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48" r:id="rId4"/>
    <p:sldMasterId id="2147484082" r:id="rId5"/>
  </p:sldMasterIdLst>
  <p:notesMasterIdLst>
    <p:notesMasterId r:id="rId94"/>
  </p:notesMasterIdLst>
  <p:handoutMasterIdLst>
    <p:handoutMasterId r:id="rId95"/>
  </p:handoutMasterIdLst>
  <p:sldIdLst>
    <p:sldId id="256" r:id="rId6"/>
    <p:sldId id="360" r:id="rId7"/>
    <p:sldId id="258" r:id="rId8"/>
    <p:sldId id="361" r:id="rId9"/>
    <p:sldId id="262" r:id="rId10"/>
    <p:sldId id="263" r:id="rId11"/>
    <p:sldId id="265" r:id="rId12"/>
    <p:sldId id="266" r:id="rId13"/>
    <p:sldId id="267" r:id="rId14"/>
    <p:sldId id="352" r:id="rId15"/>
    <p:sldId id="353" r:id="rId16"/>
    <p:sldId id="354" r:id="rId17"/>
    <p:sldId id="355" r:id="rId18"/>
    <p:sldId id="269" r:id="rId19"/>
    <p:sldId id="270" r:id="rId20"/>
    <p:sldId id="271" r:id="rId21"/>
    <p:sldId id="272" r:id="rId22"/>
    <p:sldId id="273" r:id="rId23"/>
    <p:sldId id="274" r:id="rId24"/>
    <p:sldId id="320" r:id="rId25"/>
    <p:sldId id="321" r:id="rId26"/>
    <p:sldId id="275" r:id="rId27"/>
    <p:sldId id="276" r:id="rId28"/>
    <p:sldId id="277" r:id="rId29"/>
    <p:sldId id="284" r:id="rId30"/>
    <p:sldId id="285" r:id="rId31"/>
    <p:sldId id="286" r:id="rId32"/>
    <p:sldId id="287" r:id="rId33"/>
    <p:sldId id="268" r:id="rId34"/>
    <p:sldId id="288" r:id="rId35"/>
    <p:sldId id="289" r:id="rId36"/>
    <p:sldId id="290" r:id="rId37"/>
    <p:sldId id="323" r:id="rId38"/>
    <p:sldId id="326" r:id="rId39"/>
    <p:sldId id="365" r:id="rId40"/>
    <p:sldId id="334" r:id="rId41"/>
    <p:sldId id="335" r:id="rId42"/>
    <p:sldId id="336" r:id="rId43"/>
    <p:sldId id="340" r:id="rId44"/>
    <p:sldId id="345" r:id="rId45"/>
    <p:sldId id="346" r:id="rId46"/>
    <p:sldId id="347" r:id="rId47"/>
    <p:sldId id="348" r:id="rId48"/>
    <p:sldId id="349" r:id="rId49"/>
    <p:sldId id="350" r:id="rId50"/>
    <p:sldId id="351" r:id="rId51"/>
    <p:sldId id="369" r:id="rId52"/>
    <p:sldId id="368" r:id="rId53"/>
    <p:sldId id="370" r:id="rId54"/>
    <p:sldId id="371" r:id="rId55"/>
    <p:sldId id="301" r:id="rId56"/>
    <p:sldId id="302" r:id="rId57"/>
    <p:sldId id="303" r:id="rId58"/>
    <p:sldId id="306" r:id="rId59"/>
    <p:sldId id="311" r:id="rId60"/>
    <p:sldId id="366" r:id="rId61"/>
    <p:sldId id="315" r:id="rId62"/>
    <p:sldId id="367" r:id="rId63"/>
    <p:sldId id="316" r:id="rId64"/>
    <p:sldId id="325" r:id="rId65"/>
    <p:sldId id="327" r:id="rId66"/>
    <p:sldId id="305" r:id="rId67"/>
    <p:sldId id="329" r:id="rId68"/>
    <p:sldId id="330" r:id="rId69"/>
    <p:sldId id="331" r:id="rId70"/>
    <p:sldId id="332" r:id="rId71"/>
    <p:sldId id="337" r:id="rId72"/>
    <p:sldId id="338" r:id="rId73"/>
    <p:sldId id="307" r:id="rId74"/>
    <p:sldId id="317" r:id="rId75"/>
    <p:sldId id="318" r:id="rId76"/>
    <p:sldId id="319" r:id="rId77"/>
    <p:sldId id="309" r:id="rId78"/>
    <p:sldId id="310" r:id="rId79"/>
    <p:sldId id="312" r:id="rId80"/>
    <p:sldId id="313" r:id="rId81"/>
    <p:sldId id="314" r:id="rId82"/>
    <p:sldId id="356" r:id="rId83"/>
    <p:sldId id="291" r:id="rId84"/>
    <p:sldId id="292" r:id="rId85"/>
    <p:sldId id="293" r:id="rId86"/>
    <p:sldId id="294" r:id="rId87"/>
    <p:sldId id="295" r:id="rId88"/>
    <p:sldId id="296" r:id="rId89"/>
    <p:sldId id="297" r:id="rId90"/>
    <p:sldId id="298" r:id="rId91"/>
    <p:sldId id="299" r:id="rId92"/>
    <p:sldId id="300" r:id="rId93"/>
  </p:sldIdLst>
  <p:sldSz cx="12434888"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756FDA-A377-4CCF-A04B-A04544072338}">
          <p14:sldIdLst>
            <p14:sldId id="256"/>
            <p14:sldId id="360"/>
            <p14:sldId id="258"/>
          </p14:sldIdLst>
        </p14:section>
        <p14:section name="Trust and Compliance" id="{6E5B8A43-DDB0-4BCA-B52E-E7705D8FB845}">
          <p14:sldIdLst>
            <p14:sldId id="361"/>
            <p14:sldId id="262"/>
            <p14:sldId id="263"/>
          </p14:sldIdLst>
        </p14:section>
        <p14:section name="Design and Operations" id="{B19BFFAB-2A27-403D-B6BD-E1C22D74C9AF}">
          <p14:sldIdLst>
            <p14:sldId id="265"/>
            <p14:sldId id="266"/>
            <p14:sldId id="267"/>
            <p14:sldId id="352"/>
            <p14:sldId id="353"/>
            <p14:sldId id="354"/>
            <p14:sldId id="355"/>
          </p14:sldIdLst>
        </p14:section>
        <p14:section name="Azure Infrastructure Protection" id="{1D9B1892-3108-4A6C-A680-7ABDE47D6EB0}">
          <p14:sldIdLst>
            <p14:sldId id="269"/>
            <p14:sldId id="270"/>
            <p14:sldId id="271"/>
            <p14:sldId id="272"/>
            <p14:sldId id="273"/>
            <p14:sldId id="274"/>
            <p14:sldId id="320"/>
            <p14:sldId id="321"/>
            <p14:sldId id="275"/>
            <p14:sldId id="276"/>
            <p14:sldId id="277"/>
            <p14:sldId id="284"/>
            <p14:sldId id="285"/>
            <p14:sldId id="286"/>
            <p14:sldId id="287"/>
            <p14:sldId id="268"/>
          </p14:sldIdLst>
        </p14:section>
        <p14:section name="Data Protection" id="{A74D7B53-822C-4E65-A401-C3ADDABD4C41}">
          <p14:sldIdLst>
            <p14:sldId id="288"/>
            <p14:sldId id="289"/>
            <p14:sldId id="290"/>
            <p14:sldId id="323"/>
          </p14:sldIdLst>
        </p14:section>
        <p14:section name="Key Vault" id="{8E750156-DDDF-4986-98FF-7B3F12BC5538}">
          <p14:sldIdLst>
            <p14:sldId id="326"/>
            <p14:sldId id="365"/>
          </p14:sldIdLst>
        </p14:section>
        <p14:section name="Disk Encryption" id="{83162332-F060-4CC4-84F3-AF4CA231D7C5}">
          <p14:sldIdLst>
            <p14:sldId id="334"/>
            <p14:sldId id="335"/>
            <p14:sldId id="336"/>
            <p14:sldId id="340"/>
          </p14:sldIdLst>
        </p14:section>
        <p14:section name="Security Center" id="{0BDBF990-8956-48AC-82E1-2EFE1AFC21D2}">
          <p14:sldIdLst>
            <p14:sldId id="345"/>
            <p14:sldId id="346"/>
            <p14:sldId id="347"/>
            <p14:sldId id="348"/>
            <p14:sldId id="349"/>
            <p14:sldId id="350"/>
            <p14:sldId id="351"/>
          </p14:sldIdLst>
        </p14:section>
        <p14:section name="AIP" id="{471BD09A-E0B8-4BDF-A696-C9E534919DAF}">
          <p14:sldIdLst>
            <p14:sldId id="369"/>
            <p14:sldId id="368"/>
            <p14:sldId id="370"/>
            <p14:sldId id="371"/>
          </p14:sldIdLst>
        </p14:section>
        <p14:section name="Security Strategies" id="{3FF7EBAB-04B6-49A6-8FAE-34743DB0898F}">
          <p14:sldIdLst>
            <p14:sldId id="301"/>
            <p14:sldId id="302"/>
            <p14:sldId id="303"/>
            <p14:sldId id="306"/>
          </p14:sldIdLst>
        </p14:section>
        <p14:section name="Security Decisions" id="{5F673967-DB27-4D3D-AE8D-AB66C91B8FF3}">
          <p14:sldIdLst>
            <p14:sldId id="311"/>
            <p14:sldId id="366"/>
            <p14:sldId id="315"/>
          </p14:sldIdLst>
        </p14:section>
        <p14:section name="Appendix" id="{6C49C350-D62F-4974-BFBF-7DF206094B25}">
          <p14:sldIdLst>
            <p14:sldId id="367"/>
            <p14:sldId id="316"/>
            <p14:sldId id="325"/>
            <p14:sldId id="327"/>
            <p14:sldId id="305"/>
            <p14:sldId id="329"/>
            <p14:sldId id="330"/>
            <p14:sldId id="331"/>
            <p14:sldId id="332"/>
            <p14:sldId id="337"/>
            <p14:sldId id="338"/>
            <p14:sldId id="307"/>
            <p14:sldId id="317"/>
            <p14:sldId id="318"/>
            <p14:sldId id="319"/>
            <p14:sldId id="309"/>
            <p14:sldId id="310"/>
            <p14:sldId id="312"/>
            <p14:sldId id="313"/>
            <p14:sldId id="314"/>
            <p14:sldId id="356"/>
          </p14:sldIdLst>
        </p14:section>
        <p14:section name="Additional Learning" id="{61C05B63-39B4-4174-9310-AAD70751D0FF}">
          <p14:sldIdLst>
            <p14:sldId id="291"/>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DA8E"/>
    <a:srgbClr val="33CC33"/>
    <a:srgbClr val="00188F"/>
    <a:srgbClr val="FFFFFF"/>
    <a:srgbClr val="D83B01"/>
    <a:srgbClr val="7F7F7F"/>
    <a:srgbClr val="0171B0"/>
    <a:srgbClr val="525252"/>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6" autoAdjust="0"/>
    <p:restoredTop sz="74388" autoAdjust="0"/>
  </p:normalViewPr>
  <p:slideViewPr>
    <p:cSldViewPr>
      <p:cViewPr varScale="1">
        <p:scale>
          <a:sx n="66" d="100"/>
          <a:sy n="66" d="100"/>
        </p:scale>
        <p:origin x="501"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notesMaster" Target="notesMasters/notesMaster1.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rimes" userId="b58058b7-2ab8-4142-95e7-f7e306e81118" providerId="ADAL" clId="{D76F1737-5AC5-4DB6-BE78-E6BA19593A3F}"/>
  </pc:docChgLst>
  <pc:docChgLst>
    <pc:chgData name="Mark Grimes" userId="b58058b7-2ab8-4142-95e7-f7e306e81118" providerId="ADAL" clId="{37FB75AD-F9E9-4C6F-8F55-B3B1FACEC911}"/>
  </pc:docChgLst>
  <pc:docChgLst>
    <pc:chgData name="Simon Gurevich" userId="87fdd597-9ec7-4e43-9066-c30e4b4be151" providerId="ADAL" clId="{AB25F5C1-3F50-497A-903E-5DF1C48754B4}"/>
    <pc:docChg chg="modSld">
      <pc:chgData name="Simon Gurevich" userId="87fdd597-9ec7-4e43-9066-c30e4b4be151" providerId="ADAL" clId="{AB25F5C1-3F50-497A-903E-5DF1C48754B4}" dt="2018-01-04T22:05:03.852" v="39" actId="20577"/>
      <pc:docMkLst>
        <pc:docMk/>
      </pc:docMkLst>
      <pc:sldChg chg="modSp">
        <pc:chgData name="Simon Gurevich" userId="87fdd597-9ec7-4e43-9066-c30e4b4be151" providerId="ADAL" clId="{AB25F5C1-3F50-497A-903E-5DF1C48754B4}" dt="2018-01-04T22:04:07.810" v="26" actId="20577"/>
        <pc:sldMkLst>
          <pc:docMk/>
          <pc:sldMk cId="1221941525" sldId="290"/>
        </pc:sldMkLst>
        <pc:spChg chg="mod">
          <ac:chgData name="Simon Gurevich" userId="87fdd597-9ec7-4e43-9066-c30e4b4be151" providerId="ADAL" clId="{AB25F5C1-3F50-497A-903E-5DF1C48754B4}" dt="2018-01-04T22:04:07.810" v="26" actId="20577"/>
          <ac:spMkLst>
            <pc:docMk/>
            <pc:sldMk cId="1221941525" sldId="290"/>
            <ac:spMk id="33" creationId="{00000000-0000-0000-0000-000000000000}"/>
          </ac:spMkLst>
        </pc:spChg>
      </pc:sldChg>
      <pc:sldChg chg="modSp">
        <pc:chgData name="Simon Gurevich" userId="87fdd597-9ec7-4e43-9066-c30e4b4be151" providerId="ADAL" clId="{AB25F5C1-3F50-497A-903E-5DF1C48754B4}" dt="2018-01-04T22:04:47.618" v="28" actId="20577"/>
        <pc:sldMkLst>
          <pc:docMk/>
          <pc:sldMk cId="2414064133" sldId="340"/>
        </pc:sldMkLst>
        <pc:spChg chg="mod">
          <ac:chgData name="Simon Gurevich" userId="87fdd597-9ec7-4e43-9066-c30e4b4be151" providerId="ADAL" clId="{AB25F5C1-3F50-497A-903E-5DF1C48754B4}" dt="2018-01-04T22:04:47.618" v="28" actId="20577"/>
          <ac:spMkLst>
            <pc:docMk/>
            <pc:sldMk cId="2414064133" sldId="340"/>
            <ac:spMk id="6" creationId="{00000000-0000-0000-0000-000000000000}"/>
          </ac:spMkLst>
        </pc:spChg>
      </pc:sldChg>
      <pc:sldChg chg="modSp">
        <pc:chgData name="Simon Gurevich" userId="87fdd597-9ec7-4e43-9066-c30e4b4be151" providerId="ADAL" clId="{AB25F5C1-3F50-497A-903E-5DF1C48754B4}" dt="2018-01-04T22:05:03.852" v="39" actId="20577"/>
        <pc:sldMkLst>
          <pc:docMk/>
          <pc:sldMk cId="2042943553" sldId="349"/>
        </pc:sldMkLst>
        <pc:spChg chg="mod">
          <ac:chgData name="Simon Gurevich" userId="87fdd597-9ec7-4e43-9066-c30e4b4be151" providerId="ADAL" clId="{AB25F5C1-3F50-497A-903E-5DF1C48754B4}" dt="2018-01-04T22:05:03.852" v="39" actId="20577"/>
          <ac:spMkLst>
            <pc:docMk/>
            <pc:sldMk cId="2042943553" sldId="349"/>
            <ac:spMk id="6" creationId="{00000000-0000-0000-0000-000000000000}"/>
          </ac:spMkLst>
        </pc:spChg>
      </pc:sldChg>
    </pc:docChg>
  </pc:docChgLst>
  <pc:docChgLst>
    <pc:chgData name="Artis Aramins" userId="2cb9abb6-3927-4a0b-9549-08a071ddbd63" providerId="ADAL" clId="{BBB2BCE5-C714-4B82-A9DF-7D62975CDAAF}"/>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E0452F-649F-4CBB-8388-14083D3F26A7}" type="doc">
      <dgm:prSet loTypeId="urn:microsoft.com/office/officeart/2005/8/layout/process1" loCatId="process" qsTypeId="urn:microsoft.com/office/officeart/2005/8/quickstyle/simple1" qsCatId="simple" csTypeId="urn:microsoft.com/office/officeart/2005/8/colors/accent1_2" csCatId="accent1" phldr="1"/>
      <dgm:spPr/>
    </dgm:pt>
    <dgm:pt modelId="{6880A514-1E5C-4776-94A2-414D88A34CF2}">
      <dgm:prSet phldrT="[Text]"/>
      <dgm:spPr/>
      <dgm:t>
        <a:bodyPr/>
        <a:lstStyle/>
        <a:p>
          <a:r>
            <a:rPr lang="en-US" dirty="0"/>
            <a:t>Establish administrative standard and practices</a:t>
          </a:r>
        </a:p>
      </dgm:t>
    </dgm:pt>
    <dgm:pt modelId="{9D1871A8-86BE-4165-8A5D-0A91CE1FC9CB}" type="parTrans" cxnId="{E66C632E-8719-4CE8-84A6-EA190A64579B}">
      <dgm:prSet/>
      <dgm:spPr/>
      <dgm:t>
        <a:bodyPr/>
        <a:lstStyle/>
        <a:p>
          <a:endParaRPr lang="en-US"/>
        </a:p>
      </dgm:t>
    </dgm:pt>
    <dgm:pt modelId="{09C50433-0B81-475B-A294-10DDC3E54E1D}" type="sibTrans" cxnId="{E66C632E-8719-4CE8-84A6-EA190A64579B}">
      <dgm:prSet/>
      <dgm:spPr/>
      <dgm:t>
        <a:bodyPr/>
        <a:lstStyle/>
        <a:p>
          <a:endParaRPr lang="en-US"/>
        </a:p>
      </dgm:t>
    </dgm:pt>
    <dgm:pt modelId="{1FB03BC6-032A-4A81-9332-55EE9E91E7F7}">
      <dgm:prSet phldrT="[Text]"/>
      <dgm:spPr/>
      <dgm:t>
        <a:bodyPr/>
        <a:lstStyle/>
        <a:p>
          <a:r>
            <a:rPr lang="en-US" dirty="0"/>
            <a:t>Set multi-factor authentication</a:t>
          </a:r>
        </a:p>
      </dgm:t>
    </dgm:pt>
    <dgm:pt modelId="{EBDA0297-7C8C-4AC2-B186-C3506CF278B8}" type="parTrans" cxnId="{2704CAEF-6F39-4637-84D0-4106EB58ADC8}">
      <dgm:prSet/>
      <dgm:spPr/>
      <dgm:t>
        <a:bodyPr/>
        <a:lstStyle/>
        <a:p>
          <a:endParaRPr lang="en-US"/>
        </a:p>
      </dgm:t>
    </dgm:pt>
    <dgm:pt modelId="{2AD0C98C-07D3-47D1-8D28-A97FEE77518B}" type="sibTrans" cxnId="{2704CAEF-6F39-4637-84D0-4106EB58ADC8}">
      <dgm:prSet/>
      <dgm:spPr/>
      <dgm:t>
        <a:bodyPr/>
        <a:lstStyle/>
        <a:p>
          <a:endParaRPr lang="en-US"/>
        </a:p>
      </dgm:t>
    </dgm:pt>
    <dgm:pt modelId="{3694899D-A5EF-43C9-A88A-7EEABF829DA0}">
      <dgm:prSet phldrT="[Text]"/>
      <dgm:spPr/>
      <dgm:t>
        <a:bodyPr/>
        <a:lstStyle/>
        <a:p>
          <a:r>
            <a:rPr lang="en-US" dirty="0"/>
            <a:t>Harden administrative workloads</a:t>
          </a:r>
        </a:p>
      </dgm:t>
    </dgm:pt>
    <dgm:pt modelId="{60521C07-158B-4774-AD41-466B5FA5B949}" type="parTrans" cxnId="{2C61FBC3-1192-46E5-A36A-73E018407196}">
      <dgm:prSet/>
      <dgm:spPr/>
      <dgm:t>
        <a:bodyPr/>
        <a:lstStyle/>
        <a:p>
          <a:endParaRPr lang="en-US"/>
        </a:p>
      </dgm:t>
    </dgm:pt>
    <dgm:pt modelId="{518596C0-DB83-4991-8973-EE7F84B1EA2C}" type="sibTrans" cxnId="{2C61FBC3-1192-46E5-A36A-73E018407196}">
      <dgm:prSet/>
      <dgm:spPr/>
      <dgm:t>
        <a:bodyPr/>
        <a:lstStyle/>
        <a:p>
          <a:endParaRPr lang="en-US"/>
        </a:p>
      </dgm:t>
    </dgm:pt>
    <dgm:pt modelId="{399D59B2-BC89-496E-BA5B-564B410E162C}">
      <dgm:prSet phldrT="[Text]"/>
      <dgm:spPr/>
      <dgm:t>
        <a:bodyPr/>
        <a:lstStyle/>
        <a:p>
          <a:r>
            <a:rPr lang="en-US" dirty="0"/>
            <a:t>Ensure logging</a:t>
          </a:r>
        </a:p>
      </dgm:t>
    </dgm:pt>
    <dgm:pt modelId="{0808A1F4-E546-4F94-92C6-AC12463E087C}" type="parTrans" cxnId="{D2FD6631-148B-428C-9439-DF6C7BEDE298}">
      <dgm:prSet/>
      <dgm:spPr/>
      <dgm:t>
        <a:bodyPr/>
        <a:lstStyle/>
        <a:p>
          <a:endParaRPr lang="en-US"/>
        </a:p>
      </dgm:t>
    </dgm:pt>
    <dgm:pt modelId="{755DB437-4399-4066-8395-A883632A76AA}" type="sibTrans" cxnId="{D2FD6631-148B-428C-9439-DF6C7BEDE298}">
      <dgm:prSet/>
      <dgm:spPr/>
      <dgm:t>
        <a:bodyPr/>
        <a:lstStyle/>
        <a:p>
          <a:endParaRPr lang="en-US"/>
        </a:p>
      </dgm:t>
    </dgm:pt>
    <dgm:pt modelId="{48AB7DF4-C8C1-4376-8FC2-56D041A96F37}" type="pres">
      <dgm:prSet presAssocID="{B1E0452F-649F-4CBB-8388-14083D3F26A7}" presName="Name0" presStyleCnt="0">
        <dgm:presLayoutVars>
          <dgm:dir/>
          <dgm:resizeHandles val="exact"/>
        </dgm:presLayoutVars>
      </dgm:prSet>
      <dgm:spPr/>
    </dgm:pt>
    <dgm:pt modelId="{22F3CAA0-A5E4-4DA4-9B1C-EE5523903EE8}" type="pres">
      <dgm:prSet presAssocID="{6880A514-1E5C-4776-94A2-414D88A34CF2}" presName="node" presStyleLbl="node1" presStyleIdx="0" presStyleCnt="4">
        <dgm:presLayoutVars>
          <dgm:bulletEnabled val="1"/>
        </dgm:presLayoutVars>
      </dgm:prSet>
      <dgm:spPr/>
    </dgm:pt>
    <dgm:pt modelId="{BDC38BA6-70C5-44BF-8FDE-063164E8CE30}" type="pres">
      <dgm:prSet presAssocID="{09C50433-0B81-475B-A294-10DDC3E54E1D}" presName="sibTrans" presStyleLbl="sibTrans2D1" presStyleIdx="0" presStyleCnt="3"/>
      <dgm:spPr/>
    </dgm:pt>
    <dgm:pt modelId="{E656C0C6-6DCE-4470-8A32-ECE986CB2B38}" type="pres">
      <dgm:prSet presAssocID="{09C50433-0B81-475B-A294-10DDC3E54E1D}" presName="connectorText" presStyleLbl="sibTrans2D1" presStyleIdx="0" presStyleCnt="3"/>
      <dgm:spPr/>
    </dgm:pt>
    <dgm:pt modelId="{2882274B-5E03-49FD-9BF5-D9AB0E211DA9}" type="pres">
      <dgm:prSet presAssocID="{1FB03BC6-032A-4A81-9332-55EE9E91E7F7}" presName="node" presStyleLbl="node1" presStyleIdx="1" presStyleCnt="4">
        <dgm:presLayoutVars>
          <dgm:bulletEnabled val="1"/>
        </dgm:presLayoutVars>
      </dgm:prSet>
      <dgm:spPr/>
    </dgm:pt>
    <dgm:pt modelId="{C13CA93F-5FD4-4A92-BC75-9FEE31A4057D}" type="pres">
      <dgm:prSet presAssocID="{2AD0C98C-07D3-47D1-8D28-A97FEE77518B}" presName="sibTrans" presStyleLbl="sibTrans2D1" presStyleIdx="1" presStyleCnt="3"/>
      <dgm:spPr/>
    </dgm:pt>
    <dgm:pt modelId="{3F5A0DE1-F113-4668-A604-D06E9958BDA7}" type="pres">
      <dgm:prSet presAssocID="{2AD0C98C-07D3-47D1-8D28-A97FEE77518B}" presName="connectorText" presStyleLbl="sibTrans2D1" presStyleIdx="1" presStyleCnt="3"/>
      <dgm:spPr/>
    </dgm:pt>
    <dgm:pt modelId="{F2F25E9A-94CD-4665-B55A-8F69204ACC9F}" type="pres">
      <dgm:prSet presAssocID="{3694899D-A5EF-43C9-A88A-7EEABF829DA0}" presName="node" presStyleLbl="node1" presStyleIdx="2" presStyleCnt="4">
        <dgm:presLayoutVars>
          <dgm:bulletEnabled val="1"/>
        </dgm:presLayoutVars>
      </dgm:prSet>
      <dgm:spPr/>
    </dgm:pt>
    <dgm:pt modelId="{51E31F4F-C557-4439-ABE3-D820AA41AB21}" type="pres">
      <dgm:prSet presAssocID="{518596C0-DB83-4991-8973-EE7F84B1EA2C}" presName="sibTrans" presStyleLbl="sibTrans2D1" presStyleIdx="2" presStyleCnt="3"/>
      <dgm:spPr/>
    </dgm:pt>
    <dgm:pt modelId="{1754583E-CADA-446E-B9B4-8A1057C0CE76}" type="pres">
      <dgm:prSet presAssocID="{518596C0-DB83-4991-8973-EE7F84B1EA2C}" presName="connectorText" presStyleLbl="sibTrans2D1" presStyleIdx="2" presStyleCnt="3"/>
      <dgm:spPr/>
    </dgm:pt>
    <dgm:pt modelId="{76141578-A162-45C9-846C-B144BBCF6A60}" type="pres">
      <dgm:prSet presAssocID="{399D59B2-BC89-496E-BA5B-564B410E162C}" presName="node" presStyleLbl="node1" presStyleIdx="3" presStyleCnt="4">
        <dgm:presLayoutVars>
          <dgm:bulletEnabled val="1"/>
        </dgm:presLayoutVars>
      </dgm:prSet>
      <dgm:spPr/>
    </dgm:pt>
  </dgm:ptLst>
  <dgm:cxnLst>
    <dgm:cxn modelId="{0AE0600A-FB2F-4D4A-8295-2D8D188A7CFF}" type="presOf" srcId="{3694899D-A5EF-43C9-A88A-7EEABF829DA0}" destId="{F2F25E9A-94CD-4665-B55A-8F69204ACC9F}" srcOrd="0" destOrd="0" presId="urn:microsoft.com/office/officeart/2005/8/layout/process1"/>
    <dgm:cxn modelId="{E66C632E-8719-4CE8-84A6-EA190A64579B}" srcId="{B1E0452F-649F-4CBB-8388-14083D3F26A7}" destId="{6880A514-1E5C-4776-94A2-414D88A34CF2}" srcOrd="0" destOrd="0" parTransId="{9D1871A8-86BE-4165-8A5D-0A91CE1FC9CB}" sibTransId="{09C50433-0B81-475B-A294-10DDC3E54E1D}"/>
    <dgm:cxn modelId="{D2FD6631-148B-428C-9439-DF6C7BEDE298}" srcId="{B1E0452F-649F-4CBB-8388-14083D3F26A7}" destId="{399D59B2-BC89-496E-BA5B-564B410E162C}" srcOrd="3" destOrd="0" parTransId="{0808A1F4-E546-4F94-92C6-AC12463E087C}" sibTransId="{755DB437-4399-4066-8395-A883632A76AA}"/>
    <dgm:cxn modelId="{6584A85E-1463-4123-9CF8-B06E46D5D02B}" type="presOf" srcId="{518596C0-DB83-4991-8973-EE7F84B1EA2C}" destId="{51E31F4F-C557-4439-ABE3-D820AA41AB21}" srcOrd="0" destOrd="0" presId="urn:microsoft.com/office/officeart/2005/8/layout/process1"/>
    <dgm:cxn modelId="{6CC3AD60-3F1A-4E89-B316-FE11C7A451CA}" type="presOf" srcId="{399D59B2-BC89-496E-BA5B-564B410E162C}" destId="{76141578-A162-45C9-846C-B144BBCF6A60}" srcOrd="0" destOrd="0" presId="urn:microsoft.com/office/officeart/2005/8/layout/process1"/>
    <dgm:cxn modelId="{70C1AE41-5F0D-4448-B53F-BA46551A2683}" type="presOf" srcId="{2AD0C98C-07D3-47D1-8D28-A97FEE77518B}" destId="{C13CA93F-5FD4-4A92-BC75-9FEE31A4057D}" srcOrd="0" destOrd="0" presId="urn:microsoft.com/office/officeart/2005/8/layout/process1"/>
    <dgm:cxn modelId="{8D03B66E-BE3F-4F49-A8BC-79118995A99C}" type="presOf" srcId="{09C50433-0B81-475B-A294-10DDC3E54E1D}" destId="{E656C0C6-6DCE-4470-8A32-ECE986CB2B38}" srcOrd="1" destOrd="0" presId="urn:microsoft.com/office/officeart/2005/8/layout/process1"/>
    <dgm:cxn modelId="{3A7FC8A5-B777-43DB-B341-77EE2F539238}" type="presOf" srcId="{1FB03BC6-032A-4A81-9332-55EE9E91E7F7}" destId="{2882274B-5E03-49FD-9BF5-D9AB0E211DA9}" srcOrd="0" destOrd="0" presId="urn:microsoft.com/office/officeart/2005/8/layout/process1"/>
    <dgm:cxn modelId="{84FCCDB8-24AB-49FB-8FF9-C922BE04C2BF}" type="presOf" srcId="{B1E0452F-649F-4CBB-8388-14083D3F26A7}" destId="{48AB7DF4-C8C1-4376-8FC2-56D041A96F37}" srcOrd="0" destOrd="0" presId="urn:microsoft.com/office/officeart/2005/8/layout/process1"/>
    <dgm:cxn modelId="{34B8C3C0-482F-4B59-969C-F6E9D67DB9B0}" type="presOf" srcId="{2AD0C98C-07D3-47D1-8D28-A97FEE77518B}" destId="{3F5A0DE1-F113-4668-A604-D06E9958BDA7}" srcOrd="1" destOrd="0" presId="urn:microsoft.com/office/officeart/2005/8/layout/process1"/>
    <dgm:cxn modelId="{653EE6C0-24DF-41FD-811E-5B1171D028B7}" type="presOf" srcId="{518596C0-DB83-4991-8973-EE7F84B1EA2C}" destId="{1754583E-CADA-446E-B9B4-8A1057C0CE76}" srcOrd="1" destOrd="0" presId="urn:microsoft.com/office/officeart/2005/8/layout/process1"/>
    <dgm:cxn modelId="{2C61FBC3-1192-46E5-A36A-73E018407196}" srcId="{B1E0452F-649F-4CBB-8388-14083D3F26A7}" destId="{3694899D-A5EF-43C9-A88A-7EEABF829DA0}" srcOrd="2" destOrd="0" parTransId="{60521C07-158B-4774-AD41-466B5FA5B949}" sibTransId="{518596C0-DB83-4991-8973-EE7F84B1EA2C}"/>
    <dgm:cxn modelId="{F12C2DC9-2B20-4301-9BB0-5473E6DABA09}" type="presOf" srcId="{09C50433-0B81-475B-A294-10DDC3E54E1D}" destId="{BDC38BA6-70C5-44BF-8FDE-063164E8CE30}" srcOrd="0" destOrd="0" presId="urn:microsoft.com/office/officeart/2005/8/layout/process1"/>
    <dgm:cxn modelId="{2704CAEF-6F39-4637-84D0-4106EB58ADC8}" srcId="{B1E0452F-649F-4CBB-8388-14083D3F26A7}" destId="{1FB03BC6-032A-4A81-9332-55EE9E91E7F7}" srcOrd="1" destOrd="0" parTransId="{EBDA0297-7C8C-4AC2-B186-C3506CF278B8}" sibTransId="{2AD0C98C-07D3-47D1-8D28-A97FEE77518B}"/>
    <dgm:cxn modelId="{A2232EF2-CEB2-4DAF-8064-30F82055FA26}" type="presOf" srcId="{6880A514-1E5C-4776-94A2-414D88A34CF2}" destId="{22F3CAA0-A5E4-4DA4-9B1C-EE5523903EE8}" srcOrd="0" destOrd="0" presId="urn:microsoft.com/office/officeart/2005/8/layout/process1"/>
    <dgm:cxn modelId="{DC20C237-EADF-4E4A-832B-D10ACF7004CB}" type="presParOf" srcId="{48AB7DF4-C8C1-4376-8FC2-56D041A96F37}" destId="{22F3CAA0-A5E4-4DA4-9B1C-EE5523903EE8}" srcOrd="0" destOrd="0" presId="urn:microsoft.com/office/officeart/2005/8/layout/process1"/>
    <dgm:cxn modelId="{3723033E-A536-4C74-B25B-E5A2D874617A}" type="presParOf" srcId="{48AB7DF4-C8C1-4376-8FC2-56D041A96F37}" destId="{BDC38BA6-70C5-44BF-8FDE-063164E8CE30}" srcOrd="1" destOrd="0" presId="urn:microsoft.com/office/officeart/2005/8/layout/process1"/>
    <dgm:cxn modelId="{11904D44-70FC-4AD6-A8BB-B5FB6C69EAEE}" type="presParOf" srcId="{BDC38BA6-70C5-44BF-8FDE-063164E8CE30}" destId="{E656C0C6-6DCE-4470-8A32-ECE986CB2B38}" srcOrd="0" destOrd="0" presId="urn:microsoft.com/office/officeart/2005/8/layout/process1"/>
    <dgm:cxn modelId="{90B6DC54-D8FA-4CDB-8525-48085316BD9E}" type="presParOf" srcId="{48AB7DF4-C8C1-4376-8FC2-56D041A96F37}" destId="{2882274B-5E03-49FD-9BF5-D9AB0E211DA9}" srcOrd="2" destOrd="0" presId="urn:microsoft.com/office/officeart/2005/8/layout/process1"/>
    <dgm:cxn modelId="{83C31298-3751-4917-899B-EA03DD6C807F}" type="presParOf" srcId="{48AB7DF4-C8C1-4376-8FC2-56D041A96F37}" destId="{C13CA93F-5FD4-4A92-BC75-9FEE31A4057D}" srcOrd="3" destOrd="0" presId="urn:microsoft.com/office/officeart/2005/8/layout/process1"/>
    <dgm:cxn modelId="{EA1BADDA-6ED5-493B-A579-797F8D7FBEA6}" type="presParOf" srcId="{C13CA93F-5FD4-4A92-BC75-9FEE31A4057D}" destId="{3F5A0DE1-F113-4668-A604-D06E9958BDA7}" srcOrd="0" destOrd="0" presId="urn:microsoft.com/office/officeart/2005/8/layout/process1"/>
    <dgm:cxn modelId="{5CD94B0E-4857-4014-A67D-692622CF3F44}" type="presParOf" srcId="{48AB7DF4-C8C1-4376-8FC2-56D041A96F37}" destId="{F2F25E9A-94CD-4665-B55A-8F69204ACC9F}" srcOrd="4" destOrd="0" presId="urn:microsoft.com/office/officeart/2005/8/layout/process1"/>
    <dgm:cxn modelId="{8C75728A-9FBC-4444-ACF7-5EC7F813FE7C}" type="presParOf" srcId="{48AB7DF4-C8C1-4376-8FC2-56D041A96F37}" destId="{51E31F4F-C557-4439-ABE3-D820AA41AB21}" srcOrd="5" destOrd="0" presId="urn:microsoft.com/office/officeart/2005/8/layout/process1"/>
    <dgm:cxn modelId="{62C77CC3-5441-4A79-AE62-086AB6F572B4}" type="presParOf" srcId="{51E31F4F-C557-4439-ABE3-D820AA41AB21}" destId="{1754583E-CADA-446E-B9B4-8A1057C0CE76}" srcOrd="0" destOrd="0" presId="urn:microsoft.com/office/officeart/2005/8/layout/process1"/>
    <dgm:cxn modelId="{7B11C716-1827-4174-9664-3A779D737618}" type="presParOf" srcId="{48AB7DF4-C8C1-4376-8FC2-56D041A96F37}" destId="{76141578-A162-45C9-846C-B144BBCF6A6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E0452F-649F-4CBB-8388-14083D3F26A7}" type="doc">
      <dgm:prSet loTypeId="urn:microsoft.com/office/officeart/2005/8/layout/process1" loCatId="process" qsTypeId="urn:microsoft.com/office/officeart/2005/8/quickstyle/simple1" qsCatId="simple" csTypeId="urn:microsoft.com/office/officeart/2005/8/colors/accent1_2" csCatId="accent1" phldr="1"/>
      <dgm:spPr/>
    </dgm:pt>
    <dgm:pt modelId="{6880A514-1E5C-4776-94A2-414D88A34CF2}">
      <dgm:prSet phldrT="[Text]"/>
      <dgm:spPr/>
      <dgm:t>
        <a:bodyPr/>
        <a:lstStyle/>
        <a:p>
          <a:r>
            <a:rPr lang="en-US" dirty="0"/>
            <a:t>Establish an administrative model</a:t>
          </a:r>
        </a:p>
      </dgm:t>
    </dgm:pt>
    <dgm:pt modelId="{9D1871A8-86BE-4165-8A5D-0A91CE1FC9CB}" type="parTrans" cxnId="{E66C632E-8719-4CE8-84A6-EA190A64579B}">
      <dgm:prSet/>
      <dgm:spPr/>
      <dgm:t>
        <a:bodyPr/>
        <a:lstStyle/>
        <a:p>
          <a:endParaRPr lang="en-US"/>
        </a:p>
      </dgm:t>
    </dgm:pt>
    <dgm:pt modelId="{09C50433-0B81-475B-A294-10DDC3E54E1D}" type="sibTrans" cxnId="{E66C632E-8719-4CE8-84A6-EA190A64579B}">
      <dgm:prSet/>
      <dgm:spPr/>
      <dgm:t>
        <a:bodyPr/>
        <a:lstStyle/>
        <a:p>
          <a:endParaRPr lang="en-US"/>
        </a:p>
      </dgm:t>
    </dgm:pt>
    <dgm:pt modelId="{1FB03BC6-032A-4A81-9332-55EE9E91E7F7}">
      <dgm:prSet phldrT="[Text]"/>
      <dgm:spPr/>
      <dgm:t>
        <a:bodyPr/>
        <a:lstStyle/>
        <a:p>
          <a:r>
            <a:rPr lang="en-US" dirty="0"/>
            <a:t>Set logon restrictions</a:t>
          </a:r>
        </a:p>
      </dgm:t>
    </dgm:pt>
    <dgm:pt modelId="{EBDA0297-7C8C-4AC2-B186-C3506CF278B8}" type="parTrans" cxnId="{2704CAEF-6F39-4637-84D0-4106EB58ADC8}">
      <dgm:prSet/>
      <dgm:spPr/>
      <dgm:t>
        <a:bodyPr/>
        <a:lstStyle/>
        <a:p>
          <a:endParaRPr lang="en-US"/>
        </a:p>
      </dgm:t>
    </dgm:pt>
    <dgm:pt modelId="{2AD0C98C-07D3-47D1-8D28-A97FEE77518B}" type="sibTrans" cxnId="{2704CAEF-6F39-4637-84D0-4106EB58ADC8}">
      <dgm:prSet/>
      <dgm:spPr/>
      <dgm:t>
        <a:bodyPr/>
        <a:lstStyle/>
        <a:p>
          <a:endParaRPr lang="en-US"/>
        </a:p>
      </dgm:t>
    </dgm:pt>
    <dgm:pt modelId="{3694899D-A5EF-43C9-A88A-7EEABF829DA0}">
      <dgm:prSet phldrT="[Text]"/>
      <dgm:spPr/>
      <dgm:t>
        <a:bodyPr/>
        <a:lstStyle/>
        <a:p>
          <a:r>
            <a:rPr lang="en-US" dirty="0"/>
            <a:t>Educate the administration</a:t>
          </a:r>
        </a:p>
      </dgm:t>
    </dgm:pt>
    <dgm:pt modelId="{60521C07-158B-4774-AD41-466B5FA5B949}" type="parTrans" cxnId="{2C61FBC3-1192-46E5-A36A-73E018407196}">
      <dgm:prSet/>
      <dgm:spPr/>
      <dgm:t>
        <a:bodyPr/>
        <a:lstStyle/>
        <a:p>
          <a:endParaRPr lang="en-US"/>
        </a:p>
      </dgm:t>
    </dgm:pt>
    <dgm:pt modelId="{518596C0-DB83-4991-8973-EE7F84B1EA2C}" type="sibTrans" cxnId="{2C61FBC3-1192-46E5-A36A-73E018407196}">
      <dgm:prSet/>
      <dgm:spPr/>
      <dgm:t>
        <a:bodyPr/>
        <a:lstStyle/>
        <a:p>
          <a:endParaRPr lang="en-US"/>
        </a:p>
      </dgm:t>
    </dgm:pt>
    <dgm:pt modelId="{BB0A95B1-8A62-433B-8A29-9108E4EABDC0}">
      <dgm:prSet phldrT="[Text]"/>
      <dgm:spPr/>
      <dgm:t>
        <a:bodyPr/>
        <a:lstStyle/>
        <a:p>
          <a:r>
            <a:rPr lang="en-US" dirty="0"/>
            <a:t>Framework for response and recovery processes</a:t>
          </a:r>
        </a:p>
      </dgm:t>
    </dgm:pt>
    <dgm:pt modelId="{234F50F1-0CEE-46C0-A937-EB30CC39C000}" type="parTrans" cxnId="{E189BFD2-8103-4DE3-9690-F4DDC6C87D6B}">
      <dgm:prSet/>
      <dgm:spPr/>
      <dgm:t>
        <a:bodyPr/>
        <a:lstStyle/>
        <a:p>
          <a:endParaRPr lang="en-US"/>
        </a:p>
      </dgm:t>
    </dgm:pt>
    <dgm:pt modelId="{A65FC471-5AF1-4B72-A882-6338B9B8671A}" type="sibTrans" cxnId="{E189BFD2-8103-4DE3-9690-F4DDC6C87D6B}">
      <dgm:prSet/>
      <dgm:spPr/>
      <dgm:t>
        <a:bodyPr/>
        <a:lstStyle/>
        <a:p>
          <a:endParaRPr lang="en-US"/>
        </a:p>
      </dgm:t>
    </dgm:pt>
    <dgm:pt modelId="{48AB7DF4-C8C1-4376-8FC2-56D041A96F37}" type="pres">
      <dgm:prSet presAssocID="{B1E0452F-649F-4CBB-8388-14083D3F26A7}" presName="Name0" presStyleCnt="0">
        <dgm:presLayoutVars>
          <dgm:dir/>
          <dgm:resizeHandles val="exact"/>
        </dgm:presLayoutVars>
      </dgm:prSet>
      <dgm:spPr/>
    </dgm:pt>
    <dgm:pt modelId="{22F3CAA0-A5E4-4DA4-9B1C-EE5523903EE8}" type="pres">
      <dgm:prSet presAssocID="{6880A514-1E5C-4776-94A2-414D88A34CF2}" presName="node" presStyleLbl="node1" presStyleIdx="0" presStyleCnt="4">
        <dgm:presLayoutVars>
          <dgm:bulletEnabled val="1"/>
        </dgm:presLayoutVars>
      </dgm:prSet>
      <dgm:spPr/>
    </dgm:pt>
    <dgm:pt modelId="{BDC38BA6-70C5-44BF-8FDE-063164E8CE30}" type="pres">
      <dgm:prSet presAssocID="{09C50433-0B81-475B-A294-10DDC3E54E1D}" presName="sibTrans" presStyleLbl="sibTrans2D1" presStyleIdx="0" presStyleCnt="3"/>
      <dgm:spPr/>
    </dgm:pt>
    <dgm:pt modelId="{E656C0C6-6DCE-4470-8A32-ECE986CB2B38}" type="pres">
      <dgm:prSet presAssocID="{09C50433-0B81-475B-A294-10DDC3E54E1D}" presName="connectorText" presStyleLbl="sibTrans2D1" presStyleIdx="0" presStyleCnt="3"/>
      <dgm:spPr/>
    </dgm:pt>
    <dgm:pt modelId="{2882274B-5E03-49FD-9BF5-D9AB0E211DA9}" type="pres">
      <dgm:prSet presAssocID="{1FB03BC6-032A-4A81-9332-55EE9E91E7F7}" presName="node" presStyleLbl="node1" presStyleIdx="1" presStyleCnt="4">
        <dgm:presLayoutVars>
          <dgm:bulletEnabled val="1"/>
        </dgm:presLayoutVars>
      </dgm:prSet>
      <dgm:spPr/>
    </dgm:pt>
    <dgm:pt modelId="{C13CA93F-5FD4-4A92-BC75-9FEE31A4057D}" type="pres">
      <dgm:prSet presAssocID="{2AD0C98C-07D3-47D1-8D28-A97FEE77518B}" presName="sibTrans" presStyleLbl="sibTrans2D1" presStyleIdx="1" presStyleCnt="3"/>
      <dgm:spPr/>
    </dgm:pt>
    <dgm:pt modelId="{3F5A0DE1-F113-4668-A604-D06E9958BDA7}" type="pres">
      <dgm:prSet presAssocID="{2AD0C98C-07D3-47D1-8D28-A97FEE77518B}" presName="connectorText" presStyleLbl="sibTrans2D1" presStyleIdx="1" presStyleCnt="3"/>
      <dgm:spPr/>
    </dgm:pt>
    <dgm:pt modelId="{F2F25E9A-94CD-4665-B55A-8F69204ACC9F}" type="pres">
      <dgm:prSet presAssocID="{3694899D-A5EF-43C9-A88A-7EEABF829DA0}" presName="node" presStyleLbl="node1" presStyleIdx="2" presStyleCnt="4">
        <dgm:presLayoutVars>
          <dgm:bulletEnabled val="1"/>
        </dgm:presLayoutVars>
      </dgm:prSet>
      <dgm:spPr/>
    </dgm:pt>
    <dgm:pt modelId="{8ADB1305-7765-4734-A955-AE92A41A8F13}" type="pres">
      <dgm:prSet presAssocID="{518596C0-DB83-4991-8973-EE7F84B1EA2C}" presName="sibTrans" presStyleLbl="sibTrans2D1" presStyleIdx="2" presStyleCnt="3"/>
      <dgm:spPr/>
    </dgm:pt>
    <dgm:pt modelId="{C09E83B4-8D3D-42F4-8BE5-7DDDFFC63F2D}" type="pres">
      <dgm:prSet presAssocID="{518596C0-DB83-4991-8973-EE7F84B1EA2C}" presName="connectorText" presStyleLbl="sibTrans2D1" presStyleIdx="2" presStyleCnt="3"/>
      <dgm:spPr/>
    </dgm:pt>
    <dgm:pt modelId="{69A241D7-2480-473A-B785-914FCADC7161}" type="pres">
      <dgm:prSet presAssocID="{BB0A95B1-8A62-433B-8A29-9108E4EABDC0}" presName="node" presStyleLbl="node1" presStyleIdx="3" presStyleCnt="4">
        <dgm:presLayoutVars>
          <dgm:bulletEnabled val="1"/>
        </dgm:presLayoutVars>
      </dgm:prSet>
      <dgm:spPr/>
    </dgm:pt>
  </dgm:ptLst>
  <dgm:cxnLst>
    <dgm:cxn modelId="{6AFE9B00-8902-405E-A8BE-AF45BB8A85F4}" type="presOf" srcId="{2AD0C98C-07D3-47D1-8D28-A97FEE77518B}" destId="{3F5A0DE1-F113-4668-A604-D06E9958BDA7}" srcOrd="1" destOrd="0" presId="urn:microsoft.com/office/officeart/2005/8/layout/process1"/>
    <dgm:cxn modelId="{98912B04-995F-407A-ACC4-A6606CED43FF}" type="presOf" srcId="{6880A514-1E5C-4776-94A2-414D88A34CF2}" destId="{22F3CAA0-A5E4-4DA4-9B1C-EE5523903EE8}" srcOrd="0" destOrd="0" presId="urn:microsoft.com/office/officeart/2005/8/layout/process1"/>
    <dgm:cxn modelId="{4A3E3118-2261-4CC7-A1BB-B7DB0A0DB054}" type="presOf" srcId="{3694899D-A5EF-43C9-A88A-7EEABF829DA0}" destId="{F2F25E9A-94CD-4665-B55A-8F69204ACC9F}" srcOrd="0" destOrd="0" presId="urn:microsoft.com/office/officeart/2005/8/layout/process1"/>
    <dgm:cxn modelId="{E66C632E-8719-4CE8-84A6-EA190A64579B}" srcId="{B1E0452F-649F-4CBB-8388-14083D3F26A7}" destId="{6880A514-1E5C-4776-94A2-414D88A34CF2}" srcOrd="0" destOrd="0" parTransId="{9D1871A8-86BE-4165-8A5D-0A91CE1FC9CB}" sibTransId="{09C50433-0B81-475B-A294-10DDC3E54E1D}"/>
    <dgm:cxn modelId="{C2943F5F-6183-4498-AFA8-E05112B74C5B}" type="presOf" srcId="{518596C0-DB83-4991-8973-EE7F84B1EA2C}" destId="{C09E83B4-8D3D-42F4-8BE5-7DDDFFC63F2D}" srcOrd="1" destOrd="0" presId="urn:microsoft.com/office/officeart/2005/8/layout/process1"/>
    <dgm:cxn modelId="{016BAE44-4DE8-4A7F-8B22-8BD1EFE87FE4}" type="presOf" srcId="{B1E0452F-649F-4CBB-8388-14083D3F26A7}" destId="{48AB7DF4-C8C1-4376-8FC2-56D041A96F37}" srcOrd="0" destOrd="0" presId="urn:microsoft.com/office/officeart/2005/8/layout/process1"/>
    <dgm:cxn modelId="{B2CDFC65-7AB0-4014-8310-9991EF0C6D63}" type="presOf" srcId="{09C50433-0B81-475B-A294-10DDC3E54E1D}" destId="{BDC38BA6-70C5-44BF-8FDE-063164E8CE30}" srcOrd="0" destOrd="0" presId="urn:microsoft.com/office/officeart/2005/8/layout/process1"/>
    <dgm:cxn modelId="{52374F55-3F9D-4B34-ACB5-EFC55C15EDB0}" type="presOf" srcId="{09C50433-0B81-475B-A294-10DDC3E54E1D}" destId="{E656C0C6-6DCE-4470-8A32-ECE986CB2B38}" srcOrd="1" destOrd="0" presId="urn:microsoft.com/office/officeart/2005/8/layout/process1"/>
    <dgm:cxn modelId="{D7904458-34A2-4765-9B35-1A7FE26C42AC}" type="presOf" srcId="{BB0A95B1-8A62-433B-8A29-9108E4EABDC0}" destId="{69A241D7-2480-473A-B785-914FCADC7161}" srcOrd="0" destOrd="0" presId="urn:microsoft.com/office/officeart/2005/8/layout/process1"/>
    <dgm:cxn modelId="{86523B9F-5433-4B9A-951B-4DD79CA0F4B4}" type="presOf" srcId="{518596C0-DB83-4991-8973-EE7F84B1EA2C}" destId="{8ADB1305-7765-4734-A955-AE92A41A8F13}" srcOrd="0" destOrd="0" presId="urn:microsoft.com/office/officeart/2005/8/layout/process1"/>
    <dgm:cxn modelId="{5C2AFBB8-150A-4295-9BB8-86589C6E0E6C}" type="presOf" srcId="{2AD0C98C-07D3-47D1-8D28-A97FEE77518B}" destId="{C13CA93F-5FD4-4A92-BC75-9FEE31A4057D}" srcOrd="0" destOrd="0" presId="urn:microsoft.com/office/officeart/2005/8/layout/process1"/>
    <dgm:cxn modelId="{2C61FBC3-1192-46E5-A36A-73E018407196}" srcId="{B1E0452F-649F-4CBB-8388-14083D3F26A7}" destId="{3694899D-A5EF-43C9-A88A-7EEABF829DA0}" srcOrd="2" destOrd="0" parTransId="{60521C07-158B-4774-AD41-466B5FA5B949}" sibTransId="{518596C0-DB83-4991-8973-EE7F84B1EA2C}"/>
    <dgm:cxn modelId="{5AA86BCB-6401-400F-8E3C-F62C80C1212A}" type="presOf" srcId="{1FB03BC6-032A-4A81-9332-55EE9E91E7F7}" destId="{2882274B-5E03-49FD-9BF5-D9AB0E211DA9}" srcOrd="0" destOrd="0" presId="urn:microsoft.com/office/officeart/2005/8/layout/process1"/>
    <dgm:cxn modelId="{E189BFD2-8103-4DE3-9690-F4DDC6C87D6B}" srcId="{B1E0452F-649F-4CBB-8388-14083D3F26A7}" destId="{BB0A95B1-8A62-433B-8A29-9108E4EABDC0}" srcOrd="3" destOrd="0" parTransId="{234F50F1-0CEE-46C0-A937-EB30CC39C000}" sibTransId="{A65FC471-5AF1-4B72-A882-6338B9B8671A}"/>
    <dgm:cxn modelId="{2704CAEF-6F39-4637-84D0-4106EB58ADC8}" srcId="{B1E0452F-649F-4CBB-8388-14083D3F26A7}" destId="{1FB03BC6-032A-4A81-9332-55EE9E91E7F7}" srcOrd="1" destOrd="0" parTransId="{EBDA0297-7C8C-4AC2-B186-C3506CF278B8}" sibTransId="{2AD0C98C-07D3-47D1-8D28-A97FEE77518B}"/>
    <dgm:cxn modelId="{4BC2DC9B-656D-4D15-8930-676676DCAAD6}" type="presParOf" srcId="{48AB7DF4-C8C1-4376-8FC2-56D041A96F37}" destId="{22F3CAA0-A5E4-4DA4-9B1C-EE5523903EE8}" srcOrd="0" destOrd="0" presId="urn:microsoft.com/office/officeart/2005/8/layout/process1"/>
    <dgm:cxn modelId="{9EE96985-08D9-4231-B530-F393EDD87B99}" type="presParOf" srcId="{48AB7DF4-C8C1-4376-8FC2-56D041A96F37}" destId="{BDC38BA6-70C5-44BF-8FDE-063164E8CE30}" srcOrd="1" destOrd="0" presId="urn:microsoft.com/office/officeart/2005/8/layout/process1"/>
    <dgm:cxn modelId="{E445C85B-3808-426C-B32C-093C7492AB71}" type="presParOf" srcId="{BDC38BA6-70C5-44BF-8FDE-063164E8CE30}" destId="{E656C0C6-6DCE-4470-8A32-ECE986CB2B38}" srcOrd="0" destOrd="0" presId="urn:microsoft.com/office/officeart/2005/8/layout/process1"/>
    <dgm:cxn modelId="{8E39B4D9-B2D6-4267-8E9A-80CBCB13E291}" type="presParOf" srcId="{48AB7DF4-C8C1-4376-8FC2-56D041A96F37}" destId="{2882274B-5E03-49FD-9BF5-D9AB0E211DA9}" srcOrd="2" destOrd="0" presId="urn:microsoft.com/office/officeart/2005/8/layout/process1"/>
    <dgm:cxn modelId="{86612D03-16DC-49F9-A6D5-AAF6B362CDCB}" type="presParOf" srcId="{48AB7DF4-C8C1-4376-8FC2-56D041A96F37}" destId="{C13CA93F-5FD4-4A92-BC75-9FEE31A4057D}" srcOrd="3" destOrd="0" presId="urn:microsoft.com/office/officeart/2005/8/layout/process1"/>
    <dgm:cxn modelId="{95E45EA1-FAE6-4794-BF7F-6528362CD873}" type="presParOf" srcId="{C13CA93F-5FD4-4A92-BC75-9FEE31A4057D}" destId="{3F5A0DE1-F113-4668-A604-D06E9958BDA7}" srcOrd="0" destOrd="0" presId="urn:microsoft.com/office/officeart/2005/8/layout/process1"/>
    <dgm:cxn modelId="{3EE02A56-250D-46CF-80B0-0425BEA1FF7A}" type="presParOf" srcId="{48AB7DF4-C8C1-4376-8FC2-56D041A96F37}" destId="{F2F25E9A-94CD-4665-B55A-8F69204ACC9F}" srcOrd="4" destOrd="0" presId="urn:microsoft.com/office/officeart/2005/8/layout/process1"/>
    <dgm:cxn modelId="{DAC91D61-256E-4916-8375-CBE044D53C37}" type="presParOf" srcId="{48AB7DF4-C8C1-4376-8FC2-56D041A96F37}" destId="{8ADB1305-7765-4734-A955-AE92A41A8F13}" srcOrd="5" destOrd="0" presId="urn:microsoft.com/office/officeart/2005/8/layout/process1"/>
    <dgm:cxn modelId="{80EA66AA-79CB-450C-85CD-FA065E17EC6C}" type="presParOf" srcId="{8ADB1305-7765-4734-A955-AE92A41A8F13}" destId="{C09E83B4-8D3D-42F4-8BE5-7DDDFFC63F2D}" srcOrd="0" destOrd="0" presId="urn:microsoft.com/office/officeart/2005/8/layout/process1"/>
    <dgm:cxn modelId="{D061D7F4-5DF5-49A8-B159-30A4B7F21598}" type="presParOf" srcId="{48AB7DF4-C8C1-4376-8FC2-56D041A96F37}" destId="{69A241D7-2480-473A-B785-914FCADC7161}"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D77ED4-DC67-41E0-BDDB-582D9EA7A2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6F0E176-6E5E-461E-B8E1-A8C1C462231A}">
      <dgm:prSet phldrT="[Text]" custT="1"/>
      <dgm:spPr/>
      <dgm:t>
        <a:bodyPr/>
        <a:lstStyle/>
        <a:p>
          <a:r>
            <a:rPr lang="en-US" sz="1800" b="0" i="0" dirty="0">
              <a:latin typeface="Segoe UI Semibold" panose="020B0702040204020203" pitchFamily="34" charset="0"/>
              <a:cs typeface="Segoe UI Semibold" panose="020B0702040204020203" pitchFamily="34" charset="0"/>
            </a:rPr>
            <a:t>Strategy Elements</a:t>
          </a:r>
        </a:p>
      </dgm:t>
    </dgm:pt>
    <dgm:pt modelId="{661262FF-9167-4CBB-B524-58A8AF16D7CB}" type="parTrans" cxnId="{439147F4-74E1-4A73-B827-594329086F5E}">
      <dgm:prSet/>
      <dgm:spPr/>
      <dgm:t>
        <a:bodyPr/>
        <a:lstStyle/>
        <a:p>
          <a:endParaRPr lang="en-US"/>
        </a:p>
      </dgm:t>
    </dgm:pt>
    <dgm:pt modelId="{22390753-ABD7-4A20-9243-3303A07C5055}" type="sibTrans" cxnId="{439147F4-74E1-4A73-B827-594329086F5E}">
      <dgm:prSet/>
      <dgm:spPr/>
      <dgm:t>
        <a:bodyPr/>
        <a:lstStyle/>
        <a:p>
          <a:endParaRPr lang="en-US"/>
        </a:p>
      </dgm:t>
    </dgm:pt>
    <dgm:pt modelId="{18A5D830-7C50-41DB-AA1A-0658EF3E37DD}">
      <dgm:prSet phldrT="[Text]"/>
      <dgm:spPr/>
      <dgm:t>
        <a:bodyPr/>
        <a:lstStyle/>
        <a:p>
          <a:r>
            <a:rPr lang="en-US" dirty="0"/>
            <a:t>Security zones </a:t>
          </a:r>
        </a:p>
      </dgm:t>
    </dgm:pt>
    <dgm:pt modelId="{4B55C722-D846-4B29-AC69-7CEF99A3EB5E}" type="parTrans" cxnId="{D26F5840-024B-4ABE-BFDD-2B7CA2CBA28C}">
      <dgm:prSet/>
      <dgm:spPr/>
      <dgm:t>
        <a:bodyPr/>
        <a:lstStyle/>
        <a:p>
          <a:endParaRPr lang="en-US"/>
        </a:p>
      </dgm:t>
    </dgm:pt>
    <dgm:pt modelId="{5F32F11F-F201-4C8F-922E-BC32558E7EEC}" type="sibTrans" cxnId="{D26F5840-024B-4ABE-BFDD-2B7CA2CBA28C}">
      <dgm:prSet/>
      <dgm:spPr/>
      <dgm:t>
        <a:bodyPr/>
        <a:lstStyle/>
        <a:p>
          <a:endParaRPr lang="en-US"/>
        </a:p>
      </dgm:t>
    </dgm:pt>
    <dgm:pt modelId="{1BC22191-99F4-45F8-A413-206C4E7464D2}">
      <dgm:prSet phldrT="[Text]" custT="1"/>
      <dgm:spPr/>
      <dgm:t>
        <a:bodyPr/>
        <a:lstStyle/>
        <a:p>
          <a:r>
            <a:rPr lang="en-US" sz="1800" b="0" i="0" dirty="0">
              <a:latin typeface="Segoe UI Semibold" panose="020B0702040204020203" pitchFamily="34" charset="0"/>
              <a:cs typeface="Segoe UI Semibold" panose="020B0702040204020203" pitchFamily="34" charset="0"/>
            </a:rPr>
            <a:t>Minimize number of zone</a:t>
          </a:r>
        </a:p>
      </dgm:t>
    </dgm:pt>
    <dgm:pt modelId="{CB572302-FE6F-49E6-8099-B028827230A9}" type="parTrans" cxnId="{1AFB2867-2621-408F-8F81-BD15B2663047}">
      <dgm:prSet/>
      <dgm:spPr/>
      <dgm:t>
        <a:bodyPr/>
        <a:lstStyle/>
        <a:p>
          <a:endParaRPr lang="en-US"/>
        </a:p>
      </dgm:t>
    </dgm:pt>
    <dgm:pt modelId="{81268322-F765-48BA-999B-667FF779061E}" type="sibTrans" cxnId="{1AFB2867-2621-408F-8F81-BD15B2663047}">
      <dgm:prSet/>
      <dgm:spPr/>
      <dgm:t>
        <a:bodyPr/>
        <a:lstStyle/>
        <a:p>
          <a:endParaRPr lang="en-US"/>
        </a:p>
      </dgm:t>
    </dgm:pt>
    <dgm:pt modelId="{7D354BD7-9DDD-4BB5-9B23-0E862FA778F6}">
      <dgm:prSet phldrT="[Text]"/>
      <dgm:spPr/>
      <dgm:t>
        <a:bodyPr/>
        <a:lstStyle/>
        <a:p>
          <a:r>
            <a:rPr lang="en-US" dirty="0"/>
            <a:t>Establishment of zone infrastructure (identity systems, etc.) and associated bounded roles</a:t>
          </a:r>
        </a:p>
      </dgm:t>
    </dgm:pt>
    <dgm:pt modelId="{5B402CF9-CFE1-4EC9-957C-CAAE17C7740D}" type="parTrans" cxnId="{62218349-824C-4B83-B60B-B6FF07A9E280}">
      <dgm:prSet/>
      <dgm:spPr/>
      <dgm:t>
        <a:bodyPr/>
        <a:lstStyle/>
        <a:p>
          <a:endParaRPr lang="en-US"/>
        </a:p>
      </dgm:t>
    </dgm:pt>
    <dgm:pt modelId="{34EFCB3D-0B69-434F-B829-023874518552}" type="sibTrans" cxnId="{62218349-824C-4B83-B60B-B6FF07A9E280}">
      <dgm:prSet/>
      <dgm:spPr/>
      <dgm:t>
        <a:bodyPr/>
        <a:lstStyle/>
        <a:p>
          <a:endParaRPr lang="en-US"/>
        </a:p>
      </dgm:t>
    </dgm:pt>
    <dgm:pt modelId="{250C7856-BF40-444A-90C2-77E17175AF5C}">
      <dgm:prSet/>
      <dgm:spPr/>
      <dgm:t>
        <a:bodyPr/>
        <a:lstStyle/>
        <a:p>
          <a:r>
            <a:rPr lang="en-US"/>
            <a:t>Isolation between security zones</a:t>
          </a:r>
        </a:p>
      </dgm:t>
    </dgm:pt>
    <dgm:pt modelId="{44ECDACD-4D3D-4E7E-B775-6BFDC443ADF3}" type="parTrans" cxnId="{AF3F4527-B51A-44B8-BF2B-58D477182753}">
      <dgm:prSet/>
      <dgm:spPr/>
      <dgm:t>
        <a:bodyPr/>
        <a:lstStyle/>
        <a:p>
          <a:endParaRPr lang="en-US"/>
        </a:p>
      </dgm:t>
    </dgm:pt>
    <dgm:pt modelId="{5FE9C8A0-14ED-4A6C-B4F8-54EAB9B1C0B8}" type="sibTrans" cxnId="{AF3F4527-B51A-44B8-BF2B-58D477182753}">
      <dgm:prSet/>
      <dgm:spPr/>
      <dgm:t>
        <a:bodyPr/>
        <a:lstStyle/>
        <a:p>
          <a:endParaRPr lang="en-US"/>
        </a:p>
      </dgm:t>
    </dgm:pt>
    <dgm:pt modelId="{476E297B-5CFF-4E51-8600-B2F9EF8E7975}">
      <dgm:prSet/>
      <dgm:spPr/>
      <dgm:t>
        <a:bodyPr/>
        <a:lstStyle/>
        <a:p>
          <a:r>
            <a:rPr lang="en-US" dirty="0"/>
            <a:t>Containment within a security zone</a:t>
          </a:r>
        </a:p>
      </dgm:t>
    </dgm:pt>
    <dgm:pt modelId="{6C16E5AC-1518-4882-AE72-5F9D48C04A31}" type="parTrans" cxnId="{F646A71F-2892-4D55-A33D-0546D364F038}">
      <dgm:prSet/>
      <dgm:spPr/>
      <dgm:t>
        <a:bodyPr/>
        <a:lstStyle/>
        <a:p>
          <a:endParaRPr lang="en-US"/>
        </a:p>
      </dgm:t>
    </dgm:pt>
    <dgm:pt modelId="{C1593AA1-A8DD-47D3-BF60-95C6254C9FC8}" type="sibTrans" cxnId="{F646A71F-2892-4D55-A33D-0546D364F038}">
      <dgm:prSet/>
      <dgm:spPr/>
      <dgm:t>
        <a:bodyPr/>
        <a:lstStyle/>
        <a:p>
          <a:endParaRPr lang="en-US"/>
        </a:p>
      </dgm:t>
    </dgm:pt>
    <dgm:pt modelId="{BA63AA88-E523-483F-AB8D-82206F9203DF}">
      <dgm:prSet/>
      <dgm:spPr/>
      <dgm:t>
        <a:bodyPr/>
        <a:lstStyle/>
        <a:p>
          <a:r>
            <a:rPr lang="en-US"/>
            <a:t>Containment within a host (between users and administrators)</a:t>
          </a:r>
        </a:p>
      </dgm:t>
    </dgm:pt>
    <dgm:pt modelId="{211AEFCF-DA72-45C3-BFB1-3108B6715F13}" type="parTrans" cxnId="{12F6BB2E-AECB-47E6-A2DE-E19D3E79F9C8}">
      <dgm:prSet/>
      <dgm:spPr/>
      <dgm:t>
        <a:bodyPr/>
        <a:lstStyle/>
        <a:p>
          <a:endParaRPr lang="en-US"/>
        </a:p>
      </dgm:t>
    </dgm:pt>
    <dgm:pt modelId="{64213381-D1F0-47C4-8742-B11AA225BE03}" type="sibTrans" cxnId="{12F6BB2E-AECB-47E6-A2DE-E19D3E79F9C8}">
      <dgm:prSet/>
      <dgm:spPr/>
      <dgm:t>
        <a:bodyPr/>
        <a:lstStyle/>
        <a:p>
          <a:endParaRPr lang="en-US"/>
        </a:p>
      </dgm:t>
    </dgm:pt>
    <dgm:pt modelId="{5FE65AC4-6934-412E-B186-25AE5A314D16}">
      <dgm:prSet/>
      <dgm:spPr/>
      <dgm:t>
        <a:bodyPr/>
        <a:lstStyle/>
        <a:p>
          <a:r>
            <a:rPr lang="en-US" dirty="0"/>
            <a:t>Containment within an application (as applicable)</a:t>
          </a:r>
        </a:p>
      </dgm:t>
    </dgm:pt>
    <dgm:pt modelId="{DFB1FAA9-E94F-4AF6-A843-8BCF11B7EA9D}" type="parTrans" cxnId="{8BB5D93D-807F-477D-AEC6-35D3AA0D7766}">
      <dgm:prSet/>
      <dgm:spPr/>
      <dgm:t>
        <a:bodyPr/>
        <a:lstStyle/>
        <a:p>
          <a:endParaRPr lang="en-US"/>
        </a:p>
      </dgm:t>
    </dgm:pt>
    <dgm:pt modelId="{D49C0EC6-187B-40F3-8645-5AB0FFEB93E2}" type="sibTrans" cxnId="{8BB5D93D-807F-477D-AEC6-35D3AA0D7766}">
      <dgm:prSet/>
      <dgm:spPr/>
      <dgm:t>
        <a:bodyPr/>
        <a:lstStyle/>
        <a:p>
          <a:endParaRPr lang="en-US"/>
        </a:p>
      </dgm:t>
    </dgm:pt>
    <dgm:pt modelId="{C724E126-628A-4688-8C5D-07542029F117}">
      <dgm:prSet/>
      <dgm:spPr/>
      <dgm:t>
        <a:bodyPr/>
        <a:lstStyle/>
        <a:p>
          <a:r>
            <a:rPr lang="en-US" dirty="0"/>
            <a:t>Securing of inter-zone trust boundary including network and security infrastructure as well as threat modelling any application/data flows across that trust boundary</a:t>
          </a:r>
        </a:p>
      </dgm:t>
    </dgm:pt>
    <dgm:pt modelId="{383523B7-DD9E-4ED1-BD3F-2ECDBCF337A3}" type="parTrans" cxnId="{C42FF1CD-C071-4838-9DDA-0A13856F9EF6}">
      <dgm:prSet/>
      <dgm:spPr/>
      <dgm:t>
        <a:bodyPr/>
        <a:lstStyle/>
        <a:p>
          <a:endParaRPr lang="en-US"/>
        </a:p>
      </dgm:t>
    </dgm:pt>
    <dgm:pt modelId="{CFE09DF2-A63A-49DE-B653-1731D42B434D}" type="sibTrans" cxnId="{C42FF1CD-C071-4838-9DDA-0A13856F9EF6}">
      <dgm:prSet/>
      <dgm:spPr/>
      <dgm:t>
        <a:bodyPr/>
        <a:lstStyle/>
        <a:p>
          <a:endParaRPr lang="en-US"/>
        </a:p>
      </dgm:t>
    </dgm:pt>
    <dgm:pt modelId="{48D88091-99A4-4C15-8349-3F8D067B2230}" type="pres">
      <dgm:prSet presAssocID="{36D77ED4-DC67-41E0-BDDB-582D9EA7A25A}" presName="Name0" presStyleCnt="0">
        <dgm:presLayoutVars>
          <dgm:dir/>
          <dgm:animLvl val="lvl"/>
          <dgm:resizeHandles val="exact"/>
        </dgm:presLayoutVars>
      </dgm:prSet>
      <dgm:spPr/>
    </dgm:pt>
    <dgm:pt modelId="{6AF2BC72-7BFD-4AB8-A38C-659AE396B115}" type="pres">
      <dgm:prSet presAssocID="{66F0E176-6E5E-461E-B8E1-A8C1C462231A}" presName="composite" presStyleCnt="0"/>
      <dgm:spPr/>
    </dgm:pt>
    <dgm:pt modelId="{AD90EA86-9A22-41E5-8B9C-5572FB3F2E61}" type="pres">
      <dgm:prSet presAssocID="{66F0E176-6E5E-461E-B8E1-A8C1C462231A}" presName="parTx" presStyleLbl="alignNode1" presStyleIdx="0" presStyleCnt="2">
        <dgm:presLayoutVars>
          <dgm:chMax val="0"/>
          <dgm:chPref val="0"/>
          <dgm:bulletEnabled val="1"/>
        </dgm:presLayoutVars>
      </dgm:prSet>
      <dgm:spPr/>
    </dgm:pt>
    <dgm:pt modelId="{6A36E7F2-5EF7-471A-88C4-17402D28B5DE}" type="pres">
      <dgm:prSet presAssocID="{66F0E176-6E5E-461E-B8E1-A8C1C462231A}" presName="desTx" presStyleLbl="alignAccFollowNode1" presStyleIdx="0" presStyleCnt="2">
        <dgm:presLayoutVars>
          <dgm:bulletEnabled val="1"/>
        </dgm:presLayoutVars>
      </dgm:prSet>
      <dgm:spPr/>
    </dgm:pt>
    <dgm:pt modelId="{7B1A8B61-F217-4929-BBD8-27D348BCF6BD}" type="pres">
      <dgm:prSet presAssocID="{22390753-ABD7-4A20-9243-3303A07C5055}" presName="space" presStyleCnt="0"/>
      <dgm:spPr/>
    </dgm:pt>
    <dgm:pt modelId="{7A5CB841-2A93-4747-AAA1-F5EA4EA81A0D}" type="pres">
      <dgm:prSet presAssocID="{1BC22191-99F4-45F8-A413-206C4E7464D2}" presName="composite" presStyleCnt="0"/>
      <dgm:spPr/>
    </dgm:pt>
    <dgm:pt modelId="{F73B10FD-93E7-4C0D-9BE4-2A2CF43612D6}" type="pres">
      <dgm:prSet presAssocID="{1BC22191-99F4-45F8-A413-206C4E7464D2}" presName="parTx" presStyleLbl="alignNode1" presStyleIdx="1" presStyleCnt="2">
        <dgm:presLayoutVars>
          <dgm:chMax val="0"/>
          <dgm:chPref val="0"/>
          <dgm:bulletEnabled val="1"/>
        </dgm:presLayoutVars>
      </dgm:prSet>
      <dgm:spPr/>
    </dgm:pt>
    <dgm:pt modelId="{0F1F195F-B497-4559-91AA-FA76505D3794}" type="pres">
      <dgm:prSet presAssocID="{1BC22191-99F4-45F8-A413-206C4E7464D2}" presName="desTx" presStyleLbl="alignAccFollowNode1" presStyleIdx="1" presStyleCnt="2">
        <dgm:presLayoutVars>
          <dgm:bulletEnabled val="1"/>
        </dgm:presLayoutVars>
      </dgm:prSet>
      <dgm:spPr/>
    </dgm:pt>
  </dgm:ptLst>
  <dgm:cxnLst>
    <dgm:cxn modelId="{0B1E7908-F212-40DE-8626-5AA240253355}" type="presOf" srcId="{476E297B-5CFF-4E51-8600-B2F9EF8E7975}" destId="{6A36E7F2-5EF7-471A-88C4-17402D28B5DE}" srcOrd="0" destOrd="2" presId="urn:microsoft.com/office/officeart/2005/8/layout/hList1"/>
    <dgm:cxn modelId="{F646A71F-2892-4D55-A33D-0546D364F038}" srcId="{66F0E176-6E5E-461E-B8E1-A8C1C462231A}" destId="{476E297B-5CFF-4E51-8600-B2F9EF8E7975}" srcOrd="2" destOrd="0" parTransId="{6C16E5AC-1518-4882-AE72-5F9D48C04A31}" sibTransId="{C1593AA1-A8DD-47D3-BF60-95C6254C9FC8}"/>
    <dgm:cxn modelId="{41CDF81F-3934-4CA5-909E-5BF9E756CFA6}" type="presOf" srcId="{66F0E176-6E5E-461E-B8E1-A8C1C462231A}" destId="{AD90EA86-9A22-41E5-8B9C-5572FB3F2E61}" srcOrd="0" destOrd="0" presId="urn:microsoft.com/office/officeart/2005/8/layout/hList1"/>
    <dgm:cxn modelId="{AF3F4527-B51A-44B8-BF2B-58D477182753}" srcId="{66F0E176-6E5E-461E-B8E1-A8C1C462231A}" destId="{250C7856-BF40-444A-90C2-77E17175AF5C}" srcOrd="1" destOrd="0" parTransId="{44ECDACD-4D3D-4E7E-B775-6BFDC443ADF3}" sibTransId="{5FE9C8A0-14ED-4A6C-B4F8-54EAB9B1C0B8}"/>
    <dgm:cxn modelId="{12F6BB2E-AECB-47E6-A2DE-E19D3E79F9C8}" srcId="{66F0E176-6E5E-461E-B8E1-A8C1C462231A}" destId="{BA63AA88-E523-483F-AB8D-82206F9203DF}" srcOrd="3" destOrd="0" parTransId="{211AEFCF-DA72-45C3-BFB1-3108B6715F13}" sibTransId="{64213381-D1F0-47C4-8742-B11AA225BE03}"/>
    <dgm:cxn modelId="{D8FA4931-2717-4D86-B184-E0BF6ADBCA8F}" type="presOf" srcId="{36D77ED4-DC67-41E0-BDDB-582D9EA7A25A}" destId="{48D88091-99A4-4C15-8349-3F8D067B2230}" srcOrd="0" destOrd="0" presId="urn:microsoft.com/office/officeart/2005/8/layout/hList1"/>
    <dgm:cxn modelId="{A49AD43A-4486-4CB6-9AE1-451D3FF0FFFC}" type="presOf" srcId="{18A5D830-7C50-41DB-AA1A-0658EF3E37DD}" destId="{6A36E7F2-5EF7-471A-88C4-17402D28B5DE}" srcOrd="0" destOrd="0" presId="urn:microsoft.com/office/officeart/2005/8/layout/hList1"/>
    <dgm:cxn modelId="{7F194E3B-3B39-4D7F-BBB1-A1828806AAA0}" type="presOf" srcId="{250C7856-BF40-444A-90C2-77E17175AF5C}" destId="{6A36E7F2-5EF7-471A-88C4-17402D28B5DE}" srcOrd="0" destOrd="1" presId="urn:microsoft.com/office/officeart/2005/8/layout/hList1"/>
    <dgm:cxn modelId="{8BB5D93D-807F-477D-AEC6-35D3AA0D7766}" srcId="{66F0E176-6E5E-461E-B8E1-A8C1C462231A}" destId="{5FE65AC4-6934-412E-B186-25AE5A314D16}" srcOrd="4" destOrd="0" parTransId="{DFB1FAA9-E94F-4AF6-A843-8BCF11B7EA9D}" sibTransId="{D49C0EC6-187B-40F3-8645-5AB0FFEB93E2}"/>
    <dgm:cxn modelId="{D26F5840-024B-4ABE-BFDD-2B7CA2CBA28C}" srcId="{66F0E176-6E5E-461E-B8E1-A8C1C462231A}" destId="{18A5D830-7C50-41DB-AA1A-0658EF3E37DD}" srcOrd="0" destOrd="0" parTransId="{4B55C722-D846-4B29-AC69-7CEF99A3EB5E}" sibTransId="{5F32F11F-F201-4C8F-922E-BC32558E7EEC}"/>
    <dgm:cxn modelId="{965DCC63-5AF2-46A7-B464-2B9BA4D0344F}" type="presOf" srcId="{BA63AA88-E523-483F-AB8D-82206F9203DF}" destId="{6A36E7F2-5EF7-471A-88C4-17402D28B5DE}" srcOrd="0" destOrd="3" presId="urn:microsoft.com/office/officeart/2005/8/layout/hList1"/>
    <dgm:cxn modelId="{1AFB2867-2621-408F-8F81-BD15B2663047}" srcId="{36D77ED4-DC67-41E0-BDDB-582D9EA7A25A}" destId="{1BC22191-99F4-45F8-A413-206C4E7464D2}" srcOrd="1" destOrd="0" parTransId="{CB572302-FE6F-49E6-8099-B028827230A9}" sibTransId="{81268322-F765-48BA-999B-667FF779061E}"/>
    <dgm:cxn modelId="{A8BBB367-17CC-4733-A2DB-43F64AA8AE3F}" type="presOf" srcId="{5FE65AC4-6934-412E-B186-25AE5A314D16}" destId="{6A36E7F2-5EF7-471A-88C4-17402D28B5DE}" srcOrd="0" destOrd="4" presId="urn:microsoft.com/office/officeart/2005/8/layout/hList1"/>
    <dgm:cxn modelId="{62218349-824C-4B83-B60B-B6FF07A9E280}" srcId="{1BC22191-99F4-45F8-A413-206C4E7464D2}" destId="{7D354BD7-9DDD-4BB5-9B23-0E862FA778F6}" srcOrd="0" destOrd="0" parTransId="{5B402CF9-CFE1-4EC9-957C-CAAE17C7740D}" sibTransId="{34EFCB3D-0B69-434F-B829-023874518552}"/>
    <dgm:cxn modelId="{08BF0F80-4C2E-4DA1-9C42-3366DC27752D}" type="presOf" srcId="{C724E126-628A-4688-8C5D-07542029F117}" destId="{0F1F195F-B497-4559-91AA-FA76505D3794}" srcOrd="0" destOrd="1" presId="urn:microsoft.com/office/officeart/2005/8/layout/hList1"/>
    <dgm:cxn modelId="{C42FF1CD-C071-4838-9DDA-0A13856F9EF6}" srcId="{1BC22191-99F4-45F8-A413-206C4E7464D2}" destId="{C724E126-628A-4688-8C5D-07542029F117}" srcOrd="1" destOrd="0" parTransId="{383523B7-DD9E-4ED1-BD3F-2ECDBCF337A3}" sibTransId="{CFE09DF2-A63A-49DE-B653-1731D42B434D}"/>
    <dgm:cxn modelId="{7973A6DA-F167-4E0E-8C01-FDC3FD53924E}" type="presOf" srcId="{7D354BD7-9DDD-4BB5-9B23-0E862FA778F6}" destId="{0F1F195F-B497-4559-91AA-FA76505D3794}" srcOrd="0" destOrd="0" presId="urn:microsoft.com/office/officeart/2005/8/layout/hList1"/>
    <dgm:cxn modelId="{8D93ACE6-9E76-470C-99FF-C6D1C94C1238}" type="presOf" srcId="{1BC22191-99F4-45F8-A413-206C4E7464D2}" destId="{F73B10FD-93E7-4C0D-9BE4-2A2CF43612D6}" srcOrd="0" destOrd="0" presId="urn:microsoft.com/office/officeart/2005/8/layout/hList1"/>
    <dgm:cxn modelId="{439147F4-74E1-4A73-B827-594329086F5E}" srcId="{36D77ED4-DC67-41E0-BDDB-582D9EA7A25A}" destId="{66F0E176-6E5E-461E-B8E1-A8C1C462231A}" srcOrd="0" destOrd="0" parTransId="{661262FF-9167-4CBB-B524-58A8AF16D7CB}" sibTransId="{22390753-ABD7-4A20-9243-3303A07C5055}"/>
    <dgm:cxn modelId="{CDAC1794-40F1-434C-B2E9-6B929569EC4A}" type="presParOf" srcId="{48D88091-99A4-4C15-8349-3F8D067B2230}" destId="{6AF2BC72-7BFD-4AB8-A38C-659AE396B115}" srcOrd="0" destOrd="0" presId="urn:microsoft.com/office/officeart/2005/8/layout/hList1"/>
    <dgm:cxn modelId="{1CC30486-7207-4DC5-BB74-2D869CA398E8}" type="presParOf" srcId="{6AF2BC72-7BFD-4AB8-A38C-659AE396B115}" destId="{AD90EA86-9A22-41E5-8B9C-5572FB3F2E61}" srcOrd="0" destOrd="0" presId="urn:microsoft.com/office/officeart/2005/8/layout/hList1"/>
    <dgm:cxn modelId="{FF9D6162-9443-4C14-B45C-3A424A480089}" type="presParOf" srcId="{6AF2BC72-7BFD-4AB8-A38C-659AE396B115}" destId="{6A36E7F2-5EF7-471A-88C4-17402D28B5DE}" srcOrd="1" destOrd="0" presId="urn:microsoft.com/office/officeart/2005/8/layout/hList1"/>
    <dgm:cxn modelId="{0DC20D9C-F795-496C-B08C-0F2D8E5BA826}" type="presParOf" srcId="{48D88091-99A4-4C15-8349-3F8D067B2230}" destId="{7B1A8B61-F217-4929-BBD8-27D348BCF6BD}" srcOrd="1" destOrd="0" presId="urn:microsoft.com/office/officeart/2005/8/layout/hList1"/>
    <dgm:cxn modelId="{F3B838A1-C211-4363-A813-D1AE13F4DA66}" type="presParOf" srcId="{48D88091-99A4-4C15-8349-3F8D067B2230}" destId="{7A5CB841-2A93-4747-AAA1-F5EA4EA81A0D}" srcOrd="2" destOrd="0" presId="urn:microsoft.com/office/officeart/2005/8/layout/hList1"/>
    <dgm:cxn modelId="{1E6CE521-3EA6-444D-86F2-B27182925BC6}" type="presParOf" srcId="{7A5CB841-2A93-4747-AAA1-F5EA4EA81A0D}" destId="{F73B10FD-93E7-4C0D-9BE4-2A2CF43612D6}" srcOrd="0" destOrd="0" presId="urn:microsoft.com/office/officeart/2005/8/layout/hList1"/>
    <dgm:cxn modelId="{0445224A-4404-4FCA-9839-7CE0D70F446C}" type="presParOf" srcId="{7A5CB841-2A93-4747-AAA1-F5EA4EA81A0D}" destId="{0F1F195F-B497-4559-91AA-FA76505D379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08E126-14D0-42CE-BCBF-EE74E0ED3F2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EDB2FB8-A901-475F-BE1E-ECCD67158931}">
      <dgm:prSet phldrT="[Text]"/>
      <dgm:spPr/>
      <dgm:t>
        <a:bodyPr/>
        <a:lstStyle/>
        <a:p>
          <a:r>
            <a:rPr lang="en-US" b="1" dirty="0"/>
            <a:t>Operating system</a:t>
          </a:r>
          <a:r>
            <a:rPr lang="en-US" dirty="0"/>
            <a:t> – Technical control of any operating system (OS) through means such as management agents, local administrative group membership, and local configurations. </a:t>
          </a:r>
        </a:p>
      </dgm:t>
    </dgm:pt>
    <dgm:pt modelId="{79C90060-9961-4C48-AB9A-A0E0490E0795}" type="parTrans" cxnId="{E2316EB0-F347-4F45-A6FA-DA5BBCBEFF7D}">
      <dgm:prSet/>
      <dgm:spPr/>
      <dgm:t>
        <a:bodyPr/>
        <a:lstStyle/>
        <a:p>
          <a:endParaRPr lang="en-US"/>
        </a:p>
      </dgm:t>
    </dgm:pt>
    <dgm:pt modelId="{DE49BDF2-6A9D-4D6E-A03F-7E4177E06349}" type="sibTrans" cxnId="{E2316EB0-F347-4F45-A6FA-DA5BBCBEFF7D}">
      <dgm:prSet/>
      <dgm:spPr/>
      <dgm:t>
        <a:bodyPr/>
        <a:lstStyle/>
        <a:p>
          <a:endParaRPr lang="en-US"/>
        </a:p>
      </dgm:t>
    </dgm:pt>
    <dgm:pt modelId="{A349A72A-73A9-4276-A4FF-6369AD971372}">
      <dgm:prSet phldrT="[Text]"/>
      <dgm:spPr/>
      <dgm:t>
        <a:bodyPr/>
        <a:lstStyle/>
        <a:p>
          <a:r>
            <a:rPr lang="en-US" b="1" dirty="0"/>
            <a:t>Active Directory and identity data </a:t>
          </a:r>
          <a:r>
            <a:rPr lang="en-US" dirty="0"/>
            <a:t>– Technical control of any data in Active Directory or other identity system(s) that provides control of the identity system or other entities. </a:t>
          </a:r>
        </a:p>
      </dgm:t>
    </dgm:pt>
    <dgm:pt modelId="{3B89C05E-C737-4BFE-967A-2A7158DC78AA}" type="parTrans" cxnId="{A93620CF-9902-4085-90B6-A1421E81493D}">
      <dgm:prSet/>
      <dgm:spPr/>
      <dgm:t>
        <a:bodyPr/>
        <a:lstStyle/>
        <a:p>
          <a:endParaRPr lang="en-US"/>
        </a:p>
      </dgm:t>
    </dgm:pt>
    <dgm:pt modelId="{AA3A232B-175A-4D77-9E27-CE9C5E7F91A2}" type="sibTrans" cxnId="{A93620CF-9902-4085-90B6-A1421E81493D}">
      <dgm:prSet/>
      <dgm:spPr/>
      <dgm:t>
        <a:bodyPr/>
        <a:lstStyle/>
        <a:p>
          <a:endParaRPr lang="en-US"/>
        </a:p>
      </dgm:t>
    </dgm:pt>
    <dgm:pt modelId="{C065760D-48F8-457D-AD3E-BD19573766C8}">
      <dgm:prSet phldrT="[Text]"/>
      <dgm:spPr/>
      <dgm:t>
        <a:bodyPr/>
        <a:lstStyle/>
        <a:p>
          <a:r>
            <a:rPr lang="en-US" b="1" dirty="0"/>
            <a:t>Operational practices</a:t>
          </a:r>
          <a:r>
            <a:rPr lang="en-US" dirty="0"/>
            <a:t> – Operational practices or actions can provide technical control of assets such as password and credential handling practices, where administrative credentials are used to logon, and the physical security of computing assets. </a:t>
          </a:r>
        </a:p>
      </dgm:t>
    </dgm:pt>
    <dgm:pt modelId="{3192B0A9-540F-4B12-8D54-DFD3EDCE7A41}" type="parTrans" cxnId="{51F5B84E-D325-469B-8A7D-FA7249CACA12}">
      <dgm:prSet/>
      <dgm:spPr/>
      <dgm:t>
        <a:bodyPr/>
        <a:lstStyle/>
        <a:p>
          <a:endParaRPr lang="en-US"/>
        </a:p>
      </dgm:t>
    </dgm:pt>
    <dgm:pt modelId="{AD62EDD7-8BEE-4662-8E89-700E31972580}" type="sibTrans" cxnId="{51F5B84E-D325-469B-8A7D-FA7249CACA12}">
      <dgm:prSet/>
      <dgm:spPr/>
      <dgm:t>
        <a:bodyPr/>
        <a:lstStyle/>
        <a:p>
          <a:endParaRPr lang="en-US"/>
        </a:p>
      </dgm:t>
    </dgm:pt>
    <dgm:pt modelId="{DC462119-FF04-4C40-924A-80B1DD5FAD55}" type="pres">
      <dgm:prSet presAssocID="{C808E126-14D0-42CE-BCBF-EE74E0ED3F2A}" presName="Name0" presStyleCnt="0">
        <dgm:presLayoutVars>
          <dgm:chMax val="7"/>
          <dgm:chPref val="7"/>
          <dgm:dir/>
        </dgm:presLayoutVars>
      </dgm:prSet>
      <dgm:spPr/>
    </dgm:pt>
    <dgm:pt modelId="{D6E38BEE-CAB1-46A0-A52C-AD973A95D683}" type="pres">
      <dgm:prSet presAssocID="{C808E126-14D0-42CE-BCBF-EE74E0ED3F2A}" presName="Name1" presStyleCnt="0"/>
      <dgm:spPr/>
    </dgm:pt>
    <dgm:pt modelId="{7EC158B0-A640-4F2F-9D40-F1D53AEA5FF2}" type="pres">
      <dgm:prSet presAssocID="{C808E126-14D0-42CE-BCBF-EE74E0ED3F2A}" presName="cycle" presStyleCnt="0"/>
      <dgm:spPr/>
    </dgm:pt>
    <dgm:pt modelId="{BEEE1B9A-ADD6-46AD-AC30-2E2E46E7AA5F}" type="pres">
      <dgm:prSet presAssocID="{C808E126-14D0-42CE-BCBF-EE74E0ED3F2A}" presName="srcNode" presStyleLbl="node1" presStyleIdx="0" presStyleCnt="3"/>
      <dgm:spPr/>
    </dgm:pt>
    <dgm:pt modelId="{B8283BD7-130E-445A-BDD0-10FFC51CAB49}" type="pres">
      <dgm:prSet presAssocID="{C808E126-14D0-42CE-BCBF-EE74E0ED3F2A}" presName="conn" presStyleLbl="parChTrans1D2" presStyleIdx="0" presStyleCnt="1"/>
      <dgm:spPr/>
    </dgm:pt>
    <dgm:pt modelId="{05AEB42A-EC57-4D3E-9C01-1DDD63BC495C}" type="pres">
      <dgm:prSet presAssocID="{C808E126-14D0-42CE-BCBF-EE74E0ED3F2A}" presName="extraNode" presStyleLbl="node1" presStyleIdx="0" presStyleCnt="3"/>
      <dgm:spPr/>
    </dgm:pt>
    <dgm:pt modelId="{26F61311-0607-4A49-9758-802967DE922B}" type="pres">
      <dgm:prSet presAssocID="{C808E126-14D0-42CE-BCBF-EE74E0ED3F2A}" presName="dstNode" presStyleLbl="node1" presStyleIdx="0" presStyleCnt="3"/>
      <dgm:spPr/>
    </dgm:pt>
    <dgm:pt modelId="{44BE6CC8-6AD6-4669-BA7F-9E09ADA7FD09}" type="pres">
      <dgm:prSet presAssocID="{6EDB2FB8-A901-475F-BE1E-ECCD67158931}" presName="text_1" presStyleLbl="node1" presStyleIdx="0" presStyleCnt="3">
        <dgm:presLayoutVars>
          <dgm:bulletEnabled val="1"/>
        </dgm:presLayoutVars>
      </dgm:prSet>
      <dgm:spPr/>
    </dgm:pt>
    <dgm:pt modelId="{D89F9726-89DA-4081-925E-A0BD20645A3A}" type="pres">
      <dgm:prSet presAssocID="{6EDB2FB8-A901-475F-BE1E-ECCD67158931}" presName="accent_1" presStyleCnt="0"/>
      <dgm:spPr/>
    </dgm:pt>
    <dgm:pt modelId="{6DCBE713-07D3-4056-8A1C-88A21BC6272B}" type="pres">
      <dgm:prSet presAssocID="{6EDB2FB8-A901-475F-BE1E-ECCD67158931}" presName="accentRepeatNode" presStyleLbl="solidFgAcc1" presStyleIdx="0" presStyleCnt="3"/>
      <dgm:spPr/>
    </dgm:pt>
    <dgm:pt modelId="{E53B8782-39DA-4EB1-A46E-670E9CA03877}" type="pres">
      <dgm:prSet presAssocID="{A349A72A-73A9-4276-A4FF-6369AD971372}" presName="text_2" presStyleLbl="node1" presStyleIdx="1" presStyleCnt="3">
        <dgm:presLayoutVars>
          <dgm:bulletEnabled val="1"/>
        </dgm:presLayoutVars>
      </dgm:prSet>
      <dgm:spPr/>
    </dgm:pt>
    <dgm:pt modelId="{7FF87B48-FFAE-4DA1-AC7A-06AF381289B7}" type="pres">
      <dgm:prSet presAssocID="{A349A72A-73A9-4276-A4FF-6369AD971372}" presName="accent_2" presStyleCnt="0"/>
      <dgm:spPr/>
    </dgm:pt>
    <dgm:pt modelId="{9038F4FC-EBDF-4C75-BDCC-9B306BC5A282}" type="pres">
      <dgm:prSet presAssocID="{A349A72A-73A9-4276-A4FF-6369AD971372}" presName="accentRepeatNode" presStyleLbl="solidFgAcc1" presStyleIdx="1" presStyleCnt="3"/>
      <dgm:spPr/>
    </dgm:pt>
    <dgm:pt modelId="{203F4A99-CD4A-42D2-8022-06F72882C860}" type="pres">
      <dgm:prSet presAssocID="{C065760D-48F8-457D-AD3E-BD19573766C8}" presName="text_3" presStyleLbl="node1" presStyleIdx="2" presStyleCnt="3">
        <dgm:presLayoutVars>
          <dgm:bulletEnabled val="1"/>
        </dgm:presLayoutVars>
      </dgm:prSet>
      <dgm:spPr/>
    </dgm:pt>
    <dgm:pt modelId="{09E556F0-211C-4B3B-A36A-E09DBCF43A8E}" type="pres">
      <dgm:prSet presAssocID="{C065760D-48F8-457D-AD3E-BD19573766C8}" presName="accent_3" presStyleCnt="0"/>
      <dgm:spPr/>
    </dgm:pt>
    <dgm:pt modelId="{BF08CC79-BA6E-4D71-81DD-6562E77BAFB8}" type="pres">
      <dgm:prSet presAssocID="{C065760D-48F8-457D-AD3E-BD19573766C8}" presName="accentRepeatNode" presStyleLbl="solidFgAcc1" presStyleIdx="2" presStyleCnt="3"/>
      <dgm:spPr/>
    </dgm:pt>
  </dgm:ptLst>
  <dgm:cxnLst>
    <dgm:cxn modelId="{F2A1C60E-76E1-42F6-A719-98263DCA916C}" type="presOf" srcId="{A349A72A-73A9-4276-A4FF-6369AD971372}" destId="{E53B8782-39DA-4EB1-A46E-670E9CA03877}" srcOrd="0" destOrd="0" presId="urn:microsoft.com/office/officeart/2008/layout/VerticalCurvedList"/>
    <dgm:cxn modelId="{F2A1B217-9183-4636-A6A8-027E3A542D0A}" type="presOf" srcId="{DE49BDF2-6A9D-4D6E-A03F-7E4177E06349}" destId="{B8283BD7-130E-445A-BDD0-10FFC51CAB49}" srcOrd="0" destOrd="0" presId="urn:microsoft.com/office/officeart/2008/layout/VerticalCurvedList"/>
    <dgm:cxn modelId="{51F5B84E-D325-469B-8A7D-FA7249CACA12}" srcId="{C808E126-14D0-42CE-BCBF-EE74E0ED3F2A}" destId="{C065760D-48F8-457D-AD3E-BD19573766C8}" srcOrd="2" destOrd="0" parTransId="{3192B0A9-540F-4B12-8D54-DFD3EDCE7A41}" sibTransId="{AD62EDD7-8BEE-4662-8E89-700E31972580}"/>
    <dgm:cxn modelId="{E2316EB0-F347-4F45-A6FA-DA5BBCBEFF7D}" srcId="{C808E126-14D0-42CE-BCBF-EE74E0ED3F2A}" destId="{6EDB2FB8-A901-475F-BE1E-ECCD67158931}" srcOrd="0" destOrd="0" parTransId="{79C90060-9961-4C48-AB9A-A0E0490E0795}" sibTransId="{DE49BDF2-6A9D-4D6E-A03F-7E4177E06349}"/>
    <dgm:cxn modelId="{70E0BBCE-40A8-47A0-962F-ED91DE8CA031}" type="presOf" srcId="{C065760D-48F8-457D-AD3E-BD19573766C8}" destId="{203F4A99-CD4A-42D2-8022-06F72882C860}" srcOrd="0" destOrd="0" presId="urn:microsoft.com/office/officeart/2008/layout/VerticalCurvedList"/>
    <dgm:cxn modelId="{A93620CF-9902-4085-90B6-A1421E81493D}" srcId="{C808E126-14D0-42CE-BCBF-EE74E0ED3F2A}" destId="{A349A72A-73A9-4276-A4FF-6369AD971372}" srcOrd="1" destOrd="0" parTransId="{3B89C05E-C737-4BFE-967A-2A7158DC78AA}" sibTransId="{AA3A232B-175A-4D77-9E27-CE9C5E7F91A2}"/>
    <dgm:cxn modelId="{3EF776E2-DE96-4509-AC7D-A3288E7507BB}" type="presOf" srcId="{C808E126-14D0-42CE-BCBF-EE74E0ED3F2A}" destId="{DC462119-FF04-4C40-924A-80B1DD5FAD55}" srcOrd="0" destOrd="0" presId="urn:microsoft.com/office/officeart/2008/layout/VerticalCurvedList"/>
    <dgm:cxn modelId="{05973AF5-D3AE-41EB-B1DC-35D7D81BBA0C}" type="presOf" srcId="{6EDB2FB8-A901-475F-BE1E-ECCD67158931}" destId="{44BE6CC8-6AD6-4669-BA7F-9E09ADA7FD09}" srcOrd="0" destOrd="0" presId="urn:microsoft.com/office/officeart/2008/layout/VerticalCurvedList"/>
    <dgm:cxn modelId="{2CE9F06C-EC4A-485E-AAC2-FCA07B4DD0C0}" type="presParOf" srcId="{DC462119-FF04-4C40-924A-80B1DD5FAD55}" destId="{D6E38BEE-CAB1-46A0-A52C-AD973A95D683}" srcOrd="0" destOrd="0" presId="urn:microsoft.com/office/officeart/2008/layout/VerticalCurvedList"/>
    <dgm:cxn modelId="{7736603E-5B69-4912-BCAC-F9547A99123E}" type="presParOf" srcId="{D6E38BEE-CAB1-46A0-A52C-AD973A95D683}" destId="{7EC158B0-A640-4F2F-9D40-F1D53AEA5FF2}" srcOrd="0" destOrd="0" presId="urn:microsoft.com/office/officeart/2008/layout/VerticalCurvedList"/>
    <dgm:cxn modelId="{6A31DF40-A355-4ED3-B131-5F576FBB2F1F}" type="presParOf" srcId="{7EC158B0-A640-4F2F-9D40-F1D53AEA5FF2}" destId="{BEEE1B9A-ADD6-46AD-AC30-2E2E46E7AA5F}" srcOrd="0" destOrd="0" presId="urn:microsoft.com/office/officeart/2008/layout/VerticalCurvedList"/>
    <dgm:cxn modelId="{6D754DB3-D320-4AB6-91B7-26A77ACBAD6D}" type="presParOf" srcId="{7EC158B0-A640-4F2F-9D40-F1D53AEA5FF2}" destId="{B8283BD7-130E-445A-BDD0-10FFC51CAB49}" srcOrd="1" destOrd="0" presId="urn:microsoft.com/office/officeart/2008/layout/VerticalCurvedList"/>
    <dgm:cxn modelId="{C70A67C6-55C1-4167-A58F-A6931E87F61D}" type="presParOf" srcId="{7EC158B0-A640-4F2F-9D40-F1D53AEA5FF2}" destId="{05AEB42A-EC57-4D3E-9C01-1DDD63BC495C}" srcOrd="2" destOrd="0" presId="urn:microsoft.com/office/officeart/2008/layout/VerticalCurvedList"/>
    <dgm:cxn modelId="{8345B5D7-9F69-4A83-B12C-8F23E35CEBBD}" type="presParOf" srcId="{7EC158B0-A640-4F2F-9D40-F1D53AEA5FF2}" destId="{26F61311-0607-4A49-9758-802967DE922B}" srcOrd="3" destOrd="0" presId="urn:microsoft.com/office/officeart/2008/layout/VerticalCurvedList"/>
    <dgm:cxn modelId="{5E86CF25-484B-476F-8436-CF84185845F7}" type="presParOf" srcId="{D6E38BEE-CAB1-46A0-A52C-AD973A95D683}" destId="{44BE6CC8-6AD6-4669-BA7F-9E09ADA7FD09}" srcOrd="1" destOrd="0" presId="urn:microsoft.com/office/officeart/2008/layout/VerticalCurvedList"/>
    <dgm:cxn modelId="{370ADB80-AC55-4E49-9BEE-502E17727769}" type="presParOf" srcId="{D6E38BEE-CAB1-46A0-A52C-AD973A95D683}" destId="{D89F9726-89DA-4081-925E-A0BD20645A3A}" srcOrd="2" destOrd="0" presId="urn:microsoft.com/office/officeart/2008/layout/VerticalCurvedList"/>
    <dgm:cxn modelId="{C0E44C22-5C52-4524-8565-74265EBE096F}" type="presParOf" srcId="{D89F9726-89DA-4081-925E-A0BD20645A3A}" destId="{6DCBE713-07D3-4056-8A1C-88A21BC6272B}" srcOrd="0" destOrd="0" presId="urn:microsoft.com/office/officeart/2008/layout/VerticalCurvedList"/>
    <dgm:cxn modelId="{76976261-25E9-4BCE-90D1-EA1CC16EDCFE}" type="presParOf" srcId="{D6E38BEE-CAB1-46A0-A52C-AD973A95D683}" destId="{E53B8782-39DA-4EB1-A46E-670E9CA03877}" srcOrd="3" destOrd="0" presId="urn:microsoft.com/office/officeart/2008/layout/VerticalCurvedList"/>
    <dgm:cxn modelId="{E4E9BE1C-765F-4DBA-B54E-6B55E8EECED1}" type="presParOf" srcId="{D6E38BEE-CAB1-46A0-A52C-AD973A95D683}" destId="{7FF87B48-FFAE-4DA1-AC7A-06AF381289B7}" srcOrd="4" destOrd="0" presId="urn:microsoft.com/office/officeart/2008/layout/VerticalCurvedList"/>
    <dgm:cxn modelId="{85103603-9F94-4A58-9083-8E9D40795EA7}" type="presParOf" srcId="{7FF87B48-FFAE-4DA1-AC7A-06AF381289B7}" destId="{9038F4FC-EBDF-4C75-BDCC-9B306BC5A282}" srcOrd="0" destOrd="0" presId="urn:microsoft.com/office/officeart/2008/layout/VerticalCurvedList"/>
    <dgm:cxn modelId="{F9C9BD92-0F0E-4567-A812-9609559BDFCE}" type="presParOf" srcId="{D6E38BEE-CAB1-46A0-A52C-AD973A95D683}" destId="{203F4A99-CD4A-42D2-8022-06F72882C860}" srcOrd="5" destOrd="0" presId="urn:microsoft.com/office/officeart/2008/layout/VerticalCurvedList"/>
    <dgm:cxn modelId="{D5EFB284-50DF-4257-82DC-DA7A70C9BA80}" type="presParOf" srcId="{D6E38BEE-CAB1-46A0-A52C-AD973A95D683}" destId="{09E556F0-211C-4B3B-A36A-E09DBCF43A8E}" srcOrd="6" destOrd="0" presId="urn:microsoft.com/office/officeart/2008/layout/VerticalCurvedList"/>
    <dgm:cxn modelId="{2DCB4EEA-B0BA-4B31-BE51-5EFAFA4EBC48}" type="presParOf" srcId="{09E556F0-211C-4B3B-A36A-E09DBCF43A8E}" destId="{BF08CC79-BA6E-4D71-81DD-6562E77BAFB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3CAA0-A5E4-4DA4-9B1C-EE5523903EE8}">
      <dsp:nvSpPr>
        <dsp:cNvPr id="0" name=""/>
        <dsp:cNvSpPr/>
      </dsp:nvSpPr>
      <dsp:spPr>
        <a:xfrm>
          <a:off x="3914" y="142254"/>
          <a:ext cx="1711467" cy="13156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Establish administrative standard and practices</a:t>
          </a:r>
        </a:p>
      </dsp:txBody>
      <dsp:txXfrm>
        <a:off x="42449" y="180789"/>
        <a:ext cx="1634397" cy="1238620"/>
      </dsp:txXfrm>
    </dsp:sp>
    <dsp:sp modelId="{BDC38BA6-70C5-44BF-8FDE-063164E8CE30}">
      <dsp:nvSpPr>
        <dsp:cNvPr id="0" name=""/>
        <dsp:cNvSpPr/>
      </dsp:nvSpPr>
      <dsp:spPr>
        <a:xfrm>
          <a:off x="1886528" y="587878"/>
          <a:ext cx="362831" cy="424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86528" y="672767"/>
        <a:ext cx="253982" cy="254665"/>
      </dsp:txXfrm>
    </dsp:sp>
    <dsp:sp modelId="{2882274B-5E03-49FD-9BF5-D9AB0E211DA9}">
      <dsp:nvSpPr>
        <dsp:cNvPr id="0" name=""/>
        <dsp:cNvSpPr/>
      </dsp:nvSpPr>
      <dsp:spPr>
        <a:xfrm>
          <a:off x="2399968" y="142254"/>
          <a:ext cx="1711467" cy="13156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Set multi-factor authentication</a:t>
          </a:r>
        </a:p>
      </dsp:txBody>
      <dsp:txXfrm>
        <a:off x="2438503" y="180789"/>
        <a:ext cx="1634397" cy="1238620"/>
      </dsp:txXfrm>
    </dsp:sp>
    <dsp:sp modelId="{C13CA93F-5FD4-4A92-BC75-9FEE31A4057D}">
      <dsp:nvSpPr>
        <dsp:cNvPr id="0" name=""/>
        <dsp:cNvSpPr/>
      </dsp:nvSpPr>
      <dsp:spPr>
        <a:xfrm>
          <a:off x="4282583" y="587878"/>
          <a:ext cx="362831" cy="424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282583" y="672767"/>
        <a:ext cx="253982" cy="254665"/>
      </dsp:txXfrm>
    </dsp:sp>
    <dsp:sp modelId="{F2F25E9A-94CD-4665-B55A-8F69204ACC9F}">
      <dsp:nvSpPr>
        <dsp:cNvPr id="0" name=""/>
        <dsp:cNvSpPr/>
      </dsp:nvSpPr>
      <dsp:spPr>
        <a:xfrm>
          <a:off x="4796023" y="142254"/>
          <a:ext cx="1711467" cy="13156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Harden administrative workloads</a:t>
          </a:r>
        </a:p>
      </dsp:txBody>
      <dsp:txXfrm>
        <a:off x="4834558" y="180789"/>
        <a:ext cx="1634397" cy="1238620"/>
      </dsp:txXfrm>
    </dsp:sp>
    <dsp:sp modelId="{51E31F4F-C557-4439-ABE3-D820AA41AB21}">
      <dsp:nvSpPr>
        <dsp:cNvPr id="0" name=""/>
        <dsp:cNvSpPr/>
      </dsp:nvSpPr>
      <dsp:spPr>
        <a:xfrm>
          <a:off x="6678637" y="587878"/>
          <a:ext cx="362831" cy="424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78637" y="672767"/>
        <a:ext cx="253982" cy="254665"/>
      </dsp:txXfrm>
    </dsp:sp>
    <dsp:sp modelId="{76141578-A162-45C9-846C-B144BBCF6A60}">
      <dsp:nvSpPr>
        <dsp:cNvPr id="0" name=""/>
        <dsp:cNvSpPr/>
      </dsp:nvSpPr>
      <dsp:spPr>
        <a:xfrm>
          <a:off x="7192078" y="142254"/>
          <a:ext cx="1711467" cy="13156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Ensure logging</a:t>
          </a:r>
        </a:p>
      </dsp:txBody>
      <dsp:txXfrm>
        <a:off x="7230613" y="180789"/>
        <a:ext cx="1634397" cy="1238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3CAA0-A5E4-4DA4-9B1C-EE5523903EE8}">
      <dsp:nvSpPr>
        <dsp:cNvPr id="0" name=""/>
        <dsp:cNvSpPr/>
      </dsp:nvSpPr>
      <dsp:spPr>
        <a:xfrm>
          <a:off x="3914" y="180354"/>
          <a:ext cx="1711467" cy="13156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Establish an administrative model</a:t>
          </a:r>
        </a:p>
      </dsp:txBody>
      <dsp:txXfrm>
        <a:off x="42449" y="218889"/>
        <a:ext cx="1634397" cy="1238620"/>
      </dsp:txXfrm>
    </dsp:sp>
    <dsp:sp modelId="{BDC38BA6-70C5-44BF-8FDE-063164E8CE30}">
      <dsp:nvSpPr>
        <dsp:cNvPr id="0" name=""/>
        <dsp:cNvSpPr/>
      </dsp:nvSpPr>
      <dsp:spPr>
        <a:xfrm>
          <a:off x="1886528" y="625978"/>
          <a:ext cx="362831" cy="424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86528" y="710867"/>
        <a:ext cx="253982" cy="254665"/>
      </dsp:txXfrm>
    </dsp:sp>
    <dsp:sp modelId="{2882274B-5E03-49FD-9BF5-D9AB0E211DA9}">
      <dsp:nvSpPr>
        <dsp:cNvPr id="0" name=""/>
        <dsp:cNvSpPr/>
      </dsp:nvSpPr>
      <dsp:spPr>
        <a:xfrm>
          <a:off x="2399968" y="180354"/>
          <a:ext cx="1711467" cy="13156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Set logon restrictions</a:t>
          </a:r>
        </a:p>
      </dsp:txBody>
      <dsp:txXfrm>
        <a:off x="2438503" y="218889"/>
        <a:ext cx="1634397" cy="1238620"/>
      </dsp:txXfrm>
    </dsp:sp>
    <dsp:sp modelId="{C13CA93F-5FD4-4A92-BC75-9FEE31A4057D}">
      <dsp:nvSpPr>
        <dsp:cNvPr id="0" name=""/>
        <dsp:cNvSpPr/>
      </dsp:nvSpPr>
      <dsp:spPr>
        <a:xfrm>
          <a:off x="4282583" y="625978"/>
          <a:ext cx="362831" cy="424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282583" y="710867"/>
        <a:ext cx="253982" cy="254665"/>
      </dsp:txXfrm>
    </dsp:sp>
    <dsp:sp modelId="{F2F25E9A-94CD-4665-B55A-8F69204ACC9F}">
      <dsp:nvSpPr>
        <dsp:cNvPr id="0" name=""/>
        <dsp:cNvSpPr/>
      </dsp:nvSpPr>
      <dsp:spPr>
        <a:xfrm>
          <a:off x="4796023" y="180354"/>
          <a:ext cx="1711467" cy="13156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Educate the administration</a:t>
          </a:r>
        </a:p>
      </dsp:txBody>
      <dsp:txXfrm>
        <a:off x="4834558" y="218889"/>
        <a:ext cx="1634397" cy="1238620"/>
      </dsp:txXfrm>
    </dsp:sp>
    <dsp:sp modelId="{8ADB1305-7765-4734-A955-AE92A41A8F13}">
      <dsp:nvSpPr>
        <dsp:cNvPr id="0" name=""/>
        <dsp:cNvSpPr/>
      </dsp:nvSpPr>
      <dsp:spPr>
        <a:xfrm>
          <a:off x="6678637" y="625978"/>
          <a:ext cx="362831" cy="424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78637" y="710867"/>
        <a:ext cx="253982" cy="254665"/>
      </dsp:txXfrm>
    </dsp:sp>
    <dsp:sp modelId="{69A241D7-2480-473A-B785-914FCADC7161}">
      <dsp:nvSpPr>
        <dsp:cNvPr id="0" name=""/>
        <dsp:cNvSpPr/>
      </dsp:nvSpPr>
      <dsp:spPr>
        <a:xfrm>
          <a:off x="7192078" y="180354"/>
          <a:ext cx="1711467" cy="13156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Framework for response and recovery processes</a:t>
          </a:r>
        </a:p>
      </dsp:txBody>
      <dsp:txXfrm>
        <a:off x="7230613" y="218889"/>
        <a:ext cx="1634397" cy="12386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0EA86-9A22-41E5-8B9C-5572FB3F2E61}">
      <dsp:nvSpPr>
        <dsp:cNvPr id="0" name=""/>
        <dsp:cNvSpPr/>
      </dsp:nvSpPr>
      <dsp:spPr>
        <a:xfrm>
          <a:off x="40" y="215947"/>
          <a:ext cx="3845569"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Segoe UI Semibold" panose="020B0702040204020203" pitchFamily="34" charset="0"/>
              <a:cs typeface="Segoe UI Semibold" panose="020B0702040204020203" pitchFamily="34" charset="0"/>
            </a:rPr>
            <a:t>Strategy Elements</a:t>
          </a:r>
        </a:p>
      </dsp:txBody>
      <dsp:txXfrm>
        <a:off x="40" y="215947"/>
        <a:ext cx="3845569" cy="489600"/>
      </dsp:txXfrm>
    </dsp:sp>
    <dsp:sp modelId="{6A36E7F2-5EF7-471A-88C4-17402D28B5DE}">
      <dsp:nvSpPr>
        <dsp:cNvPr id="0" name=""/>
        <dsp:cNvSpPr/>
      </dsp:nvSpPr>
      <dsp:spPr>
        <a:xfrm>
          <a:off x="40" y="705547"/>
          <a:ext cx="3845569" cy="265990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Security zones </a:t>
          </a:r>
        </a:p>
        <a:p>
          <a:pPr marL="171450" lvl="1" indent="-171450" algn="l" defTabSz="755650">
            <a:lnSpc>
              <a:spcPct val="90000"/>
            </a:lnSpc>
            <a:spcBef>
              <a:spcPct val="0"/>
            </a:spcBef>
            <a:spcAft>
              <a:spcPct val="15000"/>
            </a:spcAft>
            <a:buChar char="•"/>
          </a:pPr>
          <a:r>
            <a:rPr lang="en-US" sz="1700" kern="1200"/>
            <a:t>Isolation between security zones</a:t>
          </a:r>
        </a:p>
        <a:p>
          <a:pPr marL="171450" lvl="1" indent="-171450" algn="l" defTabSz="755650">
            <a:lnSpc>
              <a:spcPct val="90000"/>
            </a:lnSpc>
            <a:spcBef>
              <a:spcPct val="0"/>
            </a:spcBef>
            <a:spcAft>
              <a:spcPct val="15000"/>
            </a:spcAft>
            <a:buChar char="•"/>
          </a:pPr>
          <a:r>
            <a:rPr lang="en-US" sz="1700" kern="1200" dirty="0"/>
            <a:t>Containment within a security zone</a:t>
          </a:r>
        </a:p>
        <a:p>
          <a:pPr marL="171450" lvl="1" indent="-171450" algn="l" defTabSz="755650">
            <a:lnSpc>
              <a:spcPct val="90000"/>
            </a:lnSpc>
            <a:spcBef>
              <a:spcPct val="0"/>
            </a:spcBef>
            <a:spcAft>
              <a:spcPct val="15000"/>
            </a:spcAft>
            <a:buChar char="•"/>
          </a:pPr>
          <a:r>
            <a:rPr lang="en-US" sz="1700" kern="1200"/>
            <a:t>Containment within a host (between users and administrators)</a:t>
          </a:r>
        </a:p>
        <a:p>
          <a:pPr marL="171450" lvl="1" indent="-171450" algn="l" defTabSz="755650">
            <a:lnSpc>
              <a:spcPct val="90000"/>
            </a:lnSpc>
            <a:spcBef>
              <a:spcPct val="0"/>
            </a:spcBef>
            <a:spcAft>
              <a:spcPct val="15000"/>
            </a:spcAft>
            <a:buChar char="•"/>
          </a:pPr>
          <a:r>
            <a:rPr lang="en-US" sz="1700" kern="1200" dirty="0"/>
            <a:t>Containment within an application (as applicable)</a:t>
          </a:r>
        </a:p>
      </dsp:txBody>
      <dsp:txXfrm>
        <a:off x="40" y="705547"/>
        <a:ext cx="3845569" cy="2659905"/>
      </dsp:txXfrm>
    </dsp:sp>
    <dsp:sp modelId="{F73B10FD-93E7-4C0D-9BE4-2A2CF43612D6}">
      <dsp:nvSpPr>
        <dsp:cNvPr id="0" name=""/>
        <dsp:cNvSpPr/>
      </dsp:nvSpPr>
      <dsp:spPr>
        <a:xfrm>
          <a:off x="4383989" y="215947"/>
          <a:ext cx="3845569"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Segoe UI Semibold" panose="020B0702040204020203" pitchFamily="34" charset="0"/>
              <a:cs typeface="Segoe UI Semibold" panose="020B0702040204020203" pitchFamily="34" charset="0"/>
            </a:rPr>
            <a:t>Minimize number of zone</a:t>
          </a:r>
        </a:p>
      </dsp:txBody>
      <dsp:txXfrm>
        <a:off x="4383989" y="215947"/>
        <a:ext cx="3845569" cy="489600"/>
      </dsp:txXfrm>
    </dsp:sp>
    <dsp:sp modelId="{0F1F195F-B497-4559-91AA-FA76505D3794}">
      <dsp:nvSpPr>
        <dsp:cNvPr id="0" name=""/>
        <dsp:cNvSpPr/>
      </dsp:nvSpPr>
      <dsp:spPr>
        <a:xfrm>
          <a:off x="4383989" y="705547"/>
          <a:ext cx="3845569" cy="265990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Establishment of zone infrastructure (identity systems, etc.) and associated bounded roles</a:t>
          </a:r>
        </a:p>
        <a:p>
          <a:pPr marL="171450" lvl="1" indent="-171450" algn="l" defTabSz="755650">
            <a:lnSpc>
              <a:spcPct val="90000"/>
            </a:lnSpc>
            <a:spcBef>
              <a:spcPct val="0"/>
            </a:spcBef>
            <a:spcAft>
              <a:spcPct val="15000"/>
            </a:spcAft>
            <a:buChar char="•"/>
          </a:pPr>
          <a:r>
            <a:rPr lang="en-US" sz="1700" kern="1200" dirty="0"/>
            <a:t>Securing of inter-zone trust boundary including network and security infrastructure as well as threat modelling any application/data flows across that trust boundary</a:t>
          </a:r>
        </a:p>
      </dsp:txBody>
      <dsp:txXfrm>
        <a:off x="4383989" y="705547"/>
        <a:ext cx="3845569" cy="26599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83BD7-130E-445A-BDD0-10FFC51CAB49}">
      <dsp:nvSpPr>
        <dsp:cNvPr id="0" name=""/>
        <dsp:cNvSpPr/>
      </dsp:nvSpPr>
      <dsp:spPr>
        <a:xfrm>
          <a:off x="-4048330" y="-621400"/>
          <a:ext cx="4824201" cy="4824201"/>
        </a:xfrm>
        <a:prstGeom prst="blockArc">
          <a:avLst>
            <a:gd name="adj1" fmla="val 18900000"/>
            <a:gd name="adj2" fmla="val 2700000"/>
            <a:gd name="adj3" fmla="val 448"/>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BE6CC8-6AD6-4669-BA7F-9E09ADA7FD09}">
      <dsp:nvSpPr>
        <dsp:cNvPr id="0" name=""/>
        <dsp:cNvSpPr/>
      </dsp:nvSpPr>
      <dsp:spPr>
        <a:xfrm>
          <a:off x="498957" y="358140"/>
          <a:ext cx="7606878" cy="71628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547"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t>Operating system</a:t>
          </a:r>
          <a:r>
            <a:rPr lang="en-US" sz="1400" kern="1200" dirty="0"/>
            <a:t> – Technical control of any operating system (OS) through means such as management agents, local administrative group membership, and local configurations. </a:t>
          </a:r>
        </a:p>
      </dsp:txBody>
      <dsp:txXfrm>
        <a:off x="498957" y="358140"/>
        <a:ext cx="7606878" cy="716280"/>
      </dsp:txXfrm>
    </dsp:sp>
    <dsp:sp modelId="{6DCBE713-07D3-4056-8A1C-88A21BC6272B}">
      <dsp:nvSpPr>
        <dsp:cNvPr id="0" name=""/>
        <dsp:cNvSpPr/>
      </dsp:nvSpPr>
      <dsp:spPr>
        <a:xfrm>
          <a:off x="51282" y="268605"/>
          <a:ext cx="895350" cy="895350"/>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B8782-39DA-4EB1-A46E-670E9CA03877}">
      <dsp:nvSpPr>
        <dsp:cNvPr id="0" name=""/>
        <dsp:cNvSpPr/>
      </dsp:nvSpPr>
      <dsp:spPr>
        <a:xfrm>
          <a:off x="759325" y="1432560"/>
          <a:ext cx="7346510" cy="71628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547"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t>Active Directory and identity data </a:t>
          </a:r>
          <a:r>
            <a:rPr lang="en-US" sz="1400" kern="1200" dirty="0"/>
            <a:t>– Technical control of any data in Active Directory or other identity system(s) that provides control of the identity system or other entities. </a:t>
          </a:r>
        </a:p>
      </dsp:txBody>
      <dsp:txXfrm>
        <a:off x="759325" y="1432560"/>
        <a:ext cx="7346510" cy="716280"/>
      </dsp:txXfrm>
    </dsp:sp>
    <dsp:sp modelId="{9038F4FC-EBDF-4C75-BDCC-9B306BC5A282}">
      <dsp:nvSpPr>
        <dsp:cNvPr id="0" name=""/>
        <dsp:cNvSpPr/>
      </dsp:nvSpPr>
      <dsp:spPr>
        <a:xfrm>
          <a:off x="311650" y="1343025"/>
          <a:ext cx="895350" cy="895350"/>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3F4A99-CD4A-42D2-8022-06F72882C860}">
      <dsp:nvSpPr>
        <dsp:cNvPr id="0" name=""/>
        <dsp:cNvSpPr/>
      </dsp:nvSpPr>
      <dsp:spPr>
        <a:xfrm>
          <a:off x="498957" y="2506980"/>
          <a:ext cx="7606878" cy="71628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547"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t>Operational practices</a:t>
          </a:r>
          <a:r>
            <a:rPr lang="en-US" sz="1400" kern="1200" dirty="0"/>
            <a:t> – Operational practices or actions can provide technical control of assets such as password and credential handling practices, where administrative credentials are used to logon, and the physical security of computing assets. </a:t>
          </a:r>
        </a:p>
      </dsp:txBody>
      <dsp:txXfrm>
        <a:off x="498957" y="2506980"/>
        <a:ext cx="7606878" cy="716280"/>
      </dsp:txXfrm>
    </dsp:sp>
    <dsp:sp modelId="{BF08CC79-BA6E-4D71-81DD-6562E77BAFB8}">
      <dsp:nvSpPr>
        <dsp:cNvPr id="0" name=""/>
        <dsp:cNvSpPr/>
      </dsp:nvSpPr>
      <dsp:spPr>
        <a:xfrm>
          <a:off x="51282" y="2417445"/>
          <a:ext cx="895350" cy="895350"/>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E535F7-065F-451F-B176-A35B05997ADA}" type="datetime8">
              <a:rPr lang="en-US" smtClean="0">
                <a:latin typeface="Segoe UI" pitchFamily="34" charset="0"/>
              </a:rPr>
              <a:t>3/21/2018 10:25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C28901BC-BBD7-4800-A3B8-3E7698177506}" type="datetime8">
              <a:rPr lang="en-US" smtClean="0"/>
              <a:t>3/21/2018 10:25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Microsoft_account"/></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windowsazure.com/en-us/support/trust-center/"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blogs.msdn.com/b/windowsazurestorage/archive/2011/09/15/introducing-geo-replication-for-windows-azure-storage.aspx"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www.microsoft.com/privacy/bydesign.aspx"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dirty="0"/>
              <a:t>For Azure security, we’ll look at:</a:t>
            </a:r>
          </a:p>
          <a:p>
            <a:pPr marL="171450" indent="-171450" rtl="0">
              <a:buFont typeface="Arial" panose="020B0604020202020204" pitchFamily="34" charset="0"/>
              <a:buChar char="•"/>
            </a:pPr>
            <a:r>
              <a:rPr lang="en-US" dirty="0"/>
              <a:t>Azure services and features you can use to help secure your services and data within Azure.</a:t>
            </a:r>
          </a:p>
          <a:p>
            <a:pPr marL="171450" indent="-171450" rtl="0">
              <a:buFont typeface="Arial" panose="020B0604020202020204" pitchFamily="34" charset="0"/>
              <a:buChar char="•"/>
            </a:pPr>
            <a:r>
              <a:rPr lang="en-US" dirty="0"/>
              <a:t>How Microsoft secures the Azure infrastructure to help protect your data and applications.</a:t>
            </a:r>
          </a:p>
          <a:p>
            <a:pPr marL="171450" indent="-171450" rtl="0">
              <a:buFont typeface="Arial" panose="020B0604020202020204" pitchFamily="34" charset="0"/>
              <a:buChar char="•"/>
            </a:pPr>
            <a:r>
              <a:rPr lang="en-US" dirty="0"/>
              <a:t>What are the current recommended practices from Microsoft’s field experiences?</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A539C6-F3F8-49C0-8F71-D135F29F12E5}" type="datetime8">
              <a:rPr lang="en-US" smtClean="0">
                <a:solidFill>
                  <a:prstClr val="black"/>
                </a:solidFill>
              </a:rPr>
              <a:t>3/21/2018 10:25 AM</a:t>
            </a:fld>
            <a:endParaRPr lang="en-US" dirty="0">
              <a:solidFill>
                <a:prstClr val="black"/>
              </a:solidFill>
            </a:endParaRPr>
          </a:p>
        </p:txBody>
      </p:sp>
    </p:spTree>
    <p:extLst>
      <p:ext uri="{BB962C8B-B14F-4D97-AF65-F5344CB8AC3E}">
        <p14:creationId xmlns:p14="http://schemas.microsoft.com/office/powerpoint/2010/main" val="3320757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2657086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b="0"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A90A558-B213-478F-A3FB-0E8D75B1D74B}" type="datetime8">
              <a:rPr kumimoji="0" lang="en-US" sz="1800" b="0" i="0" u="none" strike="noStrike" kern="0" cap="none" spc="0" normalizeH="0" baseline="0" noProof="0" smtClean="0">
                <a:ln>
                  <a:noFill/>
                </a:ln>
                <a:solidFill>
                  <a:sysClr val="windowText" lastClr="000000"/>
                </a:solidFill>
                <a:effectLst/>
                <a:uLnTx/>
                <a:uFillTx/>
              </a:rPr>
              <a:t>3/21/2018 10:25 AM</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07088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b="0"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53A135D-06E3-4EED-BFDE-D4B4419C03B5}" type="datetime8">
              <a:rPr kumimoji="0" lang="en-US" sz="1800" b="0" i="0" u="none" strike="noStrike" kern="0" cap="none" spc="0" normalizeH="0" baseline="0" noProof="0" smtClean="0">
                <a:ln>
                  <a:noFill/>
                </a:ln>
                <a:solidFill>
                  <a:sysClr val="windowText" lastClr="000000"/>
                </a:solidFill>
                <a:effectLst/>
                <a:uLnTx/>
                <a:uFillTx/>
              </a:rPr>
              <a:t>3/21/2018 10:25 AM</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14325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sz="900" dirty="0">
                <a:solidFill>
                  <a:schemeClr val="tx1"/>
                </a:solidFill>
              </a:rPr>
              <a:t>Red Teaming makes theoretical scenarios real by exposing gaps in security, exploiting live vulnerabilities, and providing concrete evidence of the need to assume breach</a:t>
            </a:r>
          </a:p>
          <a:p>
            <a:r>
              <a:rPr lang="en-US" sz="900" dirty="0">
                <a:solidFill>
                  <a:schemeClr val="tx1"/>
                </a:solidFill>
              </a:rPr>
              <a:t>This challenging world – the Blue Team exercises the </a:t>
            </a:r>
            <a:br>
              <a:rPr lang="en-US" sz="900" dirty="0">
                <a:solidFill>
                  <a:schemeClr val="tx1"/>
                </a:solidFill>
              </a:rPr>
            </a:br>
            <a:r>
              <a:rPr lang="en-US" sz="900" dirty="0">
                <a:solidFill>
                  <a:schemeClr val="tx1"/>
                </a:solidFill>
              </a:rPr>
              <a:t>ability to detect and respond in the face of attacks</a:t>
            </a:r>
          </a:p>
          <a:p>
            <a:r>
              <a:rPr lang="en-US" sz="900" dirty="0">
                <a:solidFill>
                  <a:schemeClr val="tx1"/>
                </a:solidFill>
              </a:rPr>
              <a:t>All organizations can benefit from adopting similar </a:t>
            </a:r>
            <a:br>
              <a:rPr lang="en-US" sz="900" dirty="0">
                <a:solidFill>
                  <a:schemeClr val="tx1"/>
                </a:solidFill>
              </a:rPr>
            </a:br>
            <a:r>
              <a:rPr lang="en-US" sz="900" dirty="0">
                <a:solidFill>
                  <a:schemeClr val="tx1"/>
                </a:solidFill>
              </a:rPr>
              <a:t>security strategies for combatting emerging and </a:t>
            </a:r>
            <a:br>
              <a:rPr lang="en-US" sz="900" dirty="0">
                <a:solidFill>
                  <a:schemeClr val="tx1"/>
                </a:solidFill>
              </a:rPr>
            </a:br>
            <a:r>
              <a:rPr lang="en-US" sz="900" dirty="0">
                <a:solidFill>
                  <a:schemeClr val="tx1"/>
                </a:solidFill>
              </a:rPr>
              <a:t>evolving threats</a:t>
            </a:r>
          </a:p>
        </p:txBody>
      </p:sp>
    </p:spTree>
    <p:extLst>
      <p:ext uri="{BB962C8B-B14F-4D97-AF65-F5344CB8AC3E}">
        <p14:creationId xmlns:p14="http://schemas.microsoft.com/office/powerpoint/2010/main" val="1057142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Infrastructure protection</a:t>
            </a:r>
          </a:p>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dirty="0">
                <a:latin typeface="Calibri" panose="020F0502020204030204" pitchFamily="34" charset="0"/>
                <a:ea typeface="Times New Roman" panose="02020603050405020304" pitchFamily="18" charset="0"/>
                <a:cs typeface="Times New Roman" panose="02020603050405020304" pitchFamily="18" charset="0"/>
              </a:rPr>
              <a:t>Provide an overview of infrastructure protection with Microsoft Azure.</a:t>
            </a:r>
          </a:p>
          <a:p>
            <a:pPr>
              <a:lnSpc>
                <a:spcPct val="115000"/>
              </a:lnSpc>
              <a:spcAft>
                <a:spcPts val="1019"/>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NOTE:  you do NOT need to go in depth here…..each of these are separate slides ahead…</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r>
              <a:rPr lang="en-US" dirty="0"/>
              <a:t>Microsoft Azure infrastructure includes hardware, software, administrative and operations staff, and physical datacenters. Microsoft Azure addresses security risks across its infrastructure with continuous intrusion detection and prevention systems, denial of service attack prevention, regular penetration testing, and forensic tools that help identify and mitigate threats. With Microsoft Azure, customers can reduce the need to invest in these capabilities on their own and benefit from economies of scale in Microsoft datacenter infrastructure. </a:t>
            </a:r>
          </a:p>
          <a:p>
            <a:r>
              <a:rPr lang="en-US" b="1" dirty="0"/>
              <a:t>24-hour monitored physical security. </a:t>
            </a:r>
            <a:r>
              <a:rPr lang="en-US" dirty="0"/>
              <a:t>Microsoft datacenters are physically constructed, managed, and monitored 24 hours a day to shelter data and services from unauthorized access as well as environmental threats. </a:t>
            </a:r>
          </a:p>
          <a:p>
            <a:r>
              <a:rPr lang="en-US" b="1" dirty="0"/>
              <a:t>Secure multi-tenant environment. </a:t>
            </a:r>
            <a:r>
              <a:rPr lang="en-US" dirty="0"/>
              <a:t>Azure is designed for</a:t>
            </a:r>
            <a:r>
              <a:rPr lang="en-US" baseline="0" dirty="0"/>
              <a:t> secure multi-tenancy. Azure </a:t>
            </a:r>
            <a:r>
              <a:rPr lang="en-US" dirty="0"/>
              <a:t>abstracts much of the infrastructure that typically underlies applications (servers, operating systems, web and database software, and so on) such that developers can focus on building applications – and not on managing resources. </a:t>
            </a:r>
            <a:endParaRPr lang="en-US" b="1" dirty="0"/>
          </a:p>
          <a:p>
            <a:r>
              <a:rPr lang="en-US" b="1" dirty="0"/>
              <a:t>Firewalls. </a:t>
            </a:r>
            <a:r>
              <a:rPr lang="en-US" b="0" dirty="0"/>
              <a:t>Azure is designed with firewall protection at the cloud access layer, OS-level, and private network level with the ability to apply corporate firewall using site-to-site VPN.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Patch management. </a:t>
            </a:r>
            <a:r>
              <a:rPr lang="en-US" dirty="0"/>
              <a:t>Security patches help protect systems from known vulnerabilities. Integrated deployment systems manage the distribution and installation of security updates for the Microsoft Azure service. Customers can apply similar update management processes for Virtual Machines (VMs) deployed on Microsoft Azure. </a:t>
            </a:r>
          </a:p>
          <a:p>
            <a:r>
              <a:rPr lang="en-US" b="1" dirty="0"/>
              <a:t>System monitoring and logging. </a:t>
            </a:r>
            <a:r>
              <a:rPr lang="en-US" dirty="0"/>
              <a:t>Centralized monitoring, correlation, and analysis systems manage the large amount of information generated by devices within the Microsoft Azure environment, providing continuous visibility and timely alerts to the teams that manage the service.</a:t>
            </a:r>
            <a:r>
              <a:rPr lang="en-US" b="1" dirty="0"/>
              <a:t> </a:t>
            </a:r>
            <a:r>
              <a:rPr lang="en-US" dirty="0"/>
              <a:t>Additional monitoring, logging, and reporting capabilities provide visibility to customers.</a:t>
            </a:r>
          </a:p>
          <a:p>
            <a:r>
              <a:rPr lang="en-US" b="1" dirty="0"/>
              <a:t>Antivirus/antimalware protection. </a:t>
            </a:r>
            <a:r>
              <a:rPr lang="en-US" sz="1200" kern="1200" dirty="0">
                <a:solidFill>
                  <a:schemeClr val="tx1"/>
                </a:solidFill>
                <a:effectLst/>
                <a:latin typeface="+mn-lt"/>
                <a:ea typeface="+mn-ea"/>
                <a:cs typeface="+mn-cs"/>
              </a:rPr>
              <a:t>Microsoft Antimalware is built into Cloud Services and can be enabled for Virtual Machines to help identify and remove viruses, spyware, and other malicious software and provide real-time protection. Customers can also run antimalware solutions from partners on their VMs. For added assurance, VMs can be routinely reimaged to clean out intrusions that may have gone undetected. </a:t>
            </a:r>
          </a:p>
          <a:p>
            <a:r>
              <a:rPr lang="en-US" b="1" dirty="0"/>
              <a:t>Threat detection. </a:t>
            </a:r>
            <a:r>
              <a:rPr lang="en-US" dirty="0"/>
              <a:t>Microsoft Azure uses standard detection and mitigation techniques such as SYN cookies, rate limiting, and connection limits to protect against DDoS attacks. The Microsoft Azure DDoS defense system is designed to withstand attacks from outside the system as well as attacks staged by other customers. </a:t>
            </a:r>
          </a:p>
          <a:p>
            <a:r>
              <a:rPr lang="en-US" b="1" dirty="0"/>
              <a:t>Forensics. </a:t>
            </a:r>
            <a:r>
              <a:rPr lang="en-US" dirty="0"/>
              <a:t>In the event </a:t>
            </a:r>
            <a:r>
              <a:rPr lang="en-US" b="0" dirty="0"/>
              <a:t>of a security incident, Microsoft Azure</a:t>
            </a:r>
            <a:r>
              <a:rPr lang="en-US" b="0" baseline="0" dirty="0"/>
              <a:t> </a:t>
            </a:r>
            <a:r>
              <a:rPr lang="en-US" b="0" dirty="0"/>
              <a:t>forensic tools can help identify and mitigate threats. </a:t>
            </a:r>
            <a:endParaRPr lang="en-US" dirty="0"/>
          </a:p>
        </p:txBody>
      </p:sp>
    </p:spTree>
    <p:extLst>
      <p:ext uri="{BB962C8B-B14F-4D97-AF65-F5344CB8AC3E}">
        <p14:creationId xmlns:p14="http://schemas.microsoft.com/office/powerpoint/2010/main" val="128247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Service</a:t>
            </a:r>
            <a:r>
              <a:rPr lang="en-US" baseline="0" dirty="0">
                <a:latin typeface="Calibri" panose="020F0502020204030204" pitchFamily="34" charset="0"/>
                <a:ea typeface="Times New Roman" panose="02020603050405020304" pitchFamily="18" charset="0"/>
                <a:cs typeface="Times New Roman" panose="02020603050405020304" pitchFamily="18" charset="0"/>
              </a:rPr>
              <a:t> security starts with physical datacenter</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defTabSz="931774">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b="0" dirty="0">
                <a:latin typeface="Calibri" panose="020F0502020204030204" pitchFamily="34" charset="0"/>
                <a:ea typeface="Times New Roman" panose="02020603050405020304" pitchFamily="18" charset="0"/>
                <a:cs typeface="Times New Roman" panose="02020603050405020304" pitchFamily="18" charset="0"/>
              </a:rPr>
              <a:t>Explain</a:t>
            </a:r>
            <a:r>
              <a:rPr lang="en-US" b="0" baseline="0" dirty="0">
                <a:latin typeface="Calibri" panose="020F0502020204030204" pitchFamily="34" charset="0"/>
                <a:ea typeface="Times New Roman" panose="02020603050405020304" pitchFamily="18" charset="0"/>
                <a:cs typeface="Times New Roman" panose="02020603050405020304" pitchFamily="18" charset="0"/>
              </a:rPr>
              <a:t> how i</a:t>
            </a:r>
            <a:r>
              <a:rPr lang="en-US" dirty="0"/>
              <a:t>nfrastructure security starts with the physical security of datacenters – the perimeter, the building itself, the computer room – coupled with extensive, 24x7 monitoring. </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pPr marL="0" lvl="1" indent="0" defTabSz="914216">
              <a:lnSpc>
                <a:spcPct val="100000"/>
              </a:lnSpc>
              <a:spcAft>
                <a:spcPts val="0"/>
              </a:spcAft>
              <a:buNone/>
              <a:defRPr/>
            </a:pPr>
            <a:r>
              <a:rPr lang="en-US" dirty="0"/>
              <a:t>Microsoft datacenters employ controls at the perimeter, building, and computer room with increasing security at each level, utilizing a combination of technology and traditional physical measures.  </a:t>
            </a:r>
          </a:p>
          <a:p>
            <a:pPr marL="171450" lvl="1" indent="-171450" defTabSz="914216">
              <a:lnSpc>
                <a:spcPct val="100000"/>
              </a:lnSpc>
              <a:spcAft>
                <a:spcPts val="0"/>
              </a:spcAft>
              <a:buFont typeface="Arial" panose="020B0604020202020204" pitchFamily="34" charset="0"/>
              <a:buChar char="•"/>
              <a:defRPr/>
            </a:pPr>
            <a:r>
              <a:rPr lang="en-US" dirty="0"/>
              <a:t>Our datacenters,</a:t>
            </a:r>
            <a:r>
              <a:rPr lang="en-US" baseline="0" dirty="0"/>
              <a:t> managed </a:t>
            </a:r>
            <a:r>
              <a:rPr lang="en-US" dirty="0"/>
              <a:t>CLICK.</a:t>
            </a:r>
            <a:r>
              <a:rPr lang="en-US" baseline="0" dirty="0"/>
              <a:t> </a:t>
            </a:r>
            <a:r>
              <a:rPr lang="en-US" dirty="0"/>
              <a:t>Security starts</a:t>
            </a:r>
            <a:r>
              <a:rPr lang="en-US" baseline="0" dirty="0"/>
              <a:t> at the perimeter with </a:t>
            </a:r>
            <a:r>
              <a:rPr lang="en-US" dirty="0"/>
              <a:t>camera monitoring, security officers, physical barriers, and fencing. </a:t>
            </a:r>
          </a:p>
          <a:p>
            <a:pPr marL="171450" lvl="1" indent="-171450" defTabSz="914216">
              <a:lnSpc>
                <a:spcPct val="100000"/>
              </a:lnSpc>
              <a:spcAft>
                <a:spcPts val="0"/>
              </a:spcAft>
              <a:buFont typeface="Arial" panose="020B0604020202020204" pitchFamily="34" charset="0"/>
              <a:buChar char="•"/>
              <a:defRPr/>
            </a:pPr>
            <a:r>
              <a:rPr lang="en-US" dirty="0"/>
              <a:t>CLICK. At the building, </a:t>
            </a:r>
            <a:r>
              <a:rPr lang="en-US" baseline="0" dirty="0"/>
              <a:t>seismic bracing, and </a:t>
            </a:r>
            <a:r>
              <a:rPr lang="en-US" dirty="0"/>
              <a:t>extensive environmental protections protect the physical structure and integrated alarms, cameras, and access controls</a:t>
            </a:r>
            <a:r>
              <a:rPr lang="en-US" baseline="0" dirty="0"/>
              <a:t> (including two-factor authentication via biometrics and smart cards) govern access. </a:t>
            </a:r>
            <a:r>
              <a:rPr lang="en-US" dirty="0"/>
              <a:t>The systems are monitored 24x7 from the operations center. </a:t>
            </a:r>
          </a:p>
          <a:p>
            <a:pPr marL="171450" lvl="1" indent="-171450" defTabSz="914216">
              <a:lnSpc>
                <a:spcPct val="100000"/>
              </a:lnSpc>
              <a:spcAft>
                <a:spcPts val="0"/>
              </a:spcAft>
              <a:buFont typeface="Arial" panose="020B0604020202020204" pitchFamily="34" charset="0"/>
              <a:buChar char="•"/>
              <a:defRPr/>
            </a:pPr>
            <a:r>
              <a:rPr lang="en-US" dirty="0"/>
              <a:t>CLICK. Similar access controls are used at the computer room, which also</a:t>
            </a:r>
            <a:r>
              <a:rPr lang="en-US" baseline="0" dirty="0"/>
              <a:t> has redundant power.</a:t>
            </a:r>
          </a:p>
          <a:p>
            <a:pPr marL="0" marR="0" lvl="1" indent="0" algn="l" defTabSz="914216" rtl="0" eaLnBrk="1" fontAlgn="auto" latinLnBrk="0" hangingPunct="1">
              <a:lnSpc>
                <a:spcPct val="100000"/>
              </a:lnSpc>
              <a:spcBef>
                <a:spcPts val="0"/>
              </a:spcBef>
              <a:spcAft>
                <a:spcPts val="0"/>
              </a:spcAft>
              <a:buClrTx/>
              <a:buSzTx/>
              <a:buFontTx/>
              <a:buNone/>
              <a:tabLst/>
              <a:defRPr/>
            </a:pPr>
            <a:r>
              <a:rPr lang="en-US" baseline="0" dirty="0"/>
              <a:t>by Microsoft Global Foundation Services (GFS), are audited to ensure the controls we have in place are being rigorously adhered to.</a:t>
            </a:r>
            <a:endParaRPr lang="en-US" dirty="0"/>
          </a:p>
          <a:p>
            <a:pPr marL="0" lvl="1" indent="0" defTabSz="914216">
              <a:lnSpc>
                <a:spcPct val="100000"/>
              </a:lnSpc>
              <a:spcAft>
                <a:spcPts val="0"/>
              </a:spcAft>
              <a:buNone/>
              <a:defRPr/>
            </a:pPr>
            <a:endParaRPr lang="en-US" baseline="0" dirty="0"/>
          </a:p>
          <a:p>
            <a:pPr marL="0" lvl="1" indent="0" defTabSz="914216">
              <a:lnSpc>
                <a:spcPct val="100000"/>
              </a:lnSpc>
              <a:spcAft>
                <a:spcPts val="0"/>
              </a:spcAft>
              <a:buNone/>
              <a:defRPr/>
            </a:pPr>
            <a:r>
              <a:rPr lang="en-US" baseline="0" dirty="0"/>
              <a:t>One important thing to note is that datacenter personnel do not have access to the data that resides on the servers housed there. They are only responsible for the care of the hardware, network, and power. They cannot login to the servers. Management of the Azure platform is done from a central operations center on Microsoft’s campus.</a:t>
            </a:r>
          </a:p>
          <a:p>
            <a:pPr marL="0" lvl="1" indent="0" defTabSz="914216">
              <a:lnSpc>
                <a:spcPct val="100000"/>
              </a:lnSpc>
              <a:spcAft>
                <a:spcPts val="0"/>
              </a:spcAft>
              <a:buNone/>
              <a:defRPr/>
            </a:pPr>
            <a:endParaRPr lang="en-US" dirty="0"/>
          </a:p>
          <a:p>
            <a:endParaRPr lang="en-US" dirty="0"/>
          </a:p>
          <a:p>
            <a:pPr defTabSz="931774">
              <a:defRPr/>
            </a:pPr>
            <a:endParaRPr lang="en-US" b="1" dirty="0"/>
          </a:p>
        </p:txBody>
      </p:sp>
    </p:spTree>
    <p:extLst>
      <p:ext uri="{BB962C8B-B14F-4D97-AF65-F5344CB8AC3E}">
        <p14:creationId xmlns:p14="http://schemas.microsoft.com/office/powerpoint/2010/main" val="1793321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Slide title: </a:t>
            </a:r>
            <a:r>
              <a:rPr lang="en-US" b="0" dirty="0"/>
              <a:t>Architected</a:t>
            </a:r>
            <a:r>
              <a:rPr lang="en-US" b="0" baseline="0" dirty="0"/>
              <a:t> for secure multi-tenancy</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Slide</a:t>
            </a:r>
            <a:r>
              <a:rPr lang="en-US" b="1" baseline="0" dirty="0"/>
              <a:t> objective</a:t>
            </a:r>
            <a:r>
              <a:rPr lang="en-US" b="1" dirty="0"/>
              <a:t>:</a:t>
            </a:r>
            <a:r>
              <a:rPr lang="en-US" dirty="0"/>
              <a:t> The Fabric Controller (FC) functions as the kernel of the Azure platform, managing resources as needed. The FC provisions, stores, delivers, monitors, and commands the VMs and physical servers that make up the Azure customer environment and infrastructure.</a:t>
            </a:r>
          </a:p>
          <a:p>
            <a:endParaRPr lang="en-US" b="1" dirty="0"/>
          </a:p>
          <a:p>
            <a:r>
              <a:rPr lang="en-US" b="1" dirty="0"/>
              <a:t>Slide Script:</a:t>
            </a:r>
          </a:p>
          <a:p>
            <a:pPr marL="0" marR="0" indent="0" algn="l" defTabSz="931774" rtl="0" eaLnBrk="1" fontAlgn="auto" latinLnBrk="0" hangingPunct="1">
              <a:lnSpc>
                <a:spcPct val="100000"/>
              </a:lnSpc>
              <a:spcBef>
                <a:spcPts val="0"/>
              </a:spcBef>
              <a:spcAft>
                <a:spcPts val="0"/>
              </a:spcAft>
              <a:buClrTx/>
              <a:buSzTx/>
              <a:buFontTx/>
              <a:buNone/>
              <a:tabLst/>
              <a:defRPr/>
            </a:pPr>
            <a:r>
              <a:rPr lang="en-US" dirty="0"/>
              <a:t>Azure is</a:t>
            </a:r>
            <a:r>
              <a:rPr lang="en-US" baseline="0" dirty="0"/>
              <a:t> architected for secure multi-tenancy. It’s designed to a</a:t>
            </a:r>
            <a:r>
              <a:rPr lang="en-US" dirty="0"/>
              <a:t>bstract much of the infrastructure that typically underlies applications (servers, operating systems, web and database software, and so on), so that developers can focus on building applications – and not on managing resources. The goal is to provide a secure, consistent, scalable set of resources for each customer</a:t>
            </a:r>
            <a:r>
              <a:rPr lang="en-US" baseline="0" dirty="0"/>
              <a:t> </a:t>
            </a:r>
            <a:r>
              <a:rPr lang="en-US" dirty="0"/>
              <a:t>that they</a:t>
            </a:r>
            <a:r>
              <a:rPr lang="en-US" baseline="0" dirty="0"/>
              <a:t> can</a:t>
            </a:r>
            <a:r>
              <a:rPr lang="en-US" dirty="0"/>
              <a:t> manage through a subscription created through </a:t>
            </a:r>
            <a:r>
              <a:rPr lang="en-US" u="sng" dirty="0">
                <a:hlinkClick r:id="rId3"/>
              </a:rPr>
              <a:t>www.windowsazure.com</a:t>
            </a:r>
            <a:r>
              <a:rPr lang="en-US" dirty="0"/>
              <a:t> and associated with a </a:t>
            </a:r>
            <a:r>
              <a:rPr lang="en-US" b="1" u="sng" dirty="0">
                <a:hlinkClick r:id="rId4" action="ppaction://hlinkfile"/>
              </a:rPr>
              <a:t>Microsoft account</a:t>
            </a:r>
            <a:r>
              <a:rPr lang="en-US" dirty="0"/>
              <a:t> or organizational account.</a:t>
            </a:r>
            <a:r>
              <a:rPr lang="en-US" baseline="0" dirty="0"/>
              <a:t> A set of Azure technologies isolate e</a:t>
            </a:r>
            <a:r>
              <a:rPr lang="en-US" dirty="0"/>
              <a:t>ach customer’s environment from</a:t>
            </a:r>
            <a:r>
              <a:rPr lang="en-US" baseline="0" dirty="0"/>
              <a:t> others:</a:t>
            </a:r>
            <a:endParaRPr lang="en-US" dirty="0"/>
          </a:p>
          <a:p>
            <a:pPr marL="171450" indent="-171450" defTabSz="931774">
              <a:buFont typeface="Arial" panose="020B0604020202020204" pitchFamily="34" charset="0"/>
              <a:buChar char="•"/>
              <a:defRPr/>
            </a:pPr>
            <a:r>
              <a:rPr lang="en-US" dirty="0"/>
              <a:t>The </a:t>
            </a:r>
            <a:r>
              <a:rPr lang="en-US" b="1" dirty="0"/>
              <a:t>Fabric Controller</a:t>
            </a:r>
            <a:r>
              <a:rPr lang="en-US" dirty="0"/>
              <a:t> </a:t>
            </a:r>
            <a:r>
              <a:rPr lang="en-US" dirty="0">
                <a:solidFill>
                  <a:srgbClr val="44546A"/>
                </a:solidFill>
              </a:rPr>
              <a:t>is</a:t>
            </a:r>
            <a:r>
              <a:rPr lang="en-US" baseline="0" dirty="0">
                <a:solidFill>
                  <a:srgbClr val="44546A"/>
                </a:solidFill>
              </a:rPr>
              <a:t> the c</a:t>
            </a:r>
            <a:r>
              <a:rPr lang="en-US" dirty="0">
                <a:solidFill>
                  <a:srgbClr val="44546A"/>
                </a:solidFill>
              </a:rPr>
              <a:t>entral brain that secures and isolates customer environments</a:t>
            </a:r>
            <a:r>
              <a:rPr lang="en-US" baseline="0" dirty="0">
                <a:solidFill>
                  <a:srgbClr val="44546A"/>
                </a:solidFill>
              </a:rPr>
              <a:t> by sending commands to the Host OS and the Hypervisor.</a:t>
            </a:r>
            <a:endParaRPr lang="en-US" dirty="0">
              <a:solidFill>
                <a:srgbClr val="44546A"/>
              </a:solidFill>
            </a:endParaRPr>
          </a:p>
          <a:p>
            <a:pPr marL="171450" indent="-171450" defTabSz="931774">
              <a:buFont typeface="Arial" panose="020B0604020202020204" pitchFamily="34" charset="0"/>
              <a:buChar char="•"/>
              <a:defRPr/>
            </a:pPr>
            <a:r>
              <a:rPr lang="en-US" dirty="0">
                <a:solidFill>
                  <a:srgbClr val="44546A"/>
                </a:solidFill>
              </a:rPr>
              <a:t>The </a:t>
            </a:r>
            <a:r>
              <a:rPr lang="en-US" b="1" dirty="0">
                <a:solidFill>
                  <a:srgbClr val="44546A"/>
                </a:solidFill>
              </a:rPr>
              <a:t>Host</a:t>
            </a:r>
            <a:r>
              <a:rPr lang="en-US" b="1" baseline="0" dirty="0">
                <a:solidFill>
                  <a:srgbClr val="44546A"/>
                </a:solidFill>
              </a:rPr>
              <a:t> OS </a:t>
            </a:r>
            <a:r>
              <a:rPr lang="en-US" baseline="0" dirty="0">
                <a:solidFill>
                  <a:srgbClr val="44546A"/>
                </a:solidFill>
              </a:rPr>
              <a:t>is a configuration-hardened version of Windows Server. </a:t>
            </a:r>
          </a:p>
          <a:p>
            <a:pPr marL="171450" indent="-171450" defTabSz="931774">
              <a:buFont typeface="Arial" panose="020B0604020202020204" pitchFamily="34" charset="0"/>
              <a:buChar char="•"/>
              <a:defRPr/>
            </a:pPr>
            <a:r>
              <a:rPr lang="en-US" dirty="0"/>
              <a:t>The </a:t>
            </a:r>
            <a:r>
              <a:rPr lang="en-US" b="1" dirty="0"/>
              <a:t>Hypervisor</a:t>
            </a:r>
            <a:r>
              <a:rPr lang="en-US" dirty="0"/>
              <a:t> is Hyper-V from Windows</a:t>
            </a:r>
            <a:r>
              <a:rPr lang="en-US" baseline="0" dirty="0"/>
              <a:t> Server 2012, which has been battle-tested and proven in enterprise environments worldwide.</a:t>
            </a:r>
          </a:p>
          <a:p>
            <a:pPr marL="171450" marR="0" indent="-171450" algn="l" defTabSz="9317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Guest VM OS</a:t>
            </a:r>
            <a:r>
              <a:rPr lang="en-US" dirty="0"/>
              <a:t> can be either Windows Server or chosen</a:t>
            </a:r>
            <a:r>
              <a:rPr lang="en-US" baseline="0" dirty="0"/>
              <a:t> and supplied by the customer. (</a:t>
            </a:r>
            <a:r>
              <a:rPr lang="en-US" sz="1200" kern="1200" dirty="0">
                <a:solidFill>
                  <a:schemeClr val="tx1"/>
                </a:solidFill>
                <a:effectLst/>
                <a:latin typeface="+mn-lt"/>
                <a:ea typeface="+mn-ea"/>
                <a:cs typeface="+mn-cs"/>
              </a:rPr>
              <a:t>Customer-controlled VMs are called </a:t>
            </a:r>
            <a:r>
              <a:rPr lang="en-US" sz="1200" b="1" u="sng" kern="1200" dirty="0">
                <a:solidFill>
                  <a:schemeClr val="tx1"/>
                </a:solidFill>
                <a:effectLst/>
                <a:latin typeface="+mn-lt"/>
                <a:ea typeface="+mn-ea"/>
                <a:cs typeface="+mn-cs"/>
              </a:rPr>
              <a:t>guest VMs</a:t>
            </a:r>
            <a:r>
              <a:rPr lang="en-US" sz="1200" kern="1200" dirty="0">
                <a:solidFill>
                  <a:schemeClr val="tx1"/>
                </a:solidFill>
                <a:effectLst/>
                <a:latin typeface="+mn-lt"/>
                <a:ea typeface="+mn-ea"/>
                <a:cs typeface="+mn-cs"/>
              </a:rPr>
              <a:t>, and the guests that run on them are the</a:t>
            </a:r>
            <a:r>
              <a:rPr lang="en-US" sz="1200" kern="1200" baseline="0" dirty="0">
                <a:solidFill>
                  <a:schemeClr val="tx1"/>
                </a:solidFill>
                <a:effectLst/>
                <a:latin typeface="+mn-lt"/>
                <a:ea typeface="+mn-ea"/>
                <a:cs typeface="+mn-cs"/>
              </a:rPr>
              <a:t> guest OS).</a:t>
            </a:r>
            <a:endParaRPr lang="en-US" dirty="0"/>
          </a:p>
          <a:p>
            <a:pPr defTabSz="931774">
              <a:defRPr/>
            </a:pPr>
            <a:endParaRPr lang="en-US" dirty="0"/>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879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t>Slide title:</a:t>
            </a:r>
            <a:r>
              <a:rPr lang="en-US" dirty="0"/>
              <a:t> Firewall protection</a:t>
            </a:r>
          </a:p>
          <a:p>
            <a:pPr>
              <a:lnSpc>
                <a:spcPct val="115000"/>
              </a:lnSpc>
              <a:spcAft>
                <a:spcPts val="1019"/>
              </a:spcAft>
            </a:pPr>
            <a:r>
              <a:rPr lang="en-US" b="1" dirty="0"/>
              <a:t>Slide objective:</a:t>
            </a:r>
            <a:r>
              <a:rPr lang="en-US" dirty="0"/>
              <a:t> Describe the benefits</a:t>
            </a:r>
            <a:r>
              <a:rPr lang="en-US" baseline="0" dirty="0"/>
              <a:t> and key components of firewall protection.</a:t>
            </a:r>
          </a:p>
          <a:p>
            <a:pPr>
              <a:lnSpc>
                <a:spcPct val="115000"/>
              </a:lnSpc>
              <a:spcAft>
                <a:spcPts val="1019"/>
              </a:spcAft>
            </a:pPr>
            <a:endParaRPr lang="en-US" dirty="0"/>
          </a:p>
          <a:p>
            <a:pPr>
              <a:lnSpc>
                <a:spcPct val="115000"/>
              </a:lnSpc>
              <a:spcAft>
                <a:spcPts val="1019"/>
              </a:spcAft>
            </a:pPr>
            <a:r>
              <a:rPr lang="en-US" b="1" dirty="0"/>
              <a:t>Slide script:</a:t>
            </a:r>
          </a:p>
          <a:p>
            <a:pPr>
              <a:spcAft>
                <a:spcPts val="200"/>
              </a:spcAft>
            </a:pPr>
            <a:r>
              <a:rPr lang="en-US" b="0" dirty="0">
                <a:solidFill>
                  <a:schemeClr val="accent1">
                    <a:lumMod val="50000"/>
                  </a:schemeClr>
                </a:solidFill>
              </a:rPr>
              <a:t>Azure is designed with firewall protection at the cloud access layer, OS level, and private network level with the ability to apply corporate firewall using site-to-site VPN.</a:t>
            </a:r>
          </a:p>
          <a:p>
            <a:pPr>
              <a:spcAft>
                <a:spcPts val="200"/>
              </a:spcAft>
            </a:pPr>
            <a:endParaRPr lang="en-US" b="1" dirty="0">
              <a:solidFill>
                <a:schemeClr val="accent1">
                  <a:lumMod val="50000"/>
                </a:schemeClr>
              </a:solidFill>
            </a:endParaRPr>
          </a:p>
          <a:p>
            <a:pPr defTabSz="932623">
              <a:spcAft>
                <a:spcPts val="300"/>
              </a:spcAft>
            </a:pPr>
            <a:r>
              <a:rPr lang="en-US" sz="1400" b="1" dirty="0">
                <a:solidFill>
                  <a:srgbClr val="0171B0"/>
                </a:solidFill>
              </a:rPr>
              <a:t>AZURE:</a:t>
            </a:r>
          </a:p>
          <a:p>
            <a:pPr marL="236538" indent="-236538">
              <a:lnSpc>
                <a:spcPct val="90000"/>
              </a:lnSpc>
              <a:spcBef>
                <a:spcPts val="306"/>
              </a:spcBef>
              <a:spcAft>
                <a:spcPts val="200"/>
              </a:spcAft>
              <a:buSzPct val="98000"/>
              <a:buFont typeface="Arial" panose="020B0604020202020204" pitchFamily="34" charset="0"/>
              <a:buChar char="•"/>
            </a:pPr>
            <a:r>
              <a:rPr lang="en-US" dirty="0">
                <a:solidFill>
                  <a:srgbClr val="44546A"/>
                </a:solidFill>
              </a:rPr>
              <a:t>Controls access from the Internet, permits traffic only to endpoints, and provides load balancing and NAT at the Cloud Access Layer</a:t>
            </a:r>
          </a:p>
          <a:p>
            <a:pPr marL="236538" indent="-236538">
              <a:spcAft>
                <a:spcPts val="200"/>
              </a:spcAft>
              <a:buSzPct val="98000"/>
              <a:buFont typeface="Arial" panose="020B0604020202020204" pitchFamily="34" charset="0"/>
              <a:buChar char="•"/>
            </a:pPr>
            <a:r>
              <a:rPr lang="en-US" dirty="0">
                <a:solidFill>
                  <a:srgbClr val="44546A"/>
                </a:solidFill>
              </a:rPr>
              <a:t>Isolates traffic and provides intrusion defense through a distributed firewall</a:t>
            </a:r>
          </a:p>
          <a:p>
            <a:pPr marL="236538" indent="-236538">
              <a:spcAft>
                <a:spcPts val="200"/>
              </a:spcAft>
              <a:buSzPct val="98000"/>
              <a:buFont typeface="Arial" panose="020B0604020202020204" pitchFamily="34" charset="0"/>
              <a:buChar char="•"/>
            </a:pPr>
            <a:r>
              <a:rPr lang="en-US" dirty="0">
                <a:solidFill>
                  <a:srgbClr val="44546A"/>
                </a:solidFill>
              </a:rPr>
              <a:t>Defines access controls between tiers and provides additional protection via the OS firewall</a:t>
            </a:r>
          </a:p>
          <a:p>
            <a:pPr>
              <a:spcBef>
                <a:spcPts val="1000"/>
              </a:spcBef>
              <a:spcAft>
                <a:spcPts val="200"/>
              </a:spcAft>
            </a:pPr>
            <a:r>
              <a:rPr lang="en-US" b="1" dirty="0">
                <a:solidFill>
                  <a:schemeClr val="accent1">
                    <a:lumMod val="50000"/>
                  </a:schemeClr>
                </a:solidFill>
              </a:rPr>
              <a:t>CUSTOMER:</a:t>
            </a:r>
          </a:p>
          <a:p>
            <a:pPr marL="171450" indent="-171450">
              <a:spcBef>
                <a:spcPts val="1000"/>
              </a:spcBef>
              <a:spcAft>
                <a:spcPts val="200"/>
              </a:spcAft>
              <a:buFont typeface="Arial" panose="020B0604020202020204" pitchFamily="34" charset="0"/>
              <a:buChar char="•"/>
            </a:pPr>
            <a:r>
              <a:rPr lang="en-US" b="0" dirty="0">
                <a:solidFill>
                  <a:schemeClr val="accent1">
                    <a:lumMod val="50000"/>
                  </a:schemeClr>
                </a:solidFill>
              </a:rPr>
              <a:t>Applies</a:t>
            </a:r>
            <a:r>
              <a:rPr lang="en-US" b="0" baseline="0" dirty="0">
                <a:solidFill>
                  <a:schemeClr val="accent1">
                    <a:lumMod val="50000"/>
                  </a:schemeClr>
                </a:solidFill>
              </a:rPr>
              <a:t> corporate firewall using site-to-site VPN</a:t>
            </a:r>
            <a:endParaRPr lang="en-US" b="0" dirty="0">
              <a:solidFill>
                <a:schemeClr val="accent1">
                  <a:lumMod val="50000"/>
                </a:schemeClr>
              </a:solidFill>
            </a:endParaRPr>
          </a:p>
          <a:p>
            <a:pPr>
              <a:lnSpc>
                <a:spcPct val="115000"/>
              </a:lnSpc>
              <a:spcAft>
                <a:spcPts val="1019"/>
              </a:spcAft>
            </a:pPr>
            <a:endParaRPr lang="en-US" b="1" dirty="0"/>
          </a:p>
        </p:txBody>
      </p:sp>
    </p:spTree>
    <p:extLst>
      <p:ext uri="{BB962C8B-B14F-4D97-AF65-F5344CB8AC3E}">
        <p14:creationId xmlns:p14="http://schemas.microsoft.com/office/powerpoint/2010/main" val="2828817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Patch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sz="1200" b="0" kern="1200" dirty="0">
                <a:solidFill>
                  <a:schemeClr val="tx1"/>
                </a:solidFill>
                <a:effectLst/>
                <a:latin typeface="+mn-lt"/>
                <a:ea typeface="+mn-ea"/>
                <a:cs typeface="+mn-cs"/>
              </a:rPr>
              <a:t>Describe</a:t>
            </a:r>
            <a:r>
              <a:rPr lang="en-US" sz="1200" b="0" kern="1200" baseline="0" dirty="0">
                <a:solidFill>
                  <a:schemeClr val="tx1"/>
                </a:solidFill>
                <a:effectLst/>
                <a:latin typeface="+mn-lt"/>
                <a:ea typeface="+mn-ea"/>
                <a:cs typeface="+mn-cs"/>
              </a:rPr>
              <a:t> how Microsoft Azure</a:t>
            </a:r>
            <a:r>
              <a:rPr lang="en-US" sz="1200" kern="1200" dirty="0">
                <a:solidFill>
                  <a:schemeClr val="tx1"/>
                </a:solidFill>
                <a:effectLst/>
                <a:latin typeface="+mn-lt"/>
                <a:ea typeface="+mn-ea"/>
                <a:cs typeface="+mn-cs"/>
              </a:rPr>
              <a:t> works with MSRC to identify when patch releases are required, and applies patches immediately or during a scheduled release to the Microsoft Azure environment based on the severity of the vulnerability.</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p>
          <a:p>
            <a:pPr defTabSz="931774">
              <a:lnSpc>
                <a:spcPct val="115000"/>
              </a:lnSpc>
              <a:spcAft>
                <a:spcPts val="1019"/>
              </a:spcAft>
              <a:defRPr/>
            </a:pPr>
            <a:r>
              <a:rPr lang="en-US" sz="1200" kern="1200" dirty="0">
                <a:solidFill>
                  <a:schemeClr val="tx1"/>
                </a:solidFill>
                <a:effectLst/>
                <a:latin typeface="+mn-lt"/>
                <a:ea typeface="+mn-ea"/>
                <a:cs typeface="+mn-cs"/>
              </a:rPr>
              <a:t>Security patches help protect systems from known vulnerabilities. Integrated deployment systems manage the distribution and installation of security updates for the Azure service. Customers can apply similar update management processes for Virtual Machines (VMs) deployed on Azure. </a:t>
            </a:r>
          </a:p>
          <a:p>
            <a:pPr defTabSz="931774">
              <a:lnSpc>
                <a:spcPct val="115000"/>
              </a:lnSpc>
              <a:spcAft>
                <a:spcPts val="1019"/>
              </a:spcAft>
              <a:defRPr/>
            </a:pPr>
            <a:endParaRPr lang="en-US" dirty="0"/>
          </a:p>
          <a:p>
            <a:r>
              <a:rPr lang="en-US" sz="1200" b="1" kern="1200" baseline="0" dirty="0">
                <a:solidFill>
                  <a:schemeClr val="tx1"/>
                </a:solidFill>
                <a:effectLst/>
                <a:latin typeface="+mn-lt"/>
                <a:ea typeface="+mn-ea"/>
                <a:cs typeface="+mn-cs"/>
              </a:rPr>
              <a:t>AZURE:</a:t>
            </a:r>
          </a:p>
          <a:p>
            <a:r>
              <a:rPr lang="en-US" sz="1200" b="0" kern="1200" baseline="0" dirty="0">
                <a:solidFill>
                  <a:schemeClr val="tx1"/>
                </a:solidFill>
                <a:effectLst/>
                <a:latin typeface="+mn-lt"/>
                <a:ea typeface="+mn-ea"/>
                <a:cs typeface="+mn-cs"/>
              </a:rPr>
              <a:t>Microsoft Azure</a:t>
            </a:r>
            <a:r>
              <a:rPr lang="en-US" sz="1200" kern="1200" dirty="0">
                <a:solidFill>
                  <a:schemeClr val="tx1"/>
                </a:solidFill>
                <a:effectLst/>
                <a:latin typeface="+mn-lt"/>
                <a:ea typeface="+mn-ea"/>
                <a:cs typeface="+mn-cs"/>
              </a:rPr>
              <a:t> works with MSRC to identify when patch releases are required and applies patches immediately or during a scheduled release to the Microsoft Azure environment based on the severity. </a:t>
            </a:r>
            <a:r>
              <a:rPr lang="en-US" sz="1200" kern="1200" dirty="0">
                <a:solidFill>
                  <a:schemeClr val="tx1"/>
                </a:solidFill>
                <a:effectLst/>
                <a:latin typeface="Segoe UI Light" pitchFamily="34" charset="0"/>
                <a:ea typeface="+mn-ea"/>
                <a:cs typeface="+mn-cs"/>
              </a:rPr>
              <a:t>Microsoft Azure is notified by the Microsoft Security Response Center (MSRC) and Microsoft Online Security Services &amp; Compliance (OSSC) teams upon identification of updates applicable to Azure environment.  This includes the notification of the latest patches released. Microsoft Azure works with MSRC and evaluates patch releases to determine applicability and impact to the Microsoft Azure environment and customers. The applicable security patches are released through the periodic OS release cycle in accordance with change and release management procedures. Emergency out-of-band security patches (e.g., Software Security Incident Response Process (SSIRP) patches) are expedited for more immediate release.</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patches are automatically applied to the customers’ Guest VMs unless the customer has configured the VM for manual upgrades. In this case, the customer is responsible for patching. </a:t>
            </a: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Microsoft Azure follows a change process to modify the underlying OS within the platform. All changes are reviewed and tested, at a minimum, for their quality, performance, impact on other systems, recovery objectives and security features before they are moved into production using the Microsoft Azure Release process. Microsoft Azure has established test windows for reviewing and testing of new features, changes to existing features and patches. </a:t>
            </a:r>
          </a:p>
          <a:p>
            <a:r>
              <a:rPr lang="en-US" sz="1200" kern="1200" dirty="0">
                <a:solidFill>
                  <a:schemeClr val="tx1"/>
                </a:solidFill>
                <a:effectLst/>
                <a:latin typeface="Segoe UI Light" pitchFamily="34" charset="0"/>
                <a:ea typeface="+mn-ea"/>
                <a:cs typeface="+mn-cs"/>
              </a:rPr>
              <a:t> </a:t>
            </a:r>
          </a:p>
          <a:p>
            <a:r>
              <a:rPr lang="en-US" sz="1200" b="1" kern="1200" dirty="0">
                <a:solidFill>
                  <a:schemeClr val="tx1"/>
                </a:solidFill>
                <a:effectLst/>
                <a:latin typeface="Segoe UI Light" pitchFamily="34" charset="0"/>
                <a:ea typeface="+mn-ea"/>
                <a:cs typeface="+mn-cs"/>
              </a:rPr>
              <a:t>CUSTOMERS:</a:t>
            </a:r>
          </a:p>
          <a:p>
            <a:r>
              <a:rPr lang="en-US" sz="1200" kern="1200" dirty="0">
                <a:solidFill>
                  <a:schemeClr val="tx1"/>
                </a:solidFill>
                <a:effectLst/>
                <a:latin typeface="Segoe UI Light" pitchFamily="34" charset="0"/>
                <a:ea typeface="+mn-ea"/>
                <a:cs typeface="+mn-cs"/>
              </a:rPr>
              <a:t>Customers</a:t>
            </a:r>
            <a:r>
              <a:rPr lang="en-US" sz="1200" kern="1200" baseline="0" dirty="0">
                <a:solidFill>
                  <a:schemeClr val="tx1"/>
                </a:solidFill>
                <a:effectLst/>
                <a:latin typeface="Segoe UI Light" pitchFamily="34" charset="0"/>
                <a:ea typeface="+mn-ea"/>
                <a:cs typeface="+mn-cs"/>
              </a:rPr>
              <a:t> apply patches to their Virtual Machines using Systems Center or whatever other processes they use on-premises.</a:t>
            </a:r>
            <a:endParaRPr lang="en-US" sz="1200" kern="120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algn="l" rtl="0" eaLnBrk="1" hangingPunct="1">
              <a:spcBef>
                <a:spcPct val="0"/>
              </a:spcBef>
            </a:pPr>
            <a:endParaRPr lang="en-US" dirty="0">
              <a:cs typeface="Arial" charset="0"/>
            </a:endParaRPr>
          </a:p>
        </p:txBody>
      </p:sp>
    </p:spTree>
    <p:extLst>
      <p:ext uri="{BB962C8B-B14F-4D97-AF65-F5344CB8AC3E}">
        <p14:creationId xmlns:p14="http://schemas.microsoft.com/office/powerpoint/2010/main" val="2041878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Slide title: </a:t>
            </a:r>
            <a:r>
              <a:rPr lang="en-US" b="0" dirty="0"/>
              <a:t>Anti-virus &amp; anti-malware</a:t>
            </a:r>
          </a:p>
          <a:p>
            <a:pPr marL="0" marR="0" indent="0" algn="l" defTabSz="931774" rtl="0" eaLnBrk="1" fontAlgn="auto" latinLnBrk="0" hangingPunct="1">
              <a:lnSpc>
                <a:spcPct val="100000"/>
              </a:lnSpc>
              <a:spcBef>
                <a:spcPts val="0"/>
              </a:spcBef>
              <a:spcAft>
                <a:spcPts val="0"/>
              </a:spcAft>
              <a:buClrTx/>
              <a:buSzTx/>
              <a:buFontTx/>
              <a:buNone/>
              <a:tabLst/>
              <a:defRPr/>
            </a:pPr>
            <a:r>
              <a:rPr lang="en-US" b="1" dirty="0"/>
              <a:t>Slide objective: </a:t>
            </a:r>
            <a:r>
              <a:rPr lang="en-US" dirty="0"/>
              <a:t>Describe the benefits</a:t>
            </a:r>
            <a:r>
              <a:rPr lang="en-US" baseline="0" dirty="0"/>
              <a:t> and key components of a</a:t>
            </a:r>
            <a:r>
              <a:rPr lang="en-US" b="0" dirty="0"/>
              <a:t>nti-virus &amp; anti-malware</a:t>
            </a:r>
            <a:r>
              <a:rPr lang="en-US" baseline="0" dirty="0"/>
              <a:t> protection.</a:t>
            </a:r>
            <a:endParaRPr lang="en-US" b="0" dirty="0"/>
          </a:p>
          <a:p>
            <a:pPr defTabSz="931774">
              <a:defRPr/>
            </a:pPr>
            <a:endParaRPr lang="en-US" b="1" dirty="0"/>
          </a:p>
          <a:p>
            <a:pPr defTabSz="931774">
              <a:defRPr/>
            </a:pPr>
            <a:r>
              <a:rPr lang="en-US" b="1" dirty="0"/>
              <a:t>Slide script:</a:t>
            </a:r>
          </a:p>
          <a:p>
            <a:r>
              <a:rPr lang="en-US" sz="1200" kern="1200" dirty="0">
                <a:solidFill>
                  <a:schemeClr val="tx1"/>
                </a:solidFill>
                <a:effectLst/>
                <a:latin typeface="+mn-lt"/>
                <a:ea typeface="+mn-ea"/>
                <a:cs typeface="+mn-cs"/>
              </a:rPr>
              <a:t>Centralized monitoring, correlation, and analysis systems manage the large amount of information generated by devices within the Azure environment, providing continuous visibility and timely alerts to the teams that manage the service.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Additional monitoring, logging, and reporting capabilities provide visibility to customers.</a:t>
            </a:r>
          </a:p>
          <a:p>
            <a:pPr marL="0" lvl="0" indent="0">
              <a:buFont typeface="Arial" panose="020B0604020202020204" pitchFamily="34" charset="0"/>
              <a:buNone/>
            </a:pPr>
            <a:endParaRPr lang="en-US" sz="1200" b="1" dirty="0"/>
          </a:p>
          <a:p>
            <a:pPr marL="0" lvl="0" indent="0">
              <a:buFont typeface="Arial" panose="020B0604020202020204" pitchFamily="34" charset="0"/>
              <a:buNone/>
            </a:pPr>
            <a:r>
              <a:rPr lang="en-US" sz="1200" b="1" dirty="0"/>
              <a:t>AZURE:</a:t>
            </a:r>
          </a:p>
          <a:p>
            <a:pPr marL="403388" indent="-403388">
              <a:buFont typeface="Arial" panose="020B0604020202020204" pitchFamily="34" charset="0"/>
              <a:buChar char="•"/>
            </a:pPr>
            <a:r>
              <a:rPr lang="en-US" sz="1200" b="0" dirty="0"/>
              <a:t>Performs monitoring &amp; alerting of security events for the platform </a:t>
            </a:r>
          </a:p>
          <a:p>
            <a:pPr marL="403388" indent="-403388">
              <a:buFont typeface="Arial" panose="020B0604020202020204" pitchFamily="34" charset="0"/>
              <a:buChar char="•"/>
            </a:pPr>
            <a:r>
              <a:rPr lang="en-US" sz="1200" b="0" dirty="0"/>
              <a:t>Enables security data collection via Monitoring Agent or Windows Event Forwarding</a:t>
            </a:r>
            <a:endParaRPr lang="en-US" sz="1200" b="1" dirty="0"/>
          </a:p>
          <a:p>
            <a:pPr marL="0" indent="0">
              <a:buFont typeface="Arial" panose="020B0604020202020204" pitchFamily="34" charset="0"/>
              <a:buNone/>
            </a:pPr>
            <a:r>
              <a:rPr lang="en-US" sz="1200" b="1" dirty="0"/>
              <a:t>CUSTOMER:</a:t>
            </a:r>
          </a:p>
          <a:p>
            <a:pPr marL="403388" indent="-403388">
              <a:buFont typeface="Arial" panose="020B0604020202020204" pitchFamily="34" charset="0"/>
              <a:buChar char="•"/>
            </a:pPr>
            <a:r>
              <a:rPr lang="en-US" sz="1200" b="0" dirty="0"/>
              <a:t>Configures monitoring  </a:t>
            </a:r>
          </a:p>
          <a:p>
            <a:pPr marL="403388" indent="-403388">
              <a:buFont typeface="Arial" panose="020B0604020202020204" pitchFamily="34" charset="0"/>
              <a:buChar char="•"/>
            </a:pPr>
            <a:r>
              <a:rPr lang="en-US" sz="1200" b="0" dirty="0"/>
              <a:t>Exports events to SQL Database, HDInsight, or a SIEM for analysis</a:t>
            </a:r>
          </a:p>
          <a:p>
            <a:pPr marL="403388" indent="-403388">
              <a:buFont typeface="Arial" panose="020B0604020202020204" pitchFamily="34" charset="0"/>
              <a:buChar char="•"/>
            </a:pPr>
            <a:r>
              <a:rPr lang="en-US" sz="1200" b="0" dirty="0"/>
              <a:t>Monitors alerts &amp; reports</a:t>
            </a:r>
          </a:p>
          <a:p>
            <a:pPr marL="403388" indent="-403388">
              <a:buFont typeface="Arial" panose="020B0604020202020204" pitchFamily="34" charset="0"/>
              <a:buChar char="•"/>
            </a:pPr>
            <a:r>
              <a:rPr lang="en-US" sz="1200" b="0" dirty="0"/>
              <a:t>Responds to incidents</a:t>
            </a:r>
          </a:p>
          <a:p>
            <a:pPr defTabSz="931774">
              <a:defRPr/>
            </a:pPr>
            <a:endParaRPr lang="en-US" b="0" dirty="0"/>
          </a:p>
        </p:txBody>
      </p:sp>
    </p:spTree>
    <p:extLst>
      <p:ext uri="{BB962C8B-B14F-4D97-AF65-F5344CB8AC3E}">
        <p14:creationId xmlns:p14="http://schemas.microsoft.com/office/powerpoint/2010/main" val="812270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797DB6E-7020-4576-948E-14B5565669A6}" type="datetime8">
              <a:rPr lang="en-US" smtClean="0"/>
              <a:t>3/21/2018 10:25 AM</a:t>
            </a:fld>
            <a:endParaRPr lang="en-US" dirty="0"/>
          </a:p>
        </p:txBody>
      </p:sp>
    </p:spTree>
    <p:extLst>
      <p:ext uri="{BB962C8B-B14F-4D97-AF65-F5344CB8AC3E}">
        <p14:creationId xmlns:p14="http://schemas.microsoft.com/office/powerpoint/2010/main" val="246481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3597255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3617191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Slide title: </a:t>
            </a:r>
            <a:r>
              <a:rPr lang="en-US" b="0" dirty="0"/>
              <a:t>Antivirus &amp; antimalware</a:t>
            </a:r>
          </a:p>
          <a:p>
            <a:pPr marL="0" marR="0" indent="0" algn="l" defTabSz="931774" rtl="0" eaLnBrk="1" fontAlgn="auto" latinLnBrk="0" hangingPunct="1">
              <a:lnSpc>
                <a:spcPct val="100000"/>
              </a:lnSpc>
              <a:spcBef>
                <a:spcPts val="0"/>
              </a:spcBef>
              <a:spcAft>
                <a:spcPts val="0"/>
              </a:spcAft>
              <a:buClrTx/>
              <a:buSzTx/>
              <a:buFontTx/>
              <a:buNone/>
              <a:tabLst/>
              <a:defRPr/>
            </a:pPr>
            <a:r>
              <a:rPr lang="en-US" b="1" dirty="0"/>
              <a:t>Slide objective: </a:t>
            </a:r>
            <a:r>
              <a:rPr lang="en-US" dirty="0"/>
              <a:t>Describe the benefits</a:t>
            </a:r>
            <a:r>
              <a:rPr lang="en-US" baseline="0" dirty="0"/>
              <a:t> and key components of a</a:t>
            </a:r>
            <a:r>
              <a:rPr lang="en-US" b="0" dirty="0"/>
              <a:t>ntivirus &amp; antimalware</a:t>
            </a:r>
            <a:r>
              <a:rPr lang="en-US" baseline="0" dirty="0"/>
              <a:t> protection.</a:t>
            </a:r>
            <a:endParaRPr lang="en-US" b="0" dirty="0"/>
          </a:p>
          <a:p>
            <a:pPr defTabSz="931774">
              <a:defRPr/>
            </a:pPr>
            <a:endParaRPr lang="en-US" b="1" dirty="0"/>
          </a:p>
          <a:p>
            <a:pPr defTabSz="931774">
              <a:defRPr/>
            </a:pPr>
            <a:r>
              <a:rPr lang="en-US" b="1" dirty="0"/>
              <a:t>Slide script:</a:t>
            </a:r>
            <a:endParaRPr lang="en-US" b="0" dirty="0"/>
          </a:p>
          <a:p>
            <a:pPr defTabSz="931774">
              <a:defRPr/>
            </a:pPr>
            <a:r>
              <a:rPr lang="en-US" dirty="0"/>
              <a:t>A</a:t>
            </a:r>
            <a:r>
              <a:rPr lang="en-US" baseline="0" dirty="0"/>
              <a:t>ntimalware helps protect the platform from viruses, malware, spyware, </a:t>
            </a:r>
            <a:r>
              <a:rPr lang="en-US" sz="1200" kern="1200" dirty="0">
                <a:solidFill>
                  <a:schemeClr val="tx1"/>
                </a:solidFill>
                <a:effectLst/>
                <a:latin typeface="+mn-lt"/>
                <a:ea typeface="+mn-ea"/>
                <a:cs typeface="+mn-cs"/>
              </a:rPr>
              <a:t>and other malicious software </a:t>
            </a:r>
            <a:r>
              <a:rPr lang="en-US" baseline="0" dirty="0"/>
              <a:t>and customers can enable antimalware for their applications and infrastructure in Azure. </a:t>
            </a:r>
            <a:endParaRPr lang="en-US" dirty="0"/>
          </a:p>
          <a:p>
            <a:pPr defTabSz="931774">
              <a:defRPr/>
            </a:pPr>
            <a:endParaRPr lang="en-US" dirty="0"/>
          </a:p>
          <a:p>
            <a:pPr>
              <a:spcAft>
                <a:spcPts val="600"/>
              </a:spcAft>
            </a:pPr>
            <a:r>
              <a:rPr lang="en-US" sz="1400" b="1" dirty="0">
                <a:solidFill>
                  <a:srgbClr val="0171B0"/>
                </a:solidFill>
              </a:rPr>
              <a:t>AZURE:</a:t>
            </a:r>
            <a:endParaRPr lang="en-US" sz="1400" b="1" dirty="0">
              <a:solidFill>
                <a:srgbClr val="44546A"/>
              </a:solidFill>
            </a:endParaRPr>
          </a:p>
          <a:p>
            <a:pPr marL="236538" indent="-236538">
              <a:buFont typeface="Arial" panose="020B0604020202020204" pitchFamily="34" charset="0"/>
              <a:buChar char="•"/>
            </a:pPr>
            <a:r>
              <a:rPr lang="en-US" dirty="0">
                <a:solidFill>
                  <a:srgbClr val="44546A"/>
                </a:solidFill>
              </a:rPr>
              <a:t>Performs monitoring &amp; alerting of security events for the platform. </a:t>
            </a:r>
            <a:r>
              <a:rPr lang="en-US" dirty="0"/>
              <a:t>Azure also scans all software components (including OS) deployed to Azure for malware as part of our internal build and deployment.</a:t>
            </a:r>
            <a:endParaRPr lang="en-US" dirty="0">
              <a:solidFill>
                <a:srgbClr val="44546A"/>
              </a:solidFill>
            </a:endParaRPr>
          </a:p>
          <a:p>
            <a:pPr marL="236538" indent="-236538">
              <a:buFont typeface="Arial" panose="020B0604020202020204" pitchFamily="34" charset="0"/>
              <a:buChar char="•"/>
            </a:pPr>
            <a:r>
              <a:rPr lang="en-US" dirty="0">
                <a:solidFill>
                  <a:srgbClr val="44546A"/>
                </a:solidFill>
              </a:rPr>
              <a:t>Enables real-time protection, on-demand scanning, and monitoring via Microsoft Antimalware for Cloud Services and Virtual Machines</a:t>
            </a:r>
          </a:p>
          <a:p>
            <a:pPr marL="236538" indent="-236538">
              <a:buFont typeface="Arial" panose="020B0604020202020204" pitchFamily="34" charset="0"/>
              <a:buChar char="•"/>
            </a:pPr>
            <a:endParaRPr lang="en-US" dirty="0">
              <a:solidFill>
                <a:srgbClr val="44546A"/>
              </a:solidFill>
            </a:endParaRPr>
          </a:p>
          <a:p>
            <a:pPr>
              <a:spcAft>
                <a:spcPts val="600"/>
              </a:spcAft>
            </a:pPr>
            <a:r>
              <a:rPr lang="en-US" sz="1400" b="1" dirty="0">
                <a:solidFill>
                  <a:srgbClr val="0171B0"/>
                </a:solidFill>
              </a:rPr>
              <a:t>CUSTOMER:</a:t>
            </a:r>
            <a:endParaRPr lang="en-US" sz="1400" b="1" dirty="0">
              <a:solidFill>
                <a:srgbClr val="44546A"/>
              </a:solidFill>
            </a:endParaRPr>
          </a:p>
          <a:p>
            <a:pPr marL="236538" indent="-236538">
              <a:buFont typeface="Arial" panose="020B0604020202020204" pitchFamily="34" charset="0"/>
              <a:buChar char="•"/>
            </a:pPr>
            <a:r>
              <a:rPr lang="en-US" dirty="0">
                <a:solidFill>
                  <a:srgbClr val="44546A"/>
                </a:solidFill>
              </a:rPr>
              <a:t>Configures Microsoft Antimalware or an AV/AM solution from a partner</a:t>
            </a:r>
          </a:p>
          <a:p>
            <a:pPr marL="236538" indent="-236538">
              <a:buFont typeface="Arial" panose="020B0604020202020204" pitchFamily="34" charset="0"/>
              <a:buChar char="•"/>
            </a:pPr>
            <a:r>
              <a:rPr lang="en-US" dirty="0">
                <a:solidFill>
                  <a:srgbClr val="44546A"/>
                </a:solidFill>
              </a:rPr>
              <a:t>Extracts events to SIEM</a:t>
            </a:r>
          </a:p>
          <a:p>
            <a:pPr marL="236538" indent="-236538">
              <a:buFont typeface="Arial" panose="020B0604020202020204" pitchFamily="34" charset="0"/>
              <a:buChar char="•"/>
            </a:pPr>
            <a:r>
              <a:rPr lang="en-US" dirty="0">
                <a:solidFill>
                  <a:srgbClr val="44546A"/>
                </a:solidFill>
              </a:rPr>
              <a:t>Monitors alerts &amp; reports</a:t>
            </a:r>
          </a:p>
          <a:p>
            <a:pPr marL="236538" indent="-236538">
              <a:buFont typeface="Arial" panose="020B0604020202020204" pitchFamily="34" charset="0"/>
              <a:buChar char="•"/>
            </a:pPr>
            <a:r>
              <a:rPr lang="en-US" dirty="0">
                <a:solidFill>
                  <a:srgbClr val="44546A"/>
                </a:solidFill>
              </a:rPr>
              <a:t>Responds to incidents</a:t>
            </a:r>
          </a:p>
          <a:p>
            <a:pPr marL="236538" marR="0" indent="-236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For added assurance, VMs can be routinely reimaged to clean out intrusions that may have gone undetected</a:t>
            </a:r>
            <a:endParaRPr lang="en-US" dirty="0">
              <a:solidFill>
                <a:srgbClr val="44546A"/>
              </a:solidFill>
            </a:endParaRPr>
          </a:p>
        </p:txBody>
      </p:sp>
    </p:spTree>
    <p:extLst>
      <p:ext uri="{BB962C8B-B14F-4D97-AF65-F5344CB8AC3E}">
        <p14:creationId xmlns:p14="http://schemas.microsoft.com/office/powerpoint/2010/main" val="2537895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title:</a:t>
            </a:r>
            <a:r>
              <a:rPr lang="en-US" b="0" dirty="0"/>
              <a:t> Threat detection</a:t>
            </a:r>
          </a:p>
          <a:p>
            <a:r>
              <a:rPr lang="en-US" b="1" dirty="0"/>
              <a:t>Slide objective: </a:t>
            </a:r>
            <a:r>
              <a:rPr lang="en-US" b="0" dirty="0"/>
              <a:t>Provide an overview of how</a:t>
            </a:r>
            <a:r>
              <a:rPr lang="en-US" b="0" baseline="0" dirty="0"/>
              <a:t> Microsoft Azure provides threat detection.</a:t>
            </a:r>
            <a:endParaRPr lang="en-US" b="0" dirty="0"/>
          </a:p>
          <a:p>
            <a:endParaRPr lang="en-US" b="1" dirty="0"/>
          </a:p>
          <a:p>
            <a:r>
              <a:rPr lang="en-US" b="1" dirty="0"/>
              <a:t>Slide script: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Segoe UI Light" pitchFamily="34" charset="0"/>
              </a:rPr>
              <a:t> Intrusion</a:t>
            </a:r>
            <a:r>
              <a:rPr lang="en-US" baseline="0" dirty="0">
                <a:latin typeface="Segoe UI Light" pitchFamily="34" charset="0"/>
              </a:rPr>
              <a:t> detection and </a:t>
            </a:r>
            <a:r>
              <a:rPr lang="en-US" baseline="0" dirty="0" err="1">
                <a:latin typeface="Segoe UI Light" pitchFamily="34" charset="0"/>
              </a:rPr>
              <a:t>DDoS</a:t>
            </a:r>
            <a:r>
              <a:rPr lang="en-US" baseline="0" dirty="0">
                <a:latin typeface="Segoe UI Light" pitchFamily="34" charset="0"/>
              </a:rPr>
              <a:t> attack prevention are employed to help mitigate threats </a:t>
            </a:r>
            <a:r>
              <a:rPr lang="en-US" sz="1100" kern="1200" dirty="0">
                <a:solidFill>
                  <a:schemeClr val="tx1"/>
                </a:solidFill>
                <a:effectLst/>
                <a:latin typeface="+mn-lt"/>
                <a:ea typeface="+mn-ea"/>
                <a:cs typeface="+mn-cs"/>
              </a:rPr>
              <a:t>from outside the system as well as attacks staged by other customers. </a:t>
            </a:r>
            <a:endParaRPr lang="en-US" sz="1100" dirty="0">
              <a:solidFill>
                <a:srgbClr val="44546A"/>
              </a:solidFill>
            </a:endParaRPr>
          </a:p>
          <a:p>
            <a:endParaRPr lang="en-US" sz="1100" dirty="0">
              <a:latin typeface="Segoe UI Light" pitchFamily="34" charset="0"/>
            </a:endParaRPr>
          </a:p>
          <a:p>
            <a:r>
              <a:rPr lang="en-US" dirty="0">
                <a:latin typeface="Segoe UI Light" pitchFamily="34" charset="0"/>
              </a:rPr>
              <a:t> </a:t>
            </a:r>
            <a:r>
              <a:rPr lang="en-US" sz="1400" b="1" dirty="0">
                <a:solidFill>
                  <a:srgbClr val="0171B0"/>
                </a:solidFill>
              </a:rPr>
              <a:t>AZURE:</a:t>
            </a:r>
            <a:endParaRPr lang="en-US" sz="1400" b="1" dirty="0">
              <a:solidFill>
                <a:srgbClr val="44546A"/>
              </a:solidFill>
            </a:endParaRPr>
          </a:p>
          <a:p>
            <a:pPr marL="236538" indent="-236538">
              <a:buFont typeface="Arial" panose="020B0604020202020204" pitchFamily="34" charset="0"/>
              <a:buChar char="•"/>
            </a:pPr>
            <a:r>
              <a:rPr lang="en-US" dirty="0">
                <a:solidFill>
                  <a:srgbClr val="44546A"/>
                </a:solidFill>
              </a:rPr>
              <a:t>Provides big data analysis of logs for intrusion detection &amp; prevention for the platform. If anomalous activity</a:t>
            </a:r>
            <a:r>
              <a:rPr lang="en-US" baseline="0" dirty="0">
                <a:solidFill>
                  <a:srgbClr val="44546A"/>
                </a:solidFill>
              </a:rPr>
              <a:t> is detected, teams are notified and threats mitigated through the incident response process discussed earlier.</a:t>
            </a:r>
            <a:endParaRPr lang="en-US" dirty="0">
              <a:solidFill>
                <a:srgbClr val="44546A"/>
              </a:solidFill>
            </a:endParaRPr>
          </a:p>
          <a:p>
            <a:pPr marL="236538" indent="-236538">
              <a:buFont typeface="Arial" panose="020B0604020202020204" pitchFamily="34" charset="0"/>
              <a:buChar char="•"/>
            </a:pPr>
            <a:r>
              <a:rPr lang="en-US" dirty="0">
                <a:solidFill>
                  <a:srgbClr val="44546A"/>
                </a:solidFill>
              </a:rPr>
              <a:t>Employs denial of service attack prevention measures for the platform. </a:t>
            </a:r>
            <a:r>
              <a:rPr lang="en-US" sz="1200" kern="1200" dirty="0">
                <a:solidFill>
                  <a:schemeClr val="tx1"/>
                </a:solidFill>
                <a:effectLst/>
                <a:latin typeface="+mn-lt"/>
                <a:ea typeface="+mn-ea"/>
                <a:cs typeface="+mn-cs"/>
              </a:rPr>
              <a:t>Azure uses standard detection and mitigation techniques such as SYN cookies, rate limiting, and connection limits to protect against </a:t>
            </a:r>
            <a:r>
              <a:rPr lang="en-US" sz="1200" kern="1200" dirty="0" err="1">
                <a:solidFill>
                  <a:schemeClr val="tx1"/>
                </a:solidFill>
                <a:effectLst/>
                <a:latin typeface="+mn-lt"/>
                <a:ea typeface="+mn-ea"/>
                <a:cs typeface="+mn-cs"/>
              </a:rPr>
              <a:t>DDoS</a:t>
            </a:r>
            <a:r>
              <a:rPr lang="en-US" sz="1200" kern="1200" dirty="0">
                <a:solidFill>
                  <a:schemeClr val="tx1"/>
                </a:solidFill>
                <a:effectLst/>
                <a:latin typeface="+mn-lt"/>
                <a:ea typeface="+mn-ea"/>
                <a:cs typeface="+mn-cs"/>
              </a:rPr>
              <a:t> attacks. </a:t>
            </a:r>
          </a:p>
          <a:p>
            <a:pPr marL="236538" indent="-236538">
              <a:buFont typeface="Arial" panose="020B0604020202020204" pitchFamily="34" charset="0"/>
              <a:buChar char="•"/>
            </a:pPr>
            <a:r>
              <a:rPr lang="en-US" dirty="0">
                <a:solidFill>
                  <a:srgbClr val="44546A"/>
                </a:solidFill>
              </a:rPr>
              <a:t>Regularly performs penetration testing</a:t>
            </a:r>
          </a:p>
          <a:p>
            <a:pPr marL="236538" indent="-236538">
              <a:buFont typeface="Arial" panose="020B0604020202020204" pitchFamily="34" charset="0"/>
              <a:buChar char="•"/>
            </a:pPr>
            <a:endParaRPr lang="en-US" dirty="0">
              <a:solidFill>
                <a:srgbClr val="44546A"/>
              </a:solidFill>
            </a:endParaRPr>
          </a:p>
          <a:p>
            <a:pPr>
              <a:spcAft>
                <a:spcPts val="600"/>
              </a:spcAft>
            </a:pPr>
            <a:r>
              <a:rPr lang="en-US" sz="1400" b="1" dirty="0">
                <a:solidFill>
                  <a:srgbClr val="0171B0"/>
                </a:solidFill>
              </a:rPr>
              <a:t>CUSTOMER:</a:t>
            </a:r>
            <a:endParaRPr lang="en-US" sz="1400" b="1" dirty="0">
              <a:solidFill>
                <a:srgbClr val="44546A"/>
              </a:solidFill>
            </a:endParaRPr>
          </a:p>
          <a:p>
            <a:pPr marL="236538" indent="-236538">
              <a:buFont typeface="Arial" panose="020B0604020202020204" pitchFamily="34" charset="0"/>
              <a:buChar char="•"/>
            </a:pPr>
            <a:r>
              <a:rPr lang="en-US" dirty="0">
                <a:solidFill>
                  <a:srgbClr val="44546A"/>
                </a:solidFill>
              </a:rPr>
              <a:t>Can add extra layers of protection by deploying additional controls, including web application firewalls from partners like Barracuda Networks’ Web Application Firewall </a:t>
            </a:r>
          </a:p>
          <a:p>
            <a:pPr marL="236538" indent="-236538">
              <a:buFont typeface="Arial" panose="020B0604020202020204" pitchFamily="34" charset="0"/>
              <a:buChar char="•"/>
            </a:pPr>
            <a:r>
              <a:rPr lang="en-US" dirty="0">
                <a:solidFill>
                  <a:srgbClr val="44546A"/>
                </a:solidFill>
              </a:rPr>
              <a:t>Conducts penetration testing of their applications</a:t>
            </a:r>
          </a:p>
          <a:p>
            <a:pPr marL="236538" indent="-236538">
              <a:buFont typeface="Arial" panose="020B0604020202020204" pitchFamily="34" charset="0"/>
              <a:buChar char="•"/>
            </a:pPr>
            <a:endParaRPr lang="en-US" dirty="0">
              <a:solidFill>
                <a:srgbClr val="44546A"/>
              </a:solidFill>
            </a:endParaRPr>
          </a:p>
          <a:p>
            <a:endParaRPr lang="en-US" dirty="0"/>
          </a:p>
          <a:p>
            <a:endParaRPr lang="en-US" dirty="0"/>
          </a:p>
        </p:txBody>
      </p:sp>
    </p:spTree>
    <p:extLst>
      <p:ext uri="{BB962C8B-B14F-4D97-AF65-F5344CB8AC3E}">
        <p14:creationId xmlns:p14="http://schemas.microsoft.com/office/powerpoint/2010/main" val="3261959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Forensics</a:t>
            </a:r>
          </a:p>
          <a:p>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sz="1200" b="0" kern="1200" dirty="0">
                <a:solidFill>
                  <a:schemeClr val="tx1"/>
                </a:solidFill>
                <a:effectLst/>
                <a:latin typeface="+mn-lt"/>
                <a:ea typeface="+mn-ea"/>
                <a:cs typeface="+mn-cs"/>
              </a:rPr>
              <a:t>Describe</a:t>
            </a:r>
            <a:r>
              <a:rPr lang="en-US" sz="1200" b="0" kern="1200" baseline="0" dirty="0">
                <a:solidFill>
                  <a:schemeClr val="tx1"/>
                </a:solidFill>
                <a:effectLst/>
                <a:latin typeface="+mn-lt"/>
                <a:ea typeface="+mn-ea"/>
                <a:cs typeface="+mn-cs"/>
              </a:rPr>
              <a:t> how </a:t>
            </a:r>
            <a:r>
              <a:rPr lang="en-US" dirty="0"/>
              <a:t>Azure provides the forensic ability to track incidents after the fact and track them to their root-cause. </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r>
              <a:rPr lang="en-US" dirty="0"/>
              <a:t>In the event </a:t>
            </a:r>
            <a:r>
              <a:rPr lang="en-US" b="0" dirty="0"/>
              <a:t>of a security incident, Microsoft Azure</a:t>
            </a:r>
            <a:r>
              <a:rPr lang="en-US" b="0" baseline="0" dirty="0"/>
              <a:t> </a:t>
            </a:r>
            <a:r>
              <a:rPr lang="en-US" b="0" dirty="0"/>
              <a:t>forensic tools can help identify and mitigate threats. Customers can reduce the need to invest in these capabilities on their own and benefit from economies of scale in Microsoft datacenter infrastructure. Microsoft Azure provides</a:t>
            </a:r>
            <a:r>
              <a:rPr lang="en-US" b="0" baseline="0" dirty="0"/>
              <a:t> coordination of forensic analysis, evaluation of logs, and VHD images in the event of platform-level incident. Azure also works with customers to provide log data to help them respond to threats. It is the customer’s responsibility to</a:t>
            </a:r>
            <a:r>
              <a:rPr lang="en-US" b="0" dirty="0"/>
              <a:t> conduct further forensic analysis and coordinate with law enforcement as necessary.</a:t>
            </a:r>
          </a:p>
          <a:p>
            <a:endParaRPr lang="en-US" b="0" dirty="0"/>
          </a:p>
          <a:p>
            <a:pPr>
              <a:spcAft>
                <a:spcPts val="600"/>
              </a:spcAft>
            </a:pPr>
            <a:r>
              <a:rPr lang="en-US" sz="1400" b="1" dirty="0">
                <a:solidFill>
                  <a:srgbClr val="0171B0"/>
                </a:solidFill>
              </a:rPr>
              <a:t>AZURE:</a:t>
            </a:r>
            <a:endParaRPr lang="en-US" sz="1400" b="1" dirty="0">
              <a:solidFill>
                <a:srgbClr val="44546A"/>
              </a:solidFill>
            </a:endParaRPr>
          </a:p>
          <a:p>
            <a:pPr marL="236538" indent="-236538">
              <a:buFont typeface="Arial" panose="020B0604020202020204" pitchFamily="34" charset="0"/>
              <a:buChar char="•"/>
            </a:pPr>
            <a:r>
              <a:rPr lang="en-US" dirty="0">
                <a:solidFill>
                  <a:srgbClr val="44546A"/>
                </a:solidFill>
              </a:rPr>
              <a:t>Provides coordination, analysis of logs, and VHD images in the event of platform-level incident</a:t>
            </a:r>
          </a:p>
          <a:p>
            <a:pPr marL="236538" indent="-236538">
              <a:buFont typeface="Arial" panose="020B0604020202020204" pitchFamily="34" charset="0"/>
              <a:buChar char="•"/>
            </a:pPr>
            <a:endParaRPr lang="en-US" dirty="0">
              <a:solidFill>
                <a:srgbClr val="44546A"/>
              </a:solidFill>
            </a:endParaRPr>
          </a:p>
          <a:p>
            <a:pPr>
              <a:spcAft>
                <a:spcPts val="600"/>
              </a:spcAft>
            </a:pPr>
            <a:r>
              <a:rPr lang="en-US" sz="1400" b="1" dirty="0">
                <a:solidFill>
                  <a:srgbClr val="0171B0"/>
                </a:solidFill>
              </a:rPr>
              <a:t>CUSTOMER:</a:t>
            </a:r>
            <a:endParaRPr lang="en-US" sz="1400" b="1" dirty="0">
              <a:solidFill>
                <a:srgbClr val="44546A"/>
              </a:solidFill>
            </a:endParaRPr>
          </a:p>
          <a:p>
            <a:pPr marL="236538" indent="-236538">
              <a:buFont typeface="Arial" panose="020B0604020202020204" pitchFamily="34" charset="0"/>
              <a:buChar char="•"/>
            </a:pPr>
            <a:r>
              <a:rPr lang="en-US" dirty="0">
                <a:solidFill>
                  <a:srgbClr val="44546A"/>
                </a:solidFill>
              </a:rPr>
              <a:t>Contacts Microsoft for forensic data when needed</a:t>
            </a:r>
          </a:p>
          <a:p>
            <a:pPr marL="236538" indent="-236538">
              <a:buFont typeface="Arial" panose="020B0604020202020204" pitchFamily="34" charset="0"/>
              <a:buChar char="•"/>
            </a:pPr>
            <a:r>
              <a:rPr lang="en-US" dirty="0">
                <a:solidFill>
                  <a:srgbClr val="44546A"/>
                </a:solidFill>
              </a:rPr>
              <a:t>Uses standard security response and forensics processes</a:t>
            </a:r>
          </a:p>
          <a:p>
            <a:endParaRPr lang="en-US" b="0" dirty="0"/>
          </a:p>
        </p:txBody>
      </p:sp>
    </p:spTree>
    <p:extLst>
      <p:ext uri="{BB962C8B-B14F-4D97-AF65-F5344CB8AC3E}">
        <p14:creationId xmlns:p14="http://schemas.microsoft.com/office/powerpoint/2010/main" val="818628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Identity &amp; access</a:t>
            </a:r>
          </a:p>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dirty="0">
                <a:latin typeface="Calibri" panose="020F0502020204030204" pitchFamily="34" charset="0"/>
                <a:ea typeface="Times New Roman" panose="02020603050405020304" pitchFamily="18" charset="0"/>
                <a:cs typeface="Times New Roman" panose="02020603050405020304" pitchFamily="18" charset="0"/>
              </a:rPr>
              <a:t>Provide an overview of Microsoft Azure identity &amp; access.</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r>
              <a:rPr lang="en-US" dirty="0">
                <a:effectLst/>
              </a:rPr>
              <a:t>Microsoft</a:t>
            </a:r>
            <a:r>
              <a:rPr lang="en-US" baseline="0" dirty="0">
                <a:effectLst/>
              </a:rPr>
              <a:t> has strict controls that restrict access to Azure by Microsoft employees. </a:t>
            </a:r>
            <a:r>
              <a:rPr lang="en-US" dirty="0">
                <a:effectLst/>
              </a:rPr>
              <a:t>Azure also</a:t>
            </a:r>
            <a:r>
              <a:rPr lang="en-US" baseline="0" dirty="0">
                <a:effectLst/>
              </a:rPr>
              <a:t> </a:t>
            </a:r>
            <a:r>
              <a:rPr lang="en-US" dirty="0">
                <a:effectLst/>
              </a:rPr>
              <a:t>enables customers to control access to their environments, data, and applications. Microsoft offers comprehensive and federated identity and access management solutions for customers to use across Microsoft Azure and other services such as Office 365, helping them simplify the management of multiple environments and control user access across applications. </a:t>
            </a:r>
          </a:p>
          <a:p>
            <a:pPr marL="174708" indent="-174708">
              <a:buFont typeface="Arial" panose="020B0604020202020204" pitchFamily="34" charset="0"/>
              <a:buChar char="•"/>
            </a:pPr>
            <a:r>
              <a:rPr lang="en-US" b="1" dirty="0"/>
              <a:t>Enterprise cloud directory.</a:t>
            </a:r>
            <a:r>
              <a:rPr lang="en-US" dirty="0"/>
              <a:t> Microsoft Azure Active Directory is a comprehensive identity and access management solution in the cloud. It combines core directory services, advanced identity governance, security, and application access management. Microsoft Azure Active Directory makes it easy for developers to build policy-based identity management into their applications. Microsoft Azure Active Directory Premium includes additional features to meet the advanced identity and access needs of enterprise organizations. </a:t>
            </a:r>
          </a:p>
          <a:p>
            <a:pPr marL="174708" indent="-174708">
              <a:buFont typeface="Arial" panose="020B0604020202020204" pitchFamily="34" charset="0"/>
              <a:buChar char="•"/>
            </a:pPr>
            <a:r>
              <a:rPr lang="en-US" b="1" dirty="0"/>
              <a:t>Access monitoring and logging:</a:t>
            </a:r>
            <a:r>
              <a:rPr lang="en-US" dirty="0"/>
              <a:t> Security reports are used to monitor access patterns and to proactively identify and mitigate potential threats. Microsoft administrative operations, including system access, are logged to provide an audit trail if unauthorized or accidental changes are made. Customers can turn on additional access monitoring functionality in Microsoft Azure and use third-party monitoring tools to detect additional threats. Customers can request reports from Microsoft that provide information about user access to their environments.</a:t>
            </a:r>
          </a:p>
          <a:p>
            <a:pPr marL="174708" indent="-174708">
              <a:buFont typeface="Arial" panose="020B0604020202020204" pitchFamily="34" charset="0"/>
              <a:buChar char="•"/>
            </a:pPr>
            <a:r>
              <a:rPr lang="en-US" b="1" dirty="0"/>
              <a:t>Strong authentication. </a:t>
            </a:r>
            <a:r>
              <a:rPr lang="en-US" dirty="0"/>
              <a:t>Microsoft Azure multi-factor authentication reduces organizational risk and helps enable regulatory compliance by providing an extra layer of authentication, in addition to a user’s account credentials, to secure employee, customer, and partner access. Microsoft Azure multi-factor authentication can be used for both on-premises and cloud applications.</a:t>
            </a:r>
          </a:p>
        </p:txBody>
      </p:sp>
    </p:spTree>
    <p:extLst>
      <p:ext uri="{BB962C8B-B14F-4D97-AF65-F5344CB8AC3E}">
        <p14:creationId xmlns:p14="http://schemas.microsoft.com/office/powerpoint/2010/main" val="3848548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Microsoft employee access management</a:t>
            </a:r>
          </a:p>
          <a:p>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sz="1200" b="0" kern="1200" dirty="0">
                <a:solidFill>
                  <a:schemeClr val="tx1"/>
                </a:solidFill>
                <a:effectLst/>
                <a:latin typeface="+mn-lt"/>
                <a:ea typeface="+mn-ea"/>
                <a:cs typeface="+mn-cs"/>
              </a:rPr>
              <a:t>Describe</a:t>
            </a:r>
            <a:r>
              <a:rPr lang="en-US" sz="1200" b="0" kern="1200" baseline="0" dirty="0">
                <a:solidFill>
                  <a:schemeClr val="tx1"/>
                </a:solidFill>
                <a:effectLst/>
                <a:latin typeface="+mn-lt"/>
                <a:ea typeface="+mn-ea"/>
                <a:cs typeface="+mn-cs"/>
              </a:rPr>
              <a:t> how Microsoft controls employee access to Microsoft Azure customer environments.</a:t>
            </a:r>
            <a:endParaRPr lang="en-US" dirty="0"/>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r>
              <a:rPr lang="en-US" dirty="0"/>
              <a:t>Access to customer data by Microsoft operations and support personnel is denied by default. When granted (requires leadership approval), access is carefully managed and logged. The access control requirements are established by Microsoft Azure Security Policy</a:t>
            </a:r>
            <a:r>
              <a:rPr lang="en-US" baseline="0" dirty="0"/>
              <a:t>:</a:t>
            </a:r>
            <a:endParaRPr lang="en-US" dirty="0"/>
          </a:p>
          <a:p>
            <a:pPr marL="171450" indent="-171450">
              <a:buFont typeface="Arial" panose="020B0604020202020204" pitchFamily="34" charset="0"/>
              <a:buChar char="•"/>
            </a:pPr>
            <a:r>
              <a:rPr lang="en-US" dirty="0"/>
              <a:t>No access to customer data by default</a:t>
            </a:r>
          </a:p>
          <a:p>
            <a:pPr marL="171450" indent="-171450">
              <a:buFont typeface="Arial" panose="020B0604020202020204" pitchFamily="34" charset="0"/>
              <a:buChar char="•"/>
            </a:pPr>
            <a:r>
              <a:rPr lang="en-US" dirty="0"/>
              <a:t>No user/administrator accounts on customer VMs</a:t>
            </a:r>
          </a:p>
          <a:p>
            <a:pPr marL="171450" indent="-171450">
              <a:buFont typeface="Arial" panose="020B0604020202020204" pitchFamily="34" charset="0"/>
              <a:buChar char="•"/>
            </a:pPr>
            <a:r>
              <a:rPr lang="en-US" dirty="0"/>
              <a:t>Logging and monitoring when local accounts are created on VMs</a:t>
            </a:r>
          </a:p>
          <a:p>
            <a:endParaRPr lang="en-US" dirty="0"/>
          </a:p>
          <a:p>
            <a:r>
              <a:rPr lang="en-US" dirty="0"/>
              <a:t>Microsoft Azure support personnel are assigned unique Corporate AD accounts by Microsoft as part of the standard new employee onboarding process. Microsoft Azure Access Control SOP was reviewed by BSI in the course of Microsoft Azure ISO 27001 certification. Microsoft Azure relies on Microsoft Corporate Active Directory, managed by MSIT, to control access to key information systems. Multi-factor authentication is required,</a:t>
            </a:r>
            <a:r>
              <a:rPr lang="en-US" baseline="0" dirty="0"/>
              <a:t> and access is only granted from secure consoles.</a:t>
            </a:r>
            <a:endParaRPr lang="en-US" dirty="0"/>
          </a:p>
          <a:p>
            <a:endParaRPr lang="en-US" dirty="0">
              <a:latin typeface="Segoe UI Light" pitchFamily="34" charset="0"/>
            </a:endParaRPr>
          </a:p>
          <a:p>
            <a:r>
              <a:rPr lang="en-US" dirty="0">
                <a:latin typeface="Segoe UI Light" pitchFamily="34" charset="0"/>
              </a:rPr>
              <a:t>All access attempts are monitored and can be displayed via a basic set of reports. </a:t>
            </a:r>
          </a:p>
        </p:txBody>
      </p:sp>
    </p:spTree>
    <p:extLst>
      <p:ext uri="{BB962C8B-B14F-4D97-AF65-F5344CB8AC3E}">
        <p14:creationId xmlns:p14="http://schemas.microsoft.com/office/powerpoint/2010/main" val="3309365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Identity management</a:t>
            </a:r>
          </a:p>
          <a:p>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sz="1200" b="0" kern="1200" dirty="0">
                <a:solidFill>
                  <a:schemeClr val="tx1"/>
                </a:solidFill>
                <a:effectLst/>
                <a:latin typeface="Segoe UI Light" pitchFamily="34" charset="0"/>
                <a:ea typeface="+mn-ea"/>
                <a:cs typeface="+mn-cs"/>
              </a:rPr>
              <a:t>Describe</a:t>
            </a:r>
            <a:r>
              <a:rPr lang="en-US" sz="1200" b="0" kern="1200" baseline="0" dirty="0">
                <a:solidFill>
                  <a:schemeClr val="tx1"/>
                </a:solidFill>
                <a:effectLst/>
                <a:latin typeface="Segoe UI Light" pitchFamily="34" charset="0"/>
                <a:ea typeface="+mn-ea"/>
                <a:cs typeface="+mn-cs"/>
              </a:rPr>
              <a:t> how </a:t>
            </a:r>
            <a:r>
              <a:rPr lang="en-US" dirty="0"/>
              <a:t>Azure provides services that will maintain consistent identity and roles-based policies to integrate with a customer’s on-premises infrastructure</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r>
              <a:rPr lang="en-US" dirty="0"/>
              <a:t>Azure Active Directory is a comprehensive identity and access management solution for the cloud that provides a robust set of capabilities to manage users and groups and help secure access to applications including Microsoft online services, like Office 365 and a world of non-Microsoft SaaS applications. It combines core directory services, advanced identity governance, and application access management. Azure Active Directory also offers a rich standards-based platform that enables developers to deliver access control to their applications, based on centralized policy and rules. </a:t>
            </a:r>
          </a:p>
          <a:p>
            <a:endParaRPr lang="en-US" dirty="0"/>
          </a:p>
          <a:p>
            <a:pPr defTabSz="697005">
              <a:spcAft>
                <a:spcPts val="600"/>
              </a:spcAft>
            </a:pPr>
            <a:r>
              <a:rPr lang="en-US" sz="1400" b="1" dirty="0">
                <a:solidFill>
                  <a:srgbClr val="247BC2"/>
                </a:solidFill>
              </a:rPr>
              <a:t>AZURE:</a:t>
            </a:r>
          </a:p>
          <a:p>
            <a:pPr marL="285750" indent="-285750" defTabSz="697005">
              <a:spcAft>
                <a:spcPts val="600"/>
              </a:spcAft>
              <a:buFont typeface="Arial" panose="020B0604020202020204" pitchFamily="34" charset="0"/>
              <a:buChar char="•"/>
            </a:pPr>
            <a:r>
              <a:rPr lang="en-US" dirty="0">
                <a:solidFill>
                  <a:srgbClr val="44546A"/>
                </a:solidFill>
              </a:rPr>
              <a:t>Provides enterprise cloud identity and access management</a:t>
            </a:r>
          </a:p>
          <a:p>
            <a:pPr marL="285750" indent="-285750" defTabSz="697005">
              <a:spcAft>
                <a:spcPts val="600"/>
              </a:spcAft>
              <a:buFont typeface="Arial" panose="020B0604020202020204" pitchFamily="34" charset="0"/>
              <a:buChar char="•"/>
            </a:pPr>
            <a:r>
              <a:rPr lang="en-US" dirty="0">
                <a:solidFill>
                  <a:srgbClr val="44546A"/>
                </a:solidFill>
              </a:rPr>
              <a:t>Enables single sign-on across cloud applications</a:t>
            </a:r>
          </a:p>
          <a:p>
            <a:pPr marL="285750" indent="-285750" defTabSz="697005">
              <a:spcAft>
                <a:spcPts val="600"/>
              </a:spcAft>
              <a:buFont typeface="Arial" panose="020B0604020202020204" pitchFamily="34" charset="0"/>
              <a:buChar char="•"/>
            </a:pPr>
            <a:r>
              <a:rPr lang="en-US" dirty="0">
                <a:solidFill>
                  <a:srgbClr val="44546A"/>
                </a:solidFill>
              </a:rPr>
              <a:t>Offers multi-factor authentication for enhanced security</a:t>
            </a:r>
          </a:p>
          <a:p>
            <a:pPr marL="285750" indent="-285750" defTabSz="697005">
              <a:spcAft>
                <a:spcPts val="600"/>
              </a:spcAft>
              <a:buFont typeface="Arial" panose="020B0604020202020204" pitchFamily="34" charset="0"/>
              <a:buChar char="•"/>
            </a:pPr>
            <a:endParaRPr lang="en-US" dirty="0">
              <a:solidFill>
                <a:srgbClr val="44546A"/>
              </a:solidFill>
            </a:endParaRPr>
          </a:p>
          <a:p>
            <a:pPr defTabSz="697005">
              <a:spcAft>
                <a:spcPts val="600"/>
              </a:spcAft>
            </a:pPr>
            <a:r>
              <a:rPr lang="en-US" sz="1400" b="1" dirty="0">
                <a:solidFill>
                  <a:srgbClr val="247BC2"/>
                </a:solidFill>
              </a:rPr>
              <a:t>CUSTOMER:</a:t>
            </a:r>
          </a:p>
          <a:p>
            <a:pPr marL="285750" indent="-285750" defTabSz="697005">
              <a:spcAft>
                <a:spcPts val="600"/>
              </a:spcAft>
              <a:buFont typeface="Arial" panose="020B0604020202020204" pitchFamily="34" charset="0"/>
              <a:buChar char="•"/>
            </a:pPr>
            <a:r>
              <a:rPr lang="en-US" dirty="0">
                <a:solidFill>
                  <a:srgbClr val="44546A"/>
                </a:solidFill>
              </a:rPr>
              <a:t>Centrally manages users and access to Azure, O365, and hundreds of pre-integrated cloud applications</a:t>
            </a:r>
          </a:p>
          <a:p>
            <a:pPr marL="285750" indent="-285750" defTabSz="697005">
              <a:spcAft>
                <a:spcPts val="600"/>
              </a:spcAft>
              <a:buFont typeface="Arial" panose="020B0604020202020204" pitchFamily="34" charset="0"/>
              <a:buChar char="•"/>
            </a:pPr>
            <a:r>
              <a:rPr lang="en-US" dirty="0">
                <a:solidFill>
                  <a:srgbClr val="44546A"/>
                </a:solidFill>
              </a:rPr>
              <a:t>Builds Azure AD into their web and mobile applications</a:t>
            </a:r>
          </a:p>
          <a:p>
            <a:pPr marL="285750" indent="-285750" defTabSz="697005">
              <a:spcAft>
                <a:spcPts val="600"/>
              </a:spcAft>
              <a:buFont typeface="Arial" panose="020B0604020202020204" pitchFamily="34" charset="0"/>
              <a:buChar char="•"/>
            </a:pPr>
            <a:r>
              <a:rPr lang="en-US" dirty="0">
                <a:solidFill>
                  <a:srgbClr val="44546A"/>
                </a:solidFill>
              </a:rPr>
              <a:t>Can extend on-premises directories to Azure AD through synchronization</a:t>
            </a:r>
          </a:p>
        </p:txBody>
      </p:sp>
    </p:spTree>
    <p:extLst>
      <p:ext uri="{BB962C8B-B14F-4D97-AF65-F5344CB8AC3E}">
        <p14:creationId xmlns:p14="http://schemas.microsoft.com/office/powerpoint/2010/main" val="347155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sz="1000" dirty="0">
                <a:latin typeface="Calibri" panose="020F0502020204030204" pitchFamily="34" charset="0"/>
                <a:ea typeface="Times New Roman" panose="02020603050405020304" pitchFamily="18" charset="0"/>
                <a:cs typeface="Times New Roman" panose="02020603050405020304" pitchFamily="18" charset="0"/>
              </a:rPr>
              <a:t>Monitor &amp; protect access to enterprise apps</a:t>
            </a:r>
          </a:p>
          <a:p>
            <a:r>
              <a:rPr lang="en-US" sz="1000"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sz="1000" b="0" kern="1200" dirty="0">
                <a:solidFill>
                  <a:schemeClr val="tx1"/>
                </a:solidFill>
                <a:effectLst/>
                <a:latin typeface="+mn-lt"/>
                <a:ea typeface="+mn-ea"/>
                <a:cs typeface="+mn-cs"/>
              </a:rPr>
              <a:t>Describe</a:t>
            </a:r>
            <a:r>
              <a:rPr lang="en-US" sz="1000" b="0" kern="1200" baseline="0" dirty="0">
                <a:solidFill>
                  <a:schemeClr val="tx1"/>
                </a:solidFill>
                <a:effectLst/>
                <a:latin typeface="+mn-lt"/>
                <a:ea typeface="+mn-ea"/>
                <a:cs typeface="+mn-cs"/>
              </a:rPr>
              <a:t> how </a:t>
            </a:r>
            <a:r>
              <a:rPr lang="en-US" sz="1000" dirty="0"/>
              <a:t>Azure m</a:t>
            </a:r>
            <a:r>
              <a:rPr lang="en-US" sz="1000" dirty="0">
                <a:latin typeface="Calibri" panose="020F0502020204030204" pitchFamily="34" charset="0"/>
                <a:ea typeface="Times New Roman" panose="02020603050405020304" pitchFamily="18" charset="0"/>
                <a:cs typeface="Times New Roman" panose="02020603050405020304" pitchFamily="18" charset="0"/>
              </a:rPr>
              <a:t>onitors &amp; helps protect access to enterprise apps.</a:t>
            </a:r>
          </a:p>
          <a:p>
            <a:endParaRPr lang="en-US" sz="1000" b="1" dirty="0">
              <a:latin typeface="Segoe UI Light" pitchFamily="34" charset="0"/>
            </a:endParaRPr>
          </a:p>
          <a:p>
            <a:r>
              <a:rPr lang="en-US" sz="1000" b="1" dirty="0">
                <a:latin typeface="Segoe UI Light" pitchFamily="34" charset="0"/>
              </a:rPr>
              <a:t>Slide Script: </a:t>
            </a:r>
            <a:r>
              <a:rPr lang="en-US" sz="1000" kern="1200" dirty="0">
                <a:solidFill>
                  <a:schemeClr val="tx1"/>
                </a:solidFill>
                <a:effectLst/>
                <a:latin typeface="Segoe UI Light" pitchFamily="34" charset="0"/>
                <a:ea typeface="+mn-ea"/>
                <a:cs typeface="+mn-cs"/>
              </a:rPr>
              <a:t>Windows Azure Active Directory offers built in security features.</a:t>
            </a:r>
          </a:p>
          <a:p>
            <a:endParaRPr lang="en-US" sz="1000" kern="1200" dirty="0">
              <a:solidFill>
                <a:schemeClr val="tx1"/>
              </a:solidFill>
              <a:effectLst/>
              <a:latin typeface="Segoe UI Light" pitchFamily="34" charset="0"/>
              <a:ea typeface="+mn-ea"/>
              <a:cs typeface="+mn-cs"/>
            </a:endParaRPr>
          </a:p>
          <a:p>
            <a:pPr defTabSz="896091" fontAlgn="base">
              <a:lnSpc>
                <a:spcPts val="2200"/>
              </a:lnSpc>
              <a:spcAft>
                <a:spcPct val="0"/>
              </a:spcAft>
            </a:pPr>
            <a:r>
              <a:rPr lang="en-US" sz="2000" b="1" dirty="0">
                <a:solidFill>
                  <a:srgbClr val="247BC2"/>
                </a:solidFill>
              </a:rPr>
              <a:t>AZURE:</a:t>
            </a:r>
          </a:p>
          <a:p>
            <a:pPr marL="285750" marR="0" indent="-285750" algn="l" defTabSz="896091" rtl="0" eaLnBrk="1" fontAlgn="base" latinLnBrk="0" hangingPunct="1">
              <a:lnSpc>
                <a:spcPts val="2200"/>
              </a:lnSpc>
              <a:spcBef>
                <a:spcPts val="0"/>
              </a:spcBef>
              <a:spcAft>
                <a:spcPct val="0"/>
              </a:spcAft>
              <a:buClrTx/>
              <a:buSzTx/>
              <a:buFont typeface="Arial" panose="020B0604020202020204" pitchFamily="34" charset="0"/>
              <a:buChar char="•"/>
              <a:tabLst/>
              <a:defRPr/>
            </a:pPr>
            <a:r>
              <a:rPr lang="en-US" dirty="0">
                <a:solidFill>
                  <a:srgbClr val="44546A"/>
                </a:solidFill>
              </a:rPr>
              <a:t>Uses encrypted password hashes for synchronization, </a:t>
            </a:r>
            <a:r>
              <a:rPr lang="en-US" sz="1200" kern="1200" dirty="0">
                <a:solidFill>
                  <a:schemeClr val="tx1"/>
                </a:solidFill>
                <a:effectLst/>
                <a:latin typeface="Segoe UI Light" pitchFamily="34" charset="0"/>
                <a:ea typeface="+mn-ea"/>
                <a:cs typeface="+mn-cs"/>
              </a:rPr>
              <a:t>which means that we do not store user passwords for synchronized scenarios.</a:t>
            </a:r>
          </a:p>
          <a:p>
            <a:pPr marL="285750" indent="-285750" defTabSz="896091" fontAlgn="base">
              <a:lnSpc>
                <a:spcPts val="2200"/>
              </a:lnSpc>
              <a:spcAft>
                <a:spcPct val="0"/>
              </a:spcAft>
              <a:buFont typeface="Arial" panose="020B0604020202020204" pitchFamily="34" charset="0"/>
              <a:buChar char="•"/>
            </a:pPr>
            <a:r>
              <a:rPr lang="en-US" dirty="0">
                <a:solidFill>
                  <a:srgbClr val="44546A"/>
                </a:solidFill>
              </a:rPr>
              <a:t>Offers security reporting that tracks inconsistent traffic patterns, including:</a:t>
            </a:r>
          </a:p>
          <a:p>
            <a:pPr marL="742950" lvl="1" indent="-285750" defTabSz="896091" fontAlgn="base">
              <a:lnSpc>
                <a:spcPts val="2200"/>
              </a:lnSpc>
              <a:spcAft>
                <a:spcPct val="0"/>
              </a:spcAft>
              <a:buFont typeface="Arial" panose="020B0604020202020204" pitchFamily="34" charset="0"/>
              <a:buChar char="•"/>
            </a:pPr>
            <a:r>
              <a:rPr lang="en-US" dirty="0">
                <a:solidFill>
                  <a:srgbClr val="44546A"/>
                </a:solidFill>
              </a:rPr>
              <a:t>Sign-ins from unknown sources</a:t>
            </a:r>
          </a:p>
          <a:p>
            <a:pPr marL="742950" lvl="1" indent="-285750" defTabSz="896091" fontAlgn="base">
              <a:lnSpc>
                <a:spcPts val="2200"/>
              </a:lnSpc>
              <a:spcAft>
                <a:spcPct val="0"/>
              </a:spcAft>
              <a:buFont typeface="Arial" panose="020B0604020202020204" pitchFamily="34" charset="0"/>
              <a:buChar char="•"/>
            </a:pPr>
            <a:r>
              <a:rPr lang="en-US" dirty="0">
                <a:solidFill>
                  <a:srgbClr val="44546A"/>
                </a:solidFill>
              </a:rPr>
              <a:t>Multiple failed sign-ins</a:t>
            </a:r>
          </a:p>
          <a:p>
            <a:pPr marL="742950" lvl="1" indent="-285750" defTabSz="896091" fontAlgn="base">
              <a:lnSpc>
                <a:spcPts val="2200"/>
              </a:lnSpc>
              <a:spcAft>
                <a:spcPct val="0"/>
              </a:spcAft>
              <a:buFont typeface="Arial" panose="020B0604020202020204" pitchFamily="34" charset="0"/>
              <a:buChar char="•"/>
            </a:pPr>
            <a:r>
              <a:rPr lang="en-US" dirty="0">
                <a:solidFill>
                  <a:srgbClr val="44546A"/>
                </a:solidFill>
              </a:rPr>
              <a:t>Sign-ins from multiple geographies in short timeframes</a:t>
            </a:r>
          </a:p>
          <a:p>
            <a:pPr marL="742950" lvl="1" indent="-285750" defTabSz="896091" fontAlgn="base">
              <a:lnSpc>
                <a:spcPts val="2200"/>
              </a:lnSpc>
              <a:spcAft>
                <a:spcPct val="0"/>
              </a:spcAft>
              <a:buFont typeface="Arial" panose="020B0604020202020204" pitchFamily="34" charset="0"/>
              <a:buChar char="•"/>
            </a:pPr>
            <a:r>
              <a:rPr lang="en-US" dirty="0">
                <a:solidFill>
                  <a:srgbClr val="44546A"/>
                </a:solidFill>
              </a:rPr>
              <a:t>Sign-ins from suspicious IP addresses and suspicious devices</a:t>
            </a:r>
          </a:p>
          <a:p>
            <a:endParaRPr lang="en-US" sz="1000" kern="1200" dirty="0">
              <a:solidFill>
                <a:schemeClr val="tx1"/>
              </a:solidFill>
              <a:effectLst/>
              <a:latin typeface="Segoe UI Light" pitchFamily="34" charset="0"/>
              <a:ea typeface="+mn-ea"/>
              <a:cs typeface="+mn-cs"/>
            </a:endParaRPr>
          </a:p>
          <a:p>
            <a:pPr defTabSz="896091" fontAlgn="base">
              <a:lnSpc>
                <a:spcPts val="2200"/>
              </a:lnSpc>
              <a:spcAft>
                <a:spcPct val="0"/>
              </a:spcAft>
            </a:pPr>
            <a:r>
              <a:rPr lang="en-US" sz="1050" b="1" dirty="0">
                <a:solidFill>
                  <a:srgbClr val="247BC2"/>
                </a:solidFill>
              </a:rPr>
              <a:t>CUSTOMER:</a:t>
            </a:r>
          </a:p>
          <a:p>
            <a:pPr marL="285750" indent="-285750" defTabSz="896091" fontAlgn="base">
              <a:lnSpc>
                <a:spcPts val="2200"/>
              </a:lnSpc>
              <a:spcAft>
                <a:spcPct val="0"/>
              </a:spcAft>
              <a:buFont typeface="Arial" panose="020B0604020202020204" pitchFamily="34" charset="0"/>
              <a:buChar char="•"/>
            </a:pPr>
            <a:r>
              <a:rPr lang="en-US" sz="1000" dirty="0">
                <a:solidFill>
                  <a:srgbClr val="44546A"/>
                </a:solidFill>
              </a:rPr>
              <a:t>Reviews reports and mitigates potential threats</a:t>
            </a:r>
          </a:p>
          <a:p>
            <a:pPr marL="285750" indent="-285750" defTabSz="896091" fontAlgn="base">
              <a:lnSpc>
                <a:spcPts val="2200"/>
              </a:lnSpc>
              <a:spcAft>
                <a:spcPct val="0"/>
              </a:spcAft>
              <a:buFont typeface="Arial" panose="020B0604020202020204" pitchFamily="34" charset="0"/>
              <a:buChar char="•"/>
            </a:pPr>
            <a:r>
              <a:rPr lang="en-US" sz="1000" dirty="0">
                <a:solidFill>
                  <a:srgbClr val="44546A"/>
                </a:solidFill>
              </a:rPr>
              <a:t>CLICK. Can enable multi-factor authentication</a:t>
            </a:r>
          </a:p>
        </p:txBody>
      </p:sp>
      <p:sp>
        <p:nvSpPr>
          <p:cNvPr id="4" name="Header Placeholder 3"/>
          <p:cNvSpPr>
            <a:spLocks noGrp="1"/>
          </p:cNvSpPr>
          <p:nvPr>
            <p:ph type="hdr" sz="quarter" idx="10"/>
          </p:nvPr>
        </p:nvSpPr>
        <p:spPr/>
        <p:txBody>
          <a:bodyPr/>
          <a:lstStyle/>
          <a:p>
            <a:r>
              <a:rPr lang="en-US" dirty="0">
                <a:solidFill>
                  <a:prstClr val="black"/>
                </a:solidFill>
              </a:rPr>
              <a:t>Windows Server Management Marketing</a:t>
            </a:r>
          </a:p>
        </p:txBody>
      </p:sp>
      <p:sp>
        <p:nvSpPr>
          <p:cNvPr id="5" name="Footer Placeholder 4"/>
          <p:cNvSpPr>
            <a:spLocks noGrp="1"/>
          </p:cNvSpPr>
          <p:nvPr>
            <p:ph type="ftr" sz="quarter" idx="11"/>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C99E7-9933-4FCE-99C2-F0EACFCBD9C5}" type="datetime8">
              <a:rPr lang="en-US" smtClean="0">
                <a:solidFill>
                  <a:prstClr val="black"/>
                </a:solidFill>
              </a:rPr>
              <a:t>3/21/2018 10:25 AM</a:t>
            </a:fld>
            <a:endParaRPr lang="en-US" dirty="0">
              <a:solidFill>
                <a:prstClr val="black"/>
              </a:solidFill>
            </a:endParaRPr>
          </a:p>
        </p:txBody>
      </p:sp>
    </p:spTree>
    <p:extLst>
      <p:ext uri="{BB962C8B-B14F-4D97-AF65-F5344CB8AC3E}">
        <p14:creationId xmlns:p14="http://schemas.microsoft.com/office/powerpoint/2010/main" val="4026150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title:</a:t>
            </a:r>
            <a:r>
              <a:rPr lang="en-US" dirty="0"/>
              <a:t> Incident response</a:t>
            </a:r>
          </a:p>
          <a:p>
            <a:r>
              <a:rPr lang="en-US" b="1" dirty="0"/>
              <a:t>Slide objective: </a:t>
            </a:r>
            <a:r>
              <a:rPr lang="en-US" dirty="0"/>
              <a:t>Explain how Microsoft operates a global 24x7 event and incident response team to help mitigate threats from attacks and malicious activity. </a:t>
            </a:r>
          </a:p>
          <a:p>
            <a:endParaRPr lang="en-US" dirty="0"/>
          </a:p>
          <a:p>
            <a:r>
              <a:rPr lang="en-US" b="1" dirty="0"/>
              <a:t>Slide script:</a:t>
            </a:r>
          </a:p>
          <a:p>
            <a:r>
              <a:rPr lang="en-US" dirty="0"/>
              <a:t>The security controls and risk management processes Microsoft has in place to secure the cloud infrastructure reduce the risk of security incidents, but in the event an incident occurs,</a:t>
            </a:r>
            <a:r>
              <a:rPr lang="en-US" baseline="0" dirty="0"/>
              <a:t> the </a:t>
            </a:r>
            <a:r>
              <a:rPr lang="en-US" dirty="0"/>
              <a:t>Security Incident Management (SIM) team within the </a:t>
            </a:r>
            <a:r>
              <a:rPr lang="en-US" sz="1200" kern="1200" dirty="0">
                <a:solidFill>
                  <a:schemeClr val="tx1"/>
                </a:solidFill>
                <a:effectLst/>
                <a:latin typeface="Segoe UI Light" pitchFamily="34" charset="0"/>
                <a:ea typeface="+mn-ea"/>
                <a:cs typeface="+mn-cs"/>
              </a:rPr>
              <a:t>Microsoft Online Security Services &amp; Compliance (OSSC) team </a:t>
            </a:r>
            <a:r>
              <a:rPr lang="en-US" dirty="0"/>
              <a:t>is ready 24 hours a day, every day, to respond. SIM’s mission is to quickly and accurately assess and mitigate computer security incidents involving Microsoft's Online Services, while managing the necessary</a:t>
            </a:r>
            <a:r>
              <a:rPr lang="en-US" baseline="0" dirty="0"/>
              <a:t> internal and customer communications</a:t>
            </a:r>
            <a:r>
              <a:rPr lang="en-US" dirty="0"/>
              <a:t>. </a:t>
            </a:r>
          </a:p>
          <a:p>
            <a:endParaRPr lang="en-US" dirty="0"/>
          </a:p>
          <a:p>
            <a:r>
              <a:rPr lang="en-US" dirty="0"/>
              <a:t>When</a:t>
            </a:r>
            <a:r>
              <a:rPr lang="en-US" baseline="0" dirty="0"/>
              <a:t> events are detected, a 9 step process is kicked off that focuses first on containment and recovery. Customer notification is a key part of this process. </a:t>
            </a:r>
          </a:p>
        </p:txBody>
      </p:sp>
    </p:spTree>
    <p:extLst>
      <p:ext uri="{BB962C8B-B14F-4D97-AF65-F5344CB8AC3E}">
        <p14:creationId xmlns:p14="http://schemas.microsoft.com/office/powerpoint/2010/main" val="345041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78EAFD5-AB69-4468-9CE2-C31CFCECAF32}" type="datetime8">
              <a:rPr lang="en-US" smtClean="0"/>
              <a:t>3/21/2018 10:25 AM</a:t>
            </a:fld>
            <a:endParaRPr lang="en-US" dirty="0"/>
          </a:p>
        </p:txBody>
      </p:sp>
    </p:spTree>
    <p:extLst>
      <p:ext uri="{BB962C8B-B14F-4D97-AF65-F5344CB8AC3E}">
        <p14:creationId xmlns:p14="http://schemas.microsoft.com/office/powerpoint/2010/main" val="2086119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Data protection</a:t>
            </a:r>
          </a:p>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dirty="0">
                <a:latin typeface="Calibri" panose="020F0502020204030204" pitchFamily="34" charset="0"/>
                <a:ea typeface="Times New Roman" panose="02020603050405020304" pitchFamily="18" charset="0"/>
                <a:cs typeface="Times New Roman" panose="02020603050405020304" pitchFamily="18" charset="0"/>
              </a:rPr>
              <a:t>Provide an overview of Microsoft Azure data protection.</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r>
              <a:rPr lang="en-US" dirty="0"/>
              <a:t>Both technological safeguards, such as encrypted communications, and operation processes help keep customer data secure. Customers have the flexibility to implement additional encryption and manage their own keys.</a:t>
            </a:r>
          </a:p>
          <a:p>
            <a:pPr marL="174708" indent="-174708">
              <a:buFont typeface="Arial" panose="020B0604020202020204" pitchFamily="34" charset="0"/>
              <a:buChar char="•"/>
            </a:pPr>
            <a:r>
              <a:rPr lang="en-US" b="1" dirty="0">
                <a:effectLst/>
              </a:rPr>
              <a:t>Data in transit. </a:t>
            </a:r>
            <a:r>
              <a:rPr lang="en-US" dirty="0">
                <a:effectLst/>
              </a:rPr>
              <a:t>Microsoft Azure uses industry-standard transport protocols such as SSL and TLS between user devices and Microsoft datacenters, and within datacenters themselves. With virtual networks, customers can use industry standard IPsec protocol to encrypt traffic between their corporate VPN gateway and Microsoft Azure. Customers can enable encryption for traffic between their own VMs and end users. </a:t>
            </a:r>
          </a:p>
          <a:p>
            <a:pPr marL="174708" indent="-174708">
              <a:buFont typeface="Arial" panose="020B0604020202020204" pitchFamily="34" charset="0"/>
              <a:buChar char="•"/>
            </a:pPr>
            <a:r>
              <a:rPr lang="en-US" b="1" dirty="0"/>
              <a:t>Data at rest. </a:t>
            </a:r>
            <a:r>
              <a:rPr lang="en-US" dirty="0"/>
              <a:t>Customers are responsible for ensuring that data stored in Microsoft Azure is encrypted in accordance with their standards. Windows offers a wide range of encryption capabilities up to AES-256, giving customers the flexibility to choose the solution that best meets their needs. Options include .NET cryptographic services, Windows Server public key infrastructure (PKI) components, Microsoft StorSimple cloud-integrated storage, Active Directory Rights Management Services (AD RMS), and BitLocker for data import/export scenarios.</a:t>
            </a:r>
          </a:p>
          <a:p>
            <a:pPr marL="174708" indent="-174708" defTabSz="931774">
              <a:buFont typeface="Arial" panose="020B0604020202020204" pitchFamily="34" charset="0"/>
              <a:buChar char="•"/>
              <a:defRPr/>
            </a:pPr>
            <a:r>
              <a:rPr lang="en-US" b="1" dirty="0"/>
              <a:t>Control over data location. </a:t>
            </a:r>
            <a:r>
              <a:rPr lang="en-US" dirty="0"/>
              <a:t>For many customers, knowing and controlling the location of their data can be an important element of data privacy compliance and governance. Microsoft Azure customers can specify the geographic areas where their customer data is stored. Data may be replicated within a geographic area for redundancy, but will not be transmitted outside it. For more information, including exceptions to this policy, see the </a:t>
            </a:r>
            <a:r>
              <a:rPr lang="en-US" dirty="0">
                <a:hlinkClick r:id="rId3"/>
              </a:rPr>
              <a:t>Microsoft Azure Trust Center</a:t>
            </a:r>
            <a:r>
              <a:rPr lang="en-US" dirty="0"/>
              <a:t>. </a:t>
            </a:r>
            <a:endParaRPr lang="en-US" b="1" dirty="0"/>
          </a:p>
          <a:p>
            <a:pPr marL="174708" indent="-174708">
              <a:buFont typeface="Arial" panose="020B0604020202020204" pitchFamily="34" charset="0"/>
              <a:buChar char="•"/>
            </a:pPr>
            <a:r>
              <a:rPr lang="en-US" b="1" dirty="0"/>
              <a:t>Data segregation.</a:t>
            </a:r>
            <a:r>
              <a:rPr lang="en-US" dirty="0"/>
              <a:t> Microsoft Azure is a multi-tenant service, meaning that multiple customers’ deployments and Virtual Machines are stored on the same physical hardware. Microsoft Azure uses logical isolation to segregate each customer’s data from that of others. This provides the scale and economic benefits of multitenant services while rigorously preventing customers from accessing one another’s data. </a:t>
            </a:r>
          </a:p>
          <a:p>
            <a:pPr marL="174708" indent="-174708">
              <a:buFont typeface="Arial" panose="020B0604020202020204" pitchFamily="34" charset="0"/>
              <a:buChar char="•"/>
            </a:pPr>
            <a:r>
              <a:rPr lang="en-US" b="1" dirty="0"/>
              <a:t>Data destruction.</a:t>
            </a:r>
            <a:r>
              <a:rPr lang="en-US" dirty="0"/>
              <a:t> When customers delete data or leave Microsoft Azure, Microsoft follows strict standards for overwriting storage resources before reuse, as well physically destruction of decommissioned hardware.</a:t>
            </a:r>
          </a:p>
          <a:p>
            <a:endParaRPr lang="en-US" dirty="0"/>
          </a:p>
        </p:txBody>
      </p:sp>
    </p:spTree>
    <p:extLst>
      <p:ext uri="{BB962C8B-B14F-4D97-AF65-F5344CB8AC3E}">
        <p14:creationId xmlns:p14="http://schemas.microsoft.com/office/powerpoint/2010/main" val="1225439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a:t>
            </a:r>
            <a:r>
              <a:rPr lang="en-US" sz="1200" b="1" baseline="0" dirty="0">
                <a:effectLst/>
                <a:latin typeface="Calibri" panose="020F0502020204030204" pitchFamily="34" charset="0"/>
                <a:ea typeface="Times New Roman" panose="02020603050405020304" pitchFamily="18" charset="0"/>
                <a:cs typeface="Times New Roman" panose="02020603050405020304" pitchFamily="18" charset="0"/>
              </a:rPr>
              <a:t> title:</a:t>
            </a:r>
            <a:r>
              <a:rPr lang="en-US" sz="1200" b="0" baseline="0" dirty="0">
                <a:effectLst/>
                <a:latin typeface="Calibri" panose="020F0502020204030204" pitchFamily="34" charset="0"/>
                <a:ea typeface="Times New Roman" panose="02020603050405020304" pitchFamily="18" charset="0"/>
                <a:cs typeface="Times New Roman" panose="02020603050405020304" pitchFamily="18" charset="0"/>
              </a:rPr>
              <a:t> Encryption in transit</a:t>
            </a:r>
          </a:p>
          <a:p>
            <a:pPr marL="0" marR="0">
              <a:lnSpc>
                <a:spcPct val="115000"/>
              </a:lnSpc>
              <a:spcBef>
                <a:spcPts val="0"/>
              </a:spcBef>
              <a:spcAft>
                <a:spcPts val="1000"/>
              </a:spcAft>
            </a:pPr>
            <a:r>
              <a:rPr lang="en-US" sz="1200" b="1" baseline="0" dirty="0">
                <a:effectLst/>
                <a:latin typeface="Calibri" panose="020F0502020204030204" pitchFamily="34" charset="0"/>
                <a:ea typeface="Times New Roman" panose="02020603050405020304" pitchFamily="18" charset="0"/>
                <a:cs typeface="Times New Roman" panose="02020603050405020304" pitchFamily="18" charset="0"/>
              </a:rPr>
              <a:t>Slide objective:</a:t>
            </a:r>
            <a:r>
              <a:rPr lang="en-US" sz="1200" b="0" baseline="0" dirty="0">
                <a:effectLst/>
                <a:latin typeface="Calibri" panose="020F0502020204030204" pitchFamily="34" charset="0"/>
                <a:ea typeface="Times New Roman" panose="02020603050405020304" pitchFamily="18" charset="0"/>
                <a:cs typeface="Times New Roman" panose="02020603050405020304" pitchFamily="18" charset="0"/>
              </a:rPr>
              <a:t> Explain how Azure encrypts specific types of communications in transit.</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200" b="1" baseline="0" dirty="0">
                <a:effectLst/>
                <a:latin typeface="Calibri" panose="020F0502020204030204" pitchFamily="34" charset="0"/>
                <a:ea typeface="Times New Roman" panose="02020603050405020304" pitchFamily="18" charset="0"/>
                <a:cs typeface="Times New Roman" panose="02020603050405020304" pitchFamily="18" charset="0"/>
              </a:rPr>
              <a:t>Slide script:</a:t>
            </a:r>
          </a:p>
          <a:p>
            <a:pPr marL="0" marR="0" indent="0" algn="l" defTabSz="914400" rtl="0" eaLnBrk="1" fontAlgn="auto" latinLnBrk="0" hangingPunct="1">
              <a:lnSpc>
                <a:spcPct val="115000"/>
              </a:lnSpc>
              <a:spcBef>
                <a:spcPts val="0"/>
              </a:spcBef>
              <a:spcAft>
                <a:spcPts val="1000"/>
              </a:spcAft>
              <a:buClrTx/>
              <a:buSzTx/>
              <a:buFontTx/>
              <a:buNone/>
              <a:tabLst/>
              <a:defRPr/>
            </a:pPr>
            <a:r>
              <a:rPr lang="en-US" sz="1200" b="0" baseline="0" dirty="0">
                <a:effectLst/>
                <a:latin typeface="Calibri" panose="020F0502020204030204" pitchFamily="34" charset="0"/>
                <a:ea typeface="Times New Roman" panose="02020603050405020304" pitchFamily="18" charset="0"/>
                <a:cs typeface="Times New Roman" panose="02020603050405020304" pitchFamily="18" charset="0"/>
              </a:rPr>
              <a:t>Azure uses encryption to help secure communications between and within datacenters and from customers. Customers can configure communications using SSL and TLS.</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p>
            <a:pPr defTabSz="932623">
              <a:spcAft>
                <a:spcPts val="600"/>
              </a:spcAft>
            </a:pPr>
            <a:endParaRPr lang="en-US" sz="1400" b="1" dirty="0">
              <a:solidFill>
                <a:srgbClr val="0171B0"/>
              </a:solidFill>
            </a:endParaRPr>
          </a:p>
          <a:p>
            <a:pPr defTabSz="932623">
              <a:spcAft>
                <a:spcPts val="600"/>
              </a:spcAft>
            </a:pPr>
            <a:r>
              <a:rPr lang="en-US" sz="1400" b="1" dirty="0">
                <a:solidFill>
                  <a:srgbClr val="0171B0"/>
                </a:solidFill>
              </a:rPr>
              <a:t>AZURE:</a:t>
            </a:r>
          </a:p>
          <a:p>
            <a:pPr marL="236538" indent="-236538">
              <a:spcAft>
                <a:spcPts val="600"/>
              </a:spcAft>
              <a:buFont typeface="Arial" panose="020B0604020202020204" pitchFamily="34" charset="0"/>
              <a:buChar char="•"/>
            </a:pPr>
            <a:r>
              <a:rPr lang="en-US" dirty="0">
                <a:solidFill>
                  <a:srgbClr val="44546A"/>
                </a:solidFill>
              </a:rPr>
              <a:t>Encrypts most communication between Azure datacenters with a commitment to encrypt all traffic</a:t>
            </a:r>
            <a:r>
              <a:rPr lang="en-US" baseline="0" dirty="0">
                <a:solidFill>
                  <a:srgbClr val="44546A"/>
                </a:solidFill>
              </a:rPr>
              <a:t> by the end of 2014</a:t>
            </a:r>
            <a:endParaRPr lang="en-US" dirty="0">
              <a:solidFill>
                <a:srgbClr val="44546A"/>
              </a:solidFill>
            </a:endParaRPr>
          </a:p>
          <a:p>
            <a:pPr marL="236538" indent="-236538">
              <a:spcAft>
                <a:spcPts val="600"/>
              </a:spcAft>
              <a:buFont typeface="Arial" panose="020B0604020202020204" pitchFamily="34" charset="0"/>
              <a:buChar char="•"/>
            </a:pPr>
            <a:r>
              <a:rPr lang="en-US" dirty="0">
                <a:solidFill>
                  <a:srgbClr val="44546A"/>
                </a:solidFill>
              </a:rPr>
              <a:t>Encrypts transactions through Azure Portal using HTTPS</a:t>
            </a:r>
          </a:p>
          <a:p>
            <a:pPr marL="236538" indent="-236538">
              <a:spcAft>
                <a:spcPts val="600"/>
              </a:spcAft>
              <a:buFont typeface="Arial" panose="020B0604020202020204" pitchFamily="34" charset="0"/>
              <a:buChar char="•"/>
            </a:pPr>
            <a:r>
              <a:rPr lang="en-US" dirty="0">
                <a:solidFill>
                  <a:srgbClr val="44546A"/>
                </a:solidFill>
              </a:rPr>
              <a:t>Only accepts encrypted disks for import/export of data</a:t>
            </a:r>
          </a:p>
          <a:p>
            <a:pPr marL="236538" indent="-236538">
              <a:spcAft>
                <a:spcPts val="600"/>
              </a:spcAft>
              <a:buFont typeface="Arial" panose="020B0604020202020204" pitchFamily="34" charset="0"/>
              <a:buChar char="•"/>
            </a:pPr>
            <a:r>
              <a:rPr lang="en-US" dirty="0">
                <a:solidFill>
                  <a:srgbClr val="44546A"/>
                </a:solidFill>
              </a:rPr>
              <a:t>Supports FIPS 140-2 ciphers</a:t>
            </a:r>
          </a:p>
          <a:p>
            <a:pPr marL="236538" indent="-236538">
              <a:spcAft>
                <a:spcPts val="600"/>
              </a:spcAft>
              <a:buFont typeface="Arial" panose="020B0604020202020204" pitchFamily="34" charset="0"/>
              <a:buChar char="•"/>
            </a:pPr>
            <a:endParaRPr lang="en-US" dirty="0">
              <a:solidFill>
                <a:srgbClr val="44546A"/>
              </a:solidFill>
            </a:endParaRPr>
          </a:p>
          <a:p>
            <a:pPr defTabSz="932623">
              <a:spcAft>
                <a:spcPts val="600"/>
              </a:spcAft>
            </a:pPr>
            <a:r>
              <a:rPr lang="en-US" sz="1400" b="1" dirty="0">
                <a:solidFill>
                  <a:srgbClr val="0171B0"/>
                </a:solidFill>
              </a:rPr>
              <a:t>CUSTOMER:</a:t>
            </a:r>
          </a:p>
          <a:p>
            <a:pPr marL="236538" indent="-236538">
              <a:spcAft>
                <a:spcPts val="600"/>
              </a:spcAft>
              <a:buFont typeface="Arial" panose="020B0604020202020204" pitchFamily="34" charset="0"/>
              <a:buChar char="•"/>
            </a:pPr>
            <a:r>
              <a:rPr lang="en-US" dirty="0">
                <a:solidFill>
                  <a:srgbClr val="44546A"/>
                </a:solidFill>
              </a:rPr>
              <a:t>Can choose HTTPS for REST API (recommended) for storage</a:t>
            </a:r>
          </a:p>
          <a:p>
            <a:pPr marL="236538" indent="-236538">
              <a:spcAft>
                <a:spcPts val="600"/>
              </a:spcAft>
              <a:buFont typeface="Arial" panose="020B0604020202020204" pitchFamily="34" charset="0"/>
              <a:buChar char="•"/>
              <a:defRPr/>
            </a:pPr>
            <a:r>
              <a:rPr lang="en-US" dirty="0">
                <a:solidFill>
                  <a:srgbClr val="44546A"/>
                </a:solidFill>
              </a:rPr>
              <a:t>Configure HTTPS endpoints for application running in Azure</a:t>
            </a:r>
          </a:p>
          <a:p>
            <a:pPr marL="236538" indent="-236538">
              <a:spcAft>
                <a:spcPts val="600"/>
              </a:spcAft>
              <a:buFont typeface="Arial" panose="020B0604020202020204" pitchFamily="34" charset="0"/>
              <a:buChar char="•"/>
              <a:defRPr/>
            </a:pPr>
            <a:r>
              <a:rPr lang="en-US" dirty="0">
                <a:solidFill>
                  <a:srgbClr val="44546A"/>
                </a:solidFill>
              </a:rPr>
              <a:t>Encrypt traffic between web client and server by implementing TLS on IIS</a:t>
            </a:r>
          </a:p>
          <a:p>
            <a:pPr marL="236538" indent="-236538">
              <a:spcAft>
                <a:spcPts val="600"/>
              </a:spcAft>
              <a:buFont typeface="Arial" panose="020B0604020202020204" pitchFamily="34" charset="0"/>
              <a:buChar char="•"/>
            </a:pPr>
            <a:endParaRPr lang="en-US" dirty="0">
              <a:solidFill>
                <a:srgbClr val="44546A"/>
              </a:solidFill>
            </a:endParaRPr>
          </a:p>
          <a:p>
            <a:pPr marL="0" marR="0">
              <a:lnSpc>
                <a:spcPct val="115000"/>
              </a:lnSpc>
              <a:spcBef>
                <a:spcPts val="0"/>
              </a:spcBef>
              <a:spcAft>
                <a:spcPts val="1000"/>
              </a:spcAft>
            </a:pP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756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a:t>
            </a:r>
            <a:r>
              <a:rPr lang="en-US" sz="1200" b="1" baseline="0" dirty="0">
                <a:effectLst/>
                <a:latin typeface="Calibri" panose="020F0502020204030204" pitchFamily="34" charset="0"/>
                <a:ea typeface="Times New Roman" panose="02020603050405020304" pitchFamily="18" charset="0"/>
                <a:cs typeface="Times New Roman" panose="02020603050405020304" pitchFamily="18" charset="0"/>
              </a:rPr>
              <a:t> title:</a:t>
            </a:r>
            <a:r>
              <a:rPr lang="en-US" sz="1200" b="0" baseline="0" dirty="0">
                <a:effectLst/>
                <a:latin typeface="Calibri" panose="020F0502020204030204" pitchFamily="34" charset="0"/>
                <a:ea typeface="Times New Roman" panose="02020603050405020304" pitchFamily="18" charset="0"/>
                <a:cs typeface="Times New Roman" panose="02020603050405020304" pitchFamily="18" charset="0"/>
              </a:rPr>
              <a:t> Encryption in rest</a:t>
            </a:r>
          </a:p>
          <a:p>
            <a:pPr marL="0" marR="0">
              <a:lnSpc>
                <a:spcPct val="115000"/>
              </a:lnSpc>
              <a:spcBef>
                <a:spcPts val="0"/>
              </a:spcBef>
              <a:spcAft>
                <a:spcPts val="1000"/>
              </a:spcAft>
            </a:pPr>
            <a:r>
              <a:rPr lang="en-US" sz="1200" b="1" baseline="0" dirty="0">
                <a:effectLst/>
                <a:latin typeface="Calibri" panose="020F0502020204030204" pitchFamily="34" charset="0"/>
                <a:ea typeface="Times New Roman" panose="02020603050405020304" pitchFamily="18" charset="0"/>
                <a:cs typeface="Times New Roman" panose="02020603050405020304" pitchFamily="18" charset="0"/>
              </a:rPr>
              <a:t>Slide objective:</a:t>
            </a:r>
            <a:r>
              <a:rPr lang="en-US" sz="1200" b="0" baseline="0" dirty="0">
                <a:effectLst/>
                <a:latin typeface="Calibri" panose="020F0502020204030204" pitchFamily="34" charset="0"/>
                <a:ea typeface="Times New Roman" panose="02020603050405020304" pitchFamily="18" charset="0"/>
                <a:cs typeface="Times New Roman" panose="02020603050405020304" pitchFamily="18" charset="0"/>
              </a:rPr>
              <a:t> Explain how Azure encrypts specific types of information at rest.</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200" b="1" baseline="0" dirty="0">
                <a:effectLst/>
                <a:latin typeface="Calibri" panose="020F0502020204030204" pitchFamily="34" charset="0"/>
                <a:ea typeface="Times New Roman" panose="02020603050405020304" pitchFamily="18" charset="0"/>
                <a:cs typeface="Times New Roman" panose="02020603050405020304" pitchFamily="18" charset="0"/>
              </a:rPr>
              <a:t>Slide script:</a:t>
            </a:r>
          </a:p>
          <a:p>
            <a:r>
              <a:rPr lang="en-US" sz="1200" kern="1200" dirty="0">
                <a:solidFill>
                  <a:schemeClr val="tx1"/>
                </a:solidFill>
                <a:effectLst/>
                <a:latin typeface="+mn-lt"/>
                <a:ea typeface="+mn-ea"/>
                <a:cs typeface="+mn-cs"/>
              </a:rPr>
              <a:t>Customers are responsible for ensuring that data stored in Azure is encrypted in accordance with their standards. Azure offers a wide range of encryption capabilities up to AES-256, giving customers the flexibility to choose the solution that best meets their needs. </a:t>
            </a:r>
          </a:p>
          <a:p>
            <a:endParaRPr lang="en-US" sz="1400" b="1" dirty="0">
              <a:solidFill>
                <a:srgbClr val="0171B0"/>
              </a:solidFill>
            </a:endParaRPr>
          </a:p>
          <a:p>
            <a:pPr>
              <a:spcAft>
                <a:spcPts val="600"/>
              </a:spcAft>
            </a:pPr>
            <a:r>
              <a:rPr lang="en-US" sz="1800" b="1" dirty="0">
                <a:solidFill>
                  <a:srgbClr val="0171B0"/>
                </a:solidFill>
              </a:rPr>
              <a:t>Virtual Machines:</a:t>
            </a:r>
          </a:p>
          <a:p>
            <a:pPr marL="236538" indent="-236538">
              <a:buFont typeface="Arial" panose="020B0604020202020204" pitchFamily="34" charset="0"/>
              <a:buChar char="•"/>
            </a:pPr>
            <a:r>
              <a:rPr lang="en-US" sz="1600" dirty="0">
                <a:solidFill>
                  <a:schemeClr val="tx1">
                    <a:lumMod val="65000"/>
                    <a:lumOff val="35000"/>
                  </a:schemeClr>
                </a:solidFill>
              </a:rPr>
              <a:t>Data drives – Full disk encryption through BitLocker</a:t>
            </a:r>
          </a:p>
          <a:p>
            <a:pPr marL="236538" indent="-236538">
              <a:buFont typeface="Arial" panose="020B0604020202020204" pitchFamily="34" charset="0"/>
              <a:buChar char="•"/>
            </a:pPr>
            <a:r>
              <a:rPr lang="en-US" sz="1600" dirty="0">
                <a:solidFill>
                  <a:schemeClr val="tx1">
                    <a:lumMod val="65000"/>
                    <a:lumOff val="35000"/>
                  </a:schemeClr>
                </a:solidFill>
              </a:rPr>
              <a:t>Boot drives – Partner solutions</a:t>
            </a:r>
          </a:p>
          <a:p>
            <a:pPr marL="236538" indent="-236538">
              <a:buFont typeface="Arial" panose="020B0604020202020204" pitchFamily="34" charset="0"/>
              <a:buChar char="•"/>
            </a:pPr>
            <a:r>
              <a:rPr lang="en-US" sz="1600" dirty="0">
                <a:solidFill>
                  <a:schemeClr val="tx1">
                    <a:lumMod val="65000"/>
                    <a:lumOff val="35000"/>
                  </a:schemeClr>
                </a:solidFill>
              </a:rPr>
              <a:t>SQL Server – Transparent data encryption</a:t>
            </a:r>
          </a:p>
          <a:p>
            <a:pPr marL="236538" indent="-236538">
              <a:buFont typeface="Arial" panose="020B0604020202020204" pitchFamily="34" charset="0"/>
              <a:buChar char="•"/>
            </a:pPr>
            <a:r>
              <a:rPr lang="en-US" sz="1600" dirty="0">
                <a:solidFill>
                  <a:schemeClr val="tx1">
                    <a:lumMod val="65000"/>
                    <a:lumOff val="35000"/>
                  </a:schemeClr>
                </a:solidFill>
              </a:rPr>
              <a:t>Files &amp; folders – EFS in Windows Server</a:t>
            </a:r>
          </a:p>
          <a:p>
            <a:r>
              <a:rPr lang="en-US" sz="1600" b="1" dirty="0">
                <a:solidFill>
                  <a:srgbClr val="0171B0"/>
                </a:solidFill>
              </a:rPr>
              <a:t>Storage:</a:t>
            </a:r>
            <a:endParaRPr lang="en-US" sz="1600" b="1" dirty="0">
              <a:solidFill>
                <a:srgbClr val="44546A"/>
              </a:solidFill>
            </a:endParaRPr>
          </a:p>
          <a:p>
            <a:pPr marL="236538" indent="-236538">
              <a:buFont typeface="Arial" panose="020B0604020202020204" pitchFamily="34" charset="0"/>
              <a:buChar char="•"/>
            </a:pPr>
            <a:r>
              <a:rPr lang="en-US" sz="1600" dirty="0" err="1">
                <a:solidFill>
                  <a:schemeClr val="tx1">
                    <a:lumMod val="65000"/>
                    <a:lumOff val="35000"/>
                  </a:schemeClr>
                </a:solidFill>
              </a:rPr>
              <a:t>Bitlocker</a:t>
            </a:r>
            <a:r>
              <a:rPr lang="en-US" sz="1600" dirty="0">
                <a:solidFill>
                  <a:schemeClr val="tx1">
                    <a:lumMod val="65000"/>
                    <a:lumOff val="35000"/>
                  </a:schemeClr>
                </a:solidFill>
              </a:rPr>
              <a:t> encryption of drives for import/export of data</a:t>
            </a:r>
          </a:p>
          <a:p>
            <a:pPr marL="236538" indent="-236538">
              <a:buFont typeface="Arial" panose="020B0604020202020204" pitchFamily="34" charset="0"/>
              <a:buChar char="•"/>
            </a:pPr>
            <a:r>
              <a:rPr lang="en-US" sz="1600" dirty="0" err="1">
                <a:solidFill>
                  <a:schemeClr val="tx1">
                    <a:lumMod val="65000"/>
                    <a:lumOff val="35000"/>
                  </a:schemeClr>
                </a:solidFill>
              </a:rPr>
              <a:t>StorSimple</a:t>
            </a:r>
            <a:r>
              <a:rPr lang="en-US" sz="1600" dirty="0">
                <a:solidFill>
                  <a:schemeClr val="tx1">
                    <a:lumMod val="65000"/>
                    <a:lumOff val="35000"/>
                  </a:schemeClr>
                </a:solidFill>
              </a:rPr>
              <a:t> with AES-256 encryption</a:t>
            </a:r>
          </a:p>
          <a:p>
            <a:r>
              <a:rPr lang="en-US" sz="1600" b="1" dirty="0">
                <a:solidFill>
                  <a:srgbClr val="0171B0"/>
                </a:solidFill>
              </a:rPr>
              <a:t>Applications:</a:t>
            </a:r>
            <a:endParaRPr lang="en-US" sz="1600" b="1" dirty="0">
              <a:solidFill>
                <a:srgbClr val="44546A"/>
              </a:solidFill>
            </a:endParaRPr>
          </a:p>
          <a:p>
            <a:pPr marL="285750" indent="-285750">
              <a:buFont typeface="Arial" panose="020B0604020202020204" pitchFamily="34" charset="0"/>
              <a:buChar char="•"/>
            </a:pPr>
            <a:r>
              <a:rPr lang="en-US" sz="1600" dirty="0">
                <a:solidFill>
                  <a:schemeClr val="tx1">
                    <a:lumMod val="65000"/>
                    <a:lumOff val="35000"/>
                  </a:schemeClr>
                </a:solidFill>
              </a:rPr>
              <a:t>Client Side encryption through .NET Crypto API</a:t>
            </a:r>
          </a:p>
          <a:p>
            <a:pPr marL="285750" indent="-285750">
              <a:buFont typeface="Arial" panose="020B0604020202020204" pitchFamily="34" charset="0"/>
              <a:buChar char="•"/>
            </a:pPr>
            <a:r>
              <a:rPr lang="en-US" sz="1600" dirty="0">
                <a:solidFill>
                  <a:schemeClr val="tx1">
                    <a:lumMod val="65000"/>
                    <a:lumOff val="35000"/>
                  </a:schemeClr>
                </a:solidFill>
              </a:rPr>
              <a:t>RMS SDK for file encryption by your applications</a:t>
            </a:r>
          </a:p>
          <a:p>
            <a:pPr marL="285750" indent="-285750">
              <a:buFont typeface="Arial" panose="020B0604020202020204" pitchFamily="34" charset="0"/>
              <a:buChar char="•"/>
            </a:pPr>
            <a:endParaRPr lang="en-US" sz="1600" dirty="0">
              <a:solidFill>
                <a:schemeClr val="tx1">
                  <a:lumMod val="65000"/>
                  <a:lumOff val="35000"/>
                </a:schemeClr>
              </a:solidFill>
            </a:endParaRPr>
          </a:p>
          <a:p>
            <a:pPr marL="0" indent="0">
              <a:buNone/>
            </a:pPr>
            <a:r>
              <a:rPr lang="en-US" sz="3600" dirty="0">
                <a:solidFill>
                  <a:schemeClr val="tx2"/>
                </a:solidFill>
              </a:rPr>
              <a:t>Provides defense-in-depth against:</a:t>
            </a:r>
          </a:p>
          <a:p>
            <a:pPr marL="342900" lvl="1" indent="-342900" defTabSz="699463" fontAlgn="ctr"/>
            <a:r>
              <a:rPr lang="en-US" sz="2000" dirty="0"/>
              <a:t>Offline attacks</a:t>
            </a:r>
          </a:p>
          <a:p>
            <a:pPr marL="342900" lvl="1" indent="-342900" defTabSz="699463" fontAlgn="ctr"/>
            <a:r>
              <a:rPr lang="en-US" sz="2000" dirty="0"/>
              <a:t>Online attacks when keys are used as a secondary </a:t>
            </a:r>
            <a:r>
              <a:rPr lang="en-US" sz="2000" dirty="0" err="1"/>
              <a:t>AuthZ</a:t>
            </a:r>
            <a:r>
              <a:rPr lang="en-US" sz="2000" dirty="0"/>
              <a:t> mechanism</a:t>
            </a:r>
          </a:p>
          <a:p>
            <a:pPr marL="0" indent="0">
              <a:spcBef>
                <a:spcPts val="2400"/>
              </a:spcBef>
              <a:buNone/>
            </a:pPr>
            <a:r>
              <a:rPr lang="en-US" sz="3600" dirty="0">
                <a:solidFill>
                  <a:schemeClr val="tx2"/>
                </a:solidFill>
              </a:rPr>
              <a:t>Encryption at-rest is required by certain             sovereign laws and certifications e.g. </a:t>
            </a:r>
            <a:r>
              <a:rPr lang="en-US" sz="3600" b="1" dirty="0">
                <a:solidFill>
                  <a:schemeClr val="tx2"/>
                </a:solidFill>
              </a:rPr>
              <a:t>PCI/DSS</a:t>
            </a:r>
            <a:r>
              <a:rPr lang="en-US" sz="3600" dirty="0">
                <a:solidFill>
                  <a:schemeClr val="tx2"/>
                </a:solidFill>
              </a:rPr>
              <a:t> and </a:t>
            </a:r>
            <a:r>
              <a:rPr lang="en-US" sz="3600" b="1" dirty="0">
                <a:solidFill>
                  <a:schemeClr val="tx2"/>
                </a:solidFill>
              </a:rPr>
              <a:t>HIPPA</a:t>
            </a:r>
          </a:p>
          <a:p>
            <a:pPr marL="0" indent="0">
              <a:spcBef>
                <a:spcPts val="2400"/>
              </a:spcBef>
              <a:buNone/>
            </a:pPr>
            <a:endParaRPr lang="en-US" sz="3600" b="1" dirty="0">
              <a:solidFill>
                <a:schemeClr val="tx2"/>
              </a:solidFill>
            </a:endParaRPr>
          </a:p>
          <a:p>
            <a:pPr marL="0" indent="0">
              <a:buNone/>
            </a:pPr>
            <a:r>
              <a:rPr lang="en-US" b="1" dirty="0">
                <a:solidFill>
                  <a:schemeClr val="tx2"/>
                </a:solidFill>
              </a:rPr>
              <a:t>Control </a:t>
            </a:r>
          </a:p>
          <a:p>
            <a:pPr marL="371472" lvl="1" indent="-342900"/>
            <a:r>
              <a:rPr lang="en-US" dirty="0"/>
              <a:t>Customers can choose if and when data is encrypted</a:t>
            </a:r>
          </a:p>
          <a:p>
            <a:pPr marL="371472" lvl="1" indent="-342900"/>
            <a:r>
              <a:rPr lang="en-US" dirty="0"/>
              <a:t>Customers can choose what encryption keys are used and where they are stored</a:t>
            </a:r>
          </a:p>
          <a:p>
            <a:pPr marL="371472" lvl="1" indent="-342900"/>
            <a:r>
              <a:rPr lang="en-US" dirty="0"/>
              <a:t>Customers can decide at anytime to revoke access to the keys and data</a:t>
            </a:r>
          </a:p>
          <a:p>
            <a:pPr marL="932415" lvl="2" indent="0" fontAlgn="ctr">
              <a:buNone/>
            </a:pPr>
            <a:endParaRPr lang="en-US" dirty="0">
              <a:latin typeface="Segoe UI Light" panose="020B0502040204020203" pitchFamily="34" charset="0"/>
              <a:cs typeface="Segoe UI Light" panose="020B0502040204020203" pitchFamily="34" charset="0"/>
            </a:endParaRPr>
          </a:p>
          <a:p>
            <a:pPr marL="0" indent="0">
              <a:buNone/>
            </a:pPr>
            <a:r>
              <a:rPr lang="en-US" b="1" dirty="0">
                <a:solidFill>
                  <a:schemeClr val="tx2"/>
                </a:solidFill>
              </a:rPr>
              <a:t>Transparency</a:t>
            </a:r>
          </a:p>
          <a:p>
            <a:pPr marL="371472" lvl="1" indent="-342900"/>
            <a:r>
              <a:rPr lang="en-US" dirty="0"/>
              <a:t>Customers have full visibility to the encryption state of their data </a:t>
            </a:r>
          </a:p>
          <a:p>
            <a:pPr marL="371472" lvl="1" indent="-342900"/>
            <a:r>
              <a:rPr lang="en-US" dirty="0"/>
              <a:t>Customers know at any time where their data is stored</a:t>
            </a:r>
          </a:p>
          <a:p>
            <a:pPr marL="371472" lvl="1" indent="-342900"/>
            <a:r>
              <a:rPr lang="en-US" dirty="0"/>
              <a:t>Customers have the ability to view logs at any time related to the stored data and keys</a:t>
            </a:r>
          </a:p>
          <a:p>
            <a:pPr marL="0" indent="0">
              <a:spcBef>
                <a:spcPts val="2400"/>
              </a:spcBef>
              <a:buNone/>
            </a:pPr>
            <a:endParaRPr lang="en-US" sz="3600" b="1" dirty="0">
              <a:solidFill>
                <a:schemeClr val="tx2"/>
              </a:solidFill>
            </a:endParaRPr>
          </a:p>
          <a:p>
            <a:pPr marL="0" indent="0">
              <a:buFont typeface="Arial" panose="020B0604020202020204" pitchFamily="34" charset="0"/>
              <a:buNone/>
            </a:pPr>
            <a:endParaRPr lang="en-US" sz="1600" dirty="0">
              <a:solidFill>
                <a:schemeClr val="tx1">
                  <a:lumMod val="65000"/>
                  <a:lumOff val="35000"/>
                </a:schemeClr>
              </a:solidFill>
            </a:endParaRPr>
          </a:p>
        </p:txBody>
      </p:sp>
    </p:spTree>
    <p:extLst>
      <p:ext uri="{BB962C8B-B14F-4D97-AF65-F5344CB8AC3E}">
        <p14:creationId xmlns:p14="http://schemas.microsoft.com/office/powerpoint/2010/main" val="534960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2251017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chemeClr val="tx2"/>
                </a:solidFill>
              </a:rPr>
              <a:t>Key Vault</a:t>
            </a:r>
          </a:p>
          <a:p>
            <a:pPr marL="0" indent="0">
              <a:buNone/>
            </a:pPr>
            <a:r>
              <a:rPr lang="en-US" dirty="0"/>
              <a:t>Azure Key Vault helps safeguard cryptographic keys and secrets used by cloud applications and services. By using Key Vault, you can encrypt keys and secrets (such as authentication keys, storage account keys, data encryption keys, .PFX files, and passwords) by using keys that are protected by hardware security modules (HSMs). For added assurance, you can import or generate keys in HSMs. If you choose to do this, Microsoft processes your keys in FIPS 140-2 Level 2 validated HSMs (hardware and firmware). </a:t>
            </a:r>
          </a:p>
          <a:p>
            <a:pPr marL="0" indent="0">
              <a:buNone/>
            </a:pPr>
            <a:endParaRPr lang="en-US" dirty="0">
              <a:solidFill>
                <a:schemeClr val="tx2"/>
              </a:solidFill>
            </a:endParaRPr>
          </a:p>
          <a:p>
            <a:pPr marL="371472" lvl="1" indent="-342900"/>
            <a:r>
              <a:rPr lang="en-US" dirty="0"/>
              <a:t>Your own container to store and manage related SECRETS and KEYS</a:t>
            </a:r>
          </a:p>
          <a:p>
            <a:pPr marL="371472" lvl="1" indent="-342900"/>
            <a:r>
              <a:rPr lang="en-US" dirty="0"/>
              <a:t>Typically you create one Key Vault per application instance</a:t>
            </a:r>
          </a:p>
          <a:p>
            <a:pPr marL="371472" lvl="1" indent="-342900"/>
            <a:r>
              <a:rPr lang="en-US" dirty="0"/>
              <a:t>You can create up to 800 Key Vaults per Azure subscription</a:t>
            </a:r>
          </a:p>
          <a:p>
            <a:endParaRPr lang="en-US" dirty="0"/>
          </a:p>
          <a:p>
            <a:endParaRPr lang="en-US" dirty="0"/>
          </a:p>
          <a:p>
            <a:pPr marL="342900" indent="-342900" defTabSz="913935">
              <a:spcAft>
                <a:spcPts val="1224"/>
              </a:spcAft>
              <a:buFont typeface="Arial" panose="020B0604020202020204" pitchFamily="34" charset="0"/>
              <a:buChar char="•"/>
            </a:pPr>
            <a:r>
              <a:rPr lang="en-US" sz="2000" kern="0" dirty="0">
                <a:solidFill>
                  <a:schemeClr val="tx1">
                    <a:alpha val="99000"/>
                  </a:schemeClr>
                </a:solidFill>
                <a:latin typeface="Segoe UI Light" pitchFamily="34" charset="0"/>
                <a:ea typeface="+mn-ea"/>
                <a:cs typeface="Segoe UI Light" panose="020B0502040204020203" pitchFamily="34" charset="0"/>
              </a:rPr>
              <a:t>Secrets like BitLocker Encryption Keys [BEK] or Linux </a:t>
            </a:r>
            <a:r>
              <a:rPr lang="en-US" sz="2000" kern="0" dirty="0" err="1">
                <a:solidFill>
                  <a:schemeClr val="tx1">
                    <a:alpha val="99000"/>
                  </a:schemeClr>
                </a:solidFill>
                <a:latin typeface="Segoe UI Light" pitchFamily="34" charset="0"/>
                <a:ea typeface="+mn-ea"/>
                <a:cs typeface="Segoe UI Light" panose="020B0502040204020203" pitchFamily="34" charset="0"/>
              </a:rPr>
              <a:t>PassPhrase</a:t>
            </a:r>
            <a:r>
              <a:rPr lang="en-US" sz="2000" kern="0" dirty="0">
                <a:solidFill>
                  <a:schemeClr val="tx1">
                    <a:alpha val="99000"/>
                  </a:schemeClr>
                </a:solidFill>
                <a:latin typeface="Segoe UI Light" pitchFamily="34" charset="0"/>
                <a:ea typeface="+mn-ea"/>
                <a:cs typeface="Segoe UI Light" panose="020B0502040204020203" pitchFamily="34" charset="0"/>
              </a:rPr>
              <a:t> are stored protected in customer </a:t>
            </a:r>
            <a:br>
              <a:rPr lang="en-US" sz="2000" kern="0" dirty="0">
                <a:solidFill>
                  <a:schemeClr val="tx1">
                    <a:alpha val="99000"/>
                  </a:schemeClr>
                </a:solidFill>
                <a:latin typeface="Segoe UI Light" pitchFamily="34" charset="0"/>
                <a:ea typeface="+mn-ea"/>
                <a:cs typeface="Segoe UI Light" panose="020B0502040204020203" pitchFamily="34" charset="0"/>
              </a:rPr>
            </a:br>
            <a:r>
              <a:rPr lang="en-US" sz="2000" kern="0" dirty="0">
                <a:solidFill>
                  <a:schemeClr val="tx1">
                    <a:alpha val="99000"/>
                  </a:schemeClr>
                </a:solidFill>
                <a:latin typeface="Segoe UI Light" pitchFamily="34" charset="0"/>
                <a:ea typeface="+mn-ea"/>
                <a:cs typeface="Segoe UI Light" panose="020B0502040204020203" pitchFamily="34" charset="0"/>
              </a:rPr>
              <a:t>control in customer Key Vault container</a:t>
            </a:r>
          </a:p>
          <a:p>
            <a:pPr marL="342900" indent="-342900" defTabSz="913935">
              <a:spcAft>
                <a:spcPts val="1224"/>
              </a:spcAft>
              <a:buFont typeface="Arial" panose="020B0604020202020204" pitchFamily="34" charset="0"/>
              <a:buChar char="•"/>
            </a:pPr>
            <a:r>
              <a:rPr lang="en-US" sz="2000" kern="0" dirty="0">
                <a:solidFill>
                  <a:schemeClr val="tx1">
                    <a:alpha val="99000"/>
                  </a:schemeClr>
                </a:solidFill>
                <a:latin typeface="Segoe UI Light" pitchFamily="34" charset="0"/>
                <a:ea typeface="+mn-ea"/>
                <a:cs typeface="Segoe UI Light" panose="020B0502040204020203" pitchFamily="34" charset="0"/>
              </a:rPr>
              <a:t>Secrets are encrypted by customer controlled Key Encryption Key [KEK – RSA 2048] where KEK is specified</a:t>
            </a:r>
          </a:p>
          <a:p>
            <a:pPr marL="342900" indent="-342900" defTabSz="913935">
              <a:spcAft>
                <a:spcPts val="1224"/>
              </a:spcAft>
              <a:buFont typeface="Arial" panose="020B0604020202020204" pitchFamily="34" charset="0"/>
              <a:buChar char="•"/>
            </a:pPr>
            <a:r>
              <a:rPr lang="en-US" sz="2000" kern="0" dirty="0">
                <a:solidFill>
                  <a:schemeClr val="tx1">
                    <a:alpha val="99000"/>
                  </a:schemeClr>
                </a:solidFill>
                <a:latin typeface="Segoe UI Light" pitchFamily="34" charset="0"/>
                <a:ea typeface="+mn-ea"/>
                <a:cs typeface="Segoe UI Light" panose="020B0502040204020203" pitchFamily="34" charset="0"/>
              </a:rPr>
              <a:t>Customer grants explicit Read/Write access to their Key Vault container to Azure to enable disk encryption</a:t>
            </a:r>
          </a:p>
          <a:p>
            <a:pPr marL="750883" lvl="1" indent="-285750" defTabSz="913935">
              <a:spcAft>
                <a:spcPts val="1224"/>
              </a:spcAft>
              <a:buFont typeface="Arial" panose="020B0604020202020204" pitchFamily="34" charset="0"/>
              <a:buChar char="•"/>
            </a:pPr>
            <a:r>
              <a:rPr lang="en-US" sz="900" kern="0" dirty="0">
                <a:solidFill>
                  <a:schemeClr val="tx1">
                    <a:alpha val="99000"/>
                  </a:schemeClr>
                </a:solidFill>
                <a:latin typeface="Segoe UI Light" pitchFamily="34" charset="0"/>
                <a:ea typeface="+mn-ea"/>
                <a:cs typeface="Segoe UI Light" panose="020B0502040204020203" pitchFamily="34" charset="0"/>
              </a:rPr>
              <a:t>Azure does not have ANY default access to customer Key Vault for disk encryption feature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3512367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Access to a key vault is controlled through two separate interfaces: management plane and data plane. </a:t>
            </a:r>
          </a:p>
          <a:p>
            <a:pPr rtl="0"/>
            <a:r>
              <a:rPr lang="en-US" dirty="0"/>
              <a:t>For both planes proper authentication and authorization is required before a caller (a user or an application) can get access to key vault. </a:t>
            </a:r>
          </a:p>
          <a:p>
            <a:pPr rtl="0"/>
            <a:r>
              <a:rPr lang="en-US" b="1" dirty="0"/>
              <a:t>Authentication</a:t>
            </a:r>
            <a:r>
              <a:rPr lang="en-US" dirty="0"/>
              <a:t> establishes the identity of the caller, while </a:t>
            </a:r>
            <a:r>
              <a:rPr lang="en-US" b="1" dirty="0"/>
              <a:t>authorization</a:t>
            </a:r>
            <a:r>
              <a:rPr lang="en-US" dirty="0"/>
              <a:t> determines what operations the caller is allowed to perform.</a:t>
            </a:r>
          </a:p>
          <a:p>
            <a:pPr rtl="0"/>
            <a:r>
              <a:rPr lang="en-US" dirty="0"/>
              <a:t>For authentication both management plane and data plane use Azure Active Directory. </a:t>
            </a:r>
          </a:p>
          <a:p>
            <a:pPr rtl="0"/>
            <a:r>
              <a:rPr lang="en-US" dirty="0"/>
              <a:t>For authorization, </a:t>
            </a:r>
            <a:r>
              <a:rPr lang="en-US" b="1" dirty="0"/>
              <a:t>management plane </a:t>
            </a:r>
            <a:r>
              <a:rPr lang="en-US" dirty="0"/>
              <a:t>uses role-based access control (RBAC) while </a:t>
            </a:r>
            <a:r>
              <a:rPr lang="en-US" b="1" dirty="0"/>
              <a:t>data plane </a:t>
            </a:r>
            <a:r>
              <a:rPr lang="en-US" dirty="0"/>
              <a:t>uses key vault access policy.</a:t>
            </a:r>
          </a:p>
          <a:p>
            <a:pPr rtl="0"/>
            <a:endParaRPr lang="en-US" dirty="0"/>
          </a:p>
          <a:p>
            <a:pPr rtl="0"/>
            <a:r>
              <a:rPr lang="en-US" dirty="0"/>
              <a:t>When you create a key vault in an Azure subscription, it is automatically associated with the subscription's Azure Active Directory tenant. All callers (users and applications) must be registered in this tenant to access this key vault. An application or a user must authenticate with Azure Active Directory to access key vault. This applies to both management plane and data plane access. In both cases, an application can access key vault in two ways:+ </a:t>
            </a:r>
          </a:p>
          <a:p>
            <a:pPr rtl="0"/>
            <a:r>
              <a:rPr lang="en-US" b="1" dirty="0" err="1"/>
              <a:t>user+app</a:t>
            </a:r>
            <a:r>
              <a:rPr lang="en-US" b="1" dirty="0"/>
              <a:t> access</a:t>
            </a:r>
            <a:r>
              <a:rPr lang="en-US" dirty="0"/>
              <a:t> - usually this is for applications that access key vault on behalf of a signed-in user. Azure PowerShell, Azure Portal are examples of this type of access. There are two ways to grant access to users: one way is to grant access to users so they can access key vault from any application and the other way is to grant a user access to key vault only when they use a specific application (referred to as compound identity). </a:t>
            </a:r>
          </a:p>
          <a:p>
            <a:pPr rtl="0"/>
            <a:r>
              <a:rPr lang="en-US" b="1" dirty="0"/>
              <a:t>app-only access</a:t>
            </a:r>
            <a:r>
              <a:rPr lang="en-US" dirty="0"/>
              <a:t> - for applications that run daemon services, background jobs etc. The application's identity is granted access to the key vault.</a:t>
            </a:r>
          </a:p>
          <a:p>
            <a:pPr rtl="0"/>
            <a:endParaRPr lang="en-US" dirty="0"/>
          </a:p>
          <a:p>
            <a:pPr rtl="0"/>
            <a:r>
              <a:rPr lang="en-US" dirty="0"/>
              <a:t>Azure Key Vault is an Azure service available via Azure Resource Manager deployment model. When you create a key vault, you get a virtual container inside which you can create other objects like keys, secrets, and certificates. Then you access your key vault using management plane and data plane to perform specific operations. Management plane interface is used to manage your key vault itself, such as creating, deleting, updating key vault attributes and setting access policies for data plane. Data plane interface is used to add, delete, modify, and use the keys, secrets, and certificates stored in your key vault.</a:t>
            </a:r>
          </a:p>
          <a:p>
            <a:pPr rtl="0"/>
            <a:endParaRPr lang="en-US" dirty="0"/>
          </a:p>
          <a:p>
            <a:pPr rtl="0"/>
            <a:r>
              <a:rPr lang="en-US" dirty="0"/>
              <a:t>The management plane and data plane access controls work independently. For example, if you want to grant an application access to use keys in a key vault, you only need to grant data plane access permissions using key vault access policies and no management plane access is needed for this application. And conversely, if you want a user to be able to read vault properties and tags, but not have any access to keys, secrets, or certificates, you can grant this user, 'read' access using RBAC and no access to data plane is required.</a:t>
            </a:r>
          </a:p>
          <a:p>
            <a:pPr rtl="0"/>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565904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63E338-4B0D-44E5-B56F-B7CC0468DCBE}" type="datetime8">
              <a:rPr lang="en-US" smtClean="0"/>
              <a:t>3/21/2018 10:25 AM</a:t>
            </a:fld>
            <a:endParaRPr lang="en-US" dirty="0"/>
          </a:p>
        </p:txBody>
      </p:sp>
    </p:spTree>
    <p:extLst>
      <p:ext uri="{BB962C8B-B14F-4D97-AF65-F5344CB8AC3E}">
        <p14:creationId xmlns:p14="http://schemas.microsoft.com/office/powerpoint/2010/main" val="248243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Segoe UI" pitchFamily="34" charset="0"/>
            </a:endParaRPr>
          </a:p>
        </p:txBody>
      </p:sp>
      <p:sp>
        <p:nvSpPr>
          <p:cNvPr id="5" name="Date Placeholder 4"/>
          <p:cNvSpPr>
            <a:spLocks noGrp="1"/>
          </p:cNvSpPr>
          <p:nvPr>
            <p:ph type="dt" idx="10"/>
          </p:nvPr>
        </p:nvSpPr>
        <p:spPr/>
        <p:txBody>
          <a:bodyPr/>
          <a:lstStyle/>
          <a:p>
            <a:pPr marL="0" marR="0" lvl="0" indent="0" defTabSz="950464" eaLnBrk="1" fontAlgn="auto" latinLnBrk="0" hangingPunct="1">
              <a:lnSpc>
                <a:spcPct val="100000"/>
              </a:lnSpc>
              <a:spcBef>
                <a:spcPts val="0"/>
              </a:spcBef>
              <a:spcAft>
                <a:spcPts val="0"/>
              </a:spcAft>
              <a:buClrTx/>
              <a:buSzTx/>
              <a:buFontTx/>
              <a:buNone/>
              <a:tabLst/>
              <a:defRPr/>
            </a:pPr>
            <a:fld id="{1E5A0A40-0CC3-4522-8045-B9CAC02A02FF}" type="datetime8">
              <a:rPr kumimoji="0" lang="en-US" sz="1800" b="0" i="0" u="none" strike="noStrike" kern="0" cap="none" spc="0" normalizeH="0" baseline="0" noProof="0" smtClean="0">
                <a:ln>
                  <a:noFill/>
                </a:ln>
                <a:solidFill>
                  <a:prstClr val="black"/>
                </a:solidFill>
                <a:effectLst/>
                <a:uLnTx/>
                <a:uFillTx/>
              </a:rPr>
              <a:t>3/21/2018 10:25 AM</a:t>
            </a:fld>
            <a:endParaRPr kumimoji="0" lang="en-US" sz="1800" b="0" i="0" u="none" strike="noStrike" kern="0" cap="none" spc="0" normalizeH="0" baseline="0" noProof="0" dirty="0">
              <a:ln>
                <a:noFill/>
              </a:ln>
              <a:solidFill>
                <a:prstClr val="black"/>
              </a:solidFill>
              <a:effectLst/>
              <a:uLnTx/>
              <a:uFillTx/>
            </a:endParaRPr>
          </a:p>
        </p:txBody>
      </p:sp>
      <p:sp>
        <p:nvSpPr>
          <p:cNvPr id="6" name="Footer Placeholder 5"/>
          <p:cNvSpPr>
            <a:spLocks noGrp="1"/>
          </p:cNvSpPr>
          <p:nvPr>
            <p:ph type="ftr" sz="quarter" idx="11"/>
          </p:nvPr>
        </p:nvSpPr>
        <p:spPr/>
        <p:txBody>
          <a:bodyPr/>
          <a:lstStyle/>
          <a:p>
            <a:pPr marL="0" marR="0" lvl="0" indent="0" defTabSz="949165"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49165"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8" name="Header Placeholder 7"/>
          <p:cNvSpPr>
            <a:spLocks noGrp="1"/>
          </p:cNvSpPr>
          <p:nvPr>
            <p:ph type="hdr" sz="quarter" idx="13"/>
          </p:nvPr>
        </p:nvSpPr>
        <p:spPr/>
        <p:txBody>
          <a:bodyPr/>
          <a:lstStyle/>
          <a:p>
            <a:pPr marL="0" marR="0" lvl="0" indent="0" defTabSz="95046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Tech Ready 15</a:t>
            </a:r>
          </a:p>
        </p:txBody>
      </p:sp>
    </p:spTree>
    <p:extLst>
      <p:ext uri="{BB962C8B-B14F-4D97-AF65-F5344CB8AC3E}">
        <p14:creationId xmlns:p14="http://schemas.microsoft.com/office/powerpoint/2010/main" val="1126543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3877525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82521BF4-1FA5-46DA-8FBA-2D0F365F4B4C}" type="datetime8">
              <a:rPr lang="en-US" smtClean="0"/>
              <a:t>3/21/2018 10:25 AM</a:t>
            </a:fld>
            <a:endParaRPr lang="en-US" dirty="0"/>
          </a:p>
        </p:txBody>
      </p:sp>
      <p:sp>
        <p:nvSpPr>
          <p:cNvPr id="10" name="Footer Placeholder 9"/>
          <p:cNvSpPr>
            <a:spLocks noGrp="1"/>
          </p:cNvSpPr>
          <p:nvPr>
            <p:ph type="ftr" sz="quarter" idx="1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1692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Microsoft has proven experience delivering cloud services at global scale and</a:t>
            </a:r>
            <a:r>
              <a:rPr lang="en-US" sz="1200" b="1"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uses this deep knowledge to develop best practices and technology innovations that support increased reliability and compliance readiness. Microsoft Trustworthy Computing (</a:t>
            </a:r>
            <a:r>
              <a:rPr lang="en-US" sz="1200" kern="1200" dirty="0" err="1">
                <a:solidFill>
                  <a:schemeClr val="tx1"/>
                </a:solidFill>
                <a:effectLst/>
                <a:latin typeface="+mn-lt"/>
                <a:ea typeface="+mn-ea"/>
                <a:cs typeface="+mn-cs"/>
              </a:rPr>
              <a:t>TwC</a:t>
            </a:r>
            <a:r>
              <a:rPr lang="en-US" sz="1200" kern="1200" dirty="0">
                <a:solidFill>
                  <a:schemeClr val="tx1"/>
                </a:solidFill>
                <a:effectLst/>
                <a:latin typeface="+mn-lt"/>
                <a:ea typeface="+mn-ea"/>
                <a:cs typeface="+mn-cs"/>
              </a:rPr>
              <a:t>) is a long-term, collaborative effort to create and deliver secure, private, and reliable computing experiences for everyone. </a:t>
            </a:r>
            <a:r>
              <a:rPr lang="en-US" sz="1200" kern="1200" dirty="0" err="1">
                <a:solidFill>
                  <a:schemeClr val="tx1"/>
                </a:solidFill>
                <a:effectLst/>
                <a:latin typeface="+mn-lt"/>
                <a:ea typeface="+mn-ea"/>
                <a:cs typeface="+mn-cs"/>
              </a:rPr>
              <a:t>TwC</a:t>
            </a:r>
            <a:r>
              <a:rPr lang="en-US" sz="1200" kern="1200" dirty="0">
                <a:solidFill>
                  <a:schemeClr val="tx1"/>
                </a:solidFill>
                <a:effectLst/>
                <a:latin typeface="+mn-lt"/>
                <a:ea typeface="+mn-ea"/>
                <a:cs typeface="+mn-cs"/>
              </a:rPr>
              <a:t> principles and processes inform every aspect of Microsoft Azure from design to development to operations, helping to deliver a more secure, private, and compliant platform for customers.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also engages in industry-leading security efforts through the creation of centers of excellence:</a:t>
            </a:r>
          </a:p>
          <a:p>
            <a:pPr lvl="0"/>
            <a:r>
              <a:rPr lang="en-US" sz="1200" b="1" kern="1200" dirty="0">
                <a:solidFill>
                  <a:schemeClr val="tx1"/>
                </a:solidFill>
                <a:effectLst/>
                <a:latin typeface="+mn-lt"/>
                <a:ea typeface="+mn-ea"/>
                <a:cs typeface="+mn-cs"/>
              </a:rPr>
              <a:t>Microsoft Digital Crime Unit (DCU). </a:t>
            </a:r>
            <a:r>
              <a:rPr lang="en-US" sz="1200" kern="1200" dirty="0">
                <a:solidFill>
                  <a:schemeClr val="tx1"/>
                </a:solidFill>
                <a:effectLst/>
                <a:latin typeface="+mn-lt"/>
                <a:ea typeface="+mn-ea"/>
                <a:cs typeface="+mn-cs"/>
              </a:rPr>
              <a:t>The DCU brings together a unique team of lawyers, investigators, business professionals, intelligence specialists and forensic analysts – deploys trailblazing techniques to fight a wide array of online criminal activity. </a:t>
            </a:r>
          </a:p>
          <a:p>
            <a:pPr lvl="0"/>
            <a:r>
              <a:rPr lang="en-US" sz="1200" b="1" kern="1200" dirty="0">
                <a:solidFill>
                  <a:schemeClr val="tx1"/>
                </a:solidFill>
                <a:effectLst/>
                <a:latin typeface="+mn-lt"/>
                <a:ea typeface="+mn-ea"/>
                <a:cs typeface="+mn-cs"/>
              </a:rPr>
              <a:t>Microsoft Cybercrime Center. </a:t>
            </a:r>
            <a:r>
              <a:rPr lang="en-US" sz="1200" kern="1200" dirty="0">
                <a:solidFill>
                  <a:schemeClr val="tx1"/>
                </a:solidFill>
                <a:effectLst/>
                <a:latin typeface="+mn-lt"/>
                <a:ea typeface="+mn-ea"/>
                <a:cs typeface="+mn-cs"/>
              </a:rPr>
              <a:t>An effort of the DCU, the Microsoft Cybercrime is a secured facility at the company’s Redmond campus. It houses groundbreaking Microsoft technologies that allow the team to visualize and identify global cyber threats developing in real time, The Cybercrime Center includes a separate and secure location for third-party partners, allowing cybersecurity experts from around the world to work in the facility with Microsoft experts. With nearly 100 attorneys, investigators, technical experts and forensic analysts based around the world, the Microsoft Cybercrime Center is well positioned to make it safer for people online worldwide. </a:t>
            </a:r>
          </a:p>
          <a:p>
            <a:pPr lvl="0"/>
            <a:r>
              <a:rPr lang="en-US" sz="1200" b="1" kern="1200" dirty="0">
                <a:solidFill>
                  <a:schemeClr val="tx1"/>
                </a:solidFill>
                <a:effectLst/>
                <a:latin typeface="+mn-lt"/>
                <a:ea typeface="+mn-ea"/>
                <a:cs typeface="+mn-cs"/>
              </a:rPr>
              <a:t>Microsoft Malware Protection Center (MMPC). </a:t>
            </a:r>
            <a:r>
              <a:rPr lang="en-US" sz="1200" kern="1200" dirty="0">
                <a:solidFill>
                  <a:schemeClr val="tx1"/>
                </a:solidFill>
                <a:effectLst/>
                <a:latin typeface="+mn-lt"/>
                <a:ea typeface="+mn-ea"/>
                <a:cs typeface="+mn-cs"/>
              </a:rPr>
              <a:t>By continuously gathering and analyzing data, and by working with organizations inside and outside Microsoft, the MMPC helps combat evolving threats. Labs in Redmond, Washington, U.S.A.; Munich, Germany; Vancouver, Canada; and Melbourne, Australia—with the help of additional researchers in other locations around the world—ensure that a response team is always online.</a:t>
            </a:r>
          </a:p>
          <a:p>
            <a:pPr lvl="0"/>
            <a:endParaRPr lang="en-US" sz="1200" kern="1200" dirty="0">
              <a:solidFill>
                <a:schemeClr val="tx1"/>
              </a:solidFill>
              <a:effectLst/>
              <a:latin typeface="+mn-lt"/>
              <a:ea typeface="+mn-ea"/>
              <a:cs typeface="+mn-cs"/>
            </a:endParaRPr>
          </a:p>
          <a:p>
            <a:pPr marL="174708" indent="-174708" defTabSz="931774">
              <a:buFont typeface="Arial" panose="020B0604020202020204" pitchFamily="34" charset="0"/>
              <a:buChar char="•"/>
              <a:defRPr/>
            </a:pPr>
            <a:r>
              <a:rPr lang="en-US" sz="1200" dirty="0"/>
              <a:t>Microsoft embraces security, privacy, and compliance for its enterprise cloud services as a shared responsibility.</a:t>
            </a:r>
          </a:p>
          <a:p>
            <a:pPr marL="174708" indent="-174708" defTabSz="931774">
              <a:buFont typeface="Arial" panose="020B0604020202020204" pitchFamily="34" charset="0"/>
              <a:buChar char="•"/>
              <a:defRPr/>
            </a:pPr>
            <a:r>
              <a:rPr lang="en-US" sz="1200" dirty="0"/>
              <a:t>For on-premises applications, you are responsible for the entire technology stack – everything from physical security to OS patching to network security. </a:t>
            </a:r>
          </a:p>
          <a:p>
            <a:pPr marL="174708" indent="-174708" defTabSz="931774">
              <a:buFont typeface="Arial" panose="020B0604020202020204" pitchFamily="34" charset="0"/>
              <a:buChar char="•"/>
              <a:defRPr/>
            </a:pPr>
            <a:r>
              <a:rPr lang="en-US" sz="1200" dirty="0"/>
              <a:t>We help reduce the security and compliance burden for customers by providing a trusted foundation for your applications, infrastructure and data. For example, Microsoft uses integrated deployment systems to manage the distribution and installation of security updates for the Microsoft Azure service. </a:t>
            </a:r>
          </a:p>
          <a:p>
            <a:pPr marL="174708" indent="-174708" defTabSz="931774">
              <a:buFont typeface="Arial" panose="020B0604020202020204" pitchFamily="34" charset="0"/>
              <a:buChar char="•"/>
              <a:defRPr/>
            </a:pPr>
            <a:r>
              <a:rPr lang="en-US" sz="1200" dirty="0"/>
              <a:t>Yet we also provide the security capabilities and flexibility you need to use the services in accordance with you own standards. For example, customers can apply similar update management processes for virtual machines (VMs) deployed on Microsoft Azure.</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7401917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2057214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DE60BAA-B41E-404E-9A2C-9AC814D1B2A2}" type="datetime8">
              <a:rPr lang="en-US" smtClean="0"/>
              <a:t>3/21/2018 10:25 AM</a:t>
            </a:fld>
            <a:endParaRPr lang="en-US" dirty="0"/>
          </a:p>
        </p:txBody>
      </p:sp>
    </p:spTree>
    <p:extLst>
      <p:ext uri="{BB962C8B-B14F-4D97-AF65-F5344CB8AC3E}">
        <p14:creationId xmlns:p14="http://schemas.microsoft.com/office/powerpoint/2010/main" val="34853200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25137713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40952610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28367097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Compromised Virtual Machines communicating with known malicious IP addresses</a:t>
            </a:r>
          </a:p>
          <a:p>
            <a:r>
              <a:rPr lang="en-US" dirty="0"/>
              <a:t>Advanced malware detected by using Windows error reporting</a:t>
            </a:r>
          </a:p>
          <a:p>
            <a:r>
              <a:rPr lang="en-US" dirty="0"/>
              <a:t>Brute force attacks against Virtual Machines</a:t>
            </a:r>
          </a:p>
          <a:p>
            <a:r>
              <a:rPr lang="en-US" dirty="0"/>
              <a:t>Security alerts from integrated antimalware programs and firewalls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FAE12C-44B0-4D40-9453-2B6741E54AC6}" type="datetime8">
              <a:rPr lang="en-US" smtClean="0"/>
              <a:t>3/21/2018 10:25 AM</a:t>
            </a:fld>
            <a:endParaRPr lang="en-US" dirty="0"/>
          </a:p>
        </p:txBody>
      </p:sp>
    </p:spTree>
    <p:extLst>
      <p:ext uri="{BB962C8B-B14F-4D97-AF65-F5344CB8AC3E}">
        <p14:creationId xmlns:p14="http://schemas.microsoft.com/office/powerpoint/2010/main" val="7424862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2407000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28901BC-BBD7-4800-A3B8-3E769817750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10:25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62138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chemeClr val="tx2"/>
                </a:solidFill>
              </a:rPr>
              <a:t>AIP</a:t>
            </a:r>
          </a:p>
          <a:p>
            <a:pPr rtl="0"/>
            <a:r>
              <a:rPr lang="en-US" b="1" dirty="0">
                <a:effectLst/>
              </a:rPr>
              <a:t>Does "Azure Information Protection" now replace all these names?</a:t>
            </a:r>
          </a:p>
          <a:p>
            <a:pPr rtl="0"/>
            <a:r>
              <a:rPr lang="en-US" dirty="0">
                <a:effectLst/>
              </a:rPr>
              <a:t>As the cloud-based solution that you purchase, yes. Azure Information Protection offers the new capabilities of classification and labeling for an organization's documents and emails, which in turn can apply Rights Management protection. </a:t>
            </a:r>
          </a:p>
          <a:p>
            <a:pPr rtl="0"/>
            <a:r>
              <a:rPr lang="en-US" dirty="0">
                <a:effectLst/>
              </a:rPr>
              <a:t>However, Azure Rights Management is still used as the protection technology for Azure Information Protection, and for Office 365 services that use this cloud-based Rights Management protection. So in the context of the protection technology that is used by Azure Information Protection, "Azure Rights Management" (Azure RMS) remains a current name.</a:t>
            </a:r>
          </a:p>
          <a:p>
            <a:pPr rtl="0"/>
            <a:endParaRPr lang="en-US" dirty="0">
              <a:effectLst/>
            </a:endParaRPr>
          </a:p>
          <a:p>
            <a:pPr rtl="0"/>
            <a:r>
              <a:rPr lang="en-US" dirty="0">
                <a:effectLst/>
              </a:rPr>
              <a:t>Azure Information Protection is a cloud-based solution that helps an organization to classify, label, and protect its documents and emails. This can be done automatically by administrators who define rules and conditions, manually by users, or a combination where users are given recommendations. </a:t>
            </a:r>
          </a:p>
          <a:p>
            <a:pPr rtl="0"/>
            <a:endParaRPr lang="en-US" dirty="0">
              <a:effectLst/>
            </a:endParaRPr>
          </a:p>
          <a:p>
            <a:pPr rtl="0"/>
            <a:r>
              <a:rPr lang="en-US" b="1" dirty="0">
                <a:effectLst/>
              </a:rPr>
              <a:t>How labels apply classification</a:t>
            </a:r>
          </a:p>
          <a:p>
            <a:pPr rtl="0"/>
            <a:r>
              <a:rPr lang="en-US" dirty="0">
                <a:effectLst/>
              </a:rPr>
              <a:t>You use Azure Information Protection labels to apply classification to documents and emails. When you do this, the classification is identifiable at all times, regardless of where the data is stored or with whom it’s shared. The labels include visual markings such as a header, footer, or watermark. Metadata is added to files and email headers in clear text so that other services (such as data loss prevention solutions) can identify the classification and take appropriate action. + </a:t>
            </a:r>
          </a:p>
          <a:p>
            <a:pPr rtl="0"/>
            <a:r>
              <a:rPr lang="en-US" dirty="0">
                <a:effectLst/>
              </a:rPr>
              <a:t>For example, the following email message has been classified as "Internal". This label is added as a footer to the email message, as a visual indicator for all recipients that it's intended for internal use and should not be sent outside the organization. This label is also embedded in the email headers so that email services can inspect this value and could create an audit entry or prevent it from being sent outside the organization.</a:t>
            </a:r>
          </a:p>
          <a:p>
            <a:pPr rtl="0"/>
            <a:endParaRPr lang="en-US" dirty="0">
              <a:effectLst/>
            </a:endParaRPr>
          </a:p>
          <a:p>
            <a:pPr rtl="0"/>
            <a:r>
              <a:rPr lang="en-US" dirty="0">
                <a:effectLst/>
              </a:rPr>
              <a:t>https://docs.microsoft.com/en-us/information-protection/get-started/faqs </a:t>
            </a:r>
          </a:p>
          <a:p>
            <a:pPr rtl="0"/>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28901BC-BBD7-4800-A3B8-3E769817750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10:25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946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b="0" dirty="0"/>
          </a:p>
          <a:p>
            <a:r>
              <a:rPr lang="en-US" b="0" dirty="0"/>
              <a:t>Get reference to this slide from </a:t>
            </a:r>
          </a:p>
          <a:p>
            <a:r>
              <a:rPr lang="en-US" b="1" dirty="0"/>
              <a:t>https://techreadytv.com/TR24/session?sCode=EMS300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28901BC-BBD7-4800-A3B8-3E769817750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10:25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965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Transparency &amp; independent verification: aid customers in meeting security &amp; compliance obligations</a:t>
            </a:r>
          </a:p>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dirty="0">
                <a:latin typeface="Calibri" panose="020F0502020204030204" pitchFamily="34" charset="0"/>
                <a:ea typeface="Times New Roman" panose="02020603050405020304" pitchFamily="18" charset="0"/>
                <a:cs typeface="Times New Roman" panose="02020603050405020304" pitchFamily="18" charset="0"/>
              </a:rPr>
              <a:t>Explain the concept of transparency and independent verification as part of the Microsoft approach </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pPr marL="174708" indent="-174708" defTabSz="931774">
              <a:buFont typeface="Arial" panose="020B0604020202020204" pitchFamily="34" charset="0"/>
              <a:buChar char="•"/>
              <a:defRPr/>
            </a:pPr>
            <a:r>
              <a:rPr lang="en-US" dirty="0"/>
              <a:t>Microsoft is committed to ongoing verification by third party audit firms, and shares audit report findings and compliance packages with customers to help them fulfill their own compliance obligations.</a:t>
            </a:r>
          </a:p>
          <a:p>
            <a:pPr marL="174708" indent="-174708" defTabSz="931774">
              <a:buFont typeface="Arial" panose="020B0604020202020204" pitchFamily="34" charset="0"/>
              <a:buChar char="•"/>
              <a:defRPr/>
            </a:pPr>
            <a:r>
              <a:rPr lang="en-US" dirty="0"/>
              <a:t>We also publish best practices and prescriptive guidance on securing your data, applications, and infrastructure in Microsoft Azure.</a:t>
            </a:r>
          </a:p>
          <a:p>
            <a:pPr marL="174708" indent="-174708" defTabSz="931774">
              <a:buFont typeface="Arial" panose="020B0604020202020204" pitchFamily="34" charset="0"/>
              <a:buChar char="•"/>
              <a:defRPr/>
            </a:pPr>
            <a:r>
              <a:rPr lang="en-US" dirty="0"/>
              <a:t>Detailed information about Microsoft Azure security, privacy, and compliance in available in our online Trust Center. This includes a list of current certifications, links to whitepapers, and other detailed information.</a:t>
            </a:r>
          </a:p>
          <a:p>
            <a:pPr marL="174708" indent="-174708" defTabSz="931774">
              <a:buFont typeface="Arial" panose="020B0604020202020204" pitchFamily="34" charset="0"/>
              <a:buChar char="•"/>
              <a:defRPr/>
            </a:pPr>
            <a:r>
              <a:rPr lang="en-US" dirty="0"/>
              <a:t>Microsoft participates in industry-wide transparency initiatives, especially through its association with the Cloud Security Alliance (CSA). Microsoft publishes information about how it addresses the CSA Cloud Controls Matrix in the publically accessible CSA Security, Trust &amp; Assurance Registry (STAR).</a:t>
            </a:r>
          </a:p>
          <a:p>
            <a:pPr marL="174708" indent="-174708" defTabSz="931774">
              <a:buFont typeface="Arial" panose="020B0604020202020204" pitchFamily="34" charset="0"/>
              <a:buChar char="•"/>
              <a:defRPr/>
            </a:pPr>
            <a:r>
              <a:rPr lang="en-US" dirty="0"/>
              <a:t>Microsoft publishes reports a Security Response Center Progress report and a Security Intelligence report to provide insight to customers into the threat landscape.</a:t>
            </a:r>
          </a:p>
          <a:p>
            <a:pPr marL="174708" indent="-174708" defTabSz="931774">
              <a:buFont typeface="Arial" panose="020B0604020202020204" pitchFamily="34" charset="0"/>
              <a:buChar char="•"/>
              <a:defRPr/>
            </a:pPr>
            <a:r>
              <a:rPr lang="en-US" dirty="0"/>
              <a:t>By providing customers with compliant cloud services and detailed information about how it addresses security standards across a range of compliance programs, Microsoft make it easier for customers to achieve compliance for the infrastructure and applications they run in Microsoft Azure.</a:t>
            </a:r>
          </a:p>
          <a:p>
            <a:pPr defTabSz="931774">
              <a:defRPr/>
            </a:pPr>
            <a:endParaRPr lang="en-US" dirty="0"/>
          </a:p>
        </p:txBody>
      </p:sp>
    </p:spTree>
    <p:extLst>
      <p:ext uri="{BB962C8B-B14F-4D97-AF65-F5344CB8AC3E}">
        <p14:creationId xmlns:p14="http://schemas.microsoft.com/office/powerpoint/2010/main" val="25269923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b="0" dirty="0"/>
          </a:p>
          <a:p>
            <a:r>
              <a:rPr lang="en-US" b="0" dirty="0"/>
              <a:t>Get reference to this slide from </a:t>
            </a:r>
          </a:p>
          <a:p>
            <a:r>
              <a:rPr lang="en-US" b="1" dirty="0"/>
              <a:t>https://techreadytv.com/TR24/session?sCode=EMS300 </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28901BC-BBD7-4800-A3B8-3E769817750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10:25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29939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87116A0-CF43-471F-9419-7FB79F576E54}" type="datetime8">
              <a:rPr lang="en-US" smtClean="0"/>
              <a:t>3/21/2018 10:25 AM</a:t>
            </a:fld>
            <a:endParaRPr lang="en-US" dirty="0"/>
          </a:p>
        </p:txBody>
      </p:sp>
    </p:spTree>
    <p:extLst>
      <p:ext uri="{BB962C8B-B14F-4D97-AF65-F5344CB8AC3E}">
        <p14:creationId xmlns:p14="http://schemas.microsoft.com/office/powerpoint/2010/main" val="3724065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EBD488BA-0B63-47D8-9672-9394A982944B}"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266292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EC26DDC2-09A0-4B86-94E9-5002451D82F7}"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118420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tx2"/>
                </a:solidFill>
              </a:rPr>
              <a:t>Containment within the zone should focus on protecting administrative control of assets in the security zone and ensuring that least privilege is applied to access of business sensitive assets. </a:t>
            </a:r>
          </a:p>
          <a:p>
            <a:endParaRPr lang="en-US" dirty="0"/>
          </a:p>
        </p:txBody>
      </p:sp>
      <p:sp>
        <p:nvSpPr>
          <p:cNvPr id="6" name="Date Placeholder 5"/>
          <p:cNvSpPr>
            <a:spLocks noGrp="1"/>
          </p:cNvSpPr>
          <p:nvPr>
            <p:ph type="dt" idx="12"/>
          </p:nvPr>
        </p:nvSpPr>
        <p:spPr/>
        <p:txBody>
          <a:bodyPr/>
          <a:lstStyle/>
          <a:p>
            <a:fld id="{FE4CF117-B751-4155-A9AA-F5F76A73C8C0}"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60217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7BDB30-E1C9-4894-850F-CEF793C8DFA9}" type="datetime8">
              <a:rPr lang="en-US" smtClean="0"/>
              <a:t>3/21/2018 10:25 AM</a:t>
            </a:fld>
            <a:endParaRPr lang="en-US" dirty="0"/>
          </a:p>
        </p:txBody>
      </p:sp>
    </p:spTree>
    <p:extLst>
      <p:ext uri="{BB962C8B-B14F-4D97-AF65-F5344CB8AC3E}">
        <p14:creationId xmlns:p14="http://schemas.microsoft.com/office/powerpoint/2010/main" val="35127460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PRESENTER NOTES</a:t>
            </a:r>
            <a:endParaRPr lang="en-US" b="0" dirty="0"/>
          </a:p>
          <a:p>
            <a:r>
              <a:rPr lang="en-US" b="0" dirty="0"/>
              <a:t>This SAW is typically an overview to provide assurance to the customer.  Refer to the Statement of Work for this delivery to see if there are any specific requirements or delivery to be performed around security.</a:t>
            </a:r>
          </a:p>
          <a:p>
            <a:endParaRPr lang="en-US" b="0" dirty="0"/>
          </a:p>
          <a:p>
            <a:r>
              <a:rPr lang="en-US" b="0" dirty="0"/>
              <a:t>This topic will often stir up many security concerns, so there are often follow ups required to simply provide more assurance to support the customer’s concerns.  This can come from research support on your part, bringing in additional Security SMEs or Architects if necessary to support, and finally if there are still unanswered questions, then possible support from the Product Group may be required to address deeper concerns that may impact the overall delivery of the project.</a:t>
            </a: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797DB6E-7020-4576-948E-14B5565669A6}" type="datetime8">
              <a:rPr lang="en-US" smtClean="0"/>
              <a:t>3/21/2018 10:25 AM</a:t>
            </a:fld>
            <a:endParaRPr lang="en-US" dirty="0"/>
          </a:p>
        </p:txBody>
      </p:sp>
    </p:spTree>
    <p:extLst>
      <p:ext uri="{BB962C8B-B14F-4D97-AF65-F5344CB8AC3E}">
        <p14:creationId xmlns:p14="http://schemas.microsoft.com/office/powerpoint/2010/main" val="7611423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1BC428B0-50F7-4CA8-99F3-C620250C0F33}" type="datetime8">
              <a:rPr lang="en-US" smtClean="0">
                <a:solidFill>
                  <a:prstClr val="black"/>
                </a:solidFill>
              </a:rPr>
              <a:t>3/21/2018 10:25 AM</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544604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35116873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1771730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1" kern="1200" dirty="0">
                <a:solidFill>
                  <a:schemeClr val="tx1"/>
                </a:solidFill>
                <a:effectLst/>
                <a:latin typeface="Segoe UI Light" pitchFamily="34" charset="0"/>
                <a:ea typeface="+mn-ea"/>
                <a:cs typeface="+mn-cs"/>
              </a:rPr>
              <a:t>NOTE TO PRESENTER.  </a:t>
            </a:r>
            <a:r>
              <a:rPr lang="en-US" sz="1000" kern="1200" dirty="0">
                <a:solidFill>
                  <a:schemeClr val="tx1"/>
                </a:solidFill>
                <a:effectLst/>
                <a:latin typeface="Segoe UI Light" pitchFamily="34" charset="0"/>
                <a:ea typeface="+mn-ea"/>
                <a:cs typeface="+mn-cs"/>
              </a:rPr>
              <a:t>The outer boxes will not be discussed in this deck as there are specific modules for IDENTITY and NETWORKING to cover those areas.</a:t>
            </a:r>
          </a:p>
          <a:p>
            <a:endParaRPr lang="en-US" sz="1000" kern="1200" dirty="0">
              <a:solidFill>
                <a:schemeClr val="tx1"/>
              </a:solidFill>
              <a:effectLst/>
              <a:latin typeface="Segoe UI Light" pitchFamily="34" charset="0"/>
              <a:ea typeface="+mn-ea"/>
              <a:cs typeface="+mn-cs"/>
            </a:endParaRPr>
          </a:p>
          <a:p>
            <a:r>
              <a:rPr lang="en-US" sz="1000" kern="1200" dirty="0">
                <a:solidFill>
                  <a:schemeClr val="tx1"/>
                </a:solidFill>
                <a:effectLst/>
                <a:latin typeface="Segoe UI Light" pitchFamily="34" charset="0"/>
                <a:ea typeface="+mn-ea"/>
                <a:cs typeface="+mn-cs"/>
              </a:rPr>
              <a:t>This deck will ONLY focus on the middle box.</a:t>
            </a:r>
          </a:p>
          <a:p>
            <a:endParaRPr lang="en-US" sz="1000" kern="1200" dirty="0">
              <a:solidFill>
                <a:schemeClr val="tx1"/>
              </a:solidFill>
              <a:effectLst/>
              <a:latin typeface="Segoe UI Light" pitchFamily="34" charset="0"/>
              <a:ea typeface="+mn-ea"/>
              <a:cs typeface="+mn-cs"/>
            </a:endParaRPr>
          </a:p>
          <a:p>
            <a:r>
              <a:rPr lang="en-US" sz="1000" b="1" kern="1200" dirty="0">
                <a:solidFill>
                  <a:schemeClr val="tx1"/>
                </a:solidFill>
                <a:effectLst/>
                <a:latin typeface="Segoe UI Light" pitchFamily="34" charset="0"/>
                <a:ea typeface="+mn-ea"/>
                <a:cs typeface="+mn-cs"/>
              </a:rPr>
              <a:t>PRESENTER PREPARATION TIPS </a:t>
            </a:r>
            <a:r>
              <a:rPr lang="en-US" sz="1000" kern="1200" dirty="0">
                <a:solidFill>
                  <a:schemeClr val="tx1"/>
                </a:solidFill>
                <a:effectLst/>
                <a:latin typeface="Segoe UI Light" pitchFamily="34" charset="0"/>
                <a:ea typeface="+mn-ea"/>
                <a:cs typeface="+mn-cs"/>
              </a:rPr>
              <a:t>– if you are not already familiar with them, get into the portal and explore Azure Key Vault and Azure Security Center.  If possible to do some show and tell particularly in the Azure Security Center, that will help to polish the presentation. Also, always good to revisit the Azure Trust site for the latest guidance as well! https://azure.microsoft.com/en-us/support/trust-center/ </a:t>
            </a: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64A17D-A12B-4029-BB08-8D45BF98D207}" type="datetime8">
              <a:rPr lang="en-US" smtClean="0">
                <a:solidFill>
                  <a:prstClr val="black"/>
                </a:solidFill>
              </a:rPr>
              <a:t>3/21/2018 10:25 AM</a:t>
            </a:fld>
            <a:endParaRPr lang="en-US" dirty="0">
              <a:solidFill>
                <a:prstClr val="black"/>
              </a:solidFill>
            </a:endParaRPr>
          </a:p>
        </p:txBody>
      </p:sp>
    </p:spTree>
    <p:extLst>
      <p:ext uri="{BB962C8B-B14F-4D97-AF65-F5344CB8AC3E}">
        <p14:creationId xmlns:p14="http://schemas.microsoft.com/office/powerpoint/2010/main" val="4041404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37415909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76A3CC9-4260-4669-A312-DF2754A7EDE9}" type="datetime8">
              <a:rPr kumimoji="0" lang="en-US" sz="1800" b="0" i="0" u="none" strike="noStrike" kern="0" cap="none" spc="0" normalizeH="0" baseline="0" noProof="0" smtClean="0">
                <a:ln>
                  <a:noFill/>
                </a:ln>
                <a:solidFill>
                  <a:sysClr val="windowText" lastClr="000000"/>
                </a:solidFill>
                <a:effectLst/>
                <a:uLnTx/>
                <a:uFillTx/>
              </a:rPr>
              <a:t>3/21/2018 10:25 AM</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665781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3D9A6465-D518-4184-ACB8-D58CD5C84040}"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37842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17042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50464" eaLnBrk="1" fontAlgn="auto" latinLnBrk="0" hangingPunct="1">
              <a:lnSpc>
                <a:spcPct val="100000"/>
              </a:lnSpc>
              <a:spcBef>
                <a:spcPts val="0"/>
              </a:spcBef>
              <a:spcAft>
                <a:spcPts val="0"/>
              </a:spcAft>
              <a:buClrTx/>
              <a:buSzTx/>
              <a:buFontTx/>
              <a:buNone/>
              <a:tabLst/>
              <a:defRPr/>
            </a:pPr>
            <a:fld id="{A99F0B94-41C1-4614-81B7-71FA0F708573}" type="datetime8">
              <a:rPr kumimoji="0" lang="en-US" sz="1800" b="0" i="0" u="none" strike="noStrike" kern="0" cap="none" spc="0" normalizeH="0" baseline="0" noProof="0" smtClean="0">
                <a:ln>
                  <a:noFill/>
                </a:ln>
                <a:solidFill>
                  <a:prstClr val="black"/>
                </a:solidFill>
                <a:effectLst/>
                <a:uLnTx/>
                <a:uFillTx/>
              </a:rPr>
              <a:t>3/21/2018 10:25 AM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1643272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30682479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8901BC-BBD7-4800-A3B8-3E7698177506}" type="datetime8">
              <a:rPr lang="en-US" smtClean="0"/>
              <a:t>3/21/2018 10:25 AM</a:t>
            </a:fld>
            <a:endParaRPr lang="en-US" dirty="0"/>
          </a:p>
        </p:txBody>
      </p:sp>
    </p:spTree>
    <p:extLst>
      <p:ext uri="{BB962C8B-B14F-4D97-AF65-F5344CB8AC3E}">
        <p14:creationId xmlns:p14="http://schemas.microsoft.com/office/powerpoint/2010/main" val="30577368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5046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Microsoft Ignite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50464" eaLnBrk="1" fontAlgn="auto" latinLnBrk="0" hangingPunct="1">
              <a:lnSpc>
                <a:spcPct val="100000"/>
              </a:lnSpc>
              <a:spcBef>
                <a:spcPts val="0"/>
              </a:spcBef>
              <a:spcAft>
                <a:spcPts val="0"/>
              </a:spcAft>
              <a:buClrTx/>
              <a:buSzTx/>
              <a:buFontTx/>
              <a:buNone/>
              <a:tabLst/>
              <a:defRPr/>
            </a:pPr>
            <a:fld id="{C2D763BA-0EE3-4533-A98E-466B10BCBB8F}" type="datetime8">
              <a:rPr kumimoji="0" lang="en-US" sz="1800" b="0" i="0" u="none" strike="noStrike" kern="0" cap="none" spc="0" normalizeH="0" baseline="0" noProof="0" smtClean="0">
                <a:ln>
                  <a:noFill/>
                </a:ln>
                <a:solidFill>
                  <a:prstClr val="black"/>
                </a:solidFill>
                <a:effectLst/>
                <a:uLnTx/>
                <a:uFillTx/>
              </a:rPr>
              <a:t>3/21/2018 10:25 AM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846109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Microsoft Ignite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B40ADBA-2109-4E7F-95D5-8A88A0930094}" type="datetime8">
              <a:rPr kumimoji="0" lang="en-US" sz="1800" b="0" i="0" u="none" strike="noStrike" kern="0" cap="none" spc="0" normalizeH="0" baseline="0" noProof="0" smtClean="0">
                <a:ln>
                  <a:noFill/>
                </a:ln>
                <a:solidFill>
                  <a:prstClr val="black"/>
                </a:solidFill>
                <a:effectLst/>
                <a:uLnTx/>
                <a:uFillTx/>
              </a:rPr>
              <a:t>3/21/2018 10:25 AM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2325616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F03A2440-BEFC-480C-9806-4749F61F0B87}"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65318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 title: </a:t>
            </a:r>
            <a:r>
              <a:rPr lang="en-US" sz="1200" b="0" dirty="0">
                <a:effectLst/>
                <a:latin typeface="Calibri" panose="020F0502020204030204" pitchFamily="34" charset="0"/>
                <a:ea typeface="Times New Roman" panose="02020603050405020304" pitchFamily="18" charset="0"/>
                <a:cs typeface="Times New Roman" panose="02020603050405020304" pitchFamily="18" charset="0"/>
              </a:rPr>
              <a:t>Design &amp; operations</a:t>
            </a:r>
          </a:p>
          <a:p>
            <a:pPr marL="0" marR="0">
              <a:lnSpc>
                <a:spcPct val="115000"/>
              </a:lnSpc>
              <a:spcBef>
                <a:spcPts val="0"/>
              </a:spcBef>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 objectives: </a:t>
            </a:r>
            <a:r>
              <a:rPr lang="en-US" sz="1200" b="0" dirty="0">
                <a:effectLst/>
                <a:latin typeface="Calibri" panose="020F0502020204030204" pitchFamily="34" charset="0"/>
                <a:ea typeface="Times New Roman" panose="02020603050405020304" pitchFamily="18" charset="0"/>
                <a:cs typeface="Times New Roman" panose="02020603050405020304" pitchFamily="18" charset="0"/>
              </a:rPr>
              <a:t>Provide an overview of Microsoft Azure design &amp; operations.</a:t>
            </a:r>
          </a:p>
          <a:p>
            <a:pPr marL="0" marR="0" indent="0" algn="l" defTabSz="914400" rtl="0" eaLnBrk="1" fontAlgn="auto" latinLnBrk="0" hangingPunct="1">
              <a:lnSpc>
                <a:spcPct val="115000"/>
              </a:lnSpc>
              <a:spcBef>
                <a:spcPts val="0"/>
              </a:spcBef>
              <a:spcAft>
                <a:spcPts val="1000"/>
              </a:spcAft>
              <a:buClrTx/>
              <a:buSzTx/>
              <a:buFontTx/>
              <a:buNone/>
              <a:tabLst/>
              <a:defRPr/>
            </a:pP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 script: </a:t>
            </a: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SDL (Designing for security from the ground up). </a:t>
            </a:r>
            <a:r>
              <a:rPr lang="en-US" sz="1200" b="0" kern="1200" dirty="0">
                <a:solidFill>
                  <a:schemeClr val="tx1"/>
                </a:solidFill>
                <a:effectLst/>
                <a:latin typeface="+mn-lt"/>
                <a:ea typeface="+mn-ea"/>
                <a:cs typeface="+mn-cs"/>
              </a:rPr>
              <a:t>Microsoft Azure development adheres to the Security Development Lifecycle (SDL). The SDL became central to Microsoft’s development practices a decade ago, and is shared freely with the industry and customers. It embeds security requirements into systems and software through the planning, design, development, and deployment phases.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Operational security controls (Keeping operations safe). </a:t>
            </a:r>
            <a:r>
              <a:rPr lang="en-US" sz="1200" b="0" kern="1200" dirty="0">
                <a:solidFill>
                  <a:schemeClr val="tx1"/>
                </a:solidFill>
                <a:effectLst/>
                <a:latin typeface="+mn-lt"/>
                <a:ea typeface="+mn-ea"/>
                <a:cs typeface="+mn-cs"/>
              </a:rPr>
              <a:t>Microsoft Azure adheres to a rigorous set of security controls that govern operations and support. The Microsoft Azure team works with other entities within Microsoft such as Office 365 and the Microsoft Operational Security Assurance (OSA) group to identify risks and share information, supporting continuous improvement in operational controls. This increases the ability to prevent, detect, contain, and respond to operational security threats specific to Microsoft Azure and company-wide.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Assume breach (Hardening</a:t>
            </a:r>
            <a:r>
              <a:rPr lang="en-US" sz="1200" b="1" kern="1200" baseline="0" dirty="0">
                <a:solidFill>
                  <a:schemeClr val="tx1"/>
                </a:solidFill>
                <a:effectLst/>
                <a:latin typeface="+mn-lt"/>
                <a:ea typeface="+mn-ea"/>
                <a:cs typeface="+mn-cs"/>
              </a:rPr>
              <a:t> cloud services)</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One key operational best practice that Microsoft uses to harden its cloud services is known as the “assume breach” strategy. A dedicated “red team” of software security experts simulates real-world attacks at the network, platform, and application layers, testing Microsoft Azure’s ability to detect, protect against, and recover from breaches. By constantly challenging the security capabilities of the service, Microsoft can stay ahead of emerging threats.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Incident response (mitigating the effects of attacks). </a:t>
            </a:r>
            <a:r>
              <a:rPr lang="en-US" sz="1200" b="0" kern="1200" dirty="0">
                <a:solidFill>
                  <a:schemeClr val="tx1"/>
                </a:solidFill>
                <a:effectLst/>
                <a:latin typeface="+mn-lt"/>
                <a:ea typeface="+mn-ea"/>
                <a:cs typeface="+mn-cs"/>
              </a:rPr>
              <a:t>Microsoft Azure has a global, 24x7 incident response service that works to mitigate the effects of attacks and malicious activity. The incident response team follows established procedures for incident management, communication, and recovery, and uses discoverable and predictable interfaces internally and to customers.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4574203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a:solidFill>
                  <a:schemeClr val="tx1"/>
                </a:solidFill>
                <a:effectLst/>
                <a:latin typeface="Segoe UI Light" pitchFamily="34" charset="0"/>
                <a:ea typeface="+mn-ea"/>
                <a:cs typeface="+mn-cs"/>
              </a:rPr>
              <a:t>Secure Developmen</a:t>
            </a:r>
            <a:r>
              <a:rPr lang="en-US" sz="1000" kern="1200" baseline="0" dirty="0">
                <a:solidFill>
                  <a:schemeClr val="tx1"/>
                </a:solidFill>
                <a:effectLst/>
                <a:latin typeface="Segoe UI Light" pitchFamily="34" charset="0"/>
                <a:ea typeface="+mn-ea"/>
                <a:cs typeface="+mn-cs"/>
              </a:rPr>
              <a:t>t Lifecycle – </a:t>
            </a:r>
            <a:r>
              <a:rPr lang="en-IN" sz="1000" dirty="0">
                <a:ln w="3175">
                  <a:noFill/>
                </a:ln>
                <a:solidFill>
                  <a:schemeClr val="bg1"/>
                </a:solidFill>
                <a:cs typeface="Segoe UI" pitchFamily="34" charset="0"/>
              </a:rPr>
              <a:t>Company-wide, mandatory development process that embeds security into every phase of development process.</a:t>
            </a:r>
          </a:p>
          <a:p>
            <a:pPr marL="0" marR="0" indent="0" algn="l" defTabSz="932503" rtl="0" eaLnBrk="1" fontAlgn="auto" latinLnBrk="0" hangingPunct="1">
              <a:lnSpc>
                <a:spcPct val="90000"/>
              </a:lnSpc>
              <a:spcBef>
                <a:spcPts val="0"/>
              </a:spcBef>
              <a:spcAft>
                <a:spcPts val="340"/>
              </a:spcAft>
              <a:buClrTx/>
              <a:buSzTx/>
              <a:buFontTx/>
              <a:buNone/>
              <a:tabLst/>
              <a:defRPr/>
            </a:pPr>
            <a:endParaRPr lang="en-IN" sz="1000" dirty="0">
              <a:ln w="3175">
                <a:noFill/>
              </a:ln>
              <a:solidFill>
                <a:schemeClr val="bg1"/>
              </a:solidFill>
              <a:cs typeface="Segoe UI" pitchFamily="34" charset="0"/>
            </a:endParaRPr>
          </a:p>
          <a:p>
            <a:pPr marL="0" marR="0" indent="0" algn="l" defTabSz="932503" rtl="0" eaLnBrk="1" fontAlgn="auto" latinLnBrk="0" hangingPunct="1">
              <a:lnSpc>
                <a:spcPct val="90000"/>
              </a:lnSpc>
              <a:spcBef>
                <a:spcPts val="0"/>
              </a:spcBef>
              <a:spcAft>
                <a:spcPts val="340"/>
              </a:spcAft>
              <a:buClrTx/>
              <a:buSzTx/>
              <a:buFontTx/>
              <a:buNone/>
              <a:tabLst/>
              <a:defRPr/>
            </a:pPr>
            <a:r>
              <a:rPr lang="en-IN" sz="1000" dirty="0">
                <a:ln w="3175">
                  <a:noFill/>
                </a:ln>
                <a:solidFill>
                  <a:schemeClr val="bg1"/>
                </a:solidFill>
                <a:cs typeface="Segoe UI" pitchFamily="34" charset="0"/>
              </a:rPr>
              <a:t>Assume Breach Simulation</a:t>
            </a:r>
            <a:r>
              <a:rPr lang="en-IN" sz="1000" baseline="0" dirty="0">
                <a:ln w="3175">
                  <a:noFill/>
                </a:ln>
                <a:solidFill>
                  <a:schemeClr val="bg1"/>
                </a:solidFill>
                <a:cs typeface="Segoe UI" pitchFamily="34" charset="0"/>
              </a:rPr>
              <a:t> – </a:t>
            </a:r>
            <a:r>
              <a:rPr lang="en-IN" sz="1000" dirty="0">
                <a:ln w="3175">
                  <a:noFill/>
                </a:ln>
                <a:solidFill>
                  <a:schemeClr val="bg1"/>
                </a:solidFill>
                <a:cs typeface="Segoe UI" pitchFamily="34" charset="0"/>
              </a:rPr>
              <a:t>Dedicated security expert “red team” that simulate real-world attacks at network, platform, and application layers, testing the ability of Azure to detect, protect against, and recover from breaches. </a:t>
            </a:r>
          </a:p>
          <a:p>
            <a:pPr marL="0" marR="0" indent="0" algn="l" defTabSz="932503" rtl="0" eaLnBrk="1" fontAlgn="auto" latinLnBrk="0" hangingPunct="1">
              <a:lnSpc>
                <a:spcPct val="90000"/>
              </a:lnSpc>
              <a:spcBef>
                <a:spcPts val="0"/>
              </a:spcBef>
              <a:spcAft>
                <a:spcPts val="340"/>
              </a:spcAft>
              <a:buClrTx/>
              <a:buSzTx/>
              <a:buFontTx/>
              <a:buNone/>
              <a:tabLst/>
              <a:defRPr/>
            </a:pPr>
            <a:endParaRPr lang="en-IN" sz="1000" dirty="0">
              <a:ln w="3175">
                <a:noFill/>
              </a:ln>
              <a:solidFill>
                <a:schemeClr val="bg1"/>
              </a:solidFill>
              <a:cs typeface="Segoe UI" pitchFamily="34" charset="0"/>
            </a:endParaRP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45F61A2-5336-401C-967A-3BE03D30D82A}" type="datetime8">
              <a:rPr lang="en-US" smtClean="0">
                <a:solidFill>
                  <a:prstClr val="black"/>
                </a:solidFill>
              </a:rPr>
              <a:t>3/21/2018 10:25 AM</a:t>
            </a:fld>
            <a:endParaRPr lang="en-US" dirty="0">
              <a:solidFill>
                <a:prstClr val="black"/>
              </a:solidFill>
            </a:endParaRPr>
          </a:p>
        </p:txBody>
      </p:sp>
    </p:spTree>
    <p:extLst>
      <p:ext uri="{BB962C8B-B14F-4D97-AF65-F5344CB8AC3E}">
        <p14:creationId xmlns:p14="http://schemas.microsoft.com/office/powerpoint/2010/main" val="7726421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a:solidFill>
                  <a:schemeClr val="tx1"/>
                </a:solidFill>
                <a:effectLst/>
                <a:latin typeface="Segoe UI Light" pitchFamily="34" charset="0"/>
                <a:ea typeface="+mn-ea"/>
                <a:cs typeface="+mn-cs"/>
              </a:rPr>
              <a:t>Secure Developmen</a:t>
            </a:r>
            <a:r>
              <a:rPr lang="en-US" sz="1000" kern="1200" baseline="0" dirty="0">
                <a:solidFill>
                  <a:schemeClr val="tx1"/>
                </a:solidFill>
                <a:effectLst/>
                <a:latin typeface="Segoe UI Light" pitchFamily="34" charset="0"/>
                <a:ea typeface="+mn-ea"/>
                <a:cs typeface="+mn-cs"/>
              </a:rPr>
              <a:t>t Lifecycle - </a:t>
            </a:r>
            <a:r>
              <a:rPr lang="en-IN" sz="1000" dirty="0">
                <a:ln w="3175">
                  <a:noFill/>
                </a:ln>
                <a:solidFill>
                  <a:schemeClr val="bg1"/>
                </a:solidFill>
                <a:cs typeface="Segoe UI" pitchFamily="34" charset="0"/>
              </a:rPr>
              <a:t>Company-wide, mandatory development process that embeds security into every phase of development process.</a:t>
            </a:r>
          </a:p>
          <a:p>
            <a:pPr marL="0" marR="0" indent="0" algn="l" defTabSz="932503" rtl="0" eaLnBrk="1" fontAlgn="auto" latinLnBrk="0" hangingPunct="1">
              <a:lnSpc>
                <a:spcPct val="90000"/>
              </a:lnSpc>
              <a:spcBef>
                <a:spcPts val="0"/>
              </a:spcBef>
              <a:spcAft>
                <a:spcPts val="340"/>
              </a:spcAft>
              <a:buClrTx/>
              <a:buSzTx/>
              <a:buFontTx/>
              <a:buNone/>
              <a:tabLst/>
              <a:defRPr/>
            </a:pPr>
            <a:endParaRPr lang="en-IN" sz="1000" dirty="0">
              <a:ln w="3175">
                <a:noFill/>
              </a:ln>
              <a:solidFill>
                <a:schemeClr val="bg1"/>
              </a:solidFill>
              <a:cs typeface="Segoe UI" pitchFamily="34" charset="0"/>
            </a:endParaRPr>
          </a:p>
          <a:p>
            <a:pPr marL="0" marR="0" indent="0" algn="l" defTabSz="932503" rtl="0" eaLnBrk="1" fontAlgn="auto" latinLnBrk="0" hangingPunct="1">
              <a:lnSpc>
                <a:spcPct val="90000"/>
              </a:lnSpc>
              <a:spcBef>
                <a:spcPts val="0"/>
              </a:spcBef>
              <a:spcAft>
                <a:spcPts val="340"/>
              </a:spcAft>
              <a:buClrTx/>
              <a:buSzTx/>
              <a:buFontTx/>
              <a:buNone/>
              <a:tabLst/>
              <a:defRPr/>
            </a:pPr>
            <a:r>
              <a:rPr lang="en-IN" sz="1000" dirty="0">
                <a:ln w="3175">
                  <a:noFill/>
                </a:ln>
                <a:solidFill>
                  <a:schemeClr val="bg1"/>
                </a:solidFill>
                <a:cs typeface="Segoe UI" pitchFamily="34" charset="0"/>
              </a:rPr>
              <a:t>Assume Breach Simulation</a:t>
            </a:r>
            <a:r>
              <a:rPr lang="en-IN" sz="1000" baseline="0" dirty="0">
                <a:ln w="3175">
                  <a:noFill/>
                </a:ln>
                <a:solidFill>
                  <a:schemeClr val="bg1"/>
                </a:solidFill>
                <a:cs typeface="Segoe UI" pitchFamily="34" charset="0"/>
              </a:rPr>
              <a:t> – </a:t>
            </a:r>
            <a:r>
              <a:rPr lang="en-IN" sz="1000" dirty="0">
                <a:ln w="3175">
                  <a:noFill/>
                </a:ln>
                <a:solidFill>
                  <a:schemeClr val="bg1"/>
                </a:solidFill>
                <a:cs typeface="Segoe UI" pitchFamily="34" charset="0"/>
              </a:rPr>
              <a:t>Dedicated security expert Red Team that simulate real-world attacks at network, platform, and application layers, testing the ability of Azure to detect, protect against, and recover from breaches. </a:t>
            </a:r>
          </a:p>
          <a:p>
            <a:pPr marL="0" marR="0" indent="0" algn="l" defTabSz="932503" rtl="0" eaLnBrk="1" fontAlgn="auto" latinLnBrk="0" hangingPunct="1">
              <a:lnSpc>
                <a:spcPct val="90000"/>
              </a:lnSpc>
              <a:spcBef>
                <a:spcPts val="0"/>
              </a:spcBef>
              <a:spcAft>
                <a:spcPts val="340"/>
              </a:spcAft>
              <a:buClrTx/>
              <a:buSzTx/>
              <a:buFontTx/>
              <a:buNone/>
              <a:tabLst/>
              <a:defRPr/>
            </a:pPr>
            <a:endParaRPr lang="en-IN" sz="1000" dirty="0">
              <a:ln w="3175">
                <a:noFill/>
              </a:ln>
              <a:solidFill>
                <a:schemeClr val="bg1"/>
              </a:solidFill>
              <a:cs typeface="Segoe UI" pitchFamily="34" charset="0"/>
            </a:endParaRP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D8BCD7-FB87-46D1-988F-16E082AF1FF6}" type="datetime8">
              <a:rPr lang="en-US" smtClean="0">
                <a:solidFill>
                  <a:prstClr val="black"/>
                </a:solidFill>
              </a:rPr>
              <a:t>3/21/2018 10:25 AM</a:t>
            </a:fld>
            <a:endParaRPr lang="en-US" dirty="0">
              <a:solidFill>
                <a:prstClr val="black"/>
              </a:solidFill>
            </a:endParaRPr>
          </a:p>
        </p:txBody>
      </p:sp>
    </p:spTree>
    <p:extLst>
      <p:ext uri="{BB962C8B-B14F-4D97-AF65-F5344CB8AC3E}">
        <p14:creationId xmlns:p14="http://schemas.microsoft.com/office/powerpoint/2010/main" val="9980143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1" kern="1200" dirty="0">
                <a:solidFill>
                  <a:schemeClr val="tx1"/>
                </a:solidFill>
                <a:effectLst/>
                <a:latin typeface="Segoe UI Light" pitchFamily="34" charset="0"/>
                <a:ea typeface="+mn-ea"/>
                <a:cs typeface="+mn-cs"/>
              </a:rPr>
              <a:t>The Microsoft Regulatory Compliance Program</a:t>
            </a:r>
          </a:p>
          <a:p>
            <a:r>
              <a:rPr lang="en-US" sz="1000" kern="1200" dirty="0">
                <a:solidFill>
                  <a:schemeClr val="tx1"/>
                </a:solidFill>
                <a:effectLst/>
                <a:latin typeface="Segoe UI Light" pitchFamily="34" charset="0"/>
                <a:ea typeface="+mn-ea"/>
                <a:cs typeface="+mn-cs"/>
              </a:rPr>
              <a:t>This optional, fee-based program extends the compliance functionality of the standard Office 365, Azure, or Dynamics CRM service to provide deeper, ongoing engagement with Microsoft through:</a:t>
            </a:r>
          </a:p>
          <a:p>
            <a:pPr marL="171450" lvl="0" indent="-171450">
              <a:buFont typeface="Arial" panose="020B0604020202020204" pitchFamily="34" charset="0"/>
              <a:buChar char="•"/>
            </a:pPr>
            <a:r>
              <a:rPr lang="en-US" sz="1000" i="1" kern="1200" dirty="0">
                <a:solidFill>
                  <a:schemeClr val="tx1"/>
                </a:solidFill>
                <a:effectLst/>
                <a:latin typeface="Segoe UI Light" pitchFamily="34" charset="0"/>
                <a:ea typeface="+mn-ea"/>
                <a:cs typeface="+mn-cs"/>
              </a:rPr>
              <a:t>Ad hoc access to</a:t>
            </a:r>
            <a:r>
              <a:rPr lang="en-US" sz="1000" kern="1200" dirty="0">
                <a:solidFill>
                  <a:schemeClr val="tx1"/>
                </a:solidFill>
                <a:effectLst/>
                <a:latin typeface="Segoe UI Light" pitchFamily="34" charset="0"/>
                <a:ea typeface="+mn-ea"/>
                <a:cs typeface="+mn-cs"/>
              </a:rPr>
              <a:t> </a:t>
            </a:r>
            <a:r>
              <a:rPr lang="en-US" sz="1000" i="1" kern="1200" dirty="0">
                <a:solidFill>
                  <a:schemeClr val="tx1"/>
                </a:solidFill>
                <a:effectLst/>
                <a:latin typeface="Segoe UI Light" pitchFamily="34" charset="0"/>
                <a:ea typeface="+mn-ea"/>
                <a:cs typeface="+mn-cs"/>
              </a:rPr>
              <a:t>additional information from Microsoft subject matter experts (SMEs) – for </a:t>
            </a:r>
            <a:r>
              <a:rPr lang="en-US" sz="1000" kern="1200" dirty="0">
                <a:solidFill>
                  <a:schemeClr val="tx1"/>
                </a:solidFill>
                <a:effectLst/>
                <a:latin typeface="Segoe UI Light" pitchFamily="34" charset="0"/>
                <a:ea typeface="+mn-ea"/>
                <a:cs typeface="+mn-cs"/>
              </a:rPr>
              <a:t>instance, participants can ask questions or seek help or clarification about the standard service documentation.</a:t>
            </a:r>
          </a:p>
          <a:p>
            <a:pPr marL="171450" lvl="0" indent="-171450">
              <a:buFont typeface="Arial" panose="020B0604020202020204" pitchFamily="34" charset="0"/>
              <a:buChar char="•"/>
            </a:pPr>
            <a:r>
              <a:rPr lang="en-US" sz="1000" kern="1200" dirty="0">
                <a:solidFill>
                  <a:schemeClr val="tx1"/>
                </a:solidFill>
                <a:effectLst/>
                <a:latin typeface="Segoe UI Light" pitchFamily="34" charset="0"/>
                <a:ea typeface="+mn-ea"/>
                <a:cs typeface="+mn-cs"/>
              </a:rPr>
              <a:t>Access to </a:t>
            </a:r>
            <a:r>
              <a:rPr lang="en-US" sz="1000" i="1" kern="1200" dirty="0">
                <a:solidFill>
                  <a:schemeClr val="tx1"/>
                </a:solidFill>
                <a:effectLst/>
                <a:latin typeface="Segoe UI Light" pitchFamily="34" charset="0"/>
                <a:ea typeface="+mn-ea"/>
                <a:cs typeface="+mn-cs"/>
              </a:rPr>
              <a:t>additional compliance-related information</a:t>
            </a:r>
            <a:r>
              <a:rPr lang="en-US" sz="1000" kern="1200" dirty="0">
                <a:solidFill>
                  <a:schemeClr val="tx1"/>
                </a:solidFill>
                <a:effectLst/>
                <a:latin typeface="Segoe UI Light" pitchFamily="34" charset="0"/>
                <a:ea typeface="+mn-ea"/>
                <a:cs typeface="+mn-cs"/>
              </a:rPr>
              <a:t> that Microsoft may develop over time – such as customer FAQs, compliance summits, or documents that provide insights into the underpinnings and plans for the compliance features of the Office 365, Azure, or Dynamics CRM service.</a:t>
            </a:r>
          </a:p>
          <a:p>
            <a:pPr marL="171450" lvl="0" indent="-171450">
              <a:buFont typeface="Arial" panose="020B0604020202020204" pitchFamily="34" charset="0"/>
              <a:buChar char="•"/>
            </a:pPr>
            <a:r>
              <a:rPr lang="en-US" sz="1000" kern="1200" dirty="0">
                <a:solidFill>
                  <a:schemeClr val="tx1"/>
                </a:solidFill>
                <a:effectLst/>
                <a:latin typeface="Segoe UI Light" pitchFamily="34" charset="0"/>
                <a:ea typeface="+mn-ea"/>
                <a:cs typeface="+mn-cs"/>
              </a:rPr>
              <a:t>The opportunity for </a:t>
            </a:r>
            <a:r>
              <a:rPr lang="en-US" sz="1000" i="1" kern="1200" dirty="0">
                <a:solidFill>
                  <a:schemeClr val="tx1"/>
                </a:solidFill>
                <a:effectLst/>
                <a:latin typeface="Segoe UI Light" pitchFamily="34" charset="0"/>
                <a:ea typeface="+mn-ea"/>
                <a:cs typeface="+mn-cs"/>
              </a:rPr>
              <a:t>one-to-one discussions</a:t>
            </a:r>
            <a:r>
              <a:rPr lang="en-US" sz="1000" kern="1200" dirty="0">
                <a:solidFill>
                  <a:schemeClr val="tx1"/>
                </a:solidFill>
                <a:effectLst/>
                <a:latin typeface="Segoe UI Light" pitchFamily="34" charset="0"/>
                <a:ea typeface="+mn-ea"/>
                <a:cs typeface="+mn-cs"/>
              </a:rPr>
              <a:t> with Microsoft third-party auditors, if required.</a:t>
            </a:r>
          </a:p>
          <a:p>
            <a:pPr marL="171450" lvl="0" indent="-171450">
              <a:buFont typeface="Arial" panose="020B0604020202020204" pitchFamily="34" charset="0"/>
              <a:buChar char="•"/>
            </a:pPr>
            <a:r>
              <a:rPr lang="en-US" sz="1000" kern="1200" dirty="0">
                <a:solidFill>
                  <a:schemeClr val="tx1"/>
                </a:solidFill>
                <a:effectLst/>
                <a:latin typeface="Segoe UI Light" pitchFamily="34" charset="0"/>
                <a:ea typeface="+mn-ea"/>
                <a:cs typeface="+mn-cs"/>
              </a:rPr>
              <a:t>Participation in an</a:t>
            </a:r>
            <a:r>
              <a:rPr lang="en-US" sz="1000" i="1" kern="1200" dirty="0">
                <a:solidFill>
                  <a:schemeClr val="tx1"/>
                </a:solidFill>
                <a:effectLst/>
                <a:latin typeface="Segoe UI Light" pitchFamily="34" charset="0"/>
                <a:ea typeface="+mn-ea"/>
                <a:cs typeface="+mn-cs"/>
              </a:rPr>
              <a:t> annual, webcast</a:t>
            </a:r>
            <a:r>
              <a:rPr lang="en-US" sz="1000" kern="1200" dirty="0">
                <a:solidFill>
                  <a:schemeClr val="tx1"/>
                </a:solidFill>
                <a:effectLst/>
                <a:latin typeface="Segoe UI Light" pitchFamily="34" charset="0"/>
                <a:ea typeface="+mn-ea"/>
                <a:cs typeface="+mn-cs"/>
              </a:rPr>
              <a:t> </a:t>
            </a:r>
            <a:r>
              <a:rPr lang="en-US" sz="1000" i="1" kern="1200" dirty="0">
                <a:solidFill>
                  <a:schemeClr val="tx1"/>
                </a:solidFill>
                <a:effectLst/>
                <a:latin typeface="Segoe UI Light" pitchFamily="34" charset="0"/>
                <a:ea typeface="+mn-ea"/>
                <a:cs typeface="+mn-cs"/>
              </a:rPr>
              <a:t>walkthrough of ISO and SSAE audit reports</a:t>
            </a:r>
            <a:r>
              <a:rPr lang="en-US" sz="1000" kern="1200" dirty="0">
                <a:solidFill>
                  <a:schemeClr val="tx1"/>
                </a:solidFill>
                <a:effectLst/>
                <a:latin typeface="Segoe UI Light" pitchFamily="34" charset="0"/>
                <a:ea typeface="+mn-ea"/>
                <a:cs typeface="+mn-cs"/>
              </a:rPr>
              <a:t> with Microsoft SMEs. A recording of this webcast will also be made generally available.</a:t>
            </a:r>
          </a:p>
          <a:p>
            <a:pPr marL="171450" lvl="0" indent="-171450">
              <a:buFont typeface="Arial" panose="020B0604020202020204" pitchFamily="34" charset="0"/>
              <a:buChar char="•"/>
            </a:pPr>
            <a:r>
              <a:rPr lang="en-US" sz="1000" kern="1200" dirty="0">
                <a:solidFill>
                  <a:schemeClr val="tx1"/>
                </a:solidFill>
                <a:effectLst/>
                <a:latin typeface="Segoe UI Light" pitchFamily="34" charset="0"/>
                <a:ea typeface="+mn-ea"/>
                <a:cs typeface="+mn-cs"/>
              </a:rPr>
              <a:t>The option to</a:t>
            </a:r>
            <a:r>
              <a:rPr lang="en-US" sz="1000" i="1" kern="1200" dirty="0">
                <a:solidFill>
                  <a:schemeClr val="tx1"/>
                </a:solidFill>
                <a:effectLst/>
                <a:latin typeface="Segoe UI Light" pitchFamily="34" charset="0"/>
                <a:ea typeface="+mn-ea"/>
                <a:cs typeface="+mn-cs"/>
              </a:rPr>
              <a:t> view the Microsoft control framework for the service</a:t>
            </a:r>
            <a:r>
              <a:rPr lang="en-US" sz="1000" kern="1200" dirty="0">
                <a:solidFill>
                  <a:schemeClr val="tx1"/>
                </a:solidFill>
                <a:effectLst/>
                <a:latin typeface="Segoe UI Light" pitchFamily="34" charset="0"/>
                <a:ea typeface="+mn-ea"/>
                <a:cs typeface="+mn-cs"/>
              </a:rPr>
              <a:t>. This can enable a customer’s risk officers to better understand and assess the scope and coverage of the framework (the service is subject to more than 600 controls), and to suggest additional controls, if needed.</a:t>
            </a:r>
          </a:p>
          <a:p>
            <a:pPr marL="171450" lvl="0" indent="-171450">
              <a:buFont typeface="Arial" panose="020B0604020202020204" pitchFamily="34" charset="0"/>
              <a:buChar char="•"/>
            </a:pPr>
            <a:r>
              <a:rPr lang="en-US" sz="1000" kern="1200" dirty="0">
                <a:solidFill>
                  <a:schemeClr val="tx1"/>
                </a:solidFill>
                <a:effectLst/>
                <a:latin typeface="Segoe UI Light" pitchFamily="34" charset="0"/>
                <a:ea typeface="+mn-ea"/>
                <a:cs typeface="+mn-cs"/>
              </a:rPr>
              <a:t>The </a:t>
            </a:r>
            <a:r>
              <a:rPr lang="en-US" sz="1000" i="1" kern="1200" dirty="0">
                <a:solidFill>
                  <a:schemeClr val="tx1"/>
                </a:solidFill>
                <a:effectLst/>
                <a:latin typeface="Segoe UI Light" pitchFamily="34" charset="0"/>
                <a:ea typeface="+mn-ea"/>
                <a:cs typeface="+mn-cs"/>
              </a:rPr>
              <a:t>opportunity to recommend future additions to the audit scope of the service</a:t>
            </a:r>
            <a:r>
              <a:rPr lang="en-US" sz="1000" kern="1200" dirty="0">
                <a:solidFill>
                  <a:schemeClr val="tx1"/>
                </a:solidFill>
                <a:effectLst/>
                <a:latin typeface="Segoe UI Light" pitchFamily="34" charset="0"/>
                <a:ea typeface="+mn-ea"/>
                <a:cs typeface="+mn-cs"/>
              </a:rPr>
              <a:t>. All participants will be allowed to suggest new audit controls; the program’s Financial Services Executive Committee (composed of one program participant from each regulatory region) will agree on up to five controls for inclusion in future audits.</a:t>
            </a:r>
          </a:p>
          <a:p>
            <a:pPr marL="171450" lvl="0" indent="-171450">
              <a:buFont typeface="Arial" panose="020B0604020202020204" pitchFamily="34" charset="0"/>
              <a:buChar char="•"/>
            </a:pPr>
            <a:r>
              <a:rPr lang="en-US" sz="1000" kern="1200" dirty="0">
                <a:solidFill>
                  <a:schemeClr val="tx1"/>
                </a:solidFill>
                <a:effectLst/>
                <a:latin typeface="Segoe UI Light" pitchFamily="34" charset="0"/>
                <a:ea typeface="+mn-ea"/>
                <a:cs typeface="+mn-cs"/>
              </a:rPr>
              <a:t>Access to detailed reports of the </a:t>
            </a:r>
            <a:r>
              <a:rPr lang="en-US" sz="1000" i="1" kern="1200" dirty="0">
                <a:solidFill>
                  <a:schemeClr val="tx1"/>
                </a:solidFill>
                <a:effectLst/>
                <a:latin typeface="Segoe UI Light" pitchFamily="34" charset="0"/>
                <a:ea typeface="+mn-ea"/>
                <a:cs typeface="+mn-cs"/>
              </a:rPr>
              <a:t>external annual penetration tests</a:t>
            </a:r>
            <a:r>
              <a:rPr lang="en-US" sz="1000" kern="1200" dirty="0">
                <a:solidFill>
                  <a:schemeClr val="tx1"/>
                </a:solidFill>
                <a:effectLst/>
                <a:latin typeface="Segoe UI Light" pitchFamily="34" charset="0"/>
                <a:ea typeface="+mn-ea"/>
                <a:cs typeface="+mn-cs"/>
              </a:rPr>
              <a:t> conducted on the service.</a:t>
            </a:r>
          </a:p>
          <a:p>
            <a:pPr marL="171450" lvl="0" indent="-171450">
              <a:buFont typeface="Arial" panose="020B0604020202020204" pitchFamily="34" charset="0"/>
              <a:buChar char="•"/>
            </a:pPr>
            <a:r>
              <a:rPr lang="en-US" sz="1000" kern="1200" dirty="0">
                <a:solidFill>
                  <a:schemeClr val="tx1"/>
                </a:solidFill>
                <a:effectLst/>
                <a:latin typeface="Segoe UI Light" pitchFamily="34" charset="0"/>
                <a:ea typeface="+mn-ea"/>
                <a:cs typeface="+mn-cs"/>
              </a:rPr>
              <a:t>The option to </a:t>
            </a:r>
            <a:r>
              <a:rPr lang="en-US" sz="1000" i="1" kern="1200" dirty="0">
                <a:solidFill>
                  <a:schemeClr val="tx1"/>
                </a:solidFill>
                <a:effectLst/>
                <a:latin typeface="Segoe UI Light" pitchFamily="34" charset="0"/>
                <a:ea typeface="+mn-ea"/>
                <a:cs typeface="+mn-cs"/>
              </a:rPr>
              <a:t>review the service risk register</a:t>
            </a:r>
            <a:r>
              <a:rPr lang="en-US" sz="1000" kern="1200" dirty="0">
                <a:solidFill>
                  <a:schemeClr val="tx1"/>
                </a:solidFill>
                <a:effectLst/>
                <a:latin typeface="Segoe UI Light" pitchFamily="34" charset="0"/>
                <a:ea typeface="+mn-ea"/>
                <a:cs typeface="+mn-cs"/>
              </a:rPr>
              <a:t>, to assess overall service approach to risk management and the underlying risks associated with using the service.</a:t>
            </a:r>
          </a:p>
          <a:p>
            <a:endParaRPr lang="en-US" sz="10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3B400DF-DED0-4F03-B105-A1CB023D266D}" type="datetime8">
              <a:rPr lang="en-US" smtClean="0">
                <a:solidFill>
                  <a:prstClr val="black"/>
                </a:solidFill>
              </a:rPr>
              <a:t>3/21/2018 10:25 AM</a:t>
            </a:fld>
            <a:endParaRPr lang="en-US" dirty="0">
              <a:solidFill>
                <a:prstClr val="black"/>
              </a:solidFill>
            </a:endParaRPr>
          </a:p>
        </p:txBody>
      </p:sp>
    </p:spTree>
    <p:extLst>
      <p:ext uri="{BB962C8B-B14F-4D97-AF65-F5344CB8AC3E}">
        <p14:creationId xmlns:p14="http://schemas.microsoft.com/office/powerpoint/2010/main" val="15854195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3B020A7-BD60-43A8-A194-51E6A9EEB847}"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105227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A047293E-4704-48FD-ADD4-DA6BE9A40AE7}"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66558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8524835B-B7AC-4C8F-A6A4-6AB08148BC58}"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722157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ADCB54C2-6924-46E0-961A-37FF3FE31690}"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430277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E0D2298D-F34F-4629-90E6-203AE47441A3}" type="datetime8">
              <a:rPr lang="en-US" smtClean="0">
                <a:solidFill>
                  <a:prstClr val="black"/>
                </a:solidFill>
              </a:rPr>
              <a:t>3/21/2018 10:25 AM</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800090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b="0" dirty="0"/>
          </a:p>
        </p:txBody>
      </p:sp>
    </p:spTree>
    <p:extLst>
      <p:ext uri="{BB962C8B-B14F-4D97-AF65-F5344CB8AC3E}">
        <p14:creationId xmlns:p14="http://schemas.microsoft.com/office/powerpoint/2010/main" val="4887333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Slide title: </a:t>
            </a:r>
            <a:r>
              <a:rPr lang="en-US" b="0" dirty="0"/>
              <a:t>Data segregation</a:t>
            </a:r>
          </a:p>
          <a:p>
            <a:pPr marL="0" indent="0">
              <a:buNone/>
            </a:pPr>
            <a:r>
              <a:rPr lang="en-US" b="1" dirty="0"/>
              <a:t>Slide objective: </a:t>
            </a:r>
            <a:r>
              <a:rPr lang="en-US" b="0" dirty="0"/>
              <a:t>Explain how storage</a:t>
            </a:r>
            <a:r>
              <a:rPr lang="en-US" b="0" baseline="0" dirty="0"/>
              <a:t>, SQL, and networks are isolated to segregate data.</a:t>
            </a:r>
            <a:endParaRPr lang="en-US" b="0" dirty="0"/>
          </a:p>
          <a:p>
            <a:pPr marL="0" indent="0">
              <a:buNone/>
            </a:pPr>
            <a:endParaRPr lang="en-US" dirty="0"/>
          </a:p>
          <a:p>
            <a:r>
              <a:rPr lang="en-US" sz="1200" b="1" kern="1200" dirty="0">
                <a:solidFill>
                  <a:schemeClr val="tx1"/>
                </a:solidFill>
                <a:effectLst/>
                <a:latin typeface="+mn-lt"/>
                <a:ea typeface="+mn-ea"/>
                <a:cs typeface="+mn-cs"/>
              </a:rPr>
              <a:t>Slide script:</a:t>
            </a:r>
          </a:p>
          <a:p>
            <a:r>
              <a:rPr lang="en-US" dirty="0"/>
              <a:t>Microsoft Azure uses logical isolation to segregate each customer’s data from that of others. This provides the scale and economic benefits of multitenant services while rigorously preventing customers from accessing one another’s data. </a:t>
            </a:r>
          </a:p>
          <a:p>
            <a:endParaRPr lang="en-US" sz="1200" kern="1200" dirty="0">
              <a:solidFill>
                <a:schemeClr val="tx1"/>
              </a:solidFill>
              <a:effectLst/>
              <a:latin typeface="+mn-lt"/>
              <a:ea typeface="+mn-ea"/>
              <a:cs typeface="+mn-cs"/>
            </a:endParaRPr>
          </a:p>
          <a:p>
            <a:pPr>
              <a:spcAft>
                <a:spcPts val="300"/>
              </a:spcAft>
            </a:pPr>
            <a:r>
              <a:rPr lang="en-US" sz="1400" b="1" dirty="0">
                <a:solidFill>
                  <a:srgbClr val="0171B0"/>
                </a:solidFill>
              </a:rPr>
              <a:t>Storage isolation:</a:t>
            </a:r>
            <a:endParaRPr lang="en-US" sz="1400" b="1" dirty="0">
              <a:solidFill>
                <a:srgbClr val="44546A"/>
              </a:solidFill>
            </a:endParaRPr>
          </a:p>
          <a:p>
            <a:pPr marL="236538" indent="-236538">
              <a:spcAft>
                <a:spcPts val="300"/>
              </a:spcAft>
              <a:buFont typeface="Arial" panose="020B0604020202020204" pitchFamily="34" charset="0"/>
              <a:buChar char="•"/>
            </a:pPr>
            <a:r>
              <a:rPr lang="en-US" dirty="0">
                <a:solidFill>
                  <a:srgbClr val="44546A"/>
                </a:solidFill>
              </a:rPr>
              <a:t>Data accessible only through claims-based IDM and access control with a Storage Access Key (SAK). Shared Access Signature (SAS) tokens can be generated using storage access keys to provide more granular, restricted access. Storage access keys can be reset via the Microsoft Azure Portal or SMAPI. </a:t>
            </a:r>
            <a:endParaRPr lang="en-US" sz="1400" b="1" dirty="0">
              <a:solidFill>
                <a:srgbClr val="44546A"/>
              </a:solidFill>
            </a:endParaRPr>
          </a:p>
          <a:p>
            <a:pPr marL="236538" indent="-236538">
              <a:spcAft>
                <a:spcPts val="300"/>
              </a:spcAft>
              <a:buFont typeface="Arial" panose="020B0604020202020204" pitchFamily="34" charset="0"/>
              <a:buChar char="•"/>
            </a:pPr>
            <a:r>
              <a:rPr lang="en-US" dirty="0">
                <a:solidFill>
                  <a:srgbClr val="44546A"/>
                </a:solidFill>
              </a:rPr>
              <a:t>Storage blocks are hashed by the hypervisor to separate accounts</a:t>
            </a:r>
          </a:p>
          <a:p>
            <a:pPr>
              <a:spcAft>
                <a:spcPts val="300"/>
              </a:spcAft>
            </a:pPr>
            <a:r>
              <a:rPr lang="en-US" b="1" dirty="0">
                <a:solidFill>
                  <a:srgbClr val="0171B0"/>
                </a:solidFill>
              </a:rPr>
              <a:t>SQL isolation:</a:t>
            </a:r>
            <a:endParaRPr lang="en-US" b="1" dirty="0">
              <a:solidFill>
                <a:srgbClr val="44546A"/>
              </a:solidFill>
            </a:endParaRPr>
          </a:p>
          <a:p>
            <a:pPr marL="236538" indent="-236538">
              <a:spcAft>
                <a:spcPts val="300"/>
              </a:spcAft>
              <a:buFont typeface="Arial" panose="020B0604020202020204" pitchFamily="34" charset="0"/>
              <a:buChar char="•"/>
            </a:pPr>
            <a:r>
              <a:rPr lang="en-US" dirty="0">
                <a:solidFill>
                  <a:srgbClr val="44546A"/>
                </a:solidFill>
              </a:rPr>
              <a:t>SQL Azure isolates separate account databases</a:t>
            </a:r>
          </a:p>
          <a:p>
            <a:pPr>
              <a:spcAft>
                <a:spcPts val="300"/>
              </a:spcAft>
            </a:pPr>
            <a:r>
              <a:rPr lang="en-US" b="1" dirty="0">
                <a:solidFill>
                  <a:srgbClr val="0171B0"/>
                </a:solidFill>
              </a:rPr>
              <a:t>Network isolation:</a:t>
            </a:r>
            <a:endParaRPr lang="en-US" b="1" dirty="0">
              <a:solidFill>
                <a:srgbClr val="44546A"/>
              </a:solidFill>
            </a:endParaRPr>
          </a:p>
          <a:p>
            <a:pPr marL="236538" indent="-236538">
              <a:spcAft>
                <a:spcPts val="300"/>
              </a:spcAft>
              <a:buFont typeface="Arial" panose="020B0604020202020204" pitchFamily="34" charset="0"/>
              <a:buChar char="•"/>
            </a:pPr>
            <a:r>
              <a:rPr lang="en-US" dirty="0">
                <a:solidFill>
                  <a:srgbClr val="44546A"/>
                </a:solidFill>
              </a:rPr>
              <a:t>VM switch at the host level blocks inter-tenant communication</a:t>
            </a:r>
          </a:p>
          <a:p>
            <a:endParaRPr lang="en-US" dirty="0"/>
          </a:p>
        </p:txBody>
      </p:sp>
    </p:spTree>
    <p:extLst>
      <p:ext uri="{BB962C8B-B14F-4D97-AF65-F5344CB8AC3E}">
        <p14:creationId xmlns:p14="http://schemas.microsoft.com/office/powerpoint/2010/main" val="177032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 title: </a:t>
            </a:r>
            <a:r>
              <a:rPr lang="en-US" sz="1200" b="0" dirty="0">
                <a:effectLst/>
                <a:latin typeface="Calibri" panose="020F0502020204030204" pitchFamily="34" charset="0"/>
                <a:ea typeface="Times New Roman" panose="02020603050405020304" pitchFamily="18" charset="0"/>
                <a:cs typeface="Times New Roman" panose="02020603050405020304" pitchFamily="18" charset="0"/>
              </a:rPr>
              <a:t>Security development lifecycle</a:t>
            </a:r>
          </a:p>
          <a:p>
            <a:pPr marL="0" marR="0">
              <a:lnSpc>
                <a:spcPct val="115000"/>
              </a:lnSpc>
              <a:spcBef>
                <a:spcPts val="0"/>
              </a:spcBef>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 objectives: </a:t>
            </a:r>
            <a:r>
              <a:rPr lang="en-US" sz="1200" b="0" dirty="0">
                <a:effectLst/>
                <a:latin typeface="Calibri" panose="020F0502020204030204" pitchFamily="34" charset="0"/>
                <a:ea typeface="Times New Roman" panose="02020603050405020304" pitchFamily="18" charset="0"/>
                <a:cs typeface="Times New Roman" panose="02020603050405020304" pitchFamily="18" charset="0"/>
              </a:rPr>
              <a:t>Provide an overview of the Microsoft</a:t>
            </a:r>
            <a:r>
              <a:rPr lang="en-US" sz="1200" b="0" baseline="0" dirty="0">
                <a:effectLst/>
                <a:latin typeface="Calibri" panose="020F0502020204030204" pitchFamily="34" charset="0"/>
                <a:ea typeface="Times New Roman" panose="02020603050405020304" pitchFamily="18" charset="0"/>
                <a:cs typeface="Times New Roman" panose="02020603050405020304" pitchFamily="18" charset="0"/>
              </a:rPr>
              <a:t> SDL.</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1000"/>
              </a:spcAft>
              <a:buClrTx/>
              <a:buSzTx/>
              <a:buFontTx/>
              <a:buNone/>
              <a:tabLst/>
              <a:defRPr/>
            </a:pP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 script: </a:t>
            </a:r>
            <a:endParaRPr lang="en-US" sz="1200" kern="1200" dirty="0">
              <a:solidFill>
                <a:schemeClr val="tx1"/>
              </a:solidFill>
              <a:effectLst/>
              <a:latin typeface="+mn-lt"/>
              <a:ea typeface="+mn-ea"/>
              <a:cs typeface="+mn-cs"/>
            </a:endParaRPr>
          </a:p>
          <a:p>
            <a:pPr defTabSz="931774">
              <a:defRPr/>
            </a:pPr>
            <a:r>
              <a:rPr lang="en-US" dirty="0">
                <a:cs typeface="Arial" charset="0"/>
              </a:rPr>
              <a:t>The Microsoft Security Development Lifecycle (SDL) is a set of processes and tools designed to minimize the number and severity of vulnerabilities in software products. It encompasses education of development personnel, secure development processes, and accountability of individuals and product teams—all for the building of more consistently secure software. </a:t>
            </a:r>
          </a:p>
          <a:p>
            <a:endParaRPr lang="en-US" dirty="0"/>
          </a:p>
          <a:p>
            <a:pPr algn="l" rtl="0" eaLnBrk="1" hangingPunct="1">
              <a:spcBef>
                <a:spcPct val="0"/>
              </a:spcBef>
            </a:pPr>
            <a:r>
              <a:rPr lang="en-US" dirty="0">
                <a:cs typeface="Arial" charset="0"/>
              </a:rPr>
              <a:t>Azure</a:t>
            </a:r>
            <a:r>
              <a:rPr lang="en-US" baseline="0" dirty="0">
                <a:cs typeface="Arial" charset="0"/>
              </a:rPr>
              <a:t> </a:t>
            </a:r>
            <a:r>
              <a:rPr lang="en-US" dirty="0">
                <a:cs typeface="Arial" charset="0"/>
              </a:rPr>
              <a:t>uses the SDL to systematically address security threats throughout the development process: through threat modeling during the design process, following development best practices and code security standards during coding, and requiring the use of various tools for testing and verification before deployment. These proactive checks during development make software less vulnerable to potential threats after release and the SDL provides a structured and consistent methodology through which to apply them. These methodologies, which are supported by an executive commitment to security, have helped Microsoft develop more secure software. </a:t>
            </a:r>
            <a:endParaRPr lang="en-US" dirty="0">
              <a:ea typeface="ＭＳ Ｐゴシック"/>
              <a:cs typeface="ＭＳ Ｐゴシック"/>
            </a:endParaRPr>
          </a:p>
          <a:p>
            <a:pPr defTabSz="931586">
              <a:defRPr/>
            </a:pPr>
            <a:endParaRPr lang="en-US" dirty="0"/>
          </a:p>
        </p:txBody>
      </p:sp>
    </p:spTree>
    <p:extLst>
      <p:ext uri="{BB962C8B-B14F-4D97-AF65-F5344CB8AC3E}">
        <p14:creationId xmlns:p14="http://schemas.microsoft.com/office/powerpoint/2010/main" val="32777932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Slide title: </a:t>
            </a:r>
            <a:r>
              <a:rPr lang="en-US" b="0" dirty="0"/>
              <a:t>Choice of data location</a:t>
            </a:r>
          </a:p>
          <a:p>
            <a:pPr defTabSz="931774">
              <a:defRPr/>
            </a:pPr>
            <a:r>
              <a:rPr lang="en-US" b="1" dirty="0"/>
              <a:t>Slide objective: </a:t>
            </a:r>
            <a:r>
              <a:rPr lang="en-US" dirty="0"/>
              <a:t>Explain how Microsoft Azure</a:t>
            </a:r>
            <a:r>
              <a:rPr lang="en-US" baseline="0" dirty="0"/>
              <a:t> makes </a:t>
            </a:r>
            <a:r>
              <a:rPr lang="en-US" dirty="0"/>
              <a:t>multiple copies of your data in each location – so even if you have your data in one location, you still have 3 different copies.</a:t>
            </a:r>
          </a:p>
          <a:p>
            <a:pPr defTabSz="931774">
              <a:defRPr/>
            </a:pPr>
            <a:endParaRPr lang="en-US" b="1" dirty="0"/>
          </a:p>
          <a:p>
            <a:pPr defTabSz="931774">
              <a:defRPr/>
            </a:pPr>
            <a:r>
              <a:rPr lang="en-US" b="1" dirty="0"/>
              <a:t>Slide script: </a:t>
            </a:r>
          </a:p>
          <a:p>
            <a:pPr defTabSz="931774">
              <a:defRPr/>
            </a:pPr>
            <a:r>
              <a:rPr lang="en-US" dirty="0"/>
              <a:t>Microsoft Azure customers can specify the geographic areas where their customer data is stored. Data may be replicated within a geographic area for redundancy, but will not be transmitted outside it. Microsoft Azure replicates data both locally and to different physical locations. </a:t>
            </a:r>
          </a:p>
          <a:p>
            <a:pPr marL="174708" indent="-174708">
              <a:buFont typeface="Arial" panose="020B0604020202020204" pitchFamily="34" charset="0"/>
              <a:buChar char="•"/>
            </a:pPr>
            <a:r>
              <a:rPr lang="en-US" dirty="0"/>
              <a:t>To guard against hardware failures and improve availability, every Blob is replicated across three computers in a Microsoft Azure datacenter.</a:t>
            </a:r>
          </a:p>
          <a:p>
            <a:pPr marL="174708" indent="-174708">
              <a:buFont typeface="Arial" panose="020B0604020202020204" pitchFamily="34" charset="0"/>
              <a:buChar char="•"/>
            </a:pPr>
            <a:r>
              <a:rPr lang="en-US" dirty="0"/>
              <a:t>To ensure more robust backup, Windows offers geo-replicated storage.</a:t>
            </a:r>
          </a:p>
          <a:p>
            <a:pPr defTabSz="931774">
              <a:defRPr/>
            </a:pPr>
            <a:endParaRPr lang="en-US" dirty="0"/>
          </a:p>
          <a:p>
            <a:r>
              <a:rPr lang="en-US" dirty="0"/>
              <a:t>Microsoft may transfer customer data within a Geo (e.g., within Europe) for data redundancy or other purposes. For example, Azure </a:t>
            </a:r>
            <a:r>
              <a:rPr lang="en-US" dirty="0">
                <a:hlinkClick r:id="rId3"/>
              </a:rPr>
              <a:t>replicates</a:t>
            </a:r>
            <a:r>
              <a:rPr lang="en-US" dirty="0"/>
              <a:t> Blob and Table data between two regions within the same Geo for enhanced data durability in case of a major datacenter disaster. Microsoft will not transfer customer data outside the geo(s) customer specifies (for example, from Europe to U.S. or from U.S. to Asia) except where necessary for Microsoft to provide customer support, troubleshoot the service, or comply with legal requirements; or where customer configures the account to enable such transfer of customer data.</a:t>
            </a:r>
          </a:p>
          <a:p>
            <a:endParaRPr lang="en-US" dirty="0"/>
          </a:p>
          <a:p>
            <a:endParaRPr lang="en-US" dirty="0"/>
          </a:p>
        </p:txBody>
      </p:sp>
    </p:spTree>
    <p:extLst>
      <p:ext uri="{BB962C8B-B14F-4D97-AF65-F5344CB8AC3E}">
        <p14:creationId xmlns:p14="http://schemas.microsoft.com/office/powerpoint/2010/main" val="31565421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Slide title: </a:t>
            </a:r>
            <a:r>
              <a:rPr lang="en-US" b="0" dirty="0"/>
              <a:t>Data destruction</a:t>
            </a:r>
          </a:p>
          <a:p>
            <a:pPr defTabSz="931774">
              <a:defRPr/>
            </a:pPr>
            <a:r>
              <a:rPr lang="en-US" b="1" dirty="0"/>
              <a:t>Slide objective: </a:t>
            </a:r>
            <a:r>
              <a:rPr lang="en-US" dirty="0"/>
              <a:t>Explain how</a:t>
            </a:r>
            <a:r>
              <a:rPr lang="en-US" baseline="0" dirty="0"/>
              <a:t> w</a:t>
            </a:r>
            <a:r>
              <a:rPr lang="en-US" dirty="0"/>
              <a:t>hen customers delete data or leave Microsoft Azure, Microsoft follows strict standards for overwriting storage resources before reuse, as well physically destruction of decommissioned hardware.</a:t>
            </a:r>
          </a:p>
          <a:p>
            <a:endParaRPr lang="en-US" b="1" dirty="0"/>
          </a:p>
          <a:p>
            <a:r>
              <a:rPr lang="en-US" b="1" dirty="0"/>
              <a:t>Slide script:</a:t>
            </a:r>
          </a:p>
          <a:p>
            <a:pPr defTabSz="950930">
              <a:spcAft>
                <a:spcPts val="346"/>
              </a:spcAft>
              <a:defRPr/>
            </a:pPr>
            <a:r>
              <a:rPr lang="en-US" dirty="0"/>
              <a:t>When a customer deletes a Blob or table entity, we immediately delete it from our index used to locate and access the data on the primary location, and then that delete is done asynchronously at the geo-replicated copy of the data. At the primary location, a customer can immediately try to access the Blob or entity and they won’t find it in their index, since we provide strong consistency for the delete. Customers</a:t>
            </a:r>
            <a:r>
              <a:rPr lang="en-US" baseline="0" dirty="0"/>
              <a:t> can only read from disk space they have written to. If a customer leaves Azure, we preserve that data for a specified period of time, generally 90 days, before deleting the data.</a:t>
            </a:r>
            <a:endParaRPr lang="en-US" dirty="0"/>
          </a:p>
          <a:p>
            <a:pPr defTabSz="950930">
              <a:spcAft>
                <a:spcPts val="346"/>
              </a:spcAft>
              <a:defRPr/>
            </a:pPr>
            <a:endParaRPr lang="en-US" dirty="0"/>
          </a:p>
          <a:p>
            <a:pPr defTabSz="950930">
              <a:lnSpc>
                <a:spcPct val="90000"/>
              </a:lnSpc>
              <a:spcAft>
                <a:spcPts val="346"/>
              </a:spcAft>
              <a:defRPr/>
            </a:pPr>
            <a:r>
              <a:rPr lang="en-US" dirty="0"/>
              <a:t>Microsoft uses NIST compliant disk disposal processes. For hard drives that can’t be wiped we use a destruction process that destroys it (i.e. shredding) and renders the recovery of information impossible (e.g., disintegrate, shred, pulverize, or incinerate). The appropriate means of disposal is determined by the asset type. Records of the destruction are retained. </a:t>
            </a:r>
            <a:r>
              <a:rPr lang="en-US" dirty="0">
                <a:latin typeface="Segoe UI Light" pitchFamily="34" charset="0"/>
              </a:rPr>
              <a:t>All Microsoft Azure services utilize approved media storage and disposal management services. Paper documents are destroyed by approved means at the pre-determined end-of-life cycle.</a:t>
            </a:r>
          </a:p>
        </p:txBody>
      </p:sp>
    </p:spTree>
    <p:extLst>
      <p:ext uri="{BB962C8B-B14F-4D97-AF65-F5344CB8AC3E}">
        <p14:creationId xmlns:p14="http://schemas.microsoft.com/office/powerpoint/2010/main" val="14736333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Privacy by design.</a:t>
            </a: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dirty="0">
                <a:latin typeface="Calibri" panose="020F0502020204030204" pitchFamily="34" charset="0"/>
                <a:ea typeface="Times New Roman" panose="02020603050405020304" pitchFamily="18" charset="0"/>
                <a:cs typeface="Times New Roman" panose="02020603050405020304" pitchFamily="18" charset="0"/>
              </a:rPr>
              <a:t>Provide an overview of privacy by design with Microsoft Azure.</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r>
              <a:rPr lang="en-US" b="1" dirty="0">
                <a:effectLst/>
              </a:rPr>
              <a:t>Privacy by Design.</a:t>
            </a:r>
            <a:r>
              <a:rPr lang="en-US" dirty="0">
                <a:effectLst/>
              </a:rPr>
              <a:t> With Microsoft, customers can expect </a:t>
            </a:r>
            <a:r>
              <a:rPr lang="en-US" dirty="0">
                <a:hlinkClick r:id="rId3"/>
              </a:rPr>
              <a:t>Privacy by Design</a:t>
            </a:r>
            <a:r>
              <a:rPr lang="en-US" dirty="0">
                <a:effectLst/>
              </a:rPr>
              <a:t>, a policy that guides how Microsoft builds products and services, how services are operated, and how internal teams are organized. </a:t>
            </a:r>
          </a:p>
          <a:p>
            <a:r>
              <a:rPr lang="en-US" b="1" dirty="0"/>
              <a:t>Restricted data access and use.</a:t>
            </a:r>
            <a:r>
              <a:rPr lang="en-US" dirty="0"/>
              <a:t> Access to customer data by Microsoft personnel is restricted. Customer data is only accessed when necessary to support the customer’s use of Microsoft Azure. This may include troubleshooting aimed at preventing, detecting, or repairing problems affecting the operation of Microsoft Azure and the improvement of features that involve the detection of, and protection against, emerging and evolving threats to the user (such as malware or spam). When granted, access is carefully controlled and logged. Strong authentication, including the use of multi-factor authentication, helps limit access to authorized personnel only. Access is revoked as soon as it is no longer needed. </a:t>
            </a:r>
          </a:p>
          <a:p>
            <a:r>
              <a:rPr lang="en-US" b="1" dirty="0"/>
              <a:t>No use for advertising.</a:t>
            </a:r>
            <a:r>
              <a:rPr lang="en-US" dirty="0"/>
              <a:t> Microsoft Azure does not share customer data with its advertiser-supported services, nor is customer data mined for advertising.</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Contractual commitments.</a:t>
            </a:r>
            <a:r>
              <a:rPr lang="en-US" dirty="0"/>
              <a:t> Microsoft is unique among major cloud service providers in providing cloud-service-specific privacy statements and making strong contractual commitments to safeguard customer data and protect privacy. Microsoft makes the standard contractual clauses created by the European Union (known as the “EU Model Clauses”) available to enterprise customers to provide additional contractual guarantees concerning transfers of personal data. </a:t>
            </a:r>
            <a:r>
              <a:rPr lang="en-US" dirty="0">
                <a:effectLst/>
              </a:rPr>
              <a:t>Recently, Brad Smith announced that Microsoft’s cloud contracts have been validated by European Union data protection authorities as meeting the rigorous privacy standards that regulate companies operating in E.U. member states. </a:t>
            </a:r>
            <a:endParaRPr lang="en-US" dirty="0"/>
          </a:p>
          <a:p>
            <a:endParaRPr lang="en-US" dirty="0"/>
          </a:p>
        </p:txBody>
      </p:sp>
    </p:spTree>
    <p:extLst>
      <p:ext uri="{BB962C8B-B14F-4D97-AF65-F5344CB8AC3E}">
        <p14:creationId xmlns:p14="http://schemas.microsoft.com/office/powerpoint/2010/main" val="18379423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30">
              <a:spcAft>
                <a:spcPts val="346"/>
              </a:spcAft>
              <a:defRPr/>
            </a:pPr>
            <a:r>
              <a:rPr lang="en-US" b="1" dirty="0">
                <a:effectLst/>
              </a:rPr>
              <a:t>Slide title: </a:t>
            </a:r>
            <a:r>
              <a:rPr lang="en-US" b="0" dirty="0">
                <a:effectLst/>
              </a:rPr>
              <a:t>Restricted</a:t>
            </a:r>
            <a:r>
              <a:rPr lang="en-US" b="0" baseline="0" dirty="0">
                <a:effectLst/>
              </a:rPr>
              <a:t> use</a:t>
            </a:r>
            <a:endParaRPr lang="en-US" b="0" dirty="0">
              <a:effectLst/>
            </a:endParaRPr>
          </a:p>
          <a:p>
            <a:pPr marL="0" marR="0" indent="0" algn="l" defTabSz="950930" rtl="0" eaLnBrk="1" fontAlgn="auto" latinLnBrk="0" hangingPunct="1">
              <a:lnSpc>
                <a:spcPct val="100000"/>
              </a:lnSpc>
              <a:spcBef>
                <a:spcPts val="0"/>
              </a:spcBef>
              <a:spcAft>
                <a:spcPts val="346"/>
              </a:spcAft>
              <a:buClrTx/>
              <a:buSzTx/>
              <a:buFontTx/>
              <a:buNone/>
              <a:tabLst/>
              <a:defRPr/>
            </a:pPr>
            <a:r>
              <a:rPr lang="en-US" b="1" dirty="0">
                <a:effectLst/>
              </a:rPr>
              <a:t>Slide</a:t>
            </a:r>
            <a:r>
              <a:rPr lang="en-US" b="1" baseline="0" dirty="0">
                <a:effectLst/>
              </a:rPr>
              <a:t> objective: </a:t>
            </a:r>
            <a:r>
              <a:rPr lang="en-US" b="0" baseline="0" dirty="0">
                <a:effectLst/>
              </a:rPr>
              <a:t>Explain how Azure does not share data with its advertiser-supported services and does not mine customer data for advertising.</a:t>
            </a:r>
          </a:p>
          <a:p>
            <a:pPr marL="0" marR="0" indent="0" algn="l" defTabSz="950930" rtl="0" eaLnBrk="1" fontAlgn="auto" latinLnBrk="0" hangingPunct="1">
              <a:lnSpc>
                <a:spcPct val="100000"/>
              </a:lnSpc>
              <a:spcBef>
                <a:spcPts val="0"/>
              </a:spcBef>
              <a:spcAft>
                <a:spcPts val="346"/>
              </a:spcAft>
              <a:buClrTx/>
              <a:buSzTx/>
              <a:buFontTx/>
              <a:buNone/>
              <a:tabLst/>
              <a:defRPr/>
            </a:pPr>
            <a:endParaRPr lang="en-US" b="1" dirty="0">
              <a:effectLst/>
            </a:endParaRPr>
          </a:p>
          <a:p>
            <a:pPr defTabSz="950930">
              <a:spcAft>
                <a:spcPts val="346"/>
              </a:spcAft>
              <a:defRPr/>
            </a:pPr>
            <a:r>
              <a:rPr lang="en-US" b="1" dirty="0">
                <a:effectLst/>
              </a:rPr>
              <a:t>Slide script:</a:t>
            </a:r>
          </a:p>
          <a:p>
            <a:pPr marL="171450" marR="0" indent="-171450" algn="l" defTabSz="9317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Microsoft will use the customer data you store in Azure only for purposes consistent with providing you the services. We will not use your customer data or derive information from it for advertising purposes, and we will not sell your customer data.</a:t>
            </a:r>
          </a:p>
          <a:p>
            <a:pPr marL="171450" indent="-171450" defTabSz="931774">
              <a:buFont typeface="Arial" panose="020B0604020202020204" pitchFamily="34" charset="0"/>
              <a:buChar char="•"/>
              <a:defRPr/>
            </a:pPr>
            <a:r>
              <a:rPr lang="en-US" dirty="0"/>
              <a:t>Azure does not share data with its advertiser-supported services. Azure does not mine customer data for advertising.</a:t>
            </a:r>
          </a:p>
          <a:p>
            <a:pPr defTabSz="931774">
              <a:defRPr/>
            </a:pPr>
            <a:endParaRPr lang="en-US" dirty="0"/>
          </a:p>
        </p:txBody>
      </p:sp>
    </p:spTree>
    <p:extLst>
      <p:ext uri="{BB962C8B-B14F-4D97-AF65-F5344CB8AC3E}">
        <p14:creationId xmlns:p14="http://schemas.microsoft.com/office/powerpoint/2010/main" val="39166011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30">
              <a:spcAft>
                <a:spcPts val="346"/>
              </a:spcAft>
              <a:defRPr/>
            </a:pPr>
            <a:r>
              <a:rPr lang="en-US" b="1" dirty="0">
                <a:effectLst/>
              </a:rPr>
              <a:t>Slide title: </a:t>
            </a:r>
            <a:r>
              <a:rPr lang="en-US" b="0" dirty="0">
                <a:effectLst/>
              </a:rPr>
              <a:t>Contractual commitments</a:t>
            </a:r>
          </a:p>
          <a:p>
            <a:pPr marL="0" marR="0" indent="0" algn="l" defTabSz="950930" rtl="0" eaLnBrk="1" fontAlgn="auto" latinLnBrk="0" hangingPunct="1">
              <a:lnSpc>
                <a:spcPct val="100000"/>
              </a:lnSpc>
              <a:spcBef>
                <a:spcPts val="0"/>
              </a:spcBef>
              <a:spcAft>
                <a:spcPts val="346"/>
              </a:spcAft>
              <a:buClrTx/>
              <a:buSzTx/>
              <a:buFontTx/>
              <a:buNone/>
              <a:tabLst/>
              <a:defRPr/>
            </a:pPr>
            <a:r>
              <a:rPr lang="en-US" b="1" dirty="0">
                <a:effectLst/>
              </a:rPr>
              <a:t>Slide</a:t>
            </a:r>
            <a:r>
              <a:rPr lang="en-US" b="1" baseline="0" dirty="0">
                <a:effectLst/>
              </a:rPr>
              <a:t> objective: </a:t>
            </a:r>
            <a:r>
              <a:rPr lang="en-US" b="0" baseline="0" dirty="0">
                <a:effectLst/>
              </a:rPr>
              <a:t>Explain how </a:t>
            </a:r>
            <a:r>
              <a:rPr lang="en-US" b="0" dirty="0"/>
              <a:t>Microsoft is unique among major cloud service providers in making strong contractual commitments to safeguard customer data and protect privacy. </a:t>
            </a:r>
          </a:p>
          <a:p>
            <a:pPr marL="0" marR="0" indent="0" algn="l" defTabSz="950930" rtl="0" eaLnBrk="1" fontAlgn="auto" latinLnBrk="0" hangingPunct="1">
              <a:lnSpc>
                <a:spcPct val="100000"/>
              </a:lnSpc>
              <a:spcBef>
                <a:spcPts val="0"/>
              </a:spcBef>
              <a:spcAft>
                <a:spcPts val="346"/>
              </a:spcAft>
              <a:buClrTx/>
              <a:buSzTx/>
              <a:buFontTx/>
              <a:buNone/>
              <a:tabLst/>
              <a:defRPr/>
            </a:pPr>
            <a:endParaRPr lang="en-US" b="1" dirty="0">
              <a:effectLst/>
            </a:endParaRPr>
          </a:p>
          <a:p>
            <a:pPr defTabSz="950930">
              <a:spcAft>
                <a:spcPts val="346"/>
              </a:spcAft>
              <a:defRPr/>
            </a:pPr>
            <a:r>
              <a:rPr lang="en-US" b="1" dirty="0">
                <a:effectLst/>
              </a:rPr>
              <a:t>Slide script:</a:t>
            </a:r>
          </a:p>
          <a:p>
            <a:pPr defTabSz="950930">
              <a:spcAft>
                <a:spcPts val="346"/>
              </a:spcAft>
              <a:defRPr/>
            </a:pPr>
            <a:r>
              <a:rPr lang="en-US" dirty="0">
                <a:effectLst/>
              </a:rPr>
              <a:t>We recognize how critical data privacy is to enabling our customers to move to the cloud, and Microsoft has been a pioneer in offering privacy protections for its enterprise cloud services. We were the first to offer contractual commitments for customers subject to the E.U. Data Protection Directive and U.S. HIPAA laws, which call for safeguarding personal data, and have continued to strengthen data privacy through technical, operational, and legal protections. </a:t>
            </a:r>
          </a:p>
          <a:p>
            <a:pPr defTabSz="950930">
              <a:spcAft>
                <a:spcPts val="346"/>
              </a:spcAft>
              <a:defRPr/>
            </a:pPr>
            <a:endParaRPr lang="en-US" dirty="0"/>
          </a:p>
          <a:p>
            <a:r>
              <a:rPr lang="en-US" b="1" dirty="0">
                <a:effectLst/>
              </a:rPr>
              <a:t>European Union Approval.</a:t>
            </a:r>
            <a:r>
              <a:rPr lang="en-US" dirty="0">
                <a:effectLst/>
              </a:rPr>
              <a:t> Recently, Brad Smith announced that Microsoft’s cloud contracts have been validated by European Union data protection authorities as meeting the rigorous privacy standards that regulate companies operating in E.U. member states. Microsoft has been working closely with the E.U. regulators to allow for the transfer of personal data across borders using its enterprise cloud services, and Microsoft is the first – and so far the only – company to receive joint approval from E.U. Article 29 for its strong contractual commitments to comply with E.U. privacy laws no matter where data is located. This provides additional assurances beyond the Safe Harbor Agreement between the E.U. and U.S, and ensure customers can continue to operate globally if that agreement is changed or suspended.</a:t>
            </a:r>
          </a:p>
          <a:p>
            <a:r>
              <a:rPr lang="en-US" i="1" dirty="0">
                <a:effectLst/>
              </a:rPr>
              <a:t>(For more information, see these resources:</a:t>
            </a:r>
          </a:p>
          <a:p>
            <a:pPr marL="174708" indent="-174708">
              <a:buFont typeface="Arial" panose="020B0604020202020204" pitchFamily="34" charset="0"/>
              <a:buChar char="•"/>
            </a:pPr>
            <a:r>
              <a:rPr lang="en-US" i="1" dirty="0">
                <a:effectLst/>
              </a:rPr>
              <a:t>Brad Smith announcement: http://blogs.technet.com/b/microsoft_blog/archive/2014/04/10/privacy-authorities-across-europe-approve-microsoft-s-cloud-commitments.aspx</a:t>
            </a:r>
          </a:p>
          <a:p>
            <a:pPr marL="174708" indent="-174708">
              <a:buFont typeface="Arial" panose="020B0604020202020204" pitchFamily="34" charset="0"/>
              <a:buChar char="•"/>
            </a:pPr>
            <a:r>
              <a:rPr lang="en-US" i="1" baseline="0" dirty="0">
                <a:effectLst/>
              </a:rPr>
              <a:t>EU joint approval: http://ec.europa.eu/justice/data-protection/article-29/documentation/other-document/files/2014/20140402_microsoft.pdf)</a:t>
            </a:r>
            <a:endParaRPr lang="en-US" i="1"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effectLst/>
            </a:endParaRPr>
          </a:p>
          <a:p>
            <a:pPr defTabSz="950930">
              <a:spcAft>
                <a:spcPts val="346"/>
              </a:spcAft>
              <a:defRPr/>
            </a:pPr>
            <a:r>
              <a:rPr lang="en-US" dirty="0"/>
              <a:t>Contractual scope includes:</a:t>
            </a:r>
          </a:p>
          <a:p>
            <a:pPr marL="171450" indent="-171450" defTabSz="950930">
              <a:spcAft>
                <a:spcPts val="346"/>
              </a:spcAft>
              <a:buFont typeface="Arial" panose="020B0604020202020204" pitchFamily="34" charset="0"/>
              <a:buChar char="•"/>
              <a:defRPr/>
            </a:pPr>
            <a:r>
              <a:rPr lang="en-US" dirty="0"/>
              <a:t>Data Processing Agreement that details our compliance with the E.U. Data Protection Directive </a:t>
            </a:r>
          </a:p>
          <a:p>
            <a:pPr marL="171450" indent="-171450" defTabSz="950930">
              <a:spcAft>
                <a:spcPts val="346"/>
              </a:spcAft>
              <a:buFont typeface="Arial" panose="020B0604020202020204" pitchFamily="34" charset="0"/>
              <a:buChar char="•"/>
              <a:defRPr/>
            </a:pPr>
            <a:r>
              <a:rPr lang="en-US" dirty="0"/>
              <a:t>E.U. Model Contractual Clauses that provide additional contractual guarantees around transfers of personal data </a:t>
            </a:r>
          </a:p>
          <a:p>
            <a:pPr marL="171450" indent="-171450" defTabSz="950930">
              <a:spcAft>
                <a:spcPts val="346"/>
              </a:spcAft>
              <a:buFont typeface="Arial" panose="020B0604020202020204" pitchFamily="34" charset="0"/>
              <a:buChar char="•"/>
              <a:defRPr/>
            </a:pPr>
            <a:r>
              <a:rPr lang="en-US" dirty="0"/>
              <a:t>A HIPAA Business Associate Agreement (BAA) for healthcare entities with access to Protected Health Information (PHI)</a:t>
            </a:r>
          </a:p>
          <a:p>
            <a:pPr marL="171450" indent="-171450" defTabSz="950930">
              <a:spcAft>
                <a:spcPts val="346"/>
              </a:spcAft>
              <a:buFont typeface="Arial" panose="020B0604020202020204" pitchFamily="34" charset="0"/>
              <a:buChar char="•"/>
              <a:defRPr/>
            </a:pPr>
            <a:r>
              <a:rPr lang="en-US" sz="1200" spc="-50" dirty="0">
                <a:solidFill>
                  <a:srgbClr val="44546A"/>
                </a:solidFill>
              </a:rPr>
              <a:t>Microsoft makes strong contractual commitments to safeguard customer data and has an e</a:t>
            </a:r>
            <a:r>
              <a:rPr lang="en-US" dirty="0">
                <a:solidFill>
                  <a:srgbClr val="FF0000"/>
                </a:solidFill>
              </a:rPr>
              <a:t>nterprise cloud-service specific privacy policy: we don’t mingle the privacy commitments of Azure with our other products &amp; ads </a:t>
            </a:r>
            <a:endParaRPr lang="en-US" dirty="0"/>
          </a:p>
          <a:p>
            <a:pPr marL="0" marR="0" indent="0" algn="l" defTabSz="950930" rtl="0" eaLnBrk="1" fontAlgn="auto" latinLnBrk="0" hangingPunct="1">
              <a:lnSpc>
                <a:spcPct val="100000"/>
              </a:lnSpc>
              <a:spcBef>
                <a:spcPts val="0"/>
              </a:spcBef>
              <a:spcAft>
                <a:spcPts val="346"/>
              </a:spcAft>
              <a:buClrTx/>
              <a:buSzTx/>
              <a:buFont typeface="Arial" panose="020B0604020202020204" pitchFamily="34" charset="0"/>
              <a:buNone/>
              <a:tabLst/>
              <a:defRPr/>
            </a:pPr>
            <a:r>
              <a:rPr lang="en-US" dirty="0">
                <a:effectLst/>
              </a:rPr>
              <a:t>These contractual commitments, backed by technical capabilities and operational practices that ensure we can meet on our privacy obligations, benefit customers in every geography and industry. Customers across the globe can use Azure with confidence knowing that Microsoft has met the high bar of privacy protections mandated by these regulations.</a:t>
            </a:r>
            <a:endParaRPr lang="en-US" dirty="0"/>
          </a:p>
          <a:p>
            <a:endParaRPr lang="en-US" dirty="0"/>
          </a:p>
        </p:txBody>
      </p:sp>
    </p:spTree>
    <p:extLst>
      <p:ext uri="{BB962C8B-B14F-4D97-AF65-F5344CB8AC3E}">
        <p14:creationId xmlns:p14="http://schemas.microsoft.com/office/powerpoint/2010/main" val="26400750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dirty="0">
                <a:latin typeface="Calibri" panose="020F0502020204030204" pitchFamily="34" charset="0"/>
                <a:ea typeface="Times New Roman" panose="02020603050405020304" pitchFamily="18" charset="0"/>
                <a:cs typeface="Times New Roman" panose="02020603050405020304" pitchFamily="18" charset="0"/>
              </a:rPr>
              <a:t>Simplified compliance</a:t>
            </a:r>
          </a:p>
          <a:p>
            <a:pPr>
              <a:lnSpc>
                <a:spcPct val="115000"/>
              </a:lnSpc>
              <a:spcAft>
                <a:spcPts val="1019"/>
              </a:spcAft>
            </a:pPr>
            <a:r>
              <a:rPr lang="en-US" b="1" dirty="0">
                <a:latin typeface="Calibri" panose="020F0502020204030204" pitchFamily="34" charset="0"/>
                <a:ea typeface="Times New Roman" panose="02020603050405020304" pitchFamily="18" charset="0"/>
                <a:cs typeface="Times New Roman" panose="02020603050405020304" pitchFamily="18" charset="0"/>
              </a:rPr>
              <a:t>Slide objectives: </a:t>
            </a:r>
            <a:r>
              <a:rPr lang="en-US" dirty="0">
                <a:latin typeface="Calibri" panose="020F0502020204030204" pitchFamily="34" charset="0"/>
                <a:ea typeface="Times New Roman" panose="02020603050405020304" pitchFamily="18" charset="0"/>
                <a:cs typeface="Times New Roman" panose="02020603050405020304" pitchFamily="18" charset="0"/>
              </a:rPr>
              <a:t>Provide an overview of compliance with Microsoft Azure.</a:t>
            </a:r>
          </a:p>
          <a:p>
            <a:pPr defTabSz="931774">
              <a:lnSpc>
                <a:spcPct val="115000"/>
              </a:lnSpc>
              <a:spcAft>
                <a:spcPts val="1019"/>
              </a:spcAft>
              <a:defRPr/>
            </a:pP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defTabSz="931774">
              <a:lnSpc>
                <a:spcPct val="115000"/>
              </a:lnSpc>
              <a:spcAft>
                <a:spcPts val="1019"/>
              </a:spcAft>
              <a:defRPr/>
            </a:pPr>
            <a:r>
              <a:rPr lang="en-US" b="1" dirty="0">
                <a:latin typeface="Calibri" panose="020F0502020204030204" pitchFamily="34" charset="0"/>
                <a:ea typeface="Times New Roman" panose="02020603050405020304" pitchFamily="18" charset="0"/>
                <a:cs typeface="Times New Roman" panose="02020603050405020304" pitchFamily="18" charset="0"/>
              </a:rPr>
              <a:t>Slide script: </a:t>
            </a:r>
            <a:endParaRPr lang="en-US" dirty="0"/>
          </a:p>
          <a:p>
            <a:r>
              <a:rPr lang="en-US" dirty="0"/>
              <a:t>Compliance processes make it easier for customers to achieve their own compliance across multiple services and meet their changing needs efficiently. Together, security-enhanced technology and effective compliance processes enable Microsoft to maintain and expand a rich set of</a:t>
            </a:r>
            <a:r>
              <a:rPr lang="en-US" b="1" dirty="0"/>
              <a:t> </a:t>
            </a:r>
            <a:r>
              <a:rPr lang="en-US" dirty="0"/>
              <a:t>third-party certifications. These help customers demonstrate compliance readiness to customers, auditors, and regulators. As part of its commitment to transparency, Microsoft shares third-party verification results with its customers.</a:t>
            </a:r>
          </a:p>
          <a:p>
            <a:pPr marL="174708" indent="-174708">
              <a:buFont typeface="Arial" panose="020B0604020202020204" pitchFamily="34" charset="0"/>
              <a:buChar char="•"/>
            </a:pPr>
            <a:r>
              <a:rPr lang="en-US" dirty="0"/>
              <a:t>Microsoft Azure is certified for </a:t>
            </a:r>
            <a:r>
              <a:rPr lang="en-US" b="1" dirty="0"/>
              <a:t>ISO 27001</a:t>
            </a:r>
            <a:r>
              <a:rPr lang="en-US" dirty="0"/>
              <a:t>, a broad international information security standard, and undergoes annual audits for ISO compliance. Microsoft Azure has also been audited against the service Organization Control (SOC) reporting framework for </a:t>
            </a:r>
            <a:r>
              <a:rPr lang="en-US" b="1" dirty="0"/>
              <a:t>SOC 1 Type 2</a:t>
            </a:r>
            <a:r>
              <a:rPr lang="en-US" dirty="0"/>
              <a:t>, attesting to the design and operating effectiveness of its controls. In addition, Microsoft Azure has been audited for </a:t>
            </a:r>
            <a:r>
              <a:rPr lang="en-US" b="1" dirty="0"/>
              <a:t>SOC 2 Type 2</a:t>
            </a:r>
            <a:r>
              <a:rPr lang="en-US" dirty="0"/>
              <a:t>, which includes a further examination of Microsoft Azure controls related to security, availability, and confidentiality. Microsoft Azure undergoes annual SOC audits.</a:t>
            </a:r>
          </a:p>
          <a:p>
            <a:pPr marL="174708" lvl="0" indent="-174708">
              <a:buFont typeface="Arial" panose="020B0604020202020204" pitchFamily="34" charset="0"/>
              <a:buChar char="•"/>
            </a:pPr>
            <a:r>
              <a:rPr lang="en-US" dirty="0"/>
              <a:t>Microsoft Azure has also obtained many industry-specific certifications, including: </a:t>
            </a:r>
          </a:p>
          <a:p>
            <a:pPr marL="391970" lvl="1" indent="-174708">
              <a:buFont typeface="Arial" panose="020B0604020202020204" pitchFamily="34" charset="0"/>
              <a:buChar char="•"/>
            </a:pPr>
            <a:r>
              <a:rPr lang="en-US" b="1" dirty="0"/>
              <a:t>Payment Card Industry (PCI) Data Security Standard (DSS):</a:t>
            </a:r>
            <a:r>
              <a:rPr lang="en-US" dirty="0"/>
              <a:t> Microsoft Azure has been validated for PCI-DSS compliance by an independent Qualified Security Assessor (QSA). Designed to help prevent fraud through increased controls involving credit card data, certification is required for all organizations that store, process, or transmit credit card information. Customers can reduce the complexity of their PCI-DSS certification by using compliant services on Microsoft Azure. </a:t>
            </a:r>
          </a:p>
          <a:p>
            <a:pPr marL="391970" lvl="1" indent="-174708">
              <a:buFont typeface="Arial" panose="020B0604020202020204" pitchFamily="34" charset="0"/>
              <a:buChar char="•"/>
            </a:pPr>
            <a:r>
              <a:rPr lang="en-US" b="1" dirty="0"/>
              <a:t>United States FedRAMP:</a:t>
            </a:r>
            <a:r>
              <a:rPr lang="en-US" dirty="0"/>
              <a:t> Microsoft Azure has received Provisional Authorization to Operate from the Federal Risk and Authorization Management Program (FedRAMP) Joint Authorization Board (JAB). By achieving this level of federal compliance, Microsoft customers can be assured that its enterprise cloud services have undergone the assessments necessary to verify they meet government security standards. </a:t>
            </a:r>
          </a:p>
          <a:p>
            <a:pPr marL="391970" lvl="1" indent="-174708">
              <a:buFont typeface="Arial" panose="020B0604020202020204" pitchFamily="34" charset="0"/>
              <a:buChar char="•"/>
            </a:pPr>
            <a:r>
              <a:rPr lang="en-US" sz="1200" b="1" kern="1200" dirty="0">
                <a:solidFill>
                  <a:schemeClr val="tx1"/>
                </a:solidFill>
                <a:effectLst/>
                <a:latin typeface="+mn-lt"/>
                <a:ea typeface="+mn-ea"/>
                <a:cs typeface="+mn-cs"/>
              </a:rPr>
              <a:t>UK G-Cloud:</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the </a:t>
            </a:r>
            <a:r>
              <a:rPr lang="en-US" sz="1200" b="1" kern="1200" dirty="0">
                <a:solidFill>
                  <a:schemeClr val="tx1"/>
                </a:solidFill>
                <a:effectLst/>
                <a:latin typeface="+mn-lt"/>
                <a:ea typeface="+mn-ea"/>
                <a:cs typeface="+mn-cs"/>
              </a:rPr>
              <a:t>United Kingdom</a:t>
            </a:r>
            <a:r>
              <a:rPr lang="en-US" sz="1200" kern="1200" dirty="0">
                <a:solidFill>
                  <a:schemeClr val="tx1"/>
                </a:solidFill>
                <a:effectLst/>
                <a:latin typeface="+mn-lt"/>
                <a:ea typeface="+mn-ea"/>
                <a:cs typeface="+mn-cs"/>
              </a:rPr>
              <a:t>, Azure has been awarded </a:t>
            </a:r>
            <a:r>
              <a:rPr lang="en-US" sz="1200" b="1" kern="1200" dirty="0">
                <a:solidFill>
                  <a:schemeClr val="tx1"/>
                </a:solidFill>
                <a:effectLst/>
                <a:latin typeface="+mn-lt"/>
                <a:ea typeface="+mn-ea"/>
                <a:cs typeface="+mn-cs"/>
              </a:rPr>
              <a:t>Impact Level 2 (IL2)</a:t>
            </a:r>
            <a:r>
              <a:rPr lang="en-US" sz="1200" kern="1200" dirty="0">
                <a:solidFill>
                  <a:schemeClr val="tx1"/>
                </a:solidFill>
                <a:effectLst/>
                <a:latin typeface="+mn-lt"/>
                <a:ea typeface="+mn-ea"/>
                <a:cs typeface="+mn-cs"/>
              </a:rPr>
              <a:t> accreditation, further enhancing Microsoft and its partner offerings on the current G-Cloud procurement Framework and </a:t>
            </a:r>
            <a:r>
              <a:rPr lang="en-US" sz="1200" kern="1200" dirty="0" err="1">
                <a:solidFill>
                  <a:schemeClr val="tx1"/>
                </a:solidFill>
                <a:effectLst/>
                <a:latin typeface="+mn-lt"/>
                <a:ea typeface="+mn-ea"/>
                <a:cs typeface="+mn-cs"/>
              </a:rPr>
              <a:t>CloudStore</a:t>
            </a:r>
            <a:r>
              <a:rPr lang="en-US" sz="1200" kern="1200" dirty="0">
                <a:solidFill>
                  <a:schemeClr val="tx1"/>
                </a:solidFill>
                <a:effectLst/>
                <a:latin typeface="+mn-lt"/>
                <a:ea typeface="+mn-ea"/>
                <a:cs typeface="+mn-cs"/>
              </a:rPr>
              <a:t>. </a:t>
            </a:r>
          </a:p>
        </p:txBody>
      </p:sp>
    </p:spTree>
    <p:extLst>
      <p:ext uri="{BB962C8B-B14F-4D97-AF65-F5344CB8AC3E}">
        <p14:creationId xmlns:p14="http://schemas.microsoft.com/office/powerpoint/2010/main" val="12257195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363" fontAlgn="base">
              <a:lnSpc>
                <a:spcPct val="90000"/>
              </a:lnSpc>
              <a:spcBef>
                <a:spcPts val="1000"/>
              </a:spcBef>
              <a:buSzPct val="90000"/>
              <a:buFont typeface="Arial" pitchFamily="34" charset="0"/>
              <a:buNone/>
              <a:defRPr/>
            </a:pPr>
            <a:r>
              <a:rPr lang="en-US" b="1" dirty="0">
                <a:solidFill>
                  <a:srgbClr val="44546A"/>
                </a:solidFill>
              </a:rPr>
              <a:t>Slide title:</a:t>
            </a:r>
            <a:r>
              <a:rPr lang="en-US" baseline="0" dirty="0">
                <a:solidFill>
                  <a:srgbClr val="44546A"/>
                </a:solidFill>
              </a:rPr>
              <a:t> Security compliance strategy</a:t>
            </a:r>
          </a:p>
          <a:p>
            <a:pPr marL="0" indent="0" defTabSz="914363" fontAlgn="base">
              <a:lnSpc>
                <a:spcPct val="90000"/>
              </a:lnSpc>
              <a:spcBef>
                <a:spcPts val="1000"/>
              </a:spcBef>
              <a:buSzPct val="90000"/>
              <a:buFont typeface="Arial" pitchFamily="34" charset="0"/>
              <a:buNone/>
              <a:defRPr/>
            </a:pPr>
            <a:r>
              <a:rPr lang="en-US" b="1" baseline="0" dirty="0">
                <a:solidFill>
                  <a:srgbClr val="44546A"/>
                </a:solidFill>
              </a:rPr>
              <a:t>Slide objective:</a:t>
            </a:r>
            <a:r>
              <a:rPr lang="en-US" baseline="0" dirty="0">
                <a:solidFill>
                  <a:srgbClr val="44546A"/>
                </a:solidFill>
              </a:rPr>
              <a:t> Explain how Azure is designed with a compliance strategy that helps customers address business objectives and industry standards &amp; regulations.</a:t>
            </a:r>
          </a:p>
          <a:p>
            <a:pPr marL="0" indent="0" defTabSz="914363" fontAlgn="base">
              <a:lnSpc>
                <a:spcPct val="90000"/>
              </a:lnSpc>
              <a:spcBef>
                <a:spcPts val="1000"/>
              </a:spcBef>
              <a:buSzPct val="90000"/>
              <a:buFont typeface="Arial" pitchFamily="34" charset="0"/>
              <a:buNone/>
              <a:defRPr/>
            </a:pPr>
            <a:endParaRPr lang="en-US" dirty="0">
              <a:solidFill>
                <a:srgbClr val="44546A"/>
              </a:solidFill>
            </a:endParaRPr>
          </a:p>
          <a:p>
            <a:pPr marL="0" indent="0" defTabSz="914363" fontAlgn="base">
              <a:lnSpc>
                <a:spcPct val="90000"/>
              </a:lnSpc>
              <a:spcBef>
                <a:spcPts val="1000"/>
              </a:spcBef>
              <a:buSzPct val="90000"/>
              <a:buFont typeface="Arial" pitchFamily="34" charset="0"/>
              <a:buNone/>
              <a:defRPr/>
            </a:pPr>
            <a:r>
              <a:rPr lang="en-US" b="1" dirty="0">
                <a:solidFill>
                  <a:srgbClr val="44546A"/>
                </a:solidFill>
              </a:rPr>
              <a:t>Slide script:</a:t>
            </a:r>
          </a:p>
          <a:p>
            <a:pPr marL="0" marR="0" indent="0" algn="l" defTabSz="914363" rtl="0" eaLnBrk="1" fontAlgn="base" latinLnBrk="0" hangingPunct="1">
              <a:lnSpc>
                <a:spcPct val="90000"/>
              </a:lnSpc>
              <a:spcBef>
                <a:spcPts val="1000"/>
              </a:spcBef>
              <a:spcAft>
                <a:spcPts val="0"/>
              </a:spcAft>
              <a:buClrTx/>
              <a:buSzPct val="90000"/>
              <a:buFont typeface="Arial" pitchFamily="34" charset="0"/>
              <a:buNone/>
              <a:tabLst/>
              <a:defRPr/>
            </a:pPr>
            <a:r>
              <a:rPr lang="en-US" baseline="0" dirty="0">
                <a:solidFill>
                  <a:srgbClr val="44546A"/>
                </a:solidFill>
              </a:rPr>
              <a:t>Azure is designed with a compliance strategy that helps customers address business objectives and industry standards &amp; regulations. Our security compliance framework includes test and audit phases, security analytics, risk management best practices, and security benchmark analysis to achieve certificates and attestations:</a:t>
            </a:r>
          </a:p>
          <a:p>
            <a:pPr marL="233363" indent="-233363" defTabSz="914363" fontAlgn="base">
              <a:lnSpc>
                <a:spcPct val="90000"/>
              </a:lnSpc>
              <a:spcBef>
                <a:spcPts val="1000"/>
              </a:spcBef>
              <a:buSzPct val="90000"/>
              <a:buFont typeface="Arial" pitchFamily="34" charset="0"/>
              <a:buChar char="•"/>
              <a:defRPr/>
            </a:pPr>
            <a:r>
              <a:rPr lang="en-US" dirty="0">
                <a:solidFill>
                  <a:srgbClr val="44546A"/>
                </a:solidFill>
              </a:rPr>
              <a:t>Security goals are set in context of business and industry requirements</a:t>
            </a:r>
          </a:p>
          <a:p>
            <a:pPr marL="233363" indent="-233363" defTabSz="914363" fontAlgn="base">
              <a:lnSpc>
                <a:spcPct val="90000"/>
              </a:lnSpc>
              <a:spcBef>
                <a:spcPts val="1000"/>
              </a:spcBef>
              <a:buSzPct val="90000"/>
              <a:buFont typeface="Arial" pitchFamily="34" charset="0"/>
              <a:buChar char="•"/>
              <a:defRPr/>
            </a:pPr>
            <a:r>
              <a:rPr lang="en-US" dirty="0">
                <a:solidFill>
                  <a:srgbClr val="44546A"/>
                </a:solidFill>
              </a:rPr>
              <a:t>Security analytics and best practices are deployed to detect and respond to threats</a:t>
            </a:r>
          </a:p>
          <a:p>
            <a:pPr marL="233363" indent="-233363" defTabSz="914363" fontAlgn="base">
              <a:lnSpc>
                <a:spcPct val="90000"/>
              </a:lnSpc>
              <a:spcBef>
                <a:spcPts val="1000"/>
              </a:spcBef>
              <a:buSzPct val="90000"/>
              <a:buFont typeface="Arial" pitchFamily="34" charset="0"/>
              <a:buChar char="•"/>
              <a:defRPr/>
            </a:pPr>
            <a:r>
              <a:rPr lang="en-US" dirty="0">
                <a:solidFill>
                  <a:srgbClr val="44546A"/>
                </a:solidFill>
              </a:rPr>
              <a:t>Benchmarked to a high bar of certifications and accreditations to ensure compliance </a:t>
            </a:r>
          </a:p>
          <a:p>
            <a:pPr marL="233363" indent="-233363" defTabSz="914363" fontAlgn="base">
              <a:lnSpc>
                <a:spcPct val="90000"/>
              </a:lnSpc>
              <a:spcBef>
                <a:spcPts val="1000"/>
              </a:spcBef>
              <a:buSzPct val="90000"/>
              <a:buFont typeface="Arial" pitchFamily="34" charset="0"/>
              <a:buChar char="•"/>
              <a:defRPr/>
            </a:pPr>
            <a:r>
              <a:rPr lang="en-US" dirty="0">
                <a:solidFill>
                  <a:srgbClr val="44546A"/>
                </a:solidFill>
              </a:rPr>
              <a:t>Continual monitoring, testing, and auditing</a:t>
            </a:r>
          </a:p>
          <a:p>
            <a:pPr marL="233363" indent="-233363" defTabSz="914363" fontAlgn="base">
              <a:lnSpc>
                <a:spcPct val="90000"/>
              </a:lnSpc>
              <a:spcBef>
                <a:spcPts val="1000"/>
              </a:spcBef>
              <a:buSzPct val="90000"/>
              <a:buFont typeface="Arial" pitchFamily="34" charset="0"/>
              <a:buChar char="•"/>
              <a:defRPr/>
            </a:pPr>
            <a:r>
              <a:rPr lang="en-US" dirty="0">
                <a:solidFill>
                  <a:srgbClr val="44546A"/>
                </a:solidFill>
              </a:rPr>
              <a:t>Ongoing updates of certifications and attestations</a:t>
            </a:r>
          </a:p>
          <a:p>
            <a:endParaRPr lang="en-US" dirty="0"/>
          </a:p>
        </p:txBody>
      </p:sp>
    </p:spTree>
    <p:extLst>
      <p:ext uri="{BB962C8B-B14F-4D97-AF65-F5344CB8AC3E}">
        <p14:creationId xmlns:p14="http://schemas.microsoft.com/office/powerpoint/2010/main" val="34993247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Slide title:</a:t>
            </a:r>
            <a:r>
              <a:rPr lang="en-US" b="1" baseline="0" dirty="0"/>
              <a:t> </a:t>
            </a:r>
            <a:r>
              <a:rPr lang="en-US" b="0" baseline="0" dirty="0"/>
              <a:t>Certificates &amp; programs</a:t>
            </a:r>
            <a:endParaRPr lang="en-US" b="0" dirty="0"/>
          </a:p>
          <a:p>
            <a:pPr defTabSz="931774">
              <a:defRPr/>
            </a:pPr>
            <a:r>
              <a:rPr lang="en-US" b="1" dirty="0"/>
              <a:t>Slide objective:</a:t>
            </a:r>
            <a:r>
              <a:rPr lang="en-US" dirty="0"/>
              <a:t> This includes a description of each of the audits, certifications, and programs Microsoft Azure has achieved.</a:t>
            </a:r>
          </a:p>
          <a:p>
            <a:pPr defTabSz="931774">
              <a:defRPr/>
            </a:pPr>
            <a:endParaRPr lang="en-US" dirty="0"/>
          </a:p>
          <a:p>
            <a:r>
              <a:rPr lang="en-US" sz="1000" b="1" dirty="0"/>
              <a:t>Slide script:</a:t>
            </a:r>
          </a:p>
          <a:p>
            <a:endParaRPr lang="en-US" sz="1000" dirty="0"/>
          </a:p>
          <a:p>
            <a:r>
              <a:rPr lang="en-US" sz="1000" b="1" dirty="0"/>
              <a:t>ISO/IEC 27001</a:t>
            </a:r>
          </a:p>
          <a:p>
            <a:pPr marL="178264" indent="-178264">
              <a:buFont typeface="Arial" pitchFamily="34" charset="0"/>
              <a:buChar char="•"/>
            </a:pPr>
            <a:r>
              <a:rPr lang="en-US" sz="1000" dirty="0"/>
              <a:t>Received ISO/IEC 27001:2005 certificate from BSI on 11/29/2011 for Microsoft Azure Core Services; recertified in Dec 2012</a:t>
            </a:r>
          </a:p>
          <a:p>
            <a:pPr marL="178264" indent="-178264">
              <a:buFont typeface="Arial" pitchFamily="34" charset="0"/>
              <a:buChar char="•"/>
            </a:pPr>
            <a:r>
              <a:rPr lang="en-US" sz="1000" dirty="0"/>
              <a:t>Broad international information security standard. Acts as security baseline.</a:t>
            </a:r>
          </a:p>
          <a:p>
            <a:pPr marL="178264" indent="-178264">
              <a:buFont typeface="Arial" pitchFamily="34" charset="0"/>
              <a:buChar char="•"/>
            </a:pPr>
            <a:r>
              <a:rPr lang="en-US" sz="1000" dirty="0"/>
              <a:t>The ISO/IEC 27001:2005 certificate validates that Microsoft has implemented the internationally recognized information security controls defined in this standard.</a:t>
            </a:r>
          </a:p>
          <a:p>
            <a:r>
              <a:rPr lang="en-US" sz="1000" dirty="0"/>
              <a:t>ISO 27001/27002 (True certification/International Std.)</a:t>
            </a:r>
          </a:p>
          <a:p>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dk1"/>
                </a:solidFill>
                <a:latin typeface="+mn-lt"/>
                <a:ea typeface="+mn-ea"/>
                <a:cs typeface="+mn-cs"/>
              </a:rPr>
              <a:t>PCI DSS Level 1</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Information security standard designed to prevent fraud through increased controls around credit card data.</a:t>
            </a:r>
          </a:p>
          <a:p>
            <a:endParaRPr lang="en-US" sz="1000" dirty="0"/>
          </a:p>
          <a:p>
            <a:r>
              <a:rPr lang="en-US" sz="1000" b="1" dirty="0"/>
              <a:t>SOC 1 / SSAE 16</a:t>
            </a:r>
          </a:p>
          <a:p>
            <a:pPr marL="181937" indent="-181937">
              <a:buFont typeface="Arial" pitchFamily="34" charset="0"/>
              <a:buChar char="•"/>
            </a:pPr>
            <a:r>
              <a:rPr lang="en-US" sz="1000" dirty="0"/>
              <a:t>Successor to SAS 70 attestations.</a:t>
            </a:r>
          </a:p>
          <a:p>
            <a:pPr marL="181937" indent="-181937" defTabSz="950705">
              <a:buFont typeface="Arial" pitchFamily="34" charset="0"/>
              <a:buChar char="•"/>
              <a:defRPr/>
            </a:pPr>
            <a:r>
              <a:rPr lang="en-US" sz="1000" dirty="0"/>
              <a:t>An accounting standard that is relied upon as the authoritative guidance for reporting on service organizations.</a:t>
            </a:r>
          </a:p>
          <a:p>
            <a:pPr marL="181937" indent="-181937" defTabSz="950705">
              <a:buFont typeface="Arial" pitchFamily="34" charset="0"/>
              <a:buChar char="•"/>
              <a:defRPr/>
            </a:pPr>
            <a:r>
              <a:rPr lang="en-US" sz="1000" dirty="0"/>
              <a:t>It illustrates Microsoft’s willingness to open up internal security programs to outside scrutiny.</a:t>
            </a:r>
          </a:p>
          <a:p>
            <a:pPr marL="181937" indent="-181937" defTabSz="950705">
              <a:buFont typeface="Arial" pitchFamily="34" charset="0"/>
              <a:buChar char="•"/>
              <a:defRPr/>
            </a:pPr>
            <a:r>
              <a:rPr lang="en-US" sz="1000" dirty="0"/>
              <a:t>The end result is auditor’s report on the effectiveness and suitability of selected controls to achieve desired control objectives during the period under review. Detailed SSAE 16 report can then be shared with customers under NDA.</a:t>
            </a:r>
          </a:p>
          <a:p>
            <a:pPr marL="181937" indent="-181937" defTabSz="950705">
              <a:buFont typeface="Arial" pitchFamily="34" charset="0"/>
              <a:buChar char="•"/>
              <a:defRPr/>
            </a:pPr>
            <a:r>
              <a:rPr lang="en-US" sz="1000" dirty="0"/>
              <a:t>Audit report (SOC 1 Type 2) available for Microsoft Azure core services in June 2012.</a:t>
            </a:r>
          </a:p>
          <a:p>
            <a:pPr marL="0" indent="0" defTabSz="950705">
              <a:buFont typeface="Arial" pitchFamily="34" charset="0"/>
              <a:buNone/>
              <a:defRPr/>
            </a:pPr>
            <a:endParaRPr lang="en-US" sz="1000" b="1" dirty="0"/>
          </a:p>
          <a:p>
            <a:pPr marL="0" indent="0" defTabSz="950705">
              <a:buFont typeface="Arial" pitchFamily="34" charset="0"/>
              <a:buNone/>
              <a:defRPr/>
            </a:pPr>
            <a:r>
              <a:rPr lang="en-US" sz="1000" b="1" dirty="0"/>
              <a:t>SOC</a:t>
            </a:r>
            <a:r>
              <a:rPr lang="en-US" sz="1000" b="1" baseline="0" dirty="0"/>
              <a:t> 2</a:t>
            </a:r>
          </a:p>
          <a:p>
            <a:pPr marL="171450" marR="0" indent="-171450" algn="l" defTabSz="950705"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a:t>Azure has been audited for SOC 2 Type 2, which includes a further examination of Azure controls related to security, availability, and confidentiality/</a:t>
            </a:r>
            <a:endParaRPr lang="en-US" sz="1000" kern="1200" dirty="0">
              <a:solidFill>
                <a:schemeClr val="dk1"/>
              </a:solidFill>
              <a:latin typeface="+mn-lt"/>
              <a:ea typeface="+mn-ea"/>
              <a:cs typeface="+mn-cs"/>
            </a:endParaRPr>
          </a:p>
          <a:p>
            <a:pPr marL="0" indent="0" defTabSz="950705">
              <a:buFont typeface="Arial" pitchFamily="34" charset="0"/>
              <a:buNone/>
              <a:defRPr/>
            </a:pPr>
            <a:endParaRPr lang="en-US" sz="1000" dirty="0"/>
          </a:p>
          <a:p>
            <a:r>
              <a:rPr lang="en-US" sz="1000" b="1" dirty="0"/>
              <a:t>FedRamp/FISMA</a:t>
            </a:r>
          </a:p>
          <a:p>
            <a:pPr marL="181937" indent="-181937">
              <a:buFont typeface="Arial" pitchFamily="34" charset="0"/>
              <a:buChar char="•"/>
            </a:pPr>
            <a:r>
              <a:rPr lang="en-US" sz="1000" dirty="0"/>
              <a:t>Federal Information Security Management Act of 2002 (FISMA) is a U.S. federal law that defines a comprehensive framework to protect government information, operations, and assets against natural and man-made threats.</a:t>
            </a:r>
          </a:p>
          <a:p>
            <a:pPr marL="181937" indent="-181937">
              <a:buFont typeface="Arial" pitchFamily="34" charset="0"/>
              <a:buChar char="•"/>
            </a:pPr>
            <a:r>
              <a:rPr lang="en-US" sz="1000" dirty="0"/>
              <a:t>Required by law for U.S. federal agencies, and looked on favorably by other government agencies.</a:t>
            </a:r>
          </a:p>
          <a:p>
            <a:pPr marL="181937" indent="-181937">
              <a:buFont typeface="Arial" pitchFamily="34" charset="0"/>
              <a:buChar char="•"/>
            </a:pPr>
            <a:r>
              <a:rPr lang="en-US" sz="1000" kern="1200" dirty="0"/>
              <a:t>Azure has received Provisional Authorization to Operate from the Federal Risk and Authorization Management Program (</a:t>
            </a:r>
            <a:r>
              <a:rPr lang="en-US" sz="1000" kern="1200" dirty="0" err="1"/>
              <a:t>FedRAMP</a:t>
            </a:r>
            <a:r>
              <a:rPr lang="en-US" sz="1000" kern="1200" dirty="0"/>
              <a:t>) Joint Authorization Board (JAB), having undergone the assessments necessary to verify that it meets </a:t>
            </a:r>
            <a:r>
              <a:rPr lang="en-US" sz="1000" kern="1200" dirty="0" err="1"/>
              <a:t>FedRAMP</a:t>
            </a:r>
            <a:r>
              <a:rPr lang="en-US" sz="1000" kern="1200" dirty="0"/>
              <a:t> security standards. </a:t>
            </a:r>
            <a:endParaRPr lang="en-US" sz="1000" kern="1200" dirty="0">
              <a:solidFill>
                <a:schemeClr val="dk1"/>
              </a:solidFill>
              <a:latin typeface="+mn-lt"/>
              <a:ea typeface="+mn-ea"/>
              <a:cs typeface="+mn-cs"/>
            </a:endParaRPr>
          </a:p>
          <a:p>
            <a:pPr marL="0" indent="0" defTabSz="950705">
              <a:buFont typeface="Arial" pitchFamily="34" charset="0"/>
              <a:buNone/>
              <a:defRPr/>
            </a:pPr>
            <a:endParaRPr lang="en-US" sz="1000" dirty="0"/>
          </a:p>
          <a:p>
            <a:pPr marL="0" indent="0" defTabSz="950705">
              <a:buFont typeface="Arial" pitchFamily="34" charset="0"/>
              <a:buNone/>
              <a:defRPr/>
            </a:pPr>
            <a:r>
              <a:rPr lang="en-US" sz="1000" b="1" dirty="0"/>
              <a:t>PCI DSS</a:t>
            </a:r>
          </a:p>
          <a:p>
            <a:pPr marL="181937" marR="0" indent="-181937" algn="l" defTabSz="950705"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a:t>Azure has been validated for PCI-DSS Level 1 compliance by an independent Qualified Security Assessor (QSA). </a:t>
            </a:r>
          </a:p>
          <a:p>
            <a:pPr marL="181937" marR="0" indent="-181937" algn="l" defTabSz="950705"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a:solidFill>
                  <a:schemeClr val="dk1"/>
                </a:solidFill>
                <a:latin typeface="+mn-lt"/>
                <a:ea typeface="+mn-ea"/>
                <a:cs typeface="+mn-cs"/>
              </a:rPr>
              <a:t>Customers are responsible for achieving</a:t>
            </a:r>
            <a:r>
              <a:rPr lang="en-US" sz="1000" kern="1200" baseline="0" dirty="0">
                <a:solidFill>
                  <a:schemeClr val="dk1"/>
                </a:solidFill>
                <a:latin typeface="+mn-lt"/>
                <a:ea typeface="+mn-ea"/>
                <a:cs typeface="+mn-cs"/>
              </a:rPr>
              <a:t> PCI DSS certification for the applications they run in Azure.</a:t>
            </a:r>
          </a:p>
          <a:p>
            <a:pPr marL="181937" marR="0" indent="-181937" algn="l" defTabSz="950705" rtl="0" eaLnBrk="1" fontAlgn="auto" latinLnBrk="0" hangingPunct="1">
              <a:lnSpc>
                <a:spcPct val="100000"/>
              </a:lnSpc>
              <a:spcBef>
                <a:spcPts val="0"/>
              </a:spcBef>
              <a:spcAft>
                <a:spcPts val="0"/>
              </a:spcAft>
              <a:buClrTx/>
              <a:buSzTx/>
              <a:buFont typeface="Arial" pitchFamily="34" charset="0"/>
              <a:buChar char="•"/>
              <a:tabLst/>
              <a:defRPr/>
            </a:pPr>
            <a:r>
              <a:rPr lang="en-US" sz="1000" kern="1200" baseline="0" dirty="0">
                <a:solidFill>
                  <a:schemeClr val="dk1"/>
                </a:solidFill>
                <a:latin typeface="+mn-lt"/>
                <a:ea typeface="+mn-ea"/>
                <a:cs typeface="+mn-cs"/>
              </a:rPr>
              <a:t>A guide is available that details what DSS requirements are fulfilled by Azure and which requirements the customer is responsible for.</a:t>
            </a:r>
            <a:endParaRPr lang="en-US" sz="1000" kern="1200" dirty="0">
              <a:solidFill>
                <a:schemeClr val="dk1"/>
              </a:solidFill>
              <a:latin typeface="+mn-lt"/>
              <a:ea typeface="+mn-ea"/>
              <a:cs typeface="+mn-cs"/>
            </a:endParaRPr>
          </a:p>
          <a:p>
            <a:pPr marL="181937" indent="-181937" defTabSz="950705">
              <a:buFont typeface="Arial" pitchFamily="34" charset="0"/>
              <a:buChar char="•"/>
              <a:defRPr/>
            </a:pPr>
            <a:endParaRPr lang="en-US" sz="1000" dirty="0"/>
          </a:p>
          <a:p>
            <a:r>
              <a:rPr lang="en-US" sz="1000" b="1" dirty="0"/>
              <a:t>UK G-Cloud</a:t>
            </a:r>
            <a:r>
              <a:rPr lang="en-US" sz="1000" b="1" baseline="0" dirty="0"/>
              <a:t> IL2</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‘Protect' level of security for data processing, storage and transmission by UK public sector organization including local and regional government.</a:t>
            </a:r>
          </a:p>
          <a:p>
            <a:pPr defTabSz="970290">
              <a:spcAft>
                <a:spcPts val="354"/>
              </a:spcAft>
              <a:defRPr/>
            </a:pPr>
            <a:endParaRPr lang="en-US" sz="1000" b="1" dirty="0"/>
          </a:p>
          <a:p>
            <a:pPr defTabSz="970290">
              <a:spcAft>
                <a:spcPts val="354"/>
              </a:spcAft>
              <a:defRPr/>
            </a:pPr>
            <a:r>
              <a:rPr lang="en-US" sz="1000" b="1" dirty="0"/>
              <a:t>Health Insurance Portability and Accountability Act (HIPAA)</a:t>
            </a:r>
          </a:p>
          <a:p>
            <a:pPr marL="181937" indent="-181937" defTabSz="970290">
              <a:spcAft>
                <a:spcPts val="354"/>
              </a:spcAft>
              <a:buFont typeface="Arial" pitchFamily="34" charset="0"/>
              <a:buChar char="•"/>
              <a:defRPr/>
            </a:pPr>
            <a:r>
              <a:rPr lang="en-US" sz="1000" dirty="0"/>
              <a:t>Specifies privacy, security, and disaster recovery guidelines for electronic storage of health records. </a:t>
            </a:r>
          </a:p>
          <a:p>
            <a:pPr marL="181937" indent="-181937" defTabSz="970290">
              <a:spcAft>
                <a:spcPts val="354"/>
              </a:spcAft>
              <a:buFont typeface="Arial" pitchFamily="34" charset="0"/>
              <a:buChar char="•"/>
              <a:defRPr/>
            </a:pPr>
            <a:r>
              <a:rPr lang="en-US" sz="1000" dirty="0"/>
              <a:t>No platform can be HIPAA compliant; what is needed, though, is Business Associate Agreement (BAA) that enables third parties to build HIPAA compliant applications on Microsoft Azure. We need to sign a BAA with the Covered Entity if Protected Health Information (PHI) they are responsible for is to be stored, processed or otherwise accessed by Azure.</a:t>
            </a:r>
          </a:p>
          <a:p>
            <a:pPr marL="181937" indent="-181937" defTabSz="970290">
              <a:spcAft>
                <a:spcPts val="354"/>
              </a:spcAft>
              <a:buFont typeface="Arial" pitchFamily="34" charset="0"/>
              <a:buChar char="•"/>
              <a:defRPr/>
            </a:pPr>
            <a:r>
              <a:rPr lang="en-US" sz="1000" dirty="0"/>
              <a:t>Substantial overlap with ISO controls, i.e., HIPAA program will benefit substantially from ISO work.</a:t>
            </a:r>
          </a:p>
          <a:p>
            <a:pPr marL="181937" indent="-181937" defTabSz="970290">
              <a:spcAft>
                <a:spcPts val="354"/>
              </a:spcAft>
              <a:buFont typeface="Arial" pitchFamily="34" charset="0"/>
              <a:buChar char="•"/>
              <a:defRPr/>
            </a:pPr>
            <a:r>
              <a:rPr lang="en-US" sz="1000" dirty="0"/>
              <a:t>HIPAA BAA available for Microsoft Azure core services in June 2012.</a:t>
            </a:r>
          </a:p>
          <a:p>
            <a:endParaRPr lang="en-US" sz="1000" dirty="0"/>
          </a:p>
          <a:p>
            <a:r>
              <a:rPr lang="en-US" sz="1000" dirty="0"/>
              <a:t>Others:</a:t>
            </a:r>
          </a:p>
          <a:p>
            <a:r>
              <a:rPr lang="en-US" sz="1000" b="1" dirty="0"/>
              <a:t>EU-US Safe Harbor Framework</a:t>
            </a:r>
          </a:p>
          <a:p>
            <a:pPr marL="181937" indent="-181937">
              <a:buFont typeface="Arial" pitchFamily="34" charset="0"/>
              <a:buChar char="•"/>
            </a:pPr>
            <a:r>
              <a:rPr lang="en-US" sz="1000" dirty="0"/>
              <a:t>Microsoft (including, for this purpose, all of our U.S. subsidiaries) is Safe Harbor certified with the U.S. Department of Commerce.</a:t>
            </a:r>
          </a:p>
          <a:p>
            <a:pPr marL="181937" indent="-181937">
              <a:buFont typeface="Arial" pitchFamily="34" charset="0"/>
              <a:buChar char="•"/>
            </a:pPr>
            <a:r>
              <a:rPr lang="en-US" sz="1000" dirty="0"/>
              <a:t>This allows for legal transfer of data to Microsoft for processing from within European Union and countries with aligned data protection laws. </a:t>
            </a:r>
          </a:p>
          <a:p>
            <a:pPr marL="181937" indent="-181937">
              <a:buFont typeface="Arial" pitchFamily="34" charset="0"/>
              <a:buChar char="•"/>
            </a:pPr>
            <a:r>
              <a:rPr lang="en-US" sz="1000" dirty="0"/>
              <a:t>Microsoft acts as the data processor and, to the extent of the service’s capabilities, decisions regarding data usage are made by the data controller.</a:t>
            </a:r>
          </a:p>
          <a:p>
            <a:endParaRPr lang="en-US" sz="1000" dirty="0"/>
          </a:p>
          <a:p>
            <a:r>
              <a:rPr lang="en-US" sz="1000" b="1" dirty="0"/>
              <a:t>EU Data Protection Directive</a:t>
            </a:r>
          </a:p>
          <a:p>
            <a:pPr marL="178264" indent="-178264">
              <a:buFont typeface="Arial" pitchFamily="34" charset="0"/>
              <a:buChar char="•"/>
            </a:pPr>
            <a:r>
              <a:rPr lang="en-US" sz="1000" dirty="0"/>
              <a:t>Law that sets a baseline for handling personal date in the EU.</a:t>
            </a:r>
          </a:p>
          <a:p>
            <a:pPr marL="178264" indent="-178264">
              <a:buFont typeface="Arial" pitchFamily="34" charset="0"/>
              <a:buChar char="•"/>
            </a:pPr>
            <a:r>
              <a:rPr lang="en-US" sz="1000" dirty="0"/>
              <a:t>US standards meet EU requirements through US Safe Harbor.</a:t>
            </a:r>
          </a:p>
          <a:p>
            <a:pPr marL="178264" indent="-178264">
              <a:buFont typeface="Arial" pitchFamily="34" charset="0"/>
              <a:buChar char="•"/>
            </a:pPr>
            <a:r>
              <a:rPr lang="en-US" sz="1000" dirty="0"/>
              <a:t>Microsoft self-attests compliance under the US Safe Harbor framework, which lets us transfer EU PII outside EU, and even allows the “onward-transfer” from the US to another country.</a:t>
            </a:r>
          </a:p>
          <a:p>
            <a:pPr marL="178264" indent="-178264">
              <a:buFont typeface="Arial" pitchFamily="34" charset="0"/>
              <a:buChar char="•"/>
            </a:pPr>
            <a:r>
              <a:rPr lang="en-US" sz="1000" dirty="0"/>
              <a:t>However, EU regulators and customers increasingly consider the Safe Harbor to be inadequate and are asking for EU Model Contractual Clauses. We currently offer to sign EU MC for WA core services.</a:t>
            </a:r>
          </a:p>
        </p:txBody>
      </p:sp>
    </p:spTree>
    <p:extLst>
      <p:ext uri="{BB962C8B-B14F-4D97-AF65-F5344CB8AC3E}">
        <p14:creationId xmlns:p14="http://schemas.microsoft.com/office/powerpoint/2010/main" val="5296396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GB" sz="1000" kern="1200" dirty="0">
                <a:solidFill>
                  <a:schemeClr val="tx1"/>
                </a:solidFill>
                <a:effectLst/>
                <a:latin typeface="Segoe UI Light" pitchFamily="34" charset="0"/>
                <a:ea typeface="+mn-ea"/>
                <a:cs typeface="+mn-cs"/>
              </a:rPr>
              <a:t>Contractual commitments - EU model clauses, US-EU Safe Harbor &amp; ISO27018.</a:t>
            </a:r>
          </a:p>
          <a:p>
            <a:pPr lvl="2"/>
            <a:r>
              <a:rPr lang="en-GB" sz="1000" kern="1200" dirty="0">
                <a:solidFill>
                  <a:schemeClr val="tx1"/>
                </a:solidFill>
                <a:effectLst/>
                <a:latin typeface="Segoe UI Light" pitchFamily="34" charset="0"/>
                <a:ea typeface="+mn-ea"/>
                <a:cs typeface="+mn-cs"/>
              </a:rPr>
              <a:t>Microsoft makes commitments about where data at rest is stored, and designs its online services to use logs to fix issues. If support personnel require access to your core data, for example due to a support call questioning the validity of data items, then this is classified a “data transfer”, as support personnel may be located outside of the EU and viewing a screen with your data on is classified a “data transfer.”</a:t>
            </a:r>
          </a:p>
          <a:p>
            <a:pPr lvl="2"/>
            <a:r>
              <a:rPr lang="en-GB" sz="1000" kern="1200" dirty="0">
                <a:solidFill>
                  <a:schemeClr val="tx1"/>
                </a:solidFill>
                <a:effectLst/>
                <a:latin typeface="Segoe UI Light" pitchFamily="34" charset="0"/>
                <a:ea typeface="+mn-ea"/>
                <a:cs typeface="+mn-cs"/>
              </a:rPr>
              <a:t>The EU Model Clauses contain commitments to how Microsoft handles these transfers of data in accordance with EU Data Processing Authority regulations.</a:t>
            </a:r>
          </a:p>
          <a:p>
            <a:pPr lvl="2"/>
            <a:r>
              <a:rPr lang="en-GB" sz="1000" kern="1200" dirty="0">
                <a:solidFill>
                  <a:schemeClr val="tx1"/>
                </a:solidFill>
                <a:effectLst/>
                <a:latin typeface="Segoe UI Light" pitchFamily="34" charset="0"/>
                <a:ea typeface="+mn-ea"/>
                <a:cs typeface="+mn-cs"/>
              </a:rPr>
              <a:t>The letter from the Article 29 Working Party confirms that our incorporation of the clauses should not be seen as ‘ad hoc’ and this diminishes the need to get approval from many local country DPAs for use of the service.</a:t>
            </a:r>
          </a:p>
          <a:p>
            <a:pPr lvl="2"/>
            <a:r>
              <a:rPr lang="en-GB" sz="1000" kern="1200" dirty="0">
                <a:solidFill>
                  <a:schemeClr val="tx1"/>
                </a:solidFill>
                <a:effectLst/>
                <a:latin typeface="Segoe UI Light" pitchFamily="34" charset="0"/>
                <a:ea typeface="+mn-ea"/>
                <a:cs typeface="+mn-cs"/>
              </a:rPr>
              <a:t>The Online Services Terms has the EU Model Clauses (Processor) embedded within them, including our signature.</a:t>
            </a:r>
          </a:p>
          <a:p>
            <a:pPr lvl="1"/>
            <a:r>
              <a:rPr lang="en-GB" sz="1000" kern="1200" dirty="0">
                <a:solidFill>
                  <a:schemeClr val="tx1"/>
                </a:solidFill>
                <a:effectLst/>
                <a:latin typeface="Segoe UI Light" pitchFamily="34" charset="0"/>
                <a:ea typeface="+mn-ea"/>
                <a:cs typeface="+mn-cs"/>
              </a:rPr>
              <a:t>Restricted access by Microsoft personnel.</a:t>
            </a:r>
          </a:p>
          <a:p>
            <a:pPr lvl="2"/>
            <a:r>
              <a:rPr lang="en-GB" sz="1000" kern="1200" dirty="0">
                <a:solidFill>
                  <a:schemeClr val="tx1"/>
                </a:solidFill>
                <a:effectLst/>
                <a:latin typeface="Segoe UI Light" pitchFamily="34" charset="0"/>
                <a:ea typeface="+mn-ea"/>
                <a:cs typeface="+mn-cs"/>
              </a:rPr>
              <a:t>Microsoft restricts access to customer data and </a:t>
            </a:r>
            <a:r>
              <a:rPr lang="en-GB" sz="1000" kern="1200" dirty="0" err="1">
                <a:solidFill>
                  <a:schemeClr val="tx1"/>
                </a:solidFill>
                <a:effectLst/>
                <a:latin typeface="Segoe UI Light" pitchFamily="34" charset="0"/>
                <a:ea typeface="+mn-ea"/>
                <a:cs typeface="+mn-cs"/>
              </a:rPr>
              <a:t>datacenter</a:t>
            </a:r>
            <a:r>
              <a:rPr lang="en-GB" sz="1000" kern="1200" dirty="0">
                <a:solidFill>
                  <a:schemeClr val="tx1"/>
                </a:solidFill>
                <a:effectLst/>
                <a:latin typeface="Segoe UI Light" pitchFamily="34" charset="0"/>
                <a:ea typeface="+mn-ea"/>
                <a:cs typeface="+mn-cs"/>
              </a:rPr>
              <a:t> locations on an as needed basis.</a:t>
            </a:r>
          </a:p>
          <a:p>
            <a:pPr lvl="2"/>
            <a:r>
              <a:rPr lang="en-GB" sz="1000" kern="1200" dirty="0">
                <a:solidFill>
                  <a:schemeClr val="tx1"/>
                </a:solidFill>
                <a:effectLst/>
                <a:latin typeface="Segoe UI Light" pitchFamily="34" charset="0"/>
                <a:ea typeface="+mn-ea"/>
                <a:cs typeface="+mn-cs"/>
              </a:rPr>
              <a:t>For Office 365 and CRM Online, this includes a Lockbox process, where access requests are sent to a manager and are only approved if the request is valid and training and background checks are up to date, and then for a limited period of time.</a:t>
            </a:r>
          </a:p>
          <a:p>
            <a:pPr lvl="2"/>
            <a:r>
              <a:rPr lang="en-GB" sz="1000" kern="1200" dirty="0">
                <a:solidFill>
                  <a:schemeClr val="tx1"/>
                </a:solidFill>
                <a:effectLst/>
                <a:latin typeface="Segoe UI Light" pitchFamily="34" charset="0"/>
                <a:ea typeface="+mn-ea"/>
                <a:cs typeface="+mn-cs"/>
              </a:rPr>
              <a:t>See Page 11 (Access Controls) of the Online Services Terms.</a:t>
            </a:r>
          </a:p>
          <a:p>
            <a:pPr lvl="1"/>
            <a:r>
              <a:rPr lang="en-GB" sz="1000" kern="1200" dirty="0">
                <a:solidFill>
                  <a:schemeClr val="tx1"/>
                </a:solidFill>
                <a:effectLst/>
                <a:latin typeface="Segoe UI Light" pitchFamily="34" charset="0"/>
                <a:ea typeface="+mn-ea"/>
                <a:cs typeface="+mn-cs"/>
              </a:rPr>
              <a:t>Notification of lawful requests for information.</a:t>
            </a:r>
          </a:p>
          <a:p>
            <a:pPr lvl="2"/>
            <a:r>
              <a:rPr lang="en-GB" sz="1000" kern="1200" dirty="0">
                <a:solidFill>
                  <a:schemeClr val="tx1"/>
                </a:solidFill>
                <a:effectLst/>
                <a:latin typeface="Segoe UI Light" pitchFamily="34" charset="0"/>
                <a:ea typeface="+mn-ea"/>
                <a:cs typeface="+mn-cs"/>
              </a:rPr>
              <a:t>Microsoft commits to referring any requests of information back to the customer, and publishes statistics as to the number of requests made and by whom. To date all requests for enterprise customer data have been re-directed to, or satisfied with the knowledge of, the enterprise customer. </a:t>
            </a:r>
          </a:p>
          <a:p>
            <a:pPr lvl="2"/>
            <a:r>
              <a:rPr lang="en-GB" sz="1000" kern="1200" dirty="0">
                <a:solidFill>
                  <a:schemeClr val="tx1"/>
                </a:solidFill>
                <a:effectLst/>
                <a:latin typeface="Segoe UI Light" pitchFamily="34" charset="0"/>
                <a:ea typeface="+mn-ea"/>
                <a:cs typeface="+mn-cs"/>
              </a:rPr>
              <a:t>See Page 7 of the Online Services Terms.</a:t>
            </a:r>
          </a:p>
          <a:p>
            <a:pPr lvl="1"/>
            <a:r>
              <a:rPr lang="en-GB" sz="1000" kern="1200" dirty="0">
                <a:solidFill>
                  <a:schemeClr val="tx1"/>
                </a:solidFill>
                <a:effectLst/>
                <a:latin typeface="Segoe UI Light" pitchFamily="34" charset="0"/>
                <a:ea typeface="+mn-ea"/>
                <a:cs typeface="+mn-cs"/>
              </a:rPr>
              <a:t>Control over data location.</a:t>
            </a:r>
          </a:p>
          <a:p>
            <a:pPr lvl="2"/>
            <a:r>
              <a:rPr lang="en-GB" sz="1000" kern="1200" dirty="0">
                <a:solidFill>
                  <a:schemeClr val="tx1"/>
                </a:solidFill>
                <a:effectLst/>
                <a:latin typeface="Segoe UI Light" pitchFamily="34" charset="0"/>
                <a:ea typeface="+mn-ea"/>
                <a:cs typeface="+mn-cs"/>
              </a:rPr>
              <a:t>Microsoft makes commitments regarding the location of data in geographies for Office 365 and CRM Online.</a:t>
            </a:r>
          </a:p>
          <a:p>
            <a:pPr lvl="2"/>
            <a:r>
              <a:rPr lang="en-GB" sz="1000" kern="1200" dirty="0">
                <a:solidFill>
                  <a:schemeClr val="tx1"/>
                </a:solidFill>
                <a:effectLst/>
                <a:latin typeface="Segoe UI Light" pitchFamily="34" charset="0"/>
                <a:ea typeface="+mn-ea"/>
                <a:cs typeface="+mn-cs"/>
              </a:rPr>
              <a:t>For Azure, this does depend on the service in question, as some services are distributed geographically (e.g. Azure Active Directory) and some are located in specific geographies only.</a:t>
            </a:r>
          </a:p>
          <a:p>
            <a:pPr lvl="2"/>
            <a:r>
              <a:rPr lang="en-GB" sz="1000" kern="1200" dirty="0">
                <a:solidFill>
                  <a:schemeClr val="tx1"/>
                </a:solidFill>
                <a:effectLst/>
                <a:latin typeface="Segoe UI Light" pitchFamily="34" charset="0"/>
                <a:ea typeface="+mn-ea"/>
                <a:cs typeface="+mn-cs"/>
              </a:rPr>
              <a:t>See Page 9 of the Online Services Terms.</a:t>
            </a:r>
          </a:p>
          <a:p>
            <a:pPr lvl="1"/>
            <a:r>
              <a:rPr lang="en-GB" sz="1000" kern="1200" dirty="0">
                <a:solidFill>
                  <a:schemeClr val="tx1"/>
                </a:solidFill>
                <a:effectLst/>
                <a:latin typeface="Segoe UI Light" pitchFamily="34" charset="0"/>
                <a:ea typeface="+mn-ea"/>
                <a:cs typeface="+mn-cs"/>
              </a:rPr>
              <a:t>Data destruction.</a:t>
            </a:r>
          </a:p>
          <a:p>
            <a:pPr lvl="2"/>
            <a:r>
              <a:rPr lang="en-GB" sz="1000" kern="1200" dirty="0">
                <a:solidFill>
                  <a:schemeClr val="tx1"/>
                </a:solidFill>
                <a:effectLst/>
                <a:latin typeface="Segoe UI Light" pitchFamily="34" charset="0"/>
                <a:ea typeface="+mn-ea"/>
                <a:cs typeface="+mn-cs"/>
              </a:rPr>
              <a:t>Except for free trials, Microsoft will retain customer data stored in the Online Service in a limited function account for 90 days after expiration or termination of customer’s subscription so that customer may extract the data. After the 90 day retention period ends, Microsoft will disable customer’s account and delete the customer data.</a:t>
            </a:r>
            <a:endParaRPr lang="en-GB" sz="800" kern="1200" dirty="0">
              <a:solidFill>
                <a:schemeClr val="tx1"/>
              </a:solidFill>
              <a:effectLst/>
              <a:latin typeface="Segoe UI Light" pitchFamily="34" charset="0"/>
              <a:ea typeface="+mn-ea"/>
              <a:cs typeface="+mn-cs"/>
            </a:endParaRPr>
          </a:p>
          <a:p>
            <a:pPr lvl="2"/>
            <a:r>
              <a:rPr lang="en-GB" sz="1000" kern="1200" dirty="0">
                <a:solidFill>
                  <a:schemeClr val="tx1"/>
                </a:solidFill>
                <a:effectLst/>
                <a:latin typeface="Segoe UI Light" pitchFamily="34" charset="0"/>
                <a:ea typeface="+mn-ea"/>
                <a:cs typeface="+mn-cs"/>
              </a:rPr>
              <a:t>See page 4 of the Online Services Terms (Data Retention)</a:t>
            </a:r>
            <a:endParaRPr lang="en-GB" sz="800" kern="1200" dirty="0">
              <a:solidFill>
                <a:schemeClr val="tx1"/>
              </a:solidFill>
              <a:effectLst/>
              <a:latin typeface="Segoe UI Light" pitchFamily="34" charset="0"/>
              <a:ea typeface="+mn-ea"/>
              <a:cs typeface="+mn-cs"/>
            </a:endParaRPr>
          </a:p>
          <a:p>
            <a:pPr lvl="1"/>
            <a:r>
              <a:rPr lang="en-GB" sz="1000" kern="1200" dirty="0">
                <a:solidFill>
                  <a:schemeClr val="tx1"/>
                </a:solidFill>
                <a:effectLst/>
                <a:latin typeface="Segoe UI Light" pitchFamily="34" charset="0"/>
                <a:ea typeface="+mn-ea"/>
                <a:cs typeface="+mn-cs"/>
              </a:rPr>
              <a:t>Security incident notification.</a:t>
            </a:r>
          </a:p>
          <a:p>
            <a:pPr lvl="2"/>
            <a:r>
              <a:rPr lang="en-GB" sz="1000" kern="1200" dirty="0">
                <a:solidFill>
                  <a:schemeClr val="tx1"/>
                </a:solidFill>
                <a:effectLst/>
                <a:latin typeface="Segoe UI Light" pitchFamily="34" charset="0"/>
                <a:ea typeface="+mn-ea"/>
                <a:cs typeface="+mn-cs"/>
              </a:rPr>
              <a:t>Microsoft commits to informing customers promptly/within 30 days if we become aware of any unlawful access to customer data.</a:t>
            </a:r>
          </a:p>
          <a:p>
            <a:pPr lvl="2"/>
            <a:r>
              <a:rPr lang="en-GB" sz="1000" kern="1200" dirty="0">
                <a:solidFill>
                  <a:schemeClr val="tx1"/>
                </a:solidFill>
                <a:effectLst/>
                <a:latin typeface="Segoe UI Light" pitchFamily="34" charset="0"/>
                <a:ea typeface="+mn-ea"/>
                <a:cs typeface="+mn-cs"/>
              </a:rPr>
              <a:t>See Page 8 (Security Incident Notification) of the Online Services Terms.</a:t>
            </a:r>
          </a:p>
          <a:p>
            <a:endParaRPr lang="en-US" sz="10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0B5F377-687A-4663-AF26-0E624C67A290}" type="datetime8">
              <a:rPr lang="en-US" smtClean="0">
                <a:solidFill>
                  <a:prstClr val="black"/>
                </a:solidFill>
              </a:rPr>
              <a:t>3/21/2018 10:25 AM</a:t>
            </a:fld>
            <a:endParaRPr lang="en-US" dirty="0">
              <a:solidFill>
                <a:prstClr val="black"/>
              </a:solidFill>
            </a:endParaRPr>
          </a:p>
        </p:txBody>
      </p:sp>
    </p:spTree>
    <p:extLst>
      <p:ext uri="{BB962C8B-B14F-4D97-AF65-F5344CB8AC3E}">
        <p14:creationId xmlns:p14="http://schemas.microsoft.com/office/powerpoint/2010/main" val="1096084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 title: </a:t>
            </a:r>
            <a:r>
              <a:rPr lang="en-US" sz="1200" b="0" dirty="0">
                <a:effectLst/>
                <a:latin typeface="Calibri" panose="020F0502020204030204" pitchFamily="34" charset="0"/>
                <a:ea typeface="Times New Roman" panose="02020603050405020304" pitchFamily="18" charset="0"/>
                <a:cs typeface="Times New Roman" panose="02020603050405020304" pitchFamily="18" charset="0"/>
              </a:rPr>
              <a:t>Assume breach</a:t>
            </a:r>
          </a:p>
          <a:p>
            <a:pPr marL="0" marR="0">
              <a:lnSpc>
                <a:spcPct val="115000"/>
              </a:lnSpc>
              <a:spcBef>
                <a:spcPts val="0"/>
              </a:spcBef>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 objectives: </a:t>
            </a:r>
            <a:r>
              <a:rPr lang="en-US" sz="1200" b="0" dirty="0">
                <a:effectLst/>
                <a:latin typeface="Calibri" panose="020F0502020204030204" pitchFamily="34" charset="0"/>
                <a:ea typeface="Times New Roman" panose="02020603050405020304" pitchFamily="18" charset="0"/>
                <a:cs typeface="Times New Roman" panose="02020603050405020304" pitchFamily="18" charset="0"/>
              </a:rPr>
              <a:t>Describe how </a:t>
            </a:r>
            <a:r>
              <a:rPr lang="en-US" sz="1200" b="0" dirty="0">
                <a:effectLst/>
                <a:latin typeface="+mn-lt"/>
                <a:ea typeface="+mn-ea"/>
                <a:cs typeface="+mn-cs"/>
              </a:rPr>
              <a:t>t</a:t>
            </a:r>
            <a:r>
              <a:rPr lang="en-US" dirty="0"/>
              <a:t>he </a:t>
            </a:r>
            <a:r>
              <a:rPr lang="en-US" sz="1200" dirty="0">
                <a:solidFill>
                  <a:schemeClr val="tx2"/>
                </a:solidFill>
                <a:latin typeface="Segoe UI Semibold" panose="020B0702040204020203" pitchFamily="34" charset="0"/>
                <a:sym typeface="Wingdings 3"/>
              </a:rPr>
              <a:t>Assume Breach strategy helps identify &amp; address significant gaps in d</a:t>
            </a:r>
            <a:r>
              <a:rPr lang="en-US" sz="1200" dirty="0">
                <a:latin typeface="Segoe UI" panose="020B0502040204020203" pitchFamily="34" charset="0"/>
                <a:ea typeface="Segoe UI" panose="020B0502040204020203" pitchFamily="34" charset="0"/>
                <a:cs typeface="Segoe UI" panose="020B0502040204020203" pitchFamily="34" charset="0"/>
              </a:rPr>
              <a:t>etecting attacks &amp; penetration, responding to attacks &amp; penetration, and recovering from data leakage or tampering.</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1000"/>
              </a:spcAft>
              <a:buClrTx/>
              <a:buSzTx/>
              <a:buFontTx/>
              <a:buNone/>
              <a:tabLst/>
              <a:defRPr/>
            </a:pP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Slide script: </a:t>
            </a:r>
          </a:p>
          <a:p>
            <a:r>
              <a:rPr lang="en-US" sz="1200" kern="1200" dirty="0">
                <a:solidFill>
                  <a:schemeClr val="tx1"/>
                </a:solidFill>
                <a:effectLst/>
                <a:latin typeface="Segoe UI Light" pitchFamily="34" charset="0"/>
                <a:ea typeface="+mn-ea"/>
                <a:cs typeface="+mn-cs"/>
              </a:rPr>
              <a:t>Microsoft takes</a:t>
            </a:r>
            <a:r>
              <a:rPr lang="en-US" sz="1200" kern="1200" baseline="0" dirty="0">
                <a:solidFill>
                  <a:schemeClr val="tx1"/>
                </a:solidFill>
                <a:effectLst/>
                <a:latin typeface="Segoe UI Light" pitchFamily="34" charset="0"/>
                <a:ea typeface="+mn-ea"/>
                <a:cs typeface="+mn-cs"/>
              </a:rPr>
              <a:t> a two prong approach to threat defense, which they refer to as Prevent Breach and Assume Breach. </a:t>
            </a:r>
          </a:p>
          <a:p>
            <a:pPr marL="171450" indent="-171450">
              <a:buFont typeface="Arial" panose="020B0604020202020204" pitchFamily="34" charset="0"/>
              <a:buChar char="•"/>
            </a:pPr>
            <a:r>
              <a:rPr lang="en-US" sz="1200" b="1" kern="1200" dirty="0">
                <a:solidFill>
                  <a:schemeClr val="tx1"/>
                </a:solidFill>
                <a:effectLst/>
                <a:latin typeface="Segoe UI Light" pitchFamily="34" charset="0"/>
                <a:ea typeface="+mn-ea"/>
                <a:cs typeface="+mn-cs"/>
              </a:rPr>
              <a:t>Prevent Breach </a:t>
            </a:r>
            <a:r>
              <a:rPr lang="en-US" sz="1200" kern="1200" dirty="0">
                <a:solidFill>
                  <a:schemeClr val="tx1"/>
                </a:solidFill>
                <a:effectLst/>
                <a:latin typeface="Segoe UI Light" pitchFamily="34" charset="0"/>
                <a:ea typeface="+mn-ea"/>
                <a:cs typeface="+mn-cs"/>
              </a:rPr>
              <a:t>is a defensive strategy aimed at predicting and preventing a security breach before it happens. This involves continuous improvements to built-in security features, including port scanning and remediation, perimeter vulnerability scanning, OS Patching to latest updated security software, network-level DDOS (Distributed Denial of Service) detection &amp; prevention, and multi-factor authentication for service access. Most organizations employ tactics</a:t>
            </a:r>
            <a:r>
              <a:rPr lang="en-US" sz="1200" kern="1200" baseline="0" dirty="0">
                <a:solidFill>
                  <a:schemeClr val="tx1"/>
                </a:solidFill>
                <a:effectLst/>
                <a:latin typeface="Segoe UI Light" pitchFamily="34" charset="0"/>
                <a:ea typeface="+mn-ea"/>
                <a:cs typeface="+mn-cs"/>
              </a:rPr>
              <a:t> to prevent a breach. </a:t>
            </a:r>
            <a:endParaRPr lang="en-US" sz="12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15000"/>
              </a:lnSpc>
              <a:spcBef>
                <a:spcPts val="0"/>
              </a:spcBef>
              <a:spcAft>
                <a:spcPts val="100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CLICK. The </a:t>
            </a:r>
            <a:r>
              <a:rPr lang="en-US" sz="1200" b="1" i="0" u="none" strike="noStrike" kern="1200" baseline="0" dirty="0">
                <a:solidFill>
                  <a:schemeClr val="tx1"/>
                </a:solidFill>
                <a:latin typeface="+mn-lt"/>
                <a:ea typeface="+mn-ea"/>
                <a:cs typeface="+mn-cs"/>
              </a:rPr>
              <a:t>Assume Breach </a:t>
            </a:r>
            <a:r>
              <a:rPr lang="en-US" sz="1200" b="0" i="0" u="none" strike="noStrike" kern="1200" baseline="0" dirty="0">
                <a:solidFill>
                  <a:schemeClr val="tx1"/>
                </a:solidFill>
                <a:latin typeface="+mn-lt"/>
                <a:ea typeface="+mn-ea"/>
                <a:cs typeface="+mn-cs"/>
              </a:rPr>
              <a:t>strategy, however, is unique to Microsoft and is is a key operational practice that it uses to harden its cloud services. A dedicated “red team” of software security experts simulates real-world attacks at the network, platform, and application layers. While a “blue team” of experts work to detect, protect against, and recover. This approach focuses on identifying and ejecting attackers, limiting what access an attacker would have if various layers were breached – we do this though techniques like segregation of duties, and how quickly we can restore the environment in the event of a breach. By constantly challenging the security capabilities of the service, Microsoft can stay ahead of emerging threats and be prepared to act quickly to threats. </a:t>
            </a:r>
            <a:endParaRPr lang="en-US" dirty="0"/>
          </a:p>
        </p:txBody>
      </p:sp>
    </p:spTree>
    <p:extLst>
      <p:ext uri="{BB962C8B-B14F-4D97-AF65-F5344CB8AC3E}">
        <p14:creationId xmlns:p14="http://schemas.microsoft.com/office/powerpoint/2010/main" val="3596429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92" y="-992"/>
            <a:ext cx="12436475" cy="6995517"/>
          </a:xfrm>
          <a:prstGeom prst="rect">
            <a:avLst/>
          </a:prstGeom>
        </p:spPr>
      </p:pic>
      <p:sp>
        <p:nvSpPr>
          <p:cNvPr id="22" name="Rectangle 21"/>
          <p:cNvSpPr/>
          <p:nvPr userDrawn="1"/>
        </p:nvSpPr>
        <p:spPr bwMode="auto">
          <a:xfrm>
            <a:off x="272986" y="2125663"/>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66168" y="2125677"/>
            <a:ext cx="7314889" cy="1828800"/>
          </a:xfrm>
          <a:noFill/>
        </p:spPr>
        <p:txBody>
          <a:bodyPr lIns="146304" tIns="91440" rIns="146304" bIns="91440" anchor="t" anchorCtr="0"/>
          <a:lstStyle>
            <a:lvl1pPr>
              <a:defRPr sz="6400" spc="-100" baseline="0">
                <a:gradFill>
                  <a:gsLst>
                    <a:gs pos="16162">
                      <a:schemeClr val="tx1"/>
                    </a:gs>
                    <a:gs pos="43000">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366168" y="3954457"/>
            <a:ext cx="7314889" cy="1737360"/>
          </a:xfrm>
        </p:spPr>
        <p:txBody>
          <a:bodyPr tIns="109728" bIns="109728">
            <a:noAutofit/>
          </a:bodyPr>
          <a:lstStyle>
            <a:lvl1pPr marL="0" indent="0">
              <a:spcBef>
                <a:spcPts val="0"/>
              </a:spcBef>
              <a:buNone/>
              <a:defRPr sz="3733">
                <a:gradFill>
                  <a:gsLst>
                    <a:gs pos="16162">
                      <a:schemeClr val="tx1"/>
                    </a:gs>
                    <a:gs pos="43000">
                      <a:schemeClr val="tx1"/>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609578" y="6240429"/>
            <a:ext cx="1284074" cy="274320"/>
          </a:xfrm>
          <a:prstGeom prst="rect">
            <a:avLst/>
          </a:prstGeom>
        </p:spPr>
      </p:pic>
    </p:spTree>
    <p:extLst>
      <p:ext uri="{BB962C8B-B14F-4D97-AF65-F5344CB8AC3E}">
        <p14:creationId xmlns:p14="http://schemas.microsoft.com/office/powerpoint/2010/main" val="4243661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66168" y="1212850"/>
            <a:ext cx="11702553" cy="1969770"/>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6168" y="1212850"/>
            <a:ext cx="11702553"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4889"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indows Azur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63938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935915"/>
          </a:xfrm>
        </p:spPr>
        <p:txBody>
          <a:bodyPr wrap="square">
            <a:spAutoFit/>
          </a:bodyPr>
          <a:lstStyle>
            <a:lvl1pPr>
              <a:defRPr sz="36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36865023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935915"/>
          </a:xfrm>
        </p:spPr>
        <p:txBody>
          <a:bodyPr wrap="square">
            <a:spAutoFit/>
          </a:bodyPr>
          <a:lstStyle>
            <a:lvl1pPr>
              <a:defRPr sz="36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6469020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4655078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168" y="2989432"/>
            <a:ext cx="11702553" cy="1098762"/>
          </a:xfrm>
          <a:noFill/>
        </p:spPr>
        <p:txBody>
          <a:bodyPr wrap="square" tIns="91440" bIns="91440" anchor="t" anchorCtr="0">
            <a:spAutoFit/>
          </a:bodyPr>
          <a:lstStyle>
            <a:lvl1pPr>
              <a:defRPr sz="66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1570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84919" y="6321407"/>
            <a:ext cx="11702553" cy="501660"/>
          </a:xfrm>
          <a:prstGeom prst="rect">
            <a:avLst/>
          </a:prstGeom>
          <a:noFill/>
          <a:ln w="12700">
            <a:noFill/>
            <a:miter lim="800000"/>
            <a:headEnd type="none" w="sm" len="sm"/>
            <a:tailEnd type="none" w="sm" len="sm"/>
          </a:ln>
          <a:effectLst/>
        </p:spPr>
        <p:txBody>
          <a:bodyPr vert="horz" wrap="square" lIns="243830" tIns="195064" rIns="243830" bIns="195064" numCol="1" anchor="t" anchorCtr="0" compatLnSpc="1">
            <a:prstTxWarp prst="textNoShape">
              <a:avLst/>
            </a:prstTxWarp>
            <a:spAutoFit/>
          </a:bodyPr>
          <a:lstStyle/>
          <a:p>
            <a:pPr defTabSz="932142"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4183348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Content Placeholder 2"/>
          <p:cNvSpPr>
            <a:spLocks noGrp="1"/>
          </p:cNvSpPr>
          <p:nvPr>
            <p:ph idx="1"/>
          </p:nvPr>
        </p:nvSpPr>
        <p:spPr>
          <a:xfrm>
            <a:off x="571970" y="2153641"/>
            <a:ext cx="11300553" cy="1935915"/>
          </a:xfrm>
        </p:spPr>
        <p:txBody>
          <a:bodyPr/>
          <a:lstStyle>
            <a:lvl1pPr>
              <a:defRPr sz="36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3" hasCustomPrompt="1"/>
          </p:nvPr>
        </p:nvSpPr>
        <p:spPr>
          <a:xfrm>
            <a:off x="571552" y="1564636"/>
            <a:ext cx="11301500"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48776559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6168" y="1212850"/>
            <a:ext cx="11702553"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4889"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635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168" y="1212850"/>
            <a:ext cx="11702553" cy="1969770"/>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169" y="295278"/>
            <a:ext cx="1170255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66168" y="1212855"/>
            <a:ext cx="11702553" cy="265515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039113"/>
      </p:ext>
    </p:extLst>
  </p:cSld>
  <p:clrMap bg1="lt1" tx1="dk1" bg2="lt2" tx2="dk2" accent1="accent1" accent2="accent2" accent3="accent3" accent4="accent4" accent5="accent5" accent6="accent6" hlink="hlink" folHlink="folHlink"/>
  <p:sldLayoutIdLst>
    <p:sldLayoutId id="2147484349" r:id="rId1"/>
    <p:sldLayoutId id="2147484353" r:id="rId2"/>
    <p:sldLayoutId id="2147484354" r:id="rId3"/>
    <p:sldLayoutId id="2147484360" r:id="rId4"/>
    <p:sldLayoutId id="2147484363" r:id="rId5"/>
    <p:sldLayoutId id="2147484372" r:id="rId6"/>
    <p:sldLayoutId id="2147484379" r:id="rId7"/>
    <p:sldLayoutId id="2147484381" r:id="rId8"/>
  </p:sldLayoutIdLst>
  <p:transition>
    <p:fade/>
  </p:transition>
  <p:hf sldNum="0" hdr="0" ftr="0" dt="0"/>
  <p:txStyles>
    <p:titleStyle>
      <a:lvl1pPr algn="l" defTabSz="932594" rtl="0" eaLnBrk="1" latinLnBrk="0" hangingPunct="1">
        <a:lnSpc>
          <a:spcPct val="90000"/>
        </a:lnSpc>
        <a:spcBef>
          <a:spcPct val="0"/>
        </a:spcBef>
        <a:buNone/>
        <a:defRPr lang="en-US" sz="5867"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231">
          <p15:clr>
            <a:srgbClr val="5ACBF0"/>
          </p15:clr>
        </p15:guide>
        <p15:guide id="3" pos="999">
          <p15:clr>
            <a:srgbClr val="5ACBF0"/>
          </p15:clr>
        </p15:guide>
        <p15:guide id="4" pos="1767">
          <p15:clr>
            <a:srgbClr val="5ACBF0"/>
          </p15:clr>
        </p15:guide>
        <p15:guide id="5" pos="2535">
          <p15:clr>
            <a:srgbClr val="5ACBF0"/>
          </p15:clr>
        </p15:guide>
        <p15:guide id="6" pos="3303">
          <p15:clr>
            <a:srgbClr val="5ACBF0"/>
          </p15:clr>
        </p15:guide>
        <p15:guide id="8" pos="4070">
          <p15:clr>
            <a:srgbClr val="5ACBF0"/>
          </p15:clr>
        </p15:guide>
        <p15:guide id="9" pos="4838">
          <p15:clr>
            <a:srgbClr val="5ACBF0"/>
          </p15:clr>
        </p15:guide>
        <p15:guide id="11" pos="5606">
          <p15:clr>
            <a:srgbClr val="5ACBF0"/>
          </p15:clr>
        </p15:guide>
        <p15:guide id="12" pos="6374">
          <p15:clr>
            <a:srgbClr val="5ACBF0"/>
          </p15:clr>
        </p15:guide>
        <p15:guide id="14" pos="7142">
          <p15:clr>
            <a:srgbClr val="5ACBF0"/>
          </p15:clr>
        </p15:guide>
        <p15:guide id="15" pos="7602">
          <p15:clr>
            <a:srgbClr val="5ACBF0"/>
          </p15:clr>
        </p15:guide>
        <p15:guide id="16" pos="384">
          <p15:clr>
            <a:srgbClr val="C35EA4"/>
          </p15:clr>
        </p15:guide>
        <p15:guide id="17" pos="7449">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169" y="295278"/>
            <a:ext cx="1170255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66168" y="1212855"/>
            <a:ext cx="11702553" cy="20374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7" r:id="rId1"/>
    <p:sldLayoutId id="2147484098" r:id="rId2"/>
    <p:sldLayoutId id="2147484092" r:id="rId3"/>
    <p:sldLayoutId id="2147484290" r:id="rId4"/>
    <p:sldLayoutId id="2147484347" r:id="rId5"/>
  </p:sldLayoutIdLst>
  <p:transition>
    <p:fade/>
  </p:transition>
  <p:hf sldNum="0" hdr="0" ftr="0" dt="0"/>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231" userDrawn="1">
          <p15:clr>
            <a:srgbClr val="5ACBF0"/>
          </p15:clr>
        </p15:guide>
        <p15:guide id="3" pos="999" userDrawn="1">
          <p15:clr>
            <a:srgbClr val="5ACBF0"/>
          </p15:clr>
        </p15:guide>
        <p15:guide id="4" pos="1767" userDrawn="1">
          <p15:clr>
            <a:srgbClr val="5ACBF0"/>
          </p15:clr>
        </p15:guide>
        <p15:guide id="5" pos="2535" userDrawn="1">
          <p15:clr>
            <a:srgbClr val="5ACBF0"/>
          </p15:clr>
        </p15:guide>
        <p15:guide id="6" pos="3303" userDrawn="1">
          <p15:clr>
            <a:srgbClr val="5ACBF0"/>
          </p15:clr>
        </p15:guide>
        <p15:guide id="8" pos="4070" userDrawn="1">
          <p15:clr>
            <a:srgbClr val="5ACBF0"/>
          </p15:clr>
        </p15:guide>
        <p15:guide id="9" pos="4838" userDrawn="1">
          <p15:clr>
            <a:srgbClr val="5ACBF0"/>
          </p15:clr>
        </p15:guide>
        <p15:guide id="11" pos="5606" userDrawn="1">
          <p15:clr>
            <a:srgbClr val="5ACBF0"/>
          </p15:clr>
        </p15:guide>
        <p15:guide id="12" pos="6374" userDrawn="1">
          <p15:clr>
            <a:srgbClr val="5ACBF0"/>
          </p15:clr>
        </p15:guide>
        <p15:guide id="14" pos="7142" userDrawn="1">
          <p15:clr>
            <a:srgbClr val="5ACBF0"/>
          </p15:clr>
        </p15:guide>
        <p15:guide id="15" pos="7602" userDrawn="1">
          <p15:clr>
            <a:srgbClr val="5ACBF0"/>
          </p15:clr>
        </p15:guide>
        <p15:guide id="16" pos="384" userDrawn="1">
          <p15:clr>
            <a:srgbClr val="C35EA4"/>
          </p15:clr>
        </p15:guide>
        <p15:guide id="17" pos="7449"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hyperlink" Target="http://www.verizonenterprise.com/DBIR/201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go.microsoft.com/fwlink/?linkid=518599&amp;clcid=0x409"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go.microsoft.com/fwlink/?linkid=518599&amp;clcid=0x40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9.emf"/><Relationship Id="rId7" Type="http://schemas.openxmlformats.org/officeDocument/2006/relationships/image" Target="../media/image31.e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7.emf"/><Relationship Id="rId5" Type="http://schemas.openxmlformats.org/officeDocument/2006/relationships/image" Target="../media/image28.emf"/><Relationship Id="rId4" Type="http://schemas.openxmlformats.org/officeDocument/2006/relationships/image" Target="../media/image3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26.emf"/><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image" Target="../media/image3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26.emf"/><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28.emf"/><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9.emf"/><Relationship Id="rId7"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1.emf"/><Relationship Id="rId5" Type="http://schemas.openxmlformats.org/officeDocument/2006/relationships/image" Target="../media/image28.emf"/><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45.emf"/><Relationship Id="rId5" Type="http://schemas.openxmlformats.org/officeDocument/2006/relationships/image" Target="../media/image28.emf"/><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emf"/><Relationship Id="rId7" Type="http://schemas.microsoft.com/office/2007/relationships/hdphoto" Target="../media/hdphoto5.wdp"/><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50.png"/><Relationship Id="rId5" Type="http://schemas.microsoft.com/office/2007/relationships/hdphoto" Target="../media/hdphoto4.wdp"/><Relationship Id="rId10" Type="http://schemas.openxmlformats.org/officeDocument/2006/relationships/image" Target="../media/image52.emf"/><Relationship Id="rId4" Type="http://schemas.openxmlformats.org/officeDocument/2006/relationships/image" Target="../media/image49.png"/><Relationship Id="rId9" Type="http://schemas.microsoft.com/office/2007/relationships/hdphoto" Target="../media/hdphoto6.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microsoft.com/office/2007/relationships/hdphoto" Target="../media/hdphoto7.wdp"/><Relationship Id="rId5" Type="http://schemas.openxmlformats.org/officeDocument/2006/relationships/image" Target="../media/image54.png"/><Relationship Id="rId4" Type="http://schemas.openxmlformats.org/officeDocument/2006/relationships/image" Target="../media/image32.emf"/></Relationships>
</file>

<file path=ppt/slides/_rels/slide32.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62.emf"/><Relationship Id="rId3" Type="http://schemas.openxmlformats.org/officeDocument/2006/relationships/image" Target="../media/image55.png"/><Relationship Id="rId7" Type="http://schemas.microsoft.com/office/2007/relationships/hdphoto" Target="../media/hdphoto7.wdp"/><Relationship Id="rId12" Type="http://schemas.openxmlformats.org/officeDocument/2006/relationships/image" Target="../media/image61.emf"/><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54.png"/><Relationship Id="rId11" Type="http://schemas.openxmlformats.org/officeDocument/2006/relationships/image" Target="../media/image60.png"/><Relationship Id="rId5" Type="http://schemas.openxmlformats.org/officeDocument/2006/relationships/image" Target="../media/image57.emf"/><Relationship Id="rId10" Type="http://schemas.openxmlformats.org/officeDocument/2006/relationships/image" Target="../media/image59.png"/><Relationship Id="rId4" Type="http://schemas.openxmlformats.org/officeDocument/2006/relationships/image" Target="../media/image56.emf"/><Relationship Id="rId9" Type="http://schemas.openxmlformats.org/officeDocument/2006/relationships/image" Target="../media/image58.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hyperlink" Target="http://aka.ms/Azure/Trust" TargetMode="External"/><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 Id="rId1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5.xml"/><Relationship Id="rId1" Type="http://schemas.openxmlformats.org/officeDocument/2006/relationships/slideLayout" Target="../slideLayouts/slideLayout10.xml"/><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docs.microsoft.com/en-us/information-protection/get-started/faqs"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16.png"/><Relationship Id="rId4" Type="http://schemas.microsoft.com/office/2007/relationships/hdphoto" Target="../media/hdphoto2.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en-us/azure/security/" TargetMode="External"/><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azure.microsoft.com/en-gb/support/trust-center/resource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0.xml"/><Relationship Id="rId1" Type="http://schemas.openxmlformats.org/officeDocument/2006/relationships/slideLayout" Target="../slideLayouts/slideLayout4.xml"/><Relationship Id="rId4" Type="http://schemas.openxmlformats.org/officeDocument/2006/relationships/image" Target="../media/image73.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63.xml"/><Relationship Id="rId1" Type="http://schemas.openxmlformats.org/officeDocument/2006/relationships/slideLayout" Target="../slideLayouts/slideLayout4.xml"/><Relationship Id="rId4" Type="http://schemas.openxmlformats.org/officeDocument/2006/relationships/image" Target="../media/image75.emf"/></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78.png"/><Relationship Id="rId5" Type="http://schemas.microsoft.com/office/2007/relationships/hdphoto" Target="../media/hdphoto8.wdp"/><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73.emf"/></Relationships>
</file>

<file path=ppt/slides/_rels/slide67.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67.xml"/><Relationship Id="rId1" Type="http://schemas.openxmlformats.org/officeDocument/2006/relationships/slideLayout" Target="../slideLayouts/slideLayout4.xml"/><Relationship Id="rId6" Type="http://schemas.openxmlformats.org/officeDocument/2006/relationships/image" Target="../media/image82.png"/><Relationship Id="rId5" Type="http://schemas.openxmlformats.org/officeDocument/2006/relationships/image" Target="../media/image81.png"/><Relationship Id="rId10" Type="http://schemas.openxmlformats.org/officeDocument/2006/relationships/image" Target="../media/image86.emf"/><Relationship Id="rId4" Type="http://schemas.openxmlformats.org/officeDocument/2006/relationships/image" Target="../media/image80.png"/><Relationship Id="rId9" Type="http://schemas.openxmlformats.org/officeDocument/2006/relationships/image" Target="../media/image85.png"/></Relationships>
</file>

<file path=ppt/slides/_rels/slide68.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68.xml"/><Relationship Id="rId1" Type="http://schemas.openxmlformats.org/officeDocument/2006/relationships/slideLayout" Target="../slideLayouts/slideLayout13.xml"/><Relationship Id="rId6" Type="http://schemas.openxmlformats.org/officeDocument/2006/relationships/image" Target="../media/image82.png"/><Relationship Id="rId5" Type="http://schemas.openxmlformats.org/officeDocument/2006/relationships/image" Target="../media/image81.png"/><Relationship Id="rId10" Type="http://schemas.openxmlformats.org/officeDocument/2006/relationships/image" Target="../media/image84.wmf"/><Relationship Id="rId4" Type="http://schemas.openxmlformats.org/officeDocument/2006/relationships/image" Target="../media/image80.png"/><Relationship Id="rId9" Type="http://schemas.openxmlformats.org/officeDocument/2006/relationships/image" Target="../media/image86.emf"/></Relationships>
</file>

<file path=ppt/slides/_rels/slide6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3.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hyperlink" Target="https://technet.microsoft.com/en-us/library/dn919927(v=office.15).aspx" TargetMode="External"/><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hyperlink" Target="http://go.microsoft.com/fwlink/?linkid=518599&amp;clcid=0x409"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5.emf"/><Relationship Id="rId7" Type="http://schemas.openxmlformats.org/officeDocument/2006/relationships/image" Target="../media/image88.emf"/><Relationship Id="rId2" Type="http://schemas.openxmlformats.org/officeDocument/2006/relationships/notesSlide" Target="../notesSlides/notesSlide79.xml"/><Relationship Id="rId1" Type="http://schemas.openxmlformats.org/officeDocument/2006/relationships/slideLayout" Target="../slideLayouts/slideLayout4.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image" Target="../media/image3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83.xml"/><Relationship Id="rId1" Type="http://schemas.openxmlformats.org/officeDocument/2006/relationships/slideLayout" Target="../slideLayouts/slideLayout4.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86.xml"/><Relationship Id="rId5" Type="http://schemas.openxmlformats.org/officeDocument/2006/relationships/slideLayout" Target="../slideLayouts/slideLayout4.xml"/><Relationship Id="rId4" Type="http://schemas.openxmlformats.org/officeDocument/2006/relationships/tags" Target="../tags/tag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hyperlink" Target="http://www.microsoftvolumelicensing.com/DocumentSearch.aspx?Mode=3&amp;DocumentTypeId=31" TargetMode="External"/><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66169" y="2354261"/>
            <a:ext cx="6994276" cy="1600215"/>
          </a:xfrm>
        </p:spPr>
        <p:txBody>
          <a:bodyPr/>
          <a:lstStyle/>
          <a:p>
            <a:r>
              <a:rPr lang="en-US" sz="5400" dirty="0">
                <a:latin typeface="Segoe UI Light" charset="0"/>
              </a:rPr>
              <a:t>Azure Solution Alignment Workshop</a:t>
            </a:r>
          </a:p>
        </p:txBody>
      </p:sp>
      <p:sp>
        <p:nvSpPr>
          <p:cNvPr id="11" name="Text Placeholder 2"/>
          <p:cNvSpPr>
            <a:spLocks noGrp="1"/>
          </p:cNvSpPr>
          <p:nvPr>
            <p:ph type="body" sz="quarter" idx="14"/>
          </p:nvPr>
        </p:nvSpPr>
        <p:spPr>
          <a:xfrm>
            <a:off x="366168" y="4335461"/>
            <a:ext cx="7314889" cy="1356355"/>
          </a:xfrm>
        </p:spPr>
        <p:txBody>
          <a:bodyPr vert="horz" wrap="square" lIns="146304" tIns="109728" rIns="146304" bIns="109728" rtlCol="0" anchor="t">
            <a:noAutofit/>
          </a:bodyPr>
          <a:lstStyle/>
          <a:p>
            <a:r>
              <a:rPr lang="en-US" dirty="0"/>
              <a:t>Module 7 – Security</a:t>
            </a:r>
          </a:p>
          <a:p>
            <a:endParaRPr lang="en-US" sz="1800" dirty="0">
              <a:latin typeface="Segoe UI"/>
            </a:endParaRPr>
          </a:p>
          <a:p>
            <a:endParaRPr lang="en-US" sz="1800" dirty="0">
              <a:latin typeface="Segoe UI"/>
            </a:endParaRPr>
          </a:p>
          <a:p>
            <a:endParaRPr lang="en-US" dirty="0"/>
          </a:p>
        </p:txBody>
      </p:sp>
    </p:spTree>
    <p:extLst>
      <p:ext uri="{BB962C8B-B14F-4D97-AF65-F5344CB8AC3E}">
        <p14:creationId xmlns:p14="http://schemas.microsoft.com/office/powerpoint/2010/main" val="296378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169" y="295278"/>
            <a:ext cx="12068719" cy="917575"/>
          </a:xfrm>
        </p:spPr>
        <p:txBody>
          <a:bodyPr/>
          <a:lstStyle/>
          <a:p>
            <a:r>
              <a:rPr lang="en-US" dirty="0"/>
              <a:t>Why adopt an assume breach security strategy?</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8982" y="1287462"/>
            <a:ext cx="8639340" cy="5068110"/>
          </a:xfrm>
          <a:prstGeom prst="rect">
            <a:avLst/>
          </a:prstGeom>
        </p:spPr>
      </p:pic>
      <p:sp>
        <p:nvSpPr>
          <p:cNvPr id="7" name="TextBox 6"/>
          <p:cNvSpPr txBox="1"/>
          <p:nvPr/>
        </p:nvSpPr>
        <p:spPr>
          <a:xfrm>
            <a:off x="8218534" y="6666356"/>
            <a:ext cx="3970701" cy="128030"/>
          </a:xfrm>
          <a:prstGeom prst="rect">
            <a:avLst/>
          </a:prstGeom>
          <a:noFill/>
        </p:spPr>
        <p:txBody>
          <a:bodyPr wrap="none" lIns="0" tIns="0" rIns="0" bIns="0" rtlCol="0">
            <a:spAutoFit/>
          </a:bodyPr>
          <a:lstStyle/>
          <a:p>
            <a:pPr defTabSz="932504"/>
            <a:r>
              <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Verizon Data Breach Investigation Report:  </a:t>
            </a:r>
            <a:r>
              <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hlinkClick r:id="rId4"/>
              </a:rPr>
              <a:t>http://www.verizonenterprise.com/DBIR/2014/</a:t>
            </a:r>
            <a:endPar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2" name="Rectangle 1"/>
          <p:cNvSpPr/>
          <p:nvPr/>
        </p:nvSpPr>
        <p:spPr bwMode="auto">
          <a:xfrm>
            <a:off x="9197834" y="1419336"/>
            <a:ext cx="2914569" cy="32613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154" tIns="93248" rIns="62076" bIns="124154" numCol="1" spcCol="0" rtlCol="0" fromWordArt="0" anchor="t" anchorCtr="0" forceAA="0" compatLnSpc="1">
            <a:prstTxWarp prst="textNoShape">
              <a:avLst/>
            </a:prstTxWarp>
            <a:noAutofit/>
          </a:bodyPr>
          <a:lstStyle/>
          <a:p>
            <a:pPr defTabSz="1241159" fontAlgn="base">
              <a:spcBef>
                <a:spcPct val="0"/>
              </a:spcBef>
              <a:spcAft>
                <a:spcPct val="0"/>
              </a:spcAft>
            </a:pPr>
            <a:r>
              <a:rPr lang="en-US" sz="2448" kern="0" dirty="0">
                <a:solidFill>
                  <a:schemeClr val="tx2"/>
                </a:solidFill>
              </a:rPr>
              <a:t>Top 20 threat actions over time </a:t>
            </a:r>
          </a:p>
          <a:p>
            <a:pPr defTabSz="1241159" fontAlgn="base">
              <a:spcBef>
                <a:spcPct val="0"/>
              </a:spcBef>
              <a:spcAft>
                <a:spcPct val="0"/>
              </a:spcAft>
            </a:pPr>
            <a:endParaRPr lang="en-US" sz="1632" kern="0" spc="-68" dirty="0">
              <a:solidFill>
                <a:schemeClr val="tx2"/>
              </a:solidFill>
              <a:latin typeface="Segoe UI" pitchFamily="34" charset="0"/>
              <a:ea typeface="Segoe UI" pitchFamily="34" charset="0"/>
              <a:cs typeface="Segoe UI" pitchFamily="34" charset="0"/>
            </a:endParaRPr>
          </a:p>
          <a:p>
            <a:pPr defTabSz="1241159" fontAlgn="base">
              <a:spcBef>
                <a:spcPct val="0"/>
              </a:spcBef>
              <a:spcAft>
                <a:spcPct val="0"/>
              </a:spcAft>
            </a:pPr>
            <a:r>
              <a:rPr lang="en-US" sz="1600" dirty="0">
                <a:solidFill>
                  <a:srgbClr val="44546A"/>
                </a:solidFill>
                <a:cs typeface="Segoe UI" panose="020B0502040204020203" pitchFamily="34" charset="0"/>
              </a:rPr>
              <a:t>Attackers adapt and new </a:t>
            </a:r>
            <a:br>
              <a:rPr lang="en-US" sz="1600" dirty="0">
                <a:solidFill>
                  <a:srgbClr val="44546A"/>
                </a:solidFill>
                <a:cs typeface="Segoe UI" panose="020B0502040204020203" pitchFamily="34" charset="0"/>
              </a:rPr>
            </a:br>
            <a:r>
              <a:rPr lang="en-US" sz="1600" dirty="0">
                <a:solidFill>
                  <a:srgbClr val="44546A"/>
                </a:solidFill>
                <a:cs typeface="Segoe UI" panose="020B0502040204020203" pitchFamily="34" charset="0"/>
              </a:rPr>
              <a:t>threats appear year after year. </a:t>
            </a:r>
          </a:p>
          <a:p>
            <a:pPr defTabSz="1241159" fontAlgn="base">
              <a:spcBef>
                <a:spcPct val="0"/>
              </a:spcBef>
              <a:spcAft>
                <a:spcPct val="0"/>
              </a:spcAft>
            </a:pPr>
            <a:endParaRPr lang="en-US" sz="1600" dirty="0">
              <a:solidFill>
                <a:srgbClr val="44546A"/>
              </a:solidFill>
              <a:cs typeface="Segoe UI" panose="020B0502040204020203" pitchFamily="34" charset="0"/>
            </a:endParaRPr>
          </a:p>
          <a:p>
            <a:pPr defTabSz="1241159" fontAlgn="base">
              <a:spcBef>
                <a:spcPct val="0"/>
              </a:spcBef>
              <a:spcAft>
                <a:spcPct val="0"/>
              </a:spcAft>
            </a:pPr>
            <a:r>
              <a:rPr lang="en-US" sz="1600" dirty="0">
                <a:solidFill>
                  <a:srgbClr val="44546A"/>
                </a:solidFill>
                <a:cs typeface="Segoe UI" panose="020B0502040204020203" pitchFamily="34" charset="0"/>
              </a:rPr>
              <a:t>How can IT keep up with </a:t>
            </a:r>
            <a:br>
              <a:rPr lang="en-US" sz="1600" dirty="0">
                <a:solidFill>
                  <a:srgbClr val="44546A"/>
                </a:solidFill>
                <a:cs typeface="Segoe UI" panose="020B0502040204020203" pitchFamily="34" charset="0"/>
              </a:rPr>
            </a:br>
            <a:r>
              <a:rPr lang="en-US" sz="1600" dirty="0">
                <a:solidFill>
                  <a:srgbClr val="44546A"/>
                </a:solidFill>
                <a:cs typeface="Segoe UI" panose="020B0502040204020203" pitchFamily="34" charset="0"/>
              </a:rPr>
              <a:t>emerging threats?</a:t>
            </a:r>
          </a:p>
        </p:txBody>
      </p:sp>
      <p:pic>
        <p:nvPicPr>
          <p:cNvPr id="6" name="Picture 5"/>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516902" y="3966597"/>
            <a:ext cx="2276430" cy="459524"/>
          </a:xfrm>
          <a:prstGeom prst="rect">
            <a:avLst/>
          </a:prstGeom>
        </p:spPr>
      </p:pic>
    </p:spTree>
    <p:extLst>
      <p:ext uri="{BB962C8B-B14F-4D97-AF65-F5344CB8AC3E}">
        <p14:creationId xmlns:p14="http://schemas.microsoft.com/office/powerpoint/2010/main" val="16227047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90915" y="4389015"/>
            <a:ext cx="11796755" cy="193351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154" tIns="62076" rIns="62076" bIns="124154" numCol="1" spcCol="0" rtlCol="0" fromWordArt="0" anchor="b" anchorCtr="0" forceAA="0" compatLnSpc="1">
            <a:prstTxWarp prst="textNoShape">
              <a:avLst/>
            </a:prstTxWarp>
            <a:noAutofit/>
          </a:bodyPr>
          <a:lstStyle/>
          <a:p>
            <a:pPr algn="ctr" defTabSz="1241159" fontAlgn="base">
              <a:spcBef>
                <a:spcPct val="0"/>
              </a:spcBef>
              <a:spcAft>
                <a:spcPct val="0"/>
              </a:spcAft>
            </a:pPr>
            <a:endParaRPr lang="en-US" sz="2448" kern="0" spc="-68"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ext Placeholder 1"/>
          <p:cNvSpPr>
            <a:spLocks noGrp="1"/>
          </p:cNvSpPr>
          <p:nvPr>
            <p:ph type="body" sz="quarter" idx="10"/>
          </p:nvPr>
        </p:nvSpPr>
        <p:spPr>
          <a:xfrm>
            <a:off x="366168" y="1212851"/>
            <a:ext cx="12068720" cy="627864"/>
          </a:xfrm>
        </p:spPr>
        <p:txBody>
          <a:bodyPr/>
          <a:lstStyle/>
          <a:p>
            <a:pPr marL="0" indent="0">
              <a:buNone/>
            </a:pPr>
            <a:r>
              <a:rPr lang="en-US" sz="3200" dirty="0">
                <a:solidFill>
                  <a:schemeClr val="tx2"/>
                </a:solidFill>
              </a:rPr>
              <a:t>The assume breach security strategy is executed by two core groups:</a:t>
            </a:r>
          </a:p>
        </p:txBody>
      </p:sp>
      <p:sp>
        <p:nvSpPr>
          <p:cNvPr id="3" name="Title 2"/>
          <p:cNvSpPr>
            <a:spLocks noGrp="1"/>
          </p:cNvSpPr>
          <p:nvPr>
            <p:ph type="title"/>
          </p:nvPr>
        </p:nvSpPr>
        <p:spPr>
          <a:xfrm>
            <a:off x="366168" y="295278"/>
            <a:ext cx="11702551" cy="917575"/>
          </a:xfrm>
        </p:spPr>
        <p:txBody>
          <a:bodyPr/>
          <a:lstStyle/>
          <a:p>
            <a:r>
              <a:rPr lang="en-US" dirty="0"/>
              <a:t>Red Team vs. Blue Team</a:t>
            </a:r>
          </a:p>
        </p:txBody>
      </p:sp>
      <p:sp>
        <p:nvSpPr>
          <p:cNvPr id="5" name="Rectangle 4"/>
          <p:cNvSpPr/>
          <p:nvPr/>
        </p:nvSpPr>
        <p:spPr>
          <a:xfrm>
            <a:off x="366168" y="2049462"/>
            <a:ext cx="12068720" cy="1105687"/>
          </a:xfrm>
          <a:prstGeom prst="rect">
            <a:avLst/>
          </a:prstGeom>
        </p:spPr>
        <p:txBody>
          <a:bodyPr wrap="square" lIns="146304" tIns="9144" rIns="146304" bIns="9144">
            <a:spAutoFit/>
          </a:bodyPr>
          <a:lstStyle/>
          <a:p>
            <a:pPr marL="342900" lvl="1" indent="-342900" defTabSz="699463" fontAlgn="ctr">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The </a:t>
            </a:r>
            <a:r>
              <a:rPr lang="en-US" b="1" dirty="0">
                <a:solidFill>
                  <a:schemeClr val="accent6"/>
                </a:solidFill>
              </a:rPr>
              <a:t>Red Team </a:t>
            </a:r>
            <a:r>
              <a:rPr lang="en-US" dirty="0">
                <a:gradFill>
                  <a:gsLst>
                    <a:gs pos="1250">
                      <a:schemeClr val="tx1"/>
                    </a:gs>
                    <a:gs pos="100000">
                      <a:schemeClr val="tx1"/>
                    </a:gs>
                  </a:gsLst>
                  <a:lin ang="5400000" scaled="0"/>
                </a:gradFill>
              </a:rPr>
              <a:t>– dedicated adversary (a group of ethical hackers) performing targeted and persistent attacks against our Microsoft Online Services (Microsoft’s own properties)</a:t>
            </a:r>
          </a:p>
          <a:p>
            <a:pPr marL="285750" indent="-285750" defTabSz="932504">
              <a:buFont typeface="Arial" panose="020B0604020202020204" pitchFamily="34" charset="0"/>
              <a:buChar char="•"/>
            </a:pPr>
            <a:endParaRPr lang="en-US" kern="0" dirty="0">
              <a:solidFill>
                <a:sysClr val="windowText" lastClr="000000"/>
              </a:solidFill>
            </a:endParaRPr>
          </a:p>
          <a:p>
            <a:pPr marL="342900" lvl="1" indent="-342900" defTabSz="699463" fontAlgn="ctr">
              <a:lnSpc>
                <a:spcPct val="90000"/>
              </a:lnSpc>
              <a:spcBef>
                <a:spcPct val="20000"/>
              </a:spcBef>
              <a:buSzPct val="90000"/>
              <a:buFont typeface="Arial" panose="020B0604020202020204" pitchFamily="34" charset="0"/>
              <a:buChar char="•"/>
            </a:pPr>
            <a:r>
              <a:rPr lang="en-US" dirty="0">
                <a:gradFill>
                  <a:gsLst>
                    <a:gs pos="1250">
                      <a:schemeClr val="tx1"/>
                    </a:gs>
                    <a:gs pos="100000">
                      <a:schemeClr val="tx1"/>
                    </a:gs>
                  </a:gsLst>
                  <a:lin ang="5400000" scaled="0"/>
                </a:gradFill>
              </a:rPr>
              <a:t>The role of the Red Team is to attack and penetrate environments, using the same steps adversary’s kill chain:</a:t>
            </a:r>
          </a:p>
        </p:txBody>
      </p:sp>
      <p:sp>
        <p:nvSpPr>
          <p:cNvPr id="10" name="Rectangle 9"/>
          <p:cNvSpPr/>
          <p:nvPr/>
        </p:nvSpPr>
        <p:spPr>
          <a:xfrm>
            <a:off x="372851" y="4487862"/>
            <a:ext cx="11074824" cy="1561824"/>
          </a:xfrm>
          <a:prstGeom prst="rect">
            <a:avLst/>
          </a:prstGeom>
          <a:solidFill>
            <a:schemeClr val="bg2"/>
          </a:solidFill>
        </p:spPr>
        <p:txBody>
          <a:bodyPr wrap="square" lIns="93138" tIns="46570" rIns="93138" bIns="46570">
            <a:spAutoFit/>
          </a:bodyPr>
          <a:lstStyle/>
          <a:p>
            <a:pPr defTabSz="932504"/>
            <a:r>
              <a:rPr lang="en-US" sz="2800" kern="0" dirty="0">
                <a:solidFill>
                  <a:schemeClr val="bg1"/>
                </a:solidFill>
              </a:rPr>
              <a:t>Key metrics captured when Red Team performs its breaches:</a:t>
            </a:r>
          </a:p>
          <a:p>
            <a:pPr defTabSz="932504"/>
            <a:endParaRPr lang="en-US" sz="1938" b="1" kern="0" dirty="0">
              <a:solidFill>
                <a:schemeClr val="bg1"/>
              </a:solidFill>
              <a:latin typeface="+mj-lt"/>
            </a:endParaRPr>
          </a:p>
          <a:p>
            <a:pPr marL="387989" indent="-387989" defTabSz="932504">
              <a:buFont typeface="Arial" panose="020B0604020202020204" pitchFamily="34" charset="0"/>
              <a:buChar char="•"/>
            </a:pPr>
            <a:r>
              <a:rPr lang="en-US" sz="2400" kern="0" dirty="0">
                <a:solidFill>
                  <a:schemeClr val="bg1"/>
                </a:solidFill>
              </a:rPr>
              <a:t>Mean time to compromise (MTTC)</a:t>
            </a:r>
          </a:p>
          <a:p>
            <a:pPr marL="387989" indent="-387989" defTabSz="932504">
              <a:buFont typeface="Arial" panose="020B0604020202020204" pitchFamily="34" charset="0"/>
              <a:buChar char="•"/>
            </a:pPr>
            <a:r>
              <a:rPr lang="en-US" sz="2400" kern="0" dirty="0">
                <a:solidFill>
                  <a:schemeClr val="bg1"/>
                </a:solidFill>
              </a:rPr>
              <a:t>Mean time to privilege escalation or “</a:t>
            </a:r>
            <a:r>
              <a:rPr lang="en-US" sz="2400" kern="0" dirty="0" err="1">
                <a:solidFill>
                  <a:schemeClr val="bg1"/>
                </a:solidFill>
              </a:rPr>
              <a:t>pwnage</a:t>
            </a:r>
            <a:r>
              <a:rPr lang="en-US" sz="2400" kern="0" dirty="0">
                <a:solidFill>
                  <a:schemeClr val="bg1"/>
                </a:solidFill>
              </a:rPr>
              <a:t>” (MTTP) </a:t>
            </a:r>
          </a:p>
        </p:txBody>
      </p:sp>
      <p:sp>
        <p:nvSpPr>
          <p:cNvPr id="16" name="Pentagon 15"/>
          <p:cNvSpPr/>
          <p:nvPr/>
        </p:nvSpPr>
        <p:spPr>
          <a:xfrm>
            <a:off x="9990646" y="3380458"/>
            <a:ext cx="2097024" cy="774468"/>
          </a:xfrm>
          <a:prstGeom prst="homePlate">
            <a:avLst/>
          </a:prstGeom>
          <a:solidFill>
            <a:srgbClr val="D83B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233121"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Exfiltrate</a:t>
            </a:r>
          </a:p>
        </p:txBody>
      </p:sp>
      <p:sp>
        <p:nvSpPr>
          <p:cNvPr id="15" name="Pentagon 14"/>
          <p:cNvSpPr/>
          <p:nvPr/>
        </p:nvSpPr>
        <p:spPr>
          <a:xfrm>
            <a:off x="8352941" y="3380458"/>
            <a:ext cx="2097024" cy="774468"/>
          </a:xfrm>
          <a:prstGeom prst="homePlate">
            <a:avLst/>
          </a:prstGeom>
          <a:solidFill>
            <a:srgbClr val="D83B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279745"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Elevate</a:t>
            </a:r>
          </a:p>
        </p:txBody>
      </p:sp>
      <p:sp>
        <p:nvSpPr>
          <p:cNvPr id="14" name="Pentagon 13"/>
          <p:cNvSpPr/>
          <p:nvPr/>
        </p:nvSpPr>
        <p:spPr>
          <a:xfrm>
            <a:off x="6715239" y="3380458"/>
            <a:ext cx="2097024" cy="774468"/>
          </a:xfrm>
          <a:prstGeom prst="homePlate">
            <a:avLst/>
          </a:prstGeom>
          <a:solidFill>
            <a:srgbClr val="D83B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372993"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Move</a:t>
            </a:r>
          </a:p>
        </p:txBody>
      </p:sp>
      <p:sp>
        <p:nvSpPr>
          <p:cNvPr id="13" name="Pentagon 12"/>
          <p:cNvSpPr/>
          <p:nvPr/>
        </p:nvSpPr>
        <p:spPr>
          <a:xfrm>
            <a:off x="5218241" y="3380458"/>
            <a:ext cx="2097024" cy="774468"/>
          </a:xfrm>
          <a:prstGeom prst="homePlate">
            <a:avLst/>
          </a:prstGeom>
          <a:solidFill>
            <a:srgbClr val="D83B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372993"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Persist</a:t>
            </a:r>
          </a:p>
        </p:txBody>
      </p:sp>
      <p:sp>
        <p:nvSpPr>
          <p:cNvPr id="12" name="Pentagon 11"/>
          <p:cNvSpPr/>
          <p:nvPr/>
        </p:nvSpPr>
        <p:spPr>
          <a:xfrm>
            <a:off x="3580539" y="3380458"/>
            <a:ext cx="2097024" cy="774468"/>
          </a:xfrm>
          <a:prstGeom prst="homePlate">
            <a:avLst/>
          </a:prstGeom>
          <a:solidFill>
            <a:srgbClr val="D83B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233121"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Foothold</a:t>
            </a:r>
          </a:p>
        </p:txBody>
      </p:sp>
      <p:sp>
        <p:nvSpPr>
          <p:cNvPr id="11" name="Pentagon 10"/>
          <p:cNvSpPr/>
          <p:nvPr/>
        </p:nvSpPr>
        <p:spPr>
          <a:xfrm>
            <a:off x="1914697" y="3380458"/>
            <a:ext cx="2097024" cy="774468"/>
          </a:xfrm>
          <a:prstGeom prst="homePlate">
            <a:avLst/>
          </a:prstGeom>
          <a:solidFill>
            <a:srgbClr val="D83B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233121"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Delivery</a:t>
            </a:r>
          </a:p>
        </p:txBody>
      </p:sp>
      <p:sp>
        <p:nvSpPr>
          <p:cNvPr id="4" name="Pentagon 3"/>
          <p:cNvSpPr/>
          <p:nvPr/>
        </p:nvSpPr>
        <p:spPr>
          <a:xfrm>
            <a:off x="276995" y="3380458"/>
            <a:ext cx="2097024" cy="774468"/>
          </a:xfrm>
          <a:prstGeom prst="homePlate">
            <a:avLst/>
          </a:prstGeom>
          <a:solidFill>
            <a:srgbClr val="D83B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04"/>
            <a:r>
              <a:rPr lang="en-US" sz="2000" kern="0" dirty="0">
                <a:solidFill>
                  <a:schemeClr val="bg1"/>
                </a:solidFill>
                <a:latin typeface="Segoe UI Semibold" panose="020B0702040204020203" pitchFamily="34" charset="0"/>
                <a:cs typeface="Segoe UI Semibold" panose="020B0702040204020203" pitchFamily="34" charset="0"/>
              </a:rPr>
              <a:t>Recon</a:t>
            </a:r>
          </a:p>
        </p:txBody>
      </p:sp>
      <p:sp>
        <p:nvSpPr>
          <p:cNvPr id="20" name="TextBox 19"/>
          <p:cNvSpPr txBox="1"/>
          <p:nvPr/>
        </p:nvSpPr>
        <p:spPr>
          <a:xfrm>
            <a:off x="7624923" y="6666344"/>
            <a:ext cx="4546118" cy="128030"/>
          </a:xfrm>
          <a:prstGeom prst="rect">
            <a:avLst/>
          </a:prstGeom>
          <a:noFill/>
        </p:spPr>
        <p:txBody>
          <a:bodyPr wrap="none" lIns="0" tIns="0" rIns="0" bIns="0" rtlCol="0">
            <a:spAutoFit/>
          </a:bodyPr>
          <a:lstStyle/>
          <a:p>
            <a:pPr defTabSz="932504"/>
            <a:r>
              <a:rPr lang="en-US" sz="816" b="1"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Microsoft Enterprise Cloud Red Teaming:</a:t>
            </a:r>
            <a:r>
              <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hlinkClick r:id="rId3"/>
              </a:rPr>
              <a:t>http://go.microsoft.com/fwlink/?linkid=518599&amp;clcid=0x409</a:t>
            </a:r>
            <a:endPar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7019213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290915" y="4389015"/>
            <a:ext cx="11796755" cy="1933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154" tIns="62076" rIns="62076" bIns="124154" numCol="1" spcCol="0" rtlCol="0" fromWordArt="0" anchor="b" anchorCtr="0" forceAA="0" compatLnSpc="1">
            <a:prstTxWarp prst="textNoShape">
              <a:avLst/>
            </a:prstTxWarp>
            <a:noAutofit/>
          </a:bodyPr>
          <a:lstStyle/>
          <a:p>
            <a:pPr algn="ctr" defTabSz="1241159" fontAlgn="base">
              <a:spcBef>
                <a:spcPct val="0"/>
              </a:spcBef>
              <a:spcAft>
                <a:spcPct val="0"/>
              </a:spcAft>
            </a:pPr>
            <a:endParaRPr lang="en-US" sz="2448" kern="0" spc="-68"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Red Team vs. Blue Team</a:t>
            </a:r>
          </a:p>
        </p:txBody>
      </p:sp>
      <p:sp>
        <p:nvSpPr>
          <p:cNvPr id="5" name="Rectangle 4"/>
          <p:cNvSpPr/>
          <p:nvPr/>
        </p:nvSpPr>
        <p:spPr>
          <a:xfrm>
            <a:off x="366169" y="1314902"/>
            <a:ext cx="11721502" cy="1354986"/>
          </a:xfrm>
          <a:prstGeom prst="rect">
            <a:avLst/>
          </a:prstGeom>
        </p:spPr>
        <p:txBody>
          <a:bodyPr wrap="square" lIns="146304" tIns="9144" rIns="146304" bIns="9144">
            <a:spAutoFit/>
          </a:bodyPr>
          <a:lstStyle/>
          <a:p>
            <a:pPr marL="0" lvl="1" defTabSz="699463" fontAlgn="ctr">
              <a:lnSpc>
                <a:spcPct val="90000"/>
              </a:lnSpc>
              <a:spcBef>
                <a:spcPct val="20000"/>
              </a:spcBef>
              <a:buSzPct val="90000"/>
            </a:pPr>
            <a:r>
              <a:rPr lang="en-US" dirty="0">
                <a:gradFill>
                  <a:gsLst>
                    <a:gs pos="1250">
                      <a:schemeClr val="tx1"/>
                    </a:gs>
                    <a:gs pos="100000">
                      <a:schemeClr val="tx1"/>
                    </a:gs>
                  </a:gsLst>
                  <a:lin ang="5400000" scaled="0"/>
                </a:gradFill>
              </a:rPr>
              <a:t>The </a:t>
            </a:r>
            <a:r>
              <a:rPr lang="en-US" b="1" dirty="0">
                <a:solidFill>
                  <a:schemeClr val="accent1"/>
                </a:solidFill>
              </a:rPr>
              <a:t>Blue Team </a:t>
            </a:r>
            <a:r>
              <a:rPr lang="en-US" dirty="0">
                <a:gradFill>
                  <a:gsLst>
                    <a:gs pos="1250">
                      <a:schemeClr val="tx1"/>
                    </a:gs>
                    <a:gs pos="100000">
                      <a:schemeClr val="tx1"/>
                    </a:gs>
                  </a:gsLst>
                  <a:lin ang="5400000" scaled="0"/>
                </a:gradFill>
              </a:rPr>
              <a:t>is comprised of either a dedicated set of security responders, or members from across the security incident response – engineering and operations organizations. Regardless of their makeup, they are independent and operate separately from the Red Team.  </a:t>
            </a:r>
          </a:p>
          <a:p>
            <a:pPr defTabSz="932504"/>
            <a:endParaRPr lang="en-US" kern="0" dirty="0">
              <a:solidFill>
                <a:sysClr val="windowText" lastClr="000000"/>
              </a:solidFill>
            </a:endParaRPr>
          </a:p>
          <a:p>
            <a:pPr marL="0" lvl="1" defTabSz="699463" fontAlgn="ctr">
              <a:lnSpc>
                <a:spcPct val="90000"/>
              </a:lnSpc>
              <a:spcBef>
                <a:spcPct val="20000"/>
              </a:spcBef>
              <a:buSzPct val="90000"/>
            </a:pPr>
            <a:r>
              <a:rPr lang="en-US" dirty="0">
                <a:gradFill>
                  <a:gsLst>
                    <a:gs pos="1250">
                      <a:schemeClr val="tx1"/>
                    </a:gs>
                    <a:gs pos="100000">
                      <a:schemeClr val="tx1"/>
                    </a:gs>
                  </a:gsLst>
                  <a:lin ang="5400000" scaled="0"/>
                </a:gradFill>
              </a:rPr>
              <a:t>When an adversary, such as a Red Team, has breached an environment, the Blue Team must:</a:t>
            </a:r>
          </a:p>
        </p:txBody>
      </p:sp>
      <p:sp>
        <p:nvSpPr>
          <p:cNvPr id="8" name="Rectangle 7"/>
          <p:cNvSpPr/>
          <p:nvPr/>
        </p:nvSpPr>
        <p:spPr>
          <a:xfrm>
            <a:off x="478650" y="4494684"/>
            <a:ext cx="8558194" cy="1561824"/>
          </a:xfrm>
          <a:prstGeom prst="rect">
            <a:avLst/>
          </a:prstGeom>
          <a:noFill/>
        </p:spPr>
        <p:txBody>
          <a:bodyPr wrap="square" lIns="93138" tIns="46570" rIns="93138" bIns="46570">
            <a:spAutoFit/>
          </a:bodyPr>
          <a:lstStyle/>
          <a:p>
            <a:pPr defTabSz="932504"/>
            <a:r>
              <a:rPr lang="en-US" sz="2800" kern="0" dirty="0">
                <a:solidFill>
                  <a:schemeClr val="bg1"/>
                </a:solidFill>
              </a:rPr>
              <a:t>Key metrics evaluated by the Blue Team include: </a:t>
            </a:r>
          </a:p>
          <a:p>
            <a:pPr defTabSz="932504"/>
            <a:endParaRPr lang="en-US" sz="1938" b="1" kern="0" dirty="0">
              <a:solidFill>
                <a:schemeClr val="bg1"/>
              </a:solidFill>
              <a:latin typeface="+mj-lt"/>
            </a:endParaRPr>
          </a:p>
          <a:p>
            <a:pPr marL="387989" indent="-387989" defTabSz="932504">
              <a:buFont typeface="Arial" panose="020B0604020202020204" pitchFamily="34" charset="0"/>
              <a:buChar char="•"/>
            </a:pPr>
            <a:r>
              <a:rPr lang="en-US" sz="2400" kern="0" dirty="0">
                <a:solidFill>
                  <a:schemeClr val="bg1"/>
                </a:solidFill>
              </a:rPr>
              <a:t>Estimated time to detection (ETTD) </a:t>
            </a:r>
          </a:p>
          <a:p>
            <a:pPr marL="387989" indent="-387989" defTabSz="932504">
              <a:buFont typeface="Arial" panose="020B0604020202020204" pitchFamily="34" charset="0"/>
              <a:buChar char="•"/>
            </a:pPr>
            <a:r>
              <a:rPr lang="en-US" sz="2400" kern="0" dirty="0">
                <a:solidFill>
                  <a:schemeClr val="bg1"/>
                </a:solidFill>
              </a:rPr>
              <a:t>Estimated time to recovery (ETTR)</a:t>
            </a:r>
          </a:p>
        </p:txBody>
      </p:sp>
      <p:grpSp>
        <p:nvGrpSpPr>
          <p:cNvPr id="9" name="Group 8"/>
          <p:cNvGrpSpPr/>
          <p:nvPr/>
        </p:nvGrpSpPr>
        <p:grpSpPr>
          <a:xfrm>
            <a:off x="276995" y="3380458"/>
            <a:ext cx="11810675" cy="774468"/>
            <a:chOff x="505465" y="3495112"/>
            <a:chExt cx="10622268" cy="759448"/>
          </a:xfrm>
          <a:solidFill>
            <a:schemeClr val="bg2"/>
          </a:solidFill>
        </p:grpSpPr>
        <p:sp>
          <p:nvSpPr>
            <p:cNvPr id="11" name="Pentagon 10"/>
            <p:cNvSpPr/>
            <p:nvPr/>
          </p:nvSpPr>
          <p:spPr>
            <a:xfrm>
              <a:off x="9234950" y="3495112"/>
              <a:ext cx="1892783" cy="759448"/>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279745"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Execute</a:t>
              </a:r>
            </a:p>
          </p:txBody>
        </p:sp>
        <p:sp>
          <p:nvSpPr>
            <p:cNvPr id="12" name="Pentagon 11"/>
            <p:cNvSpPr/>
            <p:nvPr/>
          </p:nvSpPr>
          <p:spPr>
            <a:xfrm>
              <a:off x="7756750" y="3495112"/>
              <a:ext cx="1892783" cy="759448"/>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466242"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Plan</a:t>
              </a:r>
            </a:p>
          </p:txBody>
        </p:sp>
        <p:sp>
          <p:nvSpPr>
            <p:cNvPr id="13" name="Pentagon 12"/>
            <p:cNvSpPr/>
            <p:nvPr/>
          </p:nvSpPr>
          <p:spPr>
            <a:xfrm>
              <a:off x="6278553" y="3495112"/>
              <a:ext cx="1892783" cy="759448"/>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279745"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Context</a:t>
              </a:r>
            </a:p>
          </p:txBody>
        </p:sp>
        <p:sp>
          <p:nvSpPr>
            <p:cNvPr id="14" name="Pentagon 13"/>
            <p:cNvSpPr/>
            <p:nvPr/>
          </p:nvSpPr>
          <p:spPr>
            <a:xfrm>
              <a:off x="4800356" y="3495112"/>
              <a:ext cx="1892783" cy="759448"/>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372993"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Triage</a:t>
              </a:r>
            </a:p>
          </p:txBody>
        </p:sp>
        <p:sp>
          <p:nvSpPr>
            <p:cNvPr id="15" name="Pentagon 14"/>
            <p:cNvSpPr/>
            <p:nvPr/>
          </p:nvSpPr>
          <p:spPr>
            <a:xfrm>
              <a:off x="3322159" y="3495112"/>
              <a:ext cx="1892783" cy="759448"/>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466242"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Alert</a:t>
              </a:r>
            </a:p>
          </p:txBody>
        </p:sp>
        <p:sp>
          <p:nvSpPr>
            <p:cNvPr id="16" name="Pentagon 15"/>
            <p:cNvSpPr/>
            <p:nvPr/>
          </p:nvSpPr>
          <p:spPr>
            <a:xfrm>
              <a:off x="1932862" y="3495112"/>
              <a:ext cx="1892783" cy="759448"/>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279745" rtlCol="0" anchor="ctr"/>
            <a:lstStyle/>
            <a:p>
              <a:pPr algn="r" defTabSz="932504"/>
              <a:r>
                <a:rPr lang="en-US" sz="2000" kern="0" dirty="0">
                  <a:solidFill>
                    <a:schemeClr val="bg1"/>
                  </a:solidFill>
                  <a:latin typeface="Segoe UI Semibold" panose="020B0702040204020203" pitchFamily="34" charset="0"/>
                  <a:cs typeface="Segoe UI Semibold" panose="020B0702040204020203" pitchFamily="34" charset="0"/>
                </a:rPr>
                <a:t>Detect</a:t>
              </a:r>
            </a:p>
          </p:txBody>
        </p:sp>
        <p:sp>
          <p:nvSpPr>
            <p:cNvPr id="17" name="Pentagon 16"/>
            <p:cNvSpPr/>
            <p:nvPr/>
          </p:nvSpPr>
          <p:spPr>
            <a:xfrm>
              <a:off x="505465" y="3495112"/>
              <a:ext cx="1892783" cy="759448"/>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04"/>
              <a:r>
                <a:rPr lang="en-US" sz="2000" kern="0" dirty="0">
                  <a:solidFill>
                    <a:schemeClr val="bg1"/>
                  </a:solidFill>
                  <a:latin typeface="Segoe UI Semibold" panose="020B0702040204020203" pitchFamily="34" charset="0"/>
                  <a:cs typeface="Segoe UI Semibold" panose="020B0702040204020203" pitchFamily="34" charset="0"/>
                </a:rPr>
                <a:t>Gather</a:t>
              </a:r>
            </a:p>
          </p:txBody>
        </p:sp>
      </p:grpSp>
      <p:sp>
        <p:nvSpPr>
          <p:cNvPr id="18" name="TextBox 17"/>
          <p:cNvSpPr txBox="1"/>
          <p:nvPr/>
        </p:nvSpPr>
        <p:spPr>
          <a:xfrm>
            <a:off x="7624923" y="6666344"/>
            <a:ext cx="4546118" cy="128030"/>
          </a:xfrm>
          <a:prstGeom prst="rect">
            <a:avLst/>
          </a:prstGeom>
          <a:noFill/>
        </p:spPr>
        <p:txBody>
          <a:bodyPr wrap="none" lIns="0" tIns="0" rIns="0" bIns="0" rtlCol="0">
            <a:spAutoFit/>
          </a:bodyPr>
          <a:lstStyle/>
          <a:p>
            <a:pPr defTabSz="932504"/>
            <a:r>
              <a:rPr lang="en-US" sz="816" b="1"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Microsoft Enterprise Cloud Red Teaming:</a:t>
            </a:r>
            <a:r>
              <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hlinkClick r:id="rId3"/>
              </a:rPr>
              <a:t>http://go.microsoft.com/fwlink/?linkid=518599&amp;clcid=0x409</a:t>
            </a:r>
            <a:endPar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0969283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evolution </a:t>
            </a:r>
            <a:br>
              <a:rPr lang="en-US" dirty="0"/>
            </a:br>
            <a:endParaRPr lang="en-US" dirty="0"/>
          </a:p>
        </p:txBody>
      </p:sp>
      <p:sp>
        <p:nvSpPr>
          <p:cNvPr id="4" name="Text Placeholder 3"/>
          <p:cNvSpPr>
            <a:spLocks noGrp="1"/>
          </p:cNvSpPr>
          <p:nvPr>
            <p:ph type="body" sz="quarter" idx="10"/>
          </p:nvPr>
        </p:nvSpPr>
        <p:spPr>
          <a:xfrm>
            <a:off x="366168" y="1212851"/>
            <a:ext cx="11702553" cy="683264"/>
          </a:xfrm>
        </p:spPr>
        <p:txBody>
          <a:bodyPr/>
          <a:lstStyle/>
          <a:p>
            <a:pPr marL="0" indent="0">
              <a:buNone/>
            </a:pPr>
            <a:r>
              <a:rPr lang="en-US" dirty="0">
                <a:solidFill>
                  <a:schemeClr val="tx2"/>
                </a:solidFill>
              </a:rPr>
              <a:t>Assumed breach execution cycle</a:t>
            </a:r>
          </a:p>
        </p:txBody>
      </p:sp>
      <p:sp>
        <p:nvSpPr>
          <p:cNvPr id="13" name="Arc 12"/>
          <p:cNvSpPr/>
          <p:nvPr/>
        </p:nvSpPr>
        <p:spPr>
          <a:xfrm>
            <a:off x="4104503" y="2284873"/>
            <a:ext cx="4094142" cy="3969756"/>
          </a:xfrm>
          <a:prstGeom prst="arc">
            <a:avLst>
              <a:gd name="adj1" fmla="val 17288758"/>
              <a:gd name="adj2" fmla="val 14874978"/>
            </a:avLst>
          </a:prstGeom>
          <a:noFill/>
          <a:ln w="38100" cap="flat" cmpd="sng" algn="ctr">
            <a:solidFill>
              <a:schemeClr val="tx1"/>
            </a:solidFill>
            <a:prstDash val="solid"/>
            <a:tailEnd type="triangle" w="med" len="sm"/>
          </a:ln>
          <a:effectLst/>
        </p:spPr>
        <p:txBody>
          <a:bodyPr lIns="93138" tIns="46570" rIns="93138" bIns="46570" rtlCol="0" anchor="ctr"/>
          <a:lstStyle/>
          <a:p>
            <a:pPr algn="ctr" defTabSz="1241565">
              <a:defRPr/>
            </a:pPr>
            <a:endParaRPr lang="en-US" sz="1836" kern="0">
              <a:solidFill>
                <a:srgbClr val="C00000"/>
              </a:solidFill>
              <a:latin typeface="Segoe UI"/>
            </a:endParaRPr>
          </a:p>
        </p:txBody>
      </p:sp>
      <p:sp>
        <p:nvSpPr>
          <p:cNvPr id="14" name="Text Placeholder 2"/>
          <p:cNvSpPr txBox="1">
            <a:spLocks/>
          </p:cNvSpPr>
          <p:nvPr/>
        </p:nvSpPr>
        <p:spPr>
          <a:xfrm>
            <a:off x="5123667" y="2130828"/>
            <a:ext cx="2055808" cy="680634"/>
          </a:xfrm>
          <a:prstGeom prst="rect">
            <a:avLst/>
          </a:prstGeom>
          <a:solidFill>
            <a:schemeClr val="bg2"/>
          </a:solidFill>
        </p:spPr>
        <p:txBody>
          <a:bodyPr lIns="182571" tIns="46570" rIns="93138" bIns="46570" anchor="ctr">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66470">
              <a:spcBef>
                <a:spcPts val="0"/>
              </a:spcBef>
              <a:buClr>
                <a:srgbClr val="505050"/>
              </a:buClr>
              <a:buNone/>
              <a:defRPr/>
            </a:pPr>
            <a:r>
              <a:rPr lang="en-US" sz="1800" dirty="0">
                <a:solidFill>
                  <a:schemeClr val="bg1"/>
                </a:solidFill>
                <a:latin typeface="Segoe UI Semibold" panose="020B0702040204020203" pitchFamily="34" charset="0"/>
                <a:cs typeface="Segoe UI Semibold" panose="020B0702040204020203" pitchFamily="34" charset="0"/>
              </a:rPr>
              <a:t>War-game</a:t>
            </a:r>
          </a:p>
          <a:p>
            <a:pPr marL="0" indent="0" algn="ctr" defTabSz="1266470">
              <a:spcBef>
                <a:spcPts val="0"/>
              </a:spcBef>
              <a:buClr>
                <a:srgbClr val="505050"/>
              </a:buClr>
              <a:buNone/>
              <a:defRPr/>
            </a:pPr>
            <a:r>
              <a:rPr lang="en-US" sz="1800" dirty="0">
                <a:solidFill>
                  <a:schemeClr val="bg1"/>
                </a:solidFill>
                <a:latin typeface="Segoe UI Semibold" panose="020B0702040204020203" pitchFamily="34" charset="0"/>
                <a:cs typeface="Segoe UI Semibold" panose="020B0702040204020203" pitchFamily="34" charset="0"/>
              </a:rPr>
              <a:t>exercises</a:t>
            </a:r>
          </a:p>
        </p:txBody>
      </p:sp>
      <p:sp>
        <p:nvSpPr>
          <p:cNvPr id="15" name="Text Placeholder 2"/>
          <p:cNvSpPr txBox="1">
            <a:spLocks/>
          </p:cNvSpPr>
          <p:nvPr/>
        </p:nvSpPr>
        <p:spPr>
          <a:xfrm>
            <a:off x="5123668" y="5859462"/>
            <a:ext cx="2055807" cy="680634"/>
          </a:xfrm>
          <a:prstGeom prst="rect">
            <a:avLst/>
          </a:prstGeom>
          <a:solidFill>
            <a:schemeClr val="bg2"/>
          </a:solidFill>
        </p:spPr>
        <p:txBody>
          <a:bodyPr vert="horz" lIns="182571" tIns="0" rIns="0" bIns="0" rtlCol="0" anchor="ctr">
            <a:noAutofit/>
          </a:bodyPr>
          <a:lstStyle>
            <a:lvl1pPr marL="0" indent="0" algn="l" defTabSz="1208380" rtl="0" eaLnBrk="1" latinLnBrk="0" hangingPunct="1">
              <a:lnSpc>
                <a:spcPct val="90000"/>
              </a:lnSpc>
              <a:spcBef>
                <a:spcPts val="1200"/>
              </a:spcBef>
              <a:spcAft>
                <a:spcPts val="1200"/>
              </a:spcAft>
              <a:buFontTx/>
              <a:buNone/>
              <a:defRPr sz="4000" kern="1200" baseline="0">
                <a:solidFill>
                  <a:schemeClr val="tx1"/>
                </a:solidFill>
                <a:latin typeface="Segoe UI Light" pitchFamily="34" charset="0"/>
                <a:ea typeface="Segoe UI" panose="020B0502040204020203" pitchFamily="34" charset="0"/>
                <a:cs typeface="Segoe UI" panose="020B0502040204020203" pitchFamily="34" charset="0"/>
              </a:defRPr>
            </a:lvl1pPr>
            <a:lvl2pPr marL="0" marR="0" indent="0" algn="l" defTabSz="1208380" rtl="0" eaLnBrk="1" fontAlgn="auto" latinLnBrk="0" hangingPunct="1">
              <a:lnSpc>
                <a:spcPct val="90000"/>
              </a:lnSpc>
              <a:spcBef>
                <a:spcPts val="1200"/>
              </a:spcBef>
              <a:spcAft>
                <a:spcPts val="1200"/>
              </a:spcAft>
              <a:buClrTx/>
              <a:buSzTx/>
              <a:buFontTx/>
              <a:buNone/>
              <a:tabLst/>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algn="ctr" defTabSz="1640731">
              <a:spcBef>
                <a:spcPts val="0"/>
              </a:spcBef>
              <a:spcAft>
                <a:spcPts val="0"/>
              </a:spcAft>
              <a:defRPr/>
            </a:pPr>
            <a:r>
              <a:rPr lang="en-US" sz="1800" dirty="0">
                <a:solidFill>
                  <a:schemeClr val="bg1"/>
                </a:solidFill>
                <a:latin typeface="Segoe UI Semibold" panose="020B0702040204020203" pitchFamily="34" charset="0"/>
                <a:cs typeface="Segoe UI Semibold" panose="020B0702040204020203" pitchFamily="34" charset="0"/>
              </a:rPr>
              <a:t>Blue teaming</a:t>
            </a:r>
          </a:p>
        </p:txBody>
      </p:sp>
      <p:sp>
        <p:nvSpPr>
          <p:cNvPr id="16" name="Text Placeholder 2"/>
          <p:cNvSpPr txBox="1">
            <a:spLocks/>
          </p:cNvSpPr>
          <p:nvPr/>
        </p:nvSpPr>
        <p:spPr>
          <a:xfrm>
            <a:off x="7389094" y="3338330"/>
            <a:ext cx="1391097" cy="680634"/>
          </a:xfrm>
          <a:prstGeom prst="rect">
            <a:avLst/>
          </a:prstGeom>
          <a:solidFill>
            <a:schemeClr val="bg2"/>
          </a:solidFill>
        </p:spPr>
        <p:txBody>
          <a:bodyPr vert="horz" lIns="0" tIns="0" rIns="0" bIns="0" rtlCol="0" anchor="ctr">
            <a:noAutofit/>
          </a:bodyPr>
          <a:lstStyle>
            <a:lvl1pPr marL="0" indent="0" algn="l" defTabSz="1208380" rtl="0" eaLnBrk="1" latinLnBrk="0" hangingPunct="1">
              <a:lnSpc>
                <a:spcPct val="90000"/>
              </a:lnSpc>
              <a:spcBef>
                <a:spcPts val="1200"/>
              </a:spcBef>
              <a:spcAft>
                <a:spcPts val="1200"/>
              </a:spcAft>
              <a:buFontTx/>
              <a:buNone/>
              <a:defRPr sz="4000" kern="1200" baseline="0">
                <a:solidFill>
                  <a:schemeClr val="tx1"/>
                </a:solidFill>
                <a:latin typeface="Segoe UI Light" pitchFamily="34" charset="0"/>
                <a:ea typeface="Segoe UI" panose="020B0502040204020203" pitchFamily="34" charset="0"/>
                <a:cs typeface="Segoe UI" panose="020B0502040204020203" pitchFamily="34" charset="0"/>
              </a:defRPr>
            </a:lvl1pPr>
            <a:lvl2pPr marL="0" marR="0" indent="0" algn="l" defTabSz="1208380" rtl="0" eaLnBrk="1" fontAlgn="auto" latinLnBrk="0" hangingPunct="1">
              <a:lnSpc>
                <a:spcPct val="90000"/>
              </a:lnSpc>
              <a:spcBef>
                <a:spcPts val="1200"/>
              </a:spcBef>
              <a:spcAft>
                <a:spcPts val="1200"/>
              </a:spcAft>
              <a:buClrTx/>
              <a:buSzTx/>
              <a:buFontTx/>
              <a:buNone/>
              <a:tabLst/>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algn="ctr" defTabSz="1640731">
              <a:spcBef>
                <a:spcPts val="0"/>
              </a:spcBef>
              <a:spcAft>
                <a:spcPts val="0"/>
              </a:spcAft>
              <a:defRPr/>
            </a:pPr>
            <a:r>
              <a:rPr lang="en-US" sz="1800" dirty="0">
                <a:solidFill>
                  <a:schemeClr val="bg1"/>
                </a:solidFill>
                <a:latin typeface="Segoe UI Semibold" panose="020B0702040204020203" pitchFamily="34" charset="0"/>
                <a:cs typeface="Segoe UI Semibold" panose="020B0702040204020203" pitchFamily="34" charset="0"/>
              </a:rPr>
              <a:t>Red</a:t>
            </a:r>
          </a:p>
          <a:p>
            <a:pPr algn="ctr" defTabSz="1640731">
              <a:spcBef>
                <a:spcPts val="0"/>
              </a:spcBef>
              <a:spcAft>
                <a:spcPts val="0"/>
              </a:spcAft>
              <a:defRPr/>
            </a:pPr>
            <a:r>
              <a:rPr lang="en-US" sz="1800" dirty="0">
                <a:solidFill>
                  <a:schemeClr val="bg1"/>
                </a:solidFill>
                <a:latin typeface="Segoe UI Semibold" panose="020B0702040204020203" pitchFamily="34" charset="0"/>
                <a:cs typeface="Segoe UI Semibold" panose="020B0702040204020203" pitchFamily="34" charset="0"/>
              </a:rPr>
              <a:t>teaming</a:t>
            </a:r>
          </a:p>
        </p:txBody>
      </p:sp>
      <p:sp>
        <p:nvSpPr>
          <p:cNvPr id="17" name="Text Placeholder 2"/>
          <p:cNvSpPr txBox="1">
            <a:spLocks/>
          </p:cNvSpPr>
          <p:nvPr/>
        </p:nvSpPr>
        <p:spPr>
          <a:xfrm>
            <a:off x="2947091" y="3338330"/>
            <a:ext cx="2508353" cy="680634"/>
          </a:xfrm>
          <a:prstGeom prst="rect">
            <a:avLst/>
          </a:prstGeom>
          <a:solidFill>
            <a:schemeClr val="bg2"/>
          </a:solidFill>
        </p:spPr>
        <p:txBody>
          <a:bodyPr vert="horz" lIns="0" tIns="0" rIns="0" bIns="0" rtlCol="0" anchor="ctr">
            <a:noAutofit/>
          </a:bodyPr>
          <a:lstStyle>
            <a:lvl1pPr marL="0" indent="0" algn="l" defTabSz="1208380" rtl="0" eaLnBrk="1" latinLnBrk="0" hangingPunct="1">
              <a:lnSpc>
                <a:spcPct val="90000"/>
              </a:lnSpc>
              <a:spcBef>
                <a:spcPts val="1200"/>
              </a:spcBef>
              <a:spcAft>
                <a:spcPts val="1200"/>
              </a:spcAft>
              <a:buFontTx/>
              <a:buNone/>
              <a:defRPr sz="4000" kern="1200" baseline="0">
                <a:solidFill>
                  <a:schemeClr val="tx1"/>
                </a:solidFill>
                <a:latin typeface="Segoe UI Light" pitchFamily="34" charset="0"/>
                <a:ea typeface="Segoe UI" panose="020B0502040204020203" pitchFamily="34" charset="0"/>
                <a:cs typeface="Segoe UI" panose="020B0502040204020203" pitchFamily="34" charset="0"/>
              </a:defRPr>
            </a:lvl1pPr>
            <a:lvl2pPr marL="0" marR="0" indent="0" algn="l" defTabSz="1208380" rtl="0" eaLnBrk="1" fontAlgn="auto" latinLnBrk="0" hangingPunct="1">
              <a:lnSpc>
                <a:spcPct val="90000"/>
              </a:lnSpc>
              <a:spcBef>
                <a:spcPts val="1200"/>
              </a:spcBef>
              <a:spcAft>
                <a:spcPts val="1200"/>
              </a:spcAft>
              <a:buClrTx/>
              <a:buSzTx/>
              <a:buFontTx/>
              <a:buNone/>
              <a:tabLst/>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algn="ctr" defTabSz="1640731">
              <a:spcBef>
                <a:spcPts val="0"/>
              </a:spcBef>
              <a:spcAft>
                <a:spcPts val="0"/>
              </a:spcAft>
              <a:defRPr/>
            </a:pPr>
            <a:r>
              <a:rPr lang="en-US" sz="1800" dirty="0">
                <a:solidFill>
                  <a:schemeClr val="bg1"/>
                </a:solidFill>
                <a:latin typeface="Segoe UI Semibold" panose="020B0702040204020203" pitchFamily="34" charset="0"/>
                <a:cs typeface="Segoe UI Semibold" panose="020B0702040204020203" pitchFamily="34" charset="0"/>
              </a:rPr>
              <a:t>Monitor </a:t>
            </a:r>
            <a:br>
              <a:rPr lang="en-US" sz="1800" dirty="0">
                <a:solidFill>
                  <a:schemeClr val="bg1"/>
                </a:solidFill>
                <a:latin typeface="Segoe UI Semibold" panose="020B0702040204020203" pitchFamily="34" charset="0"/>
                <a:cs typeface="Segoe UI Semibold" panose="020B0702040204020203" pitchFamily="34" charset="0"/>
              </a:rPr>
            </a:br>
            <a:r>
              <a:rPr lang="en-US" sz="1800" dirty="0">
                <a:solidFill>
                  <a:schemeClr val="bg1"/>
                </a:solidFill>
                <a:latin typeface="Segoe UI Semibold" panose="020B0702040204020203" pitchFamily="34" charset="0"/>
                <a:cs typeface="Segoe UI Semibold" panose="020B0702040204020203" pitchFamily="34" charset="0"/>
              </a:rPr>
              <a:t>emerging threats</a:t>
            </a:r>
          </a:p>
        </p:txBody>
      </p:sp>
      <p:sp>
        <p:nvSpPr>
          <p:cNvPr id="18" name="Text Placeholder 2"/>
          <p:cNvSpPr txBox="1">
            <a:spLocks/>
          </p:cNvSpPr>
          <p:nvPr/>
        </p:nvSpPr>
        <p:spPr>
          <a:xfrm>
            <a:off x="3304852" y="4820239"/>
            <a:ext cx="1792830" cy="694434"/>
          </a:xfrm>
          <a:prstGeom prst="rect">
            <a:avLst/>
          </a:prstGeom>
          <a:solidFill>
            <a:schemeClr val="bg2"/>
          </a:solidFill>
        </p:spPr>
        <p:txBody>
          <a:bodyPr vert="horz" lIns="0" tIns="0" rIns="0" bIns="0" rtlCol="0" anchor="ctr">
            <a:noAutofit/>
          </a:bodyPr>
          <a:lstStyle>
            <a:lvl1pPr marL="0" indent="0" algn="l" defTabSz="1208380" rtl="0" eaLnBrk="1" latinLnBrk="0" hangingPunct="1">
              <a:lnSpc>
                <a:spcPct val="90000"/>
              </a:lnSpc>
              <a:spcBef>
                <a:spcPts val="1200"/>
              </a:spcBef>
              <a:spcAft>
                <a:spcPts val="1200"/>
              </a:spcAft>
              <a:buFontTx/>
              <a:buNone/>
              <a:defRPr sz="4000" kern="1200" baseline="0">
                <a:solidFill>
                  <a:schemeClr val="tx1"/>
                </a:solidFill>
                <a:latin typeface="Segoe UI Light" pitchFamily="34" charset="0"/>
                <a:ea typeface="Segoe UI" panose="020B0502040204020203" pitchFamily="34" charset="0"/>
                <a:cs typeface="Segoe UI" panose="020B0502040204020203" pitchFamily="34" charset="0"/>
              </a:defRPr>
            </a:lvl1pPr>
            <a:lvl2pPr marL="0" marR="0" indent="0" algn="l" defTabSz="1208380" rtl="0" eaLnBrk="1" fontAlgn="auto" latinLnBrk="0" hangingPunct="1">
              <a:lnSpc>
                <a:spcPct val="90000"/>
              </a:lnSpc>
              <a:spcBef>
                <a:spcPts val="1200"/>
              </a:spcBef>
              <a:spcAft>
                <a:spcPts val="1200"/>
              </a:spcAft>
              <a:buClrTx/>
              <a:buSzTx/>
              <a:buFontTx/>
              <a:buNone/>
              <a:tabLst/>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algn="ctr" defTabSz="1640731">
              <a:spcBef>
                <a:spcPts val="0"/>
              </a:spcBef>
              <a:spcAft>
                <a:spcPts val="0"/>
              </a:spcAft>
              <a:defRPr/>
            </a:pPr>
            <a:r>
              <a:rPr lang="en-US" sz="1800" dirty="0">
                <a:solidFill>
                  <a:schemeClr val="bg1"/>
                </a:solidFill>
                <a:latin typeface="Segoe UI Semibold" panose="020B0702040204020203" pitchFamily="34" charset="0"/>
                <a:cs typeface="Segoe UI Semibold" panose="020B0702040204020203" pitchFamily="34" charset="0"/>
              </a:rPr>
              <a:t>Execute</a:t>
            </a:r>
          </a:p>
          <a:p>
            <a:pPr algn="ctr" defTabSz="1640731">
              <a:spcBef>
                <a:spcPts val="0"/>
              </a:spcBef>
              <a:spcAft>
                <a:spcPts val="0"/>
              </a:spcAft>
              <a:defRPr/>
            </a:pPr>
            <a:r>
              <a:rPr lang="en-US" sz="1800" dirty="0">
                <a:solidFill>
                  <a:schemeClr val="bg1"/>
                </a:solidFill>
                <a:latin typeface="Segoe UI Semibold" panose="020B0702040204020203" pitchFamily="34" charset="0"/>
                <a:cs typeface="Segoe UI Semibold" panose="020B0702040204020203" pitchFamily="34" charset="0"/>
              </a:rPr>
              <a:t>post-breach</a:t>
            </a:r>
          </a:p>
        </p:txBody>
      </p:sp>
      <p:sp>
        <p:nvSpPr>
          <p:cNvPr id="20" name="Text Placeholder 2"/>
          <p:cNvSpPr txBox="1">
            <a:spLocks/>
          </p:cNvSpPr>
          <p:nvPr/>
        </p:nvSpPr>
        <p:spPr>
          <a:xfrm>
            <a:off x="7055644" y="4820239"/>
            <a:ext cx="2057996" cy="680634"/>
          </a:xfrm>
          <a:prstGeom prst="rect">
            <a:avLst/>
          </a:prstGeom>
          <a:solidFill>
            <a:schemeClr val="bg2"/>
          </a:solidFill>
        </p:spPr>
        <p:txBody>
          <a:bodyPr vert="horz" lIns="0" tIns="0" rIns="0" bIns="0" rtlCol="0" anchor="ctr">
            <a:noAutofit/>
          </a:bodyPr>
          <a:lstStyle>
            <a:lvl1pPr marL="0" indent="0" algn="l" defTabSz="1208380" rtl="0" eaLnBrk="1" latinLnBrk="0" hangingPunct="1">
              <a:lnSpc>
                <a:spcPct val="90000"/>
              </a:lnSpc>
              <a:spcBef>
                <a:spcPts val="1200"/>
              </a:spcBef>
              <a:spcAft>
                <a:spcPts val="1200"/>
              </a:spcAft>
              <a:buFontTx/>
              <a:buNone/>
              <a:defRPr sz="4000" kern="1200" baseline="0">
                <a:solidFill>
                  <a:schemeClr val="tx1"/>
                </a:solidFill>
                <a:latin typeface="Segoe UI Light" pitchFamily="34" charset="0"/>
                <a:ea typeface="Segoe UI" panose="020B0502040204020203" pitchFamily="34" charset="0"/>
                <a:cs typeface="Segoe UI" panose="020B0502040204020203" pitchFamily="34" charset="0"/>
              </a:defRPr>
            </a:lvl1pPr>
            <a:lvl2pPr marL="0" marR="0" indent="0" algn="l" defTabSz="1208380" rtl="0" eaLnBrk="1" fontAlgn="auto" latinLnBrk="0" hangingPunct="1">
              <a:lnSpc>
                <a:spcPct val="90000"/>
              </a:lnSpc>
              <a:spcBef>
                <a:spcPts val="1200"/>
              </a:spcBef>
              <a:spcAft>
                <a:spcPts val="1200"/>
              </a:spcAft>
              <a:buClrTx/>
              <a:buSzTx/>
              <a:buFontTx/>
              <a:buNone/>
              <a:tabLst/>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algn="ctr" defTabSz="1640731">
              <a:spcBef>
                <a:spcPts val="0"/>
              </a:spcBef>
              <a:spcAft>
                <a:spcPts val="0"/>
              </a:spcAft>
              <a:defRPr/>
            </a:pPr>
            <a:r>
              <a:rPr lang="en-US" sz="1800" dirty="0">
                <a:solidFill>
                  <a:schemeClr val="bg1"/>
                </a:solidFill>
                <a:latin typeface="Segoe UI Semibold" panose="020B0702040204020203" pitchFamily="34" charset="0"/>
                <a:cs typeface="Segoe UI Semibold" panose="020B0702040204020203" pitchFamily="34" charset="0"/>
              </a:rPr>
              <a:t>Insider attack simulation</a:t>
            </a:r>
          </a:p>
        </p:txBody>
      </p:sp>
      <p:sp>
        <p:nvSpPr>
          <p:cNvPr id="21" name="Freeform 22"/>
          <p:cNvSpPr>
            <a:spLocks/>
          </p:cNvSpPr>
          <p:nvPr/>
        </p:nvSpPr>
        <p:spPr bwMode="auto">
          <a:xfrm flipH="1">
            <a:off x="9231370" y="4897892"/>
            <a:ext cx="19886" cy="32696"/>
          </a:xfrm>
          <a:custGeom>
            <a:avLst/>
            <a:gdLst>
              <a:gd name="T0" fmla="*/ 0 w 22"/>
              <a:gd name="T1" fmla="*/ 37 h 37"/>
              <a:gd name="T2" fmla="*/ 21 w 22"/>
              <a:gd name="T3" fmla="*/ 0 h 37"/>
              <a:gd name="T4" fmla="*/ 0 w 22"/>
              <a:gd name="T5" fmla="*/ 37 h 37"/>
              <a:gd name="T6" fmla="*/ 0 w 22"/>
              <a:gd name="T7" fmla="*/ 37 h 37"/>
            </a:gdLst>
            <a:ahLst/>
            <a:cxnLst>
              <a:cxn ang="0">
                <a:pos x="T0" y="T1"/>
              </a:cxn>
              <a:cxn ang="0">
                <a:pos x="T2" y="T3"/>
              </a:cxn>
              <a:cxn ang="0">
                <a:pos x="T4" y="T5"/>
              </a:cxn>
              <a:cxn ang="0">
                <a:pos x="T6" y="T7"/>
              </a:cxn>
            </a:cxnLst>
            <a:rect l="0" t="0" r="r" b="b"/>
            <a:pathLst>
              <a:path w="22" h="37">
                <a:moveTo>
                  <a:pt x="0" y="37"/>
                </a:moveTo>
                <a:cubicBezTo>
                  <a:pt x="5" y="22"/>
                  <a:pt x="7" y="8"/>
                  <a:pt x="21" y="0"/>
                </a:cubicBezTo>
                <a:cubicBezTo>
                  <a:pt x="22" y="16"/>
                  <a:pt x="10" y="25"/>
                  <a:pt x="0" y="37"/>
                </a:cubicBezTo>
                <a:cubicBezTo>
                  <a:pt x="4" y="25"/>
                  <a:pt x="8" y="27"/>
                  <a:pt x="0" y="37"/>
                </a:cubicBez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p>
            <a:pPr algn="ctr" defTabSz="1241565">
              <a:defRPr/>
            </a:pPr>
            <a:endParaRPr lang="en-US" kern="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3790986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21" presetClass="entr" presetSubtype="1"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18974" y="1935005"/>
            <a:ext cx="7715032" cy="39526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85" name="Rectangle 84"/>
          <p:cNvSpPr/>
          <p:nvPr/>
        </p:nvSpPr>
        <p:spPr>
          <a:xfrm>
            <a:off x="5040294" y="1938615"/>
            <a:ext cx="6534576" cy="4028438"/>
          </a:xfrm>
          <a:prstGeom prst="rect">
            <a:avLst/>
          </a:prstGeom>
        </p:spPr>
        <p:txBody>
          <a:bodyPr wrap="square" anchor="t">
            <a:spAutoFit/>
          </a:bodyPr>
          <a:lstStyle/>
          <a:p>
            <a:pPr defTabSz="932504">
              <a:spcAft>
                <a:spcPts val="1530"/>
              </a:spcAft>
              <a:buClr>
                <a:srgbClr val="44546A">
                  <a:lumMod val="60000"/>
                  <a:lumOff val="40000"/>
                </a:srgbClr>
              </a:buClr>
            </a:pPr>
            <a:r>
              <a:rPr lang="en-US" sz="2040" dirty="0">
                <a:solidFill>
                  <a:srgbClr val="44546A"/>
                </a:solidFill>
                <a:latin typeface="Segoe UI Light"/>
                <a:ea typeface="Calibri" panose="020F0502020204030204" pitchFamily="34" charset="0"/>
                <a:cs typeface="Times New Roman" panose="02020603050405020304" pitchFamily="18" charset="0"/>
              </a:rPr>
              <a:t>24-hour monitored physical security </a:t>
            </a:r>
          </a:p>
          <a:p>
            <a:pPr defTabSz="932504">
              <a:spcAft>
                <a:spcPts val="1530"/>
              </a:spcAft>
              <a:buClr>
                <a:srgbClr val="44546A">
                  <a:lumMod val="60000"/>
                  <a:lumOff val="40000"/>
                </a:srgbClr>
              </a:buClr>
            </a:pPr>
            <a:r>
              <a:rPr lang="en-US" sz="2040" dirty="0">
                <a:solidFill>
                  <a:srgbClr val="44546A"/>
                </a:solidFill>
                <a:latin typeface="Segoe UI Light"/>
                <a:ea typeface="Calibri" panose="020F0502020204030204" pitchFamily="34" charset="0"/>
                <a:cs typeface="Times New Roman" panose="02020603050405020304" pitchFamily="18" charset="0"/>
              </a:rPr>
              <a:t>Secure multi-tenant environment</a:t>
            </a:r>
          </a:p>
          <a:p>
            <a:pPr defTabSz="932504">
              <a:spcAft>
                <a:spcPts val="1530"/>
              </a:spcAft>
              <a:buClr>
                <a:srgbClr val="44546A">
                  <a:lumMod val="60000"/>
                  <a:lumOff val="40000"/>
                </a:srgbClr>
              </a:buClr>
            </a:pPr>
            <a:r>
              <a:rPr lang="en-US" sz="2040" dirty="0">
                <a:solidFill>
                  <a:srgbClr val="44546A"/>
                </a:solidFill>
                <a:latin typeface="Segoe UI Light"/>
                <a:ea typeface="Calibri" panose="020F0502020204030204" pitchFamily="34" charset="0"/>
                <a:cs typeface="Times New Roman" panose="02020603050405020304" pitchFamily="18" charset="0"/>
              </a:rPr>
              <a:t>Firewalls</a:t>
            </a:r>
          </a:p>
          <a:p>
            <a:pPr defTabSz="932504">
              <a:spcAft>
                <a:spcPts val="1530"/>
              </a:spcAft>
              <a:buClr>
                <a:srgbClr val="44546A">
                  <a:lumMod val="60000"/>
                  <a:lumOff val="40000"/>
                </a:srgbClr>
              </a:buClr>
            </a:pPr>
            <a:r>
              <a:rPr lang="en-US" sz="2040" dirty="0">
                <a:solidFill>
                  <a:srgbClr val="44546A"/>
                </a:solidFill>
                <a:latin typeface="Segoe UI Light"/>
                <a:ea typeface="Calibri" panose="020F0502020204030204" pitchFamily="34" charset="0"/>
                <a:cs typeface="Times New Roman" panose="02020603050405020304" pitchFamily="18" charset="0"/>
              </a:rPr>
              <a:t>Patch management</a:t>
            </a:r>
          </a:p>
          <a:p>
            <a:pPr defTabSz="932504">
              <a:spcAft>
                <a:spcPts val="1530"/>
              </a:spcAft>
              <a:buClr>
                <a:srgbClr val="44546A">
                  <a:lumMod val="60000"/>
                  <a:lumOff val="40000"/>
                </a:srgbClr>
              </a:buClr>
            </a:pPr>
            <a:r>
              <a:rPr lang="en-US" sz="2040" dirty="0">
                <a:solidFill>
                  <a:srgbClr val="44546A"/>
                </a:solidFill>
                <a:latin typeface="Segoe UI Light"/>
                <a:ea typeface="Calibri" panose="020F0502020204030204" pitchFamily="34" charset="0"/>
                <a:cs typeface="Times New Roman" panose="02020603050405020304" pitchFamily="18" charset="0"/>
              </a:rPr>
              <a:t>System monitoring and logging </a:t>
            </a:r>
          </a:p>
          <a:p>
            <a:pPr defTabSz="932504">
              <a:spcAft>
                <a:spcPts val="1530"/>
              </a:spcAft>
              <a:buClr>
                <a:srgbClr val="44546A">
                  <a:lumMod val="60000"/>
                  <a:lumOff val="40000"/>
                </a:srgbClr>
              </a:buClr>
            </a:pPr>
            <a:r>
              <a:rPr lang="en-US" sz="2040" dirty="0">
                <a:solidFill>
                  <a:srgbClr val="44546A"/>
                </a:solidFill>
                <a:latin typeface="Segoe UI Light"/>
                <a:ea typeface="Calibri" panose="020F0502020204030204" pitchFamily="34" charset="0"/>
                <a:cs typeface="Times New Roman" panose="02020603050405020304" pitchFamily="18" charset="0"/>
              </a:rPr>
              <a:t>Antivirus/antimalware protection</a:t>
            </a:r>
          </a:p>
          <a:p>
            <a:pPr defTabSz="932504">
              <a:spcAft>
                <a:spcPts val="1530"/>
              </a:spcAft>
              <a:buClr>
                <a:srgbClr val="44546A">
                  <a:lumMod val="60000"/>
                  <a:lumOff val="40000"/>
                </a:srgbClr>
              </a:buClr>
            </a:pPr>
            <a:r>
              <a:rPr lang="en-US" sz="2040" dirty="0">
                <a:solidFill>
                  <a:srgbClr val="44546A"/>
                </a:solidFill>
                <a:latin typeface="Segoe UI Light"/>
                <a:ea typeface="Calibri" panose="020F0502020204030204" pitchFamily="34" charset="0"/>
                <a:cs typeface="Times New Roman" panose="02020603050405020304" pitchFamily="18" charset="0"/>
              </a:rPr>
              <a:t>Threat detection</a:t>
            </a:r>
          </a:p>
          <a:p>
            <a:pPr defTabSz="932504">
              <a:spcAft>
                <a:spcPts val="1530"/>
              </a:spcAft>
              <a:buClr>
                <a:srgbClr val="44546A">
                  <a:lumMod val="60000"/>
                  <a:lumOff val="40000"/>
                </a:srgbClr>
              </a:buClr>
            </a:pPr>
            <a:r>
              <a:rPr lang="en-US" sz="2040" dirty="0">
                <a:solidFill>
                  <a:srgbClr val="44546A"/>
                </a:solidFill>
                <a:latin typeface="Segoe UI Light"/>
                <a:ea typeface="Calibri" panose="020F0502020204030204" pitchFamily="34" charset="0"/>
                <a:cs typeface="Times New Roman" panose="02020603050405020304" pitchFamily="18" charset="0"/>
              </a:rPr>
              <a:t>Forensics</a:t>
            </a:r>
          </a:p>
        </p:txBody>
      </p:sp>
      <p:sp>
        <p:nvSpPr>
          <p:cNvPr id="8" name="Rectangle 7"/>
          <p:cNvSpPr/>
          <p:nvPr/>
        </p:nvSpPr>
        <p:spPr>
          <a:xfrm>
            <a:off x="766355" y="1935005"/>
            <a:ext cx="3952619" cy="39526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cxnSp>
        <p:nvCxnSpPr>
          <p:cNvPr id="4" name="Straight Connector 3"/>
          <p:cNvCxnSpPr/>
          <p:nvPr/>
        </p:nvCxnSpPr>
        <p:spPr>
          <a:xfrm>
            <a:off x="4723855" y="2383774"/>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23855" y="2887753"/>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3855" y="4438540"/>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23855" y="3895708"/>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23855" y="4961945"/>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123" name="Picture 3" descr="C:\Users\Sarah\Documents\_SSD_Business\Client_collateral\MICROSOFT_DVD_ART\MICROSOFT PHOTOS\OFC09_Diane_002.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766355" y="1935006"/>
            <a:ext cx="3952619" cy="3952619"/>
          </a:xfrm>
          <a:prstGeom prst="rect">
            <a:avLst/>
          </a:prstGeom>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4743282" y="5447613"/>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43282" y="3405557"/>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366169" y="295278"/>
            <a:ext cx="11702551" cy="917575"/>
          </a:xfrm>
        </p:spPr>
        <p:txBody>
          <a:bodyPr/>
          <a:lstStyle/>
          <a:p>
            <a:r>
              <a:rPr lang="en-US" dirty="0"/>
              <a:t>Infrastructure protection</a:t>
            </a:r>
          </a:p>
        </p:txBody>
      </p:sp>
    </p:spTree>
    <p:extLst>
      <p:ext uri="{BB962C8B-B14F-4D97-AF65-F5344CB8AC3E}">
        <p14:creationId xmlns:p14="http://schemas.microsoft.com/office/powerpoint/2010/main" val="15574771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cstate="screen">
            <a:extLst>
              <a:ext uri="{28A0092B-C50C-407E-A947-70E740481C1C}">
                <a14:useLocalDpi xmlns:a14="http://schemas.microsoft.com/office/drawing/2010/main"/>
              </a:ext>
            </a:extLst>
          </a:blip>
          <a:srcRect l="-2"/>
          <a:stretch/>
        </p:blipFill>
        <p:spPr>
          <a:xfrm>
            <a:off x="6151758" y="2123596"/>
            <a:ext cx="2824769" cy="2845685"/>
          </a:xfrm>
          <a:prstGeom prst="rect">
            <a:avLst/>
          </a:prstGeom>
        </p:spPr>
      </p:pic>
      <p:pic>
        <p:nvPicPr>
          <p:cNvPr id="17" name="Picture 16"/>
          <p:cNvPicPr>
            <a:picLocks/>
          </p:cNvPicPr>
          <p:nvPr/>
        </p:nvPicPr>
        <p:blipFill rotWithShape="1">
          <a:blip r:embed="rId4" cstate="screen">
            <a:extLst>
              <a:ext uri="{28A0092B-C50C-407E-A947-70E740481C1C}">
                <a14:useLocalDpi xmlns:a14="http://schemas.microsoft.com/office/drawing/2010/main"/>
              </a:ext>
            </a:extLst>
          </a:blip>
          <a:srcRect t="-64"/>
          <a:stretch/>
        </p:blipFill>
        <p:spPr>
          <a:xfrm>
            <a:off x="3183209" y="2123596"/>
            <a:ext cx="2822749" cy="2845685"/>
          </a:xfrm>
          <a:prstGeom prst="rect">
            <a:avLst/>
          </a:prstGeom>
        </p:spPr>
      </p:pic>
      <p:pic>
        <p:nvPicPr>
          <p:cNvPr id="21" name="Picture 20"/>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106252" y="2123596"/>
            <a:ext cx="2821605" cy="2845685"/>
          </a:xfrm>
          <a:prstGeom prst="rect">
            <a:avLst/>
          </a:prstGeom>
        </p:spPr>
      </p:pic>
      <p:sp>
        <p:nvSpPr>
          <p:cNvPr id="6" name="Rectangle 5"/>
          <p:cNvSpPr/>
          <p:nvPr/>
        </p:nvSpPr>
        <p:spPr>
          <a:xfrm>
            <a:off x="605048" y="2123597"/>
            <a:ext cx="2434447" cy="27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428" dirty="0">
                <a:solidFill>
                  <a:prstClr val="black">
                    <a:lumMod val="65000"/>
                    <a:lumOff val="35000"/>
                  </a:prstClr>
                </a:solidFill>
              </a:rPr>
              <a:t>Cameras</a:t>
            </a:r>
          </a:p>
        </p:txBody>
      </p:sp>
      <p:sp>
        <p:nvSpPr>
          <p:cNvPr id="43" name="Rectangle 42"/>
          <p:cNvSpPr/>
          <p:nvPr/>
        </p:nvSpPr>
        <p:spPr>
          <a:xfrm>
            <a:off x="605048" y="2451487"/>
            <a:ext cx="2434447" cy="27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428" dirty="0">
                <a:solidFill>
                  <a:prstClr val="black">
                    <a:lumMod val="65000"/>
                    <a:lumOff val="35000"/>
                  </a:prstClr>
                </a:solidFill>
              </a:rPr>
              <a:t>24x7 security staff</a:t>
            </a:r>
          </a:p>
        </p:txBody>
      </p:sp>
      <p:sp>
        <p:nvSpPr>
          <p:cNvPr id="44" name="Rectangle 43"/>
          <p:cNvSpPr/>
          <p:nvPr/>
        </p:nvSpPr>
        <p:spPr>
          <a:xfrm>
            <a:off x="605048" y="2779377"/>
            <a:ext cx="2434447" cy="27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428" dirty="0">
                <a:solidFill>
                  <a:prstClr val="black">
                    <a:lumMod val="65000"/>
                    <a:lumOff val="35000"/>
                  </a:prstClr>
                </a:solidFill>
              </a:rPr>
              <a:t>Barriers</a:t>
            </a:r>
          </a:p>
        </p:txBody>
      </p:sp>
      <p:sp>
        <p:nvSpPr>
          <p:cNvPr id="45" name="Rectangle 44"/>
          <p:cNvSpPr/>
          <p:nvPr/>
        </p:nvSpPr>
        <p:spPr>
          <a:xfrm>
            <a:off x="605048" y="3107267"/>
            <a:ext cx="2434447" cy="27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428" dirty="0">
                <a:solidFill>
                  <a:prstClr val="black">
                    <a:lumMod val="65000"/>
                    <a:lumOff val="35000"/>
                  </a:prstClr>
                </a:solidFill>
              </a:rPr>
              <a:t>Fencing</a:t>
            </a:r>
          </a:p>
        </p:txBody>
      </p:sp>
      <p:sp>
        <p:nvSpPr>
          <p:cNvPr id="48" name="Rectangle 47"/>
          <p:cNvSpPr/>
          <p:nvPr/>
        </p:nvSpPr>
        <p:spPr>
          <a:xfrm>
            <a:off x="605048" y="3435158"/>
            <a:ext cx="2434447" cy="27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428" dirty="0">
                <a:solidFill>
                  <a:prstClr val="black">
                    <a:lumMod val="65000"/>
                    <a:lumOff val="35000"/>
                  </a:prstClr>
                </a:solidFill>
              </a:rPr>
              <a:t>Alarms</a:t>
            </a:r>
          </a:p>
        </p:txBody>
      </p:sp>
      <p:sp>
        <p:nvSpPr>
          <p:cNvPr id="49" name="Rectangle 48"/>
          <p:cNvSpPr/>
          <p:nvPr/>
        </p:nvSpPr>
        <p:spPr>
          <a:xfrm>
            <a:off x="605048" y="3763047"/>
            <a:ext cx="2434447" cy="6527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lnSpc>
                <a:spcPts val="1428"/>
              </a:lnSpc>
            </a:pPr>
            <a:r>
              <a:rPr lang="en-US" sz="1428" dirty="0">
                <a:solidFill>
                  <a:prstClr val="black">
                    <a:lumMod val="65000"/>
                    <a:lumOff val="35000"/>
                  </a:prstClr>
                </a:solidFill>
              </a:rPr>
              <a:t>Two-factor access control: Biometric readers and card readers</a:t>
            </a:r>
          </a:p>
        </p:txBody>
      </p:sp>
      <p:sp>
        <p:nvSpPr>
          <p:cNvPr id="50" name="Rectangle 49"/>
          <p:cNvSpPr/>
          <p:nvPr/>
        </p:nvSpPr>
        <p:spPr>
          <a:xfrm>
            <a:off x="605048" y="4463931"/>
            <a:ext cx="2434447" cy="27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428" dirty="0">
                <a:solidFill>
                  <a:prstClr val="black">
                    <a:lumMod val="65000"/>
                    <a:lumOff val="35000"/>
                  </a:prstClr>
                </a:solidFill>
              </a:rPr>
              <a:t>Security operations center</a:t>
            </a:r>
          </a:p>
        </p:txBody>
      </p:sp>
      <p:sp>
        <p:nvSpPr>
          <p:cNvPr id="51" name="Rectangle 50"/>
          <p:cNvSpPr/>
          <p:nvPr/>
        </p:nvSpPr>
        <p:spPr>
          <a:xfrm>
            <a:off x="605048" y="5119712"/>
            <a:ext cx="2434447" cy="27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428" dirty="0">
                <a:solidFill>
                  <a:prstClr val="black">
                    <a:lumMod val="65000"/>
                    <a:lumOff val="35000"/>
                  </a:prstClr>
                </a:solidFill>
              </a:rPr>
              <a:t>Days of backup power</a:t>
            </a:r>
          </a:p>
        </p:txBody>
      </p:sp>
      <p:sp>
        <p:nvSpPr>
          <p:cNvPr id="52" name="Rectangle 51"/>
          <p:cNvSpPr/>
          <p:nvPr/>
        </p:nvSpPr>
        <p:spPr>
          <a:xfrm>
            <a:off x="605048" y="4791820"/>
            <a:ext cx="2434447" cy="27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04"/>
            <a:r>
              <a:rPr lang="en-US" sz="1428" dirty="0">
                <a:solidFill>
                  <a:prstClr val="black">
                    <a:lumMod val="65000"/>
                    <a:lumOff val="35000"/>
                  </a:prstClr>
                </a:solidFill>
              </a:rPr>
              <a:t>Seismic bracing</a:t>
            </a:r>
          </a:p>
        </p:txBody>
      </p:sp>
      <p:sp>
        <p:nvSpPr>
          <p:cNvPr id="8" name="Rectangle 7"/>
          <p:cNvSpPr/>
          <p:nvPr/>
        </p:nvSpPr>
        <p:spPr>
          <a:xfrm>
            <a:off x="3183209" y="4969282"/>
            <a:ext cx="2822748" cy="4301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66" name="Rectangle 65"/>
          <p:cNvSpPr/>
          <p:nvPr/>
        </p:nvSpPr>
        <p:spPr>
          <a:xfrm>
            <a:off x="6151757" y="4969282"/>
            <a:ext cx="2822748" cy="4301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67" name="Rectangle 66"/>
          <p:cNvSpPr/>
          <p:nvPr/>
        </p:nvSpPr>
        <p:spPr>
          <a:xfrm>
            <a:off x="9106250" y="4969282"/>
            <a:ext cx="2822748" cy="4301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15" name="TextBox 14"/>
          <p:cNvSpPr txBox="1"/>
          <p:nvPr/>
        </p:nvSpPr>
        <p:spPr>
          <a:xfrm>
            <a:off x="6588810" y="5001334"/>
            <a:ext cx="1966739" cy="382259"/>
          </a:xfrm>
          <a:prstGeom prst="rect">
            <a:avLst/>
          </a:prstGeom>
          <a:solidFill>
            <a:schemeClr val="bg2"/>
          </a:solidFill>
        </p:spPr>
        <p:txBody>
          <a:bodyPr wrap="square" rtlCol="0">
            <a:spAutoFit/>
          </a:bodyPr>
          <a:lstStyle/>
          <a:p>
            <a:pPr algn="ctr" defTabSz="932504">
              <a:lnSpc>
                <a:spcPct val="90000"/>
              </a:lnSpc>
              <a:spcBef>
                <a:spcPct val="20000"/>
              </a:spcBef>
              <a:buSzPct val="90000"/>
            </a:pPr>
            <a:r>
              <a:rPr lang="en-US" sz="2040" b="1" spc="-31" dirty="0">
                <a:solidFill>
                  <a:prstClr val="white"/>
                </a:solidFill>
                <a:ea typeface="Segoe UI" pitchFamily="34" charset="0"/>
                <a:cs typeface="Segoe UI" pitchFamily="34" charset="0"/>
              </a:rPr>
              <a:t>Building</a:t>
            </a:r>
          </a:p>
        </p:txBody>
      </p:sp>
      <p:sp>
        <p:nvSpPr>
          <p:cNvPr id="19" name="TextBox 18"/>
          <p:cNvSpPr txBox="1"/>
          <p:nvPr/>
        </p:nvSpPr>
        <p:spPr>
          <a:xfrm>
            <a:off x="3773495" y="5001334"/>
            <a:ext cx="1599611" cy="382259"/>
          </a:xfrm>
          <a:prstGeom prst="rect">
            <a:avLst/>
          </a:prstGeom>
          <a:noFill/>
        </p:spPr>
        <p:txBody>
          <a:bodyPr wrap="square" rtlCol="0">
            <a:spAutoFit/>
          </a:bodyPr>
          <a:lstStyle/>
          <a:p>
            <a:pPr algn="ctr" defTabSz="932504">
              <a:lnSpc>
                <a:spcPct val="90000"/>
              </a:lnSpc>
              <a:spcBef>
                <a:spcPct val="20000"/>
              </a:spcBef>
              <a:buSzPct val="90000"/>
            </a:pPr>
            <a:r>
              <a:rPr lang="en-US" sz="2040" b="1" spc="-31" dirty="0">
                <a:solidFill>
                  <a:prstClr val="white"/>
                </a:solidFill>
                <a:ea typeface="Segoe UI" pitchFamily="34" charset="0"/>
                <a:cs typeface="Segoe UI" pitchFamily="34" charset="0"/>
              </a:rPr>
              <a:t>Perimeter</a:t>
            </a:r>
          </a:p>
        </p:txBody>
      </p:sp>
      <p:sp>
        <p:nvSpPr>
          <p:cNvPr id="23" name="TextBox 22"/>
          <p:cNvSpPr txBox="1"/>
          <p:nvPr/>
        </p:nvSpPr>
        <p:spPr>
          <a:xfrm>
            <a:off x="9214683" y="5001334"/>
            <a:ext cx="2592271" cy="382259"/>
          </a:xfrm>
          <a:prstGeom prst="rect">
            <a:avLst/>
          </a:prstGeom>
          <a:solidFill>
            <a:schemeClr val="bg2"/>
          </a:solidFill>
        </p:spPr>
        <p:txBody>
          <a:bodyPr wrap="square" rtlCol="0">
            <a:spAutoFit/>
          </a:bodyPr>
          <a:lstStyle/>
          <a:p>
            <a:pPr algn="ctr" defTabSz="932504">
              <a:lnSpc>
                <a:spcPct val="90000"/>
              </a:lnSpc>
              <a:spcBef>
                <a:spcPct val="20000"/>
              </a:spcBef>
              <a:buSzPct val="90000"/>
            </a:pPr>
            <a:r>
              <a:rPr lang="en-US" sz="2040" b="1" spc="-31" dirty="0">
                <a:solidFill>
                  <a:prstClr val="white"/>
                </a:solidFill>
                <a:ea typeface="Segoe UI" pitchFamily="34" charset="0"/>
                <a:cs typeface="Segoe UI" pitchFamily="34" charset="0"/>
              </a:rPr>
              <a:t>Computer room</a:t>
            </a:r>
          </a:p>
        </p:txBody>
      </p:sp>
      <p:sp>
        <p:nvSpPr>
          <p:cNvPr id="32" name="Title 1"/>
          <p:cNvSpPr>
            <a:spLocks noGrp="1"/>
          </p:cNvSpPr>
          <p:nvPr>
            <p:ph type="title"/>
          </p:nvPr>
        </p:nvSpPr>
        <p:spPr/>
        <p:txBody>
          <a:bodyPr/>
          <a:lstStyle/>
          <a:p>
            <a:r>
              <a:rPr lang="en-US" dirty="0"/>
              <a:t>Service security starts with physical datacenter</a:t>
            </a:r>
          </a:p>
        </p:txBody>
      </p:sp>
    </p:spTree>
    <p:extLst>
      <p:ext uri="{BB962C8B-B14F-4D97-AF65-F5344CB8AC3E}">
        <p14:creationId xmlns:p14="http://schemas.microsoft.com/office/powerpoint/2010/main" val="4126682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8"/>
                                        </p:tgtEl>
                                        <p:attrNameLst>
                                          <p:attrName>style.color</p:attrName>
                                        </p:attrNameLst>
                                      </p:cBhvr>
                                      <p:to>
                                        <a:srgbClr val="70AD47"/>
                                      </p:to>
                                    </p:animClr>
                                    <p:animClr clrSpc="rgb" dir="cw">
                                      <p:cBhvr>
                                        <p:cTn id="7" dur="250" fill="hold"/>
                                        <p:tgtEl>
                                          <p:spTgt spid="8"/>
                                        </p:tgtEl>
                                        <p:attrNameLst>
                                          <p:attrName>fillcolor</p:attrName>
                                        </p:attrNameLst>
                                      </p:cBhvr>
                                      <p:to>
                                        <a:srgbClr val="70AD47"/>
                                      </p:to>
                                    </p:animClr>
                                    <p:set>
                                      <p:cBhvr>
                                        <p:cTn id="8" dur="250" fill="hold"/>
                                        <p:tgtEl>
                                          <p:spTgt spid="8"/>
                                        </p:tgtEl>
                                        <p:attrNameLst>
                                          <p:attrName>fill.type</p:attrName>
                                        </p:attrNameLst>
                                      </p:cBhvr>
                                      <p:to>
                                        <p:strVal val="solid"/>
                                      </p:to>
                                    </p:set>
                                    <p:set>
                                      <p:cBhvr>
                                        <p:cTn id="9" dur="25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250" fill="hold"/>
                                        <p:tgtEl>
                                          <p:spTgt spid="6"/>
                                        </p:tgtEl>
                                        <p:attrNameLst>
                                          <p:attrName>style.color</p:attrName>
                                        </p:attrNameLst>
                                      </p:cBhvr>
                                      <p:to>
                                        <a:srgbClr val="70AD47"/>
                                      </p:to>
                                    </p:animClr>
                                    <p:animClr clrSpc="rgb" dir="cw">
                                      <p:cBhvr>
                                        <p:cTn id="12" dur="250" fill="hold"/>
                                        <p:tgtEl>
                                          <p:spTgt spid="6"/>
                                        </p:tgtEl>
                                        <p:attrNameLst>
                                          <p:attrName>fillcolor</p:attrName>
                                        </p:attrNameLst>
                                      </p:cBhvr>
                                      <p:to>
                                        <a:srgbClr val="70AD47"/>
                                      </p:to>
                                    </p:animClr>
                                    <p:set>
                                      <p:cBhvr>
                                        <p:cTn id="13" dur="250" fill="hold"/>
                                        <p:tgtEl>
                                          <p:spTgt spid="6"/>
                                        </p:tgtEl>
                                        <p:attrNameLst>
                                          <p:attrName>fill.type</p:attrName>
                                        </p:attrNameLst>
                                      </p:cBhvr>
                                      <p:to>
                                        <p:strVal val="solid"/>
                                      </p:to>
                                    </p:set>
                                    <p:set>
                                      <p:cBhvr>
                                        <p:cTn id="14" dur="250" fill="hold"/>
                                        <p:tgtEl>
                                          <p:spTgt spid="6"/>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250" fill="hold"/>
                                        <p:tgtEl>
                                          <p:spTgt spid="43"/>
                                        </p:tgtEl>
                                        <p:attrNameLst>
                                          <p:attrName>style.color</p:attrName>
                                        </p:attrNameLst>
                                      </p:cBhvr>
                                      <p:to>
                                        <a:srgbClr val="70AD47"/>
                                      </p:to>
                                    </p:animClr>
                                    <p:animClr clrSpc="rgb" dir="cw">
                                      <p:cBhvr>
                                        <p:cTn id="17" dur="250" fill="hold"/>
                                        <p:tgtEl>
                                          <p:spTgt spid="43"/>
                                        </p:tgtEl>
                                        <p:attrNameLst>
                                          <p:attrName>fillcolor</p:attrName>
                                        </p:attrNameLst>
                                      </p:cBhvr>
                                      <p:to>
                                        <a:srgbClr val="70AD47"/>
                                      </p:to>
                                    </p:animClr>
                                    <p:set>
                                      <p:cBhvr>
                                        <p:cTn id="18" dur="250" fill="hold"/>
                                        <p:tgtEl>
                                          <p:spTgt spid="43"/>
                                        </p:tgtEl>
                                        <p:attrNameLst>
                                          <p:attrName>fill.type</p:attrName>
                                        </p:attrNameLst>
                                      </p:cBhvr>
                                      <p:to>
                                        <p:strVal val="solid"/>
                                      </p:to>
                                    </p:set>
                                    <p:set>
                                      <p:cBhvr>
                                        <p:cTn id="19" dur="250" fill="hold"/>
                                        <p:tgtEl>
                                          <p:spTgt spid="43"/>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250" fill="hold"/>
                                        <p:tgtEl>
                                          <p:spTgt spid="44"/>
                                        </p:tgtEl>
                                        <p:attrNameLst>
                                          <p:attrName>style.color</p:attrName>
                                        </p:attrNameLst>
                                      </p:cBhvr>
                                      <p:to>
                                        <a:srgbClr val="70AD47"/>
                                      </p:to>
                                    </p:animClr>
                                    <p:animClr clrSpc="rgb" dir="cw">
                                      <p:cBhvr>
                                        <p:cTn id="22" dur="250" fill="hold"/>
                                        <p:tgtEl>
                                          <p:spTgt spid="44"/>
                                        </p:tgtEl>
                                        <p:attrNameLst>
                                          <p:attrName>fillcolor</p:attrName>
                                        </p:attrNameLst>
                                      </p:cBhvr>
                                      <p:to>
                                        <a:srgbClr val="70AD47"/>
                                      </p:to>
                                    </p:animClr>
                                    <p:set>
                                      <p:cBhvr>
                                        <p:cTn id="23" dur="250" fill="hold"/>
                                        <p:tgtEl>
                                          <p:spTgt spid="44"/>
                                        </p:tgtEl>
                                        <p:attrNameLst>
                                          <p:attrName>fill.type</p:attrName>
                                        </p:attrNameLst>
                                      </p:cBhvr>
                                      <p:to>
                                        <p:strVal val="solid"/>
                                      </p:to>
                                    </p:set>
                                    <p:set>
                                      <p:cBhvr>
                                        <p:cTn id="24" dur="250" fill="hold"/>
                                        <p:tgtEl>
                                          <p:spTgt spid="44"/>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250" fill="hold"/>
                                        <p:tgtEl>
                                          <p:spTgt spid="45"/>
                                        </p:tgtEl>
                                        <p:attrNameLst>
                                          <p:attrName>style.color</p:attrName>
                                        </p:attrNameLst>
                                      </p:cBhvr>
                                      <p:to>
                                        <a:srgbClr val="70AD47"/>
                                      </p:to>
                                    </p:animClr>
                                    <p:animClr clrSpc="rgb" dir="cw">
                                      <p:cBhvr>
                                        <p:cTn id="27" dur="250" fill="hold"/>
                                        <p:tgtEl>
                                          <p:spTgt spid="45"/>
                                        </p:tgtEl>
                                        <p:attrNameLst>
                                          <p:attrName>fillcolor</p:attrName>
                                        </p:attrNameLst>
                                      </p:cBhvr>
                                      <p:to>
                                        <a:srgbClr val="70AD47"/>
                                      </p:to>
                                    </p:animClr>
                                    <p:set>
                                      <p:cBhvr>
                                        <p:cTn id="28" dur="250" fill="hold"/>
                                        <p:tgtEl>
                                          <p:spTgt spid="45"/>
                                        </p:tgtEl>
                                        <p:attrNameLst>
                                          <p:attrName>fill.type</p:attrName>
                                        </p:attrNameLst>
                                      </p:cBhvr>
                                      <p:to>
                                        <p:strVal val="solid"/>
                                      </p:to>
                                    </p:set>
                                    <p:set>
                                      <p:cBhvr>
                                        <p:cTn id="29" dur="250" fill="hold"/>
                                        <p:tgtEl>
                                          <p:spTgt spid="45"/>
                                        </p:tgtEl>
                                        <p:attrNameLst>
                                          <p:attrName>fill.on</p:attrName>
                                        </p:attrNameLst>
                                      </p:cBhvr>
                                      <p:to>
                                        <p:strVal val="true"/>
                                      </p:to>
                                    </p:set>
                                  </p:childTnLst>
                                </p:cTn>
                              </p:par>
                              <p:par>
                                <p:cTn id="30" presetID="3" presetClass="emph" presetSubtype="2" fill="hold" grpId="1" nodeType="withEffect">
                                  <p:stCondLst>
                                    <p:cond delay="0"/>
                                  </p:stCondLst>
                                  <p:childTnLst>
                                    <p:animClr clrSpc="rgb" dir="cw">
                                      <p:cBhvr override="childStyle">
                                        <p:cTn id="31" dur="250" fill="hold"/>
                                        <p:tgtEl>
                                          <p:spTgt spid="6"/>
                                        </p:tgtEl>
                                        <p:attrNameLst>
                                          <p:attrName>style.color</p:attrName>
                                        </p:attrNameLst>
                                      </p:cBhvr>
                                      <p:to>
                                        <a:schemeClr val="bg1"/>
                                      </p:to>
                                    </p:animClr>
                                  </p:childTnLst>
                                </p:cTn>
                              </p:par>
                              <p:par>
                                <p:cTn id="32" presetID="3" presetClass="emph" presetSubtype="2" fill="hold" grpId="1" nodeType="withEffect">
                                  <p:stCondLst>
                                    <p:cond delay="0"/>
                                  </p:stCondLst>
                                  <p:childTnLst>
                                    <p:animClr clrSpc="rgb" dir="cw">
                                      <p:cBhvr override="childStyle">
                                        <p:cTn id="33" dur="250" fill="hold"/>
                                        <p:tgtEl>
                                          <p:spTgt spid="43"/>
                                        </p:tgtEl>
                                        <p:attrNameLst>
                                          <p:attrName>style.color</p:attrName>
                                        </p:attrNameLst>
                                      </p:cBhvr>
                                      <p:to>
                                        <a:schemeClr val="bg1"/>
                                      </p:to>
                                    </p:animClr>
                                  </p:childTnLst>
                                </p:cTn>
                              </p:par>
                              <p:par>
                                <p:cTn id="34" presetID="3" presetClass="emph" presetSubtype="2" fill="hold" grpId="1" nodeType="withEffect">
                                  <p:stCondLst>
                                    <p:cond delay="0"/>
                                  </p:stCondLst>
                                  <p:childTnLst>
                                    <p:animClr clrSpc="rgb" dir="cw">
                                      <p:cBhvr override="childStyle">
                                        <p:cTn id="35" dur="250" fill="hold"/>
                                        <p:tgtEl>
                                          <p:spTgt spid="44"/>
                                        </p:tgtEl>
                                        <p:attrNameLst>
                                          <p:attrName>style.color</p:attrName>
                                        </p:attrNameLst>
                                      </p:cBhvr>
                                      <p:to>
                                        <a:schemeClr val="bg1"/>
                                      </p:to>
                                    </p:animClr>
                                  </p:childTnLst>
                                </p:cTn>
                              </p:par>
                              <p:par>
                                <p:cTn id="36" presetID="3" presetClass="emph" presetSubtype="2" fill="hold" grpId="1" nodeType="withEffect">
                                  <p:stCondLst>
                                    <p:cond delay="0"/>
                                  </p:stCondLst>
                                  <p:childTnLst>
                                    <p:animClr clrSpc="rgb" dir="cw">
                                      <p:cBhvr override="childStyle">
                                        <p:cTn id="37" dur="250" fill="hold"/>
                                        <p:tgtEl>
                                          <p:spTgt spid="45"/>
                                        </p:tgtEl>
                                        <p:attrNameLst>
                                          <p:attrName>style.color</p:attrName>
                                        </p:attrNameLst>
                                      </p:cBhvr>
                                      <p:to>
                                        <a:schemeClr val="bg1"/>
                                      </p:to>
                                    </p:animClr>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250" fill="hold"/>
                                        <p:tgtEl>
                                          <p:spTgt spid="66"/>
                                        </p:tgtEl>
                                        <p:attrNameLst>
                                          <p:attrName>style.color</p:attrName>
                                        </p:attrNameLst>
                                      </p:cBhvr>
                                      <p:to>
                                        <a:srgbClr val="70AD47"/>
                                      </p:to>
                                    </p:animClr>
                                    <p:animClr clrSpc="rgb" dir="cw">
                                      <p:cBhvr>
                                        <p:cTn id="42" dur="250" fill="hold"/>
                                        <p:tgtEl>
                                          <p:spTgt spid="66"/>
                                        </p:tgtEl>
                                        <p:attrNameLst>
                                          <p:attrName>fillcolor</p:attrName>
                                        </p:attrNameLst>
                                      </p:cBhvr>
                                      <p:to>
                                        <a:srgbClr val="70AD47"/>
                                      </p:to>
                                    </p:animClr>
                                    <p:set>
                                      <p:cBhvr>
                                        <p:cTn id="43" dur="250" fill="hold"/>
                                        <p:tgtEl>
                                          <p:spTgt spid="66"/>
                                        </p:tgtEl>
                                        <p:attrNameLst>
                                          <p:attrName>fill.type</p:attrName>
                                        </p:attrNameLst>
                                      </p:cBhvr>
                                      <p:to>
                                        <p:strVal val="solid"/>
                                      </p:to>
                                    </p:set>
                                    <p:set>
                                      <p:cBhvr>
                                        <p:cTn id="44" dur="250" fill="hold"/>
                                        <p:tgtEl>
                                          <p:spTgt spid="66"/>
                                        </p:tgtEl>
                                        <p:attrNameLst>
                                          <p:attrName>fill.on</p:attrName>
                                        </p:attrNameLst>
                                      </p:cBhvr>
                                      <p:to>
                                        <p:strVal val="true"/>
                                      </p:to>
                                    </p:set>
                                  </p:childTnLst>
                                </p:cTn>
                              </p:par>
                              <p:par>
                                <p:cTn id="45" presetID="19" presetClass="emph" presetSubtype="0" fill="hold" grpId="2" nodeType="withEffect">
                                  <p:stCondLst>
                                    <p:cond delay="0"/>
                                  </p:stCondLst>
                                  <p:childTnLst>
                                    <p:animClr clrSpc="rgb" dir="cw">
                                      <p:cBhvr override="childStyle">
                                        <p:cTn id="46" dur="250" fill="hold"/>
                                        <p:tgtEl>
                                          <p:spTgt spid="44"/>
                                        </p:tgtEl>
                                        <p:attrNameLst>
                                          <p:attrName>style.color</p:attrName>
                                        </p:attrNameLst>
                                      </p:cBhvr>
                                      <p:to>
                                        <a:srgbClr val="F2F2F2"/>
                                      </p:to>
                                    </p:animClr>
                                    <p:animClr clrSpc="rgb" dir="cw">
                                      <p:cBhvr>
                                        <p:cTn id="47" dur="250" fill="hold"/>
                                        <p:tgtEl>
                                          <p:spTgt spid="44"/>
                                        </p:tgtEl>
                                        <p:attrNameLst>
                                          <p:attrName>fillcolor</p:attrName>
                                        </p:attrNameLst>
                                      </p:cBhvr>
                                      <p:to>
                                        <a:srgbClr val="F2F2F2"/>
                                      </p:to>
                                    </p:animClr>
                                    <p:set>
                                      <p:cBhvr>
                                        <p:cTn id="48" dur="250" fill="hold"/>
                                        <p:tgtEl>
                                          <p:spTgt spid="44"/>
                                        </p:tgtEl>
                                        <p:attrNameLst>
                                          <p:attrName>fill.type</p:attrName>
                                        </p:attrNameLst>
                                      </p:cBhvr>
                                      <p:to>
                                        <p:strVal val="solid"/>
                                      </p:to>
                                    </p:set>
                                    <p:set>
                                      <p:cBhvr>
                                        <p:cTn id="49" dur="250" fill="hold"/>
                                        <p:tgtEl>
                                          <p:spTgt spid="44"/>
                                        </p:tgtEl>
                                        <p:attrNameLst>
                                          <p:attrName>fill.on</p:attrName>
                                        </p:attrNameLst>
                                      </p:cBhvr>
                                      <p:to>
                                        <p:strVal val="true"/>
                                      </p:to>
                                    </p:set>
                                  </p:childTnLst>
                                </p:cTn>
                              </p:par>
                              <p:par>
                                <p:cTn id="50" presetID="19" presetClass="emph" presetSubtype="0" fill="hold" grpId="2" nodeType="withEffect">
                                  <p:stCondLst>
                                    <p:cond delay="0"/>
                                  </p:stCondLst>
                                  <p:childTnLst>
                                    <p:animClr clrSpc="rgb" dir="cw">
                                      <p:cBhvr override="childStyle">
                                        <p:cTn id="51" dur="250" fill="hold"/>
                                        <p:tgtEl>
                                          <p:spTgt spid="45"/>
                                        </p:tgtEl>
                                        <p:attrNameLst>
                                          <p:attrName>style.color</p:attrName>
                                        </p:attrNameLst>
                                      </p:cBhvr>
                                      <p:to>
                                        <a:srgbClr val="F2F2F2"/>
                                      </p:to>
                                    </p:animClr>
                                    <p:animClr clrSpc="rgb" dir="cw">
                                      <p:cBhvr>
                                        <p:cTn id="52" dur="250" fill="hold"/>
                                        <p:tgtEl>
                                          <p:spTgt spid="45"/>
                                        </p:tgtEl>
                                        <p:attrNameLst>
                                          <p:attrName>fillcolor</p:attrName>
                                        </p:attrNameLst>
                                      </p:cBhvr>
                                      <p:to>
                                        <a:srgbClr val="F2F2F2"/>
                                      </p:to>
                                    </p:animClr>
                                    <p:set>
                                      <p:cBhvr>
                                        <p:cTn id="53" dur="250" fill="hold"/>
                                        <p:tgtEl>
                                          <p:spTgt spid="45"/>
                                        </p:tgtEl>
                                        <p:attrNameLst>
                                          <p:attrName>fill.type</p:attrName>
                                        </p:attrNameLst>
                                      </p:cBhvr>
                                      <p:to>
                                        <p:strVal val="solid"/>
                                      </p:to>
                                    </p:set>
                                    <p:set>
                                      <p:cBhvr>
                                        <p:cTn id="54" dur="250" fill="hold"/>
                                        <p:tgtEl>
                                          <p:spTgt spid="45"/>
                                        </p:tgtEl>
                                        <p:attrNameLst>
                                          <p:attrName>fill.on</p:attrName>
                                        </p:attrNameLst>
                                      </p:cBhvr>
                                      <p:to>
                                        <p:strVal val="true"/>
                                      </p:to>
                                    </p:set>
                                  </p:childTnLst>
                                </p:cTn>
                              </p:par>
                              <p:par>
                                <p:cTn id="55" presetID="3" presetClass="emph" presetSubtype="2" fill="hold" grpId="3" nodeType="withEffect">
                                  <p:stCondLst>
                                    <p:cond delay="0"/>
                                  </p:stCondLst>
                                  <p:childTnLst>
                                    <p:animClr clrSpc="rgb" dir="cw">
                                      <p:cBhvr override="childStyle">
                                        <p:cTn id="56" dur="250" fill="hold"/>
                                        <p:tgtEl>
                                          <p:spTgt spid="44"/>
                                        </p:tgtEl>
                                        <p:attrNameLst>
                                          <p:attrName>style.color</p:attrName>
                                        </p:attrNameLst>
                                      </p:cBhvr>
                                      <p:to>
                                        <a:srgbClr val="A6A6A6"/>
                                      </p:to>
                                    </p:animClr>
                                  </p:childTnLst>
                                </p:cTn>
                              </p:par>
                              <p:par>
                                <p:cTn id="57" presetID="3" presetClass="emph" presetSubtype="2" fill="hold" grpId="3" nodeType="withEffect">
                                  <p:stCondLst>
                                    <p:cond delay="0"/>
                                  </p:stCondLst>
                                  <p:childTnLst>
                                    <p:animClr clrSpc="rgb" dir="cw">
                                      <p:cBhvr override="childStyle">
                                        <p:cTn id="58" dur="250" fill="hold"/>
                                        <p:tgtEl>
                                          <p:spTgt spid="45"/>
                                        </p:tgtEl>
                                        <p:attrNameLst>
                                          <p:attrName>style.color</p:attrName>
                                        </p:attrNameLst>
                                      </p:cBhvr>
                                      <p:to>
                                        <a:srgbClr val="A6A6A6"/>
                                      </p:to>
                                    </p:animClr>
                                  </p:childTnLst>
                                </p:cTn>
                              </p:par>
                              <p:par>
                                <p:cTn id="59" presetID="19" presetClass="emph" presetSubtype="0" fill="hold" grpId="0" nodeType="withEffect">
                                  <p:stCondLst>
                                    <p:cond delay="0"/>
                                  </p:stCondLst>
                                  <p:childTnLst>
                                    <p:animClr clrSpc="rgb" dir="cw">
                                      <p:cBhvr override="childStyle">
                                        <p:cTn id="60" dur="250" fill="hold"/>
                                        <p:tgtEl>
                                          <p:spTgt spid="48"/>
                                        </p:tgtEl>
                                        <p:attrNameLst>
                                          <p:attrName>style.color</p:attrName>
                                        </p:attrNameLst>
                                      </p:cBhvr>
                                      <p:to>
                                        <a:srgbClr val="70AD47"/>
                                      </p:to>
                                    </p:animClr>
                                    <p:animClr clrSpc="rgb" dir="cw">
                                      <p:cBhvr>
                                        <p:cTn id="61" dur="250" fill="hold"/>
                                        <p:tgtEl>
                                          <p:spTgt spid="48"/>
                                        </p:tgtEl>
                                        <p:attrNameLst>
                                          <p:attrName>fillcolor</p:attrName>
                                        </p:attrNameLst>
                                      </p:cBhvr>
                                      <p:to>
                                        <a:srgbClr val="70AD47"/>
                                      </p:to>
                                    </p:animClr>
                                    <p:set>
                                      <p:cBhvr>
                                        <p:cTn id="62" dur="250" fill="hold"/>
                                        <p:tgtEl>
                                          <p:spTgt spid="48"/>
                                        </p:tgtEl>
                                        <p:attrNameLst>
                                          <p:attrName>fill.type</p:attrName>
                                        </p:attrNameLst>
                                      </p:cBhvr>
                                      <p:to>
                                        <p:strVal val="solid"/>
                                      </p:to>
                                    </p:set>
                                    <p:set>
                                      <p:cBhvr>
                                        <p:cTn id="63" dur="250" fill="hold"/>
                                        <p:tgtEl>
                                          <p:spTgt spid="48"/>
                                        </p:tgtEl>
                                        <p:attrNameLst>
                                          <p:attrName>fill.on</p:attrName>
                                        </p:attrNameLst>
                                      </p:cBhvr>
                                      <p:to>
                                        <p:strVal val="true"/>
                                      </p:to>
                                    </p:set>
                                  </p:childTnLst>
                                </p:cTn>
                              </p:par>
                              <p:par>
                                <p:cTn id="64" presetID="19" presetClass="emph" presetSubtype="0" fill="hold" grpId="0" nodeType="withEffect">
                                  <p:stCondLst>
                                    <p:cond delay="0"/>
                                  </p:stCondLst>
                                  <p:childTnLst>
                                    <p:animClr clrSpc="rgb" dir="cw">
                                      <p:cBhvr override="childStyle">
                                        <p:cTn id="65" dur="250" fill="hold"/>
                                        <p:tgtEl>
                                          <p:spTgt spid="49"/>
                                        </p:tgtEl>
                                        <p:attrNameLst>
                                          <p:attrName>style.color</p:attrName>
                                        </p:attrNameLst>
                                      </p:cBhvr>
                                      <p:to>
                                        <a:srgbClr val="70AD47"/>
                                      </p:to>
                                    </p:animClr>
                                    <p:animClr clrSpc="rgb" dir="cw">
                                      <p:cBhvr>
                                        <p:cTn id="66" dur="250" fill="hold"/>
                                        <p:tgtEl>
                                          <p:spTgt spid="49"/>
                                        </p:tgtEl>
                                        <p:attrNameLst>
                                          <p:attrName>fillcolor</p:attrName>
                                        </p:attrNameLst>
                                      </p:cBhvr>
                                      <p:to>
                                        <a:srgbClr val="70AD47"/>
                                      </p:to>
                                    </p:animClr>
                                    <p:set>
                                      <p:cBhvr>
                                        <p:cTn id="67" dur="250" fill="hold"/>
                                        <p:tgtEl>
                                          <p:spTgt spid="49"/>
                                        </p:tgtEl>
                                        <p:attrNameLst>
                                          <p:attrName>fill.type</p:attrName>
                                        </p:attrNameLst>
                                      </p:cBhvr>
                                      <p:to>
                                        <p:strVal val="solid"/>
                                      </p:to>
                                    </p:set>
                                    <p:set>
                                      <p:cBhvr>
                                        <p:cTn id="68" dur="250" fill="hold"/>
                                        <p:tgtEl>
                                          <p:spTgt spid="49"/>
                                        </p:tgtEl>
                                        <p:attrNameLst>
                                          <p:attrName>fill.on</p:attrName>
                                        </p:attrNameLst>
                                      </p:cBhvr>
                                      <p:to>
                                        <p:strVal val="true"/>
                                      </p:to>
                                    </p:set>
                                  </p:childTnLst>
                                </p:cTn>
                              </p:par>
                              <p:par>
                                <p:cTn id="69" presetID="19" presetClass="emph" presetSubtype="0" fill="hold" grpId="0" nodeType="withEffect">
                                  <p:stCondLst>
                                    <p:cond delay="0"/>
                                  </p:stCondLst>
                                  <p:childTnLst>
                                    <p:animClr clrSpc="rgb" dir="cw">
                                      <p:cBhvr override="childStyle">
                                        <p:cTn id="70" dur="250" fill="hold"/>
                                        <p:tgtEl>
                                          <p:spTgt spid="50"/>
                                        </p:tgtEl>
                                        <p:attrNameLst>
                                          <p:attrName>style.color</p:attrName>
                                        </p:attrNameLst>
                                      </p:cBhvr>
                                      <p:to>
                                        <a:srgbClr val="70AD47"/>
                                      </p:to>
                                    </p:animClr>
                                    <p:animClr clrSpc="rgb" dir="cw">
                                      <p:cBhvr>
                                        <p:cTn id="71" dur="250" fill="hold"/>
                                        <p:tgtEl>
                                          <p:spTgt spid="50"/>
                                        </p:tgtEl>
                                        <p:attrNameLst>
                                          <p:attrName>fillcolor</p:attrName>
                                        </p:attrNameLst>
                                      </p:cBhvr>
                                      <p:to>
                                        <a:srgbClr val="70AD47"/>
                                      </p:to>
                                    </p:animClr>
                                    <p:set>
                                      <p:cBhvr>
                                        <p:cTn id="72" dur="250" fill="hold"/>
                                        <p:tgtEl>
                                          <p:spTgt spid="50"/>
                                        </p:tgtEl>
                                        <p:attrNameLst>
                                          <p:attrName>fill.type</p:attrName>
                                        </p:attrNameLst>
                                      </p:cBhvr>
                                      <p:to>
                                        <p:strVal val="solid"/>
                                      </p:to>
                                    </p:set>
                                    <p:set>
                                      <p:cBhvr>
                                        <p:cTn id="73" dur="250" fill="hold"/>
                                        <p:tgtEl>
                                          <p:spTgt spid="50"/>
                                        </p:tgtEl>
                                        <p:attrNameLst>
                                          <p:attrName>fill.on</p:attrName>
                                        </p:attrNameLst>
                                      </p:cBhvr>
                                      <p:to>
                                        <p:strVal val="true"/>
                                      </p:to>
                                    </p:set>
                                  </p:childTnLst>
                                </p:cTn>
                              </p:par>
                              <p:par>
                                <p:cTn id="74" presetID="19" presetClass="emph" presetSubtype="0" fill="hold" grpId="0" nodeType="withEffect">
                                  <p:stCondLst>
                                    <p:cond delay="0"/>
                                  </p:stCondLst>
                                  <p:childTnLst>
                                    <p:animClr clrSpc="rgb" dir="cw">
                                      <p:cBhvr override="childStyle">
                                        <p:cTn id="75" dur="250" fill="hold"/>
                                        <p:tgtEl>
                                          <p:spTgt spid="52"/>
                                        </p:tgtEl>
                                        <p:attrNameLst>
                                          <p:attrName>style.color</p:attrName>
                                        </p:attrNameLst>
                                      </p:cBhvr>
                                      <p:to>
                                        <a:srgbClr val="70AD47"/>
                                      </p:to>
                                    </p:animClr>
                                    <p:animClr clrSpc="rgb" dir="cw">
                                      <p:cBhvr>
                                        <p:cTn id="76" dur="250" fill="hold"/>
                                        <p:tgtEl>
                                          <p:spTgt spid="52"/>
                                        </p:tgtEl>
                                        <p:attrNameLst>
                                          <p:attrName>fillcolor</p:attrName>
                                        </p:attrNameLst>
                                      </p:cBhvr>
                                      <p:to>
                                        <a:srgbClr val="70AD47"/>
                                      </p:to>
                                    </p:animClr>
                                    <p:set>
                                      <p:cBhvr>
                                        <p:cTn id="77" dur="250" fill="hold"/>
                                        <p:tgtEl>
                                          <p:spTgt spid="52"/>
                                        </p:tgtEl>
                                        <p:attrNameLst>
                                          <p:attrName>fill.type</p:attrName>
                                        </p:attrNameLst>
                                      </p:cBhvr>
                                      <p:to>
                                        <p:strVal val="solid"/>
                                      </p:to>
                                    </p:set>
                                    <p:set>
                                      <p:cBhvr>
                                        <p:cTn id="78" dur="250" fill="hold"/>
                                        <p:tgtEl>
                                          <p:spTgt spid="52"/>
                                        </p:tgtEl>
                                        <p:attrNameLst>
                                          <p:attrName>fill.on</p:attrName>
                                        </p:attrNameLst>
                                      </p:cBhvr>
                                      <p:to>
                                        <p:strVal val="true"/>
                                      </p:to>
                                    </p:set>
                                  </p:childTnLst>
                                </p:cTn>
                              </p:par>
                              <p:par>
                                <p:cTn id="79" presetID="3" presetClass="emph" presetSubtype="2" fill="hold" grpId="1" nodeType="withEffect">
                                  <p:stCondLst>
                                    <p:cond delay="0"/>
                                  </p:stCondLst>
                                  <p:childTnLst>
                                    <p:animClr clrSpc="rgb" dir="cw">
                                      <p:cBhvr override="childStyle">
                                        <p:cTn id="80" dur="250" fill="hold"/>
                                        <p:tgtEl>
                                          <p:spTgt spid="48"/>
                                        </p:tgtEl>
                                        <p:attrNameLst>
                                          <p:attrName>style.color</p:attrName>
                                        </p:attrNameLst>
                                      </p:cBhvr>
                                      <p:to>
                                        <a:schemeClr val="bg1"/>
                                      </p:to>
                                    </p:animClr>
                                  </p:childTnLst>
                                </p:cTn>
                              </p:par>
                              <p:par>
                                <p:cTn id="81" presetID="3" presetClass="emph" presetSubtype="2" fill="hold" grpId="1" nodeType="withEffect">
                                  <p:stCondLst>
                                    <p:cond delay="0"/>
                                  </p:stCondLst>
                                  <p:childTnLst>
                                    <p:animClr clrSpc="rgb" dir="cw">
                                      <p:cBhvr override="childStyle">
                                        <p:cTn id="82" dur="250" fill="hold"/>
                                        <p:tgtEl>
                                          <p:spTgt spid="49"/>
                                        </p:tgtEl>
                                        <p:attrNameLst>
                                          <p:attrName>style.color</p:attrName>
                                        </p:attrNameLst>
                                      </p:cBhvr>
                                      <p:to>
                                        <a:schemeClr val="bg1"/>
                                      </p:to>
                                    </p:animClr>
                                  </p:childTnLst>
                                </p:cTn>
                              </p:par>
                              <p:par>
                                <p:cTn id="83" presetID="3" presetClass="emph" presetSubtype="2" fill="hold" grpId="1" nodeType="withEffect">
                                  <p:stCondLst>
                                    <p:cond delay="0"/>
                                  </p:stCondLst>
                                  <p:childTnLst>
                                    <p:animClr clrSpc="rgb" dir="cw">
                                      <p:cBhvr override="childStyle">
                                        <p:cTn id="84" dur="250" fill="hold"/>
                                        <p:tgtEl>
                                          <p:spTgt spid="50"/>
                                        </p:tgtEl>
                                        <p:attrNameLst>
                                          <p:attrName>style.color</p:attrName>
                                        </p:attrNameLst>
                                      </p:cBhvr>
                                      <p:to>
                                        <a:schemeClr val="bg1"/>
                                      </p:to>
                                    </p:animClr>
                                  </p:childTnLst>
                                </p:cTn>
                              </p:par>
                              <p:par>
                                <p:cTn id="85" presetID="3" presetClass="emph" presetSubtype="2" fill="hold" grpId="1" nodeType="withEffect">
                                  <p:stCondLst>
                                    <p:cond delay="0"/>
                                  </p:stCondLst>
                                  <p:childTnLst>
                                    <p:animClr clrSpc="rgb" dir="cw">
                                      <p:cBhvr override="childStyle">
                                        <p:cTn id="86" dur="250" fill="hold"/>
                                        <p:tgtEl>
                                          <p:spTgt spid="52"/>
                                        </p:tgtEl>
                                        <p:attrNameLst>
                                          <p:attrName>style.color</p:attrName>
                                        </p:attrNameLst>
                                      </p:cBhvr>
                                      <p:to>
                                        <a:schemeClr val="bg1"/>
                                      </p:to>
                                    </p:animClr>
                                  </p:childTnLst>
                                </p:cTn>
                              </p:par>
                            </p:childTnLst>
                          </p:cTn>
                        </p:par>
                      </p:childTnLst>
                    </p:cTn>
                  </p:par>
                  <p:par>
                    <p:cTn id="87" fill="hold">
                      <p:stCondLst>
                        <p:cond delay="indefinite"/>
                      </p:stCondLst>
                      <p:childTnLst>
                        <p:par>
                          <p:cTn id="88" fill="hold">
                            <p:stCondLst>
                              <p:cond delay="0"/>
                            </p:stCondLst>
                            <p:childTnLst>
                              <p:par>
                                <p:cTn id="89" presetID="19" presetClass="emph" presetSubtype="0" fill="hold" grpId="0" nodeType="clickEffect">
                                  <p:stCondLst>
                                    <p:cond delay="0"/>
                                  </p:stCondLst>
                                  <p:childTnLst>
                                    <p:animClr clrSpc="rgb" dir="cw">
                                      <p:cBhvr override="childStyle">
                                        <p:cTn id="90" dur="250" fill="hold"/>
                                        <p:tgtEl>
                                          <p:spTgt spid="67"/>
                                        </p:tgtEl>
                                        <p:attrNameLst>
                                          <p:attrName>style.color</p:attrName>
                                        </p:attrNameLst>
                                      </p:cBhvr>
                                      <p:to>
                                        <a:srgbClr val="70AD47"/>
                                      </p:to>
                                    </p:animClr>
                                    <p:animClr clrSpc="rgb" dir="cw">
                                      <p:cBhvr>
                                        <p:cTn id="91" dur="250" fill="hold"/>
                                        <p:tgtEl>
                                          <p:spTgt spid="67"/>
                                        </p:tgtEl>
                                        <p:attrNameLst>
                                          <p:attrName>fillcolor</p:attrName>
                                        </p:attrNameLst>
                                      </p:cBhvr>
                                      <p:to>
                                        <a:srgbClr val="70AD47"/>
                                      </p:to>
                                    </p:animClr>
                                    <p:set>
                                      <p:cBhvr>
                                        <p:cTn id="92" dur="250" fill="hold"/>
                                        <p:tgtEl>
                                          <p:spTgt spid="67"/>
                                        </p:tgtEl>
                                        <p:attrNameLst>
                                          <p:attrName>fill.type</p:attrName>
                                        </p:attrNameLst>
                                      </p:cBhvr>
                                      <p:to>
                                        <p:strVal val="solid"/>
                                      </p:to>
                                    </p:set>
                                    <p:set>
                                      <p:cBhvr>
                                        <p:cTn id="93" dur="250" fill="hold"/>
                                        <p:tgtEl>
                                          <p:spTgt spid="67"/>
                                        </p:tgtEl>
                                        <p:attrNameLst>
                                          <p:attrName>fill.on</p:attrName>
                                        </p:attrNameLst>
                                      </p:cBhvr>
                                      <p:to>
                                        <p:strVal val="true"/>
                                      </p:to>
                                    </p:set>
                                  </p:childTnLst>
                                </p:cTn>
                              </p:par>
                              <p:par>
                                <p:cTn id="94" presetID="19" presetClass="emph" presetSubtype="0" fill="hold" grpId="2" nodeType="withEffect">
                                  <p:stCondLst>
                                    <p:cond delay="0"/>
                                  </p:stCondLst>
                                  <p:childTnLst>
                                    <p:animClr clrSpc="rgb" dir="cw">
                                      <p:cBhvr override="childStyle">
                                        <p:cTn id="95" dur="250" fill="hold"/>
                                        <p:tgtEl>
                                          <p:spTgt spid="52"/>
                                        </p:tgtEl>
                                        <p:attrNameLst>
                                          <p:attrName>style.color</p:attrName>
                                        </p:attrNameLst>
                                      </p:cBhvr>
                                      <p:to>
                                        <a:srgbClr val="F2F2F2"/>
                                      </p:to>
                                    </p:animClr>
                                    <p:animClr clrSpc="rgb" dir="cw">
                                      <p:cBhvr>
                                        <p:cTn id="96" dur="250" fill="hold"/>
                                        <p:tgtEl>
                                          <p:spTgt spid="52"/>
                                        </p:tgtEl>
                                        <p:attrNameLst>
                                          <p:attrName>fillcolor</p:attrName>
                                        </p:attrNameLst>
                                      </p:cBhvr>
                                      <p:to>
                                        <a:srgbClr val="F2F2F2"/>
                                      </p:to>
                                    </p:animClr>
                                    <p:set>
                                      <p:cBhvr>
                                        <p:cTn id="97" dur="250" fill="hold"/>
                                        <p:tgtEl>
                                          <p:spTgt spid="52"/>
                                        </p:tgtEl>
                                        <p:attrNameLst>
                                          <p:attrName>fill.type</p:attrName>
                                        </p:attrNameLst>
                                      </p:cBhvr>
                                      <p:to>
                                        <p:strVal val="solid"/>
                                      </p:to>
                                    </p:set>
                                    <p:set>
                                      <p:cBhvr>
                                        <p:cTn id="98" dur="250" fill="hold"/>
                                        <p:tgtEl>
                                          <p:spTgt spid="52"/>
                                        </p:tgtEl>
                                        <p:attrNameLst>
                                          <p:attrName>fill.on</p:attrName>
                                        </p:attrNameLst>
                                      </p:cBhvr>
                                      <p:to>
                                        <p:strVal val="true"/>
                                      </p:to>
                                    </p:set>
                                  </p:childTnLst>
                                </p:cTn>
                              </p:par>
                              <p:par>
                                <p:cTn id="99" presetID="3" presetClass="emph" presetSubtype="2" fill="hold" grpId="3" nodeType="withEffect">
                                  <p:stCondLst>
                                    <p:cond delay="0"/>
                                  </p:stCondLst>
                                  <p:childTnLst>
                                    <p:animClr clrSpc="rgb" dir="cw">
                                      <p:cBhvr override="childStyle">
                                        <p:cTn id="100" dur="250" fill="hold"/>
                                        <p:tgtEl>
                                          <p:spTgt spid="52"/>
                                        </p:tgtEl>
                                        <p:attrNameLst>
                                          <p:attrName>style.color</p:attrName>
                                        </p:attrNameLst>
                                      </p:cBhvr>
                                      <p:to>
                                        <a:srgbClr val="A6A6A6"/>
                                      </p:to>
                                    </p:animClr>
                                  </p:childTnLst>
                                </p:cTn>
                              </p:par>
                              <p:par>
                                <p:cTn id="101" presetID="19" presetClass="emph" presetSubtype="0" fill="hold" grpId="0" nodeType="withEffect">
                                  <p:stCondLst>
                                    <p:cond delay="0"/>
                                  </p:stCondLst>
                                  <p:childTnLst>
                                    <p:animClr clrSpc="rgb" dir="cw">
                                      <p:cBhvr override="childStyle">
                                        <p:cTn id="102" dur="250" fill="hold"/>
                                        <p:tgtEl>
                                          <p:spTgt spid="51"/>
                                        </p:tgtEl>
                                        <p:attrNameLst>
                                          <p:attrName>style.color</p:attrName>
                                        </p:attrNameLst>
                                      </p:cBhvr>
                                      <p:to>
                                        <a:srgbClr val="70AD47"/>
                                      </p:to>
                                    </p:animClr>
                                    <p:animClr clrSpc="rgb" dir="cw">
                                      <p:cBhvr>
                                        <p:cTn id="103" dur="250" fill="hold"/>
                                        <p:tgtEl>
                                          <p:spTgt spid="51"/>
                                        </p:tgtEl>
                                        <p:attrNameLst>
                                          <p:attrName>fillcolor</p:attrName>
                                        </p:attrNameLst>
                                      </p:cBhvr>
                                      <p:to>
                                        <a:srgbClr val="70AD47"/>
                                      </p:to>
                                    </p:animClr>
                                    <p:set>
                                      <p:cBhvr>
                                        <p:cTn id="104" dur="250" fill="hold"/>
                                        <p:tgtEl>
                                          <p:spTgt spid="51"/>
                                        </p:tgtEl>
                                        <p:attrNameLst>
                                          <p:attrName>fill.type</p:attrName>
                                        </p:attrNameLst>
                                      </p:cBhvr>
                                      <p:to>
                                        <p:strVal val="solid"/>
                                      </p:to>
                                    </p:set>
                                    <p:set>
                                      <p:cBhvr>
                                        <p:cTn id="105" dur="250" fill="hold"/>
                                        <p:tgtEl>
                                          <p:spTgt spid="51"/>
                                        </p:tgtEl>
                                        <p:attrNameLst>
                                          <p:attrName>fill.on</p:attrName>
                                        </p:attrNameLst>
                                      </p:cBhvr>
                                      <p:to>
                                        <p:strVal val="true"/>
                                      </p:to>
                                    </p:set>
                                  </p:childTnLst>
                                </p:cTn>
                              </p:par>
                              <p:par>
                                <p:cTn id="106" presetID="3" presetClass="emph" presetSubtype="2" fill="hold" grpId="1" nodeType="withEffect">
                                  <p:stCondLst>
                                    <p:cond delay="0"/>
                                  </p:stCondLst>
                                  <p:childTnLst>
                                    <p:animClr clrSpc="rgb" dir="cw">
                                      <p:cBhvr override="childStyle">
                                        <p:cTn id="107" dur="250" fill="hold"/>
                                        <p:tgtEl>
                                          <p:spTgt spid="51"/>
                                        </p:tgtEl>
                                        <p:attrNameLst>
                                          <p:attrName>style.color</p:attrName>
                                        </p:attrNameLst>
                                      </p:cBhvr>
                                      <p:to>
                                        <a:schemeClr val="bg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43" grpId="0" animBg="1"/>
      <p:bldP spid="43" grpId="1" animBg="1"/>
      <p:bldP spid="44" grpId="0" animBg="1"/>
      <p:bldP spid="44" grpId="1" animBg="1"/>
      <p:bldP spid="44" grpId="2" animBg="1"/>
      <p:bldP spid="44" grpId="3" animBg="1"/>
      <p:bldP spid="45" grpId="0" animBg="1"/>
      <p:bldP spid="45" grpId="1" animBg="1"/>
      <p:bldP spid="45" grpId="2" animBg="1"/>
      <p:bldP spid="45" grpId="3"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2" grpId="2" animBg="1"/>
      <p:bldP spid="52" grpId="3" animBg="1"/>
      <p:bldP spid="8" grpId="0" animBg="1"/>
      <p:bldP spid="66"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Box 7"/>
          <p:cNvSpPr txBox="1"/>
          <p:nvPr/>
        </p:nvSpPr>
        <p:spPr>
          <a:xfrm>
            <a:off x="7533579" y="1666410"/>
            <a:ext cx="4094065" cy="4659321"/>
          </a:xfrm>
          <a:prstGeom prst="rect">
            <a:avLst/>
          </a:prstGeom>
          <a:noFill/>
        </p:spPr>
        <p:txBody>
          <a:bodyPr wrap="square" lIns="69690" tIns="34846" rIns="69690" bIns="34846" rtlCol="0" anchor="ctr" anchorCtr="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6"/>
              </a:spcAft>
            </a:pPr>
            <a:r>
              <a:rPr lang="en-US" sz="2000" dirty="0">
                <a:solidFill>
                  <a:schemeClr val="tx2"/>
                </a:solidFill>
                <a:latin typeface="+mj-lt"/>
              </a:rPr>
              <a:t>Azure: </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Centrally manages the platform and isolates customer environments using the Fabric Controller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Runs a configuration-hardened version of Windows Server as the Host OS </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Uses Hyper-V Windows Server 2012   R2 – a battle tested and enterprise proven hypervisor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Runs Windows Server on guest VMs   for platform services</a:t>
            </a:r>
            <a:br>
              <a:rPr lang="en-US" sz="1600" dirty="0">
                <a:gradFill>
                  <a:gsLst>
                    <a:gs pos="1250">
                      <a:schemeClr val="tx1"/>
                    </a:gs>
                    <a:gs pos="100000">
                      <a:schemeClr val="tx1"/>
                    </a:gs>
                  </a:gsLst>
                  <a:lin ang="5400000" scaled="0"/>
                </a:gradFill>
              </a:rPr>
            </a:br>
            <a:endParaRPr lang="en-US" sz="2000" dirty="0">
              <a:gradFill>
                <a:gsLst>
                  <a:gs pos="1250">
                    <a:schemeClr val="tx1"/>
                  </a:gs>
                  <a:gs pos="100000">
                    <a:schemeClr val="tx1"/>
                  </a:gs>
                </a:gsLst>
                <a:lin ang="5400000" scaled="0"/>
              </a:gradFill>
            </a:endParaRPr>
          </a:p>
          <a:p>
            <a:pPr>
              <a:spcAft>
                <a:spcPts val="306"/>
              </a:spcAft>
            </a:pP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Manages their environment           through service management     interfaces and subscriptions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Chooses from the gallery or brings their own OS for their Virtual Machines</a:t>
            </a:r>
          </a:p>
        </p:txBody>
      </p:sp>
      <p:cxnSp>
        <p:nvCxnSpPr>
          <p:cNvPr id="139" name="Straight Connector 138"/>
          <p:cNvCxnSpPr/>
          <p:nvPr/>
        </p:nvCxnSpPr>
        <p:spPr>
          <a:xfrm flipV="1">
            <a:off x="7055644" y="1556490"/>
            <a:ext cx="0" cy="4879163"/>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800" y="2083408"/>
            <a:ext cx="6263210" cy="3825327"/>
            <a:chOff x="603678" y="2297916"/>
            <a:chExt cx="6141743" cy="3751140"/>
          </a:xfrm>
        </p:grpSpPr>
        <p:sp>
          <p:nvSpPr>
            <p:cNvPr id="78" name="Rectangle 77"/>
            <p:cNvSpPr/>
            <p:nvPr/>
          </p:nvSpPr>
          <p:spPr>
            <a:xfrm>
              <a:off x="1830295" y="2297916"/>
              <a:ext cx="4915126" cy="3751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79" name="Rectangle 78"/>
            <p:cNvSpPr/>
            <p:nvPr/>
          </p:nvSpPr>
          <p:spPr>
            <a:xfrm>
              <a:off x="3328839" y="2824681"/>
              <a:ext cx="2921079" cy="29149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80" name="TextBox 132"/>
            <p:cNvSpPr txBox="1"/>
            <p:nvPr/>
          </p:nvSpPr>
          <p:spPr>
            <a:xfrm>
              <a:off x="4998364" y="4490274"/>
              <a:ext cx="460661" cy="3139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Azure storage </a:t>
              </a:r>
            </a:p>
          </p:txBody>
        </p:sp>
        <p:sp>
          <p:nvSpPr>
            <p:cNvPr id="81" name="Rounded Rectangle 80"/>
            <p:cNvSpPr/>
            <p:nvPr/>
          </p:nvSpPr>
          <p:spPr>
            <a:xfrm>
              <a:off x="2253396" y="2665010"/>
              <a:ext cx="4234849" cy="3244691"/>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pic>
          <p:nvPicPr>
            <p:cNvPr id="99" name="Picture 98"/>
            <p:cNvPicPr>
              <a:picLocks noChangeAspect="1"/>
            </p:cNvPicPr>
            <p:nvPr/>
          </p:nvPicPr>
          <p:blipFill>
            <a:blip r:embed="rId3"/>
            <a:stretch>
              <a:fillRect/>
            </a:stretch>
          </p:blipFill>
          <p:spPr>
            <a:xfrm>
              <a:off x="4588316" y="4936186"/>
              <a:ext cx="313692" cy="406868"/>
            </a:xfrm>
            <a:prstGeom prst="rect">
              <a:avLst/>
            </a:prstGeom>
          </p:spPr>
        </p:pic>
        <p:sp>
          <p:nvSpPr>
            <p:cNvPr id="122" name="TextBox 132"/>
            <p:cNvSpPr txBox="1"/>
            <p:nvPr/>
          </p:nvSpPr>
          <p:spPr>
            <a:xfrm>
              <a:off x="4940360" y="5035277"/>
              <a:ext cx="601255" cy="3139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SQL Database</a:t>
              </a:r>
            </a:p>
          </p:txBody>
        </p:sp>
        <p:sp>
          <p:nvSpPr>
            <p:cNvPr id="123" name="Trapezoid 122"/>
            <p:cNvSpPr/>
            <p:nvPr/>
          </p:nvSpPr>
          <p:spPr>
            <a:xfrm rot="5400000">
              <a:off x="1624377" y="4092895"/>
              <a:ext cx="2416789" cy="786927"/>
            </a:xfrm>
            <a:prstGeom prst="trapezoid">
              <a:avLst>
                <a:gd name="adj" fmla="val 31044"/>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latin typeface="Segoe UI Semibold" panose="020B0702040204020203" pitchFamily="34" charset="0"/>
              </a:endParaRPr>
            </a:p>
          </p:txBody>
        </p:sp>
        <p:sp>
          <p:nvSpPr>
            <p:cNvPr id="124" name="TextBox 172"/>
            <p:cNvSpPr txBox="1"/>
            <p:nvPr/>
          </p:nvSpPr>
          <p:spPr>
            <a:xfrm>
              <a:off x="2540761" y="3896842"/>
              <a:ext cx="1060775" cy="282129"/>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122"/>
                </a:lnSpc>
              </a:pPr>
              <a:r>
                <a:rPr lang="en-US" sz="1071" dirty="0">
                  <a:solidFill>
                    <a:prstClr val="white"/>
                  </a:solidFill>
                  <a:latin typeface="Segoe UI Semibold" panose="020B0702040204020203" pitchFamily="34" charset="0"/>
                </a:rPr>
                <a:t>Fabric</a:t>
              </a:r>
            </a:p>
            <a:p>
              <a:pPr>
                <a:lnSpc>
                  <a:spcPts val="1122"/>
                </a:lnSpc>
              </a:pPr>
              <a:r>
                <a:rPr lang="en-US" sz="1071" dirty="0">
                  <a:solidFill>
                    <a:prstClr val="white"/>
                  </a:solidFill>
                  <a:latin typeface="Segoe UI Semibold" panose="020B0702040204020203" pitchFamily="34" charset="0"/>
                </a:rPr>
                <a:t>Controller</a:t>
              </a:r>
            </a:p>
          </p:txBody>
        </p:sp>
        <p:grpSp>
          <p:nvGrpSpPr>
            <p:cNvPr id="125" name="Group 124"/>
            <p:cNvGrpSpPr/>
            <p:nvPr/>
          </p:nvGrpSpPr>
          <p:grpSpPr>
            <a:xfrm>
              <a:off x="850453" y="2441052"/>
              <a:ext cx="1524978" cy="1631251"/>
              <a:chOff x="991607" y="2441052"/>
              <a:chExt cx="1524978" cy="1631251"/>
            </a:xfrm>
          </p:grpSpPr>
          <p:sp>
            <p:nvSpPr>
              <p:cNvPr id="126" name="TextBox 152"/>
              <p:cNvSpPr txBox="1"/>
              <p:nvPr/>
            </p:nvSpPr>
            <p:spPr>
              <a:xfrm>
                <a:off x="991607" y="2441052"/>
                <a:ext cx="838050"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24" spc="-31" dirty="0">
                    <a:solidFill>
                      <a:prstClr val="black">
                        <a:lumMod val="75000"/>
                        <a:lumOff val="25000"/>
                      </a:prstClr>
                    </a:solidFill>
                    <a:latin typeface="Segoe UI Semibold" panose="020B0702040204020203" pitchFamily="34" charset="0"/>
                  </a:rPr>
                  <a:t>Customer</a:t>
                </a:r>
              </a:p>
              <a:p>
                <a:pPr algn="ctr"/>
                <a:r>
                  <a:rPr lang="en-US" sz="1224" spc="-31" dirty="0">
                    <a:solidFill>
                      <a:prstClr val="black">
                        <a:lumMod val="75000"/>
                        <a:lumOff val="25000"/>
                      </a:prstClr>
                    </a:solidFill>
                    <a:latin typeface="Segoe UI Semibold" panose="020B0702040204020203" pitchFamily="34" charset="0"/>
                  </a:rPr>
                  <a:t>admin</a:t>
                </a:r>
              </a:p>
            </p:txBody>
          </p:sp>
          <p:cxnSp>
            <p:nvCxnSpPr>
              <p:cNvPr id="127" name="Straight Arrow Connector 126"/>
              <p:cNvCxnSpPr/>
              <p:nvPr/>
            </p:nvCxnSpPr>
            <p:spPr>
              <a:xfrm>
                <a:off x="1393106" y="4068173"/>
                <a:ext cx="1123479" cy="413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1393106" y="3789515"/>
                <a:ext cx="0" cy="27865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29" name="Straight Arrow Connector 128"/>
            <p:cNvCxnSpPr/>
            <p:nvPr/>
          </p:nvCxnSpPr>
          <p:spPr>
            <a:xfrm>
              <a:off x="3223514" y="3606602"/>
              <a:ext cx="249154"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3223514" y="4599036"/>
              <a:ext cx="1238375"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32" name="Picture 131"/>
            <p:cNvPicPr>
              <a:picLocks noChangeAspect="1"/>
            </p:cNvPicPr>
            <p:nvPr/>
          </p:nvPicPr>
          <p:blipFill>
            <a:blip r:embed="rId4"/>
            <a:stretch>
              <a:fillRect/>
            </a:stretch>
          </p:blipFill>
          <p:spPr>
            <a:xfrm>
              <a:off x="4547975" y="4473469"/>
              <a:ext cx="380666" cy="332058"/>
            </a:xfrm>
            <a:prstGeom prst="rect">
              <a:avLst/>
            </a:prstGeom>
          </p:spPr>
        </p:pic>
        <p:sp>
          <p:nvSpPr>
            <p:cNvPr id="133" name="Rounded Rectangle 132"/>
            <p:cNvSpPr/>
            <p:nvPr/>
          </p:nvSpPr>
          <p:spPr>
            <a:xfrm>
              <a:off x="4358872" y="2948542"/>
              <a:ext cx="1451146" cy="846820"/>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34" name="Rounded Rectangle 133"/>
            <p:cNvSpPr/>
            <p:nvPr/>
          </p:nvSpPr>
          <p:spPr>
            <a:xfrm>
              <a:off x="4462466" y="3238498"/>
              <a:ext cx="569178" cy="515427"/>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135" name="Group 134"/>
            <p:cNvGrpSpPr/>
            <p:nvPr/>
          </p:nvGrpSpPr>
          <p:grpSpPr>
            <a:xfrm>
              <a:off x="4528146" y="3298920"/>
              <a:ext cx="466474" cy="430076"/>
              <a:chOff x="4401303" y="3262974"/>
              <a:chExt cx="466474" cy="430076"/>
            </a:xfrm>
          </p:grpSpPr>
          <p:pic>
            <p:nvPicPr>
              <p:cNvPr id="136" name="Picture 135"/>
              <p:cNvPicPr>
                <a:picLocks noChangeAspect="1"/>
              </p:cNvPicPr>
              <p:nvPr/>
            </p:nvPicPr>
            <p:blipFill>
              <a:blip r:embed="rId5"/>
              <a:stretch>
                <a:fillRect/>
              </a:stretch>
            </p:blipFill>
            <p:spPr>
              <a:xfrm>
                <a:off x="4481323" y="3262974"/>
                <a:ext cx="318786" cy="292950"/>
              </a:xfrm>
              <a:prstGeom prst="rect">
                <a:avLst/>
              </a:prstGeom>
            </p:spPr>
          </p:pic>
          <p:sp>
            <p:nvSpPr>
              <p:cNvPr id="138"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sp>
          <p:nvSpPr>
            <p:cNvPr id="141" name="Rounded Rectangle 140"/>
            <p:cNvSpPr/>
            <p:nvPr/>
          </p:nvSpPr>
          <p:spPr>
            <a:xfrm>
              <a:off x="5131857" y="3236520"/>
              <a:ext cx="569178" cy="515427"/>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142" name="Group 141"/>
            <p:cNvGrpSpPr/>
            <p:nvPr/>
          </p:nvGrpSpPr>
          <p:grpSpPr>
            <a:xfrm>
              <a:off x="5185460" y="3289939"/>
              <a:ext cx="466474" cy="430076"/>
              <a:chOff x="4401303" y="3262974"/>
              <a:chExt cx="466474" cy="430076"/>
            </a:xfrm>
          </p:grpSpPr>
          <p:pic>
            <p:nvPicPr>
              <p:cNvPr id="145" name="Picture 144"/>
              <p:cNvPicPr>
                <a:picLocks noChangeAspect="1"/>
              </p:cNvPicPr>
              <p:nvPr/>
            </p:nvPicPr>
            <p:blipFill>
              <a:blip r:embed="rId5"/>
              <a:stretch>
                <a:fillRect/>
              </a:stretch>
            </p:blipFill>
            <p:spPr>
              <a:xfrm>
                <a:off x="4481323" y="3262974"/>
                <a:ext cx="318786" cy="292950"/>
              </a:xfrm>
              <a:prstGeom prst="rect">
                <a:avLst/>
              </a:prstGeom>
            </p:spPr>
          </p:pic>
          <p:sp>
            <p:nvSpPr>
              <p:cNvPr id="148"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sp>
          <p:nvSpPr>
            <p:cNvPr id="149" name="TextBox 148"/>
            <p:cNvSpPr txBox="1"/>
            <p:nvPr/>
          </p:nvSpPr>
          <p:spPr>
            <a:xfrm>
              <a:off x="4629756" y="2977101"/>
              <a:ext cx="847468" cy="244433"/>
            </a:xfrm>
            <a:prstGeom prst="rect">
              <a:avLst/>
            </a:prstGeom>
            <a:noFill/>
          </p:spPr>
          <p:txBody>
            <a:bodyPr wrap="none" rtlCol="0">
              <a:spAutoFit/>
            </a:bodyPr>
            <a:lstStyle/>
            <a:p>
              <a:pPr algn="ctr" defTabSz="932504"/>
              <a:r>
                <a:rPr lang="en-US" sz="1020" dirty="0">
                  <a:solidFill>
                    <a:srgbClr val="44546A"/>
                  </a:solidFill>
                  <a:latin typeface="Segoe UI Semibold" panose="020B0702040204020203" pitchFamily="34" charset="0"/>
                </a:rPr>
                <a:t>Customer 2</a:t>
              </a:r>
            </a:p>
          </p:txBody>
        </p:sp>
        <p:sp>
          <p:nvSpPr>
            <p:cNvPr id="150" name="Rounded Rectangle 149"/>
            <p:cNvSpPr/>
            <p:nvPr/>
          </p:nvSpPr>
          <p:spPr>
            <a:xfrm>
              <a:off x="3495922" y="2940151"/>
              <a:ext cx="758206" cy="849364"/>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51" name="Rounded Rectangle 150"/>
            <p:cNvSpPr/>
            <p:nvPr/>
          </p:nvSpPr>
          <p:spPr>
            <a:xfrm>
              <a:off x="3599516" y="3232651"/>
              <a:ext cx="569178" cy="515427"/>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152" name="Group 151"/>
            <p:cNvGrpSpPr/>
            <p:nvPr/>
          </p:nvGrpSpPr>
          <p:grpSpPr>
            <a:xfrm>
              <a:off x="3665196" y="3293073"/>
              <a:ext cx="466474" cy="430076"/>
              <a:chOff x="4401303" y="3262974"/>
              <a:chExt cx="466474" cy="430076"/>
            </a:xfrm>
          </p:grpSpPr>
          <p:pic>
            <p:nvPicPr>
              <p:cNvPr id="153" name="Picture 152"/>
              <p:cNvPicPr>
                <a:picLocks noChangeAspect="1"/>
              </p:cNvPicPr>
              <p:nvPr/>
            </p:nvPicPr>
            <p:blipFill>
              <a:blip r:embed="rId5"/>
              <a:stretch>
                <a:fillRect/>
              </a:stretch>
            </p:blipFill>
            <p:spPr>
              <a:xfrm>
                <a:off x="4481323" y="3262974"/>
                <a:ext cx="318786" cy="292950"/>
              </a:xfrm>
              <a:prstGeom prst="rect">
                <a:avLst/>
              </a:prstGeom>
            </p:spPr>
          </p:pic>
          <p:sp>
            <p:nvSpPr>
              <p:cNvPr id="154"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sp>
          <p:nvSpPr>
            <p:cNvPr id="155" name="TextBox 154"/>
            <p:cNvSpPr txBox="1"/>
            <p:nvPr/>
          </p:nvSpPr>
          <p:spPr>
            <a:xfrm>
              <a:off x="3452473" y="2970267"/>
              <a:ext cx="845103" cy="249299"/>
            </a:xfrm>
            <a:prstGeom prst="rect">
              <a:avLst/>
            </a:prstGeom>
            <a:noFill/>
          </p:spPr>
          <p:txBody>
            <a:bodyPr wrap="none" rtlCol="0">
              <a:spAutoFit/>
            </a:bodyPr>
            <a:lstStyle/>
            <a:p>
              <a:pPr algn="ctr" defTabSz="932504"/>
              <a:r>
                <a:rPr lang="en-US" sz="1020" dirty="0">
                  <a:solidFill>
                    <a:srgbClr val="44546A"/>
                  </a:solidFill>
                  <a:latin typeface="Segoe UI Semibold" panose="020B0702040204020203" pitchFamily="34" charset="0"/>
                </a:rPr>
                <a:t>Customer 1</a:t>
              </a:r>
            </a:p>
          </p:txBody>
        </p:sp>
        <p:cxnSp>
          <p:nvCxnSpPr>
            <p:cNvPr id="158" name="Straight Arrow Connector 157"/>
            <p:cNvCxnSpPr/>
            <p:nvPr/>
          </p:nvCxnSpPr>
          <p:spPr>
            <a:xfrm>
              <a:off x="3220701" y="5140158"/>
              <a:ext cx="1241765"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63" name="Picture 162"/>
            <p:cNvPicPr>
              <a:picLocks noChangeAspect="1"/>
            </p:cNvPicPr>
            <p:nvPr/>
          </p:nvPicPr>
          <p:blipFill>
            <a:blip r:embed="rId6"/>
            <a:stretch>
              <a:fillRect/>
            </a:stretch>
          </p:blipFill>
          <p:spPr>
            <a:xfrm>
              <a:off x="756758" y="2885726"/>
              <a:ext cx="1013888" cy="935312"/>
            </a:xfrm>
            <a:prstGeom prst="rect">
              <a:avLst/>
            </a:prstGeom>
          </p:spPr>
        </p:pic>
        <p:sp>
          <p:nvSpPr>
            <p:cNvPr id="164" name="TextBox 152"/>
            <p:cNvSpPr txBox="1"/>
            <p:nvPr/>
          </p:nvSpPr>
          <p:spPr>
            <a:xfrm>
              <a:off x="865011" y="3056976"/>
              <a:ext cx="772969" cy="4062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Portal</a:t>
              </a:r>
            </a:p>
            <a:p>
              <a:pPr algn="ctr"/>
              <a:r>
                <a:rPr lang="en-US" sz="1020" dirty="0">
                  <a:solidFill>
                    <a:srgbClr val="44546A"/>
                  </a:solidFill>
                  <a:latin typeface="Segoe UI Semibold" panose="020B0702040204020203" pitchFamily="34" charset="0"/>
                </a:rPr>
                <a:t>Smart API</a:t>
              </a:r>
            </a:p>
          </p:txBody>
        </p:sp>
        <p:cxnSp>
          <p:nvCxnSpPr>
            <p:cNvPr id="172" name="Straight Arrow Connector 171"/>
            <p:cNvCxnSpPr/>
            <p:nvPr/>
          </p:nvCxnSpPr>
          <p:spPr>
            <a:xfrm>
              <a:off x="1728694" y="4835946"/>
              <a:ext cx="646737"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03678" y="4525206"/>
              <a:ext cx="1030294" cy="461665"/>
              <a:chOff x="4569906" y="1658102"/>
              <a:chExt cx="1030294" cy="461665"/>
            </a:xfrm>
          </p:grpSpPr>
          <p:sp>
            <p:nvSpPr>
              <p:cNvPr id="168" name="TextBox 152"/>
              <p:cNvSpPr txBox="1"/>
              <p:nvPr/>
            </p:nvSpPr>
            <p:spPr>
              <a:xfrm>
                <a:off x="4569906" y="1658102"/>
                <a:ext cx="522568" cy="46000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24" spc="-31" dirty="0">
                    <a:solidFill>
                      <a:prstClr val="black">
                        <a:lumMod val="75000"/>
                        <a:lumOff val="25000"/>
                      </a:prstClr>
                    </a:solidFill>
                    <a:latin typeface="Segoe UI Semibold" panose="020B0702040204020203" pitchFamily="34" charset="0"/>
                  </a:rPr>
                  <a:t>End</a:t>
                </a:r>
              </a:p>
              <a:p>
                <a:pPr algn="r"/>
                <a:r>
                  <a:rPr lang="en-US" sz="1224" spc="-31" dirty="0">
                    <a:solidFill>
                      <a:prstClr val="black">
                        <a:lumMod val="75000"/>
                        <a:lumOff val="25000"/>
                      </a:prstClr>
                    </a:solidFill>
                    <a:latin typeface="Segoe UI Semibold" panose="020B0702040204020203" pitchFamily="34" charset="0"/>
                  </a:rPr>
                  <a:t>users</a:t>
                </a:r>
              </a:p>
            </p:txBody>
          </p:sp>
          <p:pic>
            <p:nvPicPr>
              <p:cNvPr id="169" name="Picture 168"/>
              <p:cNvPicPr>
                <a:picLocks noChangeAspect="1"/>
              </p:cNvPicPr>
              <p:nvPr/>
            </p:nvPicPr>
            <p:blipFill>
              <a:blip r:embed="rId7"/>
              <a:stretch>
                <a:fillRect/>
              </a:stretch>
            </p:blipFill>
            <p:spPr>
              <a:xfrm>
                <a:off x="5386135" y="1817918"/>
                <a:ext cx="214065" cy="301849"/>
              </a:xfrm>
              <a:prstGeom prst="rect">
                <a:avLst/>
              </a:prstGeom>
            </p:spPr>
          </p:pic>
          <p:pic>
            <p:nvPicPr>
              <p:cNvPr id="170" name="Picture 169"/>
              <p:cNvPicPr>
                <a:picLocks noChangeAspect="1"/>
              </p:cNvPicPr>
              <p:nvPr/>
            </p:nvPicPr>
            <p:blipFill>
              <a:blip r:embed="rId8"/>
              <a:stretch>
                <a:fillRect/>
              </a:stretch>
            </p:blipFill>
            <p:spPr>
              <a:xfrm>
                <a:off x="5161595" y="1859383"/>
                <a:ext cx="308795" cy="203891"/>
              </a:xfrm>
              <a:prstGeom prst="rect">
                <a:avLst/>
              </a:prstGeom>
            </p:spPr>
          </p:pic>
          <p:pic>
            <p:nvPicPr>
              <p:cNvPr id="171" name="Picture 170"/>
              <p:cNvPicPr>
                <a:picLocks noChangeAspect="1"/>
              </p:cNvPicPr>
              <p:nvPr/>
            </p:nvPicPr>
            <p:blipFill>
              <a:blip r:embed="rId6"/>
              <a:stretch>
                <a:fillRect/>
              </a:stretch>
            </p:blipFill>
            <p:spPr>
              <a:xfrm>
                <a:off x="5072044" y="1724027"/>
                <a:ext cx="308544" cy="284632"/>
              </a:xfrm>
              <a:prstGeom prst="rect">
                <a:avLst/>
              </a:prstGeom>
            </p:spPr>
          </p:pic>
        </p:grpSp>
        <p:sp>
          <p:nvSpPr>
            <p:cNvPr id="176" name="Rounded Rectangle 175"/>
            <p:cNvSpPr/>
            <p:nvPr/>
          </p:nvSpPr>
          <p:spPr>
            <a:xfrm>
              <a:off x="3484111" y="4068173"/>
              <a:ext cx="2345750" cy="20882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77" name="TextBox 130"/>
            <p:cNvSpPr txBox="1"/>
            <p:nvPr/>
          </p:nvSpPr>
          <p:spPr>
            <a:xfrm>
              <a:off x="4461889" y="4081968"/>
              <a:ext cx="641985" cy="15826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dirty="0">
                  <a:solidFill>
                    <a:prstClr val="white"/>
                  </a:solidFill>
                </a:rPr>
                <a:t>Host OS</a:t>
              </a:r>
            </a:p>
          </p:txBody>
        </p:sp>
        <p:grpSp>
          <p:nvGrpSpPr>
            <p:cNvPr id="178" name="Group 177"/>
            <p:cNvGrpSpPr/>
            <p:nvPr/>
          </p:nvGrpSpPr>
          <p:grpSpPr>
            <a:xfrm>
              <a:off x="3486459" y="3839156"/>
              <a:ext cx="2345058" cy="187566"/>
              <a:chOff x="3740389" y="3237740"/>
              <a:chExt cx="1794055" cy="203046"/>
            </a:xfrm>
          </p:grpSpPr>
          <p:sp>
            <p:nvSpPr>
              <p:cNvPr id="179" name="Rounded Rectangle 178"/>
              <p:cNvSpPr/>
              <p:nvPr/>
            </p:nvSpPr>
            <p:spPr>
              <a:xfrm>
                <a:off x="3740389" y="3237740"/>
                <a:ext cx="1794055" cy="203046"/>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80" name="TextBox 130"/>
              <p:cNvSpPr txBox="1"/>
              <p:nvPr/>
            </p:nvSpPr>
            <p:spPr>
              <a:xfrm>
                <a:off x="4446408" y="3262001"/>
                <a:ext cx="513844" cy="16992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dirty="0">
                    <a:solidFill>
                      <a:prstClr val="white"/>
                    </a:solidFill>
                  </a:rPr>
                  <a:t>Hypervisor</a:t>
                </a:r>
              </a:p>
            </p:txBody>
          </p:sp>
        </p:grpSp>
        <p:sp>
          <p:nvSpPr>
            <p:cNvPr id="73" name="Slide Number Placeholder 5"/>
            <p:cNvSpPr txBox="1">
              <a:spLocks/>
            </p:cNvSpPr>
            <p:nvPr/>
          </p:nvSpPr>
          <p:spPr>
            <a:xfrm>
              <a:off x="2497641" y="2459556"/>
              <a:ext cx="1446120" cy="365125"/>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dirty="0">
                  <a:solidFill>
                    <a:srgbClr val="1F4E79"/>
                  </a:solidFill>
                  <a:latin typeface="Segoe UI"/>
                </a:rPr>
                <a:t>Microsoft Azure</a:t>
              </a:r>
            </a:p>
          </p:txBody>
        </p:sp>
      </p:grpSp>
      <p:sp>
        <p:nvSpPr>
          <p:cNvPr id="57" name="Title 1"/>
          <p:cNvSpPr>
            <a:spLocks noGrp="1"/>
          </p:cNvSpPr>
          <p:nvPr>
            <p:ph type="title"/>
          </p:nvPr>
        </p:nvSpPr>
        <p:spPr/>
        <p:txBody>
          <a:bodyPr/>
          <a:lstStyle/>
          <a:p>
            <a:r>
              <a:rPr lang="en-US" dirty="0"/>
              <a:t>Architected for secure multi-tenancy</a:t>
            </a:r>
          </a:p>
        </p:txBody>
      </p:sp>
    </p:spTree>
    <p:extLst>
      <p:ext uri="{BB962C8B-B14F-4D97-AF65-F5344CB8AC3E}">
        <p14:creationId xmlns:p14="http://schemas.microsoft.com/office/powerpoint/2010/main" val="444770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par>
                                <p:cTn id="8" presetID="16" presetClass="entr" presetSubtype="42"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barn(outHorizontal)">
                                      <p:cBhvr>
                                        <p:cTn id="1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ounded Rectangle 134"/>
          <p:cNvSpPr/>
          <p:nvPr/>
        </p:nvSpPr>
        <p:spPr>
          <a:xfrm>
            <a:off x="2078172" y="1443818"/>
            <a:ext cx="3736478" cy="630798"/>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68" name="Rectangle 67"/>
          <p:cNvSpPr/>
          <p:nvPr/>
        </p:nvSpPr>
        <p:spPr>
          <a:xfrm>
            <a:off x="2066783" y="2159079"/>
            <a:ext cx="3759257" cy="4309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69" name="Rectangle 68"/>
          <p:cNvSpPr/>
          <p:nvPr/>
        </p:nvSpPr>
        <p:spPr>
          <a:xfrm>
            <a:off x="2540319" y="3194132"/>
            <a:ext cx="2744600" cy="29297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0" name="TextBox 130"/>
          <p:cNvSpPr txBox="1"/>
          <p:nvPr/>
        </p:nvSpPr>
        <p:spPr>
          <a:xfrm>
            <a:off x="2641167" y="3294674"/>
            <a:ext cx="717636" cy="16007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dirty="0">
                <a:solidFill>
                  <a:srgbClr val="5B9BD5">
                    <a:lumMod val="50000"/>
                  </a:srgbClr>
                </a:solidFill>
              </a:rPr>
              <a:t>Customer 1</a:t>
            </a:r>
          </a:p>
        </p:txBody>
      </p:sp>
      <p:sp>
        <p:nvSpPr>
          <p:cNvPr id="71" name="Rounded Rectangle 70"/>
          <p:cNvSpPr/>
          <p:nvPr/>
        </p:nvSpPr>
        <p:spPr>
          <a:xfrm>
            <a:off x="2382565" y="2448203"/>
            <a:ext cx="3134862" cy="3823766"/>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2" name="Rounded Rectangle 71"/>
          <p:cNvSpPr/>
          <p:nvPr/>
        </p:nvSpPr>
        <p:spPr>
          <a:xfrm>
            <a:off x="2759451" y="3554539"/>
            <a:ext cx="2349828" cy="2461707"/>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3" name="Rounded Rectangle 72"/>
          <p:cNvSpPr/>
          <p:nvPr/>
        </p:nvSpPr>
        <p:spPr>
          <a:xfrm>
            <a:off x="2877490" y="3911707"/>
            <a:ext cx="2026570"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4" name="TextBox 136"/>
          <p:cNvSpPr txBox="1"/>
          <p:nvPr/>
        </p:nvSpPr>
        <p:spPr>
          <a:xfrm>
            <a:off x="3404281" y="4273147"/>
            <a:ext cx="954669" cy="16007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Application Tier</a:t>
            </a:r>
          </a:p>
        </p:txBody>
      </p:sp>
      <p:sp>
        <p:nvSpPr>
          <p:cNvPr id="75" name="Rounded Rectangle 74"/>
          <p:cNvSpPr/>
          <p:nvPr/>
        </p:nvSpPr>
        <p:spPr>
          <a:xfrm>
            <a:off x="2877490" y="4656388"/>
            <a:ext cx="2026570"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6" name="TextBox 141"/>
          <p:cNvSpPr txBox="1"/>
          <p:nvPr/>
        </p:nvSpPr>
        <p:spPr>
          <a:xfrm>
            <a:off x="3589004" y="5017830"/>
            <a:ext cx="585224" cy="16007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Logic Tier</a:t>
            </a:r>
          </a:p>
        </p:txBody>
      </p:sp>
      <p:sp>
        <p:nvSpPr>
          <p:cNvPr id="77" name="Rounded Rectangle 76"/>
          <p:cNvSpPr/>
          <p:nvPr/>
        </p:nvSpPr>
        <p:spPr>
          <a:xfrm>
            <a:off x="2877490" y="5384818"/>
            <a:ext cx="2026570"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8" name="TextBox 146"/>
          <p:cNvSpPr txBox="1"/>
          <p:nvPr/>
        </p:nvSpPr>
        <p:spPr>
          <a:xfrm>
            <a:off x="3502005" y="5746258"/>
            <a:ext cx="825527" cy="16007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Database Tier</a:t>
            </a:r>
          </a:p>
        </p:txBody>
      </p:sp>
      <p:sp>
        <p:nvSpPr>
          <p:cNvPr id="79" name="TextBox 150"/>
          <p:cNvSpPr txBox="1"/>
          <p:nvPr/>
        </p:nvSpPr>
        <p:spPr>
          <a:xfrm>
            <a:off x="2870133" y="3659256"/>
            <a:ext cx="802642"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b="1" dirty="0">
                <a:solidFill>
                  <a:prstClr val="black">
                    <a:lumMod val="75000"/>
                    <a:lumOff val="25000"/>
                  </a:prstClr>
                </a:solidFill>
              </a:rPr>
              <a:t>Virtual Network</a:t>
            </a:r>
          </a:p>
        </p:txBody>
      </p:sp>
      <p:sp>
        <p:nvSpPr>
          <p:cNvPr id="80" name="Rounded Rectangle 79"/>
          <p:cNvSpPr/>
          <p:nvPr/>
        </p:nvSpPr>
        <p:spPr>
          <a:xfrm>
            <a:off x="2540319" y="2654873"/>
            <a:ext cx="2744601" cy="441744"/>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81" name="TextBox 172"/>
          <p:cNvSpPr txBox="1"/>
          <p:nvPr/>
        </p:nvSpPr>
        <p:spPr>
          <a:xfrm>
            <a:off x="2641166" y="2814736"/>
            <a:ext cx="1257958" cy="14385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122"/>
              </a:lnSpc>
            </a:pPr>
            <a:r>
              <a:rPr lang="en-US" sz="1071" dirty="0">
                <a:solidFill>
                  <a:prstClr val="white"/>
                </a:solidFill>
                <a:latin typeface="Segoe UI Semibold" panose="020B0702040204020203" pitchFamily="34" charset="0"/>
              </a:rPr>
              <a:t>Cloud Access Layer</a:t>
            </a:r>
          </a:p>
        </p:txBody>
      </p:sp>
      <p:sp>
        <p:nvSpPr>
          <p:cNvPr id="83" name="TextBox 7"/>
          <p:cNvSpPr txBox="1"/>
          <p:nvPr/>
        </p:nvSpPr>
        <p:spPr>
          <a:xfrm>
            <a:off x="7109732" y="2630774"/>
            <a:ext cx="4958988" cy="2934234"/>
          </a:xfrm>
          <a:prstGeom prst="rect">
            <a:avLst/>
          </a:prstGeom>
          <a:noFill/>
        </p:spPr>
        <p:txBody>
          <a:bodyPr wrap="square" lIns="69690" tIns="34846" rIns="69690" bIns="3484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23">
              <a:spcAft>
                <a:spcPts val="306"/>
              </a:spcAft>
            </a:pPr>
            <a:r>
              <a:rPr lang="en-US" sz="2000" dirty="0">
                <a:solidFill>
                  <a:schemeClr val="tx2"/>
                </a:solidFill>
                <a:latin typeface="+mj-lt"/>
              </a:rPr>
              <a:t>Azure: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Controls access from the Internet, permits traffic only to endpoints, and provides load balancing and NAT at the Cloud Access Layer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Isolates traffic and provides intrusion defense through a distributed firewall</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Defines access controls between tiers and provides additional protection via the OS firewall</a:t>
            </a:r>
          </a:p>
          <a:p>
            <a:pPr marL="0" lvl="1" defTabSz="699463" fontAlgn="ctr">
              <a:lnSpc>
                <a:spcPct val="90000"/>
              </a:lnSpc>
              <a:spcBef>
                <a:spcPct val="20000"/>
              </a:spcBef>
              <a:buSzPct val="90000"/>
            </a:pPr>
            <a:br>
              <a:rPr lang="en-US" sz="1600" dirty="0">
                <a:gradFill>
                  <a:gsLst>
                    <a:gs pos="1250">
                      <a:schemeClr val="tx1"/>
                    </a:gs>
                    <a:gs pos="100000">
                      <a:schemeClr val="tx1"/>
                    </a:gs>
                  </a:gsLst>
                  <a:lin ang="5400000" scaled="0"/>
                </a:gradFill>
                <a:latin typeface="+mj-lt"/>
              </a:rPr>
            </a:b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Applies corporate firewall using site-to-site VPN</a:t>
            </a:r>
          </a:p>
        </p:txBody>
      </p:sp>
      <p:grpSp>
        <p:nvGrpSpPr>
          <p:cNvPr id="84" name="Group 83"/>
          <p:cNvGrpSpPr/>
          <p:nvPr/>
        </p:nvGrpSpPr>
        <p:grpSpPr>
          <a:xfrm>
            <a:off x="3412712" y="1614133"/>
            <a:ext cx="1101881" cy="403566"/>
            <a:chOff x="2248004" y="1571299"/>
            <a:chExt cx="1080512" cy="395740"/>
          </a:xfrm>
        </p:grpSpPr>
        <p:sp>
          <p:nvSpPr>
            <p:cNvPr id="106" name="TextBox 128"/>
            <p:cNvSpPr txBox="1"/>
            <p:nvPr/>
          </p:nvSpPr>
          <p:spPr>
            <a:xfrm>
              <a:off x="2248004" y="1625286"/>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24" spc="-31" dirty="0">
                  <a:solidFill>
                    <a:prstClr val="black">
                      <a:lumMod val="75000"/>
                      <a:lumOff val="25000"/>
                    </a:prstClr>
                  </a:solidFill>
                  <a:latin typeface="Segoe UI Semibold" panose="020B0702040204020203" pitchFamily="34" charset="0"/>
                </a:rPr>
                <a:t>Client</a:t>
              </a:r>
            </a:p>
          </p:txBody>
        </p:sp>
        <p:pic>
          <p:nvPicPr>
            <p:cNvPr id="107" name="Picture 106"/>
            <p:cNvPicPr>
              <a:picLocks noChangeAspect="1"/>
            </p:cNvPicPr>
            <p:nvPr/>
          </p:nvPicPr>
          <p:blipFill>
            <a:blip r:embed="rId3"/>
            <a:stretch>
              <a:fillRect/>
            </a:stretch>
          </p:blipFill>
          <p:spPr>
            <a:xfrm>
              <a:off x="3114451" y="1665190"/>
              <a:ext cx="214065" cy="301849"/>
            </a:xfrm>
            <a:prstGeom prst="rect">
              <a:avLst/>
            </a:prstGeom>
          </p:spPr>
        </p:pic>
        <p:pic>
          <p:nvPicPr>
            <p:cNvPr id="108" name="Picture 107"/>
            <p:cNvPicPr>
              <a:picLocks noChangeAspect="1"/>
            </p:cNvPicPr>
            <p:nvPr/>
          </p:nvPicPr>
          <p:blipFill>
            <a:blip r:embed="rId4"/>
            <a:stretch>
              <a:fillRect/>
            </a:stretch>
          </p:blipFill>
          <p:spPr>
            <a:xfrm>
              <a:off x="2889911" y="1706655"/>
              <a:ext cx="308795" cy="203891"/>
            </a:xfrm>
            <a:prstGeom prst="rect">
              <a:avLst/>
            </a:prstGeom>
          </p:spPr>
        </p:pic>
        <p:pic>
          <p:nvPicPr>
            <p:cNvPr id="109" name="Picture 108"/>
            <p:cNvPicPr>
              <a:picLocks noChangeAspect="1"/>
            </p:cNvPicPr>
            <p:nvPr/>
          </p:nvPicPr>
          <p:blipFill>
            <a:blip r:embed="rId5"/>
            <a:stretch>
              <a:fillRect/>
            </a:stretch>
          </p:blipFill>
          <p:spPr>
            <a:xfrm>
              <a:off x="2800360" y="1571299"/>
              <a:ext cx="308544" cy="284632"/>
            </a:xfrm>
            <a:prstGeom prst="rect">
              <a:avLst/>
            </a:prstGeom>
          </p:spPr>
        </p:pic>
      </p:grpSp>
      <p:grpSp>
        <p:nvGrpSpPr>
          <p:cNvPr id="85" name="Group 84"/>
          <p:cNvGrpSpPr/>
          <p:nvPr/>
        </p:nvGrpSpPr>
        <p:grpSpPr>
          <a:xfrm>
            <a:off x="4016140" y="2742234"/>
            <a:ext cx="281777" cy="281777"/>
            <a:chOff x="4890240" y="3133198"/>
            <a:chExt cx="276312" cy="276312"/>
          </a:xfrm>
        </p:grpSpPr>
        <p:sp>
          <p:nvSpPr>
            <p:cNvPr id="104" name="Octagon 103"/>
            <p:cNvSpPr/>
            <p:nvPr/>
          </p:nvSpPr>
          <p:spPr>
            <a:xfrm>
              <a:off x="4890240" y="3133198"/>
              <a:ext cx="276312" cy="276312"/>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05" name="TextBox 224"/>
            <p:cNvSpPr txBox="1"/>
            <p:nvPr/>
          </p:nvSpPr>
          <p:spPr>
            <a:xfrm>
              <a:off x="4943907" y="3202278"/>
              <a:ext cx="167610"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spc="-31" dirty="0">
                  <a:solidFill>
                    <a:prstClr val="white"/>
                  </a:solidFill>
                  <a:latin typeface="Segoe UI Semibold" panose="020B0702040204020203" pitchFamily="34" charset="0"/>
                </a:rPr>
                <a:t>443</a:t>
              </a:r>
            </a:p>
          </p:txBody>
        </p:sp>
      </p:grpSp>
      <p:cxnSp>
        <p:nvCxnSpPr>
          <p:cNvPr id="86" name="Straight Arrow Connector 85"/>
          <p:cNvCxnSpPr/>
          <p:nvPr/>
        </p:nvCxnSpPr>
        <p:spPr>
          <a:xfrm>
            <a:off x="4147409" y="2014237"/>
            <a:ext cx="4201" cy="784642"/>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7" name="Arc 86"/>
          <p:cNvSpPr/>
          <p:nvPr/>
        </p:nvSpPr>
        <p:spPr>
          <a:xfrm flipH="1">
            <a:off x="4141029" y="2459179"/>
            <a:ext cx="391057" cy="1392109"/>
          </a:xfrm>
          <a:prstGeom prst="arc">
            <a:avLst>
              <a:gd name="adj1" fmla="val 19469956"/>
              <a:gd name="adj2" fmla="val 4939094"/>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36" dirty="0">
              <a:solidFill>
                <a:prstClr val="black"/>
              </a:solidFill>
            </a:endParaRPr>
          </a:p>
        </p:txBody>
      </p:sp>
      <p:pic>
        <p:nvPicPr>
          <p:cNvPr id="88" name="Picture 87"/>
          <p:cNvPicPr>
            <a:picLocks noChangeAspect="1"/>
          </p:cNvPicPr>
          <p:nvPr/>
        </p:nvPicPr>
        <p:blipFill>
          <a:blip r:embed="rId6"/>
          <a:stretch>
            <a:fillRect/>
          </a:stretch>
        </p:blipFill>
        <p:spPr>
          <a:xfrm>
            <a:off x="3120505" y="3992925"/>
            <a:ext cx="264943" cy="243470"/>
          </a:xfrm>
          <a:prstGeom prst="rect">
            <a:avLst/>
          </a:prstGeom>
        </p:spPr>
      </p:pic>
      <p:pic>
        <p:nvPicPr>
          <p:cNvPr id="92" name="Picture 91"/>
          <p:cNvPicPr>
            <a:picLocks noChangeAspect="1"/>
          </p:cNvPicPr>
          <p:nvPr/>
        </p:nvPicPr>
        <p:blipFill>
          <a:blip r:embed="rId6"/>
          <a:stretch>
            <a:fillRect/>
          </a:stretch>
        </p:blipFill>
        <p:spPr>
          <a:xfrm>
            <a:off x="3751145" y="3992925"/>
            <a:ext cx="264943" cy="243470"/>
          </a:xfrm>
          <a:prstGeom prst="rect">
            <a:avLst/>
          </a:prstGeom>
        </p:spPr>
      </p:pic>
      <p:pic>
        <p:nvPicPr>
          <p:cNvPr id="93" name="Picture 92"/>
          <p:cNvPicPr>
            <a:picLocks noChangeAspect="1"/>
          </p:cNvPicPr>
          <p:nvPr/>
        </p:nvPicPr>
        <p:blipFill>
          <a:blip r:embed="rId6"/>
          <a:stretch>
            <a:fillRect/>
          </a:stretch>
        </p:blipFill>
        <p:spPr>
          <a:xfrm>
            <a:off x="4381785" y="3992925"/>
            <a:ext cx="264943" cy="243470"/>
          </a:xfrm>
          <a:prstGeom prst="rect">
            <a:avLst/>
          </a:prstGeom>
        </p:spPr>
      </p:pic>
      <p:pic>
        <p:nvPicPr>
          <p:cNvPr id="94" name="Picture 93"/>
          <p:cNvPicPr>
            <a:picLocks noChangeAspect="1"/>
          </p:cNvPicPr>
          <p:nvPr/>
        </p:nvPicPr>
        <p:blipFill>
          <a:blip r:embed="rId6"/>
          <a:stretch>
            <a:fillRect/>
          </a:stretch>
        </p:blipFill>
        <p:spPr>
          <a:xfrm>
            <a:off x="3120505" y="4736757"/>
            <a:ext cx="264943" cy="243470"/>
          </a:xfrm>
          <a:prstGeom prst="rect">
            <a:avLst/>
          </a:prstGeom>
        </p:spPr>
      </p:pic>
      <p:pic>
        <p:nvPicPr>
          <p:cNvPr id="95" name="Picture 94"/>
          <p:cNvPicPr>
            <a:picLocks noChangeAspect="1"/>
          </p:cNvPicPr>
          <p:nvPr/>
        </p:nvPicPr>
        <p:blipFill>
          <a:blip r:embed="rId6"/>
          <a:stretch>
            <a:fillRect/>
          </a:stretch>
        </p:blipFill>
        <p:spPr>
          <a:xfrm>
            <a:off x="3751145" y="4736757"/>
            <a:ext cx="264943" cy="243470"/>
          </a:xfrm>
          <a:prstGeom prst="rect">
            <a:avLst/>
          </a:prstGeom>
        </p:spPr>
      </p:pic>
      <p:pic>
        <p:nvPicPr>
          <p:cNvPr id="96" name="Picture 95"/>
          <p:cNvPicPr>
            <a:picLocks noChangeAspect="1"/>
          </p:cNvPicPr>
          <p:nvPr/>
        </p:nvPicPr>
        <p:blipFill>
          <a:blip r:embed="rId6"/>
          <a:stretch>
            <a:fillRect/>
          </a:stretch>
        </p:blipFill>
        <p:spPr>
          <a:xfrm>
            <a:off x="4381785" y="4736757"/>
            <a:ext cx="264943" cy="243470"/>
          </a:xfrm>
          <a:prstGeom prst="rect">
            <a:avLst/>
          </a:prstGeom>
        </p:spPr>
      </p:pic>
      <p:pic>
        <p:nvPicPr>
          <p:cNvPr id="97" name="Picture 96"/>
          <p:cNvPicPr>
            <a:picLocks noChangeAspect="1"/>
          </p:cNvPicPr>
          <p:nvPr/>
        </p:nvPicPr>
        <p:blipFill>
          <a:blip r:embed="rId6"/>
          <a:stretch>
            <a:fillRect/>
          </a:stretch>
        </p:blipFill>
        <p:spPr>
          <a:xfrm>
            <a:off x="3120505" y="5475198"/>
            <a:ext cx="264943" cy="243470"/>
          </a:xfrm>
          <a:prstGeom prst="rect">
            <a:avLst/>
          </a:prstGeom>
        </p:spPr>
      </p:pic>
      <p:pic>
        <p:nvPicPr>
          <p:cNvPr id="98" name="Picture 97"/>
          <p:cNvPicPr>
            <a:picLocks noChangeAspect="1"/>
          </p:cNvPicPr>
          <p:nvPr/>
        </p:nvPicPr>
        <p:blipFill>
          <a:blip r:embed="rId6"/>
          <a:stretch>
            <a:fillRect/>
          </a:stretch>
        </p:blipFill>
        <p:spPr>
          <a:xfrm>
            <a:off x="3751145" y="5475198"/>
            <a:ext cx="264943" cy="243470"/>
          </a:xfrm>
          <a:prstGeom prst="rect">
            <a:avLst/>
          </a:prstGeom>
        </p:spPr>
      </p:pic>
      <p:pic>
        <p:nvPicPr>
          <p:cNvPr id="99" name="Picture 98"/>
          <p:cNvPicPr>
            <a:picLocks noChangeAspect="1"/>
          </p:cNvPicPr>
          <p:nvPr/>
        </p:nvPicPr>
        <p:blipFill>
          <a:blip r:embed="rId6"/>
          <a:stretch>
            <a:fillRect/>
          </a:stretch>
        </p:blipFill>
        <p:spPr>
          <a:xfrm>
            <a:off x="4381785" y="5475198"/>
            <a:ext cx="264943" cy="243470"/>
          </a:xfrm>
          <a:prstGeom prst="rect">
            <a:avLst/>
          </a:prstGeom>
        </p:spPr>
      </p:pic>
      <p:grpSp>
        <p:nvGrpSpPr>
          <p:cNvPr id="101" name="Group 100"/>
          <p:cNvGrpSpPr/>
          <p:nvPr/>
        </p:nvGrpSpPr>
        <p:grpSpPr>
          <a:xfrm>
            <a:off x="4207449" y="3777404"/>
            <a:ext cx="281777" cy="281777"/>
            <a:chOff x="5325963" y="3685822"/>
            <a:chExt cx="276312" cy="276312"/>
          </a:xfrm>
        </p:grpSpPr>
        <p:sp>
          <p:nvSpPr>
            <p:cNvPr id="102" name="Octagon 101"/>
            <p:cNvSpPr/>
            <p:nvPr/>
          </p:nvSpPr>
          <p:spPr>
            <a:xfrm>
              <a:off x="5325963" y="3685822"/>
              <a:ext cx="276312" cy="276312"/>
            </a:xfrm>
            <a:prstGeom prst="octagon">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03" name="TextBox 221"/>
            <p:cNvSpPr txBox="1"/>
            <p:nvPr/>
          </p:nvSpPr>
          <p:spPr>
            <a:xfrm>
              <a:off x="5379630" y="3758876"/>
              <a:ext cx="167610"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spc="-31" dirty="0">
                  <a:solidFill>
                    <a:prstClr val="white"/>
                  </a:solidFill>
                  <a:latin typeface="Segoe UI Semibold" panose="020B0702040204020203" pitchFamily="34" charset="0"/>
                </a:rPr>
                <a:t>443</a:t>
              </a:r>
            </a:p>
          </p:txBody>
        </p:sp>
      </p:grpSp>
      <p:grpSp>
        <p:nvGrpSpPr>
          <p:cNvPr id="116" name="Group 115"/>
          <p:cNvGrpSpPr/>
          <p:nvPr/>
        </p:nvGrpSpPr>
        <p:grpSpPr>
          <a:xfrm>
            <a:off x="761482" y="3838494"/>
            <a:ext cx="1918196" cy="959124"/>
            <a:chOff x="697179" y="4386308"/>
            <a:chExt cx="1880995" cy="940523"/>
          </a:xfrm>
        </p:grpSpPr>
        <p:sp>
          <p:nvSpPr>
            <p:cNvPr id="119" name="TextBox 165"/>
            <p:cNvSpPr txBox="1"/>
            <p:nvPr/>
          </p:nvSpPr>
          <p:spPr>
            <a:xfrm>
              <a:off x="1670348" y="4632787"/>
              <a:ext cx="453970" cy="2492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dirty="0">
                  <a:solidFill>
                    <a:srgbClr val="5B9BD5">
                      <a:lumMod val="50000"/>
                    </a:srgbClr>
                  </a:solidFill>
                </a:rPr>
                <a:t>VPN</a:t>
              </a:r>
            </a:p>
          </p:txBody>
        </p:sp>
        <p:grpSp>
          <p:nvGrpSpPr>
            <p:cNvPr id="125" name="Group 124"/>
            <p:cNvGrpSpPr/>
            <p:nvPr/>
          </p:nvGrpSpPr>
          <p:grpSpPr>
            <a:xfrm>
              <a:off x="697179" y="4386308"/>
              <a:ext cx="1049368" cy="940523"/>
              <a:chOff x="2536162" y="4969433"/>
              <a:chExt cx="992194" cy="889279"/>
            </a:xfrm>
          </p:grpSpPr>
          <p:sp>
            <p:nvSpPr>
              <p:cNvPr id="129" name="Oval 128"/>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pic>
            <p:nvPicPr>
              <p:cNvPr id="130" name="Picture 129"/>
              <p:cNvPicPr>
                <a:picLocks noChangeAspect="1"/>
              </p:cNvPicPr>
              <p:nvPr/>
            </p:nvPicPr>
            <p:blipFill>
              <a:blip r:embed="rId7"/>
              <a:stretch>
                <a:fillRect/>
              </a:stretch>
            </p:blipFill>
            <p:spPr>
              <a:xfrm>
                <a:off x="2663605" y="5189974"/>
                <a:ext cx="294587" cy="457284"/>
              </a:xfrm>
              <a:prstGeom prst="rect">
                <a:avLst/>
              </a:prstGeom>
            </p:spPr>
          </p:pic>
          <p:pic>
            <p:nvPicPr>
              <p:cNvPr id="131" name="Picture 130"/>
              <p:cNvPicPr>
                <a:picLocks noChangeAspect="1"/>
              </p:cNvPicPr>
              <p:nvPr/>
            </p:nvPicPr>
            <p:blipFill>
              <a:blip r:embed="rId8"/>
              <a:stretch>
                <a:fillRect/>
              </a:stretch>
            </p:blipFill>
            <p:spPr>
              <a:xfrm>
                <a:off x="2995121" y="5392799"/>
                <a:ext cx="264522" cy="268765"/>
              </a:xfrm>
              <a:prstGeom prst="rect">
                <a:avLst/>
              </a:prstGeom>
            </p:spPr>
          </p:pic>
          <p:sp>
            <p:nvSpPr>
              <p:cNvPr id="134" name="TextBox 171"/>
              <p:cNvSpPr txBox="1"/>
              <p:nvPr/>
            </p:nvSpPr>
            <p:spPr>
              <a:xfrm>
                <a:off x="2869389" y="4980599"/>
                <a:ext cx="658967" cy="3841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spc="-31" dirty="0">
                    <a:solidFill>
                      <a:prstClr val="black">
                        <a:lumMod val="75000"/>
                        <a:lumOff val="25000"/>
                      </a:prstClr>
                    </a:solidFill>
                    <a:latin typeface="Segoe UI Semibold" panose="020B0702040204020203" pitchFamily="34" charset="0"/>
                  </a:rPr>
                  <a:t>Corp Firewall</a:t>
                </a:r>
              </a:p>
            </p:txBody>
          </p:sp>
        </p:grpSp>
        <p:cxnSp>
          <p:nvCxnSpPr>
            <p:cNvPr id="126" name="Straight Connector 125"/>
            <p:cNvCxnSpPr/>
            <p:nvPr/>
          </p:nvCxnSpPr>
          <p:spPr>
            <a:xfrm flipH="1" flipV="1">
              <a:off x="1637703" y="4845532"/>
              <a:ext cx="940471" cy="7129"/>
            </a:xfrm>
            <a:prstGeom prst="line">
              <a:avLst/>
            </a:prstGeom>
            <a:ln w="12700" cap="rnd">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6" name="TextBox 156"/>
          <p:cNvSpPr txBox="1"/>
          <p:nvPr/>
        </p:nvSpPr>
        <p:spPr>
          <a:xfrm>
            <a:off x="2133993" y="1644846"/>
            <a:ext cx="953164" cy="25109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224"/>
              </a:lnSpc>
            </a:pPr>
            <a:r>
              <a:rPr lang="en-US" sz="1224" b="1" dirty="0">
                <a:solidFill>
                  <a:srgbClr val="5B9BD5">
                    <a:lumMod val="50000"/>
                  </a:srgbClr>
                </a:solidFill>
              </a:rPr>
              <a:t>INTERNET</a:t>
            </a:r>
          </a:p>
        </p:txBody>
      </p:sp>
      <p:cxnSp>
        <p:nvCxnSpPr>
          <p:cNvPr id="138" name="Straight Connector 137"/>
          <p:cNvCxnSpPr/>
          <p:nvPr/>
        </p:nvCxnSpPr>
        <p:spPr>
          <a:xfrm flipV="1">
            <a:off x="6467885" y="1757268"/>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Slide Number Placeholder 5"/>
          <p:cNvSpPr txBox="1">
            <a:spLocks/>
          </p:cNvSpPr>
          <p:nvPr/>
        </p:nvSpPr>
        <p:spPr>
          <a:xfrm>
            <a:off x="2561319" y="2257031"/>
            <a:ext cx="1474721" cy="372346"/>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dirty="0">
                <a:solidFill>
                  <a:srgbClr val="1F4E79"/>
                </a:solidFill>
                <a:latin typeface="Segoe UI"/>
              </a:rPr>
              <a:t>Microsoft Azure</a:t>
            </a:r>
          </a:p>
        </p:txBody>
      </p:sp>
      <p:sp>
        <p:nvSpPr>
          <p:cNvPr id="53" name="Title 1"/>
          <p:cNvSpPr>
            <a:spLocks noGrp="1"/>
          </p:cNvSpPr>
          <p:nvPr>
            <p:ph type="title"/>
          </p:nvPr>
        </p:nvSpPr>
        <p:spPr/>
        <p:txBody>
          <a:bodyPr/>
          <a:lstStyle/>
          <a:p>
            <a:r>
              <a:rPr lang="en-US" dirty="0"/>
              <a:t>Firewall protection</a:t>
            </a:r>
          </a:p>
        </p:txBody>
      </p:sp>
    </p:spTree>
    <p:extLst>
      <p:ext uri="{BB962C8B-B14F-4D97-AF65-F5344CB8AC3E}">
        <p14:creationId xmlns:p14="http://schemas.microsoft.com/office/powerpoint/2010/main" val="2516775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barn(outHorizontal)">
                                      <p:cBhvr>
                                        <p:cTn id="7" dur="500"/>
                                        <p:tgtEl>
                                          <p:spTgt spid="138"/>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barn(outHorizontal)">
                                      <p:cBhvr>
                                        <p:cTn id="1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V="1">
            <a:off x="7500466" y="1668462"/>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TextBox 7"/>
          <p:cNvSpPr txBox="1"/>
          <p:nvPr/>
        </p:nvSpPr>
        <p:spPr>
          <a:xfrm>
            <a:off x="8026137" y="2693356"/>
            <a:ext cx="4042583" cy="2808943"/>
          </a:xfrm>
          <a:prstGeom prst="rect">
            <a:avLst/>
          </a:prstGeom>
          <a:noFill/>
        </p:spPr>
        <p:txBody>
          <a:bodyPr wrap="square" lIns="69690" tIns="34846" rIns="69690" bIns="34846"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6"/>
              </a:spcAft>
            </a:pPr>
            <a:r>
              <a:rPr lang="en-US" sz="2000" dirty="0">
                <a:solidFill>
                  <a:schemeClr val="tx2"/>
                </a:solidFill>
                <a:latin typeface="+mj-lt"/>
              </a:rPr>
              <a:t>Azure: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Applies regularly scheduled updates     to the platform</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Releases critical patches immediately </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Rigorously reviews and tests all changes</a:t>
            </a:r>
          </a:p>
          <a:p>
            <a:pPr marL="241221" indent="-241221">
              <a:buFont typeface="Arial" panose="020B0604020202020204" pitchFamily="34" charset="0"/>
              <a:buChar char="•"/>
            </a:pPr>
            <a:endParaRPr lang="en-US" sz="1836" dirty="0">
              <a:solidFill>
                <a:srgbClr val="44546A"/>
              </a:solidFill>
            </a:endParaRPr>
          </a:p>
          <a:p>
            <a:pPr>
              <a:spcAft>
                <a:spcPts val="306"/>
              </a:spcAft>
            </a:pP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Applies similar patch management strategies for their Virtual Machines</a:t>
            </a:r>
          </a:p>
        </p:txBody>
      </p:sp>
      <p:grpSp>
        <p:nvGrpSpPr>
          <p:cNvPr id="7" name="Group 6"/>
          <p:cNvGrpSpPr/>
          <p:nvPr/>
        </p:nvGrpSpPr>
        <p:grpSpPr>
          <a:xfrm>
            <a:off x="426244" y="2699216"/>
            <a:ext cx="6583990" cy="2526378"/>
            <a:chOff x="426244" y="2537676"/>
            <a:chExt cx="6583990" cy="2526378"/>
          </a:xfrm>
        </p:grpSpPr>
        <p:grpSp>
          <p:nvGrpSpPr>
            <p:cNvPr id="5" name="Group 4"/>
            <p:cNvGrpSpPr/>
            <p:nvPr/>
          </p:nvGrpSpPr>
          <p:grpSpPr>
            <a:xfrm>
              <a:off x="450577" y="2537676"/>
              <a:ext cx="6559657" cy="937944"/>
              <a:chOff x="450577" y="2537676"/>
              <a:chExt cx="6559657" cy="937944"/>
            </a:xfrm>
          </p:grpSpPr>
          <p:sp>
            <p:nvSpPr>
              <p:cNvPr id="33" name="Chevron 32"/>
              <p:cNvSpPr/>
              <p:nvPr/>
            </p:nvSpPr>
            <p:spPr>
              <a:xfrm>
                <a:off x="450577" y="2537676"/>
                <a:ext cx="1794099" cy="937944"/>
              </a:xfrm>
              <a:prstGeom prst="chevron">
                <a:avLst>
                  <a:gd name="adj" fmla="val 24568"/>
                </a:avLst>
              </a:prstGeom>
              <a:solidFill>
                <a:srgbClr val="0171B0"/>
              </a:solidFill>
              <a:ln w="9525" cap="flat" cmpd="sng" algn="ctr">
                <a:noFill/>
                <a:prstDash val="solid"/>
                <a:headEnd type="none" w="med" len="med"/>
                <a:tailEnd type="none" w="med" len="med"/>
              </a:ln>
              <a:effectLst/>
            </p:spPr>
          </p:sp>
          <p:sp>
            <p:nvSpPr>
              <p:cNvPr id="25" name="Chevron 24"/>
              <p:cNvSpPr/>
              <p:nvPr/>
            </p:nvSpPr>
            <p:spPr>
              <a:xfrm>
                <a:off x="2039096" y="2537676"/>
                <a:ext cx="1794099" cy="937944"/>
              </a:xfrm>
              <a:prstGeom prst="chevron">
                <a:avLst>
                  <a:gd name="adj" fmla="val 24568"/>
                </a:avLst>
              </a:prstGeom>
              <a:solidFill>
                <a:srgbClr val="015F99"/>
              </a:solidFill>
            </p:spPr>
          </p:sp>
          <p:sp>
            <p:nvSpPr>
              <p:cNvPr id="26" name="Chevron 25"/>
              <p:cNvSpPr/>
              <p:nvPr/>
            </p:nvSpPr>
            <p:spPr>
              <a:xfrm>
                <a:off x="3627615" y="2537676"/>
                <a:ext cx="1794099" cy="937944"/>
              </a:xfrm>
              <a:prstGeom prst="chevron">
                <a:avLst>
                  <a:gd name="adj" fmla="val 24568"/>
                </a:avLst>
              </a:prstGeom>
              <a:solidFill>
                <a:srgbClr val="004986"/>
              </a:solidFill>
            </p:spPr>
          </p:sp>
          <p:sp>
            <p:nvSpPr>
              <p:cNvPr id="27" name="Chevron 26"/>
              <p:cNvSpPr/>
              <p:nvPr/>
            </p:nvSpPr>
            <p:spPr>
              <a:xfrm>
                <a:off x="5216135" y="2537676"/>
                <a:ext cx="1794099" cy="937944"/>
              </a:xfrm>
              <a:prstGeom prst="chevron">
                <a:avLst>
                  <a:gd name="adj" fmla="val 24568"/>
                </a:avLst>
              </a:prstGeom>
              <a:solidFill>
                <a:srgbClr val="1D4380"/>
              </a:solidFill>
            </p:spPr>
          </p:sp>
          <p:sp>
            <p:nvSpPr>
              <p:cNvPr id="34" name="Chevron 4"/>
              <p:cNvSpPr/>
              <p:nvPr/>
            </p:nvSpPr>
            <p:spPr>
              <a:xfrm>
                <a:off x="710045" y="2731308"/>
                <a:ext cx="1342184" cy="550680"/>
              </a:xfrm>
              <a:prstGeom prst="rect">
                <a:avLst/>
              </a:prstGeom>
              <a:scene3d>
                <a:camera prst="orthographicFront"/>
                <a:lightRig rig="chilly" dir="t"/>
              </a:scene3d>
              <a:sp3d/>
            </p:spPr>
            <p:style>
              <a:lnRef idx="0">
                <a:scrgbClr r="0" g="0" b="0"/>
              </a:lnRef>
              <a:fillRef idx="0">
                <a:scrgbClr r="0" g="0" b="0"/>
              </a:fillRef>
              <a:effectRef idx="0">
                <a:scrgbClr r="0" g="0" b="0"/>
              </a:effectRef>
              <a:fontRef idx="minor">
                <a:schemeClr val="lt1"/>
              </a:fontRef>
            </p:style>
            <p:txBody>
              <a:bodyPr spcFirstLastPara="0" vert="horz" wrap="square" lIns="40796" tIns="13598" rIns="13598" bIns="13598" numCol="1" spcCol="1270" anchor="ctr" anchorCtr="0">
                <a:noAutofit/>
              </a:bodyPr>
              <a:lstStyle/>
              <a:p>
                <a:pPr algn="ctr" defTabSz="453301">
                  <a:spcBef>
                    <a:spcPct val="0"/>
                  </a:spcBef>
                </a:pPr>
                <a:r>
                  <a:rPr lang="en-US" sz="1326" b="1" dirty="0">
                    <a:solidFill>
                      <a:prstClr val="white"/>
                    </a:solidFill>
                  </a:rPr>
                  <a:t>Monthly MSRC patch review</a:t>
                </a:r>
              </a:p>
            </p:txBody>
          </p:sp>
          <p:sp>
            <p:nvSpPr>
              <p:cNvPr id="43" name="Chevron 4"/>
              <p:cNvSpPr/>
              <p:nvPr/>
            </p:nvSpPr>
            <p:spPr>
              <a:xfrm>
                <a:off x="2438335" y="2731308"/>
                <a:ext cx="1069579" cy="550680"/>
              </a:xfrm>
              <a:prstGeom prst="rect">
                <a:avLst/>
              </a:prstGeom>
              <a:scene3d>
                <a:camera prst="orthographicFront"/>
                <a:lightRig rig="chilly" dir="t"/>
              </a:scene3d>
              <a:sp3d/>
            </p:spPr>
            <p:style>
              <a:lnRef idx="0">
                <a:scrgbClr r="0" g="0" b="0"/>
              </a:lnRef>
              <a:fillRef idx="0">
                <a:scrgbClr r="0" g="0" b="0"/>
              </a:fillRef>
              <a:effectRef idx="0">
                <a:scrgbClr r="0" g="0" b="0"/>
              </a:effectRef>
              <a:fontRef idx="minor">
                <a:schemeClr val="lt1"/>
              </a:fontRef>
            </p:style>
            <p:txBody>
              <a:bodyPr spcFirstLastPara="0" vert="horz" wrap="square" lIns="40796" tIns="13598" rIns="13598" bIns="13598" numCol="1" spcCol="1270" anchor="ctr" anchorCtr="0">
                <a:noAutofit/>
              </a:bodyPr>
              <a:lstStyle/>
              <a:p>
                <a:pPr algn="ctr" defTabSz="453301">
                  <a:spcBef>
                    <a:spcPct val="0"/>
                  </a:spcBef>
                </a:pPr>
                <a:r>
                  <a:rPr lang="en-US" sz="1326" b="1" dirty="0">
                    <a:solidFill>
                      <a:prstClr val="white"/>
                    </a:solidFill>
                  </a:rPr>
                  <a:t>Patching rollout</a:t>
                </a:r>
              </a:p>
            </p:txBody>
          </p:sp>
          <p:sp>
            <p:nvSpPr>
              <p:cNvPr id="46" name="Chevron 4"/>
              <p:cNvSpPr/>
              <p:nvPr/>
            </p:nvSpPr>
            <p:spPr>
              <a:xfrm>
                <a:off x="3872838" y="2730829"/>
                <a:ext cx="1332453" cy="551637"/>
              </a:xfrm>
              <a:prstGeom prst="rect">
                <a:avLst/>
              </a:prstGeom>
              <a:scene3d>
                <a:camera prst="orthographicFront"/>
                <a:lightRig rig="chilly" dir="t"/>
              </a:scene3d>
              <a:sp3d/>
            </p:spPr>
            <p:style>
              <a:lnRef idx="0">
                <a:scrgbClr r="0" g="0" b="0"/>
              </a:lnRef>
              <a:fillRef idx="0">
                <a:scrgbClr r="0" g="0" b="0"/>
              </a:fillRef>
              <a:effectRef idx="0">
                <a:scrgbClr r="0" g="0" b="0"/>
              </a:effectRef>
              <a:fontRef idx="minor">
                <a:schemeClr val="lt1"/>
              </a:fontRef>
            </p:style>
            <p:txBody>
              <a:bodyPr spcFirstLastPara="0" vert="horz" wrap="square" lIns="40796" tIns="13598" rIns="13598" bIns="13598" numCol="1" spcCol="1270" anchor="ctr" anchorCtr="0">
                <a:noAutofit/>
              </a:bodyPr>
              <a:lstStyle/>
              <a:p>
                <a:pPr algn="ctr" defTabSz="453301">
                  <a:spcBef>
                    <a:spcPct val="0"/>
                  </a:spcBef>
                </a:pPr>
                <a:r>
                  <a:rPr lang="en-US" sz="1326" b="1" dirty="0">
                    <a:solidFill>
                      <a:prstClr val="white"/>
                    </a:solidFill>
                  </a:rPr>
                  <a:t>Scanning</a:t>
                </a:r>
              </a:p>
            </p:txBody>
          </p:sp>
          <p:sp>
            <p:nvSpPr>
              <p:cNvPr id="49" name="Chevron 4"/>
              <p:cNvSpPr/>
              <p:nvPr/>
            </p:nvSpPr>
            <p:spPr>
              <a:xfrm>
                <a:off x="5612816" y="2731309"/>
                <a:ext cx="1035272" cy="550679"/>
              </a:xfrm>
              <a:prstGeom prst="rect">
                <a:avLst/>
              </a:prstGeom>
              <a:scene3d>
                <a:camera prst="orthographicFront"/>
                <a:lightRig rig="chilly" dir="t"/>
              </a:scene3d>
              <a:sp3d/>
            </p:spPr>
            <p:style>
              <a:lnRef idx="0">
                <a:scrgbClr r="0" g="0" b="0"/>
              </a:lnRef>
              <a:fillRef idx="0">
                <a:scrgbClr r="0" g="0" b="0"/>
              </a:fillRef>
              <a:effectRef idx="0">
                <a:scrgbClr r="0" g="0" b="0"/>
              </a:effectRef>
              <a:fontRef idx="minor">
                <a:schemeClr val="lt1"/>
              </a:fontRef>
            </p:style>
            <p:txBody>
              <a:bodyPr spcFirstLastPara="0" vert="horz" wrap="square" lIns="40796" tIns="13598" rIns="13598" bIns="13598" numCol="1" spcCol="1270" anchor="ctr" anchorCtr="0">
                <a:noAutofit/>
              </a:bodyPr>
              <a:lstStyle/>
              <a:p>
                <a:pPr algn="ctr" defTabSz="453301">
                  <a:spcBef>
                    <a:spcPct val="0"/>
                  </a:spcBef>
                </a:pPr>
                <a:r>
                  <a:rPr lang="en-US" sz="1326" b="1" dirty="0">
                    <a:solidFill>
                      <a:prstClr val="white"/>
                    </a:solidFill>
                  </a:rPr>
                  <a:t>Audit validation</a:t>
                </a:r>
              </a:p>
            </p:txBody>
          </p:sp>
        </p:grpSp>
        <p:grpSp>
          <p:nvGrpSpPr>
            <p:cNvPr id="6" name="Group 5"/>
            <p:cNvGrpSpPr/>
            <p:nvPr/>
          </p:nvGrpSpPr>
          <p:grpSpPr>
            <a:xfrm>
              <a:off x="426244" y="3486463"/>
              <a:ext cx="6349615" cy="1577591"/>
              <a:chOff x="426244" y="3486463"/>
              <a:chExt cx="6349615" cy="1577591"/>
            </a:xfrm>
          </p:grpSpPr>
          <p:sp>
            <p:nvSpPr>
              <p:cNvPr id="10" name="Rectangle 9"/>
              <p:cNvSpPr/>
              <p:nvPr/>
            </p:nvSpPr>
            <p:spPr>
              <a:xfrm>
                <a:off x="443916" y="3486463"/>
                <a:ext cx="1575650" cy="1577591"/>
              </a:xfrm>
              <a:prstGeom prst="rect">
                <a:avLst/>
              </a:prstGeom>
              <a:solidFill>
                <a:schemeClr val="bg1">
                  <a:lumMod val="9500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57" name="Rectangle 56"/>
              <p:cNvSpPr/>
              <p:nvPr/>
            </p:nvSpPr>
            <p:spPr>
              <a:xfrm>
                <a:off x="2030457" y="3486463"/>
                <a:ext cx="1575650" cy="1577591"/>
              </a:xfrm>
              <a:prstGeom prst="rect">
                <a:avLst/>
              </a:prstGeom>
              <a:solidFill>
                <a:schemeClr val="bg1">
                  <a:lumMod val="9500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58" name="Rectangle 57"/>
              <p:cNvSpPr/>
              <p:nvPr/>
            </p:nvSpPr>
            <p:spPr>
              <a:xfrm>
                <a:off x="3616998" y="3486463"/>
                <a:ext cx="1575650" cy="1577591"/>
              </a:xfrm>
              <a:prstGeom prst="rect">
                <a:avLst/>
              </a:prstGeom>
              <a:solidFill>
                <a:schemeClr val="bg1">
                  <a:lumMod val="9500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59" name="Rectangle 58"/>
              <p:cNvSpPr/>
              <p:nvPr/>
            </p:nvSpPr>
            <p:spPr>
              <a:xfrm>
                <a:off x="5200209" y="3486463"/>
                <a:ext cx="1575650" cy="1577591"/>
              </a:xfrm>
              <a:prstGeom prst="rect">
                <a:avLst/>
              </a:prstGeom>
              <a:solidFill>
                <a:schemeClr val="bg1">
                  <a:lumMod val="9500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3" name="Rectangle 2"/>
              <p:cNvSpPr/>
              <p:nvPr/>
            </p:nvSpPr>
            <p:spPr>
              <a:xfrm>
                <a:off x="426244" y="3532463"/>
                <a:ext cx="1593321" cy="1506546"/>
              </a:xfrm>
              <a:prstGeom prst="rect">
                <a:avLst/>
              </a:prstGeom>
            </p:spPr>
            <p:txBody>
              <a:bodyPr wrap="square">
                <a:spAutoFit/>
              </a:bodyPr>
              <a:lstStyle/>
              <a:p>
                <a:pPr marL="119801" indent="-119801" defTabSz="951087">
                  <a:lnSpc>
                    <a:spcPts val="1326"/>
                  </a:lnSpc>
                  <a:spcAft>
                    <a:spcPts val="408"/>
                  </a:spcAft>
                  <a:buFont typeface="Arial" panose="020B0604020202020204" pitchFamily="34" charset="0"/>
                  <a:buChar char="•"/>
                </a:pPr>
                <a:r>
                  <a:rPr lang="en-US" sz="1224" spc="-20" dirty="0">
                    <a:solidFill>
                      <a:srgbClr val="44546A"/>
                    </a:solidFill>
                  </a:rPr>
                  <a:t>Monitor 100,000+ vulnerability reports</a:t>
                </a:r>
              </a:p>
              <a:p>
                <a:pPr marL="119801" indent="-119801" defTabSz="951087">
                  <a:lnSpc>
                    <a:spcPts val="1326"/>
                  </a:lnSpc>
                  <a:spcAft>
                    <a:spcPts val="408"/>
                  </a:spcAft>
                  <a:buFont typeface="Arial" panose="020B0604020202020204" pitchFamily="34" charset="0"/>
                  <a:buChar char="•"/>
                </a:pPr>
                <a:r>
                  <a:rPr lang="en-US" sz="1224" spc="-20" dirty="0">
                    <a:solidFill>
                      <a:srgbClr val="44546A"/>
                    </a:solidFill>
                  </a:rPr>
                  <a:t>Sourced from customers &amp; worldwide network of security researchers</a:t>
                </a:r>
              </a:p>
            </p:txBody>
          </p:sp>
          <p:sp>
            <p:nvSpPr>
              <p:cNvPr id="50" name="Rectangle 49"/>
              <p:cNvSpPr/>
              <p:nvPr/>
            </p:nvSpPr>
            <p:spPr>
              <a:xfrm>
                <a:off x="2038025" y="3532464"/>
                <a:ext cx="1548510" cy="996517"/>
              </a:xfrm>
              <a:prstGeom prst="rect">
                <a:avLst/>
              </a:prstGeom>
            </p:spPr>
            <p:txBody>
              <a:bodyPr wrap="square">
                <a:spAutoFit/>
              </a:bodyPr>
              <a:lstStyle/>
              <a:p>
                <a:pPr marL="119801" indent="-119801" defTabSz="951087">
                  <a:lnSpc>
                    <a:spcPts val="1326"/>
                  </a:lnSpc>
                  <a:spcAft>
                    <a:spcPts val="408"/>
                  </a:spcAft>
                  <a:buFont typeface="Arial" panose="020B0604020202020204" pitchFamily="34" charset="0"/>
                  <a:buChar char="•"/>
                </a:pPr>
                <a:r>
                  <a:rPr lang="en-US" sz="1224" spc="-20" dirty="0">
                    <a:solidFill>
                      <a:srgbClr val="44546A"/>
                    </a:solidFill>
                  </a:rPr>
                  <a:t>Prioritize critical updates</a:t>
                </a:r>
              </a:p>
              <a:p>
                <a:pPr marL="119801" indent="-119801" defTabSz="951087">
                  <a:lnSpc>
                    <a:spcPts val="1326"/>
                  </a:lnSpc>
                  <a:spcAft>
                    <a:spcPts val="408"/>
                  </a:spcAft>
                  <a:buFont typeface="Arial" panose="020B0604020202020204" pitchFamily="34" charset="0"/>
                  <a:buChar char="•"/>
                </a:pPr>
                <a:r>
                  <a:rPr lang="en-US" sz="1224" spc="-20" dirty="0">
                    <a:solidFill>
                      <a:srgbClr val="44546A"/>
                    </a:solidFill>
                  </a:rPr>
                  <a:t>Monthly OS releases with patches</a:t>
                </a:r>
              </a:p>
            </p:txBody>
          </p:sp>
          <p:sp>
            <p:nvSpPr>
              <p:cNvPr id="51" name="Rectangle 50"/>
              <p:cNvSpPr/>
              <p:nvPr/>
            </p:nvSpPr>
            <p:spPr>
              <a:xfrm>
                <a:off x="5210566" y="3532464"/>
                <a:ext cx="1314299" cy="826507"/>
              </a:xfrm>
              <a:prstGeom prst="rect">
                <a:avLst/>
              </a:prstGeom>
            </p:spPr>
            <p:txBody>
              <a:bodyPr wrap="square">
                <a:spAutoFit/>
              </a:bodyPr>
              <a:lstStyle/>
              <a:p>
                <a:pPr marL="119801" indent="-119801" defTabSz="951087">
                  <a:lnSpc>
                    <a:spcPts val="1326"/>
                  </a:lnSpc>
                  <a:spcAft>
                    <a:spcPts val="408"/>
                  </a:spcAft>
                  <a:buFont typeface="Arial" panose="020B0604020202020204" pitchFamily="34" charset="0"/>
                  <a:buChar char="•"/>
                </a:pPr>
                <a:r>
                  <a:rPr lang="en-US" sz="1224" spc="-20" dirty="0">
                    <a:solidFill>
                      <a:srgbClr val="44546A"/>
                    </a:solidFill>
                  </a:rPr>
                  <a:t>Reconciliation report</a:t>
                </a:r>
              </a:p>
              <a:p>
                <a:pPr marL="119801" indent="-119801" defTabSz="951087">
                  <a:lnSpc>
                    <a:spcPts val="1326"/>
                  </a:lnSpc>
                  <a:spcAft>
                    <a:spcPts val="408"/>
                  </a:spcAft>
                  <a:buFont typeface="Arial" panose="020B0604020202020204" pitchFamily="34" charset="0"/>
                  <a:buChar char="•"/>
                </a:pPr>
                <a:r>
                  <a:rPr lang="en-US" sz="1224" spc="-20" dirty="0">
                    <a:solidFill>
                      <a:srgbClr val="44546A"/>
                    </a:solidFill>
                  </a:rPr>
                  <a:t>Resolution summary</a:t>
                </a:r>
              </a:p>
            </p:txBody>
          </p:sp>
          <p:sp>
            <p:nvSpPr>
              <p:cNvPr id="52" name="Rectangle 51"/>
              <p:cNvSpPr/>
              <p:nvPr/>
            </p:nvSpPr>
            <p:spPr>
              <a:xfrm>
                <a:off x="3626578" y="3532464"/>
                <a:ext cx="1601494" cy="996517"/>
              </a:xfrm>
              <a:prstGeom prst="rect">
                <a:avLst/>
              </a:prstGeom>
            </p:spPr>
            <p:txBody>
              <a:bodyPr wrap="square">
                <a:spAutoFit/>
              </a:bodyPr>
              <a:lstStyle/>
              <a:p>
                <a:pPr marL="119801" indent="-119801" defTabSz="951087">
                  <a:lnSpc>
                    <a:spcPts val="1326"/>
                  </a:lnSpc>
                  <a:spcAft>
                    <a:spcPts val="408"/>
                  </a:spcAft>
                  <a:buFont typeface="Arial" panose="020B0604020202020204" pitchFamily="34" charset="0"/>
                  <a:buChar char="•"/>
                </a:pPr>
                <a:r>
                  <a:rPr lang="en-US" sz="1224" spc="-20" dirty="0">
                    <a:solidFill>
                      <a:srgbClr val="44546A"/>
                    </a:solidFill>
                  </a:rPr>
                  <a:t>Scanning &amp; reporting of all Azure VMs</a:t>
                </a:r>
              </a:p>
              <a:p>
                <a:pPr marL="119801" indent="-119801" defTabSz="951087">
                  <a:lnSpc>
                    <a:spcPts val="1326"/>
                  </a:lnSpc>
                  <a:spcAft>
                    <a:spcPts val="408"/>
                  </a:spcAft>
                  <a:buFont typeface="Arial" panose="020B0604020202020204" pitchFamily="34" charset="0"/>
                  <a:buChar char="•"/>
                </a:pPr>
                <a:r>
                  <a:rPr lang="en-US" sz="1224" spc="-20" dirty="0">
                    <a:solidFill>
                      <a:srgbClr val="44546A"/>
                    </a:solidFill>
                  </a:rPr>
                  <a:t>Track &amp; remediate any findings</a:t>
                </a:r>
              </a:p>
            </p:txBody>
          </p:sp>
        </p:grpSp>
      </p:grpSp>
      <p:sp>
        <p:nvSpPr>
          <p:cNvPr id="2" name="Title 1"/>
          <p:cNvSpPr>
            <a:spLocks noGrp="1"/>
          </p:cNvSpPr>
          <p:nvPr>
            <p:ph type="title"/>
          </p:nvPr>
        </p:nvSpPr>
        <p:spPr/>
        <p:txBody>
          <a:bodyPr/>
          <a:lstStyle/>
          <a:p>
            <a:r>
              <a:rPr lang="en-US" dirty="0">
                <a:solidFill>
                  <a:schemeClr val="tx1"/>
                </a:solidFill>
              </a:rPr>
              <a:t>Patch management</a:t>
            </a:r>
            <a:br>
              <a:rPr lang="en-US" dirty="0">
                <a:solidFill>
                  <a:schemeClr val="tx1"/>
                </a:solidFill>
              </a:rPr>
            </a:br>
            <a:endParaRPr lang="en-US" dirty="0"/>
          </a:p>
        </p:txBody>
      </p:sp>
    </p:spTree>
    <p:extLst>
      <p:ext uri="{BB962C8B-B14F-4D97-AF65-F5344CB8AC3E}">
        <p14:creationId xmlns:p14="http://schemas.microsoft.com/office/powerpoint/2010/main" val="4242267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Horizontal)">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flipV="1">
            <a:off x="6871647" y="1687403"/>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TextBox 7"/>
          <p:cNvSpPr txBox="1"/>
          <p:nvPr/>
        </p:nvSpPr>
        <p:spPr>
          <a:xfrm>
            <a:off x="7423702" y="2289104"/>
            <a:ext cx="4708686" cy="3350630"/>
          </a:xfrm>
          <a:prstGeom prst="rect">
            <a:avLst/>
          </a:prstGeom>
          <a:noFill/>
        </p:spPr>
        <p:txBody>
          <a:bodyPr wrap="square" lIns="69690" tIns="34846" rIns="69690" bIns="34846"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6"/>
              </a:spcAft>
            </a:pPr>
            <a:r>
              <a:rPr lang="en-US" sz="2000" dirty="0">
                <a:solidFill>
                  <a:schemeClr val="tx2"/>
                </a:solidFill>
                <a:latin typeface="+mj-lt"/>
              </a:rPr>
              <a:t>Azure: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Performs monitoring and alerting of security events for the platform</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Enables security data collection via Monitoring Agent or Windows Event Forwarding</a:t>
            </a:r>
          </a:p>
          <a:p>
            <a:pPr marL="241221" indent="-241221">
              <a:buFont typeface="Arial" panose="020B0604020202020204" pitchFamily="34" charset="0"/>
              <a:buChar char="•"/>
            </a:pPr>
            <a:endParaRPr lang="en-US" sz="1836" dirty="0">
              <a:solidFill>
                <a:srgbClr val="44546A"/>
              </a:solidFill>
            </a:endParaRPr>
          </a:p>
          <a:p>
            <a:pPr>
              <a:spcAft>
                <a:spcPts val="306"/>
              </a:spcAft>
            </a:pP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Configures monitoring  </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Exports events to SQL Database, HDInsight,       or a SIEM for analysis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Monitors alerts and reports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Responds to incidents</a:t>
            </a:r>
          </a:p>
        </p:txBody>
      </p:sp>
      <p:sp>
        <p:nvSpPr>
          <p:cNvPr id="12" name="Rectangle 11"/>
          <p:cNvSpPr/>
          <p:nvPr/>
        </p:nvSpPr>
        <p:spPr>
          <a:xfrm>
            <a:off x="2197583" y="1688802"/>
            <a:ext cx="4100640" cy="2862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13" name="Rectangle 12"/>
          <p:cNvSpPr/>
          <p:nvPr/>
        </p:nvSpPr>
        <p:spPr>
          <a:xfrm>
            <a:off x="2807808" y="2225985"/>
            <a:ext cx="2856209" cy="16630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4" name="TextBox 132"/>
          <p:cNvSpPr txBox="1"/>
          <p:nvPr/>
        </p:nvSpPr>
        <p:spPr>
          <a:xfrm>
            <a:off x="4184549" y="3507471"/>
            <a:ext cx="469772" cy="32014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Azure Storage </a:t>
            </a:r>
          </a:p>
        </p:txBody>
      </p:sp>
      <p:sp>
        <p:nvSpPr>
          <p:cNvPr id="15" name="Rounded Rectangle 14"/>
          <p:cNvSpPr/>
          <p:nvPr/>
        </p:nvSpPr>
        <p:spPr>
          <a:xfrm>
            <a:off x="2602438" y="2063156"/>
            <a:ext cx="3228949" cy="1978055"/>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53" name="TextBox 152"/>
          <p:cNvSpPr txBox="1"/>
          <p:nvPr/>
        </p:nvSpPr>
        <p:spPr>
          <a:xfrm>
            <a:off x="1198363" y="3891710"/>
            <a:ext cx="854624" cy="47838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24" spc="-31" dirty="0">
                <a:solidFill>
                  <a:prstClr val="black">
                    <a:lumMod val="75000"/>
                    <a:lumOff val="25000"/>
                  </a:prstClr>
                </a:solidFill>
                <a:latin typeface="Segoe UI Semibold" panose="020B0702040204020203" pitchFamily="34" charset="0"/>
              </a:rPr>
              <a:t>Customer</a:t>
            </a:r>
          </a:p>
          <a:p>
            <a:pPr algn="ctr"/>
            <a:r>
              <a:rPr lang="en-US" sz="1224" spc="-31" dirty="0">
                <a:solidFill>
                  <a:prstClr val="black">
                    <a:lumMod val="75000"/>
                    <a:lumOff val="25000"/>
                  </a:prstClr>
                </a:solidFill>
                <a:latin typeface="Segoe UI Semibold" panose="020B0702040204020203" pitchFamily="34" charset="0"/>
              </a:rPr>
              <a:t>Admin</a:t>
            </a:r>
          </a:p>
        </p:txBody>
      </p:sp>
      <p:grpSp>
        <p:nvGrpSpPr>
          <p:cNvPr id="2" name="Group 1"/>
          <p:cNvGrpSpPr/>
          <p:nvPr/>
        </p:nvGrpSpPr>
        <p:grpSpPr>
          <a:xfrm flipH="1">
            <a:off x="3353831" y="3296911"/>
            <a:ext cx="380389" cy="352133"/>
            <a:chOff x="3816243" y="3232534"/>
            <a:chExt cx="373012" cy="345304"/>
          </a:xfrm>
        </p:grpSpPr>
        <p:cxnSp>
          <p:nvCxnSpPr>
            <p:cNvPr id="58" name="Straight Arrow Connector 57"/>
            <p:cNvCxnSpPr/>
            <p:nvPr/>
          </p:nvCxnSpPr>
          <p:spPr>
            <a:xfrm flipH="1">
              <a:off x="3816243" y="3577838"/>
              <a:ext cx="368893"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189255" y="3232534"/>
              <a:ext cx="0" cy="342663"/>
            </a:xfrm>
            <a:prstGeom prst="line">
              <a:avLst/>
            </a:prstGeom>
            <a:ln w="12700">
              <a:solidFill>
                <a:srgbClr val="7FBA00"/>
              </a:solidFill>
            </a:ln>
          </p:spPr>
          <p:style>
            <a:lnRef idx="1">
              <a:schemeClr val="accent1"/>
            </a:lnRef>
            <a:fillRef idx="0">
              <a:schemeClr val="accent1"/>
            </a:fillRef>
            <a:effectRef idx="0">
              <a:schemeClr val="accent1"/>
            </a:effectRef>
            <a:fontRef idx="minor">
              <a:schemeClr val="tx1"/>
            </a:fontRef>
          </p:style>
        </p:cxnSp>
      </p:grpSp>
      <p:pic>
        <p:nvPicPr>
          <p:cNvPr id="60" name="Picture 59"/>
          <p:cNvPicPr>
            <a:picLocks noChangeAspect="1"/>
          </p:cNvPicPr>
          <p:nvPr/>
        </p:nvPicPr>
        <p:blipFill>
          <a:blip r:embed="rId3"/>
          <a:stretch>
            <a:fillRect/>
          </a:stretch>
        </p:blipFill>
        <p:spPr>
          <a:xfrm>
            <a:off x="3788721" y="3484457"/>
            <a:ext cx="388194" cy="338625"/>
          </a:xfrm>
          <a:prstGeom prst="rect">
            <a:avLst/>
          </a:prstGeom>
        </p:spPr>
      </p:pic>
      <p:sp>
        <p:nvSpPr>
          <p:cNvPr id="64" name="Rounded Rectangle 63"/>
          <p:cNvSpPr/>
          <p:nvPr/>
        </p:nvSpPr>
        <p:spPr>
          <a:xfrm>
            <a:off x="3070037" y="2352295"/>
            <a:ext cx="2391437" cy="940414"/>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65" name="Rounded Rectangle 64"/>
          <p:cNvSpPr/>
          <p:nvPr/>
        </p:nvSpPr>
        <p:spPr>
          <a:xfrm>
            <a:off x="3826362" y="2661699"/>
            <a:ext cx="580435"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66" name="Group 65"/>
          <p:cNvGrpSpPr/>
          <p:nvPr/>
        </p:nvGrpSpPr>
        <p:grpSpPr>
          <a:xfrm>
            <a:off x="3876836" y="2723315"/>
            <a:ext cx="475699" cy="438582"/>
            <a:chOff x="4401303" y="3262974"/>
            <a:chExt cx="466474" cy="430076"/>
          </a:xfrm>
        </p:grpSpPr>
        <p:pic>
          <p:nvPicPr>
            <p:cNvPr id="67" name="Picture 66"/>
            <p:cNvPicPr>
              <a:picLocks noChangeAspect="1"/>
            </p:cNvPicPr>
            <p:nvPr/>
          </p:nvPicPr>
          <p:blipFill>
            <a:blip r:embed="rId4"/>
            <a:stretch>
              <a:fillRect/>
            </a:stretch>
          </p:blipFill>
          <p:spPr>
            <a:xfrm>
              <a:off x="4481323" y="3262974"/>
              <a:ext cx="318786" cy="292950"/>
            </a:xfrm>
            <a:prstGeom prst="rect">
              <a:avLst/>
            </a:prstGeom>
          </p:spPr>
        </p:pic>
        <p:sp>
          <p:nvSpPr>
            <p:cNvPr id="68"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sp>
        <p:nvSpPr>
          <p:cNvPr id="69" name="Rounded Rectangle 68"/>
          <p:cNvSpPr/>
          <p:nvPr/>
        </p:nvSpPr>
        <p:spPr>
          <a:xfrm>
            <a:off x="4521004" y="2659682"/>
            <a:ext cx="828990"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2" name="TextBox 146"/>
          <p:cNvSpPr txBox="1"/>
          <p:nvPr/>
        </p:nvSpPr>
        <p:spPr>
          <a:xfrm>
            <a:off x="4594540" y="3024709"/>
            <a:ext cx="698872" cy="12803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Cloud Services</a:t>
            </a:r>
          </a:p>
        </p:txBody>
      </p:sp>
      <p:sp>
        <p:nvSpPr>
          <p:cNvPr id="73" name="TextBox 72"/>
          <p:cNvSpPr txBox="1"/>
          <p:nvPr/>
        </p:nvSpPr>
        <p:spPr>
          <a:xfrm>
            <a:off x="3742251" y="2340280"/>
            <a:ext cx="1072694" cy="254230"/>
          </a:xfrm>
          <a:prstGeom prst="rect">
            <a:avLst/>
          </a:prstGeom>
          <a:noFill/>
        </p:spPr>
        <p:txBody>
          <a:bodyPr wrap="none" rtlCol="0">
            <a:spAutoFit/>
          </a:bodyPr>
          <a:lstStyle/>
          <a:p>
            <a:pPr algn="ctr" defTabSz="932504"/>
            <a:r>
              <a:rPr lang="en-US" sz="1020" dirty="0">
                <a:solidFill>
                  <a:srgbClr val="44546A"/>
                </a:solidFill>
                <a:latin typeface="Segoe UI Semibold" panose="020B0702040204020203" pitchFamily="34" charset="0"/>
              </a:rPr>
              <a:t>Customer VMs</a:t>
            </a:r>
          </a:p>
        </p:txBody>
      </p:sp>
      <p:pic>
        <p:nvPicPr>
          <p:cNvPr id="84" name="Picture 83"/>
          <p:cNvPicPr>
            <a:picLocks noChangeAspect="1"/>
          </p:cNvPicPr>
          <p:nvPr/>
        </p:nvPicPr>
        <p:blipFill>
          <a:blip r:embed="rId5"/>
          <a:stretch>
            <a:fillRect/>
          </a:stretch>
        </p:blipFill>
        <p:spPr>
          <a:xfrm>
            <a:off x="1102815" y="2946457"/>
            <a:ext cx="1033940" cy="953810"/>
          </a:xfrm>
          <a:prstGeom prst="rect">
            <a:avLst/>
          </a:prstGeom>
        </p:spPr>
      </p:pic>
      <p:sp>
        <p:nvSpPr>
          <p:cNvPr id="85" name="TextBox 152"/>
          <p:cNvSpPr txBox="1"/>
          <p:nvPr/>
        </p:nvSpPr>
        <p:spPr>
          <a:xfrm>
            <a:off x="1213210" y="3121096"/>
            <a:ext cx="788256" cy="414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Portal</a:t>
            </a:r>
          </a:p>
          <a:p>
            <a:pPr algn="ctr"/>
            <a:r>
              <a:rPr lang="en-US" sz="1020" dirty="0">
                <a:solidFill>
                  <a:srgbClr val="44546A"/>
                </a:solidFill>
                <a:latin typeface="Segoe UI Semibold" panose="020B0702040204020203" pitchFamily="34" charset="0"/>
              </a:rPr>
              <a:t>Smart API</a:t>
            </a:r>
          </a:p>
        </p:txBody>
      </p:sp>
      <p:sp>
        <p:nvSpPr>
          <p:cNvPr id="89" name="Rounded Rectangle 88"/>
          <p:cNvSpPr/>
          <p:nvPr/>
        </p:nvSpPr>
        <p:spPr>
          <a:xfrm>
            <a:off x="3161912" y="2666270"/>
            <a:ext cx="580435"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86" name="Group 85"/>
          <p:cNvGrpSpPr/>
          <p:nvPr/>
        </p:nvGrpSpPr>
        <p:grpSpPr>
          <a:xfrm>
            <a:off x="3201464" y="2741599"/>
            <a:ext cx="475699" cy="438582"/>
            <a:chOff x="4401303" y="3262974"/>
            <a:chExt cx="466474" cy="430076"/>
          </a:xfrm>
        </p:grpSpPr>
        <p:pic>
          <p:nvPicPr>
            <p:cNvPr id="87" name="Picture 86"/>
            <p:cNvPicPr>
              <a:picLocks noChangeAspect="1"/>
            </p:cNvPicPr>
            <p:nvPr/>
          </p:nvPicPr>
          <p:blipFill>
            <a:blip r:embed="rId4"/>
            <a:stretch>
              <a:fillRect/>
            </a:stretch>
          </p:blipFill>
          <p:spPr>
            <a:xfrm>
              <a:off x="4481323" y="3262974"/>
              <a:ext cx="318786" cy="292950"/>
            </a:xfrm>
            <a:prstGeom prst="rect">
              <a:avLst/>
            </a:prstGeom>
          </p:spPr>
        </p:pic>
        <p:sp>
          <p:nvSpPr>
            <p:cNvPr id="88"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sp>
        <p:nvSpPr>
          <p:cNvPr id="109" name="Rectangle 108"/>
          <p:cNvSpPr/>
          <p:nvPr/>
        </p:nvSpPr>
        <p:spPr>
          <a:xfrm>
            <a:off x="909564" y="2243033"/>
            <a:ext cx="1670997" cy="251091"/>
          </a:xfrm>
          <a:prstGeom prst="rect">
            <a:avLst/>
          </a:prstGeom>
        </p:spPr>
        <p:txBody>
          <a:bodyPr wrap="none">
            <a:spAutoFit/>
          </a:bodyPr>
          <a:lstStyle/>
          <a:p>
            <a:pPr defTabSz="932504">
              <a:lnSpc>
                <a:spcPts val="1224"/>
              </a:lnSpc>
            </a:pPr>
            <a:r>
              <a:rPr lang="en-US" sz="1020" dirty="0">
                <a:solidFill>
                  <a:srgbClr val="70AD47"/>
                </a:solidFill>
              </a:rPr>
              <a:t>Enable Monitoring Agent</a:t>
            </a:r>
          </a:p>
        </p:txBody>
      </p:sp>
      <p:cxnSp>
        <p:nvCxnSpPr>
          <p:cNvPr id="111" name="Straight Connector 110"/>
          <p:cNvCxnSpPr/>
          <p:nvPr/>
        </p:nvCxnSpPr>
        <p:spPr>
          <a:xfrm flipV="1">
            <a:off x="1620753" y="2599270"/>
            <a:ext cx="0" cy="373707"/>
          </a:xfrm>
          <a:prstGeom prst="line">
            <a:avLst/>
          </a:prstGeom>
          <a:ln w="12700">
            <a:solidFill>
              <a:srgbClr val="7AB13D"/>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2831301" y="3463907"/>
            <a:ext cx="587029" cy="251091"/>
          </a:xfrm>
          <a:prstGeom prst="rect">
            <a:avLst/>
          </a:prstGeom>
        </p:spPr>
        <p:txBody>
          <a:bodyPr wrap="square">
            <a:spAutoFit/>
          </a:bodyPr>
          <a:lstStyle/>
          <a:p>
            <a:pPr defTabSz="932504">
              <a:lnSpc>
                <a:spcPts val="1224"/>
              </a:lnSpc>
            </a:pPr>
            <a:r>
              <a:rPr lang="en-US" sz="1020" dirty="0">
                <a:solidFill>
                  <a:srgbClr val="70AD47"/>
                </a:solidFill>
              </a:rPr>
              <a:t>Events</a:t>
            </a:r>
          </a:p>
        </p:txBody>
      </p:sp>
      <p:sp>
        <p:nvSpPr>
          <p:cNvPr id="130" name="Rectangle 129"/>
          <p:cNvSpPr/>
          <p:nvPr/>
        </p:nvSpPr>
        <p:spPr>
          <a:xfrm>
            <a:off x="4021832" y="4135205"/>
            <a:ext cx="2245955" cy="408023"/>
          </a:xfrm>
          <a:prstGeom prst="rect">
            <a:avLst/>
          </a:prstGeom>
        </p:spPr>
        <p:txBody>
          <a:bodyPr wrap="square">
            <a:spAutoFit/>
          </a:bodyPr>
          <a:lstStyle/>
          <a:p>
            <a:pPr defTabSz="932504">
              <a:lnSpc>
                <a:spcPts val="1224"/>
              </a:lnSpc>
            </a:pPr>
            <a:r>
              <a:rPr lang="en-US" sz="1020" dirty="0">
                <a:solidFill>
                  <a:srgbClr val="70AD47"/>
                </a:solidFill>
              </a:rPr>
              <a:t>Extract event information to SIEM or other Reporting System </a:t>
            </a:r>
          </a:p>
        </p:txBody>
      </p:sp>
      <p:cxnSp>
        <p:nvCxnSpPr>
          <p:cNvPr id="131" name="Straight Arrow Connector 130"/>
          <p:cNvCxnSpPr/>
          <p:nvPr/>
        </p:nvCxnSpPr>
        <p:spPr>
          <a:xfrm flipH="1">
            <a:off x="3702540" y="3809618"/>
            <a:ext cx="1" cy="1044998"/>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3802428" y="4198318"/>
            <a:ext cx="263714" cy="270932"/>
            <a:chOff x="8311901" y="3735285"/>
            <a:chExt cx="431800" cy="443619"/>
          </a:xfrm>
        </p:grpSpPr>
        <p:sp>
          <p:nvSpPr>
            <p:cNvPr id="137" name="Rounded Rectangle 136"/>
            <p:cNvSpPr/>
            <p:nvPr/>
          </p:nvSpPr>
          <p:spPr>
            <a:xfrm>
              <a:off x="8311901" y="3735285"/>
              <a:ext cx="431800" cy="443619"/>
            </a:xfrm>
            <a:prstGeom prst="round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51"/>
              <a:endParaRPr lang="en-US" sz="1836" dirty="0">
                <a:solidFill>
                  <a:prstClr val="white"/>
                </a:solidFill>
              </a:endParaRPr>
            </a:p>
          </p:txBody>
        </p:sp>
        <p:pic>
          <p:nvPicPr>
            <p:cNvPr id="138" name="Picture 137" descr="C:\Users\victor.melniciuc\Desktop\----Test Folder\Icon Works\UI\PNGs\Accept.png"/>
            <p:cNvPicPr preferRelativeResize="0">
              <a:picLocks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362531" y="3791824"/>
              <a:ext cx="330540" cy="330540"/>
            </a:xfrm>
            <a:prstGeom prst="rect">
              <a:avLst/>
            </a:prstGeom>
          </p:spPr>
        </p:pic>
      </p:grpSp>
      <p:graphicFrame>
        <p:nvGraphicFramePr>
          <p:cNvPr id="143" name="Table 142"/>
          <p:cNvGraphicFramePr>
            <a:graphicFrameLocks noGrp="1"/>
          </p:cNvGraphicFramePr>
          <p:nvPr>
            <p:extLst/>
          </p:nvPr>
        </p:nvGraphicFramePr>
        <p:xfrm>
          <a:off x="2204747" y="4926648"/>
          <a:ext cx="4102930" cy="1305474"/>
        </p:xfrm>
        <a:graphic>
          <a:graphicData uri="http://schemas.openxmlformats.org/drawingml/2006/table">
            <a:tbl>
              <a:tblPr firstRow="1" bandRow="1">
                <a:tableStyleId>{5C22544A-7EE6-4342-B048-85BDC9FD1C3A}</a:tableStyleId>
              </a:tblPr>
              <a:tblGrid>
                <a:gridCol w="601681">
                  <a:extLst>
                    <a:ext uri="{9D8B030D-6E8A-4147-A177-3AD203B41FA5}">
                      <a16:colId xmlns:a16="http://schemas.microsoft.com/office/drawing/2014/main" val="20000"/>
                    </a:ext>
                  </a:extLst>
                </a:gridCol>
                <a:gridCol w="704087">
                  <a:extLst>
                    <a:ext uri="{9D8B030D-6E8A-4147-A177-3AD203B41FA5}">
                      <a16:colId xmlns:a16="http://schemas.microsoft.com/office/drawing/2014/main" val="20001"/>
                    </a:ext>
                  </a:extLst>
                </a:gridCol>
                <a:gridCol w="1305770">
                  <a:extLst>
                    <a:ext uri="{9D8B030D-6E8A-4147-A177-3AD203B41FA5}">
                      <a16:colId xmlns:a16="http://schemas.microsoft.com/office/drawing/2014/main" val="20002"/>
                    </a:ext>
                  </a:extLst>
                </a:gridCol>
                <a:gridCol w="605681">
                  <a:extLst>
                    <a:ext uri="{9D8B030D-6E8A-4147-A177-3AD203B41FA5}">
                      <a16:colId xmlns:a16="http://schemas.microsoft.com/office/drawing/2014/main" val="20003"/>
                    </a:ext>
                  </a:extLst>
                </a:gridCol>
                <a:gridCol w="885711">
                  <a:extLst>
                    <a:ext uri="{9D8B030D-6E8A-4147-A177-3AD203B41FA5}">
                      <a16:colId xmlns:a16="http://schemas.microsoft.com/office/drawing/2014/main" val="20004"/>
                    </a:ext>
                  </a:extLst>
                </a:gridCol>
              </a:tblGrid>
              <a:tr h="217579">
                <a:tc>
                  <a:txBody>
                    <a:bodyPr/>
                    <a:lstStyle/>
                    <a:p>
                      <a:r>
                        <a:rPr lang="en-US" sz="800" dirty="0"/>
                        <a:t>Event ID</a:t>
                      </a:r>
                    </a:p>
                  </a:txBody>
                  <a:tcPr marL="93248" marR="93248" marT="46624" marB="46624"/>
                </a:tc>
                <a:tc>
                  <a:txBody>
                    <a:bodyPr/>
                    <a:lstStyle/>
                    <a:p>
                      <a:r>
                        <a:rPr lang="en-US" sz="800" dirty="0"/>
                        <a:t>Computer</a:t>
                      </a:r>
                    </a:p>
                  </a:txBody>
                  <a:tcPr marL="93248" marR="93248" marT="46624" marB="46624"/>
                </a:tc>
                <a:tc>
                  <a:txBody>
                    <a:bodyPr/>
                    <a:lstStyle/>
                    <a:p>
                      <a:r>
                        <a:rPr lang="en-US" sz="800" dirty="0"/>
                        <a:t>Event Description</a:t>
                      </a:r>
                    </a:p>
                  </a:txBody>
                  <a:tcPr marL="93248" marR="93248" marT="46624" marB="46624"/>
                </a:tc>
                <a:tc>
                  <a:txBody>
                    <a:bodyPr/>
                    <a:lstStyle/>
                    <a:p>
                      <a:r>
                        <a:rPr lang="en-US" sz="800" dirty="0"/>
                        <a:t>Severity</a:t>
                      </a:r>
                    </a:p>
                  </a:txBody>
                  <a:tcPr marL="93248" marR="93248" marT="46624" marB="46624"/>
                </a:tc>
                <a:tc>
                  <a:txBody>
                    <a:bodyPr/>
                    <a:lstStyle/>
                    <a:p>
                      <a:r>
                        <a:rPr lang="en-US" sz="800" dirty="0"/>
                        <a:t>DateTime</a:t>
                      </a:r>
                    </a:p>
                  </a:txBody>
                  <a:tcPr marL="93248" marR="93248" marT="46624" marB="46624"/>
                </a:tc>
                <a:extLst>
                  <a:ext uri="{0D108BD9-81ED-4DB2-BD59-A6C34878D82A}">
                    <a16:rowId xmlns:a16="http://schemas.microsoft.com/office/drawing/2014/main" val="10000"/>
                  </a:ext>
                </a:extLst>
              </a:tr>
              <a:tr h="217579">
                <a:tc>
                  <a:txBody>
                    <a:bodyPr/>
                    <a:lstStyle/>
                    <a:p>
                      <a:r>
                        <a:rPr lang="en-US" sz="800" dirty="0"/>
                        <a:t>1150</a:t>
                      </a:r>
                    </a:p>
                  </a:txBody>
                  <a:tcPr marL="93248" marR="93248" marT="46624" marB="46624"/>
                </a:tc>
                <a:tc>
                  <a:txBody>
                    <a:bodyPr/>
                    <a:lstStyle/>
                    <a:p>
                      <a:r>
                        <a:rPr lang="en-US" sz="800" dirty="0"/>
                        <a:t>Machine1</a:t>
                      </a:r>
                    </a:p>
                  </a:txBody>
                  <a:tcPr marL="93248" marR="93248" marT="46624" marB="46624"/>
                </a:tc>
                <a:tc>
                  <a:txBody>
                    <a:bodyPr/>
                    <a:lstStyle/>
                    <a:p>
                      <a:r>
                        <a:rPr lang="en-US" sz="500" dirty="0"/>
                        <a:t>Example</a:t>
                      </a:r>
                      <a:r>
                        <a:rPr lang="en-US" sz="500" baseline="0" dirty="0"/>
                        <a:t> security event</a:t>
                      </a:r>
                      <a:endParaRPr lang="en-US" sz="500" dirty="0"/>
                    </a:p>
                  </a:txBody>
                  <a:tcPr marL="93248" marR="93248" marT="46624" marB="46624"/>
                </a:tc>
                <a:tc>
                  <a:txBody>
                    <a:bodyPr/>
                    <a:lstStyle/>
                    <a:p>
                      <a:r>
                        <a:rPr lang="en-US" sz="800" dirty="0"/>
                        <a:t>4</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1"/>
                  </a:ext>
                </a:extLst>
              </a:tr>
              <a:tr h="217579">
                <a:tc>
                  <a:txBody>
                    <a:bodyPr/>
                    <a:lstStyle/>
                    <a:p>
                      <a:r>
                        <a:rPr lang="en-US" sz="800" dirty="0"/>
                        <a:t>2002</a:t>
                      </a:r>
                    </a:p>
                  </a:txBody>
                  <a:tcPr marL="93248" marR="93248" marT="46624" marB="46624"/>
                </a:tc>
                <a:tc>
                  <a:txBody>
                    <a:bodyPr/>
                    <a:lstStyle/>
                    <a:p>
                      <a:r>
                        <a:rPr lang="en-US" sz="800" dirty="0"/>
                        <a:t>Machine2</a:t>
                      </a:r>
                    </a:p>
                  </a:txBody>
                  <a:tcPr marL="93248" marR="93248" marT="46624" marB="46624"/>
                </a:tc>
                <a:tc>
                  <a:txBody>
                    <a:bodyPr/>
                    <a:lstStyle/>
                    <a:p>
                      <a:r>
                        <a:rPr lang="en-US" sz="500" dirty="0"/>
                        <a:t>Signature Updated Successfully</a:t>
                      </a:r>
                    </a:p>
                  </a:txBody>
                  <a:tcPr marL="93248" marR="93248" marT="46624" marB="46624"/>
                </a:tc>
                <a:tc>
                  <a:txBody>
                    <a:bodyPr/>
                    <a:lstStyle/>
                    <a:p>
                      <a:r>
                        <a:rPr lang="en-US" sz="800" dirty="0"/>
                        <a:t>4</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2"/>
                  </a:ext>
                </a:extLst>
              </a:tr>
              <a:tr h="217579">
                <a:tc>
                  <a:txBody>
                    <a:bodyPr/>
                    <a:lstStyle/>
                    <a:p>
                      <a:r>
                        <a:rPr lang="en-US" sz="800" dirty="0"/>
                        <a:t>5007</a:t>
                      </a:r>
                    </a:p>
                  </a:txBody>
                  <a:tcPr marL="93248" marR="93248" marT="46624" marB="466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Machine3</a:t>
                      </a:r>
                    </a:p>
                  </a:txBody>
                  <a:tcPr marL="93248" marR="93248" marT="46624" marB="46624"/>
                </a:tc>
                <a:tc>
                  <a:txBody>
                    <a:bodyPr/>
                    <a:lstStyle/>
                    <a:p>
                      <a:r>
                        <a:rPr lang="en-US" sz="500" dirty="0"/>
                        <a:t>Configuration Applied</a:t>
                      </a:r>
                    </a:p>
                  </a:txBody>
                  <a:tcPr marL="93248" marR="93248" marT="46624" marB="46624"/>
                </a:tc>
                <a:tc>
                  <a:txBody>
                    <a:bodyPr/>
                    <a:lstStyle/>
                    <a:p>
                      <a:r>
                        <a:rPr lang="en-US" sz="800" dirty="0"/>
                        <a:t>4</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3"/>
                  </a:ext>
                </a:extLst>
              </a:tr>
              <a:tr h="217579">
                <a:tc>
                  <a:txBody>
                    <a:bodyPr/>
                    <a:lstStyle/>
                    <a:p>
                      <a:r>
                        <a:rPr lang="en-US" sz="800" dirty="0"/>
                        <a:t>1116</a:t>
                      </a:r>
                    </a:p>
                  </a:txBody>
                  <a:tcPr marL="93248" marR="93248" marT="46624" marB="466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Machine2</a:t>
                      </a:r>
                    </a:p>
                  </a:txBody>
                  <a:tcPr marL="93248" marR="93248" marT="46624" marB="46624"/>
                </a:tc>
                <a:tc>
                  <a:txBody>
                    <a:bodyPr/>
                    <a:lstStyle/>
                    <a:p>
                      <a:r>
                        <a:rPr lang="en-US" sz="500" dirty="0"/>
                        <a:t>Example</a:t>
                      </a:r>
                      <a:r>
                        <a:rPr lang="en-US" sz="500" baseline="0" dirty="0"/>
                        <a:t> security event</a:t>
                      </a:r>
                      <a:endParaRPr lang="en-US" sz="500" dirty="0"/>
                    </a:p>
                  </a:txBody>
                  <a:tcPr marL="93248" marR="93248" marT="46624" marB="46624"/>
                </a:tc>
                <a:tc>
                  <a:txBody>
                    <a:bodyPr/>
                    <a:lstStyle/>
                    <a:p>
                      <a:r>
                        <a:rPr lang="en-US" sz="800" dirty="0"/>
                        <a:t>1</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4"/>
                  </a:ext>
                </a:extLst>
              </a:tr>
              <a:tr h="217579">
                <a:tc>
                  <a:txBody>
                    <a:bodyPr/>
                    <a:lstStyle/>
                    <a:p>
                      <a:r>
                        <a:rPr lang="en-US" sz="800" dirty="0"/>
                        <a:t>1117</a:t>
                      </a:r>
                    </a:p>
                  </a:txBody>
                  <a:tcPr marL="93248" marR="93248" marT="46624" marB="46624"/>
                </a:tc>
                <a:tc>
                  <a:txBody>
                    <a:bodyPr/>
                    <a:lstStyle/>
                    <a:p>
                      <a:r>
                        <a:rPr lang="en-US" sz="800" dirty="0"/>
                        <a:t>Machine2</a:t>
                      </a:r>
                    </a:p>
                  </a:txBody>
                  <a:tcPr marL="93248" marR="93248" marT="46624" marB="46624"/>
                </a:tc>
                <a:tc>
                  <a:txBody>
                    <a:bodyPr/>
                    <a:lstStyle/>
                    <a:p>
                      <a:r>
                        <a:rPr lang="en-US" sz="500" dirty="0"/>
                        <a:t>Access attempted</a:t>
                      </a:r>
                    </a:p>
                  </a:txBody>
                  <a:tcPr marL="93248" marR="93248" marT="46624" marB="46624"/>
                </a:tc>
                <a:tc>
                  <a:txBody>
                    <a:bodyPr/>
                    <a:lstStyle/>
                    <a:p>
                      <a:r>
                        <a:rPr lang="en-US" sz="800" dirty="0"/>
                        <a:t>1</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5"/>
                  </a:ext>
                </a:extLst>
              </a:tr>
            </a:tbl>
          </a:graphicData>
        </a:graphic>
      </p:graphicFrame>
      <p:sp>
        <p:nvSpPr>
          <p:cNvPr id="145" name="TextBox 152"/>
          <p:cNvSpPr txBox="1"/>
          <p:nvPr/>
        </p:nvSpPr>
        <p:spPr>
          <a:xfrm>
            <a:off x="2103406" y="4689127"/>
            <a:ext cx="1415655" cy="28626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24" spc="-31" dirty="0">
                <a:solidFill>
                  <a:prstClr val="black">
                    <a:lumMod val="75000"/>
                    <a:lumOff val="25000"/>
                  </a:prstClr>
                </a:solidFill>
                <a:latin typeface="Segoe UI Semibold" panose="020B0702040204020203" pitchFamily="34" charset="0"/>
              </a:rPr>
              <a:t>SIEM Admin View</a:t>
            </a:r>
          </a:p>
        </p:txBody>
      </p:sp>
      <p:grpSp>
        <p:nvGrpSpPr>
          <p:cNvPr id="146" name="Group 145"/>
          <p:cNvGrpSpPr/>
          <p:nvPr/>
        </p:nvGrpSpPr>
        <p:grpSpPr>
          <a:xfrm>
            <a:off x="661578" y="5075213"/>
            <a:ext cx="290950" cy="298913"/>
            <a:chOff x="3081492" y="4390140"/>
            <a:chExt cx="431800" cy="443619"/>
          </a:xfrm>
        </p:grpSpPr>
        <p:sp>
          <p:nvSpPr>
            <p:cNvPr id="147" name="Rounded Rectangle 146"/>
            <p:cNvSpPr/>
            <p:nvPr/>
          </p:nvSpPr>
          <p:spPr>
            <a:xfrm>
              <a:off x="3081492" y="4390140"/>
              <a:ext cx="431800" cy="443619"/>
            </a:xfrm>
            <a:prstGeom prst="round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51"/>
              <a:endParaRPr lang="en-US" sz="1836" dirty="0">
                <a:solidFill>
                  <a:prstClr val="white"/>
                </a:solidFill>
              </a:endParaRPr>
            </a:p>
          </p:txBody>
        </p:sp>
        <p:pic>
          <p:nvPicPr>
            <p:cNvPr id="148" name="Picture 147" descr="C:\Users\victor.melniciuc\Desktop\----Test Folder\Icon Works\UI\PNGs\Alert2.png"/>
            <p:cNvPicPr preferRelativeResize="0">
              <a:picLocks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18772" y="4430845"/>
              <a:ext cx="357800" cy="330276"/>
            </a:xfrm>
            <a:prstGeom prst="rect">
              <a:avLst/>
            </a:prstGeom>
          </p:spPr>
        </p:pic>
      </p:grpSp>
      <p:sp>
        <p:nvSpPr>
          <p:cNvPr id="149" name="Rectangle 148"/>
          <p:cNvSpPr/>
          <p:nvPr/>
        </p:nvSpPr>
        <p:spPr>
          <a:xfrm>
            <a:off x="905880" y="5086524"/>
            <a:ext cx="1375005" cy="251091"/>
          </a:xfrm>
          <a:prstGeom prst="rect">
            <a:avLst/>
          </a:prstGeom>
        </p:spPr>
        <p:txBody>
          <a:bodyPr wrap="square">
            <a:spAutoFit/>
          </a:bodyPr>
          <a:lstStyle/>
          <a:p>
            <a:pPr defTabSz="932504">
              <a:lnSpc>
                <a:spcPts val="1224"/>
              </a:lnSpc>
            </a:pPr>
            <a:r>
              <a:rPr lang="en-US" sz="1020" dirty="0">
                <a:solidFill>
                  <a:srgbClr val="70AD47"/>
                </a:solidFill>
              </a:rPr>
              <a:t>Alerting &amp; reporting</a:t>
            </a:r>
          </a:p>
        </p:txBody>
      </p:sp>
      <p:cxnSp>
        <p:nvCxnSpPr>
          <p:cNvPr id="150" name="Straight Arrow Connector 149"/>
          <p:cNvCxnSpPr/>
          <p:nvPr/>
        </p:nvCxnSpPr>
        <p:spPr>
          <a:xfrm flipV="1">
            <a:off x="1610906" y="4315129"/>
            <a:ext cx="0" cy="708711"/>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10907" y="5023839"/>
            <a:ext cx="593841" cy="0"/>
          </a:xfrm>
          <a:prstGeom prst="line">
            <a:avLst/>
          </a:prstGeom>
          <a:ln w="12700">
            <a:solidFill>
              <a:srgbClr val="7FBA00"/>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8"/>
          <a:stretch>
            <a:fillRect/>
          </a:stretch>
        </p:blipFill>
        <p:spPr>
          <a:xfrm>
            <a:off x="4755883" y="2678654"/>
            <a:ext cx="433987" cy="364083"/>
          </a:xfrm>
          <a:prstGeom prst="rect">
            <a:avLst/>
          </a:prstGeom>
        </p:spPr>
      </p:pic>
      <p:grpSp>
        <p:nvGrpSpPr>
          <p:cNvPr id="6" name="Group 5"/>
          <p:cNvGrpSpPr/>
          <p:nvPr/>
        </p:nvGrpSpPr>
        <p:grpSpPr>
          <a:xfrm>
            <a:off x="4996892" y="3440169"/>
            <a:ext cx="1234121" cy="388171"/>
            <a:chOff x="4695917" y="3373013"/>
            <a:chExt cx="1210187" cy="380643"/>
          </a:xfrm>
        </p:grpSpPr>
        <p:pic>
          <p:nvPicPr>
            <p:cNvPr id="113" name="Picture 112"/>
            <p:cNvPicPr>
              <a:picLocks noChangeAspect="1"/>
            </p:cNvPicPr>
            <p:nvPr/>
          </p:nvPicPr>
          <p:blipFill>
            <a:blip r:embed="rId9"/>
            <a:stretch>
              <a:fillRect/>
            </a:stretch>
          </p:blipFill>
          <p:spPr>
            <a:xfrm>
              <a:off x="4695917" y="3373013"/>
              <a:ext cx="374025" cy="380643"/>
            </a:xfrm>
            <a:prstGeom prst="rect">
              <a:avLst/>
            </a:prstGeom>
          </p:spPr>
        </p:pic>
        <p:sp>
          <p:nvSpPr>
            <p:cNvPr id="114" name="TextBox 128"/>
            <p:cNvSpPr txBox="1"/>
            <p:nvPr/>
          </p:nvSpPr>
          <p:spPr>
            <a:xfrm>
              <a:off x="5004895" y="3470610"/>
              <a:ext cx="901209"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24" dirty="0" err="1">
                  <a:solidFill>
                    <a:srgbClr val="44546A"/>
                  </a:solidFill>
                  <a:latin typeface="Segoe UI Semibold" panose="020B0702040204020203" pitchFamily="34" charset="0"/>
                </a:rPr>
                <a:t>HDInsight</a:t>
              </a:r>
              <a:endParaRPr lang="en-US" sz="1224" dirty="0">
                <a:solidFill>
                  <a:srgbClr val="44546A"/>
                </a:solidFill>
                <a:latin typeface="Segoe UI Semibold" panose="020B0702040204020203" pitchFamily="34" charset="0"/>
              </a:endParaRPr>
            </a:p>
          </p:txBody>
        </p:sp>
      </p:grpSp>
      <p:cxnSp>
        <p:nvCxnSpPr>
          <p:cNvPr id="5" name="Straight Connector 4"/>
          <p:cNvCxnSpPr>
            <a:stCxn id="14" idx="3"/>
          </p:cNvCxnSpPr>
          <p:nvPr/>
        </p:nvCxnSpPr>
        <p:spPr>
          <a:xfrm flipV="1">
            <a:off x="4654321" y="3664403"/>
            <a:ext cx="326369" cy="3138"/>
          </a:xfrm>
          <a:prstGeom prst="line">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Arrow Connector 107"/>
          <p:cNvCxnSpPr/>
          <p:nvPr/>
        </p:nvCxnSpPr>
        <p:spPr>
          <a:xfrm>
            <a:off x="1619785" y="2596254"/>
            <a:ext cx="1877582"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7" name="Slide Number Placeholder 5"/>
          <p:cNvSpPr txBox="1">
            <a:spLocks/>
          </p:cNvSpPr>
          <p:nvPr/>
        </p:nvSpPr>
        <p:spPr>
          <a:xfrm>
            <a:off x="2890095" y="1846158"/>
            <a:ext cx="1474721" cy="372346"/>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dirty="0">
                <a:solidFill>
                  <a:srgbClr val="1F4E79"/>
                </a:solidFill>
                <a:latin typeface="Segoe UI"/>
              </a:rPr>
              <a:t>Microsoft Azure</a:t>
            </a:r>
          </a:p>
        </p:txBody>
      </p:sp>
      <p:sp>
        <p:nvSpPr>
          <p:cNvPr id="8" name="Freeform 5"/>
          <p:cNvSpPr>
            <a:spLocks/>
          </p:cNvSpPr>
          <p:nvPr/>
        </p:nvSpPr>
        <p:spPr bwMode="auto">
          <a:xfrm>
            <a:off x="5021082" y="2530785"/>
            <a:ext cx="493763" cy="357776"/>
          </a:xfrm>
          <a:custGeom>
            <a:avLst/>
            <a:gdLst>
              <a:gd name="T0" fmla="*/ 611 w 790"/>
              <a:gd name="T1" fmla="*/ 69 h 572"/>
              <a:gd name="T2" fmla="*/ 340 w 790"/>
              <a:gd name="T3" fmla="*/ 137 h 572"/>
              <a:gd name="T4" fmla="*/ 65 w 790"/>
              <a:gd name="T5" fmla="*/ 69 h 572"/>
              <a:gd name="T6" fmla="*/ 54 w 790"/>
              <a:gd name="T7" fmla="*/ 290 h 572"/>
              <a:gd name="T8" fmla="*/ 158 w 790"/>
              <a:gd name="T9" fmla="*/ 290 h 572"/>
              <a:gd name="T10" fmla="*/ 223 w 790"/>
              <a:gd name="T11" fmla="*/ 165 h 572"/>
              <a:gd name="T12" fmla="*/ 256 w 790"/>
              <a:gd name="T13" fmla="*/ 149 h 572"/>
              <a:gd name="T14" fmla="*/ 280 w 790"/>
              <a:gd name="T15" fmla="*/ 176 h 572"/>
              <a:gd name="T16" fmla="*/ 296 w 790"/>
              <a:gd name="T17" fmla="*/ 341 h 572"/>
              <a:gd name="T18" fmla="*/ 313 w 790"/>
              <a:gd name="T19" fmla="*/ 308 h 572"/>
              <a:gd name="T20" fmla="*/ 340 w 790"/>
              <a:gd name="T21" fmla="*/ 292 h 572"/>
              <a:gd name="T22" fmla="*/ 539 w 790"/>
              <a:gd name="T23" fmla="*/ 292 h 572"/>
              <a:gd name="T24" fmla="*/ 569 w 790"/>
              <a:gd name="T25" fmla="*/ 322 h 572"/>
              <a:gd name="T26" fmla="*/ 539 w 790"/>
              <a:gd name="T27" fmla="*/ 352 h 572"/>
              <a:gd name="T28" fmla="*/ 358 w 790"/>
              <a:gd name="T29" fmla="*/ 352 h 572"/>
              <a:gd name="T30" fmla="*/ 303 w 790"/>
              <a:gd name="T31" fmla="*/ 459 h 572"/>
              <a:gd name="T32" fmla="*/ 276 w 790"/>
              <a:gd name="T33" fmla="*/ 476 h 572"/>
              <a:gd name="T34" fmla="*/ 270 w 790"/>
              <a:gd name="T35" fmla="*/ 475 h 572"/>
              <a:gd name="T36" fmla="*/ 246 w 790"/>
              <a:gd name="T37" fmla="*/ 448 h 572"/>
              <a:gd name="T38" fmla="*/ 230 w 790"/>
              <a:gd name="T39" fmla="*/ 282 h 572"/>
              <a:gd name="T40" fmla="*/ 203 w 790"/>
              <a:gd name="T41" fmla="*/ 334 h 572"/>
              <a:gd name="T42" fmla="*/ 176 w 790"/>
              <a:gd name="T43" fmla="*/ 350 h 572"/>
              <a:gd name="T44" fmla="*/ 92 w 790"/>
              <a:gd name="T45" fmla="*/ 350 h 572"/>
              <a:gd name="T46" fmla="*/ 337 w 790"/>
              <a:gd name="T47" fmla="*/ 572 h 572"/>
              <a:gd name="T48" fmla="*/ 611 w 790"/>
              <a:gd name="T49" fmla="*/ 6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0" h="572">
                <a:moveTo>
                  <a:pt x="611" y="69"/>
                </a:moveTo>
                <a:cubicBezTo>
                  <a:pt x="547" y="0"/>
                  <a:pt x="416" y="29"/>
                  <a:pt x="340" y="137"/>
                </a:cubicBezTo>
                <a:cubicBezTo>
                  <a:pt x="244" y="21"/>
                  <a:pt x="129" y="0"/>
                  <a:pt x="65" y="69"/>
                </a:cubicBezTo>
                <a:cubicBezTo>
                  <a:pt x="0" y="139"/>
                  <a:pt x="15" y="222"/>
                  <a:pt x="54" y="290"/>
                </a:cubicBezTo>
                <a:lnTo>
                  <a:pt x="158" y="290"/>
                </a:lnTo>
                <a:lnTo>
                  <a:pt x="223" y="165"/>
                </a:lnTo>
                <a:cubicBezTo>
                  <a:pt x="229" y="153"/>
                  <a:pt x="243" y="147"/>
                  <a:pt x="256" y="149"/>
                </a:cubicBezTo>
                <a:cubicBezTo>
                  <a:pt x="269" y="152"/>
                  <a:pt x="279" y="163"/>
                  <a:pt x="280" y="176"/>
                </a:cubicBezTo>
                <a:lnTo>
                  <a:pt x="296" y="341"/>
                </a:lnTo>
                <a:lnTo>
                  <a:pt x="313" y="308"/>
                </a:lnTo>
                <a:cubicBezTo>
                  <a:pt x="318" y="298"/>
                  <a:pt x="328" y="292"/>
                  <a:pt x="340" y="292"/>
                </a:cubicBezTo>
                <a:lnTo>
                  <a:pt x="539" y="292"/>
                </a:lnTo>
                <a:cubicBezTo>
                  <a:pt x="555" y="292"/>
                  <a:pt x="569" y="305"/>
                  <a:pt x="569" y="322"/>
                </a:cubicBezTo>
                <a:cubicBezTo>
                  <a:pt x="569" y="338"/>
                  <a:pt x="555" y="352"/>
                  <a:pt x="539" y="352"/>
                </a:cubicBezTo>
                <a:lnTo>
                  <a:pt x="358" y="352"/>
                </a:lnTo>
                <a:lnTo>
                  <a:pt x="303" y="459"/>
                </a:lnTo>
                <a:cubicBezTo>
                  <a:pt x="298" y="469"/>
                  <a:pt x="287" y="476"/>
                  <a:pt x="276" y="476"/>
                </a:cubicBezTo>
                <a:cubicBezTo>
                  <a:pt x="274" y="476"/>
                  <a:pt x="272" y="475"/>
                  <a:pt x="270" y="475"/>
                </a:cubicBezTo>
                <a:cubicBezTo>
                  <a:pt x="257" y="473"/>
                  <a:pt x="247" y="462"/>
                  <a:pt x="246" y="448"/>
                </a:cubicBezTo>
                <a:lnTo>
                  <a:pt x="230" y="282"/>
                </a:lnTo>
                <a:lnTo>
                  <a:pt x="203" y="334"/>
                </a:lnTo>
                <a:cubicBezTo>
                  <a:pt x="198" y="344"/>
                  <a:pt x="188" y="350"/>
                  <a:pt x="176" y="350"/>
                </a:cubicBezTo>
                <a:lnTo>
                  <a:pt x="92" y="350"/>
                </a:lnTo>
                <a:cubicBezTo>
                  <a:pt x="179" y="464"/>
                  <a:pt x="286" y="554"/>
                  <a:pt x="337" y="572"/>
                </a:cubicBezTo>
                <a:cubicBezTo>
                  <a:pt x="413" y="541"/>
                  <a:pt x="790" y="262"/>
                  <a:pt x="611" y="69"/>
                </a:cubicBezTo>
                <a:close/>
              </a:path>
            </a:pathLst>
          </a:custGeom>
          <a:solidFill>
            <a:srgbClr val="80B940"/>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1" name="Freeform 9"/>
          <p:cNvSpPr>
            <a:spLocks/>
          </p:cNvSpPr>
          <p:nvPr/>
        </p:nvSpPr>
        <p:spPr bwMode="auto">
          <a:xfrm>
            <a:off x="585305" y="2109871"/>
            <a:ext cx="493763" cy="356159"/>
          </a:xfrm>
          <a:custGeom>
            <a:avLst/>
            <a:gdLst>
              <a:gd name="T0" fmla="*/ 611 w 790"/>
              <a:gd name="T1" fmla="*/ 69 h 572"/>
              <a:gd name="T2" fmla="*/ 340 w 790"/>
              <a:gd name="T3" fmla="*/ 137 h 572"/>
              <a:gd name="T4" fmla="*/ 65 w 790"/>
              <a:gd name="T5" fmla="*/ 69 h 572"/>
              <a:gd name="T6" fmla="*/ 54 w 790"/>
              <a:gd name="T7" fmla="*/ 290 h 572"/>
              <a:gd name="T8" fmla="*/ 158 w 790"/>
              <a:gd name="T9" fmla="*/ 290 h 572"/>
              <a:gd name="T10" fmla="*/ 223 w 790"/>
              <a:gd name="T11" fmla="*/ 165 h 572"/>
              <a:gd name="T12" fmla="*/ 256 w 790"/>
              <a:gd name="T13" fmla="*/ 149 h 572"/>
              <a:gd name="T14" fmla="*/ 280 w 790"/>
              <a:gd name="T15" fmla="*/ 176 h 572"/>
              <a:gd name="T16" fmla="*/ 296 w 790"/>
              <a:gd name="T17" fmla="*/ 341 h 572"/>
              <a:gd name="T18" fmla="*/ 313 w 790"/>
              <a:gd name="T19" fmla="*/ 308 h 572"/>
              <a:gd name="T20" fmla="*/ 340 w 790"/>
              <a:gd name="T21" fmla="*/ 292 h 572"/>
              <a:gd name="T22" fmla="*/ 539 w 790"/>
              <a:gd name="T23" fmla="*/ 292 h 572"/>
              <a:gd name="T24" fmla="*/ 569 w 790"/>
              <a:gd name="T25" fmla="*/ 322 h 572"/>
              <a:gd name="T26" fmla="*/ 539 w 790"/>
              <a:gd name="T27" fmla="*/ 352 h 572"/>
              <a:gd name="T28" fmla="*/ 358 w 790"/>
              <a:gd name="T29" fmla="*/ 352 h 572"/>
              <a:gd name="T30" fmla="*/ 303 w 790"/>
              <a:gd name="T31" fmla="*/ 459 h 572"/>
              <a:gd name="T32" fmla="*/ 276 w 790"/>
              <a:gd name="T33" fmla="*/ 476 h 572"/>
              <a:gd name="T34" fmla="*/ 270 w 790"/>
              <a:gd name="T35" fmla="*/ 475 h 572"/>
              <a:gd name="T36" fmla="*/ 246 w 790"/>
              <a:gd name="T37" fmla="*/ 448 h 572"/>
              <a:gd name="T38" fmla="*/ 230 w 790"/>
              <a:gd name="T39" fmla="*/ 282 h 572"/>
              <a:gd name="T40" fmla="*/ 203 w 790"/>
              <a:gd name="T41" fmla="*/ 334 h 572"/>
              <a:gd name="T42" fmla="*/ 176 w 790"/>
              <a:gd name="T43" fmla="*/ 350 h 572"/>
              <a:gd name="T44" fmla="*/ 92 w 790"/>
              <a:gd name="T45" fmla="*/ 350 h 572"/>
              <a:gd name="T46" fmla="*/ 337 w 790"/>
              <a:gd name="T47" fmla="*/ 572 h 572"/>
              <a:gd name="T48" fmla="*/ 611 w 790"/>
              <a:gd name="T49" fmla="*/ 6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0" h="572">
                <a:moveTo>
                  <a:pt x="611" y="69"/>
                </a:moveTo>
                <a:cubicBezTo>
                  <a:pt x="547" y="0"/>
                  <a:pt x="416" y="29"/>
                  <a:pt x="340" y="137"/>
                </a:cubicBezTo>
                <a:cubicBezTo>
                  <a:pt x="244" y="21"/>
                  <a:pt x="129" y="0"/>
                  <a:pt x="65" y="69"/>
                </a:cubicBezTo>
                <a:cubicBezTo>
                  <a:pt x="0" y="139"/>
                  <a:pt x="15" y="222"/>
                  <a:pt x="54" y="290"/>
                </a:cubicBezTo>
                <a:lnTo>
                  <a:pt x="158" y="290"/>
                </a:lnTo>
                <a:lnTo>
                  <a:pt x="223" y="165"/>
                </a:lnTo>
                <a:cubicBezTo>
                  <a:pt x="229" y="153"/>
                  <a:pt x="243" y="147"/>
                  <a:pt x="256" y="149"/>
                </a:cubicBezTo>
                <a:cubicBezTo>
                  <a:pt x="269" y="152"/>
                  <a:pt x="279" y="163"/>
                  <a:pt x="280" y="176"/>
                </a:cubicBezTo>
                <a:lnTo>
                  <a:pt x="296" y="341"/>
                </a:lnTo>
                <a:lnTo>
                  <a:pt x="313" y="308"/>
                </a:lnTo>
                <a:cubicBezTo>
                  <a:pt x="318" y="298"/>
                  <a:pt x="328" y="292"/>
                  <a:pt x="340" y="292"/>
                </a:cubicBezTo>
                <a:lnTo>
                  <a:pt x="539" y="292"/>
                </a:lnTo>
                <a:cubicBezTo>
                  <a:pt x="555" y="292"/>
                  <a:pt x="569" y="305"/>
                  <a:pt x="569" y="322"/>
                </a:cubicBezTo>
                <a:cubicBezTo>
                  <a:pt x="569" y="338"/>
                  <a:pt x="555" y="352"/>
                  <a:pt x="539" y="352"/>
                </a:cubicBezTo>
                <a:lnTo>
                  <a:pt x="358" y="352"/>
                </a:lnTo>
                <a:lnTo>
                  <a:pt x="303" y="459"/>
                </a:lnTo>
                <a:cubicBezTo>
                  <a:pt x="298" y="469"/>
                  <a:pt x="287" y="476"/>
                  <a:pt x="276" y="476"/>
                </a:cubicBezTo>
                <a:cubicBezTo>
                  <a:pt x="274" y="476"/>
                  <a:pt x="272" y="475"/>
                  <a:pt x="270" y="475"/>
                </a:cubicBezTo>
                <a:cubicBezTo>
                  <a:pt x="257" y="473"/>
                  <a:pt x="247" y="462"/>
                  <a:pt x="246" y="448"/>
                </a:cubicBezTo>
                <a:lnTo>
                  <a:pt x="230" y="282"/>
                </a:lnTo>
                <a:lnTo>
                  <a:pt x="203" y="334"/>
                </a:lnTo>
                <a:cubicBezTo>
                  <a:pt x="198" y="344"/>
                  <a:pt x="188" y="350"/>
                  <a:pt x="176" y="350"/>
                </a:cubicBezTo>
                <a:lnTo>
                  <a:pt x="92" y="350"/>
                </a:lnTo>
                <a:cubicBezTo>
                  <a:pt x="179" y="464"/>
                  <a:pt x="286" y="554"/>
                  <a:pt x="337" y="572"/>
                </a:cubicBezTo>
                <a:cubicBezTo>
                  <a:pt x="413" y="541"/>
                  <a:pt x="790" y="262"/>
                  <a:pt x="611" y="69"/>
                </a:cubicBezTo>
                <a:close/>
              </a:path>
            </a:pathLst>
          </a:custGeom>
          <a:solidFill>
            <a:srgbClr val="80B940"/>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18" name="Freeform 13"/>
          <p:cNvSpPr>
            <a:spLocks/>
          </p:cNvSpPr>
          <p:nvPr/>
        </p:nvSpPr>
        <p:spPr bwMode="auto">
          <a:xfrm>
            <a:off x="3419991" y="2530785"/>
            <a:ext cx="493764" cy="357776"/>
          </a:xfrm>
          <a:custGeom>
            <a:avLst/>
            <a:gdLst>
              <a:gd name="T0" fmla="*/ 611 w 790"/>
              <a:gd name="T1" fmla="*/ 69 h 572"/>
              <a:gd name="T2" fmla="*/ 340 w 790"/>
              <a:gd name="T3" fmla="*/ 137 h 572"/>
              <a:gd name="T4" fmla="*/ 65 w 790"/>
              <a:gd name="T5" fmla="*/ 69 h 572"/>
              <a:gd name="T6" fmla="*/ 54 w 790"/>
              <a:gd name="T7" fmla="*/ 290 h 572"/>
              <a:gd name="T8" fmla="*/ 158 w 790"/>
              <a:gd name="T9" fmla="*/ 290 h 572"/>
              <a:gd name="T10" fmla="*/ 223 w 790"/>
              <a:gd name="T11" fmla="*/ 165 h 572"/>
              <a:gd name="T12" fmla="*/ 256 w 790"/>
              <a:gd name="T13" fmla="*/ 149 h 572"/>
              <a:gd name="T14" fmla="*/ 280 w 790"/>
              <a:gd name="T15" fmla="*/ 176 h 572"/>
              <a:gd name="T16" fmla="*/ 296 w 790"/>
              <a:gd name="T17" fmla="*/ 341 h 572"/>
              <a:gd name="T18" fmla="*/ 313 w 790"/>
              <a:gd name="T19" fmla="*/ 308 h 572"/>
              <a:gd name="T20" fmla="*/ 340 w 790"/>
              <a:gd name="T21" fmla="*/ 292 h 572"/>
              <a:gd name="T22" fmla="*/ 539 w 790"/>
              <a:gd name="T23" fmla="*/ 292 h 572"/>
              <a:gd name="T24" fmla="*/ 569 w 790"/>
              <a:gd name="T25" fmla="*/ 322 h 572"/>
              <a:gd name="T26" fmla="*/ 539 w 790"/>
              <a:gd name="T27" fmla="*/ 352 h 572"/>
              <a:gd name="T28" fmla="*/ 358 w 790"/>
              <a:gd name="T29" fmla="*/ 352 h 572"/>
              <a:gd name="T30" fmla="*/ 303 w 790"/>
              <a:gd name="T31" fmla="*/ 459 h 572"/>
              <a:gd name="T32" fmla="*/ 276 w 790"/>
              <a:gd name="T33" fmla="*/ 476 h 572"/>
              <a:gd name="T34" fmla="*/ 270 w 790"/>
              <a:gd name="T35" fmla="*/ 475 h 572"/>
              <a:gd name="T36" fmla="*/ 246 w 790"/>
              <a:gd name="T37" fmla="*/ 448 h 572"/>
              <a:gd name="T38" fmla="*/ 230 w 790"/>
              <a:gd name="T39" fmla="*/ 282 h 572"/>
              <a:gd name="T40" fmla="*/ 203 w 790"/>
              <a:gd name="T41" fmla="*/ 334 h 572"/>
              <a:gd name="T42" fmla="*/ 176 w 790"/>
              <a:gd name="T43" fmla="*/ 350 h 572"/>
              <a:gd name="T44" fmla="*/ 92 w 790"/>
              <a:gd name="T45" fmla="*/ 350 h 572"/>
              <a:gd name="T46" fmla="*/ 337 w 790"/>
              <a:gd name="T47" fmla="*/ 572 h 572"/>
              <a:gd name="T48" fmla="*/ 611 w 790"/>
              <a:gd name="T49" fmla="*/ 6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0" h="572">
                <a:moveTo>
                  <a:pt x="611" y="69"/>
                </a:moveTo>
                <a:cubicBezTo>
                  <a:pt x="547" y="0"/>
                  <a:pt x="416" y="29"/>
                  <a:pt x="340" y="137"/>
                </a:cubicBezTo>
                <a:cubicBezTo>
                  <a:pt x="244" y="21"/>
                  <a:pt x="129" y="0"/>
                  <a:pt x="65" y="69"/>
                </a:cubicBezTo>
                <a:cubicBezTo>
                  <a:pt x="0" y="139"/>
                  <a:pt x="15" y="222"/>
                  <a:pt x="54" y="290"/>
                </a:cubicBezTo>
                <a:lnTo>
                  <a:pt x="158" y="290"/>
                </a:lnTo>
                <a:lnTo>
                  <a:pt x="223" y="165"/>
                </a:lnTo>
                <a:cubicBezTo>
                  <a:pt x="229" y="153"/>
                  <a:pt x="243" y="147"/>
                  <a:pt x="256" y="149"/>
                </a:cubicBezTo>
                <a:cubicBezTo>
                  <a:pt x="269" y="152"/>
                  <a:pt x="279" y="163"/>
                  <a:pt x="280" y="176"/>
                </a:cubicBezTo>
                <a:lnTo>
                  <a:pt x="296" y="341"/>
                </a:lnTo>
                <a:lnTo>
                  <a:pt x="313" y="308"/>
                </a:lnTo>
                <a:cubicBezTo>
                  <a:pt x="318" y="298"/>
                  <a:pt x="328" y="292"/>
                  <a:pt x="340" y="292"/>
                </a:cubicBezTo>
                <a:lnTo>
                  <a:pt x="539" y="292"/>
                </a:lnTo>
                <a:cubicBezTo>
                  <a:pt x="555" y="292"/>
                  <a:pt x="569" y="305"/>
                  <a:pt x="569" y="322"/>
                </a:cubicBezTo>
                <a:cubicBezTo>
                  <a:pt x="569" y="338"/>
                  <a:pt x="555" y="352"/>
                  <a:pt x="539" y="352"/>
                </a:cubicBezTo>
                <a:lnTo>
                  <a:pt x="358" y="352"/>
                </a:lnTo>
                <a:lnTo>
                  <a:pt x="303" y="459"/>
                </a:lnTo>
                <a:cubicBezTo>
                  <a:pt x="298" y="469"/>
                  <a:pt x="287" y="476"/>
                  <a:pt x="276" y="476"/>
                </a:cubicBezTo>
                <a:cubicBezTo>
                  <a:pt x="274" y="476"/>
                  <a:pt x="272" y="475"/>
                  <a:pt x="270" y="475"/>
                </a:cubicBezTo>
                <a:cubicBezTo>
                  <a:pt x="257" y="473"/>
                  <a:pt x="247" y="462"/>
                  <a:pt x="246" y="448"/>
                </a:cubicBezTo>
                <a:lnTo>
                  <a:pt x="230" y="282"/>
                </a:lnTo>
                <a:lnTo>
                  <a:pt x="203" y="334"/>
                </a:lnTo>
                <a:cubicBezTo>
                  <a:pt x="198" y="344"/>
                  <a:pt x="188" y="350"/>
                  <a:pt x="176" y="350"/>
                </a:cubicBezTo>
                <a:lnTo>
                  <a:pt x="92" y="350"/>
                </a:lnTo>
                <a:cubicBezTo>
                  <a:pt x="179" y="464"/>
                  <a:pt x="286" y="554"/>
                  <a:pt x="337" y="572"/>
                </a:cubicBezTo>
                <a:cubicBezTo>
                  <a:pt x="413" y="541"/>
                  <a:pt x="790" y="262"/>
                  <a:pt x="611" y="69"/>
                </a:cubicBezTo>
                <a:close/>
              </a:path>
            </a:pathLst>
          </a:custGeom>
          <a:solidFill>
            <a:srgbClr val="80B940"/>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21" name="Freeform 17"/>
          <p:cNvSpPr>
            <a:spLocks/>
          </p:cNvSpPr>
          <p:nvPr/>
        </p:nvSpPr>
        <p:spPr bwMode="auto">
          <a:xfrm>
            <a:off x="4120976" y="2516208"/>
            <a:ext cx="493763" cy="356157"/>
          </a:xfrm>
          <a:custGeom>
            <a:avLst/>
            <a:gdLst>
              <a:gd name="T0" fmla="*/ 611 w 790"/>
              <a:gd name="T1" fmla="*/ 69 h 572"/>
              <a:gd name="T2" fmla="*/ 340 w 790"/>
              <a:gd name="T3" fmla="*/ 137 h 572"/>
              <a:gd name="T4" fmla="*/ 65 w 790"/>
              <a:gd name="T5" fmla="*/ 69 h 572"/>
              <a:gd name="T6" fmla="*/ 54 w 790"/>
              <a:gd name="T7" fmla="*/ 290 h 572"/>
              <a:gd name="T8" fmla="*/ 158 w 790"/>
              <a:gd name="T9" fmla="*/ 290 h 572"/>
              <a:gd name="T10" fmla="*/ 223 w 790"/>
              <a:gd name="T11" fmla="*/ 165 h 572"/>
              <a:gd name="T12" fmla="*/ 256 w 790"/>
              <a:gd name="T13" fmla="*/ 149 h 572"/>
              <a:gd name="T14" fmla="*/ 280 w 790"/>
              <a:gd name="T15" fmla="*/ 176 h 572"/>
              <a:gd name="T16" fmla="*/ 296 w 790"/>
              <a:gd name="T17" fmla="*/ 341 h 572"/>
              <a:gd name="T18" fmla="*/ 313 w 790"/>
              <a:gd name="T19" fmla="*/ 308 h 572"/>
              <a:gd name="T20" fmla="*/ 340 w 790"/>
              <a:gd name="T21" fmla="*/ 292 h 572"/>
              <a:gd name="T22" fmla="*/ 539 w 790"/>
              <a:gd name="T23" fmla="*/ 292 h 572"/>
              <a:gd name="T24" fmla="*/ 569 w 790"/>
              <a:gd name="T25" fmla="*/ 322 h 572"/>
              <a:gd name="T26" fmla="*/ 539 w 790"/>
              <a:gd name="T27" fmla="*/ 352 h 572"/>
              <a:gd name="T28" fmla="*/ 358 w 790"/>
              <a:gd name="T29" fmla="*/ 352 h 572"/>
              <a:gd name="T30" fmla="*/ 303 w 790"/>
              <a:gd name="T31" fmla="*/ 459 h 572"/>
              <a:gd name="T32" fmla="*/ 276 w 790"/>
              <a:gd name="T33" fmla="*/ 476 h 572"/>
              <a:gd name="T34" fmla="*/ 270 w 790"/>
              <a:gd name="T35" fmla="*/ 475 h 572"/>
              <a:gd name="T36" fmla="*/ 246 w 790"/>
              <a:gd name="T37" fmla="*/ 448 h 572"/>
              <a:gd name="T38" fmla="*/ 230 w 790"/>
              <a:gd name="T39" fmla="*/ 282 h 572"/>
              <a:gd name="T40" fmla="*/ 203 w 790"/>
              <a:gd name="T41" fmla="*/ 334 h 572"/>
              <a:gd name="T42" fmla="*/ 176 w 790"/>
              <a:gd name="T43" fmla="*/ 350 h 572"/>
              <a:gd name="T44" fmla="*/ 92 w 790"/>
              <a:gd name="T45" fmla="*/ 350 h 572"/>
              <a:gd name="T46" fmla="*/ 337 w 790"/>
              <a:gd name="T47" fmla="*/ 572 h 572"/>
              <a:gd name="T48" fmla="*/ 611 w 790"/>
              <a:gd name="T49" fmla="*/ 6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0" h="572">
                <a:moveTo>
                  <a:pt x="611" y="69"/>
                </a:moveTo>
                <a:cubicBezTo>
                  <a:pt x="547" y="0"/>
                  <a:pt x="416" y="29"/>
                  <a:pt x="340" y="137"/>
                </a:cubicBezTo>
                <a:cubicBezTo>
                  <a:pt x="244" y="21"/>
                  <a:pt x="129" y="0"/>
                  <a:pt x="65" y="69"/>
                </a:cubicBezTo>
                <a:cubicBezTo>
                  <a:pt x="0" y="139"/>
                  <a:pt x="15" y="222"/>
                  <a:pt x="54" y="290"/>
                </a:cubicBezTo>
                <a:lnTo>
                  <a:pt x="158" y="290"/>
                </a:lnTo>
                <a:lnTo>
                  <a:pt x="223" y="165"/>
                </a:lnTo>
                <a:cubicBezTo>
                  <a:pt x="229" y="153"/>
                  <a:pt x="243" y="147"/>
                  <a:pt x="256" y="149"/>
                </a:cubicBezTo>
                <a:cubicBezTo>
                  <a:pt x="269" y="152"/>
                  <a:pt x="279" y="163"/>
                  <a:pt x="280" y="176"/>
                </a:cubicBezTo>
                <a:lnTo>
                  <a:pt x="296" y="341"/>
                </a:lnTo>
                <a:lnTo>
                  <a:pt x="313" y="308"/>
                </a:lnTo>
                <a:cubicBezTo>
                  <a:pt x="318" y="298"/>
                  <a:pt x="328" y="292"/>
                  <a:pt x="340" y="292"/>
                </a:cubicBezTo>
                <a:lnTo>
                  <a:pt x="539" y="292"/>
                </a:lnTo>
                <a:cubicBezTo>
                  <a:pt x="555" y="292"/>
                  <a:pt x="569" y="305"/>
                  <a:pt x="569" y="322"/>
                </a:cubicBezTo>
                <a:cubicBezTo>
                  <a:pt x="569" y="338"/>
                  <a:pt x="555" y="352"/>
                  <a:pt x="539" y="352"/>
                </a:cubicBezTo>
                <a:lnTo>
                  <a:pt x="358" y="352"/>
                </a:lnTo>
                <a:lnTo>
                  <a:pt x="303" y="459"/>
                </a:lnTo>
                <a:cubicBezTo>
                  <a:pt x="298" y="469"/>
                  <a:pt x="287" y="476"/>
                  <a:pt x="276" y="476"/>
                </a:cubicBezTo>
                <a:cubicBezTo>
                  <a:pt x="274" y="476"/>
                  <a:pt x="272" y="475"/>
                  <a:pt x="270" y="475"/>
                </a:cubicBezTo>
                <a:cubicBezTo>
                  <a:pt x="257" y="473"/>
                  <a:pt x="247" y="462"/>
                  <a:pt x="246" y="448"/>
                </a:cubicBezTo>
                <a:lnTo>
                  <a:pt x="230" y="282"/>
                </a:lnTo>
                <a:lnTo>
                  <a:pt x="203" y="334"/>
                </a:lnTo>
                <a:cubicBezTo>
                  <a:pt x="198" y="344"/>
                  <a:pt x="188" y="350"/>
                  <a:pt x="176" y="350"/>
                </a:cubicBezTo>
                <a:lnTo>
                  <a:pt x="92" y="350"/>
                </a:lnTo>
                <a:cubicBezTo>
                  <a:pt x="179" y="464"/>
                  <a:pt x="286" y="554"/>
                  <a:pt x="337" y="572"/>
                </a:cubicBezTo>
                <a:cubicBezTo>
                  <a:pt x="413" y="541"/>
                  <a:pt x="790" y="262"/>
                  <a:pt x="611" y="69"/>
                </a:cubicBezTo>
                <a:close/>
              </a:path>
            </a:pathLst>
          </a:custGeom>
          <a:solidFill>
            <a:srgbClr val="80B940"/>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a:solidFill>
                <a:prstClr val="black"/>
              </a:solidFill>
            </a:endParaRPr>
          </a:p>
        </p:txBody>
      </p:sp>
      <p:sp>
        <p:nvSpPr>
          <p:cNvPr id="3" name="Title 2"/>
          <p:cNvSpPr>
            <a:spLocks noGrp="1"/>
          </p:cNvSpPr>
          <p:nvPr>
            <p:ph type="title"/>
          </p:nvPr>
        </p:nvSpPr>
        <p:spPr/>
        <p:txBody>
          <a:bodyPr/>
          <a:lstStyle/>
          <a:p>
            <a:r>
              <a:rPr lang="en-US" dirty="0">
                <a:solidFill>
                  <a:schemeClr val="tx1"/>
                </a:solidFill>
              </a:rPr>
              <a:t>Monitoring and logging</a:t>
            </a:r>
            <a:br>
              <a:rPr lang="en-US" dirty="0">
                <a:solidFill>
                  <a:schemeClr val="tx1"/>
                </a:solidFill>
              </a:rPr>
            </a:br>
            <a:endParaRPr lang="en-US" dirty="0"/>
          </a:p>
        </p:txBody>
      </p:sp>
    </p:spTree>
    <p:extLst>
      <p:ext uri="{BB962C8B-B14F-4D97-AF65-F5344CB8AC3E}">
        <p14:creationId xmlns:p14="http://schemas.microsoft.com/office/powerpoint/2010/main" val="2779127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outHorizontal)">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par>
                                <p:cTn id="12" presetID="21" presetClass="entr" presetSubtype="1" fill="hold" grpId="0" nodeType="withEffect">
                                  <p:stCondLst>
                                    <p:cond delay="1000"/>
                                  </p:stCondLst>
                                  <p:childTnLst>
                                    <p:set>
                                      <p:cBhvr>
                                        <p:cTn id="13" dur="1" fill="hold">
                                          <p:stCondLst>
                                            <p:cond delay="0"/>
                                          </p:stCondLst>
                                        </p:cTn>
                                        <p:tgtEl>
                                          <p:spTgt spid="11"/>
                                        </p:tgtEl>
                                        <p:attrNameLst>
                                          <p:attrName>style.visibility</p:attrName>
                                        </p:attrNameLst>
                                      </p:cBhvr>
                                      <p:to>
                                        <p:strVal val="visible"/>
                                      </p:to>
                                    </p:set>
                                    <p:animEffect transition="in" filter="wheel(1)">
                                      <p:cBhvr>
                                        <p:cTn id="14" dur="2000"/>
                                        <p:tgtEl>
                                          <p:spTgt spid="11"/>
                                        </p:tgtEl>
                                      </p:cBhvr>
                                    </p:animEffect>
                                  </p:childTnLst>
                                </p:cTn>
                              </p:par>
                              <p:par>
                                <p:cTn id="15" presetID="21" presetClass="entr" presetSubtype="1" fill="hold" grpId="0" nodeType="withEffect">
                                  <p:stCondLst>
                                    <p:cond delay="100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2000"/>
                                        <p:tgtEl>
                                          <p:spTgt spid="18"/>
                                        </p:tgtEl>
                                      </p:cBhvr>
                                    </p:animEffect>
                                  </p:childTnLst>
                                </p:cTn>
                              </p:par>
                              <p:par>
                                <p:cTn id="18" presetID="21" presetClass="entr" presetSubtype="1" fill="hold" grpId="0" nodeType="withEffect">
                                  <p:stCondLst>
                                    <p:cond delay="1000"/>
                                  </p:stCondLst>
                                  <p:childTnLst>
                                    <p:set>
                                      <p:cBhvr>
                                        <p:cTn id="19" dur="1" fill="hold">
                                          <p:stCondLst>
                                            <p:cond delay="0"/>
                                          </p:stCondLst>
                                        </p:cTn>
                                        <p:tgtEl>
                                          <p:spTgt spid="21"/>
                                        </p:tgtEl>
                                        <p:attrNameLst>
                                          <p:attrName>style.visibility</p:attrName>
                                        </p:attrNameLst>
                                      </p:cBhvr>
                                      <p:to>
                                        <p:strVal val="visible"/>
                                      </p:to>
                                    </p:set>
                                    <p:animEffect transition="in" filter="wheel(1)">
                                      <p:cBhvr>
                                        <p:cTn id="20" dur="2000"/>
                                        <p:tgtEl>
                                          <p:spTgt spid="21"/>
                                        </p:tgtEl>
                                      </p:cBhvr>
                                    </p:animEffect>
                                  </p:childTnLst>
                                </p:cTn>
                              </p:par>
                              <p:par>
                                <p:cTn id="21" presetID="21" presetClass="entr" presetSubtype="1"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par>
                                <p:cTn id="24" presetID="1" presetClass="entr" presetSubtype="0" fill="hold" grpId="0" nodeType="withEffect">
                                  <p:stCondLst>
                                    <p:cond delay="1000"/>
                                  </p:stCondLst>
                                  <p:childTnLst>
                                    <p:set>
                                      <p:cBhvr>
                                        <p:cTn id="25" dur="1" fill="hold">
                                          <p:stCondLst>
                                            <p:cond delay="0"/>
                                          </p:stCondLst>
                                        </p:cTn>
                                        <p:tgtEl>
                                          <p:spTgt spid="109"/>
                                        </p:tgtEl>
                                        <p:attrNameLst>
                                          <p:attrName>style.visibility</p:attrName>
                                        </p:attrNameLst>
                                      </p:cBhvr>
                                      <p:to>
                                        <p:strVal val="visible"/>
                                      </p:to>
                                    </p:set>
                                  </p:childTnLst>
                                </p:cTn>
                              </p:par>
                              <p:par>
                                <p:cTn id="26" presetID="1" presetClass="entr" presetSubtype="0" fill="hold" nodeType="withEffect">
                                  <p:stCondLst>
                                    <p:cond delay="1000"/>
                                  </p:stCondLst>
                                  <p:childTnLst>
                                    <p:set>
                                      <p:cBhvr>
                                        <p:cTn id="27" dur="1" fill="hold">
                                          <p:stCondLst>
                                            <p:cond delay="0"/>
                                          </p:stCondLst>
                                        </p:cTn>
                                        <p:tgtEl>
                                          <p:spTgt spid="108"/>
                                        </p:tgtEl>
                                        <p:attrNameLst>
                                          <p:attrName>style.visibility</p:attrName>
                                        </p:attrNameLst>
                                      </p:cBhvr>
                                      <p:to>
                                        <p:strVal val="visible"/>
                                      </p:to>
                                    </p:set>
                                  </p:childTnLst>
                                </p:cTn>
                              </p:par>
                              <p:par>
                                <p:cTn id="28" presetID="1" presetClass="entr" presetSubtype="0" fill="hold" nodeType="withEffect">
                                  <p:stCondLst>
                                    <p:cond delay="1000"/>
                                  </p:stCondLst>
                                  <p:childTnLst>
                                    <p:set>
                                      <p:cBhvr>
                                        <p:cTn id="29" dur="1" fill="hold">
                                          <p:stCondLst>
                                            <p:cond delay="0"/>
                                          </p:stCondLst>
                                        </p:cTn>
                                        <p:tgtEl>
                                          <p:spTgt spid="111"/>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par>
                                <p:cTn id="40" presetID="1"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3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31"/>
                                        </p:tgtEl>
                                        <p:attrNameLst>
                                          <p:attrName>style.visibility</p:attrName>
                                        </p:attrNameLst>
                                      </p:cBhvr>
                                      <p:to>
                                        <p:strVal val="visible"/>
                                      </p:to>
                                    </p:set>
                                  </p:childTnLst>
                                </p:cTn>
                              </p:par>
                              <p:par>
                                <p:cTn id="46" presetID="21" presetClass="entr" presetSubtype="1" fill="hold" nodeType="withEffect">
                                  <p:stCondLst>
                                    <p:cond delay="0"/>
                                  </p:stCondLst>
                                  <p:childTnLst>
                                    <p:set>
                                      <p:cBhvr>
                                        <p:cTn id="47" dur="1" fill="hold">
                                          <p:stCondLst>
                                            <p:cond delay="0"/>
                                          </p:stCondLst>
                                        </p:cTn>
                                        <p:tgtEl>
                                          <p:spTgt spid="136"/>
                                        </p:tgtEl>
                                        <p:attrNameLst>
                                          <p:attrName>style.visibility</p:attrName>
                                        </p:attrNameLst>
                                      </p:cBhvr>
                                      <p:to>
                                        <p:strVal val="visible"/>
                                      </p:to>
                                    </p:set>
                                    <p:animEffect transition="in" filter="wheel(1)">
                                      <p:cBhvr>
                                        <p:cTn id="48" dur="2000"/>
                                        <p:tgtEl>
                                          <p:spTgt spid="136"/>
                                        </p:tgtEl>
                                      </p:cBhvr>
                                    </p:animEffect>
                                  </p:childTnLst>
                                </p:cTn>
                              </p:par>
                            </p:childTnLst>
                          </p:cTn>
                        </p:par>
                        <p:par>
                          <p:cTn id="49" fill="hold">
                            <p:stCondLst>
                              <p:cond delay="5500"/>
                            </p:stCondLst>
                            <p:childTnLst>
                              <p:par>
                                <p:cTn id="50" presetID="21" presetClass="entr" presetSubtype="1" fill="hold" nodeType="after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wheel(1)">
                                      <p:cBhvr>
                                        <p:cTn id="52" dur="2000"/>
                                        <p:tgtEl>
                                          <p:spTgt spid="146"/>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1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09" grpId="0"/>
      <p:bldP spid="120" grpId="0"/>
      <p:bldP spid="130" grpId="0"/>
      <p:bldP spid="145" grpId="0"/>
      <p:bldP spid="149" grpId="0"/>
      <p:bldP spid="8" grpId="0" animBg="1"/>
      <p:bldP spid="11" grpId="0" animBg="1"/>
      <p:bldP spid="18"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5558445"/>
          </a:xfrm>
        </p:spPr>
        <p:txBody>
          <a:bodyPr/>
          <a:lstStyle/>
          <a:p>
            <a:pPr marL="0" indent="0">
              <a:buNone/>
            </a:pPr>
            <a:r>
              <a:rPr lang="en-US" dirty="0">
                <a:solidFill>
                  <a:schemeClr val="tx2"/>
                </a:solidFill>
              </a:rPr>
              <a:t>Trustworthy Foundation</a:t>
            </a:r>
          </a:p>
          <a:p>
            <a:pPr marL="0" indent="0">
              <a:buNone/>
            </a:pPr>
            <a:r>
              <a:rPr lang="en-US" dirty="0">
                <a:solidFill>
                  <a:schemeClr val="tx2"/>
                </a:solidFill>
              </a:rPr>
              <a:t>Assume Breach</a:t>
            </a:r>
          </a:p>
          <a:p>
            <a:pPr marL="0" indent="0">
              <a:buNone/>
            </a:pPr>
            <a:r>
              <a:rPr lang="en-US" dirty="0">
                <a:solidFill>
                  <a:schemeClr val="tx2"/>
                </a:solidFill>
              </a:rPr>
              <a:t>Azure Infrastructure Protection</a:t>
            </a:r>
          </a:p>
          <a:p>
            <a:pPr marL="0" indent="0">
              <a:buNone/>
            </a:pPr>
            <a:r>
              <a:rPr lang="en-US" dirty="0">
                <a:solidFill>
                  <a:schemeClr val="tx2"/>
                </a:solidFill>
              </a:rPr>
              <a:t>Data Protection</a:t>
            </a:r>
          </a:p>
          <a:p>
            <a:pPr marL="0" indent="0">
              <a:buNone/>
            </a:pPr>
            <a:r>
              <a:rPr lang="en-US" dirty="0">
                <a:solidFill>
                  <a:schemeClr val="tx2"/>
                </a:solidFill>
              </a:rPr>
              <a:t>Key Vault</a:t>
            </a:r>
          </a:p>
          <a:p>
            <a:pPr marL="0" indent="0">
              <a:buNone/>
            </a:pPr>
            <a:r>
              <a:rPr lang="en-US" dirty="0">
                <a:solidFill>
                  <a:schemeClr val="tx2"/>
                </a:solidFill>
              </a:rPr>
              <a:t>Disk Encryption</a:t>
            </a:r>
          </a:p>
          <a:p>
            <a:pPr marL="0" indent="0">
              <a:buNone/>
            </a:pPr>
            <a:r>
              <a:rPr lang="en-US" dirty="0">
                <a:solidFill>
                  <a:schemeClr val="tx2"/>
                </a:solidFill>
              </a:rPr>
              <a:t>SQL Encryption</a:t>
            </a:r>
          </a:p>
          <a:p>
            <a:pPr marL="0" indent="0">
              <a:buNone/>
            </a:pPr>
            <a:r>
              <a:rPr lang="en-US" dirty="0">
                <a:solidFill>
                  <a:schemeClr val="tx2"/>
                </a:solidFill>
              </a:rPr>
              <a:t>Security Strategies and Decisions</a:t>
            </a:r>
          </a:p>
          <a:p>
            <a:pPr marL="0" indent="0">
              <a:buNone/>
            </a:pPr>
            <a:r>
              <a:rPr lang="en-US" dirty="0">
                <a:solidFill>
                  <a:schemeClr val="tx2"/>
                </a:solidFill>
              </a:rPr>
              <a:t>Next steps</a:t>
            </a:r>
          </a:p>
        </p:txBody>
      </p:sp>
      <p:sp>
        <p:nvSpPr>
          <p:cNvPr id="3" name="Title 2"/>
          <p:cNvSpPr>
            <a:spLocks noGrp="1"/>
          </p:cNvSpPr>
          <p:nvPr>
            <p:ph type="title"/>
          </p:nvPr>
        </p:nvSpPr>
        <p:spPr/>
        <p:txBody>
          <a:bodyPr/>
          <a:lstStyle/>
          <a:p>
            <a:r>
              <a:rPr lang="en-US" dirty="0"/>
              <a:t>High-level Agenda</a:t>
            </a:r>
          </a:p>
        </p:txBody>
      </p:sp>
    </p:spTree>
    <p:extLst>
      <p:ext uri="{BB962C8B-B14F-4D97-AF65-F5344CB8AC3E}">
        <p14:creationId xmlns:p14="http://schemas.microsoft.com/office/powerpoint/2010/main" val="8121151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6169" y="1212851"/>
            <a:ext cx="4936876" cy="3545586"/>
          </a:xfrm>
        </p:spPr>
        <p:txBody>
          <a:bodyPr/>
          <a:lstStyle/>
          <a:p>
            <a:r>
              <a:rPr lang="en-US" sz="2400" dirty="0"/>
              <a:t>Change Management logs for subscription</a:t>
            </a:r>
          </a:p>
          <a:p>
            <a:r>
              <a:rPr lang="en-US" sz="2400" dirty="0"/>
              <a:t>Add/remove/modify</a:t>
            </a:r>
          </a:p>
          <a:p>
            <a:r>
              <a:rPr lang="en-US" sz="2400" dirty="0"/>
              <a:t>Retained for 90 days</a:t>
            </a:r>
          </a:p>
          <a:p>
            <a:r>
              <a:rPr lang="en-US" sz="2400" dirty="0"/>
              <a:t>Can drill down in portal</a:t>
            </a:r>
          </a:p>
          <a:p>
            <a:r>
              <a:rPr lang="en-US" sz="2400" dirty="0"/>
              <a:t>Can export to Storage Account or Event Hub for SEIM </a:t>
            </a:r>
          </a:p>
          <a:p>
            <a:r>
              <a:rPr lang="en-US" sz="2400" dirty="0"/>
              <a:t>Can maintain for 1-365 days, </a:t>
            </a:r>
            <a:br>
              <a:rPr lang="en-US" sz="2400" dirty="0"/>
            </a:br>
            <a:r>
              <a:rPr lang="en-US" sz="2400" dirty="0"/>
              <a:t>or forever</a:t>
            </a:r>
          </a:p>
        </p:txBody>
      </p:sp>
      <p:sp>
        <p:nvSpPr>
          <p:cNvPr id="8" name="Title 7"/>
          <p:cNvSpPr>
            <a:spLocks noGrp="1"/>
          </p:cNvSpPr>
          <p:nvPr>
            <p:ph type="title"/>
          </p:nvPr>
        </p:nvSpPr>
        <p:spPr/>
        <p:txBody>
          <a:bodyPr/>
          <a:lstStyle/>
          <a:p>
            <a:r>
              <a:rPr lang="en-US" dirty="0"/>
              <a:t>Azure Activity Logs</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07845" y="1287462"/>
            <a:ext cx="6602203" cy="4650168"/>
          </a:xfrm>
          <a:prstGeom prst="rect">
            <a:avLst/>
          </a:prstGeom>
        </p:spPr>
      </p:pic>
    </p:spTree>
    <p:extLst>
      <p:ext uri="{BB962C8B-B14F-4D97-AF65-F5344CB8AC3E}">
        <p14:creationId xmlns:p14="http://schemas.microsoft.com/office/powerpoint/2010/main" val="30957600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data collection with Azure Diagnostics</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54124" y="1353668"/>
            <a:ext cx="6926640" cy="5343994"/>
          </a:xfrm>
          <a:prstGeom prst="rect">
            <a:avLst/>
          </a:prstGeom>
        </p:spPr>
      </p:pic>
    </p:spTree>
    <p:extLst>
      <p:ext uri="{BB962C8B-B14F-4D97-AF65-F5344CB8AC3E}">
        <p14:creationId xmlns:p14="http://schemas.microsoft.com/office/powerpoint/2010/main" val="21619101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flipV="1">
            <a:off x="7023742" y="1687403"/>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TextBox 7"/>
          <p:cNvSpPr txBox="1"/>
          <p:nvPr/>
        </p:nvSpPr>
        <p:spPr>
          <a:xfrm>
            <a:off x="7526111" y="2096743"/>
            <a:ext cx="4542609" cy="3793828"/>
          </a:xfrm>
          <a:prstGeom prst="rect">
            <a:avLst/>
          </a:prstGeom>
          <a:noFill/>
        </p:spPr>
        <p:txBody>
          <a:bodyPr wrap="square" lIns="69690" tIns="34846" rIns="69690" bIns="34846"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6"/>
              </a:spcAft>
            </a:pPr>
            <a:r>
              <a:rPr lang="en-US" sz="2000" dirty="0">
                <a:solidFill>
                  <a:schemeClr val="tx2"/>
                </a:solidFill>
                <a:latin typeface="+mj-lt"/>
              </a:rPr>
              <a:t>Azure: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Performs monitoring and alerting of antimalware events for the platform</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Enables real-time protection, on-demand scanning, and monitoring via Microsoft Antimalware for Cloud Services                   and Virtual Machines</a:t>
            </a:r>
          </a:p>
          <a:p>
            <a:pPr marL="241221" indent="-241221">
              <a:buFont typeface="Arial" panose="020B0604020202020204" pitchFamily="34" charset="0"/>
              <a:buChar char="•"/>
            </a:pPr>
            <a:endParaRPr lang="en-US" sz="1836" dirty="0">
              <a:solidFill>
                <a:srgbClr val="44546A"/>
              </a:solidFill>
            </a:endParaRPr>
          </a:p>
          <a:p>
            <a:pPr>
              <a:spcAft>
                <a:spcPts val="306"/>
              </a:spcAft>
            </a:pP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Configures Microsoft Antimalware or an AV/AM solution from a partner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Extracts events to SIEM</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Monitors alerts &amp; reports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Responds to incidents</a:t>
            </a:r>
          </a:p>
        </p:txBody>
      </p:sp>
      <p:sp>
        <p:nvSpPr>
          <p:cNvPr id="12" name="Rectangle 11"/>
          <p:cNvSpPr/>
          <p:nvPr/>
        </p:nvSpPr>
        <p:spPr>
          <a:xfrm>
            <a:off x="2197583" y="1688802"/>
            <a:ext cx="4100640" cy="2862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13" name="Rectangle 12"/>
          <p:cNvSpPr/>
          <p:nvPr/>
        </p:nvSpPr>
        <p:spPr>
          <a:xfrm>
            <a:off x="2807808" y="2225985"/>
            <a:ext cx="2856209" cy="16630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4" name="TextBox 132"/>
          <p:cNvSpPr txBox="1"/>
          <p:nvPr/>
        </p:nvSpPr>
        <p:spPr>
          <a:xfrm>
            <a:off x="3027595" y="3485219"/>
            <a:ext cx="469772" cy="32014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Azure Storage </a:t>
            </a:r>
          </a:p>
        </p:txBody>
      </p:sp>
      <p:sp>
        <p:nvSpPr>
          <p:cNvPr id="15" name="Rounded Rectangle 14"/>
          <p:cNvSpPr/>
          <p:nvPr/>
        </p:nvSpPr>
        <p:spPr>
          <a:xfrm>
            <a:off x="2602438" y="2063156"/>
            <a:ext cx="3228949" cy="1978055"/>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53" name="TextBox 152"/>
          <p:cNvSpPr txBox="1"/>
          <p:nvPr/>
        </p:nvSpPr>
        <p:spPr>
          <a:xfrm>
            <a:off x="1198363" y="3891710"/>
            <a:ext cx="854624" cy="47838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24" spc="-31" dirty="0">
                <a:solidFill>
                  <a:prstClr val="black">
                    <a:lumMod val="75000"/>
                    <a:lumOff val="25000"/>
                  </a:prstClr>
                </a:solidFill>
                <a:latin typeface="Segoe UI Semibold" panose="020B0702040204020203" pitchFamily="34" charset="0"/>
              </a:rPr>
              <a:t>Customer</a:t>
            </a:r>
          </a:p>
          <a:p>
            <a:pPr algn="ctr"/>
            <a:r>
              <a:rPr lang="en-US" sz="1224" spc="-31" dirty="0">
                <a:solidFill>
                  <a:prstClr val="black">
                    <a:lumMod val="75000"/>
                    <a:lumOff val="25000"/>
                  </a:prstClr>
                </a:solidFill>
                <a:latin typeface="Segoe UI Semibold" panose="020B0702040204020203" pitchFamily="34" charset="0"/>
              </a:rPr>
              <a:t>Admin</a:t>
            </a:r>
          </a:p>
        </p:txBody>
      </p:sp>
      <p:cxnSp>
        <p:nvCxnSpPr>
          <p:cNvPr id="58" name="Straight Arrow Connector 57"/>
          <p:cNvCxnSpPr/>
          <p:nvPr/>
        </p:nvCxnSpPr>
        <p:spPr>
          <a:xfrm flipH="1">
            <a:off x="3892600" y="3649044"/>
            <a:ext cx="376189"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272989" y="3296911"/>
            <a:ext cx="0" cy="349440"/>
          </a:xfrm>
          <a:prstGeom prst="line">
            <a:avLst/>
          </a:prstGeom>
          <a:ln w="12700">
            <a:solidFill>
              <a:srgbClr val="7FBA00"/>
            </a:solidFill>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a:stretch>
            <a:fillRect/>
          </a:stretch>
        </p:blipFill>
        <p:spPr>
          <a:xfrm>
            <a:off x="3519337" y="3484457"/>
            <a:ext cx="388194" cy="338625"/>
          </a:xfrm>
          <a:prstGeom prst="rect">
            <a:avLst/>
          </a:prstGeom>
        </p:spPr>
      </p:pic>
      <p:sp>
        <p:nvSpPr>
          <p:cNvPr id="64" name="Rounded Rectangle 63"/>
          <p:cNvSpPr/>
          <p:nvPr/>
        </p:nvSpPr>
        <p:spPr>
          <a:xfrm>
            <a:off x="3070037" y="2352295"/>
            <a:ext cx="2391437" cy="940414"/>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65" name="Rounded Rectangle 64"/>
          <p:cNvSpPr/>
          <p:nvPr/>
        </p:nvSpPr>
        <p:spPr>
          <a:xfrm>
            <a:off x="3826362" y="2661699"/>
            <a:ext cx="580435"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66" name="Group 65"/>
          <p:cNvGrpSpPr/>
          <p:nvPr/>
        </p:nvGrpSpPr>
        <p:grpSpPr>
          <a:xfrm>
            <a:off x="3876836" y="2723315"/>
            <a:ext cx="475699" cy="438582"/>
            <a:chOff x="4401303" y="3262974"/>
            <a:chExt cx="466474" cy="430076"/>
          </a:xfrm>
        </p:grpSpPr>
        <p:pic>
          <p:nvPicPr>
            <p:cNvPr id="67" name="Picture 66"/>
            <p:cNvPicPr>
              <a:picLocks noChangeAspect="1"/>
            </p:cNvPicPr>
            <p:nvPr/>
          </p:nvPicPr>
          <p:blipFill>
            <a:blip r:embed="rId4"/>
            <a:stretch>
              <a:fillRect/>
            </a:stretch>
          </p:blipFill>
          <p:spPr>
            <a:xfrm>
              <a:off x="4481323" y="3262974"/>
              <a:ext cx="318786" cy="292950"/>
            </a:xfrm>
            <a:prstGeom prst="rect">
              <a:avLst/>
            </a:prstGeom>
          </p:spPr>
        </p:pic>
        <p:sp>
          <p:nvSpPr>
            <p:cNvPr id="68"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sp>
        <p:nvSpPr>
          <p:cNvPr id="69" name="Rounded Rectangle 68"/>
          <p:cNvSpPr/>
          <p:nvPr/>
        </p:nvSpPr>
        <p:spPr>
          <a:xfrm>
            <a:off x="4521004" y="2659682"/>
            <a:ext cx="828990"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2" name="TextBox 146"/>
          <p:cNvSpPr txBox="1"/>
          <p:nvPr/>
        </p:nvSpPr>
        <p:spPr>
          <a:xfrm>
            <a:off x="4618114" y="3024709"/>
            <a:ext cx="698872" cy="12803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Cloud Services</a:t>
            </a:r>
          </a:p>
        </p:txBody>
      </p:sp>
      <p:sp>
        <p:nvSpPr>
          <p:cNvPr id="73" name="TextBox 72"/>
          <p:cNvSpPr txBox="1"/>
          <p:nvPr/>
        </p:nvSpPr>
        <p:spPr>
          <a:xfrm>
            <a:off x="3742251" y="2340280"/>
            <a:ext cx="1072694" cy="254230"/>
          </a:xfrm>
          <a:prstGeom prst="rect">
            <a:avLst/>
          </a:prstGeom>
          <a:noFill/>
        </p:spPr>
        <p:txBody>
          <a:bodyPr wrap="none" rtlCol="0">
            <a:spAutoFit/>
          </a:bodyPr>
          <a:lstStyle/>
          <a:p>
            <a:pPr algn="ctr" defTabSz="932504"/>
            <a:r>
              <a:rPr lang="en-US" sz="1020" dirty="0">
                <a:solidFill>
                  <a:srgbClr val="44546A"/>
                </a:solidFill>
                <a:latin typeface="Segoe UI Semibold" panose="020B0702040204020203" pitchFamily="34" charset="0"/>
              </a:rPr>
              <a:t>Customer VMs</a:t>
            </a:r>
          </a:p>
        </p:txBody>
      </p:sp>
      <p:pic>
        <p:nvPicPr>
          <p:cNvPr id="84" name="Picture 83"/>
          <p:cNvPicPr>
            <a:picLocks noChangeAspect="1"/>
          </p:cNvPicPr>
          <p:nvPr/>
        </p:nvPicPr>
        <p:blipFill>
          <a:blip r:embed="rId5"/>
          <a:stretch>
            <a:fillRect/>
          </a:stretch>
        </p:blipFill>
        <p:spPr>
          <a:xfrm>
            <a:off x="1102815" y="2946457"/>
            <a:ext cx="1033940" cy="953810"/>
          </a:xfrm>
          <a:prstGeom prst="rect">
            <a:avLst/>
          </a:prstGeom>
        </p:spPr>
      </p:pic>
      <p:sp>
        <p:nvSpPr>
          <p:cNvPr id="85" name="TextBox 152"/>
          <p:cNvSpPr txBox="1"/>
          <p:nvPr/>
        </p:nvSpPr>
        <p:spPr>
          <a:xfrm>
            <a:off x="1213210" y="3121096"/>
            <a:ext cx="788256" cy="414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Portal</a:t>
            </a:r>
          </a:p>
          <a:p>
            <a:pPr algn="ctr"/>
            <a:r>
              <a:rPr lang="en-US" sz="1020" dirty="0">
                <a:solidFill>
                  <a:srgbClr val="44546A"/>
                </a:solidFill>
                <a:latin typeface="Segoe UI Semibold" panose="020B0702040204020203" pitchFamily="34" charset="0"/>
              </a:rPr>
              <a:t>Smart API</a:t>
            </a:r>
          </a:p>
        </p:txBody>
      </p:sp>
      <p:sp>
        <p:nvSpPr>
          <p:cNvPr id="89" name="Rounded Rectangle 88"/>
          <p:cNvSpPr/>
          <p:nvPr/>
        </p:nvSpPr>
        <p:spPr>
          <a:xfrm>
            <a:off x="3161912" y="2666270"/>
            <a:ext cx="580435"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86" name="Group 85"/>
          <p:cNvGrpSpPr/>
          <p:nvPr/>
        </p:nvGrpSpPr>
        <p:grpSpPr>
          <a:xfrm>
            <a:off x="3201464" y="2741599"/>
            <a:ext cx="475699" cy="438582"/>
            <a:chOff x="4401303" y="3262974"/>
            <a:chExt cx="466474" cy="430076"/>
          </a:xfrm>
        </p:grpSpPr>
        <p:pic>
          <p:nvPicPr>
            <p:cNvPr id="87" name="Picture 86"/>
            <p:cNvPicPr>
              <a:picLocks noChangeAspect="1"/>
            </p:cNvPicPr>
            <p:nvPr/>
          </p:nvPicPr>
          <p:blipFill>
            <a:blip r:embed="rId4"/>
            <a:stretch>
              <a:fillRect/>
            </a:stretch>
          </p:blipFill>
          <p:spPr>
            <a:xfrm>
              <a:off x="4481323" y="3262974"/>
              <a:ext cx="318786" cy="292950"/>
            </a:xfrm>
            <a:prstGeom prst="rect">
              <a:avLst/>
            </a:prstGeom>
          </p:spPr>
        </p:pic>
        <p:sp>
          <p:nvSpPr>
            <p:cNvPr id="88"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grpSp>
        <p:nvGrpSpPr>
          <p:cNvPr id="90" name="Group 89"/>
          <p:cNvGrpSpPr/>
          <p:nvPr/>
        </p:nvGrpSpPr>
        <p:grpSpPr>
          <a:xfrm>
            <a:off x="3490549" y="2583910"/>
            <a:ext cx="300617" cy="270059"/>
            <a:chOff x="4495800" y="3230211"/>
            <a:chExt cx="431800" cy="446409"/>
          </a:xfrm>
        </p:grpSpPr>
        <p:sp>
          <p:nvSpPr>
            <p:cNvPr id="91" name="Rounded Rectangle 90"/>
            <p:cNvSpPr/>
            <p:nvPr/>
          </p:nvSpPr>
          <p:spPr>
            <a:xfrm>
              <a:off x="4495800" y="3233001"/>
              <a:ext cx="431800" cy="443619"/>
            </a:xfrm>
            <a:prstGeom prst="round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51"/>
              <a:endParaRPr lang="en-US" sz="1836" dirty="0">
                <a:solidFill>
                  <a:prstClr val="white"/>
                </a:solidFill>
              </a:endParaRPr>
            </a:p>
          </p:txBody>
        </p:sp>
        <p:grpSp>
          <p:nvGrpSpPr>
            <p:cNvPr id="92" name="Group 91"/>
            <p:cNvGrpSpPr/>
            <p:nvPr/>
          </p:nvGrpSpPr>
          <p:grpSpPr>
            <a:xfrm>
              <a:off x="4555951" y="3230211"/>
              <a:ext cx="311497" cy="425686"/>
              <a:chOff x="4551471" y="3097897"/>
              <a:chExt cx="423482" cy="578723"/>
            </a:xfrm>
          </p:grpSpPr>
          <p:sp>
            <p:nvSpPr>
              <p:cNvPr id="93" name="Freeform 9"/>
              <p:cNvSpPr>
                <a:spLocks/>
              </p:cNvSpPr>
              <p:nvPr/>
            </p:nvSpPr>
            <p:spPr bwMode="auto">
              <a:xfrm>
                <a:off x="4552359" y="3122144"/>
                <a:ext cx="422594" cy="554476"/>
              </a:xfrm>
              <a:custGeom>
                <a:avLst/>
                <a:gdLst>
                  <a:gd name="T0" fmla="*/ 2 w 1253"/>
                  <a:gd name="T1" fmla="*/ 228 h 1648"/>
                  <a:gd name="T2" fmla="*/ 627 w 1253"/>
                  <a:gd name="T3" fmla="*/ 0 h 1648"/>
                  <a:gd name="T4" fmla="*/ 1253 w 1253"/>
                  <a:gd name="T5" fmla="*/ 227 h 1648"/>
                  <a:gd name="T6" fmla="*/ 1253 w 1253"/>
                  <a:gd name="T7" fmla="*/ 254 h 1648"/>
                  <a:gd name="T8" fmla="*/ 1253 w 1253"/>
                  <a:gd name="T9" fmla="*/ 1014 h 1648"/>
                  <a:gd name="T10" fmla="*/ 1114 w 1253"/>
                  <a:gd name="T11" fmla="*/ 1329 h 1648"/>
                  <a:gd name="T12" fmla="*/ 844 w 1253"/>
                  <a:gd name="T13" fmla="*/ 1518 h 1648"/>
                  <a:gd name="T14" fmla="*/ 640 w 1253"/>
                  <a:gd name="T15" fmla="*/ 1643 h 1648"/>
                  <a:gd name="T16" fmla="*/ 617 w 1253"/>
                  <a:gd name="T17" fmla="*/ 1645 h 1648"/>
                  <a:gd name="T18" fmla="*/ 253 w 1253"/>
                  <a:gd name="T19" fmla="*/ 1418 h 1648"/>
                  <a:gd name="T20" fmla="*/ 81 w 1253"/>
                  <a:gd name="T21" fmla="*/ 1264 h 1648"/>
                  <a:gd name="T22" fmla="*/ 1 w 1253"/>
                  <a:gd name="T23" fmla="*/ 1026 h 1648"/>
                  <a:gd name="T24" fmla="*/ 1 w 1253"/>
                  <a:gd name="T25" fmla="*/ 248 h 1648"/>
                  <a:gd name="T26" fmla="*/ 2 w 1253"/>
                  <a:gd name="T27" fmla="*/ 22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3" h="1648">
                    <a:moveTo>
                      <a:pt x="2" y="228"/>
                    </a:moveTo>
                    <a:cubicBezTo>
                      <a:pt x="244" y="244"/>
                      <a:pt x="450" y="164"/>
                      <a:pt x="627" y="0"/>
                    </a:cubicBezTo>
                    <a:cubicBezTo>
                      <a:pt x="804" y="164"/>
                      <a:pt x="1010" y="244"/>
                      <a:pt x="1253" y="227"/>
                    </a:cubicBezTo>
                    <a:cubicBezTo>
                      <a:pt x="1253" y="239"/>
                      <a:pt x="1253" y="246"/>
                      <a:pt x="1253" y="254"/>
                    </a:cubicBezTo>
                    <a:cubicBezTo>
                      <a:pt x="1253" y="507"/>
                      <a:pt x="1253" y="761"/>
                      <a:pt x="1253" y="1014"/>
                    </a:cubicBezTo>
                    <a:cubicBezTo>
                      <a:pt x="1253" y="1139"/>
                      <a:pt x="1206" y="1244"/>
                      <a:pt x="1114" y="1329"/>
                    </a:cubicBezTo>
                    <a:cubicBezTo>
                      <a:pt x="1032" y="1404"/>
                      <a:pt x="938" y="1461"/>
                      <a:pt x="844" y="1518"/>
                    </a:cubicBezTo>
                    <a:cubicBezTo>
                      <a:pt x="776" y="1560"/>
                      <a:pt x="708" y="1602"/>
                      <a:pt x="640" y="1643"/>
                    </a:cubicBezTo>
                    <a:cubicBezTo>
                      <a:pt x="634" y="1647"/>
                      <a:pt x="623" y="1648"/>
                      <a:pt x="617" y="1645"/>
                    </a:cubicBezTo>
                    <a:cubicBezTo>
                      <a:pt x="496" y="1570"/>
                      <a:pt x="373" y="1495"/>
                      <a:pt x="253" y="1418"/>
                    </a:cubicBezTo>
                    <a:cubicBezTo>
                      <a:pt x="188" y="1376"/>
                      <a:pt x="128" y="1326"/>
                      <a:pt x="81" y="1264"/>
                    </a:cubicBezTo>
                    <a:cubicBezTo>
                      <a:pt x="28" y="1193"/>
                      <a:pt x="2" y="1113"/>
                      <a:pt x="1" y="1026"/>
                    </a:cubicBezTo>
                    <a:cubicBezTo>
                      <a:pt x="0" y="766"/>
                      <a:pt x="1" y="507"/>
                      <a:pt x="1" y="248"/>
                    </a:cubicBezTo>
                    <a:cubicBezTo>
                      <a:pt x="1" y="243"/>
                      <a:pt x="2" y="237"/>
                      <a:pt x="2" y="228"/>
                    </a:cubicBezTo>
                    <a:close/>
                  </a:path>
                </a:pathLst>
              </a:custGeom>
              <a:solidFill>
                <a:srgbClr val="FFFFFF"/>
              </a:solidFill>
              <a:ln>
                <a:noFill/>
              </a:ln>
            </p:spPr>
            <p:txBody>
              <a:bodyPr vert="horz" wrap="square" lIns="93248" tIns="46624" rIns="93248" bIns="46624" numCol="1" anchor="t" anchorCtr="0" compatLnSpc="1">
                <a:prstTxWarp prst="textNoShape">
                  <a:avLst/>
                </a:prstTxWarp>
              </a:bodyPr>
              <a:lstStyle/>
              <a:p>
                <a:pPr defTabSz="466251"/>
                <a:endParaRPr lang="en-US" sz="1836" dirty="0">
                  <a:solidFill>
                    <a:prstClr val="white"/>
                  </a:solidFill>
                </a:endParaRPr>
              </a:p>
            </p:txBody>
          </p:sp>
          <p:cxnSp>
            <p:nvCxnSpPr>
              <p:cNvPr id="94" name="Straight Connector 93"/>
              <p:cNvCxnSpPr>
                <a:endCxn id="93" idx="8"/>
              </p:cNvCxnSpPr>
              <p:nvPr/>
            </p:nvCxnSpPr>
            <p:spPr>
              <a:xfrm flipH="1">
                <a:off x="4760452" y="3097897"/>
                <a:ext cx="3204" cy="577714"/>
              </a:xfrm>
              <a:prstGeom prst="line">
                <a:avLst/>
              </a:prstGeom>
              <a:ln w="28575">
                <a:solidFill>
                  <a:srgbClr val="80B94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551471" y="3392217"/>
                <a:ext cx="423482" cy="0"/>
              </a:xfrm>
              <a:prstGeom prst="line">
                <a:avLst/>
              </a:prstGeom>
              <a:ln w="28575">
                <a:solidFill>
                  <a:srgbClr val="80B940"/>
                </a:solidFill>
              </a:ln>
            </p:spPr>
            <p:style>
              <a:lnRef idx="1">
                <a:schemeClr val="accent1"/>
              </a:lnRef>
              <a:fillRef idx="0">
                <a:schemeClr val="accent1"/>
              </a:fillRef>
              <a:effectRef idx="0">
                <a:schemeClr val="accent1"/>
              </a:effectRef>
              <a:fontRef idx="minor">
                <a:schemeClr val="tx1"/>
              </a:fontRef>
            </p:style>
          </p:cxnSp>
        </p:grpSp>
      </p:grpSp>
      <p:grpSp>
        <p:nvGrpSpPr>
          <p:cNvPr id="96" name="Group 95"/>
          <p:cNvGrpSpPr/>
          <p:nvPr/>
        </p:nvGrpSpPr>
        <p:grpSpPr>
          <a:xfrm>
            <a:off x="4199821" y="2588481"/>
            <a:ext cx="300617" cy="270059"/>
            <a:chOff x="4495800" y="3230211"/>
            <a:chExt cx="431800" cy="446409"/>
          </a:xfrm>
        </p:grpSpPr>
        <p:sp>
          <p:nvSpPr>
            <p:cNvPr id="97" name="Rounded Rectangle 96"/>
            <p:cNvSpPr/>
            <p:nvPr/>
          </p:nvSpPr>
          <p:spPr>
            <a:xfrm>
              <a:off x="4495800" y="3233001"/>
              <a:ext cx="431800" cy="443619"/>
            </a:xfrm>
            <a:prstGeom prst="round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51"/>
              <a:endParaRPr lang="en-US" sz="1836" dirty="0">
                <a:solidFill>
                  <a:prstClr val="white"/>
                </a:solidFill>
              </a:endParaRPr>
            </a:p>
          </p:txBody>
        </p:sp>
        <p:grpSp>
          <p:nvGrpSpPr>
            <p:cNvPr id="98" name="Group 97"/>
            <p:cNvGrpSpPr/>
            <p:nvPr/>
          </p:nvGrpSpPr>
          <p:grpSpPr>
            <a:xfrm>
              <a:off x="4555951" y="3230211"/>
              <a:ext cx="311497" cy="425686"/>
              <a:chOff x="4551471" y="3097897"/>
              <a:chExt cx="423482" cy="578723"/>
            </a:xfrm>
          </p:grpSpPr>
          <p:sp>
            <p:nvSpPr>
              <p:cNvPr id="99" name="Freeform 9"/>
              <p:cNvSpPr>
                <a:spLocks/>
              </p:cNvSpPr>
              <p:nvPr/>
            </p:nvSpPr>
            <p:spPr bwMode="auto">
              <a:xfrm>
                <a:off x="4552359" y="3122144"/>
                <a:ext cx="422594" cy="554476"/>
              </a:xfrm>
              <a:custGeom>
                <a:avLst/>
                <a:gdLst>
                  <a:gd name="T0" fmla="*/ 2 w 1253"/>
                  <a:gd name="T1" fmla="*/ 228 h 1648"/>
                  <a:gd name="T2" fmla="*/ 627 w 1253"/>
                  <a:gd name="T3" fmla="*/ 0 h 1648"/>
                  <a:gd name="T4" fmla="*/ 1253 w 1253"/>
                  <a:gd name="T5" fmla="*/ 227 h 1648"/>
                  <a:gd name="T6" fmla="*/ 1253 w 1253"/>
                  <a:gd name="T7" fmla="*/ 254 h 1648"/>
                  <a:gd name="T8" fmla="*/ 1253 w 1253"/>
                  <a:gd name="T9" fmla="*/ 1014 h 1648"/>
                  <a:gd name="T10" fmla="*/ 1114 w 1253"/>
                  <a:gd name="T11" fmla="*/ 1329 h 1648"/>
                  <a:gd name="T12" fmla="*/ 844 w 1253"/>
                  <a:gd name="T13" fmla="*/ 1518 h 1648"/>
                  <a:gd name="T14" fmla="*/ 640 w 1253"/>
                  <a:gd name="T15" fmla="*/ 1643 h 1648"/>
                  <a:gd name="T16" fmla="*/ 617 w 1253"/>
                  <a:gd name="T17" fmla="*/ 1645 h 1648"/>
                  <a:gd name="T18" fmla="*/ 253 w 1253"/>
                  <a:gd name="T19" fmla="*/ 1418 h 1648"/>
                  <a:gd name="T20" fmla="*/ 81 w 1253"/>
                  <a:gd name="T21" fmla="*/ 1264 h 1648"/>
                  <a:gd name="T22" fmla="*/ 1 w 1253"/>
                  <a:gd name="T23" fmla="*/ 1026 h 1648"/>
                  <a:gd name="T24" fmla="*/ 1 w 1253"/>
                  <a:gd name="T25" fmla="*/ 248 h 1648"/>
                  <a:gd name="T26" fmla="*/ 2 w 1253"/>
                  <a:gd name="T27" fmla="*/ 22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3" h="1648">
                    <a:moveTo>
                      <a:pt x="2" y="228"/>
                    </a:moveTo>
                    <a:cubicBezTo>
                      <a:pt x="244" y="244"/>
                      <a:pt x="450" y="164"/>
                      <a:pt x="627" y="0"/>
                    </a:cubicBezTo>
                    <a:cubicBezTo>
                      <a:pt x="804" y="164"/>
                      <a:pt x="1010" y="244"/>
                      <a:pt x="1253" y="227"/>
                    </a:cubicBezTo>
                    <a:cubicBezTo>
                      <a:pt x="1253" y="239"/>
                      <a:pt x="1253" y="246"/>
                      <a:pt x="1253" y="254"/>
                    </a:cubicBezTo>
                    <a:cubicBezTo>
                      <a:pt x="1253" y="507"/>
                      <a:pt x="1253" y="761"/>
                      <a:pt x="1253" y="1014"/>
                    </a:cubicBezTo>
                    <a:cubicBezTo>
                      <a:pt x="1253" y="1139"/>
                      <a:pt x="1206" y="1244"/>
                      <a:pt x="1114" y="1329"/>
                    </a:cubicBezTo>
                    <a:cubicBezTo>
                      <a:pt x="1032" y="1404"/>
                      <a:pt x="938" y="1461"/>
                      <a:pt x="844" y="1518"/>
                    </a:cubicBezTo>
                    <a:cubicBezTo>
                      <a:pt x="776" y="1560"/>
                      <a:pt x="708" y="1602"/>
                      <a:pt x="640" y="1643"/>
                    </a:cubicBezTo>
                    <a:cubicBezTo>
                      <a:pt x="634" y="1647"/>
                      <a:pt x="623" y="1648"/>
                      <a:pt x="617" y="1645"/>
                    </a:cubicBezTo>
                    <a:cubicBezTo>
                      <a:pt x="496" y="1570"/>
                      <a:pt x="373" y="1495"/>
                      <a:pt x="253" y="1418"/>
                    </a:cubicBezTo>
                    <a:cubicBezTo>
                      <a:pt x="188" y="1376"/>
                      <a:pt x="128" y="1326"/>
                      <a:pt x="81" y="1264"/>
                    </a:cubicBezTo>
                    <a:cubicBezTo>
                      <a:pt x="28" y="1193"/>
                      <a:pt x="2" y="1113"/>
                      <a:pt x="1" y="1026"/>
                    </a:cubicBezTo>
                    <a:cubicBezTo>
                      <a:pt x="0" y="766"/>
                      <a:pt x="1" y="507"/>
                      <a:pt x="1" y="248"/>
                    </a:cubicBezTo>
                    <a:cubicBezTo>
                      <a:pt x="1" y="243"/>
                      <a:pt x="2" y="237"/>
                      <a:pt x="2" y="228"/>
                    </a:cubicBezTo>
                    <a:close/>
                  </a:path>
                </a:pathLst>
              </a:custGeom>
              <a:solidFill>
                <a:srgbClr val="FFFFFF"/>
              </a:solidFill>
              <a:ln>
                <a:noFill/>
              </a:ln>
            </p:spPr>
            <p:txBody>
              <a:bodyPr vert="horz" wrap="square" lIns="93248" tIns="46624" rIns="93248" bIns="46624" numCol="1" anchor="t" anchorCtr="0" compatLnSpc="1">
                <a:prstTxWarp prst="textNoShape">
                  <a:avLst/>
                </a:prstTxWarp>
              </a:bodyPr>
              <a:lstStyle/>
              <a:p>
                <a:pPr defTabSz="466251"/>
                <a:endParaRPr lang="en-US" sz="1836" dirty="0">
                  <a:solidFill>
                    <a:prstClr val="white"/>
                  </a:solidFill>
                </a:endParaRPr>
              </a:p>
            </p:txBody>
          </p:sp>
          <p:cxnSp>
            <p:nvCxnSpPr>
              <p:cNvPr id="100" name="Straight Connector 99"/>
              <p:cNvCxnSpPr>
                <a:endCxn id="99" idx="8"/>
              </p:cNvCxnSpPr>
              <p:nvPr/>
            </p:nvCxnSpPr>
            <p:spPr>
              <a:xfrm flipH="1">
                <a:off x="4760452" y="3097897"/>
                <a:ext cx="3204" cy="577714"/>
              </a:xfrm>
              <a:prstGeom prst="line">
                <a:avLst/>
              </a:prstGeom>
              <a:ln w="28575">
                <a:solidFill>
                  <a:srgbClr val="80B94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551471" y="3392217"/>
                <a:ext cx="423482" cy="0"/>
              </a:xfrm>
              <a:prstGeom prst="line">
                <a:avLst/>
              </a:prstGeom>
              <a:ln w="28575">
                <a:solidFill>
                  <a:srgbClr val="80B940"/>
                </a:solidFill>
              </a:ln>
            </p:spPr>
            <p:style>
              <a:lnRef idx="1">
                <a:schemeClr val="accent1"/>
              </a:lnRef>
              <a:fillRef idx="0">
                <a:schemeClr val="accent1"/>
              </a:fillRef>
              <a:effectRef idx="0">
                <a:schemeClr val="accent1"/>
              </a:effectRef>
              <a:fontRef idx="minor">
                <a:schemeClr val="tx1"/>
              </a:fontRef>
            </p:style>
          </p:cxnSp>
        </p:grpSp>
      </p:grpSp>
      <p:cxnSp>
        <p:nvCxnSpPr>
          <p:cNvPr id="108" name="Straight Arrow Connector 107"/>
          <p:cNvCxnSpPr/>
          <p:nvPr/>
        </p:nvCxnSpPr>
        <p:spPr>
          <a:xfrm>
            <a:off x="1619785" y="2596254"/>
            <a:ext cx="1877582"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09565" y="2165323"/>
            <a:ext cx="1344056" cy="408023"/>
          </a:xfrm>
          <a:prstGeom prst="rect">
            <a:avLst/>
          </a:prstGeom>
        </p:spPr>
        <p:txBody>
          <a:bodyPr wrap="none">
            <a:spAutoFit/>
          </a:bodyPr>
          <a:lstStyle/>
          <a:p>
            <a:pPr defTabSz="932504">
              <a:lnSpc>
                <a:spcPts val="1224"/>
              </a:lnSpc>
            </a:pPr>
            <a:r>
              <a:rPr lang="en-US" sz="1020" dirty="0">
                <a:solidFill>
                  <a:srgbClr val="70AD47"/>
                </a:solidFill>
              </a:rPr>
              <a:t>Enable &amp; configure</a:t>
            </a:r>
          </a:p>
          <a:p>
            <a:pPr defTabSz="932504">
              <a:lnSpc>
                <a:spcPts val="1224"/>
              </a:lnSpc>
            </a:pPr>
            <a:r>
              <a:rPr lang="en-US" sz="1020" dirty="0">
                <a:solidFill>
                  <a:srgbClr val="70AD47"/>
                </a:solidFill>
              </a:rPr>
              <a:t>antimalware</a:t>
            </a:r>
          </a:p>
        </p:txBody>
      </p:sp>
      <p:cxnSp>
        <p:nvCxnSpPr>
          <p:cNvPr id="111" name="Straight Connector 110"/>
          <p:cNvCxnSpPr/>
          <p:nvPr/>
        </p:nvCxnSpPr>
        <p:spPr>
          <a:xfrm flipV="1">
            <a:off x="1620753" y="2599270"/>
            <a:ext cx="0" cy="373707"/>
          </a:xfrm>
          <a:prstGeom prst="line">
            <a:avLst/>
          </a:prstGeom>
          <a:ln w="12700">
            <a:solidFill>
              <a:srgbClr val="7AB13D"/>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258588" y="3423364"/>
            <a:ext cx="587029" cy="251091"/>
          </a:xfrm>
          <a:prstGeom prst="rect">
            <a:avLst/>
          </a:prstGeom>
        </p:spPr>
        <p:txBody>
          <a:bodyPr wrap="square">
            <a:spAutoFit/>
          </a:bodyPr>
          <a:lstStyle/>
          <a:p>
            <a:pPr defTabSz="932504">
              <a:lnSpc>
                <a:spcPts val="1224"/>
              </a:lnSpc>
            </a:pPr>
            <a:r>
              <a:rPr lang="en-US" sz="1020" dirty="0">
                <a:solidFill>
                  <a:srgbClr val="70AD47"/>
                </a:solidFill>
              </a:rPr>
              <a:t>Events</a:t>
            </a:r>
          </a:p>
        </p:txBody>
      </p:sp>
      <p:sp>
        <p:nvSpPr>
          <p:cNvPr id="130" name="Rectangle 129"/>
          <p:cNvSpPr/>
          <p:nvPr/>
        </p:nvSpPr>
        <p:spPr>
          <a:xfrm>
            <a:off x="4021832" y="4135205"/>
            <a:ext cx="2245955" cy="408023"/>
          </a:xfrm>
          <a:prstGeom prst="rect">
            <a:avLst/>
          </a:prstGeom>
        </p:spPr>
        <p:txBody>
          <a:bodyPr wrap="square">
            <a:spAutoFit/>
          </a:bodyPr>
          <a:lstStyle/>
          <a:p>
            <a:pPr defTabSz="932504">
              <a:lnSpc>
                <a:spcPts val="1224"/>
              </a:lnSpc>
            </a:pPr>
            <a:r>
              <a:rPr lang="en-US" sz="1020" dirty="0">
                <a:solidFill>
                  <a:srgbClr val="70AD47"/>
                </a:solidFill>
              </a:rPr>
              <a:t>Extract Antimalware Health Events to SIEM or other Reporting System </a:t>
            </a:r>
          </a:p>
        </p:txBody>
      </p:sp>
      <p:cxnSp>
        <p:nvCxnSpPr>
          <p:cNvPr id="131" name="Straight Arrow Connector 130"/>
          <p:cNvCxnSpPr/>
          <p:nvPr/>
        </p:nvCxnSpPr>
        <p:spPr>
          <a:xfrm flipH="1">
            <a:off x="3702540" y="3809618"/>
            <a:ext cx="1" cy="1044998"/>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3802428" y="4198318"/>
            <a:ext cx="263714" cy="270932"/>
            <a:chOff x="8311901" y="3735285"/>
            <a:chExt cx="431800" cy="443619"/>
          </a:xfrm>
        </p:grpSpPr>
        <p:sp>
          <p:nvSpPr>
            <p:cNvPr id="137" name="Rounded Rectangle 136"/>
            <p:cNvSpPr/>
            <p:nvPr/>
          </p:nvSpPr>
          <p:spPr>
            <a:xfrm>
              <a:off x="8311901" y="3735285"/>
              <a:ext cx="431800" cy="443619"/>
            </a:xfrm>
            <a:prstGeom prst="round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51"/>
              <a:endParaRPr lang="en-US" sz="1836" dirty="0">
                <a:solidFill>
                  <a:prstClr val="white"/>
                </a:solidFill>
              </a:endParaRPr>
            </a:p>
          </p:txBody>
        </p:sp>
        <p:pic>
          <p:nvPicPr>
            <p:cNvPr id="138" name="Picture 137" descr="C:\Users\victor.melniciuc\Desktop\----Test Folder\Icon Works\UI\PNGs\Accept.png"/>
            <p:cNvPicPr preferRelativeResize="0">
              <a:picLocks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362531" y="3791824"/>
              <a:ext cx="330540" cy="330540"/>
            </a:xfrm>
            <a:prstGeom prst="rect">
              <a:avLst/>
            </a:prstGeom>
          </p:spPr>
        </p:pic>
      </p:grpSp>
      <p:graphicFrame>
        <p:nvGraphicFramePr>
          <p:cNvPr id="143" name="Table 142"/>
          <p:cNvGraphicFramePr>
            <a:graphicFrameLocks noGrp="1"/>
          </p:cNvGraphicFramePr>
          <p:nvPr>
            <p:extLst/>
          </p:nvPr>
        </p:nvGraphicFramePr>
        <p:xfrm>
          <a:off x="2204747" y="4926648"/>
          <a:ext cx="4102930" cy="1305474"/>
        </p:xfrm>
        <a:graphic>
          <a:graphicData uri="http://schemas.openxmlformats.org/drawingml/2006/table">
            <a:tbl>
              <a:tblPr firstRow="1" bandRow="1">
                <a:tableStyleId>{5C22544A-7EE6-4342-B048-85BDC9FD1C3A}</a:tableStyleId>
              </a:tblPr>
              <a:tblGrid>
                <a:gridCol w="601681">
                  <a:extLst>
                    <a:ext uri="{9D8B030D-6E8A-4147-A177-3AD203B41FA5}">
                      <a16:colId xmlns:a16="http://schemas.microsoft.com/office/drawing/2014/main" val="20000"/>
                    </a:ext>
                  </a:extLst>
                </a:gridCol>
                <a:gridCol w="704087">
                  <a:extLst>
                    <a:ext uri="{9D8B030D-6E8A-4147-A177-3AD203B41FA5}">
                      <a16:colId xmlns:a16="http://schemas.microsoft.com/office/drawing/2014/main" val="20001"/>
                    </a:ext>
                  </a:extLst>
                </a:gridCol>
                <a:gridCol w="1305770">
                  <a:extLst>
                    <a:ext uri="{9D8B030D-6E8A-4147-A177-3AD203B41FA5}">
                      <a16:colId xmlns:a16="http://schemas.microsoft.com/office/drawing/2014/main" val="20002"/>
                    </a:ext>
                  </a:extLst>
                </a:gridCol>
                <a:gridCol w="605681">
                  <a:extLst>
                    <a:ext uri="{9D8B030D-6E8A-4147-A177-3AD203B41FA5}">
                      <a16:colId xmlns:a16="http://schemas.microsoft.com/office/drawing/2014/main" val="20003"/>
                    </a:ext>
                  </a:extLst>
                </a:gridCol>
                <a:gridCol w="885711">
                  <a:extLst>
                    <a:ext uri="{9D8B030D-6E8A-4147-A177-3AD203B41FA5}">
                      <a16:colId xmlns:a16="http://schemas.microsoft.com/office/drawing/2014/main" val="20004"/>
                    </a:ext>
                  </a:extLst>
                </a:gridCol>
              </a:tblGrid>
              <a:tr h="217579">
                <a:tc>
                  <a:txBody>
                    <a:bodyPr/>
                    <a:lstStyle/>
                    <a:p>
                      <a:r>
                        <a:rPr lang="en-US" sz="800" dirty="0"/>
                        <a:t>Event ID</a:t>
                      </a:r>
                    </a:p>
                  </a:txBody>
                  <a:tcPr marL="93248" marR="93248" marT="46624" marB="46624"/>
                </a:tc>
                <a:tc>
                  <a:txBody>
                    <a:bodyPr/>
                    <a:lstStyle/>
                    <a:p>
                      <a:r>
                        <a:rPr lang="en-US" sz="800" dirty="0"/>
                        <a:t>Computer</a:t>
                      </a:r>
                    </a:p>
                  </a:txBody>
                  <a:tcPr marL="93248" marR="93248" marT="46624" marB="46624"/>
                </a:tc>
                <a:tc>
                  <a:txBody>
                    <a:bodyPr/>
                    <a:lstStyle/>
                    <a:p>
                      <a:r>
                        <a:rPr lang="en-US" sz="800" dirty="0"/>
                        <a:t>Event Description</a:t>
                      </a:r>
                    </a:p>
                  </a:txBody>
                  <a:tcPr marL="93248" marR="93248" marT="46624" marB="46624"/>
                </a:tc>
                <a:tc>
                  <a:txBody>
                    <a:bodyPr/>
                    <a:lstStyle/>
                    <a:p>
                      <a:r>
                        <a:rPr lang="en-US" sz="800" dirty="0"/>
                        <a:t>Severity</a:t>
                      </a:r>
                    </a:p>
                  </a:txBody>
                  <a:tcPr marL="93248" marR="93248" marT="46624" marB="46624"/>
                </a:tc>
                <a:tc>
                  <a:txBody>
                    <a:bodyPr/>
                    <a:lstStyle/>
                    <a:p>
                      <a:r>
                        <a:rPr lang="en-US" sz="800" dirty="0"/>
                        <a:t>DateTime</a:t>
                      </a:r>
                    </a:p>
                  </a:txBody>
                  <a:tcPr marL="93248" marR="93248" marT="46624" marB="46624"/>
                </a:tc>
                <a:extLst>
                  <a:ext uri="{0D108BD9-81ED-4DB2-BD59-A6C34878D82A}">
                    <a16:rowId xmlns:a16="http://schemas.microsoft.com/office/drawing/2014/main" val="10000"/>
                  </a:ext>
                </a:extLst>
              </a:tr>
              <a:tr h="217579">
                <a:tc>
                  <a:txBody>
                    <a:bodyPr/>
                    <a:lstStyle/>
                    <a:p>
                      <a:r>
                        <a:rPr lang="en-US" sz="800" dirty="0"/>
                        <a:t>1150</a:t>
                      </a:r>
                    </a:p>
                  </a:txBody>
                  <a:tcPr marL="93248" marR="93248" marT="46624" marB="46624"/>
                </a:tc>
                <a:tc>
                  <a:txBody>
                    <a:bodyPr/>
                    <a:lstStyle/>
                    <a:p>
                      <a:r>
                        <a:rPr lang="en-US" sz="800" dirty="0"/>
                        <a:t>Machine1</a:t>
                      </a:r>
                    </a:p>
                  </a:txBody>
                  <a:tcPr marL="93248" marR="93248" marT="46624" marB="46624"/>
                </a:tc>
                <a:tc>
                  <a:txBody>
                    <a:bodyPr/>
                    <a:lstStyle/>
                    <a:p>
                      <a:r>
                        <a:rPr lang="en-US" sz="500" dirty="0"/>
                        <a:t>Client in Healthy State</a:t>
                      </a:r>
                    </a:p>
                  </a:txBody>
                  <a:tcPr marL="93248" marR="93248" marT="46624" marB="46624"/>
                </a:tc>
                <a:tc>
                  <a:txBody>
                    <a:bodyPr/>
                    <a:lstStyle/>
                    <a:p>
                      <a:r>
                        <a:rPr lang="en-US" sz="800" dirty="0"/>
                        <a:t>4</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1"/>
                  </a:ext>
                </a:extLst>
              </a:tr>
              <a:tr h="217579">
                <a:tc>
                  <a:txBody>
                    <a:bodyPr/>
                    <a:lstStyle/>
                    <a:p>
                      <a:r>
                        <a:rPr lang="en-US" sz="800" dirty="0"/>
                        <a:t>2002</a:t>
                      </a:r>
                    </a:p>
                  </a:txBody>
                  <a:tcPr marL="93248" marR="93248" marT="46624" marB="46624"/>
                </a:tc>
                <a:tc>
                  <a:txBody>
                    <a:bodyPr/>
                    <a:lstStyle/>
                    <a:p>
                      <a:r>
                        <a:rPr lang="en-US" sz="800" dirty="0"/>
                        <a:t>Machine2</a:t>
                      </a:r>
                    </a:p>
                  </a:txBody>
                  <a:tcPr marL="93248" marR="93248" marT="46624" marB="46624"/>
                </a:tc>
                <a:tc>
                  <a:txBody>
                    <a:bodyPr/>
                    <a:lstStyle/>
                    <a:p>
                      <a:r>
                        <a:rPr lang="en-US" sz="500" dirty="0"/>
                        <a:t>Signature Updated Successfully</a:t>
                      </a:r>
                    </a:p>
                  </a:txBody>
                  <a:tcPr marL="93248" marR="93248" marT="46624" marB="46624"/>
                </a:tc>
                <a:tc>
                  <a:txBody>
                    <a:bodyPr/>
                    <a:lstStyle/>
                    <a:p>
                      <a:r>
                        <a:rPr lang="en-US" sz="800" dirty="0"/>
                        <a:t>4</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2"/>
                  </a:ext>
                </a:extLst>
              </a:tr>
              <a:tr h="217579">
                <a:tc>
                  <a:txBody>
                    <a:bodyPr/>
                    <a:lstStyle/>
                    <a:p>
                      <a:r>
                        <a:rPr lang="en-US" sz="800" dirty="0"/>
                        <a:t>5007</a:t>
                      </a:r>
                    </a:p>
                  </a:txBody>
                  <a:tcPr marL="93248" marR="93248" marT="46624" marB="466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Machine3</a:t>
                      </a:r>
                    </a:p>
                  </a:txBody>
                  <a:tcPr marL="93248" marR="93248" marT="46624" marB="46624"/>
                </a:tc>
                <a:tc>
                  <a:txBody>
                    <a:bodyPr/>
                    <a:lstStyle/>
                    <a:p>
                      <a:r>
                        <a:rPr lang="en-US" sz="500" dirty="0"/>
                        <a:t>Configuration Applied</a:t>
                      </a:r>
                    </a:p>
                  </a:txBody>
                  <a:tcPr marL="93248" marR="93248" marT="46624" marB="46624"/>
                </a:tc>
                <a:tc>
                  <a:txBody>
                    <a:bodyPr/>
                    <a:lstStyle/>
                    <a:p>
                      <a:r>
                        <a:rPr lang="en-US" sz="800" dirty="0"/>
                        <a:t>4</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3"/>
                  </a:ext>
                </a:extLst>
              </a:tr>
              <a:tr h="217579">
                <a:tc>
                  <a:txBody>
                    <a:bodyPr/>
                    <a:lstStyle/>
                    <a:p>
                      <a:r>
                        <a:rPr lang="en-US" sz="800" dirty="0"/>
                        <a:t>1116</a:t>
                      </a:r>
                    </a:p>
                  </a:txBody>
                  <a:tcPr marL="93248" marR="93248" marT="46624" marB="466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Machine2</a:t>
                      </a:r>
                    </a:p>
                  </a:txBody>
                  <a:tcPr marL="93248" marR="93248" marT="46624" marB="46624"/>
                </a:tc>
                <a:tc>
                  <a:txBody>
                    <a:bodyPr/>
                    <a:lstStyle/>
                    <a:p>
                      <a:r>
                        <a:rPr lang="en-US" sz="500" dirty="0"/>
                        <a:t>Malware Detected</a:t>
                      </a:r>
                    </a:p>
                  </a:txBody>
                  <a:tcPr marL="93248" marR="93248" marT="46624" marB="46624"/>
                </a:tc>
                <a:tc>
                  <a:txBody>
                    <a:bodyPr/>
                    <a:lstStyle/>
                    <a:p>
                      <a:r>
                        <a:rPr lang="en-US" sz="800" dirty="0"/>
                        <a:t>1</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4"/>
                  </a:ext>
                </a:extLst>
              </a:tr>
              <a:tr h="217579">
                <a:tc>
                  <a:txBody>
                    <a:bodyPr/>
                    <a:lstStyle/>
                    <a:p>
                      <a:r>
                        <a:rPr lang="en-US" sz="800" dirty="0"/>
                        <a:t>1117</a:t>
                      </a:r>
                    </a:p>
                  </a:txBody>
                  <a:tcPr marL="93248" marR="93248" marT="46624" marB="46624"/>
                </a:tc>
                <a:tc>
                  <a:txBody>
                    <a:bodyPr/>
                    <a:lstStyle/>
                    <a:p>
                      <a:r>
                        <a:rPr lang="en-US" sz="800" dirty="0"/>
                        <a:t>Machine2</a:t>
                      </a:r>
                    </a:p>
                  </a:txBody>
                  <a:tcPr marL="93248" marR="93248" marT="46624" marB="46624"/>
                </a:tc>
                <a:tc>
                  <a:txBody>
                    <a:bodyPr/>
                    <a:lstStyle/>
                    <a:p>
                      <a:r>
                        <a:rPr lang="en-US" sz="500" dirty="0"/>
                        <a:t>Malware Removed</a:t>
                      </a:r>
                    </a:p>
                  </a:txBody>
                  <a:tcPr marL="93248" marR="93248" marT="46624" marB="46624"/>
                </a:tc>
                <a:tc>
                  <a:txBody>
                    <a:bodyPr/>
                    <a:lstStyle/>
                    <a:p>
                      <a:r>
                        <a:rPr lang="en-US" sz="800" dirty="0"/>
                        <a:t>1</a:t>
                      </a:r>
                    </a:p>
                  </a:txBody>
                  <a:tcPr marL="93248" marR="93248" marT="46624" marB="46624"/>
                </a:tc>
                <a:tc>
                  <a:txBody>
                    <a:bodyPr/>
                    <a:lstStyle/>
                    <a:p>
                      <a:r>
                        <a:rPr lang="en-US" sz="800" dirty="0"/>
                        <a:t>04/29/2014</a:t>
                      </a:r>
                    </a:p>
                  </a:txBody>
                  <a:tcPr marL="93248" marR="93248" marT="46624" marB="46624"/>
                </a:tc>
                <a:extLst>
                  <a:ext uri="{0D108BD9-81ED-4DB2-BD59-A6C34878D82A}">
                    <a16:rowId xmlns:a16="http://schemas.microsoft.com/office/drawing/2014/main" val="10005"/>
                  </a:ext>
                </a:extLst>
              </a:tr>
            </a:tbl>
          </a:graphicData>
        </a:graphic>
      </p:graphicFrame>
      <p:sp>
        <p:nvSpPr>
          <p:cNvPr id="145" name="TextBox 152"/>
          <p:cNvSpPr txBox="1"/>
          <p:nvPr/>
        </p:nvSpPr>
        <p:spPr>
          <a:xfrm>
            <a:off x="2103406" y="4689127"/>
            <a:ext cx="1415655" cy="28626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24" spc="-31" dirty="0">
                <a:solidFill>
                  <a:prstClr val="black">
                    <a:lumMod val="75000"/>
                    <a:lumOff val="25000"/>
                  </a:prstClr>
                </a:solidFill>
                <a:latin typeface="Segoe UI Semibold" panose="020B0702040204020203" pitchFamily="34" charset="0"/>
              </a:rPr>
              <a:t>SIEM Admin View</a:t>
            </a:r>
          </a:p>
        </p:txBody>
      </p:sp>
      <p:grpSp>
        <p:nvGrpSpPr>
          <p:cNvPr id="146" name="Group 145"/>
          <p:cNvGrpSpPr/>
          <p:nvPr/>
        </p:nvGrpSpPr>
        <p:grpSpPr>
          <a:xfrm>
            <a:off x="661578" y="5075213"/>
            <a:ext cx="290950" cy="298913"/>
            <a:chOff x="3081492" y="4390140"/>
            <a:chExt cx="431800" cy="443619"/>
          </a:xfrm>
        </p:grpSpPr>
        <p:sp>
          <p:nvSpPr>
            <p:cNvPr id="147" name="Rounded Rectangle 146"/>
            <p:cNvSpPr/>
            <p:nvPr/>
          </p:nvSpPr>
          <p:spPr>
            <a:xfrm>
              <a:off x="3081492" y="4390140"/>
              <a:ext cx="431800" cy="443619"/>
            </a:xfrm>
            <a:prstGeom prst="round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51"/>
              <a:endParaRPr lang="en-US" sz="1836" dirty="0">
                <a:solidFill>
                  <a:prstClr val="white"/>
                </a:solidFill>
              </a:endParaRPr>
            </a:p>
          </p:txBody>
        </p:sp>
        <p:pic>
          <p:nvPicPr>
            <p:cNvPr id="148" name="Picture 147" descr="C:\Users\victor.melniciuc\Desktop\----Test Folder\Icon Works\UI\PNGs\Alert2.png"/>
            <p:cNvPicPr preferRelativeResize="0">
              <a:picLocks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18772" y="4430845"/>
              <a:ext cx="357800" cy="330276"/>
            </a:xfrm>
            <a:prstGeom prst="rect">
              <a:avLst/>
            </a:prstGeom>
          </p:spPr>
        </p:pic>
      </p:grpSp>
      <p:sp>
        <p:nvSpPr>
          <p:cNvPr id="149" name="Rectangle 148"/>
          <p:cNvSpPr/>
          <p:nvPr/>
        </p:nvSpPr>
        <p:spPr>
          <a:xfrm>
            <a:off x="905880" y="5086524"/>
            <a:ext cx="1375005" cy="251091"/>
          </a:xfrm>
          <a:prstGeom prst="rect">
            <a:avLst/>
          </a:prstGeom>
        </p:spPr>
        <p:txBody>
          <a:bodyPr wrap="square">
            <a:spAutoFit/>
          </a:bodyPr>
          <a:lstStyle/>
          <a:p>
            <a:pPr defTabSz="932504">
              <a:lnSpc>
                <a:spcPts val="1224"/>
              </a:lnSpc>
            </a:pPr>
            <a:r>
              <a:rPr lang="en-US" sz="1020" dirty="0">
                <a:solidFill>
                  <a:srgbClr val="70AD47"/>
                </a:solidFill>
              </a:rPr>
              <a:t>Alerting &amp; reporting</a:t>
            </a:r>
          </a:p>
        </p:txBody>
      </p:sp>
      <p:cxnSp>
        <p:nvCxnSpPr>
          <p:cNvPr id="150" name="Straight Arrow Connector 149"/>
          <p:cNvCxnSpPr/>
          <p:nvPr/>
        </p:nvCxnSpPr>
        <p:spPr>
          <a:xfrm flipV="1">
            <a:off x="1610906" y="4315129"/>
            <a:ext cx="0" cy="708711"/>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10907" y="5023839"/>
            <a:ext cx="593841" cy="0"/>
          </a:xfrm>
          <a:prstGeom prst="line">
            <a:avLst/>
          </a:prstGeom>
          <a:ln w="12700">
            <a:solidFill>
              <a:srgbClr val="7FBA00"/>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8"/>
          <a:stretch>
            <a:fillRect/>
          </a:stretch>
        </p:blipFill>
        <p:spPr>
          <a:xfrm>
            <a:off x="4779458" y="2678654"/>
            <a:ext cx="433987" cy="364083"/>
          </a:xfrm>
          <a:prstGeom prst="rect">
            <a:avLst/>
          </a:prstGeom>
        </p:spPr>
      </p:pic>
      <p:grpSp>
        <p:nvGrpSpPr>
          <p:cNvPr id="162" name="Group 161"/>
          <p:cNvGrpSpPr/>
          <p:nvPr/>
        </p:nvGrpSpPr>
        <p:grpSpPr>
          <a:xfrm>
            <a:off x="669080" y="2225985"/>
            <a:ext cx="300617" cy="270059"/>
            <a:chOff x="4495800" y="3230211"/>
            <a:chExt cx="431800" cy="446409"/>
          </a:xfrm>
        </p:grpSpPr>
        <p:sp>
          <p:nvSpPr>
            <p:cNvPr id="163" name="Rounded Rectangle 162"/>
            <p:cNvSpPr/>
            <p:nvPr/>
          </p:nvSpPr>
          <p:spPr>
            <a:xfrm>
              <a:off x="4495800" y="3233001"/>
              <a:ext cx="431800" cy="443619"/>
            </a:xfrm>
            <a:prstGeom prst="round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51"/>
              <a:endParaRPr lang="en-US" sz="1836" dirty="0">
                <a:solidFill>
                  <a:prstClr val="white"/>
                </a:solidFill>
              </a:endParaRPr>
            </a:p>
          </p:txBody>
        </p:sp>
        <p:grpSp>
          <p:nvGrpSpPr>
            <p:cNvPr id="164" name="Group 163"/>
            <p:cNvGrpSpPr/>
            <p:nvPr/>
          </p:nvGrpSpPr>
          <p:grpSpPr>
            <a:xfrm>
              <a:off x="4555951" y="3230211"/>
              <a:ext cx="311497" cy="425686"/>
              <a:chOff x="4551471" y="3097897"/>
              <a:chExt cx="423482" cy="578723"/>
            </a:xfrm>
          </p:grpSpPr>
          <p:sp>
            <p:nvSpPr>
              <p:cNvPr id="165" name="Freeform 9"/>
              <p:cNvSpPr>
                <a:spLocks/>
              </p:cNvSpPr>
              <p:nvPr/>
            </p:nvSpPr>
            <p:spPr bwMode="auto">
              <a:xfrm>
                <a:off x="4552359" y="3122144"/>
                <a:ext cx="422594" cy="554476"/>
              </a:xfrm>
              <a:custGeom>
                <a:avLst/>
                <a:gdLst>
                  <a:gd name="T0" fmla="*/ 2 w 1253"/>
                  <a:gd name="T1" fmla="*/ 228 h 1648"/>
                  <a:gd name="T2" fmla="*/ 627 w 1253"/>
                  <a:gd name="T3" fmla="*/ 0 h 1648"/>
                  <a:gd name="T4" fmla="*/ 1253 w 1253"/>
                  <a:gd name="T5" fmla="*/ 227 h 1648"/>
                  <a:gd name="T6" fmla="*/ 1253 w 1253"/>
                  <a:gd name="T7" fmla="*/ 254 h 1648"/>
                  <a:gd name="T8" fmla="*/ 1253 w 1253"/>
                  <a:gd name="T9" fmla="*/ 1014 h 1648"/>
                  <a:gd name="T10" fmla="*/ 1114 w 1253"/>
                  <a:gd name="T11" fmla="*/ 1329 h 1648"/>
                  <a:gd name="T12" fmla="*/ 844 w 1253"/>
                  <a:gd name="T13" fmla="*/ 1518 h 1648"/>
                  <a:gd name="T14" fmla="*/ 640 w 1253"/>
                  <a:gd name="T15" fmla="*/ 1643 h 1648"/>
                  <a:gd name="T16" fmla="*/ 617 w 1253"/>
                  <a:gd name="T17" fmla="*/ 1645 h 1648"/>
                  <a:gd name="T18" fmla="*/ 253 w 1253"/>
                  <a:gd name="T19" fmla="*/ 1418 h 1648"/>
                  <a:gd name="T20" fmla="*/ 81 w 1253"/>
                  <a:gd name="T21" fmla="*/ 1264 h 1648"/>
                  <a:gd name="T22" fmla="*/ 1 w 1253"/>
                  <a:gd name="T23" fmla="*/ 1026 h 1648"/>
                  <a:gd name="T24" fmla="*/ 1 w 1253"/>
                  <a:gd name="T25" fmla="*/ 248 h 1648"/>
                  <a:gd name="T26" fmla="*/ 2 w 1253"/>
                  <a:gd name="T27" fmla="*/ 22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3" h="1648">
                    <a:moveTo>
                      <a:pt x="2" y="228"/>
                    </a:moveTo>
                    <a:cubicBezTo>
                      <a:pt x="244" y="244"/>
                      <a:pt x="450" y="164"/>
                      <a:pt x="627" y="0"/>
                    </a:cubicBezTo>
                    <a:cubicBezTo>
                      <a:pt x="804" y="164"/>
                      <a:pt x="1010" y="244"/>
                      <a:pt x="1253" y="227"/>
                    </a:cubicBezTo>
                    <a:cubicBezTo>
                      <a:pt x="1253" y="239"/>
                      <a:pt x="1253" y="246"/>
                      <a:pt x="1253" y="254"/>
                    </a:cubicBezTo>
                    <a:cubicBezTo>
                      <a:pt x="1253" y="507"/>
                      <a:pt x="1253" y="761"/>
                      <a:pt x="1253" y="1014"/>
                    </a:cubicBezTo>
                    <a:cubicBezTo>
                      <a:pt x="1253" y="1139"/>
                      <a:pt x="1206" y="1244"/>
                      <a:pt x="1114" y="1329"/>
                    </a:cubicBezTo>
                    <a:cubicBezTo>
                      <a:pt x="1032" y="1404"/>
                      <a:pt x="938" y="1461"/>
                      <a:pt x="844" y="1518"/>
                    </a:cubicBezTo>
                    <a:cubicBezTo>
                      <a:pt x="776" y="1560"/>
                      <a:pt x="708" y="1602"/>
                      <a:pt x="640" y="1643"/>
                    </a:cubicBezTo>
                    <a:cubicBezTo>
                      <a:pt x="634" y="1647"/>
                      <a:pt x="623" y="1648"/>
                      <a:pt x="617" y="1645"/>
                    </a:cubicBezTo>
                    <a:cubicBezTo>
                      <a:pt x="496" y="1570"/>
                      <a:pt x="373" y="1495"/>
                      <a:pt x="253" y="1418"/>
                    </a:cubicBezTo>
                    <a:cubicBezTo>
                      <a:pt x="188" y="1376"/>
                      <a:pt x="128" y="1326"/>
                      <a:pt x="81" y="1264"/>
                    </a:cubicBezTo>
                    <a:cubicBezTo>
                      <a:pt x="28" y="1193"/>
                      <a:pt x="2" y="1113"/>
                      <a:pt x="1" y="1026"/>
                    </a:cubicBezTo>
                    <a:cubicBezTo>
                      <a:pt x="0" y="766"/>
                      <a:pt x="1" y="507"/>
                      <a:pt x="1" y="248"/>
                    </a:cubicBezTo>
                    <a:cubicBezTo>
                      <a:pt x="1" y="243"/>
                      <a:pt x="2" y="237"/>
                      <a:pt x="2" y="228"/>
                    </a:cubicBezTo>
                    <a:close/>
                  </a:path>
                </a:pathLst>
              </a:custGeom>
              <a:solidFill>
                <a:srgbClr val="FFFFFF"/>
              </a:solidFill>
              <a:ln>
                <a:noFill/>
              </a:ln>
            </p:spPr>
            <p:txBody>
              <a:bodyPr vert="horz" wrap="square" lIns="93248" tIns="46624" rIns="93248" bIns="46624" numCol="1" anchor="t" anchorCtr="0" compatLnSpc="1">
                <a:prstTxWarp prst="textNoShape">
                  <a:avLst/>
                </a:prstTxWarp>
              </a:bodyPr>
              <a:lstStyle/>
              <a:p>
                <a:pPr defTabSz="466251"/>
                <a:endParaRPr lang="en-US" sz="1836" dirty="0">
                  <a:solidFill>
                    <a:prstClr val="white"/>
                  </a:solidFill>
                </a:endParaRPr>
              </a:p>
            </p:txBody>
          </p:sp>
          <p:cxnSp>
            <p:nvCxnSpPr>
              <p:cNvPr id="166" name="Straight Connector 165"/>
              <p:cNvCxnSpPr>
                <a:endCxn id="165" idx="8"/>
              </p:cNvCxnSpPr>
              <p:nvPr/>
            </p:nvCxnSpPr>
            <p:spPr>
              <a:xfrm flipH="1">
                <a:off x="4760452" y="3097897"/>
                <a:ext cx="3204" cy="577714"/>
              </a:xfrm>
              <a:prstGeom prst="line">
                <a:avLst/>
              </a:prstGeom>
              <a:ln w="28575">
                <a:solidFill>
                  <a:srgbClr val="80B94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4551471" y="3392217"/>
                <a:ext cx="423482" cy="0"/>
              </a:xfrm>
              <a:prstGeom prst="line">
                <a:avLst/>
              </a:prstGeom>
              <a:ln w="28575">
                <a:solidFill>
                  <a:srgbClr val="80B940"/>
                </a:solidFill>
              </a:ln>
            </p:spPr>
            <p:style>
              <a:lnRef idx="1">
                <a:schemeClr val="accent1"/>
              </a:lnRef>
              <a:fillRef idx="0">
                <a:schemeClr val="accent1"/>
              </a:fillRef>
              <a:effectRef idx="0">
                <a:schemeClr val="accent1"/>
              </a:effectRef>
              <a:fontRef idx="minor">
                <a:schemeClr val="tx1"/>
              </a:fontRef>
            </p:style>
          </p:cxnSp>
        </p:grpSp>
      </p:grpSp>
      <p:grpSp>
        <p:nvGrpSpPr>
          <p:cNvPr id="102" name="Group 101"/>
          <p:cNvGrpSpPr/>
          <p:nvPr/>
        </p:nvGrpSpPr>
        <p:grpSpPr>
          <a:xfrm>
            <a:off x="5098889" y="2579339"/>
            <a:ext cx="300617" cy="270059"/>
            <a:chOff x="4495800" y="3230211"/>
            <a:chExt cx="431800" cy="446409"/>
          </a:xfrm>
        </p:grpSpPr>
        <p:sp>
          <p:nvSpPr>
            <p:cNvPr id="103" name="Rounded Rectangle 102"/>
            <p:cNvSpPr/>
            <p:nvPr/>
          </p:nvSpPr>
          <p:spPr>
            <a:xfrm>
              <a:off x="4495800" y="3233001"/>
              <a:ext cx="431800" cy="443619"/>
            </a:xfrm>
            <a:prstGeom prst="round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51"/>
              <a:endParaRPr lang="en-US" sz="1836" dirty="0">
                <a:solidFill>
                  <a:prstClr val="white"/>
                </a:solidFill>
              </a:endParaRPr>
            </a:p>
          </p:txBody>
        </p:sp>
        <p:grpSp>
          <p:nvGrpSpPr>
            <p:cNvPr id="104" name="Group 103"/>
            <p:cNvGrpSpPr/>
            <p:nvPr/>
          </p:nvGrpSpPr>
          <p:grpSpPr>
            <a:xfrm>
              <a:off x="4555951" y="3230211"/>
              <a:ext cx="311497" cy="425686"/>
              <a:chOff x="4551471" y="3097897"/>
              <a:chExt cx="423482" cy="578723"/>
            </a:xfrm>
          </p:grpSpPr>
          <p:sp>
            <p:nvSpPr>
              <p:cNvPr id="105" name="Freeform 9"/>
              <p:cNvSpPr>
                <a:spLocks/>
              </p:cNvSpPr>
              <p:nvPr/>
            </p:nvSpPr>
            <p:spPr bwMode="auto">
              <a:xfrm>
                <a:off x="4552359" y="3122144"/>
                <a:ext cx="422594" cy="554476"/>
              </a:xfrm>
              <a:custGeom>
                <a:avLst/>
                <a:gdLst>
                  <a:gd name="T0" fmla="*/ 2 w 1253"/>
                  <a:gd name="T1" fmla="*/ 228 h 1648"/>
                  <a:gd name="T2" fmla="*/ 627 w 1253"/>
                  <a:gd name="T3" fmla="*/ 0 h 1648"/>
                  <a:gd name="T4" fmla="*/ 1253 w 1253"/>
                  <a:gd name="T5" fmla="*/ 227 h 1648"/>
                  <a:gd name="T6" fmla="*/ 1253 w 1253"/>
                  <a:gd name="T7" fmla="*/ 254 h 1648"/>
                  <a:gd name="T8" fmla="*/ 1253 w 1253"/>
                  <a:gd name="T9" fmla="*/ 1014 h 1648"/>
                  <a:gd name="T10" fmla="*/ 1114 w 1253"/>
                  <a:gd name="T11" fmla="*/ 1329 h 1648"/>
                  <a:gd name="T12" fmla="*/ 844 w 1253"/>
                  <a:gd name="T13" fmla="*/ 1518 h 1648"/>
                  <a:gd name="T14" fmla="*/ 640 w 1253"/>
                  <a:gd name="T15" fmla="*/ 1643 h 1648"/>
                  <a:gd name="T16" fmla="*/ 617 w 1253"/>
                  <a:gd name="T17" fmla="*/ 1645 h 1648"/>
                  <a:gd name="T18" fmla="*/ 253 w 1253"/>
                  <a:gd name="T19" fmla="*/ 1418 h 1648"/>
                  <a:gd name="T20" fmla="*/ 81 w 1253"/>
                  <a:gd name="T21" fmla="*/ 1264 h 1648"/>
                  <a:gd name="T22" fmla="*/ 1 w 1253"/>
                  <a:gd name="T23" fmla="*/ 1026 h 1648"/>
                  <a:gd name="T24" fmla="*/ 1 w 1253"/>
                  <a:gd name="T25" fmla="*/ 248 h 1648"/>
                  <a:gd name="T26" fmla="*/ 2 w 1253"/>
                  <a:gd name="T27" fmla="*/ 22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3" h="1648">
                    <a:moveTo>
                      <a:pt x="2" y="228"/>
                    </a:moveTo>
                    <a:cubicBezTo>
                      <a:pt x="244" y="244"/>
                      <a:pt x="450" y="164"/>
                      <a:pt x="627" y="0"/>
                    </a:cubicBezTo>
                    <a:cubicBezTo>
                      <a:pt x="804" y="164"/>
                      <a:pt x="1010" y="244"/>
                      <a:pt x="1253" y="227"/>
                    </a:cubicBezTo>
                    <a:cubicBezTo>
                      <a:pt x="1253" y="239"/>
                      <a:pt x="1253" y="246"/>
                      <a:pt x="1253" y="254"/>
                    </a:cubicBezTo>
                    <a:cubicBezTo>
                      <a:pt x="1253" y="507"/>
                      <a:pt x="1253" y="761"/>
                      <a:pt x="1253" y="1014"/>
                    </a:cubicBezTo>
                    <a:cubicBezTo>
                      <a:pt x="1253" y="1139"/>
                      <a:pt x="1206" y="1244"/>
                      <a:pt x="1114" y="1329"/>
                    </a:cubicBezTo>
                    <a:cubicBezTo>
                      <a:pt x="1032" y="1404"/>
                      <a:pt x="938" y="1461"/>
                      <a:pt x="844" y="1518"/>
                    </a:cubicBezTo>
                    <a:cubicBezTo>
                      <a:pt x="776" y="1560"/>
                      <a:pt x="708" y="1602"/>
                      <a:pt x="640" y="1643"/>
                    </a:cubicBezTo>
                    <a:cubicBezTo>
                      <a:pt x="634" y="1647"/>
                      <a:pt x="623" y="1648"/>
                      <a:pt x="617" y="1645"/>
                    </a:cubicBezTo>
                    <a:cubicBezTo>
                      <a:pt x="496" y="1570"/>
                      <a:pt x="373" y="1495"/>
                      <a:pt x="253" y="1418"/>
                    </a:cubicBezTo>
                    <a:cubicBezTo>
                      <a:pt x="188" y="1376"/>
                      <a:pt x="128" y="1326"/>
                      <a:pt x="81" y="1264"/>
                    </a:cubicBezTo>
                    <a:cubicBezTo>
                      <a:pt x="28" y="1193"/>
                      <a:pt x="2" y="1113"/>
                      <a:pt x="1" y="1026"/>
                    </a:cubicBezTo>
                    <a:cubicBezTo>
                      <a:pt x="0" y="766"/>
                      <a:pt x="1" y="507"/>
                      <a:pt x="1" y="248"/>
                    </a:cubicBezTo>
                    <a:cubicBezTo>
                      <a:pt x="1" y="243"/>
                      <a:pt x="2" y="237"/>
                      <a:pt x="2" y="228"/>
                    </a:cubicBezTo>
                    <a:close/>
                  </a:path>
                </a:pathLst>
              </a:custGeom>
              <a:solidFill>
                <a:srgbClr val="FFFFFF"/>
              </a:solidFill>
              <a:ln>
                <a:noFill/>
              </a:ln>
            </p:spPr>
            <p:txBody>
              <a:bodyPr vert="horz" wrap="square" lIns="93248" tIns="46624" rIns="93248" bIns="46624" numCol="1" anchor="t" anchorCtr="0" compatLnSpc="1">
                <a:prstTxWarp prst="textNoShape">
                  <a:avLst/>
                </a:prstTxWarp>
              </a:bodyPr>
              <a:lstStyle/>
              <a:p>
                <a:pPr defTabSz="466251"/>
                <a:endParaRPr lang="en-US" sz="1836" dirty="0">
                  <a:solidFill>
                    <a:prstClr val="white"/>
                  </a:solidFill>
                </a:endParaRPr>
              </a:p>
            </p:txBody>
          </p:sp>
          <p:cxnSp>
            <p:nvCxnSpPr>
              <p:cNvPr id="106" name="Straight Connector 105"/>
              <p:cNvCxnSpPr>
                <a:endCxn id="105" idx="8"/>
              </p:cNvCxnSpPr>
              <p:nvPr/>
            </p:nvCxnSpPr>
            <p:spPr>
              <a:xfrm flipH="1">
                <a:off x="4760452" y="3097897"/>
                <a:ext cx="3204" cy="577714"/>
              </a:xfrm>
              <a:prstGeom prst="line">
                <a:avLst/>
              </a:prstGeom>
              <a:ln w="28575">
                <a:solidFill>
                  <a:srgbClr val="80B94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551471" y="3392217"/>
                <a:ext cx="423482" cy="0"/>
              </a:xfrm>
              <a:prstGeom prst="line">
                <a:avLst/>
              </a:prstGeom>
              <a:ln w="28575">
                <a:solidFill>
                  <a:srgbClr val="80B940"/>
                </a:solidFill>
              </a:ln>
            </p:spPr>
            <p:style>
              <a:lnRef idx="1">
                <a:schemeClr val="accent1"/>
              </a:lnRef>
              <a:fillRef idx="0">
                <a:schemeClr val="accent1"/>
              </a:fillRef>
              <a:effectRef idx="0">
                <a:schemeClr val="accent1"/>
              </a:effectRef>
              <a:fontRef idx="minor">
                <a:schemeClr val="tx1"/>
              </a:fontRef>
            </p:style>
          </p:cxnSp>
        </p:grpSp>
      </p:grpSp>
      <p:sp>
        <p:nvSpPr>
          <p:cNvPr id="113" name="Slide Number Placeholder 5"/>
          <p:cNvSpPr txBox="1">
            <a:spLocks/>
          </p:cNvSpPr>
          <p:nvPr/>
        </p:nvSpPr>
        <p:spPr>
          <a:xfrm>
            <a:off x="2890095" y="1846158"/>
            <a:ext cx="1474721" cy="372346"/>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dirty="0">
                <a:solidFill>
                  <a:srgbClr val="1F4E79"/>
                </a:solidFill>
                <a:latin typeface="Segoe UI"/>
              </a:rPr>
              <a:t>Microsoft Azure</a:t>
            </a:r>
          </a:p>
        </p:txBody>
      </p:sp>
      <p:sp>
        <p:nvSpPr>
          <p:cNvPr id="5" name="Title 4"/>
          <p:cNvSpPr>
            <a:spLocks noGrp="1"/>
          </p:cNvSpPr>
          <p:nvPr>
            <p:ph type="title"/>
          </p:nvPr>
        </p:nvSpPr>
        <p:spPr/>
        <p:txBody>
          <a:bodyPr/>
          <a:lstStyle/>
          <a:p>
            <a:r>
              <a:rPr lang="en-US" dirty="0">
                <a:solidFill>
                  <a:schemeClr val="tx1"/>
                </a:solidFill>
              </a:rPr>
              <a:t>Antivirus/antimalware</a:t>
            </a:r>
            <a:br>
              <a:rPr lang="en-US" dirty="0">
                <a:solidFill>
                  <a:schemeClr val="tx1"/>
                </a:solidFill>
              </a:rPr>
            </a:br>
            <a:endParaRPr lang="en-US" dirty="0"/>
          </a:p>
        </p:txBody>
      </p:sp>
    </p:spTree>
    <p:extLst>
      <p:ext uri="{BB962C8B-B14F-4D97-AF65-F5344CB8AC3E}">
        <p14:creationId xmlns:p14="http://schemas.microsoft.com/office/powerpoint/2010/main" val="2672263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outHorizontal)">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par>
                                <p:cTn id="12" presetID="21" presetClass="entr" presetSubtype="1" fill="hold" nodeType="withEffect">
                                  <p:stCondLst>
                                    <p:cond delay="1000"/>
                                  </p:stCondLst>
                                  <p:childTnLst>
                                    <p:set>
                                      <p:cBhvr>
                                        <p:cTn id="13" dur="1" fill="hold">
                                          <p:stCondLst>
                                            <p:cond delay="0"/>
                                          </p:stCondLst>
                                        </p:cTn>
                                        <p:tgtEl>
                                          <p:spTgt spid="90"/>
                                        </p:tgtEl>
                                        <p:attrNameLst>
                                          <p:attrName>style.visibility</p:attrName>
                                        </p:attrNameLst>
                                      </p:cBhvr>
                                      <p:to>
                                        <p:strVal val="visible"/>
                                      </p:to>
                                    </p:set>
                                    <p:animEffect transition="in" filter="wheel(1)">
                                      <p:cBhvr>
                                        <p:cTn id="14" dur="2000"/>
                                        <p:tgtEl>
                                          <p:spTgt spid="90"/>
                                        </p:tgtEl>
                                      </p:cBhvr>
                                    </p:animEffect>
                                  </p:childTnLst>
                                </p:cTn>
                              </p:par>
                              <p:par>
                                <p:cTn id="15" presetID="21" presetClass="entr" presetSubtype="1" fill="hold" nodeType="withEffect">
                                  <p:stCondLst>
                                    <p:cond delay="1000"/>
                                  </p:stCondLst>
                                  <p:childTnLst>
                                    <p:set>
                                      <p:cBhvr>
                                        <p:cTn id="16" dur="1" fill="hold">
                                          <p:stCondLst>
                                            <p:cond delay="0"/>
                                          </p:stCondLst>
                                        </p:cTn>
                                        <p:tgtEl>
                                          <p:spTgt spid="162"/>
                                        </p:tgtEl>
                                        <p:attrNameLst>
                                          <p:attrName>style.visibility</p:attrName>
                                        </p:attrNameLst>
                                      </p:cBhvr>
                                      <p:to>
                                        <p:strVal val="visible"/>
                                      </p:to>
                                    </p:set>
                                    <p:animEffect transition="in" filter="wheel(1)">
                                      <p:cBhvr>
                                        <p:cTn id="17" dur="2000"/>
                                        <p:tgtEl>
                                          <p:spTgt spid="162"/>
                                        </p:tgtEl>
                                      </p:cBhvr>
                                    </p:animEffect>
                                  </p:childTnLst>
                                </p:cTn>
                              </p:par>
                              <p:par>
                                <p:cTn id="18" presetID="21" presetClass="entr" presetSubtype="1" fill="hold" nodeType="withEffect">
                                  <p:stCondLst>
                                    <p:cond delay="1000"/>
                                  </p:stCondLst>
                                  <p:childTnLst>
                                    <p:set>
                                      <p:cBhvr>
                                        <p:cTn id="19" dur="1" fill="hold">
                                          <p:stCondLst>
                                            <p:cond delay="0"/>
                                          </p:stCondLst>
                                        </p:cTn>
                                        <p:tgtEl>
                                          <p:spTgt spid="96"/>
                                        </p:tgtEl>
                                        <p:attrNameLst>
                                          <p:attrName>style.visibility</p:attrName>
                                        </p:attrNameLst>
                                      </p:cBhvr>
                                      <p:to>
                                        <p:strVal val="visible"/>
                                      </p:to>
                                    </p:set>
                                    <p:animEffect transition="in" filter="wheel(1)">
                                      <p:cBhvr>
                                        <p:cTn id="20" dur="2000"/>
                                        <p:tgtEl>
                                          <p:spTgt spid="96"/>
                                        </p:tgtEl>
                                      </p:cBhvr>
                                    </p:animEffect>
                                  </p:childTnLst>
                                </p:cTn>
                              </p:par>
                              <p:par>
                                <p:cTn id="21" presetID="21" presetClass="entr" presetSubtype="1" fill="hold" nodeType="withEffect">
                                  <p:stCondLst>
                                    <p:cond delay="1000"/>
                                  </p:stCondLst>
                                  <p:childTnLst>
                                    <p:set>
                                      <p:cBhvr>
                                        <p:cTn id="22" dur="1" fill="hold">
                                          <p:stCondLst>
                                            <p:cond delay="0"/>
                                          </p:stCondLst>
                                        </p:cTn>
                                        <p:tgtEl>
                                          <p:spTgt spid="102"/>
                                        </p:tgtEl>
                                        <p:attrNameLst>
                                          <p:attrName>style.visibility</p:attrName>
                                        </p:attrNameLst>
                                      </p:cBhvr>
                                      <p:to>
                                        <p:strVal val="visible"/>
                                      </p:to>
                                    </p:set>
                                    <p:animEffect transition="in" filter="wheel(1)">
                                      <p:cBhvr>
                                        <p:cTn id="23" dur="2000"/>
                                        <p:tgtEl>
                                          <p:spTgt spid="102"/>
                                        </p:tgtEl>
                                      </p:cBhvr>
                                    </p:animEffect>
                                  </p:childTnLst>
                                </p:cTn>
                              </p:par>
                              <p:par>
                                <p:cTn id="24" presetID="1" presetClass="entr" presetSubtype="0" fill="hold" grpId="0" nodeType="withEffect">
                                  <p:stCondLst>
                                    <p:cond delay="1000"/>
                                  </p:stCondLst>
                                  <p:childTnLst>
                                    <p:set>
                                      <p:cBhvr>
                                        <p:cTn id="25" dur="1" fill="hold">
                                          <p:stCondLst>
                                            <p:cond delay="0"/>
                                          </p:stCondLst>
                                        </p:cTn>
                                        <p:tgtEl>
                                          <p:spTgt spid="109"/>
                                        </p:tgtEl>
                                        <p:attrNameLst>
                                          <p:attrName>style.visibility</p:attrName>
                                        </p:attrNameLst>
                                      </p:cBhvr>
                                      <p:to>
                                        <p:strVal val="visible"/>
                                      </p:to>
                                    </p:set>
                                  </p:childTnLst>
                                </p:cTn>
                              </p:par>
                              <p:par>
                                <p:cTn id="26" presetID="1" presetClass="entr" presetSubtype="0" fill="hold" nodeType="withEffect">
                                  <p:stCondLst>
                                    <p:cond delay="1000"/>
                                  </p:stCondLst>
                                  <p:childTnLst>
                                    <p:set>
                                      <p:cBhvr>
                                        <p:cTn id="27" dur="1" fill="hold">
                                          <p:stCondLst>
                                            <p:cond delay="0"/>
                                          </p:stCondLst>
                                        </p:cTn>
                                        <p:tgtEl>
                                          <p:spTgt spid="108"/>
                                        </p:tgtEl>
                                        <p:attrNameLst>
                                          <p:attrName>style.visibility</p:attrName>
                                        </p:attrNameLst>
                                      </p:cBhvr>
                                      <p:to>
                                        <p:strVal val="visible"/>
                                      </p:to>
                                    </p:set>
                                  </p:childTnLst>
                                </p:cTn>
                              </p:par>
                              <p:par>
                                <p:cTn id="28" presetID="1" presetClass="entr" presetSubtype="0" fill="hold" nodeType="withEffect">
                                  <p:stCondLst>
                                    <p:cond delay="1000"/>
                                  </p:stCondLst>
                                  <p:childTnLst>
                                    <p:set>
                                      <p:cBhvr>
                                        <p:cTn id="29" dur="1" fill="hold">
                                          <p:stCondLst>
                                            <p:cond delay="0"/>
                                          </p:stCondLst>
                                        </p:cTn>
                                        <p:tgtEl>
                                          <p:spTgt spid="111"/>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4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3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31"/>
                                        </p:tgtEl>
                                        <p:attrNameLst>
                                          <p:attrName>style.visibility</p:attrName>
                                        </p:attrNameLst>
                                      </p:cBhvr>
                                      <p:to>
                                        <p:strVal val="visible"/>
                                      </p:to>
                                    </p:set>
                                  </p:childTnLst>
                                </p:cTn>
                              </p:par>
                              <p:par>
                                <p:cTn id="46" presetID="21" presetClass="entr" presetSubtype="1" fill="hold" nodeType="withEffect">
                                  <p:stCondLst>
                                    <p:cond delay="0"/>
                                  </p:stCondLst>
                                  <p:childTnLst>
                                    <p:set>
                                      <p:cBhvr>
                                        <p:cTn id="47" dur="1" fill="hold">
                                          <p:stCondLst>
                                            <p:cond delay="0"/>
                                          </p:stCondLst>
                                        </p:cTn>
                                        <p:tgtEl>
                                          <p:spTgt spid="136"/>
                                        </p:tgtEl>
                                        <p:attrNameLst>
                                          <p:attrName>style.visibility</p:attrName>
                                        </p:attrNameLst>
                                      </p:cBhvr>
                                      <p:to>
                                        <p:strVal val="visible"/>
                                      </p:to>
                                    </p:set>
                                    <p:animEffect transition="in" filter="wheel(1)">
                                      <p:cBhvr>
                                        <p:cTn id="48" dur="2000"/>
                                        <p:tgtEl>
                                          <p:spTgt spid="136"/>
                                        </p:tgtEl>
                                      </p:cBhvr>
                                    </p:animEffect>
                                  </p:childTnLst>
                                </p:cTn>
                              </p:par>
                            </p:childTnLst>
                          </p:cTn>
                        </p:par>
                        <p:par>
                          <p:cTn id="49" fill="hold">
                            <p:stCondLst>
                              <p:cond delay="5500"/>
                            </p:stCondLst>
                            <p:childTnLst>
                              <p:par>
                                <p:cTn id="50" presetID="21" presetClass="entr" presetSubtype="1" fill="hold" nodeType="after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wheel(1)">
                                      <p:cBhvr>
                                        <p:cTn id="52" dur="2000"/>
                                        <p:tgtEl>
                                          <p:spTgt spid="146"/>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1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09" grpId="0"/>
      <p:bldP spid="120" grpId="0"/>
      <p:bldP spid="130" grpId="0"/>
      <p:bldP spid="145" grpId="0"/>
      <p:bldP spid="1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
          <p:cNvSpPr txBox="1"/>
          <p:nvPr/>
        </p:nvSpPr>
        <p:spPr>
          <a:xfrm>
            <a:off x="7398104" y="2342964"/>
            <a:ext cx="4996738" cy="3301385"/>
          </a:xfrm>
          <a:prstGeom prst="rect">
            <a:avLst/>
          </a:prstGeom>
          <a:noFill/>
        </p:spPr>
        <p:txBody>
          <a:bodyPr wrap="square" lIns="69690" tIns="34846" rIns="69690" bIns="34846"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6"/>
              </a:spcAft>
            </a:pPr>
            <a:r>
              <a:rPr lang="en-US" sz="2000" dirty="0">
                <a:solidFill>
                  <a:schemeClr val="tx2"/>
                </a:solidFill>
                <a:latin typeface="+mj-lt"/>
              </a:rPr>
              <a:t>Azure: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Provides big data analysis of logs for intrusion detection and prevention for the platform</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Employs denial of service attack prevention measures for the platform</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Regularly performs penetration testing</a:t>
            </a:r>
          </a:p>
          <a:p>
            <a:pPr marL="241221" indent="-241221">
              <a:buFont typeface="Arial" panose="020B0604020202020204" pitchFamily="34" charset="0"/>
              <a:buChar char="•"/>
            </a:pPr>
            <a:endParaRPr lang="en-US" sz="1836" dirty="0">
              <a:solidFill>
                <a:srgbClr val="44546A"/>
              </a:solidFill>
            </a:endParaRPr>
          </a:p>
          <a:p>
            <a:pPr>
              <a:spcAft>
                <a:spcPts val="306"/>
              </a:spcAft>
            </a:pP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Can add extra layers of protection by deploying additional controls, including web           application firewalls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Conducts penetration testing of their applications</a:t>
            </a:r>
          </a:p>
        </p:txBody>
      </p:sp>
      <p:sp>
        <p:nvSpPr>
          <p:cNvPr id="56" name="Rectangle 55"/>
          <p:cNvSpPr/>
          <p:nvPr/>
        </p:nvSpPr>
        <p:spPr>
          <a:xfrm>
            <a:off x="2229562" y="2343809"/>
            <a:ext cx="3736478" cy="40365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58" name="Rounded Rectangle 57"/>
          <p:cNvSpPr/>
          <p:nvPr/>
        </p:nvSpPr>
        <p:spPr>
          <a:xfrm>
            <a:off x="2818783" y="3059672"/>
            <a:ext cx="2694621" cy="441744"/>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69" name="Rectangle 68"/>
          <p:cNvSpPr/>
          <p:nvPr/>
        </p:nvSpPr>
        <p:spPr>
          <a:xfrm>
            <a:off x="2818785" y="3595592"/>
            <a:ext cx="2694620" cy="2481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0" name="TextBox 130"/>
          <p:cNvSpPr txBox="1"/>
          <p:nvPr/>
        </p:nvSpPr>
        <p:spPr>
          <a:xfrm>
            <a:off x="2909983" y="3626489"/>
            <a:ext cx="1441811" cy="16007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dirty="0">
                <a:solidFill>
                  <a:srgbClr val="5B9BD5">
                    <a:lumMod val="50000"/>
                  </a:srgbClr>
                </a:solidFill>
              </a:rPr>
              <a:t>Customer Environment</a:t>
            </a:r>
          </a:p>
        </p:txBody>
      </p:sp>
      <p:sp>
        <p:nvSpPr>
          <p:cNvPr id="76" name="Rounded Rectangle 75"/>
          <p:cNvSpPr/>
          <p:nvPr/>
        </p:nvSpPr>
        <p:spPr>
          <a:xfrm>
            <a:off x="2661032" y="2869005"/>
            <a:ext cx="3026196" cy="3308862"/>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7" name="Rounded Rectangle 76"/>
          <p:cNvSpPr/>
          <p:nvPr/>
        </p:nvSpPr>
        <p:spPr>
          <a:xfrm>
            <a:off x="3057725" y="3834016"/>
            <a:ext cx="2220317" cy="2162095"/>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79" name="Rounded Rectangle 78"/>
          <p:cNvSpPr/>
          <p:nvPr/>
        </p:nvSpPr>
        <p:spPr>
          <a:xfrm>
            <a:off x="3253131" y="4065524"/>
            <a:ext cx="1819690" cy="540532"/>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80" name="TextBox 136"/>
          <p:cNvSpPr txBox="1"/>
          <p:nvPr/>
        </p:nvSpPr>
        <p:spPr>
          <a:xfrm>
            <a:off x="3800694" y="4469301"/>
            <a:ext cx="766678"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Application Tier</a:t>
            </a:r>
          </a:p>
        </p:txBody>
      </p:sp>
      <p:sp>
        <p:nvSpPr>
          <p:cNvPr id="81" name="Rounded Rectangle 80"/>
          <p:cNvSpPr/>
          <p:nvPr/>
        </p:nvSpPr>
        <p:spPr>
          <a:xfrm>
            <a:off x="3253131" y="4707357"/>
            <a:ext cx="1819690" cy="548950"/>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82" name="TextBox 141"/>
          <p:cNvSpPr txBox="1"/>
          <p:nvPr/>
        </p:nvSpPr>
        <p:spPr>
          <a:xfrm>
            <a:off x="3922730" y="5119554"/>
            <a:ext cx="470797"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Logic Tier</a:t>
            </a:r>
          </a:p>
        </p:txBody>
      </p:sp>
      <p:sp>
        <p:nvSpPr>
          <p:cNvPr id="90" name="Rounded Rectangle 89"/>
          <p:cNvSpPr/>
          <p:nvPr/>
        </p:nvSpPr>
        <p:spPr>
          <a:xfrm>
            <a:off x="3253131" y="5346509"/>
            <a:ext cx="1819690" cy="557509"/>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91" name="TextBox 146"/>
          <p:cNvSpPr txBox="1"/>
          <p:nvPr/>
        </p:nvSpPr>
        <p:spPr>
          <a:xfrm>
            <a:off x="3839703" y="5781488"/>
            <a:ext cx="662056"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Database Tier</a:t>
            </a:r>
          </a:p>
        </p:txBody>
      </p:sp>
      <p:sp>
        <p:nvSpPr>
          <p:cNvPr id="92" name="TextBox 150"/>
          <p:cNvSpPr txBox="1"/>
          <p:nvPr/>
        </p:nvSpPr>
        <p:spPr>
          <a:xfrm>
            <a:off x="3165092" y="3901183"/>
            <a:ext cx="802642" cy="1280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b="1" dirty="0">
                <a:solidFill>
                  <a:prstClr val="black">
                    <a:lumMod val="75000"/>
                    <a:lumOff val="25000"/>
                  </a:prstClr>
                </a:solidFill>
              </a:rPr>
              <a:t>Virtual Network</a:t>
            </a:r>
          </a:p>
        </p:txBody>
      </p:sp>
      <p:sp>
        <p:nvSpPr>
          <p:cNvPr id="93" name="Rounded Rectangle 92"/>
          <p:cNvSpPr/>
          <p:nvPr/>
        </p:nvSpPr>
        <p:spPr>
          <a:xfrm>
            <a:off x="2229562" y="1634965"/>
            <a:ext cx="3736478" cy="630798"/>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98" name="TextBox 156"/>
          <p:cNvSpPr txBox="1"/>
          <p:nvPr/>
        </p:nvSpPr>
        <p:spPr>
          <a:xfrm>
            <a:off x="2263764" y="1854725"/>
            <a:ext cx="953164" cy="25109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224"/>
              </a:lnSpc>
            </a:pPr>
            <a:r>
              <a:rPr lang="en-US" sz="1224" b="1" dirty="0">
                <a:solidFill>
                  <a:srgbClr val="5B9BD5">
                    <a:lumMod val="50000"/>
                  </a:srgbClr>
                </a:solidFill>
              </a:rPr>
              <a:t>INTERNET</a:t>
            </a:r>
          </a:p>
        </p:txBody>
      </p:sp>
      <p:pic>
        <p:nvPicPr>
          <p:cNvPr id="99" name="Picture 98"/>
          <p:cNvPicPr>
            <a:picLocks noChangeAspect="1"/>
          </p:cNvPicPr>
          <p:nvPr/>
        </p:nvPicPr>
        <p:blipFill>
          <a:blip r:embed="rId3"/>
          <a:stretch>
            <a:fillRect/>
          </a:stretch>
        </p:blipFill>
        <p:spPr>
          <a:xfrm>
            <a:off x="4230843" y="1854318"/>
            <a:ext cx="218298" cy="307819"/>
          </a:xfrm>
          <a:prstGeom prst="rect">
            <a:avLst/>
          </a:prstGeom>
        </p:spPr>
      </p:pic>
      <p:pic>
        <p:nvPicPr>
          <p:cNvPr id="100" name="Picture 99"/>
          <p:cNvPicPr>
            <a:picLocks noChangeAspect="1"/>
          </p:cNvPicPr>
          <p:nvPr/>
        </p:nvPicPr>
        <p:blipFill>
          <a:blip r:embed="rId4"/>
          <a:stretch>
            <a:fillRect/>
          </a:stretch>
        </p:blipFill>
        <p:spPr>
          <a:xfrm>
            <a:off x="4001862" y="1896603"/>
            <a:ext cx="314902" cy="207923"/>
          </a:xfrm>
          <a:prstGeom prst="rect">
            <a:avLst/>
          </a:prstGeom>
        </p:spPr>
      </p:pic>
      <p:pic>
        <p:nvPicPr>
          <p:cNvPr id="101" name="Picture 100"/>
          <p:cNvPicPr>
            <a:picLocks noChangeAspect="1"/>
          </p:cNvPicPr>
          <p:nvPr/>
        </p:nvPicPr>
        <p:blipFill>
          <a:blip r:embed="rId5"/>
          <a:stretch>
            <a:fillRect/>
          </a:stretch>
        </p:blipFill>
        <p:spPr>
          <a:xfrm>
            <a:off x="3910538" y="1758570"/>
            <a:ext cx="314646" cy="290261"/>
          </a:xfrm>
          <a:prstGeom prst="rect">
            <a:avLst/>
          </a:prstGeom>
        </p:spPr>
      </p:pic>
      <p:sp>
        <p:nvSpPr>
          <p:cNvPr id="102" name="TextBox 165"/>
          <p:cNvSpPr txBox="1"/>
          <p:nvPr/>
        </p:nvSpPr>
        <p:spPr>
          <a:xfrm>
            <a:off x="1781973" y="4724857"/>
            <a:ext cx="462948" cy="2542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dirty="0">
                <a:solidFill>
                  <a:srgbClr val="5B9BD5">
                    <a:lumMod val="50000"/>
                  </a:srgbClr>
                </a:solidFill>
              </a:rPr>
              <a:t>VPN</a:t>
            </a:r>
          </a:p>
        </p:txBody>
      </p:sp>
      <p:grpSp>
        <p:nvGrpSpPr>
          <p:cNvPr id="103" name="Group 102"/>
          <p:cNvGrpSpPr/>
          <p:nvPr/>
        </p:nvGrpSpPr>
        <p:grpSpPr>
          <a:xfrm>
            <a:off x="711851" y="4473503"/>
            <a:ext cx="959124" cy="959124"/>
            <a:chOff x="2536162" y="4969433"/>
            <a:chExt cx="889279" cy="889279"/>
          </a:xfrm>
        </p:grpSpPr>
        <p:sp>
          <p:nvSpPr>
            <p:cNvPr id="104" name="Oval 103"/>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pic>
          <p:nvPicPr>
            <p:cNvPr id="105" name="Picture 104"/>
            <p:cNvPicPr>
              <a:picLocks noChangeAspect="1"/>
            </p:cNvPicPr>
            <p:nvPr/>
          </p:nvPicPr>
          <p:blipFill>
            <a:blip r:embed="rId6"/>
            <a:stretch>
              <a:fillRect/>
            </a:stretch>
          </p:blipFill>
          <p:spPr>
            <a:xfrm>
              <a:off x="2663605" y="5189974"/>
              <a:ext cx="294587" cy="457284"/>
            </a:xfrm>
            <a:prstGeom prst="rect">
              <a:avLst/>
            </a:prstGeom>
          </p:spPr>
        </p:pic>
        <p:pic>
          <p:nvPicPr>
            <p:cNvPr id="107" name="Picture 106"/>
            <p:cNvPicPr>
              <a:picLocks noChangeAspect="1"/>
            </p:cNvPicPr>
            <p:nvPr/>
          </p:nvPicPr>
          <p:blipFill>
            <a:blip r:embed="rId7"/>
            <a:stretch>
              <a:fillRect/>
            </a:stretch>
          </p:blipFill>
          <p:spPr>
            <a:xfrm>
              <a:off x="2995121" y="5392799"/>
              <a:ext cx="264522" cy="268765"/>
            </a:xfrm>
            <a:prstGeom prst="rect">
              <a:avLst/>
            </a:prstGeom>
          </p:spPr>
        </p:pic>
        <p:sp>
          <p:nvSpPr>
            <p:cNvPr id="108" name="TextBox 171"/>
            <p:cNvSpPr txBox="1"/>
            <p:nvPr/>
          </p:nvSpPr>
          <p:spPr>
            <a:xfrm>
              <a:off x="2869389" y="5140466"/>
              <a:ext cx="506717" cy="2357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spc="-31" dirty="0">
                  <a:solidFill>
                    <a:prstClr val="black">
                      <a:lumMod val="75000"/>
                      <a:lumOff val="25000"/>
                    </a:prstClr>
                  </a:solidFill>
                  <a:latin typeface="Segoe UI Semibold" panose="020B0702040204020203" pitchFamily="34" charset="0"/>
                </a:rPr>
                <a:t>Corp 1</a:t>
              </a:r>
            </a:p>
          </p:txBody>
        </p:sp>
      </p:grpSp>
      <p:sp>
        <p:nvSpPr>
          <p:cNvPr id="109" name="TextBox 172"/>
          <p:cNvSpPr txBox="1"/>
          <p:nvPr/>
        </p:nvSpPr>
        <p:spPr>
          <a:xfrm>
            <a:off x="2950409" y="3170115"/>
            <a:ext cx="2025004" cy="14385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122"/>
              </a:lnSpc>
            </a:pPr>
            <a:r>
              <a:rPr lang="en-US" sz="1071" dirty="0">
                <a:solidFill>
                  <a:prstClr val="white"/>
                </a:solidFill>
                <a:latin typeface="Segoe UI Semibold" panose="020B0702040204020203" pitchFamily="34" charset="0"/>
              </a:rPr>
              <a:t>Cloud Access &amp; Firewall Layer</a:t>
            </a:r>
          </a:p>
        </p:txBody>
      </p:sp>
      <p:cxnSp>
        <p:nvCxnSpPr>
          <p:cNvPr id="122" name="Straight Arrow Connector 121"/>
          <p:cNvCxnSpPr/>
          <p:nvPr/>
        </p:nvCxnSpPr>
        <p:spPr>
          <a:xfrm>
            <a:off x="4170727" y="2104527"/>
            <a:ext cx="0" cy="338065"/>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94"/>
          <p:cNvSpPr txBox="1"/>
          <p:nvPr/>
        </p:nvSpPr>
        <p:spPr>
          <a:xfrm>
            <a:off x="2263763" y="2442592"/>
            <a:ext cx="2918760" cy="25109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224"/>
              </a:lnSpc>
            </a:pPr>
            <a:r>
              <a:rPr lang="en-US" sz="1224" b="1" dirty="0">
                <a:solidFill>
                  <a:srgbClr val="5B9BD5">
                    <a:lumMod val="50000"/>
                  </a:srgbClr>
                </a:solidFill>
              </a:rPr>
              <a:t>THREAT DETECTION: </a:t>
            </a:r>
            <a:r>
              <a:rPr lang="en-US" sz="1224" b="1" dirty="0">
                <a:solidFill>
                  <a:srgbClr val="70AD47"/>
                </a:solidFill>
              </a:rPr>
              <a:t>DOS/IDS Layer</a:t>
            </a:r>
          </a:p>
        </p:txBody>
      </p:sp>
      <p:cxnSp>
        <p:nvCxnSpPr>
          <p:cNvPr id="136" name="Straight Connector 135"/>
          <p:cNvCxnSpPr/>
          <p:nvPr/>
        </p:nvCxnSpPr>
        <p:spPr>
          <a:xfrm flipH="1">
            <a:off x="1670975" y="4941809"/>
            <a:ext cx="1487441" cy="0"/>
          </a:xfrm>
          <a:prstGeom prst="line">
            <a:avLst/>
          </a:prstGeom>
          <a:ln w="12700" cap="rnd">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4" name="Picture 173"/>
          <p:cNvPicPr>
            <a:picLocks noChangeAspect="1"/>
          </p:cNvPicPr>
          <p:nvPr/>
        </p:nvPicPr>
        <p:blipFill>
          <a:blip r:embed="rId8"/>
          <a:stretch>
            <a:fillRect/>
          </a:stretch>
        </p:blipFill>
        <p:spPr>
          <a:xfrm>
            <a:off x="3469693" y="4215757"/>
            <a:ext cx="273616" cy="251441"/>
          </a:xfrm>
          <a:prstGeom prst="rect">
            <a:avLst/>
          </a:prstGeom>
        </p:spPr>
      </p:pic>
      <p:pic>
        <p:nvPicPr>
          <p:cNvPr id="175" name="Picture 174"/>
          <p:cNvPicPr>
            <a:picLocks noChangeAspect="1"/>
          </p:cNvPicPr>
          <p:nvPr/>
        </p:nvPicPr>
        <p:blipFill>
          <a:blip r:embed="rId8"/>
          <a:stretch>
            <a:fillRect/>
          </a:stretch>
        </p:blipFill>
        <p:spPr>
          <a:xfrm>
            <a:off x="4050400" y="4214942"/>
            <a:ext cx="273616" cy="251441"/>
          </a:xfrm>
          <a:prstGeom prst="rect">
            <a:avLst/>
          </a:prstGeom>
        </p:spPr>
      </p:pic>
      <p:pic>
        <p:nvPicPr>
          <p:cNvPr id="176" name="Picture 175"/>
          <p:cNvPicPr>
            <a:picLocks noChangeAspect="1"/>
          </p:cNvPicPr>
          <p:nvPr/>
        </p:nvPicPr>
        <p:blipFill>
          <a:blip r:embed="rId8"/>
          <a:stretch>
            <a:fillRect/>
          </a:stretch>
        </p:blipFill>
        <p:spPr>
          <a:xfrm>
            <a:off x="4644682" y="4221221"/>
            <a:ext cx="273616" cy="251441"/>
          </a:xfrm>
          <a:prstGeom prst="rect">
            <a:avLst/>
          </a:prstGeom>
        </p:spPr>
      </p:pic>
      <p:sp>
        <p:nvSpPr>
          <p:cNvPr id="3" name="Rectangle 2"/>
          <p:cNvSpPr/>
          <p:nvPr/>
        </p:nvSpPr>
        <p:spPr>
          <a:xfrm>
            <a:off x="3615792" y="4016415"/>
            <a:ext cx="1111927" cy="251091"/>
          </a:xfrm>
          <a:prstGeom prst="rect">
            <a:avLst/>
          </a:prstGeom>
        </p:spPr>
        <p:txBody>
          <a:bodyPr wrap="none">
            <a:spAutoFit/>
          </a:bodyPr>
          <a:lstStyle/>
          <a:p>
            <a:pPr defTabSz="932504">
              <a:lnSpc>
                <a:spcPts val="1224"/>
              </a:lnSpc>
            </a:pPr>
            <a:r>
              <a:rPr lang="en-US" sz="1020" b="1" dirty="0">
                <a:solidFill>
                  <a:srgbClr val="70AD47"/>
                </a:solidFill>
              </a:rPr>
              <a:t>DOS/IDS Layer</a:t>
            </a:r>
          </a:p>
        </p:txBody>
      </p:sp>
      <p:pic>
        <p:nvPicPr>
          <p:cNvPr id="218" name="Picture 217"/>
          <p:cNvPicPr>
            <a:picLocks noChangeAspect="1"/>
          </p:cNvPicPr>
          <p:nvPr/>
        </p:nvPicPr>
        <p:blipFill>
          <a:blip r:embed="rId8"/>
          <a:stretch>
            <a:fillRect/>
          </a:stretch>
        </p:blipFill>
        <p:spPr>
          <a:xfrm>
            <a:off x="3474266" y="4878549"/>
            <a:ext cx="273616" cy="251441"/>
          </a:xfrm>
          <a:prstGeom prst="rect">
            <a:avLst/>
          </a:prstGeom>
        </p:spPr>
      </p:pic>
      <p:pic>
        <p:nvPicPr>
          <p:cNvPr id="219" name="Picture 218"/>
          <p:cNvPicPr>
            <a:picLocks noChangeAspect="1"/>
          </p:cNvPicPr>
          <p:nvPr/>
        </p:nvPicPr>
        <p:blipFill>
          <a:blip r:embed="rId8"/>
          <a:stretch>
            <a:fillRect/>
          </a:stretch>
        </p:blipFill>
        <p:spPr>
          <a:xfrm>
            <a:off x="4054972" y="4877734"/>
            <a:ext cx="273616" cy="251441"/>
          </a:xfrm>
          <a:prstGeom prst="rect">
            <a:avLst/>
          </a:prstGeom>
        </p:spPr>
      </p:pic>
      <p:pic>
        <p:nvPicPr>
          <p:cNvPr id="220" name="Picture 219"/>
          <p:cNvPicPr>
            <a:picLocks noChangeAspect="1"/>
          </p:cNvPicPr>
          <p:nvPr/>
        </p:nvPicPr>
        <p:blipFill>
          <a:blip r:embed="rId8"/>
          <a:stretch>
            <a:fillRect/>
          </a:stretch>
        </p:blipFill>
        <p:spPr>
          <a:xfrm>
            <a:off x="4649254" y="4884014"/>
            <a:ext cx="273616" cy="251441"/>
          </a:xfrm>
          <a:prstGeom prst="rect">
            <a:avLst/>
          </a:prstGeom>
        </p:spPr>
      </p:pic>
      <p:pic>
        <p:nvPicPr>
          <p:cNvPr id="221" name="Picture 220"/>
          <p:cNvPicPr>
            <a:picLocks noChangeAspect="1"/>
          </p:cNvPicPr>
          <p:nvPr/>
        </p:nvPicPr>
        <p:blipFill>
          <a:blip r:embed="rId8"/>
          <a:stretch>
            <a:fillRect/>
          </a:stretch>
        </p:blipFill>
        <p:spPr>
          <a:xfrm>
            <a:off x="3492550" y="5555056"/>
            <a:ext cx="273616" cy="251441"/>
          </a:xfrm>
          <a:prstGeom prst="rect">
            <a:avLst/>
          </a:prstGeom>
        </p:spPr>
      </p:pic>
      <p:pic>
        <p:nvPicPr>
          <p:cNvPr id="222" name="Picture 221"/>
          <p:cNvPicPr>
            <a:picLocks noChangeAspect="1"/>
          </p:cNvPicPr>
          <p:nvPr/>
        </p:nvPicPr>
        <p:blipFill>
          <a:blip r:embed="rId8"/>
          <a:stretch>
            <a:fillRect/>
          </a:stretch>
        </p:blipFill>
        <p:spPr>
          <a:xfrm>
            <a:off x="4073256" y="5554241"/>
            <a:ext cx="273616" cy="251441"/>
          </a:xfrm>
          <a:prstGeom prst="rect">
            <a:avLst/>
          </a:prstGeom>
        </p:spPr>
      </p:pic>
      <p:pic>
        <p:nvPicPr>
          <p:cNvPr id="223" name="Picture 222"/>
          <p:cNvPicPr>
            <a:picLocks noChangeAspect="1"/>
          </p:cNvPicPr>
          <p:nvPr/>
        </p:nvPicPr>
        <p:blipFill>
          <a:blip r:embed="rId8"/>
          <a:stretch>
            <a:fillRect/>
          </a:stretch>
        </p:blipFill>
        <p:spPr>
          <a:xfrm>
            <a:off x="4667538" y="5560520"/>
            <a:ext cx="273616" cy="251441"/>
          </a:xfrm>
          <a:prstGeom prst="rect">
            <a:avLst/>
          </a:prstGeom>
        </p:spPr>
      </p:pic>
      <p:sp>
        <p:nvSpPr>
          <p:cNvPr id="224" name="Rectangle 223"/>
          <p:cNvSpPr/>
          <p:nvPr/>
        </p:nvSpPr>
        <p:spPr>
          <a:xfrm>
            <a:off x="3691052" y="4666411"/>
            <a:ext cx="1111927" cy="251091"/>
          </a:xfrm>
          <a:prstGeom prst="rect">
            <a:avLst/>
          </a:prstGeom>
        </p:spPr>
        <p:txBody>
          <a:bodyPr wrap="none">
            <a:spAutoFit/>
          </a:bodyPr>
          <a:lstStyle/>
          <a:p>
            <a:pPr defTabSz="932504">
              <a:lnSpc>
                <a:spcPts val="1224"/>
              </a:lnSpc>
            </a:pPr>
            <a:r>
              <a:rPr lang="en-US" sz="1020" b="1" dirty="0">
                <a:solidFill>
                  <a:srgbClr val="70AD47"/>
                </a:solidFill>
              </a:rPr>
              <a:t>DOS/IDS Layer</a:t>
            </a:r>
          </a:p>
        </p:txBody>
      </p:sp>
      <p:sp>
        <p:nvSpPr>
          <p:cNvPr id="225" name="Rectangle 224"/>
          <p:cNvSpPr/>
          <p:nvPr/>
        </p:nvSpPr>
        <p:spPr>
          <a:xfrm>
            <a:off x="3681911" y="5342917"/>
            <a:ext cx="1111927" cy="251091"/>
          </a:xfrm>
          <a:prstGeom prst="rect">
            <a:avLst/>
          </a:prstGeom>
        </p:spPr>
        <p:txBody>
          <a:bodyPr wrap="none">
            <a:spAutoFit/>
          </a:bodyPr>
          <a:lstStyle/>
          <a:p>
            <a:pPr defTabSz="932504">
              <a:lnSpc>
                <a:spcPts val="1224"/>
              </a:lnSpc>
            </a:pPr>
            <a:r>
              <a:rPr lang="en-US" sz="1020" b="1" dirty="0">
                <a:solidFill>
                  <a:srgbClr val="70AD47"/>
                </a:solidFill>
              </a:rPr>
              <a:t>DOS/IDS Layer</a:t>
            </a:r>
          </a:p>
        </p:txBody>
      </p:sp>
      <p:cxnSp>
        <p:nvCxnSpPr>
          <p:cNvPr id="226" name="Straight Connector 225"/>
          <p:cNvCxnSpPr/>
          <p:nvPr/>
        </p:nvCxnSpPr>
        <p:spPr>
          <a:xfrm flipV="1">
            <a:off x="6760156" y="1687402"/>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8" name="TextBox 152"/>
          <p:cNvSpPr txBox="1"/>
          <p:nvPr/>
        </p:nvSpPr>
        <p:spPr>
          <a:xfrm>
            <a:off x="4414310" y="1809124"/>
            <a:ext cx="827984"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24" spc="-31" dirty="0">
                <a:solidFill>
                  <a:prstClr val="black">
                    <a:lumMod val="75000"/>
                    <a:lumOff val="25000"/>
                  </a:prstClr>
                </a:solidFill>
                <a:latin typeface="Segoe UI Semibold" panose="020B0702040204020203" pitchFamily="34" charset="0"/>
              </a:rPr>
              <a:t>End users</a:t>
            </a:r>
          </a:p>
        </p:txBody>
      </p:sp>
      <p:sp>
        <p:nvSpPr>
          <p:cNvPr id="72" name="Slide Number Placeholder 5"/>
          <p:cNvSpPr txBox="1">
            <a:spLocks/>
          </p:cNvSpPr>
          <p:nvPr/>
        </p:nvSpPr>
        <p:spPr>
          <a:xfrm>
            <a:off x="3362202" y="2661010"/>
            <a:ext cx="1474721" cy="372346"/>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dirty="0">
                <a:solidFill>
                  <a:srgbClr val="1F4E79"/>
                </a:solidFill>
                <a:latin typeface="Segoe UI"/>
              </a:rPr>
              <a:t>Microsoft Azure</a:t>
            </a:r>
          </a:p>
        </p:txBody>
      </p:sp>
      <p:sp>
        <p:nvSpPr>
          <p:cNvPr id="2" name="Title 1"/>
          <p:cNvSpPr>
            <a:spLocks noGrp="1"/>
          </p:cNvSpPr>
          <p:nvPr>
            <p:ph type="title"/>
          </p:nvPr>
        </p:nvSpPr>
        <p:spPr/>
        <p:txBody>
          <a:bodyPr/>
          <a:lstStyle/>
          <a:p>
            <a:r>
              <a:rPr lang="en-US" dirty="0">
                <a:solidFill>
                  <a:schemeClr val="tx1"/>
                </a:solidFill>
              </a:rPr>
              <a:t>Threat detection</a:t>
            </a:r>
            <a:br>
              <a:rPr lang="en-US" dirty="0">
                <a:solidFill>
                  <a:schemeClr val="tx1"/>
                </a:solidFill>
              </a:rPr>
            </a:br>
            <a:endParaRPr lang="en-US" dirty="0"/>
          </a:p>
        </p:txBody>
      </p:sp>
    </p:spTree>
    <p:extLst>
      <p:ext uri="{BB962C8B-B14F-4D97-AF65-F5344CB8AC3E}">
        <p14:creationId xmlns:p14="http://schemas.microsoft.com/office/powerpoint/2010/main" val="2808106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6" presetClass="entr" presetSubtype="42" fill="hold" nodeType="withEffect">
                                  <p:stCondLst>
                                    <p:cond delay="0"/>
                                  </p:stCondLst>
                                  <p:childTnLst>
                                    <p:set>
                                      <p:cBhvr>
                                        <p:cTn id="9" dur="1" fill="hold">
                                          <p:stCondLst>
                                            <p:cond delay="0"/>
                                          </p:stCondLst>
                                        </p:cTn>
                                        <p:tgtEl>
                                          <p:spTgt spid="226"/>
                                        </p:tgtEl>
                                        <p:attrNameLst>
                                          <p:attrName>style.visibility</p:attrName>
                                        </p:attrNameLst>
                                      </p:cBhvr>
                                      <p:to>
                                        <p:strVal val="visible"/>
                                      </p:to>
                                    </p:set>
                                    <p:animEffect transition="in" filter="barn(outHorizontal)">
                                      <p:cBhvr>
                                        <p:cTn id="10"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flipV="1">
            <a:off x="7664804" y="1687402"/>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8156687" y="2589185"/>
            <a:ext cx="3623357" cy="2759699"/>
          </a:xfrm>
          <a:prstGeom prst="rect">
            <a:avLst/>
          </a:prstGeom>
          <a:noFill/>
        </p:spPr>
        <p:txBody>
          <a:bodyPr wrap="square" lIns="69690" tIns="34846" rIns="69690" bIns="34846"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6"/>
              </a:spcAft>
            </a:pPr>
            <a:r>
              <a:rPr lang="en-US" sz="2000" dirty="0">
                <a:solidFill>
                  <a:schemeClr val="tx2"/>
                </a:solidFill>
                <a:latin typeface="+mj-lt"/>
              </a:rPr>
              <a:t>Azure: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Provides coordination, analysis of logs and VHD images in the event of platform-level incident</a:t>
            </a:r>
          </a:p>
          <a:p>
            <a:pPr marL="241221" indent="-241221">
              <a:buFont typeface="Arial" panose="020B0604020202020204" pitchFamily="34" charset="0"/>
              <a:buChar char="•"/>
            </a:pPr>
            <a:endParaRPr lang="en-US" sz="1836" dirty="0">
              <a:solidFill>
                <a:srgbClr val="44546A"/>
              </a:solidFill>
            </a:endParaRPr>
          </a:p>
          <a:p>
            <a:pPr>
              <a:spcAft>
                <a:spcPts val="306"/>
              </a:spcAft>
            </a:pP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Contacts Microsoft for forensic  data when needed</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Uses standard security response and forensics processes</a:t>
            </a:r>
          </a:p>
        </p:txBody>
      </p:sp>
      <p:pic>
        <p:nvPicPr>
          <p:cNvPr id="8194" name="Picture 2" descr="C:\Users\Sarah\Desktop\_icons\servers.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58010" y="2947959"/>
            <a:ext cx="1242356" cy="11542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Sarah\Desktop\_icons\servers.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292428" y="2947959"/>
            <a:ext cx="1242356" cy="1154218"/>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Sarah\Desktop\_icons\servers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7298" y="2994653"/>
            <a:ext cx="1147849" cy="106082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Sarah\Desktop\_icons\servers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589776" y="2994653"/>
            <a:ext cx="1147849" cy="106082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Sarah\Desktop\_icons\servers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827729" y="2994653"/>
            <a:ext cx="1147849" cy="1060828"/>
          </a:xfrm>
          <a:prstGeom prst="rect">
            <a:avLst/>
          </a:prstGeom>
          <a:noFill/>
          <a:extLst>
            <a:ext uri="{909E8E84-426E-40DD-AFC4-6F175D3DCCD1}">
              <a14:hiddenFill xmlns:a14="http://schemas.microsoft.com/office/drawing/2010/main">
                <a:solidFill>
                  <a:srgbClr val="FFFFFF"/>
                </a:solidFill>
              </a14:hiddenFill>
            </a:ext>
          </a:extLst>
        </p:spPr>
      </p:pic>
      <p:sp>
        <p:nvSpPr>
          <p:cNvPr id="16" name="Cross 15"/>
          <p:cNvSpPr/>
          <p:nvPr/>
        </p:nvSpPr>
        <p:spPr bwMode="auto">
          <a:xfrm rot="2700000">
            <a:off x="3428228" y="3253490"/>
            <a:ext cx="500020" cy="500020"/>
          </a:xfrm>
          <a:prstGeom prst="plus">
            <a:avLst>
              <a:gd name="adj" fmla="val 43327"/>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35" name="Cross 34"/>
          <p:cNvSpPr/>
          <p:nvPr/>
        </p:nvSpPr>
        <p:spPr bwMode="auto">
          <a:xfrm rot="2700000">
            <a:off x="4666186" y="3253491"/>
            <a:ext cx="500020" cy="500020"/>
          </a:xfrm>
          <a:prstGeom prst="plus">
            <a:avLst>
              <a:gd name="adj" fmla="val 43327"/>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grpSp>
        <p:nvGrpSpPr>
          <p:cNvPr id="5" name="Group 4"/>
          <p:cNvGrpSpPr/>
          <p:nvPr/>
        </p:nvGrpSpPr>
        <p:grpSpPr>
          <a:xfrm>
            <a:off x="3906843" y="3604651"/>
            <a:ext cx="1327022" cy="1327931"/>
            <a:chOff x="4268360" y="4670117"/>
            <a:chExt cx="1301286" cy="1302178"/>
          </a:xfrm>
        </p:grpSpPr>
        <p:sp>
          <p:nvSpPr>
            <p:cNvPr id="3" name="Oval 2"/>
            <p:cNvSpPr/>
            <p:nvPr/>
          </p:nvSpPr>
          <p:spPr>
            <a:xfrm>
              <a:off x="4408098" y="4804915"/>
              <a:ext cx="664234" cy="6642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13468" y="4929962"/>
              <a:ext cx="448588" cy="448587"/>
            </a:xfrm>
            <a:prstGeom prst="rect">
              <a:avLst/>
            </a:prstGeom>
            <a:solidFill>
              <a:schemeClr val="bg1"/>
            </a:solidFill>
          </p:spPr>
        </p:pic>
        <p:sp>
          <p:nvSpPr>
            <p:cNvPr id="21" name="Freeform 20"/>
            <p:cNvSpPr>
              <a:spLocks noEditPoints="1"/>
            </p:cNvSpPr>
            <p:nvPr/>
          </p:nvSpPr>
          <p:spPr bwMode="auto">
            <a:xfrm flipH="1">
              <a:off x="4268360" y="4670117"/>
              <a:ext cx="1301286" cy="1302178"/>
            </a:xfrm>
            <a:custGeom>
              <a:avLst/>
              <a:gdLst>
                <a:gd name="T0" fmla="*/ 749 w 1166"/>
                <a:gd name="T1" fmla="*/ 0 h 1167"/>
                <a:gd name="T2" fmla="*/ 331 w 1166"/>
                <a:gd name="T3" fmla="*/ 417 h 1167"/>
                <a:gd name="T4" fmla="*/ 385 w 1166"/>
                <a:gd name="T5" fmla="*/ 622 h 1167"/>
                <a:gd name="T6" fmla="*/ 44 w 1166"/>
                <a:gd name="T7" fmla="*/ 963 h 1167"/>
                <a:gd name="T8" fmla="*/ 44 w 1166"/>
                <a:gd name="T9" fmla="*/ 1123 h 1167"/>
                <a:gd name="T10" fmla="*/ 204 w 1166"/>
                <a:gd name="T11" fmla="*/ 1123 h 1167"/>
                <a:gd name="T12" fmla="*/ 545 w 1166"/>
                <a:gd name="T13" fmla="*/ 782 h 1167"/>
                <a:gd name="T14" fmla="*/ 749 w 1166"/>
                <a:gd name="T15" fmla="*/ 835 h 1167"/>
                <a:gd name="T16" fmla="*/ 1166 w 1166"/>
                <a:gd name="T17" fmla="*/ 417 h 1167"/>
                <a:gd name="T18" fmla="*/ 749 w 1166"/>
                <a:gd name="T19" fmla="*/ 0 h 1167"/>
                <a:gd name="T20" fmla="*/ 749 w 1166"/>
                <a:gd name="T21" fmla="*/ 672 h 1167"/>
                <a:gd name="T22" fmla="*/ 495 w 1166"/>
                <a:gd name="T23" fmla="*/ 417 h 1167"/>
                <a:gd name="T24" fmla="*/ 749 w 1166"/>
                <a:gd name="T25" fmla="*/ 163 h 1167"/>
                <a:gd name="T26" fmla="*/ 1003 w 1166"/>
                <a:gd name="T27" fmla="*/ 417 h 1167"/>
                <a:gd name="T28" fmla="*/ 749 w 1166"/>
                <a:gd name="T29" fmla="*/ 672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6" h="1167">
                  <a:moveTo>
                    <a:pt x="749" y="0"/>
                  </a:moveTo>
                  <a:cubicBezTo>
                    <a:pt x="518" y="0"/>
                    <a:pt x="331" y="187"/>
                    <a:pt x="331" y="417"/>
                  </a:cubicBezTo>
                  <a:cubicBezTo>
                    <a:pt x="331" y="492"/>
                    <a:pt x="351" y="562"/>
                    <a:pt x="385" y="622"/>
                  </a:cubicBezTo>
                  <a:cubicBezTo>
                    <a:pt x="44" y="963"/>
                    <a:pt x="44" y="963"/>
                    <a:pt x="44" y="963"/>
                  </a:cubicBezTo>
                  <a:cubicBezTo>
                    <a:pt x="0" y="1007"/>
                    <a:pt x="0" y="1079"/>
                    <a:pt x="44" y="1123"/>
                  </a:cubicBezTo>
                  <a:cubicBezTo>
                    <a:pt x="88" y="1167"/>
                    <a:pt x="160" y="1167"/>
                    <a:pt x="204" y="1123"/>
                  </a:cubicBezTo>
                  <a:cubicBezTo>
                    <a:pt x="545" y="782"/>
                    <a:pt x="545" y="782"/>
                    <a:pt x="545" y="782"/>
                  </a:cubicBezTo>
                  <a:cubicBezTo>
                    <a:pt x="605" y="815"/>
                    <a:pt x="675" y="835"/>
                    <a:pt x="749" y="835"/>
                  </a:cubicBezTo>
                  <a:cubicBezTo>
                    <a:pt x="979" y="835"/>
                    <a:pt x="1166" y="648"/>
                    <a:pt x="1166" y="417"/>
                  </a:cubicBezTo>
                  <a:cubicBezTo>
                    <a:pt x="1166" y="187"/>
                    <a:pt x="979" y="0"/>
                    <a:pt x="749" y="0"/>
                  </a:cubicBezTo>
                  <a:close/>
                  <a:moveTo>
                    <a:pt x="749" y="672"/>
                  </a:moveTo>
                  <a:cubicBezTo>
                    <a:pt x="608" y="672"/>
                    <a:pt x="495" y="558"/>
                    <a:pt x="495" y="417"/>
                  </a:cubicBezTo>
                  <a:cubicBezTo>
                    <a:pt x="495" y="277"/>
                    <a:pt x="608" y="163"/>
                    <a:pt x="749" y="163"/>
                  </a:cubicBezTo>
                  <a:cubicBezTo>
                    <a:pt x="889" y="163"/>
                    <a:pt x="1003" y="277"/>
                    <a:pt x="1003" y="417"/>
                  </a:cubicBezTo>
                  <a:cubicBezTo>
                    <a:pt x="1003" y="558"/>
                    <a:pt x="889" y="672"/>
                    <a:pt x="749" y="672"/>
                  </a:cubicBezTo>
                  <a:close/>
                </a:path>
              </a:pathLst>
            </a:custGeom>
            <a:solidFill>
              <a:schemeClr val="accent6"/>
            </a:solidFill>
            <a:ln w="28575">
              <a:solidFill>
                <a:schemeClr val="bg1"/>
              </a:solidFill>
            </a:ln>
          </p:spPr>
          <p:txBody>
            <a:bodyPr vert="horz" wrap="square" lIns="69919" tIns="34960" rIns="69919" bIns="34960" numCol="1" anchor="t" anchorCtr="0" compatLnSpc="1">
              <a:prstTxWarp prst="textNoShape">
                <a:avLst/>
              </a:prstTxWarp>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endParaRPr lang="en-US" sz="1377" dirty="0">
                <a:gradFill>
                  <a:gsLst>
                    <a:gs pos="0">
                      <a:prstClr val="white"/>
                    </a:gs>
                    <a:gs pos="100000">
                      <a:prstClr val="white"/>
                    </a:gs>
                  </a:gsLst>
                  <a:lin ang="5400000" scaled="0"/>
                </a:gradFill>
              </a:endParaRPr>
            </a:p>
          </p:txBody>
        </p:sp>
      </p:grpSp>
      <p:sp>
        <p:nvSpPr>
          <p:cNvPr id="2" name="Title 1"/>
          <p:cNvSpPr>
            <a:spLocks noGrp="1"/>
          </p:cNvSpPr>
          <p:nvPr>
            <p:ph type="title"/>
          </p:nvPr>
        </p:nvSpPr>
        <p:spPr/>
        <p:txBody>
          <a:bodyPr/>
          <a:lstStyle/>
          <a:p>
            <a:r>
              <a:rPr lang="en-US" dirty="0">
                <a:solidFill>
                  <a:schemeClr val="tx1"/>
                </a:solidFill>
              </a:rPr>
              <a:t>Forensics</a:t>
            </a:r>
            <a:br>
              <a:rPr lang="en-US" dirty="0">
                <a:solidFill>
                  <a:schemeClr val="tx1"/>
                </a:solidFill>
              </a:rPr>
            </a:br>
            <a:endParaRPr lang="en-US" dirty="0"/>
          </a:p>
        </p:txBody>
      </p:sp>
    </p:spTree>
    <p:extLst>
      <p:ext uri="{BB962C8B-B14F-4D97-AF65-F5344CB8AC3E}">
        <p14:creationId xmlns:p14="http://schemas.microsoft.com/office/powerpoint/2010/main" val="3869943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Horizontal)">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718974" y="1935005"/>
            <a:ext cx="7715032" cy="39526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14" name="Rectangle 13"/>
          <p:cNvSpPr/>
          <p:nvPr/>
        </p:nvSpPr>
        <p:spPr>
          <a:xfrm>
            <a:off x="766355" y="1935005"/>
            <a:ext cx="3952619" cy="39526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85" name="Rectangle 84"/>
          <p:cNvSpPr/>
          <p:nvPr/>
        </p:nvSpPr>
        <p:spPr>
          <a:xfrm>
            <a:off x="5038853" y="2164966"/>
            <a:ext cx="7261176" cy="3553196"/>
          </a:xfrm>
          <a:prstGeom prst="rect">
            <a:avLst/>
          </a:prstGeom>
        </p:spPr>
        <p:txBody>
          <a:bodyPr wrap="square">
            <a:spAutoFit/>
          </a:bodyPr>
          <a:lstStyle/>
          <a:p>
            <a:pPr defTabSz="932504">
              <a:spcAft>
                <a:spcPts val="4896"/>
              </a:spcAft>
              <a:buClr>
                <a:srgbClr val="44546A">
                  <a:lumMod val="60000"/>
                  <a:lumOff val="40000"/>
                </a:srgbClr>
              </a:buClr>
            </a:pPr>
            <a:r>
              <a:rPr lang="en-US" sz="2448" dirty="0">
                <a:solidFill>
                  <a:srgbClr val="44546A"/>
                </a:solidFill>
                <a:latin typeface="Segoe UI Light"/>
                <a:ea typeface="Calibri" panose="020F0502020204030204" pitchFamily="34" charset="0"/>
                <a:cs typeface="Times New Roman" panose="02020603050405020304" pitchFamily="18" charset="0"/>
              </a:rPr>
              <a:t>Microsoft employee access management</a:t>
            </a:r>
          </a:p>
          <a:p>
            <a:pPr defTabSz="932504">
              <a:spcAft>
                <a:spcPts val="4896"/>
              </a:spcAft>
              <a:buClr>
                <a:srgbClr val="44546A">
                  <a:lumMod val="60000"/>
                  <a:lumOff val="40000"/>
                </a:srgbClr>
              </a:buClr>
            </a:pPr>
            <a:r>
              <a:rPr lang="en-US" sz="2448" dirty="0">
                <a:solidFill>
                  <a:srgbClr val="44546A"/>
                </a:solidFill>
                <a:latin typeface="Segoe UI Light"/>
                <a:ea typeface="Calibri" panose="020F0502020204030204" pitchFamily="34" charset="0"/>
                <a:cs typeface="Times New Roman" panose="02020603050405020304" pitchFamily="18" charset="0"/>
              </a:rPr>
              <a:t>Enterprise cloud identity – Azure AD</a:t>
            </a:r>
          </a:p>
          <a:p>
            <a:pPr defTabSz="932504">
              <a:spcAft>
                <a:spcPts val="4896"/>
              </a:spcAft>
              <a:buClr>
                <a:srgbClr val="44546A">
                  <a:lumMod val="60000"/>
                  <a:lumOff val="40000"/>
                </a:srgbClr>
              </a:buClr>
            </a:pPr>
            <a:r>
              <a:rPr lang="en-US" sz="2448" dirty="0">
                <a:solidFill>
                  <a:srgbClr val="44546A"/>
                </a:solidFill>
                <a:latin typeface="Segoe UI Light"/>
                <a:ea typeface="Calibri" panose="020F0502020204030204" pitchFamily="34" charset="0"/>
                <a:cs typeface="Times New Roman" panose="02020603050405020304" pitchFamily="18" charset="0"/>
              </a:rPr>
              <a:t>Monitor and protect access to cloud apps</a:t>
            </a:r>
          </a:p>
          <a:p>
            <a:pPr defTabSz="932504">
              <a:spcAft>
                <a:spcPts val="4896"/>
              </a:spcAft>
              <a:buClr>
                <a:srgbClr val="44546A">
                  <a:lumMod val="60000"/>
                  <a:lumOff val="40000"/>
                </a:srgbClr>
              </a:buClr>
            </a:pPr>
            <a:r>
              <a:rPr lang="en-US" sz="2448" dirty="0">
                <a:solidFill>
                  <a:srgbClr val="44546A"/>
                </a:solidFill>
                <a:latin typeface="Segoe UI Light"/>
                <a:ea typeface="Calibri" panose="020F0502020204030204" pitchFamily="34" charset="0"/>
                <a:cs typeface="Times New Roman" panose="02020603050405020304" pitchFamily="18" charset="0"/>
              </a:rPr>
              <a:t>Multi-factor authentication </a:t>
            </a:r>
          </a:p>
        </p:txBody>
      </p:sp>
      <p:pic>
        <p:nvPicPr>
          <p:cNvPr id="15" name="Picture 2" descr="C:\Users\Sarah\Documents\_SSD_Business\Client_collateral\MICROSOFT_DVD_ART\MICROSOFT PHOTOS\MacBU07_Kevin02.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766356" y="1935005"/>
            <a:ext cx="3952618" cy="3952619"/>
          </a:xfrm>
          <a:prstGeom prst="rect">
            <a:avLst/>
          </a:prstGeom>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a:off x="4723854" y="2907697"/>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23854" y="3903639"/>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18973" y="4903864"/>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1"/>
                </a:solidFill>
              </a:rPr>
              <a:t>Identity and access</a:t>
            </a:r>
            <a:br>
              <a:rPr lang="en-US" dirty="0">
                <a:solidFill>
                  <a:schemeClr val="tx1"/>
                </a:solidFill>
              </a:rPr>
            </a:br>
            <a:endParaRPr lang="en-US" dirty="0"/>
          </a:p>
        </p:txBody>
      </p:sp>
    </p:spTree>
    <p:extLst>
      <p:ext uri="{BB962C8B-B14F-4D97-AF65-F5344CB8AC3E}">
        <p14:creationId xmlns:p14="http://schemas.microsoft.com/office/powerpoint/2010/main" val="38387703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128"/>
          <p:cNvSpPr>
            <a:spLocks noChangeAspect="1"/>
          </p:cNvSpPr>
          <p:nvPr/>
        </p:nvSpPr>
        <p:spPr bwMode="black">
          <a:xfrm>
            <a:off x="126141" y="1567163"/>
            <a:ext cx="6660825" cy="329055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E8E8E8">
              <a:alpha val="92941"/>
            </a:srgbClr>
          </a:solidFill>
          <a:ln>
            <a:noFill/>
          </a:ln>
          <a:extLst/>
        </p:spPr>
        <p:txBody>
          <a:bodyPr vert="horz" wrap="square" lIns="95105" tIns="47552" rIns="95105" bIns="47552" numCol="1" anchor="t" anchorCtr="0" compatLnSpc="1">
            <a:prstTxWarp prst="textNoShape">
              <a:avLst/>
            </a:prstTxWarp>
          </a:bodyPr>
          <a:lstStyle/>
          <a:p>
            <a:pPr marL="475543" lvl="1" algn="ctr" defTabSz="951087">
              <a:defRPr/>
            </a:pPr>
            <a:endParaRPr lang="en-US" sz="2448" kern="0" dirty="0">
              <a:solidFill>
                <a:srgbClr val="44546A"/>
              </a:solidFill>
            </a:endParaRPr>
          </a:p>
        </p:txBody>
      </p:sp>
      <p:sp>
        <p:nvSpPr>
          <p:cNvPr id="56" name="Rectangle 55"/>
          <p:cNvSpPr/>
          <p:nvPr/>
        </p:nvSpPr>
        <p:spPr>
          <a:xfrm>
            <a:off x="9355562" y="2932892"/>
            <a:ext cx="2694955" cy="2468686"/>
          </a:xfrm>
          <a:prstGeom prst="rect">
            <a:avLst/>
          </a:prstGeom>
          <a:solidFill>
            <a:schemeClr val="tx2"/>
          </a:solidFill>
          <a:ln w="19050" cap="flat" cmpd="sng" algn="ctr">
            <a:noFill/>
            <a:prstDash val="solid"/>
            <a:headEnd type="none" w="med" len="med"/>
            <a:tailEnd type="none" w="med" len="med"/>
          </a:ln>
          <a:effectLst/>
        </p:spPr>
        <p:txBody>
          <a:bodyPr vert="horz" wrap="square" lIns="0" tIns="1391418" rIns="0" bIns="379479" numCol="1" rtlCol="0" anchor="b" anchorCtr="0" compatLnSpc="1">
            <a:prstTxWarp prst="textNoShape">
              <a:avLst/>
            </a:prstTxWarp>
          </a:bodyPr>
          <a:lstStyle/>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a:p>
            <a:pPr marL="123822" defTabSz="951087" fontAlgn="base">
              <a:lnSpc>
                <a:spcPct val="90000"/>
              </a:lnSpc>
              <a:spcBef>
                <a:spcPts val="1868"/>
              </a:spcBef>
              <a:spcAft>
                <a:spcPts val="1868"/>
              </a:spcAft>
              <a:defRPr/>
            </a:pPr>
            <a:endParaRPr lang="en-US" sz="2912" kern="0" dirty="0">
              <a:solidFill>
                <a:prstClr val="white">
                  <a:lumMod val="50000"/>
                </a:prstClr>
              </a:solidFill>
              <a:latin typeface="Segoe UI Light" pitchFamily="34" charset="0"/>
            </a:endParaRPr>
          </a:p>
        </p:txBody>
      </p:sp>
      <p:sp>
        <p:nvSpPr>
          <p:cNvPr id="60" name="TextBox 59"/>
          <p:cNvSpPr txBox="1"/>
          <p:nvPr/>
        </p:nvSpPr>
        <p:spPr>
          <a:xfrm>
            <a:off x="9216147" y="1798289"/>
            <a:ext cx="1918325" cy="470796"/>
          </a:xfrm>
          <a:prstGeom prst="rect">
            <a:avLst/>
          </a:prstGeom>
          <a:noFill/>
        </p:spPr>
        <p:txBody>
          <a:bodyPr wrap="square" lIns="0" tIns="0" rIns="0" bIns="0" rtlCol="0">
            <a:spAutoFit/>
          </a:bodyPr>
          <a:lstStyle/>
          <a:p>
            <a:pPr algn="ctr" defTabSz="951087">
              <a:lnSpc>
                <a:spcPts val="1836"/>
              </a:lnSpc>
              <a:defRPr/>
            </a:pPr>
            <a:r>
              <a:rPr lang="en-US" sz="1632" kern="0" spc="-41" dirty="0">
                <a:solidFill>
                  <a:srgbClr val="44546A"/>
                </a:solidFill>
              </a:rPr>
              <a:t>Pre-screened admin </a:t>
            </a:r>
            <a:br>
              <a:rPr lang="en-US" sz="1632" kern="0" spc="-41" dirty="0">
                <a:solidFill>
                  <a:srgbClr val="44546A"/>
                </a:solidFill>
              </a:rPr>
            </a:br>
            <a:r>
              <a:rPr lang="en-US" sz="1632" kern="0" spc="-41" dirty="0">
                <a:solidFill>
                  <a:srgbClr val="44546A"/>
                </a:solidFill>
              </a:rPr>
              <a:t>requests access</a:t>
            </a:r>
          </a:p>
        </p:txBody>
      </p:sp>
      <p:sp>
        <p:nvSpPr>
          <p:cNvPr id="63" name="TextBox 62"/>
          <p:cNvSpPr txBox="1"/>
          <p:nvPr/>
        </p:nvSpPr>
        <p:spPr>
          <a:xfrm>
            <a:off x="6243449" y="4248943"/>
            <a:ext cx="1758944" cy="470796"/>
          </a:xfrm>
          <a:prstGeom prst="rect">
            <a:avLst/>
          </a:prstGeom>
          <a:noFill/>
        </p:spPr>
        <p:txBody>
          <a:bodyPr wrap="none" lIns="0" tIns="0" rIns="0" bIns="0" rtlCol="0">
            <a:spAutoFit/>
          </a:bodyPr>
          <a:lstStyle/>
          <a:p>
            <a:pPr algn="ctr" defTabSz="951087">
              <a:lnSpc>
                <a:spcPts val="1836"/>
              </a:lnSpc>
              <a:defRPr/>
            </a:pPr>
            <a:r>
              <a:rPr lang="en-US" sz="1632" kern="0" spc="-41" dirty="0">
                <a:solidFill>
                  <a:srgbClr val="44546A"/>
                </a:solidFill>
              </a:rPr>
              <a:t>Leadership grants</a:t>
            </a:r>
          </a:p>
          <a:p>
            <a:pPr algn="ctr" defTabSz="951087">
              <a:lnSpc>
                <a:spcPts val="1836"/>
              </a:lnSpc>
              <a:defRPr/>
            </a:pPr>
            <a:r>
              <a:rPr lang="en-US" sz="1632" kern="0" spc="-41" dirty="0">
                <a:solidFill>
                  <a:srgbClr val="44546A"/>
                </a:solidFill>
              </a:rPr>
              <a:t>temporary privilege</a:t>
            </a:r>
          </a:p>
        </p:txBody>
      </p:sp>
      <p:sp>
        <p:nvSpPr>
          <p:cNvPr id="95" name="Rectangle 94"/>
          <p:cNvSpPr/>
          <p:nvPr/>
        </p:nvSpPr>
        <p:spPr>
          <a:xfrm>
            <a:off x="561177" y="5173662"/>
            <a:ext cx="6875468" cy="1511952"/>
          </a:xfrm>
          <a:prstGeom prst="rect">
            <a:avLst/>
          </a:prstGeom>
        </p:spPr>
        <p:txBody>
          <a:bodyPr wrap="square">
            <a:spAutoFit/>
          </a:bodyPr>
          <a:lstStyle/>
          <a:p>
            <a:pPr marL="342900" lvl="1" indent="-342900" defTabSz="699463" fontAlgn="ctr">
              <a:lnSpc>
                <a:spcPct val="90000"/>
              </a:lnSpc>
              <a:spcBef>
                <a:spcPct val="20000"/>
              </a:spcBef>
              <a:buSzPct val="90000"/>
              <a:buFont typeface="Arial" panose="020B0604020202020204" pitchFamily="34" charset="0"/>
              <a:buChar char="•"/>
              <a:defRPr/>
            </a:pPr>
            <a:r>
              <a:rPr lang="en-US" dirty="0">
                <a:gradFill>
                  <a:gsLst>
                    <a:gs pos="1250">
                      <a:schemeClr val="tx1"/>
                    </a:gs>
                    <a:gs pos="100000">
                      <a:schemeClr val="tx1"/>
                    </a:gs>
                  </a:gsLst>
                  <a:lin ang="5400000" scaled="0"/>
                </a:gradFill>
              </a:rPr>
              <a:t>No standing access to the platform and no access to customer Virtual Machines</a:t>
            </a:r>
          </a:p>
          <a:p>
            <a:pPr marL="342900" lvl="1" indent="-342900" defTabSz="699463" fontAlgn="ctr">
              <a:lnSpc>
                <a:spcPct val="90000"/>
              </a:lnSpc>
              <a:spcBef>
                <a:spcPct val="20000"/>
              </a:spcBef>
              <a:buSzPct val="90000"/>
              <a:buFont typeface="Arial" panose="020B0604020202020204" pitchFamily="34" charset="0"/>
              <a:buChar char="•"/>
              <a:defRPr/>
            </a:pPr>
            <a:r>
              <a:rPr lang="en-US" dirty="0">
                <a:gradFill>
                  <a:gsLst>
                    <a:gs pos="1250">
                      <a:schemeClr val="tx1"/>
                    </a:gs>
                    <a:gs pos="100000">
                      <a:schemeClr val="tx1"/>
                    </a:gs>
                  </a:gsLst>
                  <a:lin ang="5400000" scaled="0"/>
                </a:gradFill>
              </a:rPr>
              <a:t>Grants least privilege required to complete task</a:t>
            </a:r>
          </a:p>
          <a:p>
            <a:pPr marL="342900" lvl="1" indent="-342900" defTabSz="699463" fontAlgn="ctr">
              <a:lnSpc>
                <a:spcPct val="90000"/>
              </a:lnSpc>
              <a:spcBef>
                <a:spcPct val="20000"/>
              </a:spcBef>
              <a:buSzPct val="90000"/>
              <a:buFont typeface="Arial" panose="020B0604020202020204" pitchFamily="34" charset="0"/>
              <a:buChar char="•"/>
              <a:defRPr/>
            </a:pPr>
            <a:r>
              <a:rPr lang="en-US" dirty="0">
                <a:gradFill>
                  <a:gsLst>
                    <a:gs pos="1250">
                      <a:schemeClr val="tx1"/>
                    </a:gs>
                    <a:gs pos="100000">
                      <a:schemeClr val="tx1"/>
                    </a:gs>
                  </a:gsLst>
                  <a:lin ang="5400000" scaled="0"/>
                </a:gradFill>
              </a:rPr>
              <a:t>Multi-factor authentication required for all administration</a:t>
            </a:r>
          </a:p>
          <a:p>
            <a:pPr marL="342900" lvl="1" indent="-342900" defTabSz="699463" fontAlgn="ctr">
              <a:lnSpc>
                <a:spcPct val="90000"/>
              </a:lnSpc>
              <a:spcBef>
                <a:spcPct val="20000"/>
              </a:spcBef>
              <a:buSzPct val="90000"/>
              <a:buFont typeface="Arial" panose="020B0604020202020204" pitchFamily="34" charset="0"/>
              <a:buChar char="•"/>
              <a:defRPr/>
            </a:pPr>
            <a:r>
              <a:rPr lang="en-US" dirty="0">
                <a:gradFill>
                  <a:gsLst>
                    <a:gs pos="1250">
                      <a:schemeClr val="tx1"/>
                    </a:gs>
                    <a:gs pos="100000">
                      <a:schemeClr val="tx1"/>
                    </a:gs>
                  </a:gsLst>
                  <a:lin ang="5400000" scaled="0"/>
                </a:gradFill>
              </a:rPr>
              <a:t>Access requests are audited and logged</a:t>
            </a:r>
          </a:p>
        </p:txBody>
      </p:sp>
      <p:sp>
        <p:nvSpPr>
          <p:cNvPr id="96" name="Oval 95"/>
          <p:cNvSpPr/>
          <p:nvPr/>
        </p:nvSpPr>
        <p:spPr bwMode="auto">
          <a:xfrm>
            <a:off x="7107815" y="1579926"/>
            <a:ext cx="1927260" cy="1799254"/>
          </a:xfrm>
          <a:prstGeom prst="ellips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7552" tIns="47552" rIns="47552" bIns="47552" numCol="1" spcCol="0" rtlCol="0" fromWordArt="0" anchor="ctr" anchorCtr="0" forceAA="0" compatLnSpc="1">
            <a:prstTxWarp prst="textNoShape">
              <a:avLst/>
            </a:prstTxWarp>
            <a:noAutofit/>
          </a:bodyPr>
          <a:lstStyle/>
          <a:p>
            <a:pPr algn="ctr" defTabSz="950748" fontAlgn="base">
              <a:lnSpc>
                <a:spcPts val="2244"/>
              </a:lnSpc>
              <a:spcBef>
                <a:spcPct val="0"/>
              </a:spcBef>
              <a:spcAft>
                <a:spcPct val="0"/>
              </a:spcAft>
              <a:defRPr/>
            </a:pPr>
            <a:r>
              <a:rPr lang="en-US" sz="1836" kern="0" dirty="0">
                <a:solidFill>
                  <a:prstClr val="white"/>
                </a:solidFill>
                <a:ea typeface="Segoe UI" pitchFamily="34" charset="0"/>
                <a:cs typeface="Segoe UI" pitchFamily="34" charset="0"/>
              </a:rPr>
              <a:t>Just in time &amp;  </a:t>
            </a:r>
          </a:p>
          <a:p>
            <a:pPr algn="ctr" defTabSz="950748" fontAlgn="base">
              <a:lnSpc>
                <a:spcPts val="2244"/>
              </a:lnSpc>
              <a:spcBef>
                <a:spcPct val="0"/>
              </a:spcBef>
              <a:spcAft>
                <a:spcPct val="0"/>
              </a:spcAft>
              <a:defRPr/>
            </a:pPr>
            <a:r>
              <a:rPr lang="en-US" sz="1836" kern="0" dirty="0">
                <a:solidFill>
                  <a:prstClr val="white"/>
                </a:solidFill>
                <a:ea typeface="Segoe UI" pitchFamily="34" charset="0"/>
                <a:cs typeface="Segoe UI" pitchFamily="34" charset="0"/>
              </a:rPr>
              <a:t>role-based access</a:t>
            </a:r>
          </a:p>
        </p:txBody>
      </p:sp>
      <p:sp>
        <p:nvSpPr>
          <p:cNvPr id="2" name="Rectangle 1"/>
          <p:cNvSpPr/>
          <p:nvPr/>
        </p:nvSpPr>
        <p:spPr>
          <a:xfrm>
            <a:off x="9301505" y="4689474"/>
            <a:ext cx="2676350" cy="670359"/>
          </a:xfrm>
          <a:prstGeom prst="rect">
            <a:avLst/>
          </a:prstGeom>
        </p:spPr>
        <p:txBody>
          <a:bodyPr wrap="square">
            <a:spAutoFit/>
          </a:bodyPr>
          <a:lstStyle/>
          <a:p>
            <a:pPr marL="123822" algn="ctr" defTabSz="951087" fontAlgn="base">
              <a:lnSpc>
                <a:spcPct val="90000"/>
              </a:lnSpc>
              <a:spcBef>
                <a:spcPts val="1868"/>
              </a:spcBef>
              <a:spcAft>
                <a:spcPts val="1868"/>
              </a:spcAft>
              <a:defRPr/>
            </a:pPr>
            <a:r>
              <a:rPr lang="en-US" sz="2040" kern="0" spc="-31" dirty="0">
                <a:solidFill>
                  <a:prstClr val="white"/>
                </a:solidFill>
              </a:rPr>
              <a:t>Microsoft Corporate Network</a:t>
            </a:r>
          </a:p>
        </p:txBody>
      </p:sp>
      <p:sp>
        <p:nvSpPr>
          <p:cNvPr id="49" name="Freeform 80"/>
          <p:cNvSpPr>
            <a:spLocks noEditPoints="1"/>
          </p:cNvSpPr>
          <p:nvPr/>
        </p:nvSpPr>
        <p:spPr bwMode="black">
          <a:xfrm>
            <a:off x="10175309" y="3187496"/>
            <a:ext cx="1092469" cy="1325391"/>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83932" tIns="41967" rIns="83932" bIns="41967" numCol="1" anchor="t" anchorCtr="0" compatLnSpc="1">
            <a:prstTxWarp prst="textNoShape">
              <a:avLst/>
            </a:prstTxWarp>
          </a:bodyPr>
          <a:lstStyle/>
          <a:p>
            <a:pPr defTabSz="932504"/>
            <a:endParaRPr lang="en-US" sz="1632" dirty="0">
              <a:solidFill>
                <a:prstClr val="black"/>
              </a:solidFill>
            </a:endParaRPr>
          </a:p>
        </p:txBody>
      </p:sp>
      <p:sp>
        <p:nvSpPr>
          <p:cNvPr id="3" name="Rectangle 2"/>
          <p:cNvSpPr/>
          <p:nvPr/>
        </p:nvSpPr>
        <p:spPr>
          <a:xfrm>
            <a:off x="1265985" y="1990790"/>
            <a:ext cx="3792256" cy="478315"/>
          </a:xfrm>
          <a:prstGeom prst="rect">
            <a:avLst/>
          </a:prstGeom>
        </p:spPr>
        <p:txBody>
          <a:bodyPr wrap="square">
            <a:spAutoFit/>
          </a:bodyPr>
          <a:lstStyle/>
          <a:p>
            <a:pPr marL="1620" lvl="1" algn="ctr" defTabSz="951087">
              <a:defRPr/>
            </a:pPr>
            <a:r>
              <a:rPr lang="en-US" sz="2448" kern="0" spc="-61" dirty="0">
                <a:solidFill>
                  <a:srgbClr val="44546A"/>
                </a:solidFill>
              </a:rPr>
              <a:t>Microsoft Azure</a:t>
            </a:r>
            <a:endParaRPr lang="en-US" sz="1632" kern="0" dirty="0">
              <a:solidFill>
                <a:srgbClr val="44546A"/>
              </a:solidFill>
            </a:endParaRPr>
          </a:p>
        </p:txBody>
      </p:sp>
      <p:sp>
        <p:nvSpPr>
          <p:cNvPr id="6" name="Freeform 5"/>
          <p:cNvSpPr/>
          <p:nvPr/>
        </p:nvSpPr>
        <p:spPr>
          <a:xfrm>
            <a:off x="9047191" y="2386153"/>
            <a:ext cx="1901299" cy="532848"/>
          </a:xfrm>
          <a:custGeom>
            <a:avLst/>
            <a:gdLst>
              <a:gd name="connsiteX0" fmla="*/ 1425039 w 1425039"/>
              <a:gd name="connsiteY0" fmla="*/ 736270 h 736270"/>
              <a:gd name="connsiteX1" fmla="*/ 1425039 w 1425039"/>
              <a:gd name="connsiteY1" fmla="*/ 0 h 736270"/>
              <a:gd name="connsiteX2" fmla="*/ 0 w 1425039"/>
              <a:gd name="connsiteY2" fmla="*/ 0 h 736270"/>
            </a:gdLst>
            <a:ahLst/>
            <a:cxnLst>
              <a:cxn ang="0">
                <a:pos x="connsiteX0" y="connsiteY0"/>
              </a:cxn>
              <a:cxn ang="0">
                <a:pos x="connsiteX1" y="connsiteY1"/>
              </a:cxn>
              <a:cxn ang="0">
                <a:pos x="connsiteX2" y="connsiteY2"/>
              </a:cxn>
            </a:cxnLst>
            <a:rect l="l" t="t" r="r" b="b"/>
            <a:pathLst>
              <a:path w="1425039" h="736270">
                <a:moveTo>
                  <a:pt x="1425039" y="736270"/>
                </a:moveTo>
                <a:lnTo>
                  <a:pt x="1425039" y="0"/>
                </a:lnTo>
                <a:lnTo>
                  <a:pt x="0" y="0"/>
                </a:lnTo>
              </a:path>
            </a:pathLst>
          </a:custGeom>
          <a:noFill/>
          <a:ln w="44450" cap="rnd" cmpd="sng" algn="ctr">
            <a:solidFill>
              <a:schemeClr val="accent6"/>
            </a:solidFill>
            <a:prstDash val="sysDot"/>
            <a:headEnd type="none" w="lg" len="med"/>
            <a:tailEnd type="triangle" w="lg" len="med"/>
          </a:ln>
          <a:effectLst/>
        </p:spPr>
        <p:txBody>
          <a:bodyPr rtlCol="0" anchor="ctr"/>
          <a:lstStyle/>
          <a:p>
            <a:pPr algn="ctr" defTabSz="932504"/>
            <a:endParaRPr lang="en-US" sz="1836" dirty="0">
              <a:solidFill>
                <a:prstClr val="black"/>
              </a:solidFill>
            </a:endParaRPr>
          </a:p>
        </p:txBody>
      </p:sp>
      <p:sp>
        <p:nvSpPr>
          <p:cNvPr id="45" name="Freeform 44"/>
          <p:cNvSpPr/>
          <p:nvPr/>
        </p:nvSpPr>
        <p:spPr>
          <a:xfrm flipV="1">
            <a:off x="6007532" y="3391298"/>
            <a:ext cx="2107172" cy="775052"/>
          </a:xfrm>
          <a:custGeom>
            <a:avLst/>
            <a:gdLst>
              <a:gd name="connsiteX0" fmla="*/ 1425039 w 1425039"/>
              <a:gd name="connsiteY0" fmla="*/ 736270 h 736270"/>
              <a:gd name="connsiteX1" fmla="*/ 1425039 w 1425039"/>
              <a:gd name="connsiteY1" fmla="*/ 0 h 736270"/>
              <a:gd name="connsiteX2" fmla="*/ 0 w 1425039"/>
              <a:gd name="connsiteY2" fmla="*/ 0 h 736270"/>
            </a:gdLst>
            <a:ahLst/>
            <a:cxnLst>
              <a:cxn ang="0">
                <a:pos x="connsiteX0" y="connsiteY0"/>
              </a:cxn>
              <a:cxn ang="0">
                <a:pos x="connsiteX1" y="connsiteY1"/>
              </a:cxn>
              <a:cxn ang="0">
                <a:pos x="connsiteX2" y="connsiteY2"/>
              </a:cxn>
            </a:cxnLst>
            <a:rect l="l" t="t" r="r" b="b"/>
            <a:pathLst>
              <a:path w="1425039" h="736270">
                <a:moveTo>
                  <a:pt x="1425039" y="736270"/>
                </a:moveTo>
                <a:lnTo>
                  <a:pt x="1425039" y="0"/>
                </a:lnTo>
                <a:lnTo>
                  <a:pt x="0" y="0"/>
                </a:lnTo>
              </a:path>
            </a:pathLst>
          </a:custGeom>
          <a:noFill/>
          <a:ln w="44450" cap="rnd" cmpd="sng" algn="ctr">
            <a:solidFill>
              <a:schemeClr val="accent6"/>
            </a:solidFill>
            <a:prstDash val="sysDot"/>
            <a:headEnd type="none" w="lg" len="med"/>
            <a:tailEnd type="triangle" w="lg" len="med"/>
          </a:ln>
          <a:effectLst/>
        </p:spPr>
        <p:txBody>
          <a:bodyPr rtlCol="0" anchor="ctr"/>
          <a:lstStyle/>
          <a:p>
            <a:pPr algn="ctr" defTabSz="932504"/>
            <a:endParaRPr lang="en-US" sz="1836" dirty="0">
              <a:solidFill>
                <a:prstClr val="black"/>
              </a:solidFill>
            </a:endParaRPr>
          </a:p>
        </p:txBody>
      </p:sp>
      <p:grpSp>
        <p:nvGrpSpPr>
          <p:cNvPr id="9" name="Group 8"/>
          <p:cNvGrpSpPr/>
          <p:nvPr/>
        </p:nvGrpSpPr>
        <p:grpSpPr>
          <a:xfrm>
            <a:off x="1799698" y="2557855"/>
            <a:ext cx="3415073" cy="1102026"/>
            <a:chOff x="1531916" y="2570636"/>
            <a:chExt cx="3348842" cy="1080654"/>
          </a:xfrm>
        </p:grpSpPr>
        <p:sp>
          <p:nvSpPr>
            <p:cNvPr id="48" name="Can 47"/>
            <p:cNvSpPr/>
            <p:nvPr/>
          </p:nvSpPr>
          <p:spPr>
            <a:xfrm>
              <a:off x="1531916" y="2570636"/>
              <a:ext cx="3348842" cy="1080654"/>
            </a:xfrm>
            <a:prstGeom prst="ca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51" name="TextBox 50"/>
            <p:cNvSpPr txBox="1"/>
            <p:nvPr/>
          </p:nvSpPr>
          <p:spPr>
            <a:xfrm>
              <a:off x="1715297" y="2879780"/>
              <a:ext cx="511679" cy="217880"/>
            </a:xfrm>
            <a:prstGeom prst="rect">
              <a:avLst/>
            </a:prstGeom>
            <a:noFill/>
          </p:spPr>
          <p:txBody>
            <a:bodyPr wrap="none" rtlCol="0">
              <a:spAutoFit/>
            </a:bodyPr>
            <a:lstStyle/>
            <a:p>
              <a:pPr algn="ctr" defTabSz="932504"/>
              <a:r>
                <a:rPr lang="en-US" sz="816" b="1" dirty="0">
                  <a:solidFill>
                    <a:prstClr val="white"/>
                  </a:solidFill>
                </a:rPr>
                <a:t>BLOBS</a:t>
              </a:r>
            </a:p>
          </p:txBody>
        </p:sp>
        <p:sp>
          <p:nvSpPr>
            <p:cNvPr id="52" name="TextBox 51"/>
            <p:cNvSpPr txBox="1"/>
            <p:nvPr/>
          </p:nvSpPr>
          <p:spPr>
            <a:xfrm>
              <a:off x="2568480" y="2934543"/>
              <a:ext cx="554960" cy="217880"/>
            </a:xfrm>
            <a:prstGeom prst="rect">
              <a:avLst/>
            </a:prstGeom>
            <a:noFill/>
          </p:spPr>
          <p:txBody>
            <a:bodyPr wrap="none" rtlCol="0">
              <a:spAutoFit/>
            </a:bodyPr>
            <a:lstStyle/>
            <a:p>
              <a:pPr algn="ctr" defTabSz="932504"/>
              <a:r>
                <a:rPr lang="en-US" sz="816" b="1" dirty="0">
                  <a:solidFill>
                    <a:prstClr val="white"/>
                  </a:solidFill>
                </a:rPr>
                <a:t>TABLES</a:t>
              </a:r>
            </a:p>
          </p:txBody>
        </p:sp>
        <p:sp>
          <p:nvSpPr>
            <p:cNvPr id="53" name="TextBox 52"/>
            <p:cNvSpPr txBox="1"/>
            <p:nvPr/>
          </p:nvSpPr>
          <p:spPr>
            <a:xfrm>
              <a:off x="3380446" y="2934543"/>
              <a:ext cx="587020" cy="217880"/>
            </a:xfrm>
            <a:prstGeom prst="rect">
              <a:avLst/>
            </a:prstGeom>
            <a:noFill/>
          </p:spPr>
          <p:txBody>
            <a:bodyPr wrap="none" rtlCol="0">
              <a:spAutoFit/>
            </a:bodyPr>
            <a:lstStyle/>
            <a:p>
              <a:pPr algn="ctr" defTabSz="932504"/>
              <a:r>
                <a:rPr lang="en-US" sz="816" b="1" dirty="0">
                  <a:solidFill>
                    <a:prstClr val="white"/>
                  </a:solidFill>
                </a:rPr>
                <a:t>QUEUES</a:t>
              </a:r>
            </a:p>
          </p:txBody>
        </p:sp>
        <p:sp>
          <p:nvSpPr>
            <p:cNvPr id="54" name="TextBox 53"/>
            <p:cNvSpPr txBox="1"/>
            <p:nvPr/>
          </p:nvSpPr>
          <p:spPr>
            <a:xfrm>
              <a:off x="4130009" y="2879780"/>
              <a:ext cx="550152" cy="217880"/>
            </a:xfrm>
            <a:prstGeom prst="rect">
              <a:avLst/>
            </a:prstGeom>
            <a:noFill/>
          </p:spPr>
          <p:txBody>
            <a:bodyPr wrap="none" rtlCol="0">
              <a:spAutoFit/>
            </a:bodyPr>
            <a:lstStyle/>
            <a:p>
              <a:pPr algn="ctr" defTabSz="932504"/>
              <a:r>
                <a:rPr lang="en-US" sz="816" b="1" dirty="0">
                  <a:solidFill>
                    <a:prstClr val="white"/>
                  </a:solidFill>
                </a:rPr>
                <a:t>DRIVES</a:t>
              </a:r>
            </a:p>
          </p:txBody>
        </p:sp>
        <p:grpSp>
          <p:nvGrpSpPr>
            <p:cNvPr id="55" name="Group 54"/>
            <p:cNvGrpSpPr/>
            <p:nvPr/>
          </p:nvGrpSpPr>
          <p:grpSpPr>
            <a:xfrm>
              <a:off x="4221899" y="3149986"/>
              <a:ext cx="361820" cy="316410"/>
              <a:chOff x="4221899" y="4385392"/>
              <a:chExt cx="361820" cy="316410"/>
            </a:xfrm>
          </p:grpSpPr>
          <p:sp>
            <p:nvSpPr>
              <p:cNvPr id="119" name="Oval 118"/>
              <p:cNvSpPr/>
              <p:nvPr/>
            </p:nvSpPr>
            <p:spPr>
              <a:xfrm>
                <a:off x="4221899" y="4385392"/>
                <a:ext cx="361819" cy="51277"/>
              </a:xfrm>
              <a:prstGeom prst="ellipse">
                <a:avLst/>
              </a:pr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120" name="Flowchart: Stored Data 11"/>
              <p:cNvSpPr/>
              <p:nvPr/>
            </p:nvSpPr>
            <p:spPr>
              <a:xfrm rot="16200000">
                <a:off x="4340711" y="4306353"/>
                <a:ext cx="124195" cy="361819"/>
              </a:xfrm>
              <a:custGeom>
                <a:avLst/>
                <a:gdLst/>
                <a:ahLst/>
                <a:cxnLst/>
                <a:rect l="l" t="t" r="r" b="b"/>
                <a:pathLst>
                  <a:path w="460537" h="1341690">
                    <a:moveTo>
                      <a:pt x="460537" y="0"/>
                    </a:moveTo>
                    <a:cubicBezTo>
                      <a:pt x="409637" y="0"/>
                      <a:pt x="368408" y="300405"/>
                      <a:pt x="368408" y="670845"/>
                    </a:cubicBezTo>
                    <a:cubicBezTo>
                      <a:pt x="368408" y="1041286"/>
                      <a:pt x="409637" y="1341690"/>
                      <a:pt x="460537" y="1341690"/>
                    </a:cubicBezTo>
                    <a:lnTo>
                      <a:pt x="224681" y="1341690"/>
                    </a:lnTo>
                    <a:cubicBezTo>
                      <a:pt x="173781" y="1341686"/>
                      <a:pt x="132553" y="1041283"/>
                      <a:pt x="132553" y="670846"/>
                    </a:cubicBezTo>
                    <a:cubicBezTo>
                      <a:pt x="132553" y="300406"/>
                      <a:pt x="173782" y="1"/>
                      <a:pt x="224682" y="1"/>
                    </a:cubicBezTo>
                    <a:lnTo>
                      <a:pt x="0" y="1"/>
                    </a:lnTo>
                    <a:cubicBezTo>
                      <a:pt x="1" y="0"/>
                      <a:pt x="1" y="0"/>
                      <a:pt x="2" y="0"/>
                    </a:cubicBezTo>
                    <a:close/>
                  </a:path>
                </a:pathLst>
              </a:cu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8" tIns="46624" rIns="93248" bIns="46624" numCol="1" spcCol="0" rtlCol="0" fromWordArt="0" anchor="ctr" anchorCtr="0" forceAA="0" compatLnSpc="1">
                <a:prstTxWarp prst="textNoShape">
                  <a:avLst/>
                </a:prstTxWarp>
                <a:noAutofit/>
              </a:bodyPr>
              <a:lstStyle/>
              <a:p>
                <a:pPr algn="ctr" defTabSz="932504"/>
                <a:endParaRPr lang="en-US" sz="1836" dirty="0">
                  <a:solidFill>
                    <a:prstClr val="white"/>
                  </a:solidFill>
                </a:endParaRPr>
              </a:p>
            </p:txBody>
          </p:sp>
          <p:sp>
            <p:nvSpPr>
              <p:cNvPr id="121" name="Flowchart: Stored Data 11"/>
              <p:cNvSpPr/>
              <p:nvPr/>
            </p:nvSpPr>
            <p:spPr>
              <a:xfrm rot="16200000">
                <a:off x="4340711" y="4382574"/>
                <a:ext cx="124195" cy="361819"/>
              </a:xfrm>
              <a:custGeom>
                <a:avLst/>
                <a:gdLst/>
                <a:ahLst/>
                <a:cxnLst/>
                <a:rect l="l" t="t" r="r" b="b"/>
                <a:pathLst>
                  <a:path w="460537" h="1341690">
                    <a:moveTo>
                      <a:pt x="460537" y="0"/>
                    </a:moveTo>
                    <a:cubicBezTo>
                      <a:pt x="409637" y="0"/>
                      <a:pt x="368408" y="300405"/>
                      <a:pt x="368408" y="670845"/>
                    </a:cubicBezTo>
                    <a:cubicBezTo>
                      <a:pt x="368408" y="1041286"/>
                      <a:pt x="409637" y="1341690"/>
                      <a:pt x="460537" y="1341690"/>
                    </a:cubicBezTo>
                    <a:lnTo>
                      <a:pt x="224681" y="1341690"/>
                    </a:lnTo>
                    <a:cubicBezTo>
                      <a:pt x="173781" y="1341686"/>
                      <a:pt x="132553" y="1041283"/>
                      <a:pt x="132553" y="670846"/>
                    </a:cubicBezTo>
                    <a:cubicBezTo>
                      <a:pt x="132553" y="300406"/>
                      <a:pt x="173782" y="1"/>
                      <a:pt x="224682" y="1"/>
                    </a:cubicBezTo>
                    <a:lnTo>
                      <a:pt x="0" y="1"/>
                    </a:lnTo>
                    <a:cubicBezTo>
                      <a:pt x="1" y="0"/>
                      <a:pt x="1" y="0"/>
                      <a:pt x="2" y="0"/>
                    </a:cubicBezTo>
                    <a:close/>
                  </a:path>
                </a:pathLst>
              </a:cu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8" tIns="46624" rIns="93248" bIns="46624" numCol="1" spcCol="0" rtlCol="0" fromWordArt="0" anchor="ctr" anchorCtr="0" forceAA="0" compatLnSpc="1">
                <a:prstTxWarp prst="textNoShape">
                  <a:avLst/>
                </a:prstTxWarp>
                <a:noAutofit/>
              </a:bodyPr>
              <a:lstStyle/>
              <a:p>
                <a:pPr algn="ctr" defTabSz="932504"/>
                <a:endParaRPr lang="en-US" sz="1836" dirty="0">
                  <a:solidFill>
                    <a:prstClr val="white"/>
                  </a:solidFill>
                </a:endParaRPr>
              </a:p>
            </p:txBody>
          </p:sp>
          <p:sp>
            <p:nvSpPr>
              <p:cNvPr id="122" name="Flowchart: Stored Data 11"/>
              <p:cNvSpPr/>
              <p:nvPr/>
            </p:nvSpPr>
            <p:spPr>
              <a:xfrm rot="16200000">
                <a:off x="4340712" y="4458795"/>
                <a:ext cx="124195" cy="361819"/>
              </a:xfrm>
              <a:custGeom>
                <a:avLst/>
                <a:gdLst/>
                <a:ahLst/>
                <a:cxnLst/>
                <a:rect l="l" t="t" r="r" b="b"/>
                <a:pathLst>
                  <a:path w="460537" h="1341690">
                    <a:moveTo>
                      <a:pt x="460537" y="0"/>
                    </a:moveTo>
                    <a:cubicBezTo>
                      <a:pt x="409637" y="0"/>
                      <a:pt x="368408" y="300405"/>
                      <a:pt x="368408" y="670845"/>
                    </a:cubicBezTo>
                    <a:cubicBezTo>
                      <a:pt x="368408" y="1041286"/>
                      <a:pt x="409637" y="1341690"/>
                      <a:pt x="460537" y="1341690"/>
                    </a:cubicBezTo>
                    <a:lnTo>
                      <a:pt x="224681" y="1341690"/>
                    </a:lnTo>
                    <a:cubicBezTo>
                      <a:pt x="173781" y="1341686"/>
                      <a:pt x="132553" y="1041283"/>
                      <a:pt x="132553" y="670846"/>
                    </a:cubicBezTo>
                    <a:cubicBezTo>
                      <a:pt x="132553" y="300406"/>
                      <a:pt x="173782" y="1"/>
                      <a:pt x="224682" y="1"/>
                    </a:cubicBezTo>
                    <a:lnTo>
                      <a:pt x="0" y="1"/>
                    </a:lnTo>
                    <a:cubicBezTo>
                      <a:pt x="1" y="0"/>
                      <a:pt x="1" y="0"/>
                      <a:pt x="2" y="0"/>
                    </a:cubicBezTo>
                    <a:close/>
                  </a:path>
                </a:pathLst>
              </a:cu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8" tIns="46624" rIns="93248" bIns="46624" numCol="1" spcCol="0" rtlCol="0" fromWordArt="0" anchor="ctr" anchorCtr="0" forceAA="0" compatLnSpc="1">
                <a:prstTxWarp prst="textNoShape">
                  <a:avLst/>
                </a:prstTxWarp>
                <a:noAutofit/>
              </a:bodyPr>
              <a:lstStyle/>
              <a:p>
                <a:pPr algn="ctr" defTabSz="932504"/>
                <a:endParaRPr lang="en-US" sz="1836" dirty="0">
                  <a:solidFill>
                    <a:prstClr val="white"/>
                  </a:solidFill>
                </a:endParaRPr>
              </a:p>
            </p:txBody>
          </p:sp>
        </p:grpSp>
      </p:grpSp>
      <p:pic>
        <p:nvPicPr>
          <p:cNvPr id="85" name="Picture 84"/>
          <p:cNvPicPr>
            <a:picLocks noChangeAspect="1"/>
          </p:cNvPicPr>
          <p:nvPr/>
        </p:nvPicPr>
        <p:blipFill>
          <a:blip r:embed="rId3"/>
          <a:stretch>
            <a:fillRect/>
          </a:stretch>
        </p:blipFill>
        <p:spPr>
          <a:xfrm>
            <a:off x="4993735" y="3988030"/>
            <a:ext cx="630780" cy="640899"/>
          </a:xfrm>
          <a:prstGeom prst="rect">
            <a:avLst/>
          </a:prstGeom>
        </p:spPr>
      </p:pic>
      <p:pic>
        <p:nvPicPr>
          <p:cNvPr id="86" name="Picture 85"/>
          <p:cNvPicPr>
            <a:picLocks noChangeAspect="1"/>
          </p:cNvPicPr>
          <p:nvPr/>
        </p:nvPicPr>
        <p:blipFill>
          <a:blip r:embed="rId3"/>
          <a:stretch>
            <a:fillRect/>
          </a:stretch>
        </p:blipFill>
        <p:spPr>
          <a:xfrm>
            <a:off x="4373620" y="3989637"/>
            <a:ext cx="630780" cy="640899"/>
          </a:xfrm>
          <a:prstGeom prst="rect">
            <a:avLst/>
          </a:prstGeom>
        </p:spPr>
      </p:pic>
      <p:pic>
        <p:nvPicPr>
          <p:cNvPr id="88" name="Picture 87"/>
          <p:cNvPicPr>
            <a:picLocks noChangeAspect="1"/>
          </p:cNvPicPr>
          <p:nvPr/>
        </p:nvPicPr>
        <p:blipFill>
          <a:blip r:embed="rId3"/>
          <a:stretch>
            <a:fillRect/>
          </a:stretch>
        </p:blipFill>
        <p:spPr>
          <a:xfrm>
            <a:off x="3551928" y="3995731"/>
            <a:ext cx="630780" cy="640899"/>
          </a:xfrm>
          <a:prstGeom prst="rect">
            <a:avLst/>
          </a:prstGeom>
        </p:spPr>
      </p:pic>
      <p:pic>
        <p:nvPicPr>
          <p:cNvPr id="89" name="Picture 88"/>
          <p:cNvPicPr>
            <a:picLocks noChangeAspect="1"/>
          </p:cNvPicPr>
          <p:nvPr/>
        </p:nvPicPr>
        <p:blipFill>
          <a:blip r:embed="rId3"/>
          <a:stretch>
            <a:fillRect/>
          </a:stretch>
        </p:blipFill>
        <p:spPr>
          <a:xfrm>
            <a:off x="2922581" y="3997338"/>
            <a:ext cx="630780" cy="640899"/>
          </a:xfrm>
          <a:prstGeom prst="rect">
            <a:avLst/>
          </a:prstGeom>
        </p:spPr>
      </p:pic>
      <p:pic>
        <p:nvPicPr>
          <p:cNvPr id="90" name="Picture 89"/>
          <p:cNvPicPr>
            <a:picLocks noChangeAspect="1"/>
          </p:cNvPicPr>
          <p:nvPr/>
        </p:nvPicPr>
        <p:blipFill>
          <a:blip r:embed="rId3"/>
          <a:stretch>
            <a:fillRect/>
          </a:stretch>
        </p:blipFill>
        <p:spPr>
          <a:xfrm>
            <a:off x="2098109" y="4003429"/>
            <a:ext cx="630780" cy="640899"/>
          </a:xfrm>
          <a:prstGeom prst="rect">
            <a:avLst/>
          </a:prstGeom>
        </p:spPr>
      </p:pic>
      <p:pic>
        <p:nvPicPr>
          <p:cNvPr id="91" name="Picture 90"/>
          <p:cNvPicPr>
            <a:picLocks noChangeAspect="1"/>
          </p:cNvPicPr>
          <p:nvPr/>
        </p:nvPicPr>
        <p:blipFill>
          <a:blip r:embed="rId3"/>
          <a:stretch>
            <a:fillRect/>
          </a:stretch>
        </p:blipFill>
        <p:spPr>
          <a:xfrm>
            <a:off x="1468763" y="4005037"/>
            <a:ext cx="630780" cy="640899"/>
          </a:xfrm>
          <a:prstGeom prst="rect">
            <a:avLst/>
          </a:prstGeom>
        </p:spPr>
      </p:pic>
      <p:pic>
        <p:nvPicPr>
          <p:cNvPr id="92" name="Picture 91"/>
          <p:cNvPicPr>
            <a:picLocks noChangeAspect="1"/>
          </p:cNvPicPr>
          <p:nvPr/>
        </p:nvPicPr>
        <p:blipFill>
          <a:blip r:embed="rId4"/>
          <a:stretch>
            <a:fillRect/>
          </a:stretch>
        </p:blipFill>
        <p:spPr>
          <a:xfrm>
            <a:off x="2028340" y="3112188"/>
            <a:ext cx="503947" cy="439599"/>
          </a:xfrm>
          <a:prstGeom prst="rect">
            <a:avLst/>
          </a:prstGeom>
        </p:spPr>
      </p:pic>
      <p:pic>
        <p:nvPicPr>
          <p:cNvPr id="93" name="Picture 92"/>
          <p:cNvPicPr>
            <a:picLocks noChangeAspect="1"/>
          </p:cNvPicPr>
          <p:nvPr/>
        </p:nvPicPr>
        <p:blipFill>
          <a:blip r:embed="rId5"/>
          <a:stretch>
            <a:fillRect/>
          </a:stretch>
        </p:blipFill>
        <p:spPr>
          <a:xfrm>
            <a:off x="2895183" y="3153630"/>
            <a:ext cx="501742" cy="436154"/>
          </a:xfrm>
          <a:prstGeom prst="rect">
            <a:avLst/>
          </a:prstGeom>
        </p:spPr>
      </p:pic>
      <p:pic>
        <p:nvPicPr>
          <p:cNvPr id="94" name="Picture 93"/>
          <p:cNvPicPr>
            <a:picLocks noChangeAspect="1"/>
          </p:cNvPicPr>
          <p:nvPr/>
        </p:nvPicPr>
        <p:blipFill>
          <a:blip r:embed="rId6"/>
          <a:stretch>
            <a:fillRect/>
          </a:stretch>
        </p:blipFill>
        <p:spPr>
          <a:xfrm>
            <a:off x="3765332" y="3161808"/>
            <a:ext cx="490021" cy="425966"/>
          </a:xfrm>
          <a:prstGeom prst="rect">
            <a:avLst/>
          </a:prstGeom>
        </p:spPr>
      </p:pic>
      <p:cxnSp>
        <p:nvCxnSpPr>
          <p:cNvPr id="36" name="Straight Connector 35"/>
          <p:cNvCxnSpPr/>
          <p:nvPr/>
        </p:nvCxnSpPr>
        <p:spPr>
          <a:xfrm flipH="1">
            <a:off x="561178" y="5063346"/>
            <a:ext cx="8120690" cy="0"/>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dirty="0">
                <a:solidFill>
                  <a:schemeClr val="tx1"/>
                </a:solidFill>
              </a:rPr>
              <a:t>Microsoft employee Access Management</a:t>
            </a:r>
            <a:br>
              <a:rPr lang="en-US" dirty="0">
                <a:solidFill>
                  <a:schemeClr val="tx1"/>
                </a:solidFill>
              </a:rPr>
            </a:br>
            <a:endParaRPr lang="en-US" dirty="0"/>
          </a:p>
        </p:txBody>
      </p:sp>
    </p:spTree>
    <p:extLst>
      <p:ext uri="{BB962C8B-B14F-4D97-AF65-F5344CB8AC3E}">
        <p14:creationId xmlns:p14="http://schemas.microsoft.com/office/powerpoint/2010/main" val="1043335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outHorizontal)">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up)">
                                      <p:cBhvr>
                                        <p:cTn id="1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0"/>
          <p:cNvSpPr txBox="1"/>
          <p:nvPr/>
        </p:nvSpPr>
        <p:spPr>
          <a:xfrm>
            <a:off x="7306818" y="1583082"/>
            <a:ext cx="4622150" cy="4225356"/>
          </a:xfrm>
          <a:prstGeom prst="rect">
            <a:avLst/>
          </a:prstGeom>
          <a:noFill/>
        </p:spPr>
        <p:txBody>
          <a:bodyPr wrap="square" lIns="69690" tIns="34846" rIns="69690" bIns="34846"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6"/>
              </a:spcAft>
            </a:pPr>
            <a:r>
              <a:rPr lang="en-US" sz="2000" dirty="0">
                <a:solidFill>
                  <a:schemeClr val="tx2"/>
                </a:solidFill>
                <a:latin typeface="+mj-lt"/>
              </a:rPr>
              <a:t>Azure: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Provides enterprise cloud identity and     access management</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Enables single sign-on across                    cloud applications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Offers multi-factor authentication for enhanced security</a:t>
            </a:r>
          </a:p>
          <a:p>
            <a:pPr marL="0" lvl="1" defTabSz="699463" fontAlgn="ctr">
              <a:lnSpc>
                <a:spcPct val="90000"/>
              </a:lnSpc>
              <a:spcBef>
                <a:spcPct val="20000"/>
              </a:spcBef>
              <a:buSzPct val="90000"/>
            </a:pPr>
            <a:endParaRPr lang="en-US" sz="1600" dirty="0">
              <a:gradFill>
                <a:gsLst>
                  <a:gs pos="1250">
                    <a:schemeClr val="tx1"/>
                  </a:gs>
                  <a:gs pos="100000">
                    <a:schemeClr val="tx1"/>
                  </a:gs>
                </a:gsLst>
                <a:lin ang="5400000" scaled="0"/>
              </a:gradFill>
            </a:endParaRPr>
          </a:p>
          <a:p>
            <a:pPr>
              <a:spcAft>
                <a:spcPts val="306"/>
              </a:spcAft>
            </a:pP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Centrally manages users and access to Azure, Office 365, and hundreds of pre-integrated cloud applications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Builds Azure AD into their web and          mobile applications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Can extend on-premises directories to Azure AD through synchronization</a:t>
            </a:r>
          </a:p>
        </p:txBody>
      </p:sp>
      <p:grpSp>
        <p:nvGrpSpPr>
          <p:cNvPr id="38" name="Group 37"/>
          <p:cNvGrpSpPr/>
          <p:nvPr/>
        </p:nvGrpSpPr>
        <p:grpSpPr>
          <a:xfrm>
            <a:off x="451592" y="1498534"/>
            <a:ext cx="6155264" cy="4534526"/>
            <a:chOff x="946938" y="1469033"/>
            <a:chExt cx="6035891" cy="4446585"/>
          </a:xfrm>
        </p:grpSpPr>
        <p:sp>
          <p:nvSpPr>
            <p:cNvPr id="39" name="Freeform 128"/>
            <p:cNvSpPr>
              <a:spLocks noChangeAspect="1"/>
            </p:cNvSpPr>
            <p:nvPr/>
          </p:nvSpPr>
          <p:spPr bwMode="black">
            <a:xfrm>
              <a:off x="1262485" y="1469033"/>
              <a:ext cx="5054598" cy="260844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E8E8E8">
                <a:alpha val="92941"/>
              </a:srgbClr>
            </a:solidFill>
            <a:ln>
              <a:noFill/>
            </a:ln>
            <a:extLst/>
          </p:spPr>
          <p:txBody>
            <a:bodyPr vert="horz" wrap="square" lIns="95105" tIns="47552" rIns="95105" bIns="47552" numCol="1" anchor="t" anchorCtr="0" compatLnSpc="1">
              <a:prstTxWarp prst="textNoShape">
                <a:avLst/>
              </a:prstTxWarp>
            </a:bodyPr>
            <a:lstStyle/>
            <a:p>
              <a:pPr marL="475543" lvl="1" algn="ctr" defTabSz="951087"/>
              <a:endParaRPr lang="en-US" sz="2448" kern="0" dirty="0">
                <a:solidFill>
                  <a:srgbClr val="44546A"/>
                </a:solidFill>
              </a:endParaRPr>
            </a:p>
          </p:txBody>
        </p:sp>
        <p:sp>
          <p:nvSpPr>
            <p:cNvPr id="40" name="Freeform 5"/>
            <p:cNvSpPr>
              <a:spLocks noEditPoints="1"/>
            </p:cNvSpPr>
            <p:nvPr/>
          </p:nvSpPr>
          <p:spPr bwMode="black">
            <a:xfrm>
              <a:off x="946938" y="4348978"/>
              <a:ext cx="960280" cy="1478663"/>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accent1">
                <a:lumMod val="50000"/>
              </a:schemeClr>
            </a:solidFill>
            <a:ln>
              <a:noFill/>
            </a:ln>
            <a:extLst/>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grpSp>
          <p:nvGrpSpPr>
            <p:cNvPr id="41" name="Group 40"/>
            <p:cNvGrpSpPr/>
            <p:nvPr/>
          </p:nvGrpSpPr>
          <p:grpSpPr>
            <a:xfrm>
              <a:off x="4885350" y="4558619"/>
              <a:ext cx="2097479" cy="1337035"/>
              <a:chOff x="11614674" y="4858916"/>
              <a:chExt cx="1755947" cy="1119326"/>
            </a:xfrm>
          </p:grpSpPr>
          <p:pic>
            <p:nvPicPr>
              <p:cNvPr id="101" name="Picture 100"/>
              <p:cNvPicPr>
                <a:picLocks noChangeAspect="1"/>
              </p:cNvPicPr>
              <p:nvPr/>
            </p:nvPicPr>
            <p:blipFill>
              <a:blip r:embed="rId3"/>
              <a:stretch>
                <a:fillRect/>
              </a:stretch>
            </p:blipFill>
            <p:spPr>
              <a:xfrm>
                <a:off x="12476842" y="5149677"/>
                <a:ext cx="587601" cy="828565"/>
              </a:xfrm>
              <a:prstGeom prst="rect">
                <a:avLst/>
              </a:prstGeom>
            </p:spPr>
          </p:pic>
          <p:pic>
            <p:nvPicPr>
              <p:cNvPr id="102" name="Picture 101"/>
              <p:cNvPicPr>
                <a:picLocks noChangeAspect="1"/>
              </p:cNvPicPr>
              <p:nvPr/>
            </p:nvPicPr>
            <p:blipFill>
              <a:blip r:embed="rId4"/>
              <a:stretch>
                <a:fillRect/>
              </a:stretch>
            </p:blipFill>
            <p:spPr>
              <a:xfrm>
                <a:off x="11860488" y="5263497"/>
                <a:ext cx="847631" cy="559673"/>
              </a:xfrm>
              <a:prstGeom prst="rect">
                <a:avLst/>
              </a:prstGeom>
            </p:spPr>
          </p:pic>
          <p:pic>
            <p:nvPicPr>
              <p:cNvPr id="103" name="Picture 102"/>
              <p:cNvPicPr>
                <a:picLocks noChangeAspect="1"/>
              </p:cNvPicPr>
              <p:nvPr/>
            </p:nvPicPr>
            <p:blipFill>
              <a:blip r:embed="rId5"/>
              <a:stretch>
                <a:fillRect/>
              </a:stretch>
            </p:blipFill>
            <p:spPr>
              <a:xfrm>
                <a:off x="11614674" y="4891950"/>
                <a:ext cx="846942" cy="781305"/>
              </a:xfrm>
              <a:prstGeom prst="rect">
                <a:avLst/>
              </a:prstGeom>
            </p:spPr>
          </p:pic>
          <p:sp>
            <p:nvSpPr>
              <p:cNvPr id="104" name="TextBox 152"/>
              <p:cNvSpPr txBox="1"/>
              <p:nvPr/>
            </p:nvSpPr>
            <p:spPr>
              <a:xfrm>
                <a:off x="12466918" y="4858916"/>
                <a:ext cx="903703" cy="216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99" b="1" dirty="0">
                    <a:solidFill>
                      <a:srgbClr val="44546A"/>
                    </a:solidFill>
                  </a:rPr>
                  <a:t>End users</a:t>
                </a:r>
              </a:p>
            </p:txBody>
          </p:sp>
        </p:grpSp>
        <p:grpSp>
          <p:nvGrpSpPr>
            <p:cNvPr id="42" name="Group 41"/>
            <p:cNvGrpSpPr/>
            <p:nvPr/>
          </p:nvGrpSpPr>
          <p:grpSpPr>
            <a:xfrm>
              <a:off x="2063798" y="4907579"/>
              <a:ext cx="596404" cy="614332"/>
              <a:chOff x="8974908" y="4520864"/>
              <a:chExt cx="596404" cy="614332"/>
            </a:xfrm>
          </p:grpSpPr>
          <p:sp>
            <p:nvSpPr>
              <p:cNvPr id="99" name="Rectangle 98"/>
              <p:cNvSpPr/>
              <p:nvPr/>
            </p:nvSpPr>
            <p:spPr>
              <a:xfrm>
                <a:off x="8974908" y="4520864"/>
                <a:ext cx="596404" cy="596404"/>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pic>
            <p:nvPicPr>
              <p:cNvPr id="100" name="Picture 99"/>
              <p:cNvPicPr>
                <a:picLocks noChangeAspect="1"/>
              </p:cNvPicPr>
              <p:nvPr/>
            </p:nvPicPr>
            <p:blipFill>
              <a:blip r:embed="rId6">
                <a:biLevel thresh="25000"/>
              </a:blip>
              <a:stretch>
                <a:fillRect/>
              </a:stretch>
            </p:blipFill>
            <p:spPr>
              <a:xfrm>
                <a:off x="9020068" y="4604487"/>
                <a:ext cx="506084" cy="530709"/>
              </a:xfrm>
              <a:prstGeom prst="rect">
                <a:avLst/>
              </a:prstGeom>
            </p:spPr>
          </p:pic>
        </p:grpSp>
        <p:sp>
          <p:nvSpPr>
            <p:cNvPr id="43" name="TextBox 50"/>
            <p:cNvSpPr txBox="1"/>
            <p:nvPr/>
          </p:nvSpPr>
          <p:spPr>
            <a:xfrm>
              <a:off x="1852707" y="5468789"/>
              <a:ext cx="1583764" cy="446829"/>
            </a:xfrm>
            <a:prstGeom prst="rect">
              <a:avLst/>
            </a:prstGeom>
            <a:noFill/>
          </p:spPr>
          <p:txBody>
            <a:bodyPr wrap="square" lIns="179237" tIns="143390" rIns="179237" bIns="14339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99" b="1" dirty="0">
                  <a:solidFill>
                    <a:srgbClr val="44546A"/>
                  </a:solidFill>
                </a:rPr>
                <a:t>Active Directory</a:t>
              </a:r>
            </a:p>
          </p:txBody>
        </p:sp>
        <p:sp>
          <p:nvSpPr>
            <p:cNvPr id="44" name="TextBox 50"/>
            <p:cNvSpPr txBox="1"/>
            <p:nvPr/>
          </p:nvSpPr>
          <p:spPr>
            <a:xfrm>
              <a:off x="1648120" y="3444628"/>
              <a:ext cx="1520338" cy="616106"/>
            </a:xfrm>
            <a:prstGeom prst="rect">
              <a:avLst/>
            </a:prstGeom>
            <a:noFill/>
          </p:spPr>
          <p:txBody>
            <a:bodyPr wrap="none" lIns="179237" tIns="143390" rIns="179237" bIns="14339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99" b="1" dirty="0">
                  <a:solidFill>
                    <a:srgbClr val="44546A"/>
                  </a:solidFill>
                </a:rPr>
                <a:t>Azure </a:t>
              </a:r>
            </a:p>
            <a:p>
              <a:pPr algn="ctr">
                <a:lnSpc>
                  <a:spcPct val="90000"/>
                </a:lnSpc>
              </a:pPr>
              <a:r>
                <a:rPr lang="en-US" sz="1199" b="1" dirty="0">
                  <a:solidFill>
                    <a:srgbClr val="44546A"/>
                  </a:solidFill>
                </a:rPr>
                <a:t>Active Directory</a:t>
              </a:r>
            </a:p>
          </p:txBody>
        </p:sp>
        <p:sp>
          <p:nvSpPr>
            <p:cNvPr id="46" name="TextBox 50"/>
            <p:cNvSpPr txBox="1"/>
            <p:nvPr/>
          </p:nvSpPr>
          <p:spPr>
            <a:xfrm>
              <a:off x="3682500" y="3558516"/>
              <a:ext cx="1182104" cy="450035"/>
            </a:xfrm>
            <a:prstGeom prst="rect">
              <a:avLst/>
            </a:prstGeom>
            <a:noFill/>
          </p:spPr>
          <p:txBody>
            <a:bodyPr wrap="none" lIns="179237" tIns="143390" rIns="179237" bIns="14339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99" b="1" dirty="0">
                  <a:solidFill>
                    <a:srgbClr val="44546A"/>
                  </a:solidFill>
                </a:rPr>
                <a:t>Cloud Apps</a:t>
              </a:r>
            </a:p>
          </p:txBody>
        </p:sp>
        <p:cxnSp>
          <p:nvCxnSpPr>
            <p:cNvPr id="47" name="Straight Arrow Connector 46"/>
            <p:cNvCxnSpPr/>
            <p:nvPr/>
          </p:nvCxnSpPr>
          <p:spPr>
            <a:xfrm flipV="1">
              <a:off x="2347842" y="4144712"/>
              <a:ext cx="0" cy="638890"/>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rot="21139016" flipH="1">
              <a:off x="4143545" y="3514915"/>
              <a:ext cx="1217428" cy="1326399"/>
            </a:xfrm>
            <a:prstGeom prst="arc">
              <a:avLst>
                <a:gd name="adj1" fmla="val 21095219"/>
                <a:gd name="adj2" fmla="val 5230857"/>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36" dirty="0">
                <a:solidFill>
                  <a:prstClr val="black"/>
                </a:solidFill>
              </a:endParaRPr>
            </a:p>
          </p:txBody>
        </p:sp>
        <p:cxnSp>
          <p:nvCxnSpPr>
            <p:cNvPr id="57" name="Straight Connector 56"/>
            <p:cNvCxnSpPr/>
            <p:nvPr/>
          </p:nvCxnSpPr>
          <p:spPr>
            <a:xfrm>
              <a:off x="3282274" y="2226519"/>
              <a:ext cx="0" cy="1634281"/>
            </a:xfrm>
            <a:prstGeom prst="line">
              <a:avLst/>
            </a:prstGeom>
            <a:noFill/>
            <a:ln w="44450" cap="rnd" cmpd="sng" algn="ctr">
              <a:solidFill>
                <a:schemeClr val="bg2">
                  <a:lumMod val="75000"/>
                </a:schemeClr>
              </a:solidFill>
              <a:prstDash val="sysDot"/>
              <a:headEnd type="none" w="med" len="med"/>
              <a:tailEnd type="none" w="med" len="med"/>
            </a:ln>
            <a:effectLst/>
          </p:spPr>
        </p:cxnSp>
        <p:sp>
          <p:nvSpPr>
            <p:cNvPr id="58" name="Rectangle 57"/>
            <p:cNvSpPr/>
            <p:nvPr/>
          </p:nvSpPr>
          <p:spPr>
            <a:xfrm>
              <a:off x="3510128" y="2226519"/>
              <a:ext cx="850924" cy="850924"/>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59" name="Rectangle 58"/>
            <p:cNvSpPr/>
            <p:nvPr/>
          </p:nvSpPr>
          <p:spPr>
            <a:xfrm>
              <a:off x="5048471" y="2627321"/>
              <a:ext cx="454345" cy="454345"/>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61" name="Freeform 111"/>
            <p:cNvSpPr>
              <a:spLocks noEditPoints="1"/>
            </p:cNvSpPr>
            <p:nvPr/>
          </p:nvSpPr>
          <p:spPr bwMode="black">
            <a:xfrm>
              <a:off x="5178515" y="2720423"/>
              <a:ext cx="191046" cy="264352"/>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chemeClr val="bg1"/>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62" name="Rectangle 61"/>
            <p:cNvSpPr/>
            <p:nvPr/>
          </p:nvSpPr>
          <p:spPr>
            <a:xfrm>
              <a:off x="4421695" y="3127857"/>
              <a:ext cx="380717" cy="38071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65" name="Freeform 137"/>
            <p:cNvSpPr>
              <a:spLocks/>
            </p:cNvSpPr>
            <p:nvPr/>
          </p:nvSpPr>
          <p:spPr bwMode="black">
            <a:xfrm>
              <a:off x="4490332" y="3206406"/>
              <a:ext cx="243442" cy="225671"/>
            </a:xfrm>
            <a:custGeom>
              <a:avLst/>
              <a:gdLst>
                <a:gd name="T0" fmla="*/ 23 w 83"/>
                <a:gd name="T1" fmla="*/ 76 h 77"/>
                <a:gd name="T2" fmla="*/ 31 w 83"/>
                <a:gd name="T3" fmla="*/ 77 h 77"/>
                <a:gd name="T4" fmla="*/ 52 w 83"/>
                <a:gd name="T5" fmla="*/ 43 h 77"/>
                <a:gd name="T6" fmla="*/ 79 w 83"/>
                <a:gd name="T7" fmla="*/ 43 h 77"/>
                <a:gd name="T8" fmla="*/ 83 w 83"/>
                <a:gd name="T9" fmla="*/ 38 h 77"/>
                <a:gd name="T10" fmla="*/ 79 w 83"/>
                <a:gd name="T11" fmla="*/ 33 h 77"/>
                <a:gd name="T12" fmla="*/ 52 w 83"/>
                <a:gd name="T13" fmla="*/ 33 h 77"/>
                <a:gd name="T14" fmla="*/ 31 w 83"/>
                <a:gd name="T15" fmla="*/ 0 h 77"/>
                <a:gd name="T16" fmla="*/ 23 w 83"/>
                <a:gd name="T17" fmla="*/ 1 h 77"/>
                <a:gd name="T18" fmla="*/ 33 w 83"/>
                <a:gd name="T19" fmla="*/ 33 h 77"/>
                <a:gd name="T20" fmla="*/ 14 w 83"/>
                <a:gd name="T21" fmla="*/ 33 h 77"/>
                <a:gd name="T22" fmla="*/ 8 w 83"/>
                <a:gd name="T23" fmla="*/ 27 h 77"/>
                <a:gd name="T24" fmla="*/ 0 w 83"/>
                <a:gd name="T25" fmla="*/ 27 h 77"/>
                <a:gd name="T26" fmla="*/ 5 w 83"/>
                <a:gd name="T27" fmla="*/ 38 h 77"/>
                <a:gd name="T28" fmla="*/ 0 w 83"/>
                <a:gd name="T29" fmla="*/ 50 h 77"/>
                <a:gd name="T30" fmla="*/ 8 w 83"/>
                <a:gd name="T31" fmla="*/ 50 h 77"/>
                <a:gd name="T32" fmla="*/ 14 w 83"/>
                <a:gd name="T33" fmla="*/ 43 h 77"/>
                <a:gd name="T34" fmla="*/ 33 w 83"/>
                <a:gd name="T35" fmla="*/ 43 h 77"/>
                <a:gd name="T36" fmla="*/ 23 w 83"/>
                <a:gd name="T3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77">
                  <a:moveTo>
                    <a:pt x="23" y="76"/>
                  </a:moveTo>
                  <a:cubicBezTo>
                    <a:pt x="31" y="77"/>
                    <a:pt x="31" y="77"/>
                    <a:pt x="31" y="77"/>
                  </a:cubicBezTo>
                  <a:cubicBezTo>
                    <a:pt x="52" y="43"/>
                    <a:pt x="52" y="43"/>
                    <a:pt x="52" y="43"/>
                  </a:cubicBezTo>
                  <a:cubicBezTo>
                    <a:pt x="79" y="43"/>
                    <a:pt x="79" y="43"/>
                    <a:pt x="79" y="43"/>
                  </a:cubicBezTo>
                  <a:cubicBezTo>
                    <a:pt x="81" y="43"/>
                    <a:pt x="83" y="41"/>
                    <a:pt x="83" y="38"/>
                  </a:cubicBezTo>
                  <a:cubicBezTo>
                    <a:pt x="83" y="36"/>
                    <a:pt x="81" y="33"/>
                    <a:pt x="79" y="33"/>
                  </a:cubicBezTo>
                  <a:cubicBezTo>
                    <a:pt x="52" y="33"/>
                    <a:pt x="52" y="33"/>
                    <a:pt x="52" y="33"/>
                  </a:cubicBezTo>
                  <a:cubicBezTo>
                    <a:pt x="31" y="0"/>
                    <a:pt x="31" y="0"/>
                    <a:pt x="31" y="0"/>
                  </a:cubicBezTo>
                  <a:cubicBezTo>
                    <a:pt x="23" y="1"/>
                    <a:pt x="23" y="1"/>
                    <a:pt x="23" y="1"/>
                  </a:cubicBezTo>
                  <a:cubicBezTo>
                    <a:pt x="33" y="33"/>
                    <a:pt x="33" y="33"/>
                    <a:pt x="33" y="33"/>
                  </a:cubicBezTo>
                  <a:cubicBezTo>
                    <a:pt x="14" y="33"/>
                    <a:pt x="14" y="33"/>
                    <a:pt x="14" y="33"/>
                  </a:cubicBezTo>
                  <a:cubicBezTo>
                    <a:pt x="8" y="27"/>
                    <a:pt x="8" y="27"/>
                    <a:pt x="8" y="27"/>
                  </a:cubicBezTo>
                  <a:cubicBezTo>
                    <a:pt x="0" y="27"/>
                    <a:pt x="0" y="27"/>
                    <a:pt x="0" y="27"/>
                  </a:cubicBezTo>
                  <a:cubicBezTo>
                    <a:pt x="5" y="38"/>
                    <a:pt x="5" y="38"/>
                    <a:pt x="5" y="38"/>
                  </a:cubicBezTo>
                  <a:cubicBezTo>
                    <a:pt x="0" y="50"/>
                    <a:pt x="0" y="50"/>
                    <a:pt x="0" y="50"/>
                  </a:cubicBezTo>
                  <a:cubicBezTo>
                    <a:pt x="8" y="50"/>
                    <a:pt x="8" y="50"/>
                    <a:pt x="8" y="50"/>
                  </a:cubicBezTo>
                  <a:cubicBezTo>
                    <a:pt x="14" y="43"/>
                    <a:pt x="14" y="43"/>
                    <a:pt x="14" y="43"/>
                  </a:cubicBezTo>
                  <a:cubicBezTo>
                    <a:pt x="33" y="43"/>
                    <a:pt x="33" y="43"/>
                    <a:pt x="33" y="43"/>
                  </a:cubicBezTo>
                  <a:lnTo>
                    <a:pt x="23" y="76"/>
                  </a:lnTo>
                  <a:close/>
                </a:path>
              </a:pathLst>
            </a:custGeom>
            <a:solidFill>
              <a:schemeClr val="bg1"/>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66" name="Rectangle 65"/>
            <p:cNvSpPr/>
            <p:nvPr/>
          </p:nvSpPr>
          <p:spPr>
            <a:xfrm>
              <a:off x="3915438" y="3129092"/>
              <a:ext cx="454345" cy="454345"/>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67" name="Freeform 81"/>
            <p:cNvSpPr>
              <a:spLocks noEditPoints="1"/>
            </p:cNvSpPr>
            <p:nvPr/>
          </p:nvSpPr>
          <p:spPr bwMode="black">
            <a:xfrm>
              <a:off x="4005087" y="3249634"/>
              <a:ext cx="275460" cy="21326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chemeClr val="bg1"/>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68" name="Freeform 5"/>
            <p:cNvSpPr>
              <a:spLocks/>
            </p:cNvSpPr>
            <p:nvPr/>
          </p:nvSpPr>
          <p:spPr bwMode="auto">
            <a:xfrm>
              <a:off x="3672501" y="2356219"/>
              <a:ext cx="488095" cy="586300"/>
            </a:xfrm>
            <a:custGeom>
              <a:avLst/>
              <a:gdLst>
                <a:gd name="T0" fmla="*/ 666 w 666"/>
                <a:gd name="T1" fmla="*/ 729 h 800"/>
                <a:gd name="T2" fmla="*/ 666 w 666"/>
                <a:gd name="T3" fmla="*/ 729 h 800"/>
                <a:gd name="T4" fmla="*/ 666 w 666"/>
                <a:gd name="T5" fmla="*/ 64 h 800"/>
                <a:gd name="T6" fmla="*/ 430 w 666"/>
                <a:gd name="T7" fmla="*/ 0 h 800"/>
                <a:gd name="T8" fmla="*/ 0 w 666"/>
                <a:gd name="T9" fmla="*/ 157 h 800"/>
                <a:gd name="T10" fmla="*/ 0 w 666"/>
                <a:gd name="T11" fmla="*/ 157 h 800"/>
                <a:gd name="T12" fmla="*/ 0 w 666"/>
                <a:gd name="T13" fmla="*/ 643 h 800"/>
                <a:gd name="T14" fmla="*/ 143 w 666"/>
                <a:gd name="T15" fmla="*/ 586 h 800"/>
                <a:gd name="T16" fmla="*/ 143 w 666"/>
                <a:gd name="T17" fmla="*/ 193 h 800"/>
                <a:gd name="T18" fmla="*/ 430 w 666"/>
                <a:gd name="T19" fmla="*/ 122 h 800"/>
                <a:gd name="T20" fmla="*/ 430 w 666"/>
                <a:gd name="T21" fmla="*/ 700 h 800"/>
                <a:gd name="T22" fmla="*/ 0 w 666"/>
                <a:gd name="T23" fmla="*/ 643 h 800"/>
                <a:gd name="T24" fmla="*/ 430 w 666"/>
                <a:gd name="T25" fmla="*/ 800 h 800"/>
                <a:gd name="T26" fmla="*/ 430 w 666"/>
                <a:gd name="T27" fmla="*/ 800 h 800"/>
                <a:gd name="T28" fmla="*/ 666 w 666"/>
                <a:gd name="T29" fmla="*/ 736 h 800"/>
                <a:gd name="T30" fmla="*/ 666 w 666"/>
                <a:gd name="T31" fmla="*/ 729 h 800"/>
                <a:gd name="T32" fmla="*/ 666 w 666"/>
                <a:gd name="T33" fmla="*/ 72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6" h="800">
                  <a:moveTo>
                    <a:pt x="666" y="729"/>
                  </a:moveTo>
                  <a:lnTo>
                    <a:pt x="666" y="729"/>
                  </a:lnTo>
                  <a:lnTo>
                    <a:pt x="666" y="64"/>
                  </a:lnTo>
                  <a:lnTo>
                    <a:pt x="430" y="0"/>
                  </a:lnTo>
                  <a:lnTo>
                    <a:pt x="0" y="157"/>
                  </a:lnTo>
                  <a:lnTo>
                    <a:pt x="0" y="157"/>
                  </a:lnTo>
                  <a:lnTo>
                    <a:pt x="0" y="643"/>
                  </a:lnTo>
                  <a:lnTo>
                    <a:pt x="143" y="586"/>
                  </a:lnTo>
                  <a:lnTo>
                    <a:pt x="143" y="193"/>
                  </a:lnTo>
                  <a:lnTo>
                    <a:pt x="430" y="122"/>
                  </a:lnTo>
                  <a:lnTo>
                    <a:pt x="430" y="700"/>
                  </a:lnTo>
                  <a:lnTo>
                    <a:pt x="0" y="643"/>
                  </a:lnTo>
                  <a:lnTo>
                    <a:pt x="430" y="800"/>
                  </a:lnTo>
                  <a:lnTo>
                    <a:pt x="430" y="800"/>
                  </a:lnTo>
                  <a:lnTo>
                    <a:pt x="666" y="736"/>
                  </a:lnTo>
                  <a:lnTo>
                    <a:pt x="666" y="729"/>
                  </a:lnTo>
                  <a:lnTo>
                    <a:pt x="666" y="729"/>
                  </a:lnTo>
                  <a:close/>
                </a:path>
              </a:pathLst>
            </a:custGeom>
            <a:solidFill>
              <a:schemeClr val="bg1"/>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69" name="Rectangle 68"/>
            <p:cNvSpPr/>
            <p:nvPr/>
          </p:nvSpPr>
          <p:spPr>
            <a:xfrm>
              <a:off x="4419711" y="2497799"/>
              <a:ext cx="581351" cy="581351"/>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grpSp>
          <p:nvGrpSpPr>
            <p:cNvPr id="70" name="Group 8"/>
            <p:cNvGrpSpPr>
              <a:grpSpLocks noChangeAspect="1"/>
            </p:cNvGrpSpPr>
            <p:nvPr/>
          </p:nvGrpSpPr>
          <p:grpSpPr bwMode="auto">
            <a:xfrm>
              <a:off x="4457921" y="2574578"/>
              <a:ext cx="498475" cy="436563"/>
              <a:chOff x="2736" y="2025"/>
              <a:chExt cx="314" cy="275"/>
            </a:xfrm>
            <a:solidFill>
              <a:schemeClr val="bg1"/>
            </a:solidFill>
          </p:grpSpPr>
          <p:sp>
            <p:nvSpPr>
              <p:cNvPr id="75" name="Freeform 9"/>
              <p:cNvSpPr>
                <a:spLocks noEditPoints="1"/>
              </p:cNvSpPr>
              <p:nvPr/>
            </p:nvSpPr>
            <p:spPr bwMode="auto">
              <a:xfrm>
                <a:off x="2736" y="2025"/>
                <a:ext cx="314" cy="275"/>
              </a:xfrm>
              <a:custGeom>
                <a:avLst/>
                <a:gdLst>
                  <a:gd name="T0" fmla="*/ 502 w 684"/>
                  <a:gd name="T1" fmla="*/ 512 h 606"/>
                  <a:gd name="T2" fmla="*/ 342 w 684"/>
                  <a:gd name="T3" fmla="*/ 566 h 606"/>
                  <a:gd name="T4" fmla="*/ 133 w 684"/>
                  <a:gd name="T5" fmla="*/ 463 h 606"/>
                  <a:gd name="T6" fmla="*/ 182 w 684"/>
                  <a:gd name="T7" fmla="*/ 94 h 606"/>
                  <a:gd name="T8" fmla="*/ 342 w 684"/>
                  <a:gd name="T9" fmla="*/ 40 h 606"/>
                  <a:gd name="T10" fmla="*/ 551 w 684"/>
                  <a:gd name="T11" fmla="*/ 143 h 606"/>
                  <a:gd name="T12" fmla="*/ 502 w 684"/>
                  <a:gd name="T13" fmla="*/ 512 h 606"/>
                  <a:gd name="T14" fmla="*/ 582 w 684"/>
                  <a:gd name="T15" fmla="*/ 119 h 606"/>
                  <a:gd name="T16" fmla="*/ 342 w 684"/>
                  <a:gd name="T17" fmla="*/ 0 h 606"/>
                  <a:gd name="T18" fmla="*/ 158 w 684"/>
                  <a:gd name="T19" fmla="*/ 63 h 606"/>
                  <a:gd name="T20" fmla="*/ 102 w 684"/>
                  <a:gd name="T21" fmla="*/ 487 h 606"/>
                  <a:gd name="T22" fmla="*/ 342 w 684"/>
                  <a:gd name="T23" fmla="*/ 606 h 606"/>
                  <a:gd name="T24" fmla="*/ 526 w 684"/>
                  <a:gd name="T25" fmla="*/ 543 h 606"/>
                  <a:gd name="T26" fmla="*/ 582 w 684"/>
                  <a:gd name="T27" fmla="*/ 119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6">
                    <a:moveTo>
                      <a:pt x="502" y="512"/>
                    </a:moveTo>
                    <a:cubicBezTo>
                      <a:pt x="454" y="549"/>
                      <a:pt x="398" y="566"/>
                      <a:pt x="342" y="566"/>
                    </a:cubicBezTo>
                    <a:cubicBezTo>
                      <a:pt x="263" y="566"/>
                      <a:pt x="185" y="531"/>
                      <a:pt x="133" y="463"/>
                    </a:cubicBezTo>
                    <a:cubicBezTo>
                      <a:pt x="45" y="348"/>
                      <a:pt x="66" y="183"/>
                      <a:pt x="182" y="94"/>
                    </a:cubicBezTo>
                    <a:cubicBezTo>
                      <a:pt x="230" y="57"/>
                      <a:pt x="286" y="40"/>
                      <a:pt x="342" y="40"/>
                    </a:cubicBezTo>
                    <a:cubicBezTo>
                      <a:pt x="421" y="40"/>
                      <a:pt x="499" y="75"/>
                      <a:pt x="551" y="143"/>
                    </a:cubicBezTo>
                    <a:cubicBezTo>
                      <a:pt x="639" y="259"/>
                      <a:pt x="617" y="424"/>
                      <a:pt x="502" y="512"/>
                    </a:cubicBezTo>
                    <a:close/>
                    <a:moveTo>
                      <a:pt x="582" y="119"/>
                    </a:moveTo>
                    <a:cubicBezTo>
                      <a:pt x="523" y="41"/>
                      <a:pt x="433" y="0"/>
                      <a:pt x="342" y="0"/>
                    </a:cubicBezTo>
                    <a:cubicBezTo>
                      <a:pt x="278" y="0"/>
                      <a:pt x="213" y="21"/>
                      <a:pt x="158" y="63"/>
                    </a:cubicBezTo>
                    <a:cubicBezTo>
                      <a:pt x="25" y="165"/>
                      <a:pt x="0" y="354"/>
                      <a:pt x="102" y="487"/>
                    </a:cubicBezTo>
                    <a:cubicBezTo>
                      <a:pt x="161" y="565"/>
                      <a:pt x="251" y="606"/>
                      <a:pt x="342" y="606"/>
                    </a:cubicBezTo>
                    <a:cubicBezTo>
                      <a:pt x="406" y="606"/>
                      <a:pt x="471" y="586"/>
                      <a:pt x="526" y="543"/>
                    </a:cubicBezTo>
                    <a:cubicBezTo>
                      <a:pt x="659" y="442"/>
                      <a:pt x="684" y="252"/>
                      <a:pt x="582" y="119"/>
                    </a:cubicBezTo>
                    <a:close/>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76" name="Freeform 10"/>
              <p:cNvSpPr>
                <a:spLocks/>
              </p:cNvSpPr>
              <p:nvPr/>
            </p:nvSpPr>
            <p:spPr bwMode="auto">
              <a:xfrm>
                <a:off x="2794" y="2165"/>
                <a:ext cx="36" cy="91"/>
              </a:xfrm>
              <a:custGeom>
                <a:avLst/>
                <a:gdLst>
                  <a:gd name="T0" fmla="*/ 79 w 79"/>
                  <a:gd name="T1" fmla="*/ 50 h 200"/>
                  <a:gd name="T2" fmla="*/ 36 w 79"/>
                  <a:gd name="T3" fmla="*/ 0 h 200"/>
                  <a:gd name="T4" fmla="*/ 0 w 79"/>
                  <a:gd name="T5" fmla="*/ 147 h 200"/>
                  <a:gd name="T6" fmla="*/ 5 w 79"/>
                  <a:gd name="T7" fmla="*/ 156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1"/>
                      <a:pt x="2" y="105"/>
                      <a:pt x="0" y="147"/>
                    </a:cubicBezTo>
                    <a:cubicBezTo>
                      <a:pt x="2" y="150"/>
                      <a:pt x="2" y="153"/>
                      <a:pt x="5" y="156"/>
                    </a:cubicBezTo>
                    <a:cubicBezTo>
                      <a:pt x="18" y="172"/>
                      <a:pt x="34" y="188"/>
                      <a:pt x="49" y="200"/>
                    </a:cubicBezTo>
                    <a:cubicBezTo>
                      <a:pt x="47" y="165"/>
                      <a:pt x="50" y="109"/>
                      <a:pt x="79" y="50"/>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77" name="Freeform 11"/>
              <p:cNvSpPr>
                <a:spLocks/>
              </p:cNvSpPr>
              <p:nvPr/>
            </p:nvSpPr>
            <p:spPr bwMode="auto">
              <a:xfrm>
                <a:off x="2823" y="2096"/>
                <a:ext cx="72" cy="73"/>
              </a:xfrm>
              <a:custGeom>
                <a:avLst/>
                <a:gdLst>
                  <a:gd name="T0" fmla="*/ 108 w 158"/>
                  <a:gd name="T1" fmla="*/ 0 h 160"/>
                  <a:gd name="T2" fmla="*/ 35 w 158"/>
                  <a:gd name="T3" fmla="*/ 64 h 160"/>
                  <a:gd name="T4" fmla="*/ 0 w 158"/>
                  <a:gd name="T5" fmla="*/ 108 h 160"/>
                  <a:gd name="T6" fmla="*/ 41 w 158"/>
                  <a:gd name="T7" fmla="*/ 160 h 160"/>
                  <a:gd name="T8" fmla="*/ 89 w 158"/>
                  <a:gd name="T9" fmla="*/ 106 h 160"/>
                  <a:gd name="T10" fmla="*/ 158 w 158"/>
                  <a:gd name="T11" fmla="*/ 50 h 160"/>
                  <a:gd name="T12" fmla="*/ 108 w 15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8" h="160">
                    <a:moveTo>
                      <a:pt x="108" y="0"/>
                    </a:moveTo>
                    <a:cubicBezTo>
                      <a:pt x="84" y="17"/>
                      <a:pt x="60" y="38"/>
                      <a:pt x="35" y="64"/>
                    </a:cubicBezTo>
                    <a:cubicBezTo>
                      <a:pt x="21" y="78"/>
                      <a:pt x="10" y="93"/>
                      <a:pt x="0" y="108"/>
                    </a:cubicBezTo>
                    <a:cubicBezTo>
                      <a:pt x="10" y="125"/>
                      <a:pt x="24" y="142"/>
                      <a:pt x="41" y="160"/>
                    </a:cubicBezTo>
                    <a:cubicBezTo>
                      <a:pt x="54" y="142"/>
                      <a:pt x="70" y="124"/>
                      <a:pt x="89" y="106"/>
                    </a:cubicBezTo>
                    <a:cubicBezTo>
                      <a:pt x="114" y="83"/>
                      <a:pt x="137" y="65"/>
                      <a:pt x="158" y="50"/>
                    </a:cubicBezTo>
                    <a:cubicBezTo>
                      <a:pt x="140" y="34"/>
                      <a:pt x="123" y="17"/>
                      <a:pt x="108" y="0"/>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78" name="Freeform 12"/>
              <p:cNvSpPr>
                <a:spLocks/>
              </p:cNvSpPr>
              <p:nvPr/>
            </p:nvSpPr>
            <p:spPr bwMode="auto">
              <a:xfrm>
                <a:off x="2889" y="2068"/>
                <a:ext cx="99" cy="41"/>
              </a:xfrm>
              <a:custGeom>
                <a:avLst/>
                <a:gdLst>
                  <a:gd name="T0" fmla="*/ 214 w 214"/>
                  <a:gd name="T1" fmla="*/ 45 h 90"/>
                  <a:gd name="T2" fmla="*/ 176 w 214"/>
                  <a:gd name="T3" fmla="*/ 6 h 90"/>
                  <a:gd name="T4" fmla="*/ 0 w 214"/>
                  <a:gd name="T5" fmla="*/ 39 h 90"/>
                  <a:gd name="T6" fmla="*/ 49 w 214"/>
                  <a:gd name="T7" fmla="*/ 90 h 90"/>
                  <a:gd name="T8" fmla="*/ 214 w 214"/>
                  <a:gd name="T9" fmla="*/ 45 h 90"/>
                </a:gdLst>
                <a:ahLst/>
                <a:cxnLst>
                  <a:cxn ang="0">
                    <a:pos x="T0" y="T1"/>
                  </a:cxn>
                  <a:cxn ang="0">
                    <a:pos x="T2" y="T3"/>
                  </a:cxn>
                  <a:cxn ang="0">
                    <a:pos x="T4" y="T5"/>
                  </a:cxn>
                  <a:cxn ang="0">
                    <a:pos x="T6" y="T7"/>
                  </a:cxn>
                  <a:cxn ang="0">
                    <a:pos x="T8" y="T9"/>
                  </a:cxn>
                </a:cxnLst>
                <a:rect l="0" t="0" r="r" b="b"/>
                <a:pathLst>
                  <a:path w="214" h="90">
                    <a:moveTo>
                      <a:pt x="214" y="45"/>
                    </a:moveTo>
                    <a:cubicBezTo>
                      <a:pt x="203" y="31"/>
                      <a:pt x="190" y="18"/>
                      <a:pt x="176" y="6"/>
                    </a:cubicBezTo>
                    <a:cubicBezTo>
                      <a:pt x="136" y="0"/>
                      <a:pt x="72" y="1"/>
                      <a:pt x="0" y="39"/>
                    </a:cubicBezTo>
                    <a:cubicBezTo>
                      <a:pt x="17" y="57"/>
                      <a:pt x="33" y="74"/>
                      <a:pt x="49" y="90"/>
                    </a:cubicBezTo>
                    <a:cubicBezTo>
                      <a:pt x="146" y="38"/>
                      <a:pt x="214" y="45"/>
                      <a:pt x="214" y="45"/>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79" name="Freeform 13"/>
              <p:cNvSpPr>
                <a:spLocks/>
              </p:cNvSpPr>
              <p:nvPr/>
            </p:nvSpPr>
            <p:spPr bwMode="auto">
              <a:xfrm>
                <a:off x="2790" y="2079"/>
                <a:ext cx="33" cy="86"/>
              </a:xfrm>
              <a:custGeom>
                <a:avLst/>
                <a:gdLst>
                  <a:gd name="T0" fmla="*/ 46 w 73"/>
                  <a:gd name="T1" fmla="*/ 189 h 189"/>
                  <a:gd name="T2" fmla="*/ 73 w 73"/>
                  <a:gd name="T3" fmla="*/ 145 h 189"/>
                  <a:gd name="T4" fmla="*/ 38 w 73"/>
                  <a:gd name="T5" fmla="*/ 0 h 189"/>
                  <a:gd name="T6" fmla="*/ 9 w 73"/>
                  <a:gd name="T7" fmla="*/ 34 h 189"/>
                  <a:gd name="T8" fmla="*/ 46 w 73"/>
                  <a:gd name="T9" fmla="*/ 189 h 189"/>
                </a:gdLst>
                <a:ahLst/>
                <a:cxnLst>
                  <a:cxn ang="0">
                    <a:pos x="T0" y="T1"/>
                  </a:cxn>
                  <a:cxn ang="0">
                    <a:pos x="T2" y="T3"/>
                  </a:cxn>
                  <a:cxn ang="0">
                    <a:pos x="T4" y="T5"/>
                  </a:cxn>
                  <a:cxn ang="0">
                    <a:pos x="T6" y="T7"/>
                  </a:cxn>
                  <a:cxn ang="0">
                    <a:pos x="T8" y="T9"/>
                  </a:cxn>
                </a:cxnLst>
                <a:rect l="0" t="0" r="r" b="b"/>
                <a:pathLst>
                  <a:path w="73" h="189">
                    <a:moveTo>
                      <a:pt x="46" y="189"/>
                    </a:moveTo>
                    <a:cubicBezTo>
                      <a:pt x="54" y="174"/>
                      <a:pt x="63" y="159"/>
                      <a:pt x="73" y="145"/>
                    </a:cubicBezTo>
                    <a:cubicBezTo>
                      <a:pt x="31" y="79"/>
                      <a:pt x="33" y="25"/>
                      <a:pt x="38" y="0"/>
                    </a:cubicBezTo>
                    <a:cubicBezTo>
                      <a:pt x="27" y="11"/>
                      <a:pt x="18" y="22"/>
                      <a:pt x="9" y="34"/>
                    </a:cubicBezTo>
                    <a:cubicBezTo>
                      <a:pt x="1" y="68"/>
                      <a:pt x="0" y="123"/>
                      <a:pt x="46" y="189"/>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80" name="Freeform 14"/>
              <p:cNvSpPr>
                <a:spLocks/>
              </p:cNvSpPr>
              <p:nvPr/>
            </p:nvSpPr>
            <p:spPr bwMode="auto">
              <a:xfrm>
                <a:off x="2830" y="2169"/>
                <a:ext cx="163" cy="79"/>
              </a:xfrm>
              <a:custGeom>
                <a:avLst/>
                <a:gdLst>
                  <a:gd name="T0" fmla="*/ 75 w 355"/>
                  <a:gd name="T1" fmla="*/ 46 h 176"/>
                  <a:gd name="T2" fmla="*/ 25 w 355"/>
                  <a:gd name="T3" fmla="*/ 0 h 176"/>
                  <a:gd name="T4" fmla="*/ 0 w 355"/>
                  <a:gd name="T5" fmla="*/ 42 h 176"/>
                  <a:gd name="T6" fmla="*/ 46 w 355"/>
                  <a:gd name="T7" fmla="*/ 83 h 176"/>
                  <a:gd name="T8" fmla="*/ 321 w 355"/>
                  <a:gd name="T9" fmla="*/ 176 h 176"/>
                  <a:gd name="T10" fmla="*/ 355 w 355"/>
                  <a:gd name="T11" fmla="*/ 135 h 176"/>
                  <a:gd name="T12" fmla="*/ 75 w 355"/>
                  <a:gd name="T13" fmla="*/ 46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6"/>
                    </a:moveTo>
                    <a:cubicBezTo>
                      <a:pt x="56" y="31"/>
                      <a:pt x="39" y="15"/>
                      <a:pt x="25" y="0"/>
                    </a:cubicBezTo>
                    <a:cubicBezTo>
                      <a:pt x="15" y="14"/>
                      <a:pt x="7" y="28"/>
                      <a:pt x="0" y="42"/>
                    </a:cubicBezTo>
                    <a:cubicBezTo>
                      <a:pt x="13" y="55"/>
                      <a:pt x="29" y="69"/>
                      <a:pt x="46" y="83"/>
                    </a:cubicBezTo>
                    <a:cubicBezTo>
                      <a:pt x="154" y="168"/>
                      <a:pt x="261" y="176"/>
                      <a:pt x="321" y="176"/>
                    </a:cubicBezTo>
                    <a:cubicBezTo>
                      <a:pt x="325" y="176"/>
                      <a:pt x="344" y="151"/>
                      <a:pt x="355" y="135"/>
                    </a:cubicBezTo>
                    <a:cubicBezTo>
                      <a:pt x="328" y="140"/>
                      <a:pt x="213" y="155"/>
                      <a:pt x="75" y="46"/>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81" name="Freeform 15"/>
              <p:cNvSpPr>
                <a:spLocks/>
              </p:cNvSpPr>
              <p:nvPr/>
            </p:nvSpPr>
            <p:spPr bwMode="auto">
              <a:xfrm>
                <a:off x="2811" y="2145"/>
                <a:ext cx="31" cy="43"/>
              </a:xfrm>
              <a:custGeom>
                <a:avLst/>
                <a:gdLst>
                  <a:gd name="T0" fmla="*/ 0 w 68"/>
                  <a:gd name="T1" fmla="*/ 44 h 94"/>
                  <a:gd name="T2" fmla="*/ 43 w 68"/>
                  <a:gd name="T3" fmla="*/ 94 h 94"/>
                  <a:gd name="T4" fmla="*/ 68 w 68"/>
                  <a:gd name="T5" fmla="*/ 52 h 94"/>
                  <a:gd name="T6" fmla="*/ 27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2"/>
                    </a:cubicBezTo>
                    <a:cubicBezTo>
                      <a:pt x="51" y="34"/>
                      <a:pt x="37" y="17"/>
                      <a:pt x="27" y="0"/>
                    </a:cubicBezTo>
                    <a:cubicBezTo>
                      <a:pt x="16" y="14"/>
                      <a:pt x="8" y="29"/>
                      <a:pt x="0" y="44"/>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82" name="Freeform 16"/>
              <p:cNvSpPr>
                <a:spLocks/>
              </p:cNvSpPr>
              <p:nvPr/>
            </p:nvSpPr>
            <p:spPr bwMode="auto">
              <a:xfrm>
                <a:off x="2895" y="2109"/>
                <a:ext cx="116" cy="95"/>
              </a:xfrm>
              <a:custGeom>
                <a:avLst/>
                <a:gdLst>
                  <a:gd name="T0" fmla="*/ 0 w 252"/>
                  <a:gd name="T1" fmla="*/ 22 h 210"/>
                  <a:gd name="T2" fmla="*/ 244 w 252"/>
                  <a:gd name="T3" fmla="*/ 210 h 210"/>
                  <a:gd name="T4" fmla="*/ 252 w 252"/>
                  <a:gd name="T5" fmla="*/ 188 h 210"/>
                  <a:gd name="T6" fmla="*/ 36 w 252"/>
                  <a:gd name="T7" fmla="*/ 0 h 210"/>
                  <a:gd name="T8" fmla="*/ 0 w 252"/>
                  <a:gd name="T9" fmla="*/ 22 h 210"/>
                </a:gdLst>
                <a:ahLst/>
                <a:cxnLst>
                  <a:cxn ang="0">
                    <a:pos x="T0" y="T1"/>
                  </a:cxn>
                  <a:cxn ang="0">
                    <a:pos x="T2" y="T3"/>
                  </a:cxn>
                  <a:cxn ang="0">
                    <a:pos x="T4" y="T5"/>
                  </a:cxn>
                  <a:cxn ang="0">
                    <a:pos x="T6" y="T7"/>
                  </a:cxn>
                  <a:cxn ang="0">
                    <a:pos x="T8" y="T9"/>
                  </a:cxn>
                </a:cxnLst>
                <a:rect l="0" t="0" r="r" b="b"/>
                <a:pathLst>
                  <a:path w="252" h="210">
                    <a:moveTo>
                      <a:pt x="0" y="22"/>
                    </a:moveTo>
                    <a:cubicBezTo>
                      <a:pt x="98" y="113"/>
                      <a:pt x="215" y="190"/>
                      <a:pt x="244" y="210"/>
                    </a:cubicBezTo>
                    <a:cubicBezTo>
                      <a:pt x="247" y="203"/>
                      <a:pt x="249" y="196"/>
                      <a:pt x="252" y="188"/>
                    </a:cubicBezTo>
                    <a:cubicBezTo>
                      <a:pt x="220" y="164"/>
                      <a:pt x="136" y="99"/>
                      <a:pt x="36" y="0"/>
                    </a:cubicBezTo>
                    <a:cubicBezTo>
                      <a:pt x="25" y="6"/>
                      <a:pt x="12" y="13"/>
                      <a:pt x="0" y="22"/>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83" name="Freeform 17"/>
              <p:cNvSpPr>
                <a:spLocks/>
              </p:cNvSpPr>
              <p:nvPr/>
            </p:nvSpPr>
            <p:spPr bwMode="auto">
              <a:xfrm>
                <a:off x="2840" y="2049"/>
                <a:ext cx="49" cy="47"/>
              </a:xfrm>
              <a:custGeom>
                <a:avLst/>
                <a:gdLst>
                  <a:gd name="T0" fmla="*/ 108 w 108"/>
                  <a:gd name="T1" fmla="*/ 81 h 104"/>
                  <a:gd name="T2" fmla="*/ 35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60" y="29"/>
                      <a:pt x="35" y="0"/>
                    </a:cubicBezTo>
                    <a:cubicBezTo>
                      <a:pt x="23" y="4"/>
                      <a:pt x="11" y="9"/>
                      <a:pt x="0" y="14"/>
                    </a:cubicBezTo>
                    <a:cubicBezTo>
                      <a:pt x="18" y="44"/>
                      <a:pt x="43" y="75"/>
                      <a:pt x="71" y="104"/>
                    </a:cubicBezTo>
                    <a:cubicBezTo>
                      <a:pt x="83" y="95"/>
                      <a:pt x="96" y="88"/>
                      <a:pt x="108" y="81"/>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84" name="Freeform 18"/>
              <p:cNvSpPr>
                <a:spLocks/>
              </p:cNvSpPr>
              <p:nvPr/>
            </p:nvSpPr>
            <p:spPr bwMode="auto">
              <a:xfrm>
                <a:off x="2873" y="2086"/>
                <a:ext cx="39" cy="33"/>
              </a:xfrm>
              <a:custGeom>
                <a:avLst/>
                <a:gdLst>
                  <a:gd name="T0" fmla="*/ 37 w 86"/>
                  <a:gd name="T1" fmla="*/ 0 h 73"/>
                  <a:gd name="T2" fmla="*/ 0 w 86"/>
                  <a:gd name="T3" fmla="*/ 23 h 73"/>
                  <a:gd name="T4" fmla="*/ 50 w 86"/>
                  <a:gd name="T5" fmla="*/ 73 h 73"/>
                  <a:gd name="T6" fmla="*/ 86 w 86"/>
                  <a:gd name="T7" fmla="*/ 51 h 73"/>
                  <a:gd name="T8" fmla="*/ 37 w 86"/>
                  <a:gd name="T9" fmla="*/ 0 h 73"/>
                </a:gdLst>
                <a:ahLst/>
                <a:cxnLst>
                  <a:cxn ang="0">
                    <a:pos x="T0" y="T1"/>
                  </a:cxn>
                  <a:cxn ang="0">
                    <a:pos x="T2" y="T3"/>
                  </a:cxn>
                  <a:cxn ang="0">
                    <a:pos x="T4" y="T5"/>
                  </a:cxn>
                  <a:cxn ang="0">
                    <a:pos x="T6" y="T7"/>
                  </a:cxn>
                  <a:cxn ang="0">
                    <a:pos x="T8" y="T9"/>
                  </a:cxn>
                </a:cxnLst>
                <a:rect l="0" t="0" r="r" b="b"/>
                <a:pathLst>
                  <a:path w="86" h="73">
                    <a:moveTo>
                      <a:pt x="37" y="0"/>
                    </a:moveTo>
                    <a:cubicBezTo>
                      <a:pt x="25" y="7"/>
                      <a:pt x="12" y="14"/>
                      <a:pt x="0" y="23"/>
                    </a:cubicBezTo>
                    <a:cubicBezTo>
                      <a:pt x="16" y="40"/>
                      <a:pt x="32" y="57"/>
                      <a:pt x="50" y="73"/>
                    </a:cubicBezTo>
                    <a:cubicBezTo>
                      <a:pt x="63" y="64"/>
                      <a:pt x="75" y="57"/>
                      <a:pt x="86" y="51"/>
                    </a:cubicBezTo>
                    <a:cubicBezTo>
                      <a:pt x="70" y="35"/>
                      <a:pt x="54" y="18"/>
                      <a:pt x="37" y="0"/>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87" name="Freeform 19"/>
              <p:cNvSpPr>
                <a:spLocks/>
              </p:cNvSpPr>
              <p:nvPr/>
            </p:nvSpPr>
            <p:spPr bwMode="auto">
              <a:xfrm>
                <a:off x="2936" y="2139"/>
                <a:ext cx="58" cy="58"/>
              </a:xfrm>
              <a:custGeom>
                <a:avLst/>
                <a:gdLst>
                  <a:gd name="T0" fmla="*/ 29 w 128"/>
                  <a:gd name="T1" fmla="*/ 19 h 128"/>
                  <a:gd name="T2" fmla="*/ 19 w 128"/>
                  <a:gd name="T3" fmla="*/ 98 h 128"/>
                  <a:gd name="T4" fmla="*/ 98 w 128"/>
                  <a:gd name="T5" fmla="*/ 109 h 128"/>
                  <a:gd name="T6" fmla="*/ 109 w 128"/>
                  <a:gd name="T7" fmla="*/ 30 h 128"/>
                  <a:gd name="T8" fmla="*/ 29 w 128"/>
                  <a:gd name="T9" fmla="*/ 19 h 128"/>
                </a:gdLst>
                <a:ahLst/>
                <a:cxnLst>
                  <a:cxn ang="0">
                    <a:pos x="T0" y="T1"/>
                  </a:cxn>
                  <a:cxn ang="0">
                    <a:pos x="T2" y="T3"/>
                  </a:cxn>
                  <a:cxn ang="0">
                    <a:pos x="T4" y="T5"/>
                  </a:cxn>
                  <a:cxn ang="0">
                    <a:pos x="T6" y="T7"/>
                  </a:cxn>
                  <a:cxn ang="0">
                    <a:pos x="T8" y="T9"/>
                  </a:cxn>
                </a:cxnLst>
                <a:rect l="0" t="0" r="r" b="b"/>
                <a:pathLst>
                  <a:path w="128" h="128">
                    <a:moveTo>
                      <a:pt x="29" y="19"/>
                    </a:moveTo>
                    <a:cubicBezTo>
                      <a:pt x="4" y="38"/>
                      <a:pt x="0" y="74"/>
                      <a:pt x="19" y="98"/>
                    </a:cubicBezTo>
                    <a:cubicBezTo>
                      <a:pt x="38" y="123"/>
                      <a:pt x="73" y="128"/>
                      <a:pt x="98" y="109"/>
                    </a:cubicBezTo>
                    <a:cubicBezTo>
                      <a:pt x="123" y="90"/>
                      <a:pt x="128" y="54"/>
                      <a:pt x="109" y="30"/>
                    </a:cubicBezTo>
                    <a:cubicBezTo>
                      <a:pt x="89" y="5"/>
                      <a:pt x="54" y="0"/>
                      <a:pt x="29" y="19"/>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97" name="Freeform 20"/>
              <p:cNvSpPr>
                <a:spLocks/>
              </p:cNvSpPr>
              <p:nvPr/>
            </p:nvSpPr>
            <p:spPr bwMode="auto">
              <a:xfrm>
                <a:off x="2883" y="2204"/>
                <a:ext cx="54" cy="54"/>
              </a:xfrm>
              <a:custGeom>
                <a:avLst/>
                <a:gdLst>
                  <a:gd name="T0" fmla="*/ 28 w 118"/>
                  <a:gd name="T1" fmla="*/ 17 h 118"/>
                  <a:gd name="T2" fmla="*/ 18 w 118"/>
                  <a:gd name="T3" fmla="*/ 91 h 118"/>
                  <a:gd name="T4" fmla="*/ 91 w 118"/>
                  <a:gd name="T5" fmla="*/ 100 h 118"/>
                  <a:gd name="T6" fmla="*/ 101 w 118"/>
                  <a:gd name="T7" fmla="*/ 27 h 118"/>
                  <a:gd name="T8" fmla="*/ 28 w 118"/>
                  <a:gd name="T9" fmla="*/ 17 h 118"/>
                </a:gdLst>
                <a:ahLst/>
                <a:cxnLst>
                  <a:cxn ang="0">
                    <a:pos x="T0" y="T1"/>
                  </a:cxn>
                  <a:cxn ang="0">
                    <a:pos x="T2" y="T3"/>
                  </a:cxn>
                  <a:cxn ang="0">
                    <a:pos x="T4" y="T5"/>
                  </a:cxn>
                  <a:cxn ang="0">
                    <a:pos x="T6" y="T7"/>
                  </a:cxn>
                  <a:cxn ang="0">
                    <a:pos x="T8" y="T9"/>
                  </a:cxn>
                </a:cxnLst>
                <a:rect l="0" t="0" r="r" b="b"/>
                <a:pathLst>
                  <a:path w="118" h="118">
                    <a:moveTo>
                      <a:pt x="28" y="17"/>
                    </a:moveTo>
                    <a:cubicBezTo>
                      <a:pt x="5" y="35"/>
                      <a:pt x="0" y="68"/>
                      <a:pt x="18" y="91"/>
                    </a:cubicBezTo>
                    <a:cubicBezTo>
                      <a:pt x="35" y="114"/>
                      <a:pt x="68" y="118"/>
                      <a:pt x="91" y="100"/>
                    </a:cubicBezTo>
                    <a:cubicBezTo>
                      <a:pt x="114" y="83"/>
                      <a:pt x="118" y="50"/>
                      <a:pt x="101" y="27"/>
                    </a:cubicBezTo>
                    <a:cubicBezTo>
                      <a:pt x="83" y="4"/>
                      <a:pt x="51" y="0"/>
                      <a:pt x="28" y="17"/>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98" name="Freeform 21"/>
              <p:cNvSpPr>
                <a:spLocks/>
              </p:cNvSpPr>
              <p:nvPr/>
            </p:nvSpPr>
            <p:spPr bwMode="auto">
              <a:xfrm>
                <a:off x="2786" y="2124"/>
                <a:ext cx="83" cy="81"/>
              </a:xfrm>
              <a:custGeom>
                <a:avLst/>
                <a:gdLst>
                  <a:gd name="T0" fmla="*/ 41 w 180"/>
                  <a:gd name="T1" fmla="*/ 26 h 179"/>
                  <a:gd name="T2" fmla="*/ 26 w 180"/>
                  <a:gd name="T3" fmla="*/ 138 h 179"/>
                  <a:gd name="T4" fmla="*/ 138 w 180"/>
                  <a:gd name="T5" fmla="*/ 153 h 179"/>
                  <a:gd name="T6" fmla="*/ 153 w 180"/>
                  <a:gd name="T7" fmla="*/ 41 h 179"/>
                  <a:gd name="T8" fmla="*/ 41 w 180"/>
                  <a:gd name="T9" fmla="*/ 26 h 179"/>
                </a:gdLst>
                <a:ahLst/>
                <a:cxnLst>
                  <a:cxn ang="0">
                    <a:pos x="T0" y="T1"/>
                  </a:cxn>
                  <a:cxn ang="0">
                    <a:pos x="T2" y="T3"/>
                  </a:cxn>
                  <a:cxn ang="0">
                    <a:pos x="T4" y="T5"/>
                  </a:cxn>
                  <a:cxn ang="0">
                    <a:pos x="T6" y="T7"/>
                  </a:cxn>
                  <a:cxn ang="0">
                    <a:pos x="T8" y="T9"/>
                  </a:cxn>
                </a:cxnLst>
                <a:rect l="0" t="0" r="r" b="b"/>
                <a:pathLst>
                  <a:path w="180" h="179">
                    <a:moveTo>
                      <a:pt x="41" y="26"/>
                    </a:moveTo>
                    <a:cubicBezTo>
                      <a:pt x="6" y="53"/>
                      <a:pt x="0" y="103"/>
                      <a:pt x="26" y="138"/>
                    </a:cubicBezTo>
                    <a:cubicBezTo>
                      <a:pt x="53" y="173"/>
                      <a:pt x="103" y="179"/>
                      <a:pt x="138" y="153"/>
                    </a:cubicBezTo>
                    <a:cubicBezTo>
                      <a:pt x="173" y="126"/>
                      <a:pt x="180" y="76"/>
                      <a:pt x="153" y="41"/>
                    </a:cubicBezTo>
                    <a:cubicBezTo>
                      <a:pt x="126" y="6"/>
                      <a:pt x="76" y="0"/>
                      <a:pt x="41" y="26"/>
                    </a:cubicBezTo>
                  </a:path>
                </a:pathLst>
              </a:custGeom>
              <a:grp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grpSp>
          <p:nvGrpSpPr>
            <p:cNvPr id="71" name="Group 70"/>
            <p:cNvGrpSpPr/>
            <p:nvPr/>
          </p:nvGrpSpPr>
          <p:grpSpPr>
            <a:xfrm>
              <a:off x="2029769" y="2738091"/>
              <a:ext cx="733425" cy="735013"/>
              <a:chOff x="1998663" y="2773363"/>
              <a:chExt cx="733425" cy="735013"/>
            </a:xfrm>
          </p:grpSpPr>
          <p:sp>
            <p:nvSpPr>
              <p:cNvPr id="72" name="Freeform 25"/>
              <p:cNvSpPr>
                <a:spLocks/>
              </p:cNvSpPr>
              <p:nvPr/>
            </p:nvSpPr>
            <p:spPr bwMode="auto">
              <a:xfrm>
                <a:off x="2217738" y="3055938"/>
                <a:ext cx="131763" cy="231775"/>
              </a:xfrm>
              <a:custGeom>
                <a:avLst/>
                <a:gdLst>
                  <a:gd name="T0" fmla="*/ 0 w 117"/>
                  <a:gd name="T1" fmla="*/ 99 h 206"/>
                  <a:gd name="T2" fmla="*/ 8 w 117"/>
                  <a:gd name="T3" fmla="*/ 125 h 206"/>
                  <a:gd name="T4" fmla="*/ 6 w 117"/>
                  <a:gd name="T5" fmla="*/ 139 h 206"/>
                  <a:gd name="T6" fmla="*/ 117 w 117"/>
                  <a:gd name="T7" fmla="*/ 206 h 206"/>
                  <a:gd name="T8" fmla="*/ 117 w 117"/>
                  <a:gd name="T9" fmla="*/ 12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4"/>
                      <a:pt x="6" y="139"/>
                    </a:cubicBezTo>
                    <a:lnTo>
                      <a:pt x="117" y="206"/>
                    </a:lnTo>
                    <a:lnTo>
                      <a:pt x="117" y="12"/>
                    </a:lnTo>
                    <a:cubicBezTo>
                      <a:pt x="115" y="12"/>
                      <a:pt x="109" y="1"/>
                      <a:pt x="108" y="0"/>
                    </a:cubicBezTo>
                    <a:lnTo>
                      <a:pt x="0" y="99"/>
                    </a:lnTo>
                    <a:close/>
                  </a:path>
                </a:pathLst>
              </a:custGeom>
              <a:solidFill>
                <a:srgbClr val="0171B0"/>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73" name="Freeform 26"/>
              <p:cNvSpPr>
                <a:spLocks/>
              </p:cNvSpPr>
              <p:nvPr/>
            </p:nvSpPr>
            <p:spPr bwMode="auto">
              <a:xfrm>
                <a:off x="2376488" y="3054350"/>
                <a:ext cx="127000" cy="233363"/>
              </a:xfrm>
              <a:custGeom>
                <a:avLst/>
                <a:gdLst>
                  <a:gd name="T0" fmla="*/ 21 w 112"/>
                  <a:gd name="T1" fmla="*/ 0 h 208"/>
                  <a:gd name="T2" fmla="*/ 0 w 112"/>
                  <a:gd name="T3" fmla="*/ 15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5"/>
                    </a:cubicBezTo>
                    <a:lnTo>
                      <a:pt x="0" y="208"/>
                    </a:lnTo>
                    <a:lnTo>
                      <a:pt x="110" y="137"/>
                    </a:lnTo>
                    <a:cubicBezTo>
                      <a:pt x="109" y="134"/>
                      <a:pt x="109" y="130"/>
                      <a:pt x="109" y="126"/>
                    </a:cubicBezTo>
                    <a:cubicBezTo>
                      <a:pt x="109" y="120"/>
                      <a:pt x="110" y="114"/>
                      <a:pt x="112" y="108"/>
                    </a:cubicBezTo>
                    <a:lnTo>
                      <a:pt x="21" y="0"/>
                    </a:lnTo>
                    <a:close/>
                  </a:path>
                </a:pathLst>
              </a:custGeom>
              <a:solidFill>
                <a:srgbClr val="0171B0"/>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74" name="Freeform 27"/>
              <p:cNvSpPr>
                <a:spLocks noEditPoints="1"/>
              </p:cNvSpPr>
              <p:nvPr/>
            </p:nvSpPr>
            <p:spPr bwMode="auto">
              <a:xfrm>
                <a:off x="1998663" y="2773363"/>
                <a:ext cx="733425" cy="735013"/>
              </a:xfrm>
              <a:custGeom>
                <a:avLst/>
                <a:gdLst>
                  <a:gd name="T0" fmla="*/ 494 w 646"/>
                  <a:gd name="T1" fmla="*/ 427 h 653"/>
                  <a:gd name="T2" fmla="*/ 457 w 646"/>
                  <a:gd name="T3" fmla="*/ 411 h 653"/>
                  <a:gd name="T4" fmla="*/ 368 w 646"/>
                  <a:gd name="T5" fmla="*/ 474 h 653"/>
                  <a:gd name="T6" fmla="*/ 376 w 646"/>
                  <a:gd name="T7" fmla="*/ 502 h 653"/>
                  <a:gd name="T8" fmla="*/ 324 w 646"/>
                  <a:gd name="T9" fmla="*/ 554 h 653"/>
                  <a:gd name="T10" fmla="*/ 273 w 646"/>
                  <a:gd name="T11" fmla="*/ 502 h 653"/>
                  <a:gd name="T12" fmla="*/ 285 w 646"/>
                  <a:gd name="T13" fmla="*/ 469 h 653"/>
                  <a:gd name="T14" fmla="*/ 183 w 646"/>
                  <a:gd name="T15" fmla="*/ 414 h 653"/>
                  <a:gd name="T16" fmla="*/ 148 w 646"/>
                  <a:gd name="T17" fmla="*/ 428 h 653"/>
                  <a:gd name="T18" fmla="*/ 96 w 646"/>
                  <a:gd name="T19" fmla="*/ 376 h 653"/>
                  <a:gd name="T20" fmla="*/ 148 w 646"/>
                  <a:gd name="T21" fmla="*/ 324 h 653"/>
                  <a:gd name="T22" fmla="*/ 172 w 646"/>
                  <a:gd name="T23" fmla="*/ 331 h 653"/>
                  <a:gd name="T24" fmla="*/ 280 w 646"/>
                  <a:gd name="T25" fmla="*/ 231 h 653"/>
                  <a:gd name="T26" fmla="*/ 268 w 646"/>
                  <a:gd name="T27" fmla="*/ 197 h 653"/>
                  <a:gd name="T28" fmla="*/ 325 w 646"/>
                  <a:gd name="T29" fmla="*/ 141 h 653"/>
                  <a:gd name="T30" fmla="*/ 382 w 646"/>
                  <a:gd name="T31" fmla="*/ 197 h 653"/>
                  <a:gd name="T32" fmla="*/ 373 w 646"/>
                  <a:gd name="T33" fmla="*/ 227 h 653"/>
                  <a:gd name="T34" fmla="*/ 463 w 646"/>
                  <a:gd name="T35" fmla="*/ 334 h 653"/>
                  <a:gd name="T36" fmla="*/ 494 w 646"/>
                  <a:gd name="T37" fmla="*/ 323 h 653"/>
                  <a:gd name="T38" fmla="*/ 546 w 646"/>
                  <a:gd name="T39" fmla="*/ 375 h 653"/>
                  <a:gd name="T40" fmla="*/ 494 w 646"/>
                  <a:gd name="T41" fmla="*/ 427 h 653"/>
                  <a:gd name="T42" fmla="*/ 326 w 646"/>
                  <a:gd name="T43" fmla="*/ 7 h 653"/>
                  <a:gd name="T44" fmla="*/ 326 w 646"/>
                  <a:gd name="T45" fmla="*/ 2 h 653"/>
                  <a:gd name="T46" fmla="*/ 324 w 646"/>
                  <a:gd name="T47" fmla="*/ 4 h 653"/>
                  <a:gd name="T48" fmla="*/ 320 w 646"/>
                  <a:gd name="T49" fmla="*/ 0 h 653"/>
                  <a:gd name="T50" fmla="*/ 320 w 646"/>
                  <a:gd name="T51" fmla="*/ 9 h 653"/>
                  <a:gd name="T52" fmla="*/ 0 w 646"/>
                  <a:gd name="T53" fmla="*/ 388 h 653"/>
                  <a:gd name="T54" fmla="*/ 322 w 646"/>
                  <a:gd name="T55" fmla="*/ 650 h 653"/>
                  <a:gd name="T56" fmla="*/ 322 w 646"/>
                  <a:gd name="T57" fmla="*/ 653 h 653"/>
                  <a:gd name="T58" fmla="*/ 646 w 646"/>
                  <a:gd name="T59" fmla="*/ 389 h 653"/>
                  <a:gd name="T60" fmla="*/ 326 w 646"/>
                  <a:gd name="T61" fmla="*/ 7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6" h="653">
                    <a:moveTo>
                      <a:pt x="494" y="427"/>
                    </a:moveTo>
                    <a:cubicBezTo>
                      <a:pt x="480" y="427"/>
                      <a:pt x="466" y="421"/>
                      <a:pt x="457" y="411"/>
                    </a:cubicBezTo>
                    <a:lnTo>
                      <a:pt x="368" y="474"/>
                    </a:lnTo>
                    <a:cubicBezTo>
                      <a:pt x="374" y="483"/>
                      <a:pt x="376" y="492"/>
                      <a:pt x="376" y="502"/>
                    </a:cubicBezTo>
                    <a:cubicBezTo>
                      <a:pt x="376" y="531"/>
                      <a:pt x="353" y="554"/>
                      <a:pt x="324" y="554"/>
                    </a:cubicBezTo>
                    <a:cubicBezTo>
                      <a:pt x="296" y="554"/>
                      <a:pt x="273" y="531"/>
                      <a:pt x="273" y="502"/>
                    </a:cubicBezTo>
                    <a:cubicBezTo>
                      <a:pt x="273" y="490"/>
                      <a:pt x="277" y="478"/>
                      <a:pt x="285" y="469"/>
                    </a:cubicBezTo>
                    <a:lnTo>
                      <a:pt x="183" y="414"/>
                    </a:lnTo>
                    <a:cubicBezTo>
                      <a:pt x="174" y="423"/>
                      <a:pt x="161" y="428"/>
                      <a:pt x="148" y="428"/>
                    </a:cubicBezTo>
                    <a:cubicBezTo>
                      <a:pt x="120" y="428"/>
                      <a:pt x="96" y="405"/>
                      <a:pt x="96" y="376"/>
                    </a:cubicBezTo>
                    <a:cubicBezTo>
                      <a:pt x="96" y="348"/>
                      <a:pt x="120" y="324"/>
                      <a:pt x="148" y="324"/>
                    </a:cubicBezTo>
                    <a:cubicBezTo>
                      <a:pt x="157" y="324"/>
                      <a:pt x="165" y="326"/>
                      <a:pt x="172" y="331"/>
                    </a:cubicBezTo>
                    <a:lnTo>
                      <a:pt x="280" y="231"/>
                    </a:lnTo>
                    <a:cubicBezTo>
                      <a:pt x="272" y="222"/>
                      <a:pt x="268" y="210"/>
                      <a:pt x="268" y="197"/>
                    </a:cubicBezTo>
                    <a:cubicBezTo>
                      <a:pt x="268" y="166"/>
                      <a:pt x="294" y="141"/>
                      <a:pt x="325" y="141"/>
                    </a:cubicBezTo>
                    <a:cubicBezTo>
                      <a:pt x="356" y="141"/>
                      <a:pt x="382" y="166"/>
                      <a:pt x="382" y="197"/>
                    </a:cubicBezTo>
                    <a:cubicBezTo>
                      <a:pt x="382" y="208"/>
                      <a:pt x="379" y="218"/>
                      <a:pt x="373" y="227"/>
                    </a:cubicBezTo>
                    <a:lnTo>
                      <a:pt x="463" y="334"/>
                    </a:lnTo>
                    <a:cubicBezTo>
                      <a:pt x="472" y="327"/>
                      <a:pt x="483" y="323"/>
                      <a:pt x="494" y="323"/>
                    </a:cubicBezTo>
                    <a:cubicBezTo>
                      <a:pt x="523" y="323"/>
                      <a:pt x="546" y="347"/>
                      <a:pt x="546" y="375"/>
                    </a:cubicBezTo>
                    <a:cubicBezTo>
                      <a:pt x="546" y="404"/>
                      <a:pt x="522" y="427"/>
                      <a:pt x="494" y="427"/>
                    </a:cubicBezTo>
                    <a:close/>
                    <a:moveTo>
                      <a:pt x="326" y="7"/>
                    </a:moveTo>
                    <a:lnTo>
                      <a:pt x="326" y="2"/>
                    </a:lnTo>
                    <a:lnTo>
                      <a:pt x="324" y="4"/>
                    </a:lnTo>
                    <a:lnTo>
                      <a:pt x="320" y="0"/>
                    </a:lnTo>
                    <a:lnTo>
                      <a:pt x="320" y="9"/>
                    </a:lnTo>
                    <a:lnTo>
                      <a:pt x="0" y="388"/>
                    </a:lnTo>
                    <a:lnTo>
                      <a:pt x="322" y="650"/>
                    </a:lnTo>
                    <a:lnTo>
                      <a:pt x="322" y="653"/>
                    </a:lnTo>
                    <a:lnTo>
                      <a:pt x="646" y="389"/>
                    </a:lnTo>
                    <a:lnTo>
                      <a:pt x="326" y="7"/>
                    </a:lnTo>
                    <a:close/>
                  </a:path>
                </a:pathLst>
              </a:custGeom>
              <a:solidFill>
                <a:srgbClr val="0171B0"/>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grpSp>
      <p:sp>
        <p:nvSpPr>
          <p:cNvPr id="2" name="Title 1"/>
          <p:cNvSpPr>
            <a:spLocks noGrp="1"/>
          </p:cNvSpPr>
          <p:nvPr>
            <p:ph type="title"/>
          </p:nvPr>
        </p:nvSpPr>
        <p:spPr/>
        <p:txBody>
          <a:bodyPr/>
          <a:lstStyle/>
          <a:p>
            <a:r>
              <a:rPr lang="en-US" dirty="0">
                <a:solidFill>
                  <a:schemeClr val="tx1"/>
                </a:solidFill>
              </a:rPr>
              <a:t>Enterprise cloud identity – Azure AD</a:t>
            </a:r>
            <a:endParaRPr lang="en-US" dirty="0"/>
          </a:p>
        </p:txBody>
      </p:sp>
    </p:spTree>
    <p:extLst>
      <p:ext uri="{BB962C8B-B14F-4D97-AF65-F5344CB8AC3E}">
        <p14:creationId xmlns:p14="http://schemas.microsoft.com/office/powerpoint/2010/main" val="2201692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200" y="1914335"/>
            <a:ext cx="4919007" cy="4152851"/>
          </a:xfrm>
          <a:prstGeom prst="rect">
            <a:avLst/>
          </a:prstGeom>
        </p:spPr>
        <p:txBody>
          <a:bodyPr wrap="square" lIns="182831" tIns="146264" rIns="182831" bIns="146264">
            <a:spAutoFit/>
          </a:bodyPr>
          <a:lstStyle/>
          <a:p>
            <a:pPr defTabSz="932623" fontAlgn="base">
              <a:lnSpc>
                <a:spcPts val="2244"/>
              </a:lnSpc>
              <a:spcAft>
                <a:spcPts val="306"/>
              </a:spcAft>
            </a:pPr>
            <a:r>
              <a:rPr lang="en-US" sz="2000" dirty="0">
                <a:solidFill>
                  <a:schemeClr val="tx2"/>
                </a:solidFill>
                <a:latin typeface="+mj-lt"/>
              </a:rPr>
              <a:t>Azure: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Uses encrypted password hashes                       for synchronization</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Offers security reporting that tracks inconsistent traffic patterns, including:</a:t>
            </a:r>
          </a:p>
          <a:p>
            <a:pPr marL="809271" lvl="2" indent="-342900" defTabSz="699463" fontAlgn="ctr">
              <a:lnSpc>
                <a:spcPct val="90000"/>
              </a:lnSpc>
              <a:spcBef>
                <a:spcPct val="20000"/>
              </a:spcBef>
              <a:buSzPct val="90000"/>
              <a:buFont typeface="Arial" panose="020B0604020202020204" pitchFamily="34" charset="0"/>
              <a:buChar char="•"/>
            </a:pPr>
            <a:r>
              <a:rPr lang="en-US" sz="1400" dirty="0">
                <a:gradFill>
                  <a:gsLst>
                    <a:gs pos="1250">
                      <a:schemeClr val="tx1"/>
                    </a:gs>
                    <a:gs pos="100000">
                      <a:schemeClr val="tx1"/>
                    </a:gs>
                  </a:gsLst>
                  <a:lin ang="5400000" scaled="0"/>
                </a:gradFill>
              </a:rPr>
              <a:t>Sign-ins from unknown sources</a:t>
            </a:r>
          </a:p>
          <a:p>
            <a:pPr marL="809271" lvl="2" indent="-342900" defTabSz="699463" fontAlgn="ctr">
              <a:lnSpc>
                <a:spcPct val="90000"/>
              </a:lnSpc>
              <a:spcBef>
                <a:spcPct val="20000"/>
              </a:spcBef>
              <a:buSzPct val="90000"/>
              <a:buFont typeface="Arial" panose="020B0604020202020204" pitchFamily="34" charset="0"/>
              <a:buChar char="•"/>
            </a:pPr>
            <a:r>
              <a:rPr lang="en-US" sz="1400" dirty="0">
                <a:gradFill>
                  <a:gsLst>
                    <a:gs pos="1250">
                      <a:schemeClr val="tx1"/>
                    </a:gs>
                    <a:gs pos="100000">
                      <a:schemeClr val="tx1"/>
                    </a:gs>
                  </a:gsLst>
                  <a:lin ang="5400000" scaled="0"/>
                </a:gradFill>
              </a:rPr>
              <a:t>Multiple failed sign-ins</a:t>
            </a:r>
          </a:p>
          <a:p>
            <a:pPr marL="809271" lvl="2" indent="-342900" defTabSz="699463" fontAlgn="ctr">
              <a:lnSpc>
                <a:spcPct val="90000"/>
              </a:lnSpc>
              <a:spcBef>
                <a:spcPct val="20000"/>
              </a:spcBef>
              <a:buSzPct val="90000"/>
              <a:buFont typeface="Arial" panose="020B0604020202020204" pitchFamily="34" charset="0"/>
              <a:buChar char="•"/>
            </a:pPr>
            <a:r>
              <a:rPr lang="en-US" sz="1400" dirty="0">
                <a:gradFill>
                  <a:gsLst>
                    <a:gs pos="1250">
                      <a:schemeClr val="tx1"/>
                    </a:gs>
                    <a:gs pos="100000">
                      <a:schemeClr val="tx1"/>
                    </a:gs>
                  </a:gsLst>
                  <a:lin ang="5400000" scaled="0"/>
                </a:gradFill>
              </a:rPr>
              <a:t>Sign-ins from multiple geographies in short timeframes</a:t>
            </a:r>
          </a:p>
          <a:p>
            <a:pPr marL="809271" lvl="2" indent="-342900" defTabSz="699463" fontAlgn="ctr">
              <a:lnSpc>
                <a:spcPct val="90000"/>
              </a:lnSpc>
              <a:spcBef>
                <a:spcPct val="20000"/>
              </a:spcBef>
              <a:buSzPct val="90000"/>
              <a:buFont typeface="Arial" panose="020B0604020202020204" pitchFamily="34" charset="0"/>
              <a:buChar char="•"/>
            </a:pPr>
            <a:r>
              <a:rPr lang="en-US" sz="1400" dirty="0">
                <a:gradFill>
                  <a:gsLst>
                    <a:gs pos="1250">
                      <a:schemeClr val="tx1"/>
                    </a:gs>
                    <a:gs pos="100000">
                      <a:schemeClr val="tx1"/>
                    </a:gs>
                  </a:gsLst>
                  <a:lin ang="5400000" scaled="0"/>
                </a:gradFill>
              </a:rPr>
              <a:t>Sign-ins from suspicious IP addresses and suspicious devices</a:t>
            </a:r>
            <a:br>
              <a:rPr lang="en-US" sz="1400" dirty="0">
                <a:gradFill>
                  <a:gsLst>
                    <a:gs pos="1250">
                      <a:schemeClr val="tx1"/>
                    </a:gs>
                    <a:gs pos="100000">
                      <a:schemeClr val="tx1"/>
                    </a:gs>
                  </a:gsLst>
                  <a:lin ang="5400000" scaled="0"/>
                </a:gradFill>
              </a:rPr>
            </a:br>
            <a:endParaRPr lang="en-US" sz="2000" dirty="0">
              <a:gradFill>
                <a:gsLst>
                  <a:gs pos="1250">
                    <a:schemeClr val="tx1"/>
                  </a:gs>
                  <a:gs pos="100000">
                    <a:schemeClr val="tx1"/>
                  </a:gs>
                </a:gsLst>
                <a:lin ang="5400000" scaled="0"/>
              </a:gradFill>
            </a:endParaRPr>
          </a:p>
          <a:p>
            <a:pPr defTabSz="932623" fontAlgn="base">
              <a:lnSpc>
                <a:spcPts val="2244"/>
              </a:lnSpc>
              <a:spcAft>
                <a:spcPts val="306"/>
              </a:spcAft>
            </a:pP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Reviews reports and mitigates potential threats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Can enable multi-factor authentication</a:t>
            </a:r>
          </a:p>
        </p:txBody>
      </p:sp>
      <p:grpSp>
        <p:nvGrpSpPr>
          <p:cNvPr id="2" name="Group 1"/>
          <p:cNvGrpSpPr/>
          <p:nvPr/>
        </p:nvGrpSpPr>
        <p:grpSpPr>
          <a:xfrm>
            <a:off x="5981036" y="1743350"/>
            <a:ext cx="5510981" cy="4559171"/>
            <a:chOff x="4505624" y="1526223"/>
            <a:chExt cx="6128847" cy="5070324"/>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05624" y="1526223"/>
              <a:ext cx="6128847" cy="5070324"/>
            </a:xfrm>
            <a:prstGeom prst="rect">
              <a:avLst/>
            </a:prstGeom>
          </p:spPr>
        </p:pic>
        <p:pic>
          <p:nvPicPr>
            <p:cNvPr id="10" name="Picture 9"/>
            <p:cNvPicPr>
              <a:picLocks noChangeAspect="1"/>
            </p:cNvPicPr>
            <p:nvPr/>
          </p:nvPicPr>
          <p:blipFill rotWithShape="1">
            <a:blip r:embed="rId4" cstate="screen">
              <a:extLst>
                <a:ext uri="{28A0092B-C50C-407E-A947-70E740481C1C}">
                  <a14:useLocalDpi xmlns:a14="http://schemas.microsoft.com/office/drawing/2010/main"/>
                </a:ext>
              </a:extLst>
            </a:blip>
            <a:srcRect l="1608"/>
            <a:stretch/>
          </p:blipFill>
          <p:spPr>
            <a:xfrm>
              <a:off x="5715000" y="2066695"/>
              <a:ext cx="4782311" cy="4273761"/>
            </a:xfrm>
            <a:prstGeom prst="rect">
              <a:avLst/>
            </a:prstGeom>
            <a:ln>
              <a:noFill/>
            </a:ln>
            <a:effectLst/>
          </p:spPr>
        </p:pic>
      </p:grpSp>
      <p:cxnSp>
        <p:nvCxnSpPr>
          <p:cNvPr id="7" name="Straight Connector 6"/>
          <p:cNvCxnSpPr/>
          <p:nvPr/>
        </p:nvCxnSpPr>
        <p:spPr>
          <a:xfrm flipV="1">
            <a:off x="5415041" y="1742984"/>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9086668" y="1808879"/>
            <a:ext cx="2984803" cy="1601224"/>
          </a:xfrm>
          <a:custGeom>
            <a:avLst/>
            <a:gdLst>
              <a:gd name="T0" fmla="*/ 2186 w 2572"/>
              <a:gd name="T1" fmla="*/ 0 h 1379"/>
              <a:gd name="T2" fmla="*/ 392 w 2572"/>
              <a:gd name="T3" fmla="*/ 0 h 1379"/>
              <a:gd name="T4" fmla="*/ 328 w 2572"/>
              <a:gd name="T5" fmla="*/ 64 h 1379"/>
              <a:gd name="T6" fmla="*/ 328 w 2572"/>
              <a:gd name="T7" fmla="*/ 1166 h 1379"/>
              <a:gd name="T8" fmla="*/ 392 w 2572"/>
              <a:gd name="T9" fmla="*/ 1231 h 1379"/>
              <a:gd name="T10" fmla="*/ 2186 w 2572"/>
              <a:gd name="T11" fmla="*/ 1231 h 1379"/>
              <a:gd name="T12" fmla="*/ 2250 w 2572"/>
              <a:gd name="T13" fmla="*/ 1166 h 1379"/>
              <a:gd name="T14" fmla="*/ 2250 w 2572"/>
              <a:gd name="T15" fmla="*/ 64 h 1379"/>
              <a:gd name="T16" fmla="*/ 2186 w 2572"/>
              <a:gd name="T17" fmla="*/ 0 h 1379"/>
              <a:gd name="T18" fmla="*/ 2167 w 2572"/>
              <a:gd name="T19" fmla="*/ 1153 h 1379"/>
              <a:gd name="T20" fmla="*/ 412 w 2572"/>
              <a:gd name="T21" fmla="*/ 1153 h 1379"/>
              <a:gd name="T22" fmla="*/ 412 w 2572"/>
              <a:gd name="T23" fmla="*/ 71 h 1379"/>
              <a:gd name="T24" fmla="*/ 2167 w 2572"/>
              <a:gd name="T25" fmla="*/ 71 h 1379"/>
              <a:gd name="T26" fmla="*/ 2167 w 2572"/>
              <a:gd name="T27" fmla="*/ 1153 h 1379"/>
              <a:gd name="T28" fmla="*/ 1466 w 2572"/>
              <a:gd name="T29" fmla="*/ 1276 h 1379"/>
              <a:gd name="T30" fmla="*/ 1466 w 2572"/>
              <a:gd name="T31" fmla="*/ 1289 h 1379"/>
              <a:gd name="T32" fmla="*/ 1440 w 2572"/>
              <a:gd name="T33" fmla="*/ 1308 h 1379"/>
              <a:gd name="T34" fmla="*/ 1138 w 2572"/>
              <a:gd name="T35" fmla="*/ 1308 h 1379"/>
              <a:gd name="T36" fmla="*/ 1112 w 2572"/>
              <a:gd name="T37" fmla="*/ 1289 h 1379"/>
              <a:gd name="T38" fmla="*/ 1112 w 2572"/>
              <a:gd name="T39" fmla="*/ 1276 h 1379"/>
              <a:gd name="T40" fmla="*/ 0 w 2572"/>
              <a:gd name="T41" fmla="*/ 1276 h 1379"/>
              <a:gd name="T42" fmla="*/ 0 w 2572"/>
              <a:gd name="T43" fmla="*/ 1340 h 1379"/>
              <a:gd name="T44" fmla="*/ 84 w 2572"/>
              <a:gd name="T45" fmla="*/ 1379 h 1379"/>
              <a:gd name="T46" fmla="*/ 84 w 2572"/>
              <a:gd name="T47" fmla="*/ 1379 h 1379"/>
              <a:gd name="T48" fmla="*/ 2488 w 2572"/>
              <a:gd name="T49" fmla="*/ 1379 h 1379"/>
              <a:gd name="T50" fmla="*/ 2488 w 2572"/>
              <a:gd name="T51" fmla="*/ 1379 h 1379"/>
              <a:gd name="T52" fmla="*/ 2572 w 2572"/>
              <a:gd name="T53" fmla="*/ 1340 h 1379"/>
              <a:gd name="T54" fmla="*/ 2572 w 2572"/>
              <a:gd name="T55" fmla="*/ 1276 h 1379"/>
              <a:gd name="T56" fmla="*/ 1466 w 2572"/>
              <a:gd name="T57" fmla="*/ 1276 h 1379"/>
              <a:gd name="T58" fmla="*/ 1466 w 2572"/>
              <a:gd name="T59" fmla="*/ 127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72" h="1379">
                <a:moveTo>
                  <a:pt x="2186" y="0"/>
                </a:moveTo>
                <a:cubicBezTo>
                  <a:pt x="392" y="0"/>
                  <a:pt x="392" y="0"/>
                  <a:pt x="392" y="0"/>
                </a:cubicBezTo>
                <a:cubicBezTo>
                  <a:pt x="360" y="0"/>
                  <a:pt x="328" y="26"/>
                  <a:pt x="328" y="64"/>
                </a:cubicBezTo>
                <a:cubicBezTo>
                  <a:pt x="328" y="1166"/>
                  <a:pt x="328" y="1166"/>
                  <a:pt x="328" y="1166"/>
                </a:cubicBezTo>
                <a:cubicBezTo>
                  <a:pt x="328" y="1205"/>
                  <a:pt x="360" y="1231"/>
                  <a:pt x="392" y="1231"/>
                </a:cubicBezTo>
                <a:cubicBezTo>
                  <a:pt x="2186" y="1231"/>
                  <a:pt x="2186" y="1231"/>
                  <a:pt x="2186" y="1231"/>
                </a:cubicBezTo>
                <a:cubicBezTo>
                  <a:pt x="2225" y="1231"/>
                  <a:pt x="2250" y="1205"/>
                  <a:pt x="2250" y="1166"/>
                </a:cubicBezTo>
                <a:cubicBezTo>
                  <a:pt x="2250" y="64"/>
                  <a:pt x="2250" y="64"/>
                  <a:pt x="2250" y="64"/>
                </a:cubicBezTo>
                <a:cubicBezTo>
                  <a:pt x="2250" y="26"/>
                  <a:pt x="2225" y="0"/>
                  <a:pt x="2186" y="0"/>
                </a:cubicBezTo>
                <a:close/>
                <a:moveTo>
                  <a:pt x="2167" y="1153"/>
                </a:moveTo>
                <a:cubicBezTo>
                  <a:pt x="412" y="1153"/>
                  <a:pt x="412" y="1153"/>
                  <a:pt x="412" y="1153"/>
                </a:cubicBezTo>
                <a:cubicBezTo>
                  <a:pt x="412" y="71"/>
                  <a:pt x="412" y="71"/>
                  <a:pt x="412" y="71"/>
                </a:cubicBezTo>
                <a:cubicBezTo>
                  <a:pt x="2167" y="71"/>
                  <a:pt x="2167" y="71"/>
                  <a:pt x="2167" y="71"/>
                </a:cubicBezTo>
                <a:cubicBezTo>
                  <a:pt x="2167" y="1153"/>
                  <a:pt x="2167" y="1153"/>
                  <a:pt x="2167" y="1153"/>
                </a:cubicBezTo>
                <a:close/>
                <a:moveTo>
                  <a:pt x="1466" y="1276"/>
                </a:moveTo>
                <a:cubicBezTo>
                  <a:pt x="1466" y="1289"/>
                  <a:pt x="1466" y="1289"/>
                  <a:pt x="1466" y="1289"/>
                </a:cubicBezTo>
                <a:cubicBezTo>
                  <a:pt x="1466" y="1302"/>
                  <a:pt x="1453" y="1308"/>
                  <a:pt x="1440" y="1308"/>
                </a:cubicBezTo>
                <a:cubicBezTo>
                  <a:pt x="1138" y="1308"/>
                  <a:pt x="1138" y="1308"/>
                  <a:pt x="1138" y="1308"/>
                </a:cubicBezTo>
                <a:cubicBezTo>
                  <a:pt x="1125" y="1308"/>
                  <a:pt x="1112" y="1302"/>
                  <a:pt x="1112" y="1289"/>
                </a:cubicBezTo>
                <a:cubicBezTo>
                  <a:pt x="1112" y="1276"/>
                  <a:pt x="1112" y="1276"/>
                  <a:pt x="1112" y="1276"/>
                </a:cubicBezTo>
                <a:cubicBezTo>
                  <a:pt x="0" y="1276"/>
                  <a:pt x="0" y="1276"/>
                  <a:pt x="0" y="1276"/>
                </a:cubicBezTo>
                <a:cubicBezTo>
                  <a:pt x="0" y="1340"/>
                  <a:pt x="0" y="1340"/>
                  <a:pt x="0" y="1340"/>
                </a:cubicBezTo>
                <a:cubicBezTo>
                  <a:pt x="0" y="1340"/>
                  <a:pt x="58" y="1379"/>
                  <a:pt x="84" y="1379"/>
                </a:cubicBezTo>
                <a:cubicBezTo>
                  <a:pt x="84" y="1379"/>
                  <a:pt x="84" y="1379"/>
                  <a:pt x="84" y="1379"/>
                </a:cubicBezTo>
                <a:cubicBezTo>
                  <a:pt x="2488" y="1379"/>
                  <a:pt x="2488" y="1379"/>
                  <a:pt x="2488" y="1379"/>
                </a:cubicBezTo>
                <a:cubicBezTo>
                  <a:pt x="2488" y="1379"/>
                  <a:pt x="2488" y="1379"/>
                  <a:pt x="2488" y="1379"/>
                </a:cubicBezTo>
                <a:cubicBezTo>
                  <a:pt x="2514" y="1379"/>
                  <a:pt x="2572" y="1340"/>
                  <a:pt x="2572" y="1340"/>
                </a:cubicBezTo>
                <a:cubicBezTo>
                  <a:pt x="2572" y="1276"/>
                  <a:pt x="2572" y="1276"/>
                  <a:pt x="2572" y="1276"/>
                </a:cubicBezTo>
                <a:cubicBezTo>
                  <a:pt x="1466" y="1276"/>
                  <a:pt x="1466" y="1276"/>
                  <a:pt x="1466" y="1276"/>
                </a:cubicBezTo>
                <a:cubicBezTo>
                  <a:pt x="1466" y="1276"/>
                  <a:pt x="1466" y="1276"/>
                  <a:pt x="1466" y="1276"/>
                </a:cubicBezTo>
                <a:close/>
              </a:path>
            </a:pathLst>
          </a:custGeom>
          <a:solidFill>
            <a:schemeClr val="bg2"/>
          </a:solidFill>
          <a:ln>
            <a:noFill/>
          </a:ln>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sp>
        <p:nvSpPr>
          <p:cNvPr id="11" name="Freeform 9"/>
          <p:cNvSpPr>
            <a:spLocks noEditPoints="1"/>
          </p:cNvSpPr>
          <p:nvPr/>
        </p:nvSpPr>
        <p:spPr bwMode="auto">
          <a:xfrm>
            <a:off x="6365585" y="1788293"/>
            <a:ext cx="2143399" cy="1600988"/>
          </a:xfrm>
          <a:custGeom>
            <a:avLst/>
            <a:gdLst>
              <a:gd name="T0" fmla="*/ 1684 w 1740"/>
              <a:gd name="T1" fmla="*/ 0 h 1299"/>
              <a:gd name="T2" fmla="*/ 57 w 1740"/>
              <a:gd name="T3" fmla="*/ 0 h 1299"/>
              <a:gd name="T4" fmla="*/ 0 w 1740"/>
              <a:gd name="T5" fmla="*/ 56 h 1299"/>
              <a:gd name="T6" fmla="*/ 0 w 1740"/>
              <a:gd name="T7" fmla="*/ 1242 h 1299"/>
              <a:gd name="T8" fmla="*/ 57 w 1740"/>
              <a:gd name="T9" fmla="*/ 1299 h 1299"/>
              <a:gd name="T10" fmla="*/ 1684 w 1740"/>
              <a:gd name="T11" fmla="*/ 1299 h 1299"/>
              <a:gd name="T12" fmla="*/ 1740 w 1740"/>
              <a:gd name="T13" fmla="*/ 1242 h 1299"/>
              <a:gd name="T14" fmla="*/ 1740 w 1740"/>
              <a:gd name="T15" fmla="*/ 56 h 1299"/>
              <a:gd name="T16" fmla="*/ 1684 w 1740"/>
              <a:gd name="T17" fmla="*/ 0 h 1299"/>
              <a:gd name="T18" fmla="*/ 862 w 1740"/>
              <a:gd name="T19" fmla="*/ 1250 h 1299"/>
              <a:gd name="T20" fmla="*/ 830 w 1740"/>
              <a:gd name="T21" fmla="*/ 1242 h 1299"/>
              <a:gd name="T22" fmla="*/ 830 w 1740"/>
              <a:gd name="T23" fmla="*/ 1217 h 1299"/>
              <a:gd name="T24" fmla="*/ 862 w 1740"/>
              <a:gd name="T25" fmla="*/ 1217 h 1299"/>
              <a:gd name="T26" fmla="*/ 862 w 1740"/>
              <a:gd name="T27" fmla="*/ 1250 h 1299"/>
              <a:gd name="T28" fmla="*/ 862 w 1740"/>
              <a:gd name="T29" fmla="*/ 1250 h 1299"/>
              <a:gd name="T30" fmla="*/ 862 w 1740"/>
              <a:gd name="T31" fmla="*/ 1209 h 1299"/>
              <a:gd name="T32" fmla="*/ 830 w 1740"/>
              <a:gd name="T33" fmla="*/ 1209 h 1299"/>
              <a:gd name="T34" fmla="*/ 830 w 1740"/>
              <a:gd name="T35" fmla="*/ 1185 h 1299"/>
              <a:gd name="T36" fmla="*/ 862 w 1740"/>
              <a:gd name="T37" fmla="*/ 1177 h 1299"/>
              <a:gd name="T38" fmla="*/ 862 w 1740"/>
              <a:gd name="T39" fmla="*/ 1209 h 1299"/>
              <a:gd name="T40" fmla="*/ 862 w 1740"/>
              <a:gd name="T41" fmla="*/ 1209 h 1299"/>
              <a:gd name="T42" fmla="*/ 918 w 1740"/>
              <a:gd name="T43" fmla="*/ 1258 h 1299"/>
              <a:gd name="T44" fmla="*/ 870 w 1740"/>
              <a:gd name="T45" fmla="*/ 1250 h 1299"/>
              <a:gd name="T46" fmla="*/ 870 w 1740"/>
              <a:gd name="T47" fmla="*/ 1217 h 1299"/>
              <a:gd name="T48" fmla="*/ 918 w 1740"/>
              <a:gd name="T49" fmla="*/ 1217 h 1299"/>
              <a:gd name="T50" fmla="*/ 918 w 1740"/>
              <a:gd name="T51" fmla="*/ 1258 h 1299"/>
              <a:gd name="T52" fmla="*/ 918 w 1740"/>
              <a:gd name="T53" fmla="*/ 1258 h 1299"/>
              <a:gd name="T54" fmla="*/ 918 w 1740"/>
              <a:gd name="T55" fmla="*/ 1209 h 1299"/>
              <a:gd name="T56" fmla="*/ 870 w 1740"/>
              <a:gd name="T57" fmla="*/ 1209 h 1299"/>
              <a:gd name="T58" fmla="*/ 870 w 1740"/>
              <a:gd name="T59" fmla="*/ 1177 h 1299"/>
              <a:gd name="T60" fmla="*/ 918 w 1740"/>
              <a:gd name="T61" fmla="*/ 1169 h 1299"/>
              <a:gd name="T62" fmla="*/ 918 w 1740"/>
              <a:gd name="T63" fmla="*/ 1209 h 1299"/>
              <a:gd name="T64" fmla="*/ 918 w 1740"/>
              <a:gd name="T65" fmla="*/ 1209 h 1299"/>
              <a:gd name="T66" fmla="*/ 1643 w 1740"/>
              <a:gd name="T67" fmla="*/ 1088 h 1299"/>
              <a:gd name="T68" fmla="*/ 1595 w 1740"/>
              <a:gd name="T69" fmla="*/ 1136 h 1299"/>
              <a:gd name="T70" fmla="*/ 153 w 1740"/>
              <a:gd name="T71" fmla="*/ 1136 h 1299"/>
              <a:gd name="T72" fmla="*/ 97 w 1740"/>
              <a:gd name="T73" fmla="*/ 1088 h 1299"/>
              <a:gd name="T74" fmla="*/ 97 w 1740"/>
              <a:gd name="T75" fmla="*/ 154 h 1299"/>
              <a:gd name="T76" fmla="*/ 153 w 1740"/>
              <a:gd name="T77" fmla="*/ 97 h 1299"/>
              <a:gd name="T78" fmla="*/ 1595 w 1740"/>
              <a:gd name="T79" fmla="*/ 97 h 1299"/>
              <a:gd name="T80" fmla="*/ 1643 w 1740"/>
              <a:gd name="T81" fmla="*/ 154 h 1299"/>
              <a:gd name="T82" fmla="*/ 1643 w 1740"/>
              <a:gd name="T83" fmla="*/ 1088 h 1299"/>
              <a:gd name="T84" fmla="*/ 1643 w 1740"/>
              <a:gd name="T85" fmla="*/ 1088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40" h="1299">
                <a:moveTo>
                  <a:pt x="1684" y="0"/>
                </a:moveTo>
                <a:cubicBezTo>
                  <a:pt x="57" y="0"/>
                  <a:pt x="57" y="0"/>
                  <a:pt x="57" y="0"/>
                </a:cubicBezTo>
                <a:cubicBezTo>
                  <a:pt x="24" y="0"/>
                  <a:pt x="0" y="32"/>
                  <a:pt x="0" y="56"/>
                </a:cubicBezTo>
                <a:cubicBezTo>
                  <a:pt x="0" y="1177"/>
                  <a:pt x="0" y="1242"/>
                  <a:pt x="0" y="1242"/>
                </a:cubicBezTo>
                <a:cubicBezTo>
                  <a:pt x="0" y="1274"/>
                  <a:pt x="24" y="1299"/>
                  <a:pt x="57" y="1299"/>
                </a:cubicBezTo>
                <a:cubicBezTo>
                  <a:pt x="1684" y="1299"/>
                  <a:pt x="1684" y="1299"/>
                  <a:pt x="1684" y="1299"/>
                </a:cubicBezTo>
                <a:cubicBezTo>
                  <a:pt x="1716" y="1299"/>
                  <a:pt x="1740" y="1274"/>
                  <a:pt x="1740" y="1242"/>
                </a:cubicBezTo>
                <a:cubicBezTo>
                  <a:pt x="1740" y="121"/>
                  <a:pt x="1740" y="56"/>
                  <a:pt x="1740" y="56"/>
                </a:cubicBezTo>
                <a:cubicBezTo>
                  <a:pt x="1740" y="32"/>
                  <a:pt x="1716" y="0"/>
                  <a:pt x="1684" y="0"/>
                </a:cubicBezTo>
                <a:close/>
                <a:moveTo>
                  <a:pt x="862" y="1250"/>
                </a:moveTo>
                <a:cubicBezTo>
                  <a:pt x="830" y="1242"/>
                  <a:pt x="830" y="1242"/>
                  <a:pt x="830" y="1242"/>
                </a:cubicBezTo>
                <a:cubicBezTo>
                  <a:pt x="830" y="1217"/>
                  <a:pt x="830" y="1217"/>
                  <a:pt x="830" y="1217"/>
                </a:cubicBezTo>
                <a:cubicBezTo>
                  <a:pt x="862" y="1217"/>
                  <a:pt x="862" y="1217"/>
                  <a:pt x="862" y="1217"/>
                </a:cubicBezTo>
                <a:cubicBezTo>
                  <a:pt x="862" y="1250"/>
                  <a:pt x="862" y="1250"/>
                  <a:pt x="862" y="1250"/>
                </a:cubicBezTo>
                <a:cubicBezTo>
                  <a:pt x="862" y="1250"/>
                  <a:pt x="862" y="1250"/>
                  <a:pt x="862" y="1250"/>
                </a:cubicBezTo>
                <a:close/>
                <a:moveTo>
                  <a:pt x="862" y="1209"/>
                </a:moveTo>
                <a:cubicBezTo>
                  <a:pt x="830" y="1209"/>
                  <a:pt x="830" y="1209"/>
                  <a:pt x="830" y="1209"/>
                </a:cubicBezTo>
                <a:cubicBezTo>
                  <a:pt x="830" y="1185"/>
                  <a:pt x="830" y="1185"/>
                  <a:pt x="830" y="1185"/>
                </a:cubicBezTo>
                <a:cubicBezTo>
                  <a:pt x="862" y="1177"/>
                  <a:pt x="862" y="1177"/>
                  <a:pt x="862" y="1177"/>
                </a:cubicBezTo>
                <a:cubicBezTo>
                  <a:pt x="862" y="1209"/>
                  <a:pt x="862" y="1209"/>
                  <a:pt x="862" y="1209"/>
                </a:cubicBezTo>
                <a:cubicBezTo>
                  <a:pt x="862" y="1209"/>
                  <a:pt x="862" y="1209"/>
                  <a:pt x="862" y="1209"/>
                </a:cubicBezTo>
                <a:close/>
                <a:moveTo>
                  <a:pt x="918" y="1258"/>
                </a:moveTo>
                <a:cubicBezTo>
                  <a:pt x="870" y="1250"/>
                  <a:pt x="870" y="1250"/>
                  <a:pt x="870" y="1250"/>
                </a:cubicBezTo>
                <a:cubicBezTo>
                  <a:pt x="870" y="1217"/>
                  <a:pt x="870" y="1217"/>
                  <a:pt x="870" y="1217"/>
                </a:cubicBezTo>
                <a:cubicBezTo>
                  <a:pt x="918" y="1217"/>
                  <a:pt x="918" y="1217"/>
                  <a:pt x="918" y="1217"/>
                </a:cubicBezTo>
                <a:cubicBezTo>
                  <a:pt x="918" y="1258"/>
                  <a:pt x="918" y="1258"/>
                  <a:pt x="918" y="1258"/>
                </a:cubicBezTo>
                <a:cubicBezTo>
                  <a:pt x="918" y="1258"/>
                  <a:pt x="918" y="1258"/>
                  <a:pt x="918" y="1258"/>
                </a:cubicBezTo>
                <a:close/>
                <a:moveTo>
                  <a:pt x="918" y="1209"/>
                </a:moveTo>
                <a:cubicBezTo>
                  <a:pt x="870" y="1209"/>
                  <a:pt x="870" y="1209"/>
                  <a:pt x="870" y="1209"/>
                </a:cubicBezTo>
                <a:cubicBezTo>
                  <a:pt x="870" y="1177"/>
                  <a:pt x="870" y="1177"/>
                  <a:pt x="870" y="1177"/>
                </a:cubicBezTo>
                <a:cubicBezTo>
                  <a:pt x="918" y="1169"/>
                  <a:pt x="918" y="1169"/>
                  <a:pt x="918" y="1169"/>
                </a:cubicBezTo>
                <a:cubicBezTo>
                  <a:pt x="918" y="1209"/>
                  <a:pt x="918" y="1209"/>
                  <a:pt x="918" y="1209"/>
                </a:cubicBezTo>
                <a:cubicBezTo>
                  <a:pt x="918" y="1209"/>
                  <a:pt x="918" y="1209"/>
                  <a:pt x="918" y="1209"/>
                </a:cubicBezTo>
                <a:close/>
                <a:moveTo>
                  <a:pt x="1643" y="1088"/>
                </a:moveTo>
                <a:cubicBezTo>
                  <a:pt x="1643" y="1112"/>
                  <a:pt x="1619" y="1136"/>
                  <a:pt x="1595" y="1136"/>
                </a:cubicBezTo>
                <a:cubicBezTo>
                  <a:pt x="153" y="1136"/>
                  <a:pt x="153" y="1136"/>
                  <a:pt x="153" y="1136"/>
                </a:cubicBezTo>
                <a:cubicBezTo>
                  <a:pt x="129" y="1136"/>
                  <a:pt x="97" y="1112"/>
                  <a:pt x="97" y="1088"/>
                </a:cubicBezTo>
                <a:cubicBezTo>
                  <a:pt x="97" y="154"/>
                  <a:pt x="97" y="154"/>
                  <a:pt x="97" y="154"/>
                </a:cubicBezTo>
                <a:cubicBezTo>
                  <a:pt x="97" y="121"/>
                  <a:pt x="129" y="97"/>
                  <a:pt x="153" y="97"/>
                </a:cubicBezTo>
                <a:cubicBezTo>
                  <a:pt x="1595" y="97"/>
                  <a:pt x="1595" y="97"/>
                  <a:pt x="1595" y="97"/>
                </a:cubicBezTo>
                <a:cubicBezTo>
                  <a:pt x="1619" y="97"/>
                  <a:pt x="1643" y="121"/>
                  <a:pt x="1643" y="154"/>
                </a:cubicBezTo>
                <a:cubicBezTo>
                  <a:pt x="1643" y="1088"/>
                  <a:pt x="1643" y="1088"/>
                  <a:pt x="1643" y="1088"/>
                </a:cubicBezTo>
                <a:cubicBezTo>
                  <a:pt x="1643" y="1088"/>
                  <a:pt x="1643" y="1088"/>
                  <a:pt x="1643" y="1088"/>
                </a:cubicBezTo>
                <a:close/>
              </a:path>
            </a:pathLst>
          </a:custGeom>
          <a:solidFill>
            <a:schemeClr val="bg2"/>
          </a:solidFill>
          <a:ln>
            <a:noFill/>
          </a:ln>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grpSp>
        <p:nvGrpSpPr>
          <p:cNvPr id="12" name="Group 11"/>
          <p:cNvGrpSpPr/>
          <p:nvPr/>
        </p:nvGrpSpPr>
        <p:grpSpPr>
          <a:xfrm>
            <a:off x="9760216" y="2224490"/>
            <a:ext cx="1628319" cy="652087"/>
            <a:chOff x="9689722" y="2412407"/>
            <a:chExt cx="1628758" cy="652262"/>
          </a:xfrm>
        </p:grpSpPr>
        <p:sp>
          <p:nvSpPr>
            <p:cNvPr id="13" name="Freeform 7"/>
            <p:cNvSpPr>
              <a:spLocks/>
            </p:cNvSpPr>
            <p:nvPr/>
          </p:nvSpPr>
          <p:spPr bwMode="auto">
            <a:xfrm>
              <a:off x="9689722" y="24124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grpSp>
          <p:nvGrpSpPr>
            <p:cNvPr id="14" name="Group 13"/>
            <p:cNvGrpSpPr/>
            <p:nvPr/>
          </p:nvGrpSpPr>
          <p:grpSpPr>
            <a:xfrm>
              <a:off x="10379497" y="2705072"/>
              <a:ext cx="938983" cy="288115"/>
              <a:chOff x="10308455" y="2774544"/>
              <a:chExt cx="1138237" cy="288115"/>
            </a:xfrm>
          </p:grpSpPr>
          <p:sp>
            <p:nvSpPr>
              <p:cNvPr id="16" name="Rectangle 15"/>
              <p:cNvSpPr/>
              <p:nvPr/>
            </p:nvSpPr>
            <p:spPr bwMode="auto">
              <a:xfrm>
                <a:off x="10308455" y="2774544"/>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17" name="Rectangle 16"/>
              <p:cNvSpPr/>
              <p:nvPr/>
            </p:nvSpPr>
            <p:spPr bwMode="auto">
              <a:xfrm>
                <a:off x="10308455" y="2888660"/>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18" name="Rectangle 17"/>
              <p:cNvSpPr/>
              <p:nvPr/>
            </p:nvSpPr>
            <p:spPr bwMode="auto">
              <a:xfrm>
                <a:off x="10308455" y="3002776"/>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sp>
          <p:nvSpPr>
            <p:cNvPr id="15" name="Rectangle 14"/>
            <p:cNvSpPr/>
            <p:nvPr/>
          </p:nvSpPr>
          <p:spPr bwMode="auto">
            <a:xfrm>
              <a:off x="10379498" y="2483890"/>
              <a:ext cx="935598" cy="101474"/>
            </a:xfrm>
            <a:prstGeom prst="rect">
              <a:avLst/>
            </a:prstGeom>
            <a:no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sp>
        <p:nvSpPr>
          <p:cNvPr id="19" name="TextBox 18"/>
          <p:cNvSpPr txBox="1"/>
          <p:nvPr/>
        </p:nvSpPr>
        <p:spPr>
          <a:xfrm>
            <a:off x="10496349" y="2309900"/>
            <a:ext cx="863659" cy="84743"/>
          </a:xfrm>
          <a:prstGeom prst="rect">
            <a:avLst/>
          </a:prstGeom>
          <a:noFill/>
        </p:spPr>
        <p:txBody>
          <a:bodyPr wrap="square" lIns="0" tIns="0" rIns="0" bIns="0" rtlCol="0">
            <a:spAutoFit/>
          </a:bodyPr>
          <a:lstStyle/>
          <a:p>
            <a:pPr defTabSz="932231">
              <a:lnSpc>
                <a:spcPct val="90000"/>
              </a:lnSpc>
            </a:pPr>
            <a:r>
              <a:rPr lang="en-US" sz="600" b="1" spc="300" dirty="0">
                <a:gradFill>
                  <a:gsLst>
                    <a:gs pos="2917">
                      <a:srgbClr val="505050"/>
                    </a:gs>
                    <a:gs pos="30000">
                      <a:srgbClr val="505050"/>
                    </a:gs>
                  </a:gsLst>
                  <a:lin ang="5400000" scaled="0"/>
                </a:gradFill>
              </a:rPr>
              <a:t>XXXXX</a:t>
            </a:r>
          </a:p>
        </p:txBody>
      </p:sp>
      <p:grpSp>
        <p:nvGrpSpPr>
          <p:cNvPr id="20" name="Group 19"/>
          <p:cNvGrpSpPr/>
          <p:nvPr/>
        </p:nvGrpSpPr>
        <p:grpSpPr>
          <a:xfrm>
            <a:off x="6641772" y="2199457"/>
            <a:ext cx="1628319" cy="652087"/>
            <a:chOff x="9713071" y="4433007"/>
            <a:chExt cx="1628758" cy="652262"/>
          </a:xfrm>
        </p:grpSpPr>
        <p:sp>
          <p:nvSpPr>
            <p:cNvPr id="21" name="Freeform 7"/>
            <p:cNvSpPr>
              <a:spLocks/>
            </p:cNvSpPr>
            <p:nvPr/>
          </p:nvSpPr>
          <p:spPr bwMode="auto">
            <a:xfrm>
              <a:off x="9713071" y="44330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grpSp>
          <p:nvGrpSpPr>
            <p:cNvPr id="22" name="Group 21"/>
            <p:cNvGrpSpPr/>
            <p:nvPr/>
          </p:nvGrpSpPr>
          <p:grpSpPr>
            <a:xfrm>
              <a:off x="10402846" y="4725672"/>
              <a:ext cx="938983" cy="288115"/>
              <a:chOff x="10308455" y="2774544"/>
              <a:chExt cx="1138237" cy="288115"/>
            </a:xfrm>
          </p:grpSpPr>
          <p:sp>
            <p:nvSpPr>
              <p:cNvPr id="24" name="Rectangle 23"/>
              <p:cNvSpPr/>
              <p:nvPr/>
            </p:nvSpPr>
            <p:spPr bwMode="auto">
              <a:xfrm>
                <a:off x="10308455" y="2774544"/>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25" name="Rectangle 24"/>
              <p:cNvSpPr/>
              <p:nvPr/>
            </p:nvSpPr>
            <p:spPr bwMode="auto">
              <a:xfrm>
                <a:off x="10308455" y="2888660"/>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26" name="Rectangle 25"/>
              <p:cNvSpPr/>
              <p:nvPr/>
            </p:nvSpPr>
            <p:spPr bwMode="auto">
              <a:xfrm>
                <a:off x="10308455" y="3002776"/>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sp>
          <p:nvSpPr>
            <p:cNvPr id="23" name="Rectangle 22"/>
            <p:cNvSpPr/>
            <p:nvPr/>
          </p:nvSpPr>
          <p:spPr bwMode="auto">
            <a:xfrm>
              <a:off x="10402847" y="4504490"/>
              <a:ext cx="935598" cy="101474"/>
            </a:xfrm>
            <a:prstGeom prst="rect">
              <a:avLst/>
            </a:prstGeom>
            <a:no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sp>
        <p:nvSpPr>
          <p:cNvPr id="27" name="TextBox 26"/>
          <p:cNvSpPr txBox="1"/>
          <p:nvPr/>
        </p:nvSpPr>
        <p:spPr>
          <a:xfrm>
            <a:off x="7377907" y="2284867"/>
            <a:ext cx="580767" cy="84743"/>
          </a:xfrm>
          <a:prstGeom prst="rect">
            <a:avLst/>
          </a:prstGeom>
          <a:noFill/>
        </p:spPr>
        <p:txBody>
          <a:bodyPr wrap="square" lIns="0" tIns="0" rIns="0" bIns="0" rtlCol="0">
            <a:spAutoFit/>
          </a:bodyPr>
          <a:lstStyle/>
          <a:p>
            <a:pPr defTabSz="932231">
              <a:lnSpc>
                <a:spcPct val="90000"/>
              </a:lnSpc>
            </a:pPr>
            <a:r>
              <a:rPr lang="en-US" sz="600" b="1" spc="300" dirty="0">
                <a:gradFill>
                  <a:gsLst>
                    <a:gs pos="2917">
                      <a:srgbClr val="505050"/>
                    </a:gs>
                    <a:gs pos="30000">
                      <a:srgbClr val="505050"/>
                    </a:gs>
                  </a:gsLst>
                  <a:lin ang="5400000" scaled="0"/>
                </a:gradFill>
              </a:rPr>
              <a:t>XXXXX</a:t>
            </a:r>
          </a:p>
        </p:txBody>
      </p:sp>
      <p:grpSp>
        <p:nvGrpSpPr>
          <p:cNvPr id="28" name="Group 27"/>
          <p:cNvGrpSpPr/>
          <p:nvPr/>
        </p:nvGrpSpPr>
        <p:grpSpPr>
          <a:xfrm>
            <a:off x="6856215" y="4025883"/>
            <a:ext cx="1181997" cy="2258741"/>
            <a:chOff x="4908381" y="1920522"/>
            <a:chExt cx="1182316" cy="2259349"/>
          </a:xfrm>
        </p:grpSpPr>
        <p:sp>
          <p:nvSpPr>
            <p:cNvPr id="29" name="Rectangle 28"/>
            <p:cNvSpPr/>
            <p:nvPr/>
          </p:nvSpPr>
          <p:spPr bwMode="auto">
            <a:xfrm>
              <a:off x="5019675" y="2095461"/>
              <a:ext cx="976951" cy="181139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30" name="Freeform 5"/>
            <p:cNvSpPr>
              <a:spLocks noEditPoints="1"/>
            </p:cNvSpPr>
            <p:nvPr/>
          </p:nvSpPr>
          <p:spPr bwMode="auto">
            <a:xfrm>
              <a:off x="4908381" y="1920522"/>
              <a:ext cx="1182316" cy="2259349"/>
            </a:xfrm>
            <a:custGeom>
              <a:avLst/>
              <a:gdLst>
                <a:gd name="T0" fmla="*/ 1104 w 1184"/>
                <a:gd name="T1" fmla="*/ 0 h 2267"/>
                <a:gd name="T2" fmla="*/ 74 w 1184"/>
                <a:gd name="T3" fmla="*/ 0 h 2267"/>
                <a:gd name="T4" fmla="*/ 0 w 1184"/>
                <a:gd name="T5" fmla="*/ 79 h 2267"/>
                <a:gd name="T6" fmla="*/ 0 w 1184"/>
                <a:gd name="T7" fmla="*/ 2193 h 2267"/>
                <a:gd name="T8" fmla="*/ 74 w 1184"/>
                <a:gd name="T9" fmla="*/ 2267 h 2267"/>
                <a:gd name="T10" fmla="*/ 1104 w 1184"/>
                <a:gd name="T11" fmla="*/ 2267 h 2267"/>
                <a:gd name="T12" fmla="*/ 1184 w 1184"/>
                <a:gd name="T13" fmla="*/ 2193 h 2267"/>
                <a:gd name="T14" fmla="*/ 1184 w 1184"/>
                <a:gd name="T15" fmla="*/ 79 h 2267"/>
                <a:gd name="T16" fmla="*/ 1104 w 1184"/>
                <a:gd name="T17" fmla="*/ 0 h 2267"/>
                <a:gd name="T18" fmla="*/ 580 w 1184"/>
                <a:gd name="T19" fmla="*/ 2163 h 2267"/>
                <a:gd name="T20" fmla="*/ 531 w 1184"/>
                <a:gd name="T21" fmla="*/ 2157 h 2267"/>
                <a:gd name="T22" fmla="*/ 531 w 1184"/>
                <a:gd name="T23" fmla="*/ 2114 h 2267"/>
                <a:gd name="T24" fmla="*/ 580 w 1184"/>
                <a:gd name="T25" fmla="*/ 2114 h 2267"/>
                <a:gd name="T26" fmla="*/ 580 w 1184"/>
                <a:gd name="T27" fmla="*/ 2163 h 2267"/>
                <a:gd name="T28" fmla="*/ 580 w 1184"/>
                <a:gd name="T29" fmla="*/ 2163 h 2267"/>
                <a:gd name="T30" fmla="*/ 580 w 1184"/>
                <a:gd name="T31" fmla="*/ 2108 h 2267"/>
                <a:gd name="T32" fmla="*/ 531 w 1184"/>
                <a:gd name="T33" fmla="*/ 2108 h 2267"/>
                <a:gd name="T34" fmla="*/ 531 w 1184"/>
                <a:gd name="T35" fmla="*/ 2065 h 2267"/>
                <a:gd name="T36" fmla="*/ 580 w 1184"/>
                <a:gd name="T37" fmla="*/ 2059 h 2267"/>
                <a:gd name="T38" fmla="*/ 580 w 1184"/>
                <a:gd name="T39" fmla="*/ 2108 h 2267"/>
                <a:gd name="T40" fmla="*/ 580 w 1184"/>
                <a:gd name="T41" fmla="*/ 2108 h 2267"/>
                <a:gd name="T42" fmla="*/ 654 w 1184"/>
                <a:gd name="T43" fmla="*/ 2175 h 2267"/>
                <a:gd name="T44" fmla="*/ 586 w 1184"/>
                <a:gd name="T45" fmla="*/ 2163 h 2267"/>
                <a:gd name="T46" fmla="*/ 586 w 1184"/>
                <a:gd name="T47" fmla="*/ 2114 h 2267"/>
                <a:gd name="T48" fmla="*/ 654 w 1184"/>
                <a:gd name="T49" fmla="*/ 2114 h 2267"/>
                <a:gd name="T50" fmla="*/ 654 w 1184"/>
                <a:gd name="T51" fmla="*/ 2175 h 2267"/>
                <a:gd name="T52" fmla="*/ 654 w 1184"/>
                <a:gd name="T53" fmla="*/ 2175 h 2267"/>
                <a:gd name="T54" fmla="*/ 654 w 1184"/>
                <a:gd name="T55" fmla="*/ 2108 h 2267"/>
                <a:gd name="T56" fmla="*/ 586 w 1184"/>
                <a:gd name="T57" fmla="*/ 2108 h 2267"/>
                <a:gd name="T58" fmla="*/ 586 w 1184"/>
                <a:gd name="T59" fmla="*/ 2059 h 2267"/>
                <a:gd name="T60" fmla="*/ 654 w 1184"/>
                <a:gd name="T61" fmla="*/ 2046 h 2267"/>
                <a:gd name="T62" fmla="*/ 654 w 1184"/>
                <a:gd name="T63" fmla="*/ 2108 h 2267"/>
                <a:gd name="T64" fmla="*/ 654 w 1184"/>
                <a:gd name="T65" fmla="*/ 2108 h 2267"/>
                <a:gd name="T66" fmla="*/ 1080 w 1184"/>
                <a:gd name="T67" fmla="*/ 1961 h 2267"/>
                <a:gd name="T68" fmla="*/ 111 w 1184"/>
                <a:gd name="T69" fmla="*/ 1961 h 2267"/>
                <a:gd name="T70" fmla="*/ 111 w 1184"/>
                <a:gd name="T71" fmla="*/ 184 h 2267"/>
                <a:gd name="T72" fmla="*/ 1080 w 1184"/>
                <a:gd name="T73" fmla="*/ 184 h 2267"/>
                <a:gd name="T74" fmla="*/ 1080 w 1184"/>
                <a:gd name="T75" fmla="*/ 1961 h 2267"/>
                <a:gd name="T76" fmla="*/ 1080 w 1184"/>
                <a:gd name="T77" fmla="*/ 1961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4" h="2267">
                  <a:moveTo>
                    <a:pt x="1104" y="0"/>
                  </a:moveTo>
                  <a:cubicBezTo>
                    <a:pt x="74" y="0"/>
                    <a:pt x="74" y="0"/>
                    <a:pt x="74" y="0"/>
                  </a:cubicBezTo>
                  <a:cubicBezTo>
                    <a:pt x="31" y="0"/>
                    <a:pt x="0" y="36"/>
                    <a:pt x="0" y="79"/>
                  </a:cubicBezTo>
                  <a:cubicBezTo>
                    <a:pt x="0" y="2193"/>
                    <a:pt x="0" y="2193"/>
                    <a:pt x="0" y="2193"/>
                  </a:cubicBezTo>
                  <a:cubicBezTo>
                    <a:pt x="0" y="2230"/>
                    <a:pt x="31" y="2267"/>
                    <a:pt x="74" y="2267"/>
                  </a:cubicBezTo>
                  <a:cubicBezTo>
                    <a:pt x="1104" y="2267"/>
                    <a:pt x="1104" y="2267"/>
                    <a:pt x="1104" y="2267"/>
                  </a:cubicBezTo>
                  <a:cubicBezTo>
                    <a:pt x="1153" y="2267"/>
                    <a:pt x="1184" y="2230"/>
                    <a:pt x="1184" y="2193"/>
                  </a:cubicBezTo>
                  <a:cubicBezTo>
                    <a:pt x="1184" y="79"/>
                    <a:pt x="1184" y="79"/>
                    <a:pt x="1184" y="79"/>
                  </a:cubicBezTo>
                  <a:cubicBezTo>
                    <a:pt x="1184" y="36"/>
                    <a:pt x="1153" y="0"/>
                    <a:pt x="1104" y="0"/>
                  </a:cubicBezTo>
                  <a:close/>
                  <a:moveTo>
                    <a:pt x="580" y="2163"/>
                  </a:moveTo>
                  <a:cubicBezTo>
                    <a:pt x="531" y="2157"/>
                    <a:pt x="531" y="2157"/>
                    <a:pt x="531" y="2157"/>
                  </a:cubicBezTo>
                  <a:cubicBezTo>
                    <a:pt x="531" y="2114"/>
                    <a:pt x="531" y="2114"/>
                    <a:pt x="531" y="2114"/>
                  </a:cubicBezTo>
                  <a:cubicBezTo>
                    <a:pt x="580" y="2114"/>
                    <a:pt x="580" y="2114"/>
                    <a:pt x="580" y="2114"/>
                  </a:cubicBezTo>
                  <a:cubicBezTo>
                    <a:pt x="580" y="2163"/>
                    <a:pt x="580" y="2163"/>
                    <a:pt x="580" y="2163"/>
                  </a:cubicBezTo>
                  <a:cubicBezTo>
                    <a:pt x="580" y="2163"/>
                    <a:pt x="580" y="2163"/>
                    <a:pt x="580" y="2163"/>
                  </a:cubicBezTo>
                  <a:close/>
                  <a:moveTo>
                    <a:pt x="580" y="2108"/>
                  </a:moveTo>
                  <a:cubicBezTo>
                    <a:pt x="531" y="2108"/>
                    <a:pt x="531" y="2108"/>
                    <a:pt x="531" y="2108"/>
                  </a:cubicBezTo>
                  <a:cubicBezTo>
                    <a:pt x="531" y="2065"/>
                    <a:pt x="531" y="2065"/>
                    <a:pt x="531" y="2065"/>
                  </a:cubicBezTo>
                  <a:cubicBezTo>
                    <a:pt x="580" y="2059"/>
                    <a:pt x="580" y="2059"/>
                    <a:pt x="580" y="2059"/>
                  </a:cubicBezTo>
                  <a:cubicBezTo>
                    <a:pt x="580" y="2108"/>
                    <a:pt x="580" y="2108"/>
                    <a:pt x="580" y="2108"/>
                  </a:cubicBezTo>
                  <a:cubicBezTo>
                    <a:pt x="580" y="2108"/>
                    <a:pt x="580" y="2108"/>
                    <a:pt x="580" y="2108"/>
                  </a:cubicBezTo>
                  <a:close/>
                  <a:moveTo>
                    <a:pt x="654" y="2175"/>
                  </a:moveTo>
                  <a:cubicBezTo>
                    <a:pt x="586" y="2163"/>
                    <a:pt x="586" y="2163"/>
                    <a:pt x="586" y="2163"/>
                  </a:cubicBezTo>
                  <a:cubicBezTo>
                    <a:pt x="586" y="2114"/>
                    <a:pt x="586" y="2114"/>
                    <a:pt x="586" y="2114"/>
                  </a:cubicBezTo>
                  <a:cubicBezTo>
                    <a:pt x="654" y="2114"/>
                    <a:pt x="654" y="2114"/>
                    <a:pt x="654" y="2114"/>
                  </a:cubicBezTo>
                  <a:cubicBezTo>
                    <a:pt x="654" y="2175"/>
                    <a:pt x="654" y="2175"/>
                    <a:pt x="654" y="2175"/>
                  </a:cubicBezTo>
                  <a:cubicBezTo>
                    <a:pt x="654" y="2175"/>
                    <a:pt x="654" y="2175"/>
                    <a:pt x="654" y="2175"/>
                  </a:cubicBezTo>
                  <a:close/>
                  <a:moveTo>
                    <a:pt x="654" y="2108"/>
                  </a:moveTo>
                  <a:cubicBezTo>
                    <a:pt x="586" y="2108"/>
                    <a:pt x="586" y="2108"/>
                    <a:pt x="586" y="2108"/>
                  </a:cubicBezTo>
                  <a:cubicBezTo>
                    <a:pt x="586" y="2059"/>
                    <a:pt x="586" y="2059"/>
                    <a:pt x="586" y="2059"/>
                  </a:cubicBezTo>
                  <a:cubicBezTo>
                    <a:pt x="654" y="2046"/>
                    <a:pt x="654" y="2046"/>
                    <a:pt x="654" y="2046"/>
                  </a:cubicBezTo>
                  <a:cubicBezTo>
                    <a:pt x="654" y="2108"/>
                    <a:pt x="654" y="2108"/>
                    <a:pt x="654" y="2108"/>
                  </a:cubicBezTo>
                  <a:cubicBezTo>
                    <a:pt x="654" y="2108"/>
                    <a:pt x="654" y="2108"/>
                    <a:pt x="654" y="2108"/>
                  </a:cubicBezTo>
                  <a:close/>
                  <a:moveTo>
                    <a:pt x="1080" y="1961"/>
                  </a:moveTo>
                  <a:cubicBezTo>
                    <a:pt x="111" y="1961"/>
                    <a:pt x="111" y="1961"/>
                    <a:pt x="111" y="1961"/>
                  </a:cubicBezTo>
                  <a:cubicBezTo>
                    <a:pt x="111" y="355"/>
                    <a:pt x="111" y="184"/>
                    <a:pt x="111" y="184"/>
                  </a:cubicBezTo>
                  <a:cubicBezTo>
                    <a:pt x="1080" y="184"/>
                    <a:pt x="1080" y="184"/>
                    <a:pt x="1080" y="184"/>
                  </a:cubicBezTo>
                  <a:cubicBezTo>
                    <a:pt x="1080" y="1961"/>
                    <a:pt x="1080" y="1961"/>
                    <a:pt x="1080" y="1961"/>
                  </a:cubicBezTo>
                  <a:cubicBezTo>
                    <a:pt x="1080" y="1961"/>
                    <a:pt x="1080" y="1961"/>
                    <a:pt x="1080" y="196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grpSp>
      <p:grpSp>
        <p:nvGrpSpPr>
          <p:cNvPr id="31" name="Group 30"/>
          <p:cNvGrpSpPr/>
          <p:nvPr/>
        </p:nvGrpSpPr>
        <p:grpSpPr>
          <a:xfrm>
            <a:off x="7012260" y="4327049"/>
            <a:ext cx="858264" cy="934177"/>
            <a:chOff x="5064468" y="2221770"/>
            <a:chExt cx="858496" cy="934429"/>
          </a:xfrm>
          <a:solidFill>
            <a:schemeClr val="bg2"/>
          </a:solidFill>
        </p:grpSpPr>
        <p:sp>
          <p:nvSpPr>
            <p:cNvPr id="32" name="Freeform 7"/>
            <p:cNvSpPr>
              <a:spLocks/>
            </p:cNvSpPr>
            <p:nvPr/>
          </p:nvSpPr>
          <p:spPr bwMode="auto">
            <a:xfrm>
              <a:off x="5081492" y="2221770"/>
              <a:ext cx="263606" cy="312857"/>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chemeClr val="bg1">
                <a:lumMod val="50000"/>
              </a:schemeClr>
            </a:solidFill>
            <a:ln>
              <a:noFill/>
            </a:ln>
            <a:extLst/>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grpSp>
          <p:nvGrpSpPr>
            <p:cNvPr id="33" name="Group 32"/>
            <p:cNvGrpSpPr/>
            <p:nvPr/>
          </p:nvGrpSpPr>
          <p:grpSpPr>
            <a:xfrm>
              <a:off x="5064468" y="2669415"/>
              <a:ext cx="858496" cy="288115"/>
              <a:chOff x="10308455" y="2774544"/>
              <a:chExt cx="1138237" cy="288115"/>
            </a:xfrm>
            <a:grpFill/>
          </p:grpSpPr>
          <p:sp>
            <p:nvSpPr>
              <p:cNvPr id="35" name="Rectangle 34"/>
              <p:cNvSpPr/>
              <p:nvPr/>
            </p:nvSpPr>
            <p:spPr bwMode="auto">
              <a:xfrm>
                <a:off x="10308455" y="2774544"/>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36" name="Rectangle 35"/>
              <p:cNvSpPr/>
              <p:nvPr/>
            </p:nvSpPr>
            <p:spPr bwMode="auto">
              <a:xfrm>
                <a:off x="10308455" y="2888660"/>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37" name="Rectangle 36"/>
              <p:cNvSpPr/>
              <p:nvPr/>
            </p:nvSpPr>
            <p:spPr bwMode="auto">
              <a:xfrm>
                <a:off x="10308455" y="3002776"/>
                <a:ext cx="1138237" cy="59883"/>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sp>
          <p:nvSpPr>
            <p:cNvPr id="34" name="Rectangle 33"/>
            <p:cNvSpPr/>
            <p:nvPr/>
          </p:nvSpPr>
          <p:spPr bwMode="auto">
            <a:xfrm>
              <a:off x="5064468" y="3054725"/>
              <a:ext cx="858495" cy="101474"/>
            </a:xfrm>
            <a:prstGeom prst="rect">
              <a:avLst/>
            </a:prstGeom>
            <a:solidFill>
              <a:schemeClr val="bg1"/>
            </a:solidFill>
            <a:ln w="12700">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sp>
        <p:nvSpPr>
          <p:cNvPr id="38" name="TextBox 37"/>
          <p:cNvSpPr txBox="1"/>
          <p:nvPr/>
        </p:nvSpPr>
        <p:spPr>
          <a:xfrm>
            <a:off x="7061818" y="5164259"/>
            <a:ext cx="586047" cy="98867"/>
          </a:xfrm>
          <a:prstGeom prst="rect">
            <a:avLst/>
          </a:prstGeom>
          <a:noFill/>
        </p:spPr>
        <p:txBody>
          <a:bodyPr wrap="square" lIns="0" tIns="0" rIns="0" bIns="0" rtlCol="0">
            <a:spAutoFit/>
          </a:bodyPr>
          <a:lstStyle/>
          <a:p>
            <a:pPr defTabSz="932231">
              <a:lnSpc>
                <a:spcPct val="90000"/>
              </a:lnSpc>
            </a:pPr>
            <a:r>
              <a:rPr lang="en-US" sz="700" b="1" spc="300" dirty="0">
                <a:gradFill>
                  <a:gsLst>
                    <a:gs pos="2917">
                      <a:srgbClr val="505050"/>
                    </a:gs>
                    <a:gs pos="30000">
                      <a:srgbClr val="505050"/>
                    </a:gs>
                  </a:gsLst>
                  <a:lin ang="5400000" scaled="0"/>
                </a:gradFill>
              </a:rPr>
              <a:t>XXXXX</a:t>
            </a:r>
          </a:p>
        </p:txBody>
      </p:sp>
      <p:grpSp>
        <p:nvGrpSpPr>
          <p:cNvPr id="39" name="Group 38"/>
          <p:cNvGrpSpPr/>
          <p:nvPr/>
        </p:nvGrpSpPr>
        <p:grpSpPr>
          <a:xfrm>
            <a:off x="6641772" y="2199457"/>
            <a:ext cx="1628319" cy="652087"/>
            <a:chOff x="9713071" y="4433007"/>
            <a:chExt cx="1628758" cy="652262"/>
          </a:xfrm>
          <a:solidFill>
            <a:schemeClr val="bg2"/>
          </a:solidFill>
        </p:grpSpPr>
        <p:sp>
          <p:nvSpPr>
            <p:cNvPr id="40" name="Freeform 7"/>
            <p:cNvSpPr>
              <a:spLocks/>
            </p:cNvSpPr>
            <p:nvPr/>
          </p:nvSpPr>
          <p:spPr bwMode="auto">
            <a:xfrm>
              <a:off x="9713071" y="44330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grpSp>
          <p:nvGrpSpPr>
            <p:cNvPr id="41" name="Group 40"/>
            <p:cNvGrpSpPr/>
            <p:nvPr/>
          </p:nvGrpSpPr>
          <p:grpSpPr>
            <a:xfrm>
              <a:off x="10402846" y="4725672"/>
              <a:ext cx="938983" cy="288115"/>
              <a:chOff x="10308455" y="2774544"/>
              <a:chExt cx="1138237" cy="288115"/>
            </a:xfrm>
            <a:grpFill/>
          </p:grpSpPr>
          <p:sp>
            <p:nvSpPr>
              <p:cNvPr id="43" name="Rectangle 42"/>
              <p:cNvSpPr/>
              <p:nvPr/>
            </p:nvSpPr>
            <p:spPr bwMode="auto">
              <a:xfrm>
                <a:off x="10308455" y="2774544"/>
                <a:ext cx="1138237" cy="59883"/>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44" name="Rectangle 43"/>
              <p:cNvSpPr/>
              <p:nvPr/>
            </p:nvSpPr>
            <p:spPr bwMode="auto">
              <a:xfrm>
                <a:off x="10308455" y="2888660"/>
                <a:ext cx="1138237" cy="59883"/>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45" name="Rectangle 44"/>
              <p:cNvSpPr/>
              <p:nvPr/>
            </p:nvSpPr>
            <p:spPr bwMode="auto">
              <a:xfrm>
                <a:off x="10308455" y="3002776"/>
                <a:ext cx="1138237" cy="59883"/>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sp>
          <p:nvSpPr>
            <p:cNvPr id="42" name="Rectangle 41"/>
            <p:cNvSpPr/>
            <p:nvPr/>
          </p:nvSpPr>
          <p:spPr bwMode="auto">
            <a:xfrm>
              <a:off x="10402847" y="4504490"/>
              <a:ext cx="935598" cy="101474"/>
            </a:xfrm>
            <a:prstGeom prst="rect">
              <a:avLst/>
            </a:prstGeom>
            <a:noFill/>
            <a:ln>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grpSp>
        <p:nvGrpSpPr>
          <p:cNvPr id="46" name="Group 45"/>
          <p:cNvGrpSpPr/>
          <p:nvPr/>
        </p:nvGrpSpPr>
        <p:grpSpPr>
          <a:xfrm>
            <a:off x="9760216" y="2224490"/>
            <a:ext cx="1628319" cy="652087"/>
            <a:chOff x="9713071" y="4433007"/>
            <a:chExt cx="1628758" cy="652262"/>
          </a:xfrm>
          <a:solidFill>
            <a:schemeClr val="accent2"/>
          </a:solidFill>
        </p:grpSpPr>
        <p:sp>
          <p:nvSpPr>
            <p:cNvPr id="47" name="Freeform 7"/>
            <p:cNvSpPr>
              <a:spLocks/>
            </p:cNvSpPr>
            <p:nvPr/>
          </p:nvSpPr>
          <p:spPr bwMode="auto">
            <a:xfrm>
              <a:off x="9713071" y="4433007"/>
              <a:ext cx="549581" cy="652262"/>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grpSp>
          <p:nvGrpSpPr>
            <p:cNvPr id="48" name="Group 47"/>
            <p:cNvGrpSpPr/>
            <p:nvPr/>
          </p:nvGrpSpPr>
          <p:grpSpPr>
            <a:xfrm>
              <a:off x="10402846" y="4725672"/>
              <a:ext cx="938983" cy="288115"/>
              <a:chOff x="10308455" y="2774544"/>
              <a:chExt cx="1138237" cy="288115"/>
            </a:xfrm>
            <a:grpFill/>
          </p:grpSpPr>
          <p:sp>
            <p:nvSpPr>
              <p:cNvPr id="50" name="Rectangle 49"/>
              <p:cNvSpPr/>
              <p:nvPr/>
            </p:nvSpPr>
            <p:spPr bwMode="auto">
              <a:xfrm>
                <a:off x="10308455" y="2774544"/>
                <a:ext cx="1138237" cy="598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51" name="Rectangle 50"/>
              <p:cNvSpPr/>
              <p:nvPr/>
            </p:nvSpPr>
            <p:spPr bwMode="auto">
              <a:xfrm>
                <a:off x="10308455" y="2888660"/>
                <a:ext cx="1138237" cy="598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52" name="Rectangle 51"/>
              <p:cNvSpPr/>
              <p:nvPr/>
            </p:nvSpPr>
            <p:spPr bwMode="auto">
              <a:xfrm>
                <a:off x="10308455" y="3002776"/>
                <a:ext cx="1138237" cy="59883"/>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sp>
          <p:nvSpPr>
            <p:cNvPr id="49" name="Rectangle 48"/>
            <p:cNvSpPr/>
            <p:nvPr/>
          </p:nvSpPr>
          <p:spPr bwMode="auto">
            <a:xfrm>
              <a:off x="10402847" y="4504490"/>
              <a:ext cx="935598" cy="101474"/>
            </a:xfrm>
            <a:prstGeom prst="rect">
              <a:avLst/>
            </a:prstGeom>
            <a:no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grpSp>
        <p:nvGrpSpPr>
          <p:cNvPr id="53" name="Group 52"/>
          <p:cNvGrpSpPr/>
          <p:nvPr/>
        </p:nvGrpSpPr>
        <p:grpSpPr>
          <a:xfrm>
            <a:off x="8426696" y="2032517"/>
            <a:ext cx="1114126" cy="1112538"/>
            <a:chOff x="10720476" y="3274243"/>
            <a:chExt cx="1114426" cy="1112838"/>
          </a:xfrm>
        </p:grpSpPr>
        <p:sp>
          <p:nvSpPr>
            <p:cNvPr id="54" name="Freeform 53"/>
            <p:cNvSpPr/>
            <p:nvPr/>
          </p:nvSpPr>
          <p:spPr bwMode="auto">
            <a:xfrm>
              <a:off x="10915650" y="3409950"/>
              <a:ext cx="838200" cy="885825"/>
            </a:xfrm>
            <a:custGeom>
              <a:avLst/>
              <a:gdLst>
                <a:gd name="connsiteX0" fmla="*/ 390525 w 838200"/>
                <a:gd name="connsiteY0" fmla="*/ 0 h 885825"/>
                <a:gd name="connsiteX1" fmla="*/ 0 w 838200"/>
                <a:gd name="connsiteY1" fmla="*/ 371475 h 885825"/>
                <a:gd name="connsiteX2" fmla="*/ 419100 w 838200"/>
                <a:gd name="connsiteY2" fmla="*/ 885825 h 885825"/>
                <a:gd name="connsiteX3" fmla="*/ 838200 w 838200"/>
                <a:gd name="connsiteY3" fmla="*/ 438150 h 885825"/>
                <a:gd name="connsiteX4" fmla="*/ 390525 w 838200"/>
                <a:gd name="connsiteY4" fmla="*/ 0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85825">
                  <a:moveTo>
                    <a:pt x="390525" y="0"/>
                  </a:moveTo>
                  <a:lnTo>
                    <a:pt x="0" y="371475"/>
                  </a:lnTo>
                  <a:lnTo>
                    <a:pt x="419100" y="885825"/>
                  </a:lnTo>
                  <a:lnTo>
                    <a:pt x="838200" y="438150"/>
                  </a:lnTo>
                  <a:lnTo>
                    <a:pt x="390525" y="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sp>
          <p:nvSpPr>
            <p:cNvPr id="55" name="Freeform 22"/>
            <p:cNvSpPr>
              <a:spLocks noEditPoints="1"/>
            </p:cNvSpPr>
            <p:nvPr/>
          </p:nvSpPr>
          <p:spPr bwMode="auto">
            <a:xfrm>
              <a:off x="10720476" y="3274243"/>
              <a:ext cx="1114426" cy="1112838"/>
            </a:xfrm>
            <a:custGeom>
              <a:avLst/>
              <a:gdLst>
                <a:gd name="T0" fmla="*/ 1900 w 1970"/>
                <a:gd name="T1" fmla="*/ 851 h 1965"/>
                <a:gd name="T2" fmla="*/ 1900 w 1970"/>
                <a:gd name="T3" fmla="*/ 1108 h 1965"/>
                <a:gd name="T4" fmla="*/ 1117 w 1970"/>
                <a:gd name="T5" fmla="*/ 1894 h 1965"/>
                <a:gd name="T6" fmla="*/ 859 w 1970"/>
                <a:gd name="T7" fmla="*/ 1894 h 1965"/>
                <a:gd name="T8" fmla="*/ 71 w 1970"/>
                <a:gd name="T9" fmla="*/ 1108 h 1965"/>
                <a:gd name="T10" fmla="*/ 71 w 1970"/>
                <a:gd name="T11" fmla="*/ 851 h 1965"/>
                <a:gd name="T12" fmla="*/ 859 w 1970"/>
                <a:gd name="T13" fmla="*/ 70 h 1965"/>
                <a:gd name="T14" fmla="*/ 1117 w 1970"/>
                <a:gd name="T15" fmla="*/ 70 h 1965"/>
                <a:gd name="T16" fmla="*/ 1900 w 1970"/>
                <a:gd name="T17" fmla="*/ 851 h 1965"/>
                <a:gd name="T18" fmla="*/ 1900 w 1970"/>
                <a:gd name="T19" fmla="*/ 851 h 1965"/>
                <a:gd name="T20" fmla="*/ 1041 w 1970"/>
                <a:gd name="T21" fmla="*/ 947 h 1965"/>
                <a:gd name="T22" fmla="*/ 1086 w 1970"/>
                <a:gd name="T23" fmla="*/ 781 h 1965"/>
                <a:gd name="T24" fmla="*/ 1122 w 1970"/>
                <a:gd name="T25" fmla="*/ 559 h 1965"/>
                <a:gd name="T26" fmla="*/ 1086 w 1970"/>
                <a:gd name="T27" fmla="*/ 463 h 1965"/>
                <a:gd name="T28" fmla="*/ 990 w 1970"/>
                <a:gd name="T29" fmla="*/ 428 h 1965"/>
                <a:gd name="T30" fmla="*/ 899 w 1970"/>
                <a:gd name="T31" fmla="*/ 463 h 1965"/>
                <a:gd name="T32" fmla="*/ 864 w 1970"/>
                <a:gd name="T33" fmla="*/ 559 h 1965"/>
                <a:gd name="T34" fmla="*/ 899 w 1970"/>
                <a:gd name="T35" fmla="*/ 781 h 1965"/>
                <a:gd name="T36" fmla="*/ 940 w 1970"/>
                <a:gd name="T37" fmla="*/ 947 h 1965"/>
                <a:gd name="T38" fmla="*/ 975 w 1970"/>
                <a:gd name="T39" fmla="*/ 1164 h 1965"/>
                <a:gd name="T40" fmla="*/ 1011 w 1970"/>
                <a:gd name="T41" fmla="*/ 1164 h 1965"/>
                <a:gd name="T42" fmla="*/ 1041 w 1970"/>
                <a:gd name="T43" fmla="*/ 947 h 1965"/>
                <a:gd name="T44" fmla="*/ 904 w 1970"/>
                <a:gd name="T45" fmla="*/ 1315 h 1965"/>
                <a:gd name="T46" fmla="*/ 869 w 1970"/>
                <a:gd name="T47" fmla="*/ 1405 h 1965"/>
                <a:gd name="T48" fmla="*/ 904 w 1970"/>
                <a:gd name="T49" fmla="*/ 1496 h 1965"/>
                <a:gd name="T50" fmla="*/ 995 w 1970"/>
                <a:gd name="T51" fmla="*/ 1531 h 1965"/>
                <a:gd name="T52" fmla="*/ 1086 w 1970"/>
                <a:gd name="T53" fmla="*/ 1496 h 1965"/>
                <a:gd name="T54" fmla="*/ 1122 w 1970"/>
                <a:gd name="T55" fmla="*/ 1405 h 1965"/>
                <a:gd name="T56" fmla="*/ 1086 w 1970"/>
                <a:gd name="T57" fmla="*/ 1315 h 1965"/>
                <a:gd name="T58" fmla="*/ 995 w 1970"/>
                <a:gd name="T59" fmla="*/ 1280 h 1965"/>
                <a:gd name="T60" fmla="*/ 904 w 1970"/>
                <a:gd name="T61" fmla="*/ 1315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70" h="1965">
                  <a:moveTo>
                    <a:pt x="1900" y="851"/>
                  </a:moveTo>
                  <a:cubicBezTo>
                    <a:pt x="1970" y="922"/>
                    <a:pt x="1970" y="1038"/>
                    <a:pt x="1900" y="1108"/>
                  </a:cubicBezTo>
                  <a:cubicBezTo>
                    <a:pt x="1117" y="1894"/>
                    <a:pt x="1117" y="1894"/>
                    <a:pt x="1117" y="1894"/>
                  </a:cubicBezTo>
                  <a:cubicBezTo>
                    <a:pt x="1046" y="1965"/>
                    <a:pt x="930" y="1965"/>
                    <a:pt x="859" y="1894"/>
                  </a:cubicBezTo>
                  <a:cubicBezTo>
                    <a:pt x="71" y="1108"/>
                    <a:pt x="71" y="1108"/>
                    <a:pt x="71" y="1108"/>
                  </a:cubicBezTo>
                  <a:cubicBezTo>
                    <a:pt x="0" y="1038"/>
                    <a:pt x="0" y="922"/>
                    <a:pt x="71" y="851"/>
                  </a:cubicBezTo>
                  <a:cubicBezTo>
                    <a:pt x="859" y="70"/>
                    <a:pt x="859" y="70"/>
                    <a:pt x="859" y="70"/>
                  </a:cubicBezTo>
                  <a:cubicBezTo>
                    <a:pt x="930" y="0"/>
                    <a:pt x="1046" y="0"/>
                    <a:pt x="1117" y="70"/>
                  </a:cubicBezTo>
                  <a:cubicBezTo>
                    <a:pt x="1900" y="851"/>
                    <a:pt x="1900" y="851"/>
                    <a:pt x="1900" y="851"/>
                  </a:cubicBezTo>
                  <a:cubicBezTo>
                    <a:pt x="1900" y="851"/>
                    <a:pt x="1900" y="851"/>
                    <a:pt x="1900" y="851"/>
                  </a:cubicBezTo>
                  <a:close/>
                  <a:moveTo>
                    <a:pt x="1041" y="947"/>
                  </a:moveTo>
                  <a:cubicBezTo>
                    <a:pt x="1086" y="781"/>
                    <a:pt x="1086" y="781"/>
                    <a:pt x="1086" y="781"/>
                  </a:cubicBezTo>
                  <a:cubicBezTo>
                    <a:pt x="1112" y="670"/>
                    <a:pt x="1122" y="599"/>
                    <a:pt x="1122" y="559"/>
                  </a:cubicBezTo>
                  <a:cubicBezTo>
                    <a:pt x="1122" y="519"/>
                    <a:pt x="1112" y="489"/>
                    <a:pt x="1086" y="463"/>
                  </a:cubicBezTo>
                  <a:cubicBezTo>
                    <a:pt x="1061" y="438"/>
                    <a:pt x="1031" y="428"/>
                    <a:pt x="990" y="428"/>
                  </a:cubicBezTo>
                  <a:cubicBezTo>
                    <a:pt x="955" y="428"/>
                    <a:pt x="920" y="438"/>
                    <a:pt x="899" y="463"/>
                  </a:cubicBezTo>
                  <a:cubicBezTo>
                    <a:pt x="874" y="489"/>
                    <a:pt x="864" y="519"/>
                    <a:pt x="864" y="559"/>
                  </a:cubicBezTo>
                  <a:cubicBezTo>
                    <a:pt x="864" y="604"/>
                    <a:pt x="874" y="680"/>
                    <a:pt x="899" y="781"/>
                  </a:cubicBezTo>
                  <a:cubicBezTo>
                    <a:pt x="940" y="947"/>
                    <a:pt x="940" y="947"/>
                    <a:pt x="940" y="947"/>
                  </a:cubicBezTo>
                  <a:cubicBezTo>
                    <a:pt x="960" y="1033"/>
                    <a:pt x="970" y="1103"/>
                    <a:pt x="975" y="1164"/>
                  </a:cubicBezTo>
                  <a:cubicBezTo>
                    <a:pt x="1011" y="1164"/>
                    <a:pt x="1011" y="1164"/>
                    <a:pt x="1011" y="1164"/>
                  </a:cubicBezTo>
                  <a:cubicBezTo>
                    <a:pt x="1016" y="1083"/>
                    <a:pt x="1026" y="1007"/>
                    <a:pt x="1041" y="947"/>
                  </a:cubicBezTo>
                  <a:close/>
                  <a:moveTo>
                    <a:pt x="904" y="1315"/>
                  </a:moveTo>
                  <a:cubicBezTo>
                    <a:pt x="879" y="1340"/>
                    <a:pt x="869" y="1370"/>
                    <a:pt x="869" y="1405"/>
                  </a:cubicBezTo>
                  <a:cubicBezTo>
                    <a:pt x="869" y="1441"/>
                    <a:pt x="879" y="1471"/>
                    <a:pt x="904" y="1496"/>
                  </a:cubicBezTo>
                  <a:cubicBezTo>
                    <a:pt x="930" y="1521"/>
                    <a:pt x="960" y="1531"/>
                    <a:pt x="995" y="1531"/>
                  </a:cubicBezTo>
                  <a:cubicBezTo>
                    <a:pt x="1031" y="1531"/>
                    <a:pt x="1061" y="1521"/>
                    <a:pt x="1086" y="1496"/>
                  </a:cubicBezTo>
                  <a:cubicBezTo>
                    <a:pt x="1107" y="1471"/>
                    <a:pt x="1122" y="1441"/>
                    <a:pt x="1122" y="1405"/>
                  </a:cubicBezTo>
                  <a:cubicBezTo>
                    <a:pt x="1122" y="1370"/>
                    <a:pt x="1107" y="1340"/>
                    <a:pt x="1086" y="1315"/>
                  </a:cubicBezTo>
                  <a:cubicBezTo>
                    <a:pt x="1061" y="1290"/>
                    <a:pt x="1031" y="1280"/>
                    <a:pt x="995" y="1280"/>
                  </a:cubicBezTo>
                  <a:cubicBezTo>
                    <a:pt x="960" y="1280"/>
                    <a:pt x="930" y="1290"/>
                    <a:pt x="904" y="1315"/>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231"/>
              <a:endParaRPr lang="en-US" dirty="0">
                <a:solidFill>
                  <a:srgbClr val="505050"/>
                </a:solidFill>
              </a:endParaRPr>
            </a:p>
          </p:txBody>
        </p:sp>
      </p:grpSp>
      <p:sp>
        <p:nvSpPr>
          <p:cNvPr id="56" name="Down Arrow 55"/>
          <p:cNvSpPr/>
          <p:nvPr/>
        </p:nvSpPr>
        <p:spPr>
          <a:xfrm>
            <a:off x="7226923" y="3475666"/>
            <a:ext cx="456661" cy="415628"/>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57" name="Rectangle 56"/>
          <p:cNvSpPr/>
          <p:nvPr/>
        </p:nvSpPr>
        <p:spPr>
          <a:xfrm>
            <a:off x="7100849" y="1363662"/>
            <a:ext cx="636228" cy="350285"/>
          </a:xfrm>
          <a:prstGeom prst="rect">
            <a:avLst/>
          </a:prstGeom>
        </p:spPr>
        <p:txBody>
          <a:bodyPr wrap="none">
            <a:spAutoFit/>
          </a:bodyPr>
          <a:lstStyle/>
          <a:p>
            <a:pPr defTabSz="932504"/>
            <a:r>
              <a:rPr lang="en-US" sz="1632" b="1" dirty="0">
                <a:solidFill>
                  <a:prstClr val="white">
                    <a:lumMod val="50000"/>
                  </a:prstClr>
                </a:solidFill>
              </a:rPr>
              <a:t>User</a:t>
            </a:r>
          </a:p>
        </p:txBody>
      </p:sp>
      <p:sp>
        <p:nvSpPr>
          <p:cNvPr id="58" name="Rectangle 57"/>
          <p:cNvSpPr/>
          <p:nvPr/>
        </p:nvSpPr>
        <p:spPr>
          <a:xfrm>
            <a:off x="10062269" y="1377286"/>
            <a:ext cx="1126640" cy="350285"/>
          </a:xfrm>
          <a:prstGeom prst="rect">
            <a:avLst/>
          </a:prstGeom>
        </p:spPr>
        <p:txBody>
          <a:bodyPr wrap="none">
            <a:spAutoFit/>
          </a:bodyPr>
          <a:lstStyle/>
          <a:p>
            <a:pPr defTabSz="932504"/>
            <a:r>
              <a:rPr lang="en-US" sz="1632" b="1" dirty="0">
                <a:solidFill>
                  <a:prstClr val="white">
                    <a:lumMod val="50000"/>
                  </a:prstClr>
                </a:solidFill>
              </a:rPr>
              <a:t>Non-user</a:t>
            </a:r>
          </a:p>
        </p:txBody>
      </p:sp>
      <p:sp>
        <p:nvSpPr>
          <p:cNvPr id="59" name="Down Arrow 58"/>
          <p:cNvSpPr/>
          <p:nvPr/>
        </p:nvSpPr>
        <p:spPr>
          <a:xfrm rot="10800000">
            <a:off x="7216366" y="3422195"/>
            <a:ext cx="456661" cy="415628"/>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8" name="Title 7"/>
          <p:cNvSpPr>
            <a:spLocks noGrp="1"/>
          </p:cNvSpPr>
          <p:nvPr>
            <p:ph type="title"/>
          </p:nvPr>
        </p:nvSpPr>
        <p:spPr/>
        <p:txBody>
          <a:bodyPr/>
          <a:lstStyle/>
          <a:p>
            <a:r>
              <a:rPr lang="en-US" dirty="0">
                <a:solidFill>
                  <a:schemeClr val="tx1"/>
                </a:solidFill>
              </a:rPr>
              <a:t>Monitor and protect access to cloud apps</a:t>
            </a:r>
            <a:br>
              <a:rPr lang="en-US" dirty="0">
                <a:solidFill>
                  <a:schemeClr val="tx1"/>
                </a:solidFill>
              </a:rPr>
            </a:br>
            <a:endParaRPr lang="en-US" dirty="0"/>
          </a:p>
        </p:txBody>
      </p:sp>
    </p:spTree>
    <p:extLst>
      <p:ext uri="{BB962C8B-B14F-4D97-AF65-F5344CB8AC3E}">
        <p14:creationId xmlns:p14="http://schemas.microsoft.com/office/powerpoint/2010/main" val="140721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 presetClass="entr" presetSubtype="0" fill="hold" grpId="0" nodeType="withEffect">
                                  <p:stCondLst>
                                    <p:cond delay="250"/>
                                  </p:stCondLst>
                                  <p:childTnLst>
                                    <p:set>
                                      <p:cBhvr>
                                        <p:cTn id="20" dur="1" fill="hold">
                                          <p:stCondLst>
                                            <p:cond delay="0"/>
                                          </p:stCondLst>
                                        </p:cTn>
                                        <p:tgtEl>
                                          <p:spTgt spid="57"/>
                                        </p:tgtEl>
                                        <p:attrNameLst>
                                          <p:attrName>style.visibility</p:attrName>
                                        </p:attrNameLst>
                                      </p:cBhvr>
                                      <p:to>
                                        <p:strVal val="visible"/>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250" fill="hold"/>
                                        <p:tgtEl>
                                          <p:spTgt spid="53"/>
                                        </p:tgtEl>
                                        <p:attrNameLst>
                                          <p:attrName>ppt_w</p:attrName>
                                        </p:attrNameLst>
                                      </p:cBhvr>
                                      <p:tavLst>
                                        <p:tav tm="0">
                                          <p:val>
                                            <p:fltVal val="0"/>
                                          </p:val>
                                        </p:tav>
                                        <p:tav tm="100000">
                                          <p:val>
                                            <p:strVal val="#ppt_w"/>
                                          </p:val>
                                        </p:tav>
                                      </p:tavLst>
                                    </p:anim>
                                    <p:anim calcmode="lin" valueType="num">
                                      <p:cBhvr>
                                        <p:cTn id="47" dur="250" fill="hold"/>
                                        <p:tgtEl>
                                          <p:spTgt spid="53"/>
                                        </p:tgtEl>
                                        <p:attrNameLst>
                                          <p:attrName>ppt_h</p:attrName>
                                        </p:attrNameLst>
                                      </p:cBhvr>
                                      <p:tavLst>
                                        <p:tav tm="0">
                                          <p:val>
                                            <p:fltVal val="0"/>
                                          </p:val>
                                        </p:tav>
                                        <p:tav tm="100000">
                                          <p:val>
                                            <p:strVal val="#ppt_h"/>
                                          </p:val>
                                        </p:tav>
                                      </p:tavLst>
                                    </p:anim>
                                    <p:animEffect transition="in" filter="fade">
                                      <p:cBhvr>
                                        <p:cTn id="48" dur="250"/>
                                        <p:tgtEl>
                                          <p:spTgt spid="53"/>
                                        </p:tgtEl>
                                      </p:cBhvr>
                                    </p:animEffect>
                                  </p:childTnLst>
                                </p:cTn>
                              </p:par>
                            </p:childTnLst>
                          </p:cTn>
                        </p:par>
                        <p:par>
                          <p:cTn id="49" fill="hold">
                            <p:stCondLst>
                              <p:cond delay="3250"/>
                            </p:stCondLst>
                            <p:childTnLst>
                              <p:par>
                                <p:cTn id="50" presetID="10"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par>
                          <p:cTn id="56" fill="hold">
                            <p:stCondLst>
                              <p:cond delay="3750"/>
                            </p:stCondLst>
                            <p:childTnLst>
                              <p:par>
                                <p:cTn id="57" presetID="1" presetClass="exit" presetSubtype="0" fill="hold" grpId="1" nodeType="afterEffect">
                                  <p:stCondLst>
                                    <p:cond delay="0"/>
                                  </p:stCondLst>
                                  <p:childTnLst>
                                    <p:set>
                                      <p:cBhvr>
                                        <p:cTn id="58" dur="1" fill="hold">
                                          <p:stCondLst>
                                            <p:cond delay="0"/>
                                          </p:stCondLst>
                                        </p:cTn>
                                        <p:tgtEl>
                                          <p:spTgt spid="56"/>
                                        </p:tgtEl>
                                        <p:attrNameLst>
                                          <p:attrName>style.visibility</p:attrName>
                                        </p:attrNameLst>
                                      </p:cBhvr>
                                      <p:to>
                                        <p:strVal val="hidden"/>
                                      </p:to>
                                    </p:set>
                                  </p:childTnLst>
                                </p:cTn>
                              </p:par>
                            </p:childTnLst>
                          </p:cTn>
                        </p:par>
                        <p:par>
                          <p:cTn id="59" fill="hold">
                            <p:stCondLst>
                              <p:cond delay="3750"/>
                            </p:stCondLst>
                            <p:childTnLst>
                              <p:par>
                                <p:cTn id="60" presetID="53" presetClass="entr" presetSubtype="16" fill="hold" nodeType="after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childTnLst>
                                </p:cTn>
                              </p:par>
                            </p:childTnLst>
                          </p:cTn>
                        </p:par>
                        <p:par>
                          <p:cTn id="65" fill="hold">
                            <p:stCondLst>
                              <p:cond delay="4250"/>
                            </p:stCondLst>
                            <p:childTnLst>
                              <p:par>
                                <p:cTn id="66" presetID="22" presetClass="entr" presetSubtype="8" fill="hold" grpId="0" nodeType="afterEffect">
                                  <p:stCondLst>
                                    <p:cond delay="500"/>
                                  </p:stCondLst>
                                  <p:childTnLst>
                                    <p:set>
                                      <p:cBhvr>
                                        <p:cTn id="67" dur="1" fill="hold">
                                          <p:stCondLst>
                                            <p:cond delay="0"/>
                                          </p:stCondLst>
                                        </p:cTn>
                                        <p:tgtEl>
                                          <p:spTgt spid="38"/>
                                        </p:tgtEl>
                                        <p:attrNameLst>
                                          <p:attrName>style.visibility</p:attrName>
                                        </p:attrNameLst>
                                      </p:cBhvr>
                                      <p:to>
                                        <p:strVal val="visible"/>
                                      </p:to>
                                    </p:set>
                                    <p:animEffect transition="in" filter="wipe(left)">
                                      <p:cBhvr>
                                        <p:cTn id="68" dur="500"/>
                                        <p:tgtEl>
                                          <p:spTgt spid="38"/>
                                        </p:tgtEl>
                                      </p:cBhvr>
                                    </p:animEffect>
                                  </p:childTnLst>
                                </p:cTn>
                              </p:par>
                            </p:childTnLst>
                          </p:cTn>
                        </p:par>
                        <p:par>
                          <p:cTn id="69" fill="hold">
                            <p:stCondLst>
                              <p:cond delay="5250"/>
                            </p:stCondLst>
                            <p:childTnLst>
                              <p:par>
                                <p:cTn id="70" presetID="10" presetClass="entr" presetSubtype="0" fill="hold" grpId="0" nodeType="after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childTnLst>
                          </p:cTn>
                        </p:par>
                        <p:par>
                          <p:cTn id="73" fill="hold">
                            <p:stCondLst>
                              <p:cond delay="5750"/>
                            </p:stCondLst>
                            <p:childTnLst>
                              <p:par>
                                <p:cTn id="74" presetID="10" presetClass="entr" presetSubtype="0" fill="hold"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par>
                                <p:cTn id="77" presetID="10" presetClass="entr" presetSubtype="0"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500"/>
                                        <p:tgtEl>
                                          <p:spTgt spid="46"/>
                                        </p:tgtEl>
                                      </p:cBhvr>
                                    </p:animEffect>
                                  </p:childTnLst>
                                </p:cTn>
                              </p:par>
                            </p:childTnLst>
                          </p:cTn>
                        </p:par>
                        <p:par>
                          <p:cTn id="80" fill="hold">
                            <p:stCondLst>
                              <p:cond delay="6250"/>
                            </p:stCondLst>
                            <p:childTnLst>
                              <p:par>
                                <p:cTn id="81" presetID="10" presetClass="exit" presetSubtype="0" fill="hold" grpId="1" nodeType="afterEffect">
                                  <p:stCondLst>
                                    <p:cond delay="500"/>
                                  </p:stCondLst>
                                  <p:childTnLst>
                                    <p:animEffect transition="out" filter="fade">
                                      <p:cBhvr>
                                        <p:cTn id="82" dur="500"/>
                                        <p:tgtEl>
                                          <p:spTgt spid="9"/>
                                        </p:tgtEl>
                                      </p:cBhvr>
                                    </p:animEffect>
                                    <p:set>
                                      <p:cBhvr>
                                        <p:cTn id="83" dur="1" fill="hold">
                                          <p:stCondLst>
                                            <p:cond delay="499"/>
                                          </p:stCondLst>
                                        </p:cTn>
                                        <p:tgtEl>
                                          <p:spTgt spid="9"/>
                                        </p:tgtEl>
                                        <p:attrNameLst>
                                          <p:attrName>style.visibility</p:attrName>
                                        </p:attrNameLst>
                                      </p:cBhvr>
                                      <p:to>
                                        <p:strVal val="hidden"/>
                                      </p:to>
                                    </p:set>
                                  </p:childTnLst>
                                </p:cTn>
                              </p:par>
                              <p:par>
                                <p:cTn id="84" presetID="1" presetClass="exit" presetSubtype="0" fill="hold" grpId="1" nodeType="withEffect">
                                  <p:stCondLst>
                                    <p:cond delay="500"/>
                                  </p:stCondLst>
                                  <p:childTnLst>
                                    <p:set>
                                      <p:cBhvr>
                                        <p:cTn id="85" dur="1" fill="hold">
                                          <p:stCondLst>
                                            <p:cond delay="0"/>
                                          </p:stCondLst>
                                        </p:cTn>
                                        <p:tgtEl>
                                          <p:spTgt spid="58"/>
                                        </p:tgtEl>
                                        <p:attrNameLst>
                                          <p:attrName>style.visibility</p:attrName>
                                        </p:attrNameLst>
                                      </p:cBhvr>
                                      <p:to>
                                        <p:strVal val="hidden"/>
                                      </p:to>
                                    </p:set>
                                  </p:childTnLst>
                                </p:cTn>
                              </p:par>
                              <p:par>
                                <p:cTn id="86" presetID="10" presetClass="exit" presetSubtype="0" fill="hold" nodeType="withEffect">
                                  <p:stCondLst>
                                    <p:cond delay="500"/>
                                  </p:stCondLst>
                                  <p:childTnLst>
                                    <p:animEffect transition="out" filter="fade">
                                      <p:cBhvr>
                                        <p:cTn id="87" dur="500"/>
                                        <p:tgtEl>
                                          <p:spTgt spid="53"/>
                                        </p:tgtEl>
                                      </p:cBhvr>
                                    </p:animEffect>
                                    <p:set>
                                      <p:cBhvr>
                                        <p:cTn id="88" dur="1" fill="hold">
                                          <p:stCondLst>
                                            <p:cond delay="499"/>
                                          </p:stCondLst>
                                        </p:cTn>
                                        <p:tgtEl>
                                          <p:spTgt spid="53"/>
                                        </p:tgtEl>
                                        <p:attrNameLst>
                                          <p:attrName>style.visibility</p:attrName>
                                        </p:attrNameLst>
                                      </p:cBhvr>
                                      <p:to>
                                        <p:strVal val="hidden"/>
                                      </p:to>
                                    </p:set>
                                  </p:childTnLst>
                                </p:cTn>
                              </p:par>
                              <p:par>
                                <p:cTn id="89" presetID="10" presetClass="exit" presetSubtype="0" fill="hold" nodeType="withEffect">
                                  <p:stCondLst>
                                    <p:cond delay="500"/>
                                  </p:stCondLst>
                                  <p:childTnLst>
                                    <p:animEffect transition="out" filter="fade">
                                      <p:cBhvr>
                                        <p:cTn id="90" dur="500"/>
                                        <p:tgtEl>
                                          <p:spTgt spid="12"/>
                                        </p:tgtEl>
                                      </p:cBhvr>
                                    </p:animEffect>
                                    <p:set>
                                      <p:cBhvr>
                                        <p:cTn id="91" dur="1" fill="hold">
                                          <p:stCondLst>
                                            <p:cond delay="499"/>
                                          </p:stCondLst>
                                        </p:cTn>
                                        <p:tgtEl>
                                          <p:spTgt spid="12"/>
                                        </p:tgtEl>
                                        <p:attrNameLst>
                                          <p:attrName>style.visibility</p:attrName>
                                        </p:attrNameLst>
                                      </p:cBhvr>
                                      <p:to>
                                        <p:strVal val="hidden"/>
                                      </p:to>
                                    </p:set>
                                  </p:childTnLst>
                                </p:cTn>
                              </p:par>
                              <p:par>
                                <p:cTn id="92" presetID="10" presetClass="exit" presetSubtype="0" fill="hold" grpId="1" nodeType="withEffect">
                                  <p:stCondLst>
                                    <p:cond delay="500"/>
                                  </p:stCondLst>
                                  <p:childTnLst>
                                    <p:animEffect transition="out" filter="fade">
                                      <p:cBhvr>
                                        <p:cTn id="93" dur="500"/>
                                        <p:tgtEl>
                                          <p:spTgt spid="19"/>
                                        </p:tgtEl>
                                      </p:cBhvr>
                                    </p:animEffect>
                                    <p:set>
                                      <p:cBhvr>
                                        <p:cTn id="94" dur="1" fill="hold">
                                          <p:stCondLst>
                                            <p:cond delay="499"/>
                                          </p:stCondLst>
                                        </p:cTn>
                                        <p:tgtEl>
                                          <p:spTgt spid="19"/>
                                        </p:tgtEl>
                                        <p:attrNameLst>
                                          <p:attrName>style.visibility</p:attrName>
                                        </p:attrNameLst>
                                      </p:cBhvr>
                                      <p:to>
                                        <p:strVal val="hidden"/>
                                      </p:to>
                                    </p:set>
                                  </p:childTnLst>
                                </p:cTn>
                              </p:par>
                              <p:par>
                                <p:cTn id="95" presetID="10" presetClass="exit" presetSubtype="0" fill="hold" nodeType="withEffect">
                                  <p:stCondLst>
                                    <p:cond delay="500"/>
                                  </p:stCondLst>
                                  <p:childTnLst>
                                    <p:animEffect transition="out" filter="fade">
                                      <p:cBhvr>
                                        <p:cTn id="96" dur="500"/>
                                        <p:tgtEl>
                                          <p:spTgt spid="46"/>
                                        </p:tgtEl>
                                      </p:cBhvr>
                                    </p:animEffect>
                                    <p:set>
                                      <p:cBhvr>
                                        <p:cTn id="97" dur="1" fill="hold">
                                          <p:stCondLst>
                                            <p:cond delay="499"/>
                                          </p:stCondLst>
                                        </p:cTn>
                                        <p:tgtEl>
                                          <p:spTgt spid="46"/>
                                        </p:tgtEl>
                                        <p:attrNameLst>
                                          <p:attrName>style.visibility</p:attrName>
                                        </p:attrNameLst>
                                      </p:cBhvr>
                                      <p:to>
                                        <p:strVal val="hidden"/>
                                      </p:to>
                                    </p:set>
                                  </p:childTnLst>
                                </p:cTn>
                              </p:par>
                            </p:childTnLst>
                          </p:cTn>
                        </p:par>
                        <p:par>
                          <p:cTn id="98" fill="hold">
                            <p:stCondLst>
                              <p:cond delay="7250"/>
                            </p:stCondLst>
                            <p:childTnLst>
                              <p:par>
                                <p:cTn id="99" presetID="1" presetClass="exit" presetSubtype="0" fill="hold" grpId="1" nodeType="afterEffect">
                                  <p:stCondLst>
                                    <p:cond delay="0"/>
                                  </p:stCondLst>
                                  <p:childTnLst>
                                    <p:set>
                                      <p:cBhvr>
                                        <p:cTn id="100"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9" grpId="1" animBg="1"/>
      <p:bldP spid="11" grpId="0" animBg="1"/>
      <p:bldP spid="19" grpId="0"/>
      <p:bldP spid="19" grpId="1"/>
      <p:bldP spid="27" grpId="0"/>
      <p:bldP spid="38" grpId="0"/>
      <p:bldP spid="56" grpId="0" animBg="1"/>
      <p:bldP spid="56" grpId="1" animBg="1"/>
      <p:bldP spid="57" grpId="0"/>
      <p:bldP spid="58" grpId="0"/>
      <p:bldP spid="58" grpId="1"/>
      <p:bldP spid="59" grpId="0" animBg="1"/>
      <p:bldP spid="5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875522" y="1883575"/>
            <a:ext cx="7580050" cy="3802548"/>
            <a:chOff x="2414911" y="1888037"/>
            <a:chExt cx="8240233" cy="3923416"/>
          </a:xfrm>
        </p:grpSpPr>
        <p:grpSp>
          <p:nvGrpSpPr>
            <p:cNvPr id="9" name="Group 8"/>
            <p:cNvGrpSpPr/>
            <p:nvPr/>
          </p:nvGrpSpPr>
          <p:grpSpPr>
            <a:xfrm>
              <a:off x="6454106" y="1888037"/>
              <a:ext cx="4201038" cy="3834075"/>
              <a:chOff x="5942430" y="1935121"/>
              <a:chExt cx="4201038" cy="3834075"/>
            </a:xfrm>
          </p:grpSpPr>
          <p:sp>
            <p:nvSpPr>
              <p:cNvPr id="47" name="Block Arc 46"/>
              <p:cNvSpPr/>
              <p:nvPr/>
            </p:nvSpPr>
            <p:spPr>
              <a:xfrm rot="10800000">
                <a:off x="5942430" y="1935121"/>
                <a:ext cx="4201038" cy="3834075"/>
              </a:xfrm>
              <a:prstGeom prst="blockArc">
                <a:avLst>
                  <a:gd name="adj1" fmla="val 10800000"/>
                  <a:gd name="adj2" fmla="val 20197306"/>
                  <a:gd name="adj3" fmla="val 44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black"/>
                  </a:solidFill>
                </a:endParaRPr>
              </a:p>
            </p:txBody>
          </p:sp>
          <p:sp>
            <p:nvSpPr>
              <p:cNvPr id="8" name="Isosceles Triangle 7"/>
              <p:cNvSpPr/>
              <p:nvPr/>
            </p:nvSpPr>
            <p:spPr>
              <a:xfrm rot="9281936">
                <a:off x="6105343" y="4617220"/>
                <a:ext cx="257430" cy="7482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grpSp>
        <p:sp>
          <p:nvSpPr>
            <p:cNvPr id="6" name="Block Arc 5"/>
            <p:cNvSpPr/>
            <p:nvPr/>
          </p:nvSpPr>
          <p:spPr>
            <a:xfrm>
              <a:off x="2414911" y="1977378"/>
              <a:ext cx="4201038" cy="3834075"/>
            </a:xfrm>
            <a:prstGeom prst="blockArc">
              <a:avLst>
                <a:gd name="adj1" fmla="val 10800000"/>
                <a:gd name="adj2" fmla="val 21534005"/>
                <a:gd name="adj3" fmla="val 41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black"/>
                </a:solidFill>
              </a:endParaRPr>
            </a:p>
          </p:txBody>
        </p:sp>
        <p:sp>
          <p:nvSpPr>
            <p:cNvPr id="10" name="Circular Arrow 9"/>
            <p:cNvSpPr/>
            <p:nvPr/>
          </p:nvSpPr>
          <p:spPr>
            <a:xfrm rot="8497711" flipV="1">
              <a:off x="6437570" y="3348875"/>
              <a:ext cx="1281001" cy="1600050"/>
            </a:xfrm>
            <a:prstGeom prst="circularArrow">
              <a:avLst>
                <a:gd name="adj1" fmla="val 12500"/>
                <a:gd name="adj2" fmla="val 1142319"/>
                <a:gd name="adj3" fmla="val 20457681"/>
                <a:gd name="adj4" fmla="val 16461079"/>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black"/>
                </a:solidFill>
              </a:endParaRPr>
            </a:p>
          </p:txBody>
        </p:sp>
      </p:grpSp>
      <p:sp>
        <p:nvSpPr>
          <p:cNvPr id="100" name="arrow cycle"/>
          <p:cNvSpPr>
            <a:spLocks noChangeAspect="1" noEditPoints="1"/>
          </p:cNvSpPr>
          <p:nvPr/>
        </p:nvSpPr>
        <p:spPr bwMode="auto">
          <a:xfrm rot="9720000">
            <a:off x="3877658" y="2631317"/>
            <a:ext cx="1711655" cy="1519274"/>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rgbClr val="C00000"/>
          </a:solidFill>
          <a:ln>
            <a:noFill/>
          </a:ln>
        </p:spPr>
        <p:txBody>
          <a:bodyPr vert="horz" wrap="square" lIns="93248" tIns="46624" rIns="93248" bIns="46624" numCol="1" anchor="t" anchorCtr="0" compatLnSpc="1">
            <a:prstTxWarp prst="textNoShape">
              <a:avLst/>
            </a:prstTxWarp>
          </a:bodyPr>
          <a:lstStyle/>
          <a:p>
            <a:pPr defTabSz="808573">
              <a:defRPr/>
            </a:pPr>
            <a:endParaRPr lang="en-US" sz="1836" kern="0" dirty="0">
              <a:solidFill>
                <a:srgbClr val="505050"/>
              </a:solidFill>
            </a:endParaRPr>
          </a:p>
        </p:txBody>
      </p:sp>
      <p:sp>
        <p:nvSpPr>
          <p:cNvPr id="103" name="TextBox 102"/>
          <p:cNvSpPr txBox="1"/>
          <p:nvPr/>
        </p:nvSpPr>
        <p:spPr>
          <a:xfrm>
            <a:off x="2008653" y="2400522"/>
            <a:ext cx="1003549" cy="345773"/>
          </a:xfrm>
          <a:prstGeom prst="rect">
            <a:avLst/>
          </a:prstGeom>
          <a:noFill/>
        </p:spPr>
        <p:txBody>
          <a:bodyPr wrap="square" lIns="46624" tIns="0" rIns="46624" bIns="0" rtlCol="0" anchor="ctr"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algn="r" defTabSz="538915">
              <a:lnSpc>
                <a:spcPct val="90000"/>
              </a:lnSpc>
              <a:defRPr/>
            </a:pPr>
            <a:r>
              <a:rPr lang="en-US" sz="1224" b="1" kern="0" dirty="0">
                <a:solidFill>
                  <a:srgbClr val="44546A"/>
                </a:solidFill>
              </a:rPr>
              <a:t>Event detected</a:t>
            </a:r>
          </a:p>
        </p:txBody>
      </p:sp>
      <p:sp>
        <p:nvSpPr>
          <p:cNvPr id="106" name="TextBox 105"/>
          <p:cNvSpPr txBox="1"/>
          <p:nvPr/>
        </p:nvSpPr>
        <p:spPr>
          <a:xfrm>
            <a:off x="6268732" y="2151088"/>
            <a:ext cx="1175011" cy="345773"/>
          </a:xfrm>
          <a:prstGeom prst="rect">
            <a:avLst/>
          </a:prstGeom>
          <a:noFill/>
        </p:spPr>
        <p:txBody>
          <a:bodyPr wrap="square" lIns="46624" tIns="0" rIns="46624" bIns="0" rtlCol="0" anchor="ctr" anchorCtr="0">
            <a:spAutoFit/>
          </a:bodyPr>
          <a:lstStyle/>
          <a:p>
            <a:pPr defTabSz="538915">
              <a:lnSpc>
                <a:spcPct val="90000"/>
              </a:lnSpc>
              <a:defRPr/>
            </a:pPr>
            <a:r>
              <a:rPr lang="en-US" sz="1224" b="1" kern="0" dirty="0">
                <a:solidFill>
                  <a:srgbClr val="44546A"/>
                </a:solidFill>
                <a:ea typeface="Segoe UI" pitchFamily="34" charset="0"/>
                <a:cs typeface="Segoe UI" panose="020B0502040204020203" pitchFamily="34" charset="0"/>
              </a:rPr>
              <a:t>Security Team</a:t>
            </a:r>
          </a:p>
          <a:p>
            <a:pPr defTabSz="538915">
              <a:lnSpc>
                <a:spcPct val="90000"/>
              </a:lnSpc>
              <a:defRPr/>
            </a:pPr>
            <a:r>
              <a:rPr lang="en-US" sz="1224" b="1" kern="0" dirty="0">
                <a:solidFill>
                  <a:srgbClr val="44546A"/>
                </a:solidFill>
                <a:ea typeface="Segoe UI" pitchFamily="34" charset="0"/>
                <a:cs typeface="Segoe UI" panose="020B0502040204020203" pitchFamily="34" charset="0"/>
              </a:rPr>
              <a:t>engaged</a:t>
            </a:r>
          </a:p>
        </p:txBody>
      </p:sp>
      <p:sp>
        <p:nvSpPr>
          <p:cNvPr id="156" name="TextBox 155"/>
          <p:cNvSpPr txBox="1"/>
          <p:nvPr/>
        </p:nvSpPr>
        <p:spPr>
          <a:xfrm>
            <a:off x="6985636" y="3402262"/>
            <a:ext cx="957487" cy="518660"/>
          </a:xfrm>
          <a:prstGeom prst="rect">
            <a:avLst/>
          </a:prstGeom>
          <a:noFill/>
          <a:ln>
            <a:noFill/>
            <a:headEnd type="none" w="med" len="med"/>
            <a:tailEnd type="none" w="med" len="med"/>
          </a:ln>
        </p:spPr>
        <p:txBody>
          <a:bodyPr wrap="square" lIns="46624" tIns="0" rIns="46624" bIns="0" rtlCol="0" anchor="ctr"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algn="l" defTabSz="538915">
              <a:lnSpc>
                <a:spcPct val="90000"/>
              </a:lnSpc>
              <a:defRPr/>
            </a:pPr>
            <a:r>
              <a:rPr lang="en-US" sz="1224" b="1" kern="0" dirty="0">
                <a:solidFill>
                  <a:srgbClr val="44546A"/>
                </a:solidFill>
              </a:rPr>
              <a:t>Security event confirmed</a:t>
            </a:r>
          </a:p>
        </p:txBody>
      </p:sp>
      <p:sp>
        <p:nvSpPr>
          <p:cNvPr id="159" name="TextBox 158"/>
          <p:cNvSpPr txBox="1"/>
          <p:nvPr/>
        </p:nvSpPr>
        <p:spPr>
          <a:xfrm>
            <a:off x="1843904" y="3424883"/>
            <a:ext cx="689650" cy="460987"/>
          </a:xfrm>
          <a:prstGeom prst="rect">
            <a:avLst/>
          </a:prstGeom>
          <a:noFill/>
        </p:spPr>
        <p:txBody>
          <a:bodyPr wrap="square" lIns="46624" tIns="0" rIns="46624" bIns="0" rtlCol="0" anchor="ctr" anchorCtr="0">
            <a:spAutoFit/>
          </a:bodyPr>
          <a:lstStyle/>
          <a:p>
            <a:pPr indent="-4212" algn="r" defTabSz="538915">
              <a:lnSpc>
                <a:spcPct val="90000"/>
              </a:lnSpc>
              <a:defRPr/>
            </a:pPr>
            <a:r>
              <a:rPr lang="en-US" sz="1632" b="1" kern="0" dirty="0">
                <a:solidFill>
                  <a:srgbClr val="44546A"/>
                </a:solidFill>
                <a:ea typeface="Segoe UI" pitchFamily="34" charset="0"/>
                <a:cs typeface="Segoe UI" panose="020B0502040204020203" pitchFamily="34" charset="0"/>
              </a:rPr>
              <a:t>Event</a:t>
            </a:r>
          </a:p>
          <a:p>
            <a:pPr indent="-4212" algn="r" defTabSz="538915">
              <a:lnSpc>
                <a:spcPct val="90000"/>
              </a:lnSpc>
              <a:defRPr/>
            </a:pPr>
            <a:r>
              <a:rPr lang="en-US" sz="1632" b="1" kern="0" dirty="0">
                <a:solidFill>
                  <a:srgbClr val="44546A"/>
                </a:solidFill>
                <a:ea typeface="Segoe UI" pitchFamily="34" charset="0"/>
                <a:cs typeface="Segoe UI" panose="020B0502040204020203" pitchFamily="34" charset="0"/>
              </a:rPr>
              <a:t>start</a:t>
            </a:r>
          </a:p>
        </p:txBody>
      </p:sp>
      <p:sp>
        <p:nvSpPr>
          <p:cNvPr id="162" name="TextBox 161"/>
          <p:cNvSpPr txBox="1"/>
          <p:nvPr/>
        </p:nvSpPr>
        <p:spPr>
          <a:xfrm>
            <a:off x="3165103" y="1627152"/>
            <a:ext cx="1005481" cy="345773"/>
          </a:xfrm>
          <a:prstGeom prst="rect">
            <a:avLst/>
          </a:prstGeom>
          <a:noFill/>
        </p:spPr>
        <p:txBody>
          <a:bodyPr wrap="square" lIns="46624" tIns="0" rIns="46624" bIns="0" rtlCol="0" anchor="ctr" anchorCtr="0">
            <a:spAutoFit/>
          </a:bodyPr>
          <a:lstStyle/>
          <a:p>
            <a:pPr algn="ctr" defTabSz="538915">
              <a:lnSpc>
                <a:spcPct val="90000"/>
              </a:lnSpc>
              <a:defRPr/>
            </a:pPr>
            <a:r>
              <a:rPr lang="en-US" sz="1224" b="1" kern="0" dirty="0">
                <a:solidFill>
                  <a:srgbClr val="44546A"/>
                </a:solidFill>
                <a:ea typeface="Segoe UI" panose="020B0502040204020203" pitchFamily="34" charset="0"/>
                <a:cs typeface="Segoe UI" panose="020B0502040204020203" pitchFamily="34" charset="0"/>
              </a:rPr>
              <a:t>DevOps engaged</a:t>
            </a:r>
          </a:p>
        </p:txBody>
      </p:sp>
      <p:sp>
        <p:nvSpPr>
          <p:cNvPr id="5" name="Oval 4"/>
          <p:cNvSpPr/>
          <p:nvPr/>
        </p:nvSpPr>
        <p:spPr>
          <a:xfrm>
            <a:off x="4072312" y="1631290"/>
            <a:ext cx="726469" cy="726469"/>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38" name="Oval 37"/>
          <p:cNvSpPr/>
          <p:nvPr/>
        </p:nvSpPr>
        <p:spPr>
          <a:xfrm>
            <a:off x="3037754" y="2242702"/>
            <a:ext cx="726469" cy="726469"/>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247" name="TextBox 246"/>
          <p:cNvSpPr txBox="1"/>
          <p:nvPr/>
        </p:nvSpPr>
        <p:spPr>
          <a:xfrm>
            <a:off x="4065129" y="3089629"/>
            <a:ext cx="1304407" cy="565608"/>
          </a:xfrm>
          <a:prstGeom prst="rect">
            <a:avLst/>
          </a:prstGeom>
          <a:noFill/>
          <a:ln>
            <a:noFill/>
            <a:headEnd type="none" w="med" len="med"/>
            <a:tailEnd type="none" w="med" len="med"/>
          </a:ln>
        </p:spPr>
        <p:txBody>
          <a:bodyPr wrap="square" lIns="0" tIns="46624" rIns="0" bIns="0" rtlCol="0" anchor="t"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defTabSz="538915">
              <a:lnSpc>
                <a:spcPct val="90000"/>
              </a:lnSpc>
              <a:defRPr/>
            </a:pPr>
            <a:r>
              <a:rPr lang="en-US" sz="1836" b="1" kern="0" spc="-62" dirty="0">
                <a:solidFill>
                  <a:srgbClr val="C00000"/>
                </a:solidFill>
              </a:rPr>
              <a:t>Incident Assessment</a:t>
            </a:r>
          </a:p>
        </p:txBody>
      </p:sp>
      <p:sp>
        <p:nvSpPr>
          <p:cNvPr id="252" name="Title 1"/>
          <p:cNvSpPr txBox="1">
            <a:spLocks/>
          </p:cNvSpPr>
          <p:nvPr/>
        </p:nvSpPr>
        <p:spPr>
          <a:xfrm>
            <a:off x="566720" y="-20194"/>
            <a:ext cx="6887986" cy="1351779"/>
          </a:xfrm>
          <a:prstGeom prst="rect">
            <a:avLst/>
          </a:prstGeom>
        </p:spPr>
        <p:txBody>
          <a:bodyPr vert="horz" lIns="93248" tIns="46624" rIns="93248" bIns="46624"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endParaRPr lang="en-US" sz="5506" dirty="0">
              <a:solidFill>
                <a:prstClr val="white"/>
              </a:solidFill>
            </a:endParaRPr>
          </a:p>
        </p:txBody>
      </p:sp>
      <p:sp>
        <p:nvSpPr>
          <p:cNvPr id="37" name="Oval 36"/>
          <p:cNvSpPr/>
          <p:nvPr/>
        </p:nvSpPr>
        <p:spPr>
          <a:xfrm>
            <a:off x="5492027" y="1993270"/>
            <a:ext cx="726469" cy="726469"/>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39" name="Oval 38"/>
          <p:cNvSpPr/>
          <p:nvPr/>
        </p:nvSpPr>
        <p:spPr>
          <a:xfrm>
            <a:off x="2602902" y="3280274"/>
            <a:ext cx="726469" cy="726469"/>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177" name="TextBox 176"/>
          <p:cNvSpPr txBox="1"/>
          <p:nvPr/>
        </p:nvSpPr>
        <p:spPr>
          <a:xfrm>
            <a:off x="7668979" y="4821686"/>
            <a:ext cx="1400093" cy="345773"/>
          </a:xfrm>
          <a:prstGeom prst="rect">
            <a:avLst/>
          </a:prstGeom>
          <a:noFill/>
        </p:spPr>
        <p:txBody>
          <a:bodyPr wrap="square" lIns="46624" tIns="0" rIns="46624" bIns="0" rtlCol="0" anchor="ctr"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defTabSz="538915">
              <a:lnSpc>
                <a:spcPct val="90000"/>
              </a:lnSpc>
              <a:defRPr/>
            </a:pPr>
            <a:r>
              <a:rPr lang="en-US" sz="1224" b="1" kern="0" dirty="0">
                <a:solidFill>
                  <a:srgbClr val="44546A"/>
                </a:solidFill>
              </a:rPr>
              <a:t>Determine customer impact</a:t>
            </a:r>
          </a:p>
        </p:txBody>
      </p:sp>
      <p:sp>
        <p:nvSpPr>
          <p:cNvPr id="180" name="TextBox 179"/>
          <p:cNvSpPr txBox="1"/>
          <p:nvPr/>
        </p:nvSpPr>
        <p:spPr>
          <a:xfrm>
            <a:off x="10229146" y="4791223"/>
            <a:ext cx="996254" cy="518660"/>
          </a:xfrm>
          <a:prstGeom prst="rect">
            <a:avLst/>
          </a:prstGeom>
          <a:noFill/>
        </p:spPr>
        <p:txBody>
          <a:bodyPr wrap="square" lIns="46624" tIns="0" rIns="46624" bIns="0" rtlCol="0" anchor="ctr" anchorCtr="0">
            <a:spAutoFit/>
          </a:bodyPr>
          <a:lstStyle/>
          <a:p>
            <a:pPr defTabSz="538915">
              <a:lnSpc>
                <a:spcPct val="90000"/>
              </a:lnSpc>
              <a:defRPr/>
            </a:pPr>
            <a:r>
              <a:rPr lang="en-US" sz="1224" b="1" kern="0" dirty="0">
                <a:solidFill>
                  <a:srgbClr val="44546A"/>
                </a:solidFill>
                <a:ea typeface="Segoe UI" pitchFamily="34" charset="0"/>
                <a:cs typeface="Segoe UI" panose="020B0502040204020203" pitchFamily="34" charset="0"/>
              </a:rPr>
              <a:t>Azure customer</a:t>
            </a:r>
          </a:p>
          <a:p>
            <a:pPr defTabSz="538915">
              <a:lnSpc>
                <a:spcPct val="90000"/>
              </a:lnSpc>
              <a:defRPr/>
            </a:pPr>
            <a:r>
              <a:rPr lang="en-US" sz="1224" b="1" kern="0" dirty="0">
                <a:solidFill>
                  <a:srgbClr val="44546A"/>
                </a:solidFill>
                <a:ea typeface="Segoe UI" pitchFamily="34" charset="0"/>
                <a:cs typeface="Segoe UI" panose="020B0502040204020203" pitchFamily="34" charset="0"/>
              </a:rPr>
              <a:t>notification</a:t>
            </a:r>
          </a:p>
        </p:txBody>
      </p:sp>
      <p:sp>
        <p:nvSpPr>
          <p:cNvPr id="43" name="Oval 42"/>
          <p:cNvSpPr/>
          <p:nvPr/>
        </p:nvSpPr>
        <p:spPr>
          <a:xfrm>
            <a:off x="9414667" y="4689842"/>
            <a:ext cx="726469" cy="726469"/>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42" name="Oval 41"/>
          <p:cNvSpPr/>
          <p:nvPr/>
        </p:nvSpPr>
        <p:spPr>
          <a:xfrm>
            <a:off x="8017328" y="5199458"/>
            <a:ext cx="726469" cy="726469"/>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230" name="TextBox 229"/>
          <p:cNvSpPr txBox="1"/>
          <p:nvPr/>
        </p:nvSpPr>
        <p:spPr>
          <a:xfrm>
            <a:off x="10774775" y="3385205"/>
            <a:ext cx="949410" cy="518660"/>
          </a:xfrm>
          <a:prstGeom prst="rect">
            <a:avLst/>
          </a:prstGeom>
          <a:noFill/>
          <a:ln>
            <a:noFill/>
            <a:headEnd type="none" w="med" len="med"/>
            <a:tailEnd type="none" w="med" len="med"/>
          </a:ln>
        </p:spPr>
        <p:txBody>
          <a:bodyPr wrap="square" lIns="46624" tIns="0" rIns="46624" bIns="0" rtlCol="0" anchor="ctr"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algn="l" defTabSz="538915">
              <a:lnSpc>
                <a:spcPct val="90000"/>
              </a:lnSpc>
              <a:defRPr/>
            </a:pPr>
            <a:r>
              <a:rPr lang="en-US" sz="1224" b="1" kern="0" dirty="0">
                <a:solidFill>
                  <a:srgbClr val="44546A"/>
                </a:solidFill>
              </a:rPr>
              <a:t>Customer process</a:t>
            </a:r>
          </a:p>
          <a:p>
            <a:pPr algn="l" defTabSz="538915">
              <a:lnSpc>
                <a:spcPct val="90000"/>
              </a:lnSpc>
              <a:defRPr/>
            </a:pPr>
            <a:r>
              <a:rPr lang="en-US" sz="1224" b="1" kern="0" dirty="0">
                <a:solidFill>
                  <a:srgbClr val="44546A"/>
                </a:solidFill>
              </a:rPr>
              <a:t>step 1</a:t>
            </a:r>
          </a:p>
        </p:txBody>
      </p:sp>
      <p:sp>
        <p:nvSpPr>
          <p:cNvPr id="233" name="TextBox 232"/>
          <p:cNvSpPr txBox="1"/>
          <p:nvPr/>
        </p:nvSpPr>
        <p:spPr>
          <a:xfrm>
            <a:off x="5492027" y="4539880"/>
            <a:ext cx="1070927" cy="518660"/>
          </a:xfrm>
          <a:prstGeom prst="rect">
            <a:avLst/>
          </a:prstGeom>
          <a:noFill/>
        </p:spPr>
        <p:txBody>
          <a:bodyPr wrap="square" lIns="46624" tIns="0" rIns="46624" bIns="0" rtlCol="0" anchor="ctr" anchorCtr="0">
            <a:spAutoFit/>
          </a:bodyPr>
          <a:lstStyle/>
          <a:p>
            <a:pPr indent="-4212" algn="r" defTabSz="538915">
              <a:lnSpc>
                <a:spcPct val="90000"/>
              </a:lnSpc>
              <a:defRPr/>
            </a:pPr>
            <a:r>
              <a:rPr lang="en-US" sz="1224" b="1" kern="0" dirty="0">
                <a:solidFill>
                  <a:srgbClr val="44546A"/>
                </a:solidFill>
                <a:ea typeface="Segoe UI" panose="020B0502040204020203" pitchFamily="34" charset="0"/>
                <a:cs typeface="Segoe UI" panose="020B0502040204020203" pitchFamily="34" charset="0"/>
              </a:rPr>
              <a:t>Determine affected customers</a:t>
            </a:r>
          </a:p>
        </p:txBody>
      </p:sp>
      <p:sp>
        <p:nvSpPr>
          <p:cNvPr id="248" name="TextBox 247"/>
          <p:cNvSpPr txBox="1"/>
          <p:nvPr/>
        </p:nvSpPr>
        <p:spPr>
          <a:xfrm>
            <a:off x="8052435" y="3471990"/>
            <a:ext cx="1284336" cy="565608"/>
          </a:xfrm>
          <a:prstGeom prst="rect">
            <a:avLst/>
          </a:prstGeom>
          <a:noFill/>
          <a:ln>
            <a:noFill/>
            <a:headEnd type="none" w="med" len="med"/>
            <a:tailEnd type="none" w="med" len="med"/>
          </a:ln>
        </p:spPr>
        <p:txBody>
          <a:bodyPr wrap="square" lIns="0" tIns="46624" rIns="0" bIns="0" rtlCol="0" anchor="t"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defTabSz="538915">
              <a:lnSpc>
                <a:spcPct val="90000"/>
              </a:lnSpc>
              <a:defRPr/>
            </a:pPr>
            <a:r>
              <a:rPr lang="en-US" sz="1836" b="1" kern="0" spc="-62" dirty="0">
                <a:solidFill>
                  <a:srgbClr val="79A500"/>
                </a:solidFill>
              </a:rPr>
              <a:t>Customer notification</a:t>
            </a:r>
          </a:p>
        </p:txBody>
      </p:sp>
      <p:sp>
        <p:nvSpPr>
          <p:cNvPr id="44" name="Oval 43"/>
          <p:cNvSpPr/>
          <p:nvPr/>
        </p:nvSpPr>
        <p:spPr>
          <a:xfrm>
            <a:off x="9989366" y="3280274"/>
            <a:ext cx="726469" cy="726469"/>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41" name="Oval 40"/>
          <p:cNvSpPr/>
          <p:nvPr/>
        </p:nvSpPr>
        <p:spPr>
          <a:xfrm>
            <a:off x="6617179" y="4402423"/>
            <a:ext cx="726469" cy="726469"/>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174" name="arrow cycle"/>
          <p:cNvSpPr>
            <a:spLocks noChangeAspect="1" noEditPoints="1"/>
          </p:cNvSpPr>
          <p:nvPr/>
        </p:nvSpPr>
        <p:spPr bwMode="auto">
          <a:xfrm rot="18000000" flipH="1">
            <a:off x="7836804" y="3030946"/>
            <a:ext cx="1711655" cy="1519274"/>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rgbClr val="7FBA00"/>
          </a:solidFill>
          <a:ln>
            <a:noFill/>
          </a:ln>
        </p:spPr>
        <p:txBody>
          <a:bodyPr vert="horz" wrap="square" lIns="93248" tIns="46624" rIns="93248" bIns="46624" numCol="1" anchor="t" anchorCtr="0" compatLnSpc="1">
            <a:prstTxWarp prst="textNoShape">
              <a:avLst/>
            </a:prstTxWarp>
          </a:bodyPr>
          <a:lstStyle/>
          <a:p>
            <a:pPr defTabSz="808573"/>
            <a:endParaRPr lang="en-US" sz="1836" kern="0" dirty="0">
              <a:solidFill>
                <a:srgbClr val="505050"/>
              </a:solidFill>
            </a:endParaRPr>
          </a:p>
        </p:txBody>
      </p:sp>
      <p:sp>
        <p:nvSpPr>
          <p:cNvPr id="70" name="Freeform 647"/>
          <p:cNvSpPr>
            <a:spLocks noChangeAspect="1" noEditPoints="1"/>
          </p:cNvSpPr>
          <p:nvPr/>
        </p:nvSpPr>
        <p:spPr bwMode="auto">
          <a:xfrm rot="5400000">
            <a:off x="4251236" y="1742677"/>
            <a:ext cx="368624" cy="503695"/>
          </a:xfrm>
          <a:custGeom>
            <a:avLst/>
            <a:gdLst>
              <a:gd name="T0" fmla="*/ 110 w 293"/>
              <a:gd name="T1" fmla="*/ 266 h 400"/>
              <a:gd name="T2" fmla="*/ 110 w 293"/>
              <a:gd name="T3" fmla="*/ 314 h 400"/>
              <a:gd name="T4" fmla="*/ 119 w 293"/>
              <a:gd name="T5" fmla="*/ 181 h 400"/>
              <a:gd name="T6" fmla="*/ 90 w 293"/>
              <a:gd name="T7" fmla="*/ 211 h 400"/>
              <a:gd name="T8" fmla="*/ 39 w 293"/>
              <a:gd name="T9" fmla="*/ 206 h 400"/>
              <a:gd name="T10" fmla="*/ 40 w 293"/>
              <a:gd name="T11" fmla="*/ 248 h 400"/>
              <a:gd name="T12" fmla="*/ 1 w 293"/>
              <a:gd name="T13" fmla="*/ 281 h 400"/>
              <a:gd name="T14" fmla="*/ 30 w 293"/>
              <a:gd name="T15" fmla="*/ 310 h 400"/>
              <a:gd name="T16" fmla="*/ 26 w 293"/>
              <a:gd name="T17" fmla="*/ 361 h 400"/>
              <a:gd name="T18" fmla="*/ 68 w 293"/>
              <a:gd name="T19" fmla="*/ 361 h 400"/>
              <a:gd name="T20" fmla="*/ 101 w 293"/>
              <a:gd name="T21" fmla="*/ 399 h 400"/>
              <a:gd name="T22" fmla="*/ 130 w 293"/>
              <a:gd name="T23" fmla="*/ 370 h 400"/>
              <a:gd name="T24" fmla="*/ 181 w 293"/>
              <a:gd name="T25" fmla="*/ 374 h 400"/>
              <a:gd name="T26" fmla="*/ 181 w 293"/>
              <a:gd name="T27" fmla="*/ 332 h 400"/>
              <a:gd name="T28" fmla="*/ 219 w 293"/>
              <a:gd name="T29" fmla="*/ 299 h 400"/>
              <a:gd name="T30" fmla="*/ 190 w 293"/>
              <a:gd name="T31" fmla="*/ 270 h 400"/>
              <a:gd name="T32" fmla="*/ 194 w 293"/>
              <a:gd name="T33" fmla="*/ 219 h 400"/>
              <a:gd name="T34" fmla="*/ 152 w 293"/>
              <a:gd name="T35" fmla="*/ 220 h 400"/>
              <a:gd name="T36" fmla="*/ 119 w 293"/>
              <a:gd name="T37" fmla="*/ 181 h 400"/>
              <a:gd name="T38" fmla="*/ 179 w 293"/>
              <a:gd name="T39" fmla="*/ 82 h 400"/>
              <a:gd name="T40" fmla="*/ 197 w 293"/>
              <a:gd name="T41" fmla="*/ 126 h 400"/>
              <a:gd name="T42" fmla="*/ 155 w 293"/>
              <a:gd name="T43" fmla="*/ 0 h 400"/>
              <a:gd name="T44" fmla="*/ 139 w 293"/>
              <a:gd name="T45" fmla="*/ 38 h 400"/>
              <a:gd name="T46" fmla="*/ 91 w 293"/>
              <a:gd name="T47" fmla="*/ 54 h 400"/>
              <a:gd name="T48" fmla="*/ 107 w 293"/>
              <a:gd name="T49" fmla="*/ 92 h 400"/>
              <a:gd name="T50" fmla="*/ 84 w 293"/>
              <a:gd name="T51" fmla="*/ 137 h 400"/>
              <a:gd name="T52" fmla="*/ 122 w 293"/>
              <a:gd name="T53" fmla="*/ 153 h 400"/>
              <a:gd name="T54" fmla="*/ 138 w 293"/>
              <a:gd name="T55" fmla="*/ 201 h 400"/>
              <a:gd name="T56" fmla="*/ 176 w 293"/>
              <a:gd name="T57" fmla="*/ 185 h 400"/>
              <a:gd name="T58" fmla="*/ 222 w 293"/>
              <a:gd name="T59" fmla="*/ 208 h 400"/>
              <a:gd name="T60" fmla="*/ 237 w 293"/>
              <a:gd name="T61" fmla="*/ 170 h 400"/>
              <a:gd name="T62" fmla="*/ 286 w 293"/>
              <a:gd name="T63" fmla="*/ 154 h 400"/>
              <a:gd name="T64" fmla="*/ 270 w 293"/>
              <a:gd name="T65" fmla="*/ 116 h 400"/>
              <a:gd name="T66" fmla="*/ 293 w 293"/>
              <a:gd name="T67" fmla="*/ 71 h 400"/>
              <a:gd name="T68" fmla="*/ 254 w 293"/>
              <a:gd name="T69" fmla="*/ 55 h 400"/>
              <a:gd name="T70" fmla="*/ 239 w 293"/>
              <a:gd name="T71" fmla="*/ 7 h 400"/>
              <a:gd name="T72" fmla="*/ 200 w 293"/>
              <a:gd name="T73" fmla="*/ 23 h 400"/>
              <a:gd name="T74" fmla="*/ 155 w 293"/>
              <a:gd name="T75"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3" h="400">
                <a:moveTo>
                  <a:pt x="86" y="290"/>
                </a:moveTo>
                <a:cubicBezTo>
                  <a:pt x="86" y="277"/>
                  <a:pt x="97" y="266"/>
                  <a:pt x="110" y="266"/>
                </a:cubicBezTo>
                <a:cubicBezTo>
                  <a:pt x="123" y="266"/>
                  <a:pt x="134" y="277"/>
                  <a:pt x="134" y="290"/>
                </a:cubicBezTo>
                <a:cubicBezTo>
                  <a:pt x="134" y="303"/>
                  <a:pt x="123" y="314"/>
                  <a:pt x="110" y="314"/>
                </a:cubicBezTo>
                <a:cubicBezTo>
                  <a:pt x="97" y="314"/>
                  <a:pt x="86" y="303"/>
                  <a:pt x="86" y="290"/>
                </a:cubicBezTo>
                <a:close/>
                <a:moveTo>
                  <a:pt x="119" y="181"/>
                </a:moveTo>
                <a:cubicBezTo>
                  <a:pt x="113" y="180"/>
                  <a:pt x="107" y="180"/>
                  <a:pt x="101" y="181"/>
                </a:cubicBezTo>
                <a:cubicBezTo>
                  <a:pt x="90" y="211"/>
                  <a:pt x="90" y="211"/>
                  <a:pt x="90" y="211"/>
                </a:cubicBezTo>
                <a:cubicBezTo>
                  <a:pt x="82" y="212"/>
                  <a:pt x="75" y="216"/>
                  <a:pt x="68" y="220"/>
                </a:cubicBezTo>
                <a:cubicBezTo>
                  <a:pt x="39" y="206"/>
                  <a:pt x="39" y="206"/>
                  <a:pt x="39" y="206"/>
                </a:cubicBezTo>
                <a:cubicBezTo>
                  <a:pt x="35" y="210"/>
                  <a:pt x="30" y="215"/>
                  <a:pt x="26" y="219"/>
                </a:cubicBezTo>
                <a:cubicBezTo>
                  <a:pt x="40" y="248"/>
                  <a:pt x="40" y="248"/>
                  <a:pt x="40" y="248"/>
                </a:cubicBezTo>
                <a:cubicBezTo>
                  <a:pt x="36" y="255"/>
                  <a:pt x="32" y="262"/>
                  <a:pt x="31" y="270"/>
                </a:cubicBezTo>
                <a:cubicBezTo>
                  <a:pt x="1" y="281"/>
                  <a:pt x="1" y="281"/>
                  <a:pt x="1" y="281"/>
                </a:cubicBezTo>
                <a:cubicBezTo>
                  <a:pt x="0" y="287"/>
                  <a:pt x="0" y="293"/>
                  <a:pt x="1" y="299"/>
                </a:cubicBezTo>
                <a:cubicBezTo>
                  <a:pt x="30" y="310"/>
                  <a:pt x="30" y="310"/>
                  <a:pt x="30" y="310"/>
                </a:cubicBezTo>
                <a:cubicBezTo>
                  <a:pt x="32" y="318"/>
                  <a:pt x="36" y="325"/>
                  <a:pt x="40" y="332"/>
                </a:cubicBezTo>
                <a:cubicBezTo>
                  <a:pt x="26" y="361"/>
                  <a:pt x="26" y="361"/>
                  <a:pt x="26" y="361"/>
                </a:cubicBezTo>
                <a:cubicBezTo>
                  <a:pt x="30" y="366"/>
                  <a:pt x="35" y="370"/>
                  <a:pt x="39" y="374"/>
                </a:cubicBezTo>
                <a:cubicBezTo>
                  <a:pt x="68" y="361"/>
                  <a:pt x="68" y="361"/>
                  <a:pt x="68" y="361"/>
                </a:cubicBezTo>
                <a:cubicBezTo>
                  <a:pt x="75" y="365"/>
                  <a:pt x="82" y="368"/>
                  <a:pt x="90" y="370"/>
                </a:cubicBezTo>
                <a:cubicBezTo>
                  <a:pt x="101" y="399"/>
                  <a:pt x="101" y="399"/>
                  <a:pt x="101" y="399"/>
                </a:cubicBezTo>
                <a:cubicBezTo>
                  <a:pt x="107" y="400"/>
                  <a:pt x="113" y="400"/>
                  <a:pt x="119" y="399"/>
                </a:cubicBezTo>
                <a:cubicBezTo>
                  <a:pt x="130" y="370"/>
                  <a:pt x="130" y="370"/>
                  <a:pt x="130" y="370"/>
                </a:cubicBezTo>
                <a:cubicBezTo>
                  <a:pt x="138" y="368"/>
                  <a:pt x="145" y="365"/>
                  <a:pt x="152" y="361"/>
                </a:cubicBezTo>
                <a:cubicBezTo>
                  <a:pt x="181" y="374"/>
                  <a:pt x="181" y="374"/>
                  <a:pt x="181" y="374"/>
                </a:cubicBezTo>
                <a:cubicBezTo>
                  <a:pt x="185" y="370"/>
                  <a:pt x="190" y="366"/>
                  <a:pt x="194" y="361"/>
                </a:cubicBezTo>
                <a:cubicBezTo>
                  <a:pt x="181" y="332"/>
                  <a:pt x="181" y="332"/>
                  <a:pt x="181" y="332"/>
                </a:cubicBezTo>
                <a:cubicBezTo>
                  <a:pt x="185" y="325"/>
                  <a:pt x="188" y="318"/>
                  <a:pt x="190" y="310"/>
                </a:cubicBezTo>
                <a:cubicBezTo>
                  <a:pt x="219" y="299"/>
                  <a:pt x="219" y="299"/>
                  <a:pt x="219" y="299"/>
                </a:cubicBezTo>
                <a:cubicBezTo>
                  <a:pt x="220" y="293"/>
                  <a:pt x="220" y="287"/>
                  <a:pt x="219" y="281"/>
                </a:cubicBezTo>
                <a:cubicBezTo>
                  <a:pt x="190" y="270"/>
                  <a:pt x="190" y="270"/>
                  <a:pt x="190" y="270"/>
                </a:cubicBezTo>
                <a:cubicBezTo>
                  <a:pt x="188" y="262"/>
                  <a:pt x="185" y="255"/>
                  <a:pt x="181" y="248"/>
                </a:cubicBezTo>
                <a:cubicBezTo>
                  <a:pt x="194" y="219"/>
                  <a:pt x="194" y="219"/>
                  <a:pt x="194" y="219"/>
                </a:cubicBezTo>
                <a:cubicBezTo>
                  <a:pt x="190" y="215"/>
                  <a:pt x="185" y="210"/>
                  <a:pt x="181" y="206"/>
                </a:cubicBezTo>
                <a:cubicBezTo>
                  <a:pt x="152" y="220"/>
                  <a:pt x="152" y="220"/>
                  <a:pt x="152" y="220"/>
                </a:cubicBezTo>
                <a:cubicBezTo>
                  <a:pt x="145" y="216"/>
                  <a:pt x="138" y="212"/>
                  <a:pt x="130" y="211"/>
                </a:cubicBezTo>
                <a:lnTo>
                  <a:pt x="119" y="181"/>
                </a:lnTo>
                <a:close/>
                <a:moveTo>
                  <a:pt x="167" y="113"/>
                </a:moveTo>
                <a:cubicBezTo>
                  <a:pt x="162" y="101"/>
                  <a:pt x="167" y="87"/>
                  <a:pt x="179" y="82"/>
                </a:cubicBezTo>
                <a:cubicBezTo>
                  <a:pt x="191" y="77"/>
                  <a:pt x="205" y="83"/>
                  <a:pt x="210" y="95"/>
                </a:cubicBezTo>
                <a:cubicBezTo>
                  <a:pt x="215" y="107"/>
                  <a:pt x="210" y="121"/>
                  <a:pt x="197" y="126"/>
                </a:cubicBezTo>
                <a:cubicBezTo>
                  <a:pt x="185" y="131"/>
                  <a:pt x="172" y="125"/>
                  <a:pt x="167" y="113"/>
                </a:cubicBezTo>
                <a:close/>
                <a:moveTo>
                  <a:pt x="155" y="0"/>
                </a:moveTo>
                <a:cubicBezTo>
                  <a:pt x="149" y="2"/>
                  <a:pt x="144" y="4"/>
                  <a:pt x="138" y="7"/>
                </a:cubicBezTo>
                <a:cubicBezTo>
                  <a:pt x="139" y="38"/>
                  <a:pt x="139" y="38"/>
                  <a:pt x="139" y="38"/>
                </a:cubicBezTo>
                <a:cubicBezTo>
                  <a:pt x="133" y="43"/>
                  <a:pt x="127" y="49"/>
                  <a:pt x="123" y="55"/>
                </a:cubicBezTo>
                <a:cubicBezTo>
                  <a:pt x="91" y="54"/>
                  <a:pt x="91" y="54"/>
                  <a:pt x="91" y="54"/>
                </a:cubicBezTo>
                <a:cubicBezTo>
                  <a:pt x="88" y="59"/>
                  <a:pt x="86" y="65"/>
                  <a:pt x="84" y="71"/>
                </a:cubicBezTo>
                <a:cubicBezTo>
                  <a:pt x="107" y="92"/>
                  <a:pt x="107" y="92"/>
                  <a:pt x="107" y="92"/>
                </a:cubicBezTo>
                <a:cubicBezTo>
                  <a:pt x="106" y="100"/>
                  <a:pt x="106" y="108"/>
                  <a:pt x="107" y="116"/>
                </a:cubicBezTo>
                <a:cubicBezTo>
                  <a:pt x="84" y="137"/>
                  <a:pt x="84" y="137"/>
                  <a:pt x="84" y="137"/>
                </a:cubicBezTo>
                <a:cubicBezTo>
                  <a:pt x="86" y="143"/>
                  <a:pt x="88" y="149"/>
                  <a:pt x="91" y="154"/>
                </a:cubicBezTo>
                <a:cubicBezTo>
                  <a:pt x="122" y="153"/>
                  <a:pt x="122" y="153"/>
                  <a:pt x="122" y="153"/>
                </a:cubicBezTo>
                <a:cubicBezTo>
                  <a:pt x="127" y="159"/>
                  <a:pt x="133" y="165"/>
                  <a:pt x="139" y="170"/>
                </a:cubicBezTo>
                <a:cubicBezTo>
                  <a:pt x="138" y="201"/>
                  <a:pt x="138" y="201"/>
                  <a:pt x="138" y="201"/>
                </a:cubicBezTo>
                <a:cubicBezTo>
                  <a:pt x="144" y="204"/>
                  <a:pt x="149" y="206"/>
                  <a:pt x="155" y="208"/>
                </a:cubicBezTo>
                <a:cubicBezTo>
                  <a:pt x="176" y="185"/>
                  <a:pt x="176" y="185"/>
                  <a:pt x="176" y="185"/>
                </a:cubicBezTo>
                <a:cubicBezTo>
                  <a:pt x="184" y="186"/>
                  <a:pt x="193" y="186"/>
                  <a:pt x="200" y="185"/>
                </a:cubicBezTo>
                <a:cubicBezTo>
                  <a:pt x="222" y="208"/>
                  <a:pt x="222" y="208"/>
                  <a:pt x="222" y="208"/>
                </a:cubicBezTo>
                <a:cubicBezTo>
                  <a:pt x="228" y="206"/>
                  <a:pt x="233" y="204"/>
                  <a:pt x="239" y="201"/>
                </a:cubicBezTo>
                <a:cubicBezTo>
                  <a:pt x="237" y="170"/>
                  <a:pt x="237" y="170"/>
                  <a:pt x="237" y="170"/>
                </a:cubicBezTo>
                <a:cubicBezTo>
                  <a:pt x="244" y="165"/>
                  <a:pt x="250" y="159"/>
                  <a:pt x="254" y="153"/>
                </a:cubicBezTo>
                <a:cubicBezTo>
                  <a:pt x="286" y="154"/>
                  <a:pt x="286" y="154"/>
                  <a:pt x="286" y="154"/>
                </a:cubicBezTo>
                <a:cubicBezTo>
                  <a:pt x="289" y="149"/>
                  <a:pt x="291" y="143"/>
                  <a:pt x="293" y="137"/>
                </a:cubicBezTo>
                <a:cubicBezTo>
                  <a:pt x="270" y="116"/>
                  <a:pt x="270" y="116"/>
                  <a:pt x="270" y="116"/>
                </a:cubicBezTo>
                <a:cubicBezTo>
                  <a:pt x="271" y="108"/>
                  <a:pt x="271" y="100"/>
                  <a:pt x="270" y="92"/>
                </a:cubicBezTo>
                <a:cubicBezTo>
                  <a:pt x="293" y="71"/>
                  <a:pt x="293" y="71"/>
                  <a:pt x="293" y="71"/>
                </a:cubicBezTo>
                <a:cubicBezTo>
                  <a:pt x="291" y="65"/>
                  <a:pt x="289" y="59"/>
                  <a:pt x="286" y="54"/>
                </a:cubicBezTo>
                <a:cubicBezTo>
                  <a:pt x="254" y="55"/>
                  <a:pt x="254" y="55"/>
                  <a:pt x="254" y="55"/>
                </a:cubicBezTo>
                <a:cubicBezTo>
                  <a:pt x="249" y="49"/>
                  <a:pt x="244" y="43"/>
                  <a:pt x="237" y="38"/>
                </a:cubicBezTo>
                <a:cubicBezTo>
                  <a:pt x="239" y="7"/>
                  <a:pt x="239" y="7"/>
                  <a:pt x="239" y="7"/>
                </a:cubicBezTo>
                <a:cubicBezTo>
                  <a:pt x="233" y="4"/>
                  <a:pt x="228" y="2"/>
                  <a:pt x="222" y="0"/>
                </a:cubicBezTo>
                <a:cubicBezTo>
                  <a:pt x="200" y="23"/>
                  <a:pt x="200" y="23"/>
                  <a:pt x="200" y="23"/>
                </a:cubicBezTo>
                <a:cubicBezTo>
                  <a:pt x="192" y="22"/>
                  <a:pt x="184" y="22"/>
                  <a:pt x="176" y="23"/>
                </a:cubicBezTo>
                <a:lnTo>
                  <a:pt x="155" y="0"/>
                </a:lnTo>
                <a:close/>
              </a:path>
            </a:pathLst>
          </a:custGeom>
          <a:solidFill>
            <a:schemeClr val="bg1">
              <a:lumMod val="85000"/>
            </a:schemeClr>
          </a:solidFill>
          <a:ln>
            <a:noFill/>
          </a:ln>
          <a:extLst/>
        </p:spPr>
        <p:txBody>
          <a:bodyPr vert="horz" wrap="square" lIns="93248" tIns="46624" rIns="93248" bIns="46624" numCol="1" anchor="t" anchorCtr="0" compatLnSpc="1">
            <a:prstTxWarp prst="textNoShape">
              <a:avLst/>
            </a:prstTxWarp>
          </a:bodyPr>
          <a:lstStyle/>
          <a:p>
            <a:pPr defTabSz="808573">
              <a:defRPr/>
            </a:pPr>
            <a:endParaRPr lang="en-US" sz="1836" kern="0" dirty="0">
              <a:solidFill>
                <a:srgbClr val="505050"/>
              </a:solidFill>
            </a:endParaRPr>
          </a:p>
        </p:txBody>
      </p:sp>
      <p:pic>
        <p:nvPicPr>
          <p:cNvPr id="71" name="Picture 70"/>
          <p:cNvPicPr>
            <a:picLocks noChangeAspect="1"/>
          </p:cNvPicPr>
          <p:nvPr/>
        </p:nvPicPr>
        <p:blipFill>
          <a:blip r:embed="rId3">
            <a:duotone>
              <a:schemeClr val="bg2">
                <a:shade val="45000"/>
                <a:satMod val="135000"/>
              </a:schemeClr>
              <a:prstClr val="white"/>
            </a:duotone>
          </a:blip>
          <a:stretch>
            <a:fillRect/>
          </a:stretch>
        </p:blipFill>
        <p:spPr>
          <a:xfrm>
            <a:off x="3194480" y="2394653"/>
            <a:ext cx="434705" cy="379197"/>
          </a:xfrm>
          <a:prstGeom prst="rect">
            <a:avLst/>
          </a:prstGeom>
        </p:spPr>
      </p:pic>
      <p:sp>
        <p:nvSpPr>
          <p:cNvPr id="72" name="Freeform 9"/>
          <p:cNvSpPr>
            <a:spLocks noChangeAspect="1" noEditPoints="1"/>
          </p:cNvSpPr>
          <p:nvPr/>
        </p:nvSpPr>
        <p:spPr bwMode="auto">
          <a:xfrm>
            <a:off x="5704987" y="2122874"/>
            <a:ext cx="309286" cy="445578"/>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lumMod val="85000"/>
            </a:schemeClr>
          </a:solidFill>
          <a:ln>
            <a:noFill/>
          </a:ln>
          <a:extLst/>
        </p:spPr>
        <p:txBody>
          <a:bodyPr vert="horz" wrap="square" lIns="93248" tIns="93248" rIns="93248" bIns="279745" numCol="1" anchor="b" anchorCtr="0" compatLnSpc="1">
            <a:prstTxWarp prst="textNoShape">
              <a:avLst/>
            </a:prstTxWarp>
          </a:bodyPr>
          <a:lstStyle/>
          <a:p>
            <a:pPr defTabSz="932504"/>
            <a:endParaRPr lang="en-US" sz="1836" dirty="0">
              <a:solidFill>
                <a:prstClr val="black"/>
              </a:solidFill>
            </a:endParaRPr>
          </a:p>
        </p:txBody>
      </p:sp>
      <p:pic>
        <p:nvPicPr>
          <p:cNvPr id="74" name="Picture 5" descr="\\MAGNUM\Projects\Microsoft\Cloud Power FY12\Design\ICONS_PNG\Consistent_Development_and_Deployment_Platform.png"/>
          <p:cNvPicPr>
            <a:picLocks noChangeAspect="1" noChangeArrowheads="1"/>
          </p:cNvPicPr>
          <p:nvPr/>
        </p:nvPicPr>
        <p:blipFill>
          <a:blip r:embed="rId4" cstate="screen">
            <a:duotone>
              <a:schemeClr val="bg2">
                <a:shade val="45000"/>
                <a:satMod val="135000"/>
              </a:schemeClr>
              <a:prstClr val="white"/>
            </a:duotone>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a:ext>
            </a:extLst>
          </a:blip>
          <a:stretch>
            <a:fillRect/>
          </a:stretch>
        </p:blipFill>
        <p:spPr bwMode="auto">
          <a:xfrm>
            <a:off x="2665944" y="3343316"/>
            <a:ext cx="600385" cy="600385"/>
          </a:xfrm>
          <a:prstGeom prst="rect">
            <a:avLst/>
          </a:prstGeom>
          <a:noFill/>
          <a:ln>
            <a:noFill/>
          </a:ln>
        </p:spPr>
      </p:pic>
      <p:pic>
        <p:nvPicPr>
          <p:cNvPr id="76" name="Picture 3" descr="\\MAGNUM\Projects\Microsoft\Cloud Power FY12\Design\Icons\PNGs\Scalable_Elastic_4.png"/>
          <p:cNvPicPr>
            <a:picLocks noChangeAspect="1" noChangeArrowheads="1"/>
          </p:cNvPicPr>
          <p:nvPr/>
        </p:nvPicPr>
        <p:blipFill rotWithShape="1">
          <a:blip r:embed="rId6" cstate="screen">
            <a:duotone>
              <a:schemeClr val="bg2">
                <a:shade val="45000"/>
                <a:satMod val="135000"/>
              </a:schemeClr>
              <a:prstClr val="white"/>
            </a:duotone>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a:ext>
            </a:extLst>
          </a:blip>
          <a:srcRect/>
          <a:stretch/>
        </p:blipFill>
        <p:spPr bwMode="auto">
          <a:xfrm>
            <a:off x="8174015" y="5373501"/>
            <a:ext cx="413095" cy="378383"/>
          </a:xfrm>
          <a:prstGeom prst="rect">
            <a:avLst/>
          </a:prstGeom>
          <a:noFill/>
          <a:ln>
            <a:noFill/>
          </a:ln>
        </p:spPr>
      </p:pic>
      <p:sp>
        <p:nvSpPr>
          <p:cNvPr id="77" name="Freeform 205"/>
          <p:cNvSpPr>
            <a:spLocks noChangeAspect="1" noEditPoints="1"/>
          </p:cNvSpPr>
          <p:nvPr/>
        </p:nvSpPr>
        <p:spPr bwMode="auto">
          <a:xfrm>
            <a:off x="10153239" y="3445973"/>
            <a:ext cx="398723" cy="395070"/>
          </a:xfrm>
          <a:custGeom>
            <a:avLst/>
            <a:gdLst>
              <a:gd name="T0" fmla="*/ 151 w 308"/>
              <a:gd name="T1" fmla="*/ 210 h 305"/>
              <a:gd name="T2" fmla="*/ 136 w 308"/>
              <a:gd name="T3" fmla="*/ 248 h 305"/>
              <a:gd name="T4" fmla="*/ 120 w 308"/>
              <a:gd name="T5" fmla="*/ 286 h 305"/>
              <a:gd name="T6" fmla="*/ 49 w 308"/>
              <a:gd name="T7" fmla="*/ 296 h 305"/>
              <a:gd name="T8" fmla="*/ 49 w 308"/>
              <a:gd name="T9" fmla="*/ 289 h 305"/>
              <a:gd name="T10" fmla="*/ 89 w 308"/>
              <a:gd name="T11" fmla="*/ 265 h 305"/>
              <a:gd name="T12" fmla="*/ 80 w 308"/>
              <a:gd name="T13" fmla="*/ 231 h 305"/>
              <a:gd name="T14" fmla="*/ 65 w 308"/>
              <a:gd name="T15" fmla="*/ 226 h 305"/>
              <a:gd name="T16" fmla="*/ 21 w 308"/>
              <a:gd name="T17" fmla="*/ 249 h 305"/>
              <a:gd name="T18" fmla="*/ 39 w 308"/>
              <a:gd name="T19" fmla="*/ 202 h 305"/>
              <a:gd name="T20" fmla="*/ 75 w 308"/>
              <a:gd name="T21" fmla="*/ 186 h 305"/>
              <a:gd name="T22" fmla="*/ 77 w 308"/>
              <a:gd name="T23" fmla="*/ 186 h 305"/>
              <a:gd name="T24" fmla="*/ 106 w 308"/>
              <a:gd name="T25" fmla="*/ 178 h 305"/>
              <a:gd name="T26" fmla="*/ 201 w 308"/>
              <a:gd name="T27" fmla="*/ 161 h 305"/>
              <a:gd name="T28" fmla="*/ 135 w 308"/>
              <a:gd name="T29" fmla="*/ 95 h 305"/>
              <a:gd name="T30" fmla="*/ 129 w 308"/>
              <a:gd name="T31" fmla="*/ 95 h 305"/>
              <a:gd name="T32" fmla="*/ 95 w 308"/>
              <a:gd name="T33" fmla="*/ 135 h 305"/>
              <a:gd name="T34" fmla="*/ 161 w 308"/>
              <a:gd name="T35" fmla="*/ 200 h 305"/>
              <a:gd name="T36" fmla="*/ 268 w 308"/>
              <a:gd name="T37" fmla="*/ 302 h 305"/>
              <a:gd name="T38" fmla="*/ 303 w 308"/>
              <a:gd name="T39" fmla="*/ 265 h 305"/>
              <a:gd name="T40" fmla="*/ 201 w 308"/>
              <a:gd name="T41" fmla="*/ 161 h 305"/>
              <a:gd name="T42" fmla="*/ 301 w 308"/>
              <a:gd name="T43" fmla="*/ 70 h 305"/>
              <a:gd name="T44" fmla="*/ 261 w 308"/>
              <a:gd name="T45" fmla="*/ 93 h 305"/>
              <a:gd name="T46" fmla="*/ 240 w 308"/>
              <a:gd name="T47" fmla="*/ 79 h 305"/>
              <a:gd name="T48" fmla="*/ 239 w 308"/>
              <a:gd name="T49" fmla="*/ 53 h 305"/>
              <a:gd name="T50" fmla="*/ 280 w 308"/>
              <a:gd name="T51" fmla="*/ 26 h 305"/>
              <a:gd name="T52" fmla="*/ 217 w 308"/>
              <a:gd name="T53" fmla="*/ 25 h 305"/>
              <a:gd name="T54" fmla="*/ 191 w 308"/>
              <a:gd name="T55" fmla="*/ 71 h 305"/>
              <a:gd name="T56" fmla="*/ 182 w 308"/>
              <a:gd name="T57" fmla="*/ 102 h 305"/>
              <a:gd name="T58" fmla="*/ 210 w 308"/>
              <a:gd name="T59" fmla="*/ 151 h 305"/>
              <a:gd name="T60" fmla="*/ 249 w 308"/>
              <a:gd name="T61" fmla="*/ 133 h 305"/>
              <a:gd name="T62" fmla="*/ 252 w 308"/>
              <a:gd name="T63" fmla="*/ 133 h 305"/>
              <a:gd name="T64" fmla="*/ 276 w 308"/>
              <a:gd name="T65" fmla="*/ 126 h 305"/>
              <a:gd name="T66" fmla="*/ 308 w 308"/>
              <a:gd name="T67" fmla="*/ 75 h 305"/>
              <a:gd name="T68" fmla="*/ 52 w 308"/>
              <a:gd name="T69" fmla="*/ 146 h 305"/>
              <a:gd name="T70" fmla="*/ 143 w 308"/>
              <a:gd name="T71" fmla="*/ 58 h 305"/>
              <a:gd name="T72" fmla="*/ 143 w 308"/>
              <a:gd name="T73" fmla="*/ 45 h 305"/>
              <a:gd name="T74" fmla="*/ 94 w 308"/>
              <a:gd name="T75" fmla="*/ 0 h 305"/>
              <a:gd name="T76" fmla="*/ 2 w 308"/>
              <a:gd name="T77" fmla="*/ 87 h 305"/>
              <a:gd name="T78" fmla="*/ 2 w 308"/>
              <a:gd name="T79" fmla="*/ 100 h 305"/>
              <a:gd name="T80" fmla="*/ 52 w 308"/>
              <a:gd name="T81" fmla="*/ 14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8" h="305">
                <a:moveTo>
                  <a:pt x="113" y="172"/>
                </a:moveTo>
                <a:cubicBezTo>
                  <a:pt x="151" y="210"/>
                  <a:pt x="151" y="210"/>
                  <a:pt x="151" y="210"/>
                </a:cubicBezTo>
                <a:cubicBezTo>
                  <a:pt x="144" y="217"/>
                  <a:pt x="144" y="217"/>
                  <a:pt x="144" y="217"/>
                </a:cubicBezTo>
                <a:cubicBezTo>
                  <a:pt x="137" y="224"/>
                  <a:pt x="136" y="236"/>
                  <a:pt x="136" y="248"/>
                </a:cubicBezTo>
                <a:cubicBezTo>
                  <a:pt x="136" y="248"/>
                  <a:pt x="136" y="248"/>
                  <a:pt x="136" y="248"/>
                </a:cubicBezTo>
                <a:cubicBezTo>
                  <a:pt x="136" y="262"/>
                  <a:pt x="130" y="276"/>
                  <a:pt x="120" y="286"/>
                </a:cubicBezTo>
                <a:cubicBezTo>
                  <a:pt x="117" y="289"/>
                  <a:pt x="114" y="292"/>
                  <a:pt x="109" y="295"/>
                </a:cubicBezTo>
                <a:cubicBezTo>
                  <a:pt x="92" y="305"/>
                  <a:pt x="68" y="305"/>
                  <a:pt x="49" y="296"/>
                </a:cubicBezTo>
                <a:cubicBezTo>
                  <a:pt x="48" y="296"/>
                  <a:pt x="47" y="294"/>
                  <a:pt x="47" y="293"/>
                </a:cubicBezTo>
                <a:cubicBezTo>
                  <a:pt x="46" y="291"/>
                  <a:pt x="47" y="289"/>
                  <a:pt x="49" y="289"/>
                </a:cubicBezTo>
                <a:cubicBezTo>
                  <a:pt x="88" y="266"/>
                  <a:pt x="88" y="266"/>
                  <a:pt x="88" y="266"/>
                </a:cubicBezTo>
                <a:cubicBezTo>
                  <a:pt x="88" y="266"/>
                  <a:pt x="89" y="266"/>
                  <a:pt x="89" y="265"/>
                </a:cubicBezTo>
                <a:cubicBezTo>
                  <a:pt x="92" y="262"/>
                  <a:pt x="96" y="257"/>
                  <a:pt x="87" y="240"/>
                </a:cubicBezTo>
                <a:cubicBezTo>
                  <a:pt x="85" y="236"/>
                  <a:pt x="82" y="233"/>
                  <a:pt x="80" y="231"/>
                </a:cubicBezTo>
                <a:cubicBezTo>
                  <a:pt x="73" y="224"/>
                  <a:pt x="68" y="225"/>
                  <a:pt x="66" y="226"/>
                </a:cubicBezTo>
                <a:cubicBezTo>
                  <a:pt x="65" y="226"/>
                  <a:pt x="65" y="226"/>
                  <a:pt x="65" y="226"/>
                </a:cubicBezTo>
                <a:cubicBezTo>
                  <a:pt x="26" y="249"/>
                  <a:pt x="26" y="249"/>
                  <a:pt x="26" y="249"/>
                </a:cubicBezTo>
                <a:cubicBezTo>
                  <a:pt x="24" y="249"/>
                  <a:pt x="22" y="249"/>
                  <a:pt x="21" y="249"/>
                </a:cubicBezTo>
                <a:cubicBezTo>
                  <a:pt x="20" y="248"/>
                  <a:pt x="19" y="246"/>
                  <a:pt x="19" y="244"/>
                </a:cubicBezTo>
                <a:cubicBezTo>
                  <a:pt x="20" y="229"/>
                  <a:pt x="28" y="214"/>
                  <a:pt x="39" y="202"/>
                </a:cubicBezTo>
                <a:cubicBezTo>
                  <a:pt x="42" y="199"/>
                  <a:pt x="47" y="196"/>
                  <a:pt x="51" y="193"/>
                </a:cubicBezTo>
                <a:cubicBezTo>
                  <a:pt x="58" y="189"/>
                  <a:pt x="66" y="187"/>
                  <a:pt x="75" y="186"/>
                </a:cubicBezTo>
                <a:cubicBezTo>
                  <a:pt x="74" y="186"/>
                  <a:pt x="74" y="186"/>
                  <a:pt x="74" y="186"/>
                </a:cubicBezTo>
                <a:cubicBezTo>
                  <a:pt x="75" y="186"/>
                  <a:pt x="76" y="186"/>
                  <a:pt x="77" y="186"/>
                </a:cubicBezTo>
                <a:cubicBezTo>
                  <a:pt x="77" y="186"/>
                  <a:pt x="77" y="186"/>
                  <a:pt x="78" y="186"/>
                </a:cubicBezTo>
                <a:cubicBezTo>
                  <a:pt x="89" y="186"/>
                  <a:pt x="100" y="185"/>
                  <a:pt x="106" y="178"/>
                </a:cubicBezTo>
                <a:lnTo>
                  <a:pt x="113" y="172"/>
                </a:lnTo>
                <a:close/>
                <a:moveTo>
                  <a:pt x="201" y="161"/>
                </a:moveTo>
                <a:cubicBezTo>
                  <a:pt x="162" y="122"/>
                  <a:pt x="162" y="122"/>
                  <a:pt x="162" y="122"/>
                </a:cubicBezTo>
                <a:cubicBezTo>
                  <a:pt x="135" y="95"/>
                  <a:pt x="135" y="95"/>
                  <a:pt x="135" y="95"/>
                </a:cubicBezTo>
                <a:cubicBezTo>
                  <a:pt x="134" y="94"/>
                  <a:pt x="133" y="94"/>
                  <a:pt x="132" y="94"/>
                </a:cubicBezTo>
                <a:cubicBezTo>
                  <a:pt x="131" y="94"/>
                  <a:pt x="130" y="94"/>
                  <a:pt x="129" y="95"/>
                </a:cubicBezTo>
                <a:cubicBezTo>
                  <a:pt x="95" y="129"/>
                  <a:pt x="95" y="129"/>
                  <a:pt x="95" y="129"/>
                </a:cubicBezTo>
                <a:cubicBezTo>
                  <a:pt x="94" y="130"/>
                  <a:pt x="94" y="133"/>
                  <a:pt x="95" y="135"/>
                </a:cubicBezTo>
                <a:cubicBezTo>
                  <a:pt x="123" y="162"/>
                  <a:pt x="123" y="162"/>
                  <a:pt x="123" y="162"/>
                </a:cubicBezTo>
                <a:cubicBezTo>
                  <a:pt x="161" y="200"/>
                  <a:pt x="161" y="200"/>
                  <a:pt x="161" y="200"/>
                </a:cubicBezTo>
                <a:cubicBezTo>
                  <a:pt x="262" y="302"/>
                  <a:pt x="262" y="302"/>
                  <a:pt x="262" y="302"/>
                </a:cubicBezTo>
                <a:cubicBezTo>
                  <a:pt x="264" y="303"/>
                  <a:pt x="266" y="303"/>
                  <a:pt x="268" y="302"/>
                </a:cubicBezTo>
                <a:cubicBezTo>
                  <a:pt x="302" y="268"/>
                  <a:pt x="302" y="268"/>
                  <a:pt x="302" y="268"/>
                </a:cubicBezTo>
                <a:cubicBezTo>
                  <a:pt x="303" y="267"/>
                  <a:pt x="303" y="266"/>
                  <a:pt x="303" y="265"/>
                </a:cubicBezTo>
                <a:cubicBezTo>
                  <a:pt x="303" y="264"/>
                  <a:pt x="303" y="263"/>
                  <a:pt x="302" y="262"/>
                </a:cubicBezTo>
                <a:lnTo>
                  <a:pt x="201" y="161"/>
                </a:lnTo>
                <a:close/>
                <a:moveTo>
                  <a:pt x="306" y="70"/>
                </a:moveTo>
                <a:cubicBezTo>
                  <a:pt x="304" y="70"/>
                  <a:pt x="303" y="70"/>
                  <a:pt x="301" y="70"/>
                </a:cubicBezTo>
                <a:cubicBezTo>
                  <a:pt x="262" y="93"/>
                  <a:pt x="262" y="93"/>
                  <a:pt x="262" y="93"/>
                </a:cubicBezTo>
                <a:cubicBezTo>
                  <a:pt x="262" y="93"/>
                  <a:pt x="262" y="93"/>
                  <a:pt x="261" y="93"/>
                </a:cubicBezTo>
                <a:cubicBezTo>
                  <a:pt x="259" y="94"/>
                  <a:pt x="254" y="95"/>
                  <a:pt x="247" y="88"/>
                </a:cubicBezTo>
                <a:cubicBezTo>
                  <a:pt x="244" y="86"/>
                  <a:pt x="242" y="83"/>
                  <a:pt x="240" y="79"/>
                </a:cubicBezTo>
                <a:cubicBezTo>
                  <a:pt x="230" y="62"/>
                  <a:pt x="235" y="57"/>
                  <a:pt x="237" y="54"/>
                </a:cubicBezTo>
                <a:cubicBezTo>
                  <a:pt x="238" y="53"/>
                  <a:pt x="239" y="53"/>
                  <a:pt x="239" y="53"/>
                </a:cubicBezTo>
                <a:cubicBezTo>
                  <a:pt x="278" y="30"/>
                  <a:pt x="278" y="30"/>
                  <a:pt x="278" y="30"/>
                </a:cubicBezTo>
                <a:cubicBezTo>
                  <a:pt x="280" y="30"/>
                  <a:pt x="280" y="28"/>
                  <a:pt x="280" y="26"/>
                </a:cubicBezTo>
                <a:cubicBezTo>
                  <a:pt x="280" y="25"/>
                  <a:pt x="279" y="23"/>
                  <a:pt x="278" y="23"/>
                </a:cubicBezTo>
                <a:cubicBezTo>
                  <a:pt x="259" y="14"/>
                  <a:pt x="235" y="14"/>
                  <a:pt x="217" y="25"/>
                </a:cubicBezTo>
                <a:cubicBezTo>
                  <a:pt x="213" y="27"/>
                  <a:pt x="210" y="30"/>
                  <a:pt x="206" y="33"/>
                </a:cubicBezTo>
                <a:cubicBezTo>
                  <a:pt x="196" y="43"/>
                  <a:pt x="191" y="57"/>
                  <a:pt x="191" y="71"/>
                </a:cubicBezTo>
                <a:cubicBezTo>
                  <a:pt x="190" y="71"/>
                  <a:pt x="190" y="71"/>
                  <a:pt x="190" y="71"/>
                </a:cubicBezTo>
                <a:cubicBezTo>
                  <a:pt x="191" y="83"/>
                  <a:pt x="190" y="95"/>
                  <a:pt x="182" y="102"/>
                </a:cubicBezTo>
                <a:cubicBezTo>
                  <a:pt x="172" y="113"/>
                  <a:pt x="172" y="113"/>
                  <a:pt x="172" y="113"/>
                </a:cubicBezTo>
                <a:cubicBezTo>
                  <a:pt x="210" y="151"/>
                  <a:pt x="210" y="151"/>
                  <a:pt x="210" y="151"/>
                </a:cubicBezTo>
                <a:cubicBezTo>
                  <a:pt x="221" y="141"/>
                  <a:pt x="221" y="141"/>
                  <a:pt x="221" y="141"/>
                </a:cubicBezTo>
                <a:cubicBezTo>
                  <a:pt x="227" y="134"/>
                  <a:pt x="238" y="133"/>
                  <a:pt x="249" y="133"/>
                </a:cubicBezTo>
                <a:cubicBezTo>
                  <a:pt x="249" y="133"/>
                  <a:pt x="250" y="133"/>
                  <a:pt x="250" y="133"/>
                </a:cubicBezTo>
                <a:cubicBezTo>
                  <a:pt x="251" y="133"/>
                  <a:pt x="252" y="133"/>
                  <a:pt x="252" y="133"/>
                </a:cubicBezTo>
                <a:cubicBezTo>
                  <a:pt x="252" y="133"/>
                  <a:pt x="252" y="133"/>
                  <a:pt x="252" y="133"/>
                </a:cubicBezTo>
                <a:cubicBezTo>
                  <a:pt x="260" y="132"/>
                  <a:pt x="268" y="130"/>
                  <a:pt x="276" y="126"/>
                </a:cubicBezTo>
                <a:cubicBezTo>
                  <a:pt x="280" y="123"/>
                  <a:pt x="284" y="120"/>
                  <a:pt x="288" y="117"/>
                </a:cubicBezTo>
                <a:cubicBezTo>
                  <a:pt x="299" y="106"/>
                  <a:pt x="306" y="90"/>
                  <a:pt x="308" y="75"/>
                </a:cubicBezTo>
                <a:cubicBezTo>
                  <a:pt x="308" y="73"/>
                  <a:pt x="307" y="71"/>
                  <a:pt x="306" y="70"/>
                </a:cubicBezTo>
                <a:close/>
                <a:moveTo>
                  <a:pt x="52" y="146"/>
                </a:moveTo>
                <a:cubicBezTo>
                  <a:pt x="54" y="146"/>
                  <a:pt x="57" y="145"/>
                  <a:pt x="58" y="143"/>
                </a:cubicBezTo>
                <a:cubicBezTo>
                  <a:pt x="143" y="58"/>
                  <a:pt x="143" y="58"/>
                  <a:pt x="143" y="58"/>
                </a:cubicBezTo>
                <a:cubicBezTo>
                  <a:pt x="145" y="57"/>
                  <a:pt x="146" y="54"/>
                  <a:pt x="146" y="52"/>
                </a:cubicBezTo>
                <a:cubicBezTo>
                  <a:pt x="146" y="49"/>
                  <a:pt x="145" y="47"/>
                  <a:pt x="143" y="45"/>
                </a:cubicBezTo>
                <a:cubicBezTo>
                  <a:pt x="100" y="2"/>
                  <a:pt x="100" y="2"/>
                  <a:pt x="100" y="2"/>
                </a:cubicBezTo>
                <a:cubicBezTo>
                  <a:pt x="98" y="1"/>
                  <a:pt x="96" y="0"/>
                  <a:pt x="94" y="0"/>
                </a:cubicBezTo>
                <a:cubicBezTo>
                  <a:pt x="91" y="0"/>
                  <a:pt x="89" y="1"/>
                  <a:pt x="87" y="2"/>
                </a:cubicBezTo>
                <a:cubicBezTo>
                  <a:pt x="2" y="87"/>
                  <a:pt x="2" y="87"/>
                  <a:pt x="2" y="87"/>
                </a:cubicBezTo>
                <a:cubicBezTo>
                  <a:pt x="1" y="89"/>
                  <a:pt x="0" y="91"/>
                  <a:pt x="0" y="93"/>
                </a:cubicBezTo>
                <a:cubicBezTo>
                  <a:pt x="0" y="96"/>
                  <a:pt x="1" y="98"/>
                  <a:pt x="2" y="100"/>
                </a:cubicBezTo>
                <a:cubicBezTo>
                  <a:pt x="46" y="143"/>
                  <a:pt x="46" y="143"/>
                  <a:pt x="46" y="143"/>
                </a:cubicBezTo>
                <a:cubicBezTo>
                  <a:pt x="47" y="145"/>
                  <a:pt x="50" y="146"/>
                  <a:pt x="52" y="146"/>
                </a:cubicBezTo>
                <a:close/>
              </a:path>
            </a:pathLst>
          </a:custGeom>
          <a:solidFill>
            <a:schemeClr val="bg1">
              <a:lumMod val="85000"/>
            </a:schemeClr>
          </a:solidFill>
          <a:ln>
            <a:noFill/>
          </a:ln>
          <a:extLst/>
        </p:spPr>
        <p:txBody>
          <a:bodyPr vert="horz" wrap="square" lIns="93248" tIns="46624" rIns="93248" bIns="46624" numCol="1" anchor="t" anchorCtr="0" compatLnSpc="1">
            <a:prstTxWarp prst="textNoShape">
              <a:avLst/>
            </a:prstTxWarp>
          </a:bodyPr>
          <a:lstStyle/>
          <a:p>
            <a:pPr defTabSz="808573">
              <a:defRPr/>
            </a:pPr>
            <a:endParaRPr lang="en-US" sz="1836" kern="0" dirty="0">
              <a:solidFill>
                <a:srgbClr val="505050"/>
              </a:solidFill>
            </a:endParaRPr>
          </a:p>
        </p:txBody>
      </p:sp>
      <p:sp>
        <p:nvSpPr>
          <p:cNvPr id="78" name="Freeform 62"/>
          <p:cNvSpPr>
            <a:spLocks noChangeAspect="1" noEditPoints="1"/>
          </p:cNvSpPr>
          <p:nvPr/>
        </p:nvSpPr>
        <p:spPr bwMode="black">
          <a:xfrm>
            <a:off x="6752716" y="4538018"/>
            <a:ext cx="455399" cy="45528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lumMod val="85000"/>
            </a:schemeClr>
          </a:solidFill>
          <a:ln>
            <a:noFill/>
          </a:ln>
        </p:spPr>
        <p:txBody>
          <a:bodyPr vert="horz" wrap="square" lIns="83932" tIns="93248" rIns="83932" bIns="279745" numCol="1" anchor="b" anchorCtr="0" compatLnSpc="1">
            <a:prstTxWarp prst="textNoShape">
              <a:avLst/>
            </a:prstTxWarp>
          </a:bodyPr>
          <a:lstStyle/>
          <a:p>
            <a:pPr defTabSz="932504"/>
            <a:endParaRPr lang="en-US" sz="1632" dirty="0">
              <a:solidFill>
                <a:prstClr val="black"/>
              </a:solidFill>
            </a:endParaRPr>
          </a:p>
        </p:txBody>
      </p:sp>
      <p:sp>
        <p:nvSpPr>
          <p:cNvPr id="80" name="Freeform 647"/>
          <p:cNvSpPr>
            <a:spLocks noChangeAspect="1" noEditPoints="1"/>
          </p:cNvSpPr>
          <p:nvPr/>
        </p:nvSpPr>
        <p:spPr bwMode="auto">
          <a:xfrm rot="5400000">
            <a:off x="4251236" y="1742677"/>
            <a:ext cx="368624" cy="503695"/>
          </a:xfrm>
          <a:custGeom>
            <a:avLst/>
            <a:gdLst>
              <a:gd name="T0" fmla="*/ 110 w 293"/>
              <a:gd name="T1" fmla="*/ 266 h 400"/>
              <a:gd name="T2" fmla="*/ 110 w 293"/>
              <a:gd name="T3" fmla="*/ 314 h 400"/>
              <a:gd name="T4" fmla="*/ 119 w 293"/>
              <a:gd name="T5" fmla="*/ 181 h 400"/>
              <a:gd name="T6" fmla="*/ 90 w 293"/>
              <a:gd name="T7" fmla="*/ 211 h 400"/>
              <a:gd name="T8" fmla="*/ 39 w 293"/>
              <a:gd name="T9" fmla="*/ 206 h 400"/>
              <a:gd name="T10" fmla="*/ 40 w 293"/>
              <a:gd name="T11" fmla="*/ 248 h 400"/>
              <a:gd name="T12" fmla="*/ 1 w 293"/>
              <a:gd name="T13" fmla="*/ 281 h 400"/>
              <a:gd name="T14" fmla="*/ 30 w 293"/>
              <a:gd name="T15" fmla="*/ 310 h 400"/>
              <a:gd name="T16" fmla="*/ 26 w 293"/>
              <a:gd name="T17" fmla="*/ 361 h 400"/>
              <a:gd name="T18" fmla="*/ 68 w 293"/>
              <a:gd name="T19" fmla="*/ 361 h 400"/>
              <a:gd name="T20" fmla="*/ 101 w 293"/>
              <a:gd name="T21" fmla="*/ 399 h 400"/>
              <a:gd name="T22" fmla="*/ 130 w 293"/>
              <a:gd name="T23" fmla="*/ 370 h 400"/>
              <a:gd name="T24" fmla="*/ 181 w 293"/>
              <a:gd name="T25" fmla="*/ 374 h 400"/>
              <a:gd name="T26" fmla="*/ 181 w 293"/>
              <a:gd name="T27" fmla="*/ 332 h 400"/>
              <a:gd name="T28" fmla="*/ 219 w 293"/>
              <a:gd name="T29" fmla="*/ 299 h 400"/>
              <a:gd name="T30" fmla="*/ 190 w 293"/>
              <a:gd name="T31" fmla="*/ 270 h 400"/>
              <a:gd name="T32" fmla="*/ 194 w 293"/>
              <a:gd name="T33" fmla="*/ 219 h 400"/>
              <a:gd name="T34" fmla="*/ 152 w 293"/>
              <a:gd name="T35" fmla="*/ 220 h 400"/>
              <a:gd name="T36" fmla="*/ 119 w 293"/>
              <a:gd name="T37" fmla="*/ 181 h 400"/>
              <a:gd name="T38" fmla="*/ 179 w 293"/>
              <a:gd name="T39" fmla="*/ 82 h 400"/>
              <a:gd name="T40" fmla="*/ 197 w 293"/>
              <a:gd name="T41" fmla="*/ 126 h 400"/>
              <a:gd name="T42" fmla="*/ 155 w 293"/>
              <a:gd name="T43" fmla="*/ 0 h 400"/>
              <a:gd name="T44" fmla="*/ 139 w 293"/>
              <a:gd name="T45" fmla="*/ 38 h 400"/>
              <a:gd name="T46" fmla="*/ 91 w 293"/>
              <a:gd name="T47" fmla="*/ 54 h 400"/>
              <a:gd name="T48" fmla="*/ 107 w 293"/>
              <a:gd name="T49" fmla="*/ 92 h 400"/>
              <a:gd name="T50" fmla="*/ 84 w 293"/>
              <a:gd name="T51" fmla="*/ 137 h 400"/>
              <a:gd name="T52" fmla="*/ 122 w 293"/>
              <a:gd name="T53" fmla="*/ 153 h 400"/>
              <a:gd name="T54" fmla="*/ 138 w 293"/>
              <a:gd name="T55" fmla="*/ 201 h 400"/>
              <a:gd name="T56" fmla="*/ 176 w 293"/>
              <a:gd name="T57" fmla="*/ 185 h 400"/>
              <a:gd name="T58" fmla="*/ 222 w 293"/>
              <a:gd name="T59" fmla="*/ 208 h 400"/>
              <a:gd name="T60" fmla="*/ 237 w 293"/>
              <a:gd name="T61" fmla="*/ 170 h 400"/>
              <a:gd name="T62" fmla="*/ 286 w 293"/>
              <a:gd name="T63" fmla="*/ 154 h 400"/>
              <a:gd name="T64" fmla="*/ 270 w 293"/>
              <a:gd name="T65" fmla="*/ 116 h 400"/>
              <a:gd name="T66" fmla="*/ 293 w 293"/>
              <a:gd name="T67" fmla="*/ 71 h 400"/>
              <a:gd name="T68" fmla="*/ 254 w 293"/>
              <a:gd name="T69" fmla="*/ 55 h 400"/>
              <a:gd name="T70" fmla="*/ 239 w 293"/>
              <a:gd name="T71" fmla="*/ 7 h 400"/>
              <a:gd name="T72" fmla="*/ 200 w 293"/>
              <a:gd name="T73" fmla="*/ 23 h 400"/>
              <a:gd name="T74" fmla="*/ 155 w 293"/>
              <a:gd name="T75"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3" h="400">
                <a:moveTo>
                  <a:pt x="86" y="290"/>
                </a:moveTo>
                <a:cubicBezTo>
                  <a:pt x="86" y="277"/>
                  <a:pt x="97" y="266"/>
                  <a:pt x="110" y="266"/>
                </a:cubicBezTo>
                <a:cubicBezTo>
                  <a:pt x="123" y="266"/>
                  <a:pt x="134" y="277"/>
                  <a:pt x="134" y="290"/>
                </a:cubicBezTo>
                <a:cubicBezTo>
                  <a:pt x="134" y="303"/>
                  <a:pt x="123" y="314"/>
                  <a:pt x="110" y="314"/>
                </a:cubicBezTo>
                <a:cubicBezTo>
                  <a:pt x="97" y="314"/>
                  <a:pt x="86" y="303"/>
                  <a:pt x="86" y="290"/>
                </a:cubicBezTo>
                <a:close/>
                <a:moveTo>
                  <a:pt x="119" y="181"/>
                </a:moveTo>
                <a:cubicBezTo>
                  <a:pt x="113" y="180"/>
                  <a:pt x="107" y="180"/>
                  <a:pt x="101" y="181"/>
                </a:cubicBezTo>
                <a:cubicBezTo>
                  <a:pt x="90" y="211"/>
                  <a:pt x="90" y="211"/>
                  <a:pt x="90" y="211"/>
                </a:cubicBezTo>
                <a:cubicBezTo>
                  <a:pt x="82" y="212"/>
                  <a:pt x="75" y="216"/>
                  <a:pt x="68" y="220"/>
                </a:cubicBezTo>
                <a:cubicBezTo>
                  <a:pt x="39" y="206"/>
                  <a:pt x="39" y="206"/>
                  <a:pt x="39" y="206"/>
                </a:cubicBezTo>
                <a:cubicBezTo>
                  <a:pt x="35" y="210"/>
                  <a:pt x="30" y="215"/>
                  <a:pt x="26" y="219"/>
                </a:cubicBezTo>
                <a:cubicBezTo>
                  <a:pt x="40" y="248"/>
                  <a:pt x="40" y="248"/>
                  <a:pt x="40" y="248"/>
                </a:cubicBezTo>
                <a:cubicBezTo>
                  <a:pt x="36" y="255"/>
                  <a:pt x="32" y="262"/>
                  <a:pt x="31" y="270"/>
                </a:cubicBezTo>
                <a:cubicBezTo>
                  <a:pt x="1" y="281"/>
                  <a:pt x="1" y="281"/>
                  <a:pt x="1" y="281"/>
                </a:cubicBezTo>
                <a:cubicBezTo>
                  <a:pt x="0" y="287"/>
                  <a:pt x="0" y="293"/>
                  <a:pt x="1" y="299"/>
                </a:cubicBezTo>
                <a:cubicBezTo>
                  <a:pt x="30" y="310"/>
                  <a:pt x="30" y="310"/>
                  <a:pt x="30" y="310"/>
                </a:cubicBezTo>
                <a:cubicBezTo>
                  <a:pt x="32" y="318"/>
                  <a:pt x="36" y="325"/>
                  <a:pt x="40" y="332"/>
                </a:cubicBezTo>
                <a:cubicBezTo>
                  <a:pt x="26" y="361"/>
                  <a:pt x="26" y="361"/>
                  <a:pt x="26" y="361"/>
                </a:cubicBezTo>
                <a:cubicBezTo>
                  <a:pt x="30" y="366"/>
                  <a:pt x="35" y="370"/>
                  <a:pt x="39" y="374"/>
                </a:cubicBezTo>
                <a:cubicBezTo>
                  <a:pt x="68" y="361"/>
                  <a:pt x="68" y="361"/>
                  <a:pt x="68" y="361"/>
                </a:cubicBezTo>
                <a:cubicBezTo>
                  <a:pt x="75" y="365"/>
                  <a:pt x="82" y="368"/>
                  <a:pt x="90" y="370"/>
                </a:cubicBezTo>
                <a:cubicBezTo>
                  <a:pt x="101" y="399"/>
                  <a:pt x="101" y="399"/>
                  <a:pt x="101" y="399"/>
                </a:cubicBezTo>
                <a:cubicBezTo>
                  <a:pt x="107" y="400"/>
                  <a:pt x="113" y="400"/>
                  <a:pt x="119" y="399"/>
                </a:cubicBezTo>
                <a:cubicBezTo>
                  <a:pt x="130" y="370"/>
                  <a:pt x="130" y="370"/>
                  <a:pt x="130" y="370"/>
                </a:cubicBezTo>
                <a:cubicBezTo>
                  <a:pt x="138" y="368"/>
                  <a:pt x="145" y="365"/>
                  <a:pt x="152" y="361"/>
                </a:cubicBezTo>
                <a:cubicBezTo>
                  <a:pt x="181" y="374"/>
                  <a:pt x="181" y="374"/>
                  <a:pt x="181" y="374"/>
                </a:cubicBezTo>
                <a:cubicBezTo>
                  <a:pt x="185" y="370"/>
                  <a:pt x="190" y="366"/>
                  <a:pt x="194" y="361"/>
                </a:cubicBezTo>
                <a:cubicBezTo>
                  <a:pt x="181" y="332"/>
                  <a:pt x="181" y="332"/>
                  <a:pt x="181" y="332"/>
                </a:cubicBezTo>
                <a:cubicBezTo>
                  <a:pt x="185" y="325"/>
                  <a:pt x="188" y="318"/>
                  <a:pt x="190" y="310"/>
                </a:cubicBezTo>
                <a:cubicBezTo>
                  <a:pt x="219" y="299"/>
                  <a:pt x="219" y="299"/>
                  <a:pt x="219" y="299"/>
                </a:cubicBezTo>
                <a:cubicBezTo>
                  <a:pt x="220" y="293"/>
                  <a:pt x="220" y="287"/>
                  <a:pt x="219" y="281"/>
                </a:cubicBezTo>
                <a:cubicBezTo>
                  <a:pt x="190" y="270"/>
                  <a:pt x="190" y="270"/>
                  <a:pt x="190" y="270"/>
                </a:cubicBezTo>
                <a:cubicBezTo>
                  <a:pt x="188" y="262"/>
                  <a:pt x="185" y="255"/>
                  <a:pt x="181" y="248"/>
                </a:cubicBezTo>
                <a:cubicBezTo>
                  <a:pt x="194" y="219"/>
                  <a:pt x="194" y="219"/>
                  <a:pt x="194" y="219"/>
                </a:cubicBezTo>
                <a:cubicBezTo>
                  <a:pt x="190" y="215"/>
                  <a:pt x="185" y="210"/>
                  <a:pt x="181" y="206"/>
                </a:cubicBezTo>
                <a:cubicBezTo>
                  <a:pt x="152" y="220"/>
                  <a:pt x="152" y="220"/>
                  <a:pt x="152" y="220"/>
                </a:cubicBezTo>
                <a:cubicBezTo>
                  <a:pt x="145" y="216"/>
                  <a:pt x="138" y="212"/>
                  <a:pt x="130" y="211"/>
                </a:cubicBezTo>
                <a:lnTo>
                  <a:pt x="119" y="181"/>
                </a:lnTo>
                <a:close/>
                <a:moveTo>
                  <a:pt x="167" y="113"/>
                </a:moveTo>
                <a:cubicBezTo>
                  <a:pt x="162" y="101"/>
                  <a:pt x="167" y="87"/>
                  <a:pt x="179" y="82"/>
                </a:cubicBezTo>
                <a:cubicBezTo>
                  <a:pt x="191" y="77"/>
                  <a:pt x="205" y="83"/>
                  <a:pt x="210" y="95"/>
                </a:cubicBezTo>
                <a:cubicBezTo>
                  <a:pt x="215" y="107"/>
                  <a:pt x="210" y="121"/>
                  <a:pt x="197" y="126"/>
                </a:cubicBezTo>
                <a:cubicBezTo>
                  <a:pt x="185" y="131"/>
                  <a:pt x="172" y="125"/>
                  <a:pt x="167" y="113"/>
                </a:cubicBezTo>
                <a:close/>
                <a:moveTo>
                  <a:pt x="155" y="0"/>
                </a:moveTo>
                <a:cubicBezTo>
                  <a:pt x="149" y="2"/>
                  <a:pt x="144" y="4"/>
                  <a:pt x="138" y="7"/>
                </a:cubicBezTo>
                <a:cubicBezTo>
                  <a:pt x="139" y="38"/>
                  <a:pt x="139" y="38"/>
                  <a:pt x="139" y="38"/>
                </a:cubicBezTo>
                <a:cubicBezTo>
                  <a:pt x="133" y="43"/>
                  <a:pt x="127" y="49"/>
                  <a:pt x="123" y="55"/>
                </a:cubicBezTo>
                <a:cubicBezTo>
                  <a:pt x="91" y="54"/>
                  <a:pt x="91" y="54"/>
                  <a:pt x="91" y="54"/>
                </a:cubicBezTo>
                <a:cubicBezTo>
                  <a:pt x="88" y="59"/>
                  <a:pt x="86" y="65"/>
                  <a:pt x="84" y="71"/>
                </a:cubicBezTo>
                <a:cubicBezTo>
                  <a:pt x="107" y="92"/>
                  <a:pt x="107" y="92"/>
                  <a:pt x="107" y="92"/>
                </a:cubicBezTo>
                <a:cubicBezTo>
                  <a:pt x="106" y="100"/>
                  <a:pt x="106" y="108"/>
                  <a:pt x="107" y="116"/>
                </a:cubicBezTo>
                <a:cubicBezTo>
                  <a:pt x="84" y="137"/>
                  <a:pt x="84" y="137"/>
                  <a:pt x="84" y="137"/>
                </a:cubicBezTo>
                <a:cubicBezTo>
                  <a:pt x="86" y="143"/>
                  <a:pt x="88" y="149"/>
                  <a:pt x="91" y="154"/>
                </a:cubicBezTo>
                <a:cubicBezTo>
                  <a:pt x="122" y="153"/>
                  <a:pt x="122" y="153"/>
                  <a:pt x="122" y="153"/>
                </a:cubicBezTo>
                <a:cubicBezTo>
                  <a:pt x="127" y="159"/>
                  <a:pt x="133" y="165"/>
                  <a:pt x="139" y="170"/>
                </a:cubicBezTo>
                <a:cubicBezTo>
                  <a:pt x="138" y="201"/>
                  <a:pt x="138" y="201"/>
                  <a:pt x="138" y="201"/>
                </a:cubicBezTo>
                <a:cubicBezTo>
                  <a:pt x="144" y="204"/>
                  <a:pt x="149" y="206"/>
                  <a:pt x="155" y="208"/>
                </a:cubicBezTo>
                <a:cubicBezTo>
                  <a:pt x="176" y="185"/>
                  <a:pt x="176" y="185"/>
                  <a:pt x="176" y="185"/>
                </a:cubicBezTo>
                <a:cubicBezTo>
                  <a:pt x="184" y="186"/>
                  <a:pt x="193" y="186"/>
                  <a:pt x="200" y="185"/>
                </a:cubicBezTo>
                <a:cubicBezTo>
                  <a:pt x="222" y="208"/>
                  <a:pt x="222" y="208"/>
                  <a:pt x="222" y="208"/>
                </a:cubicBezTo>
                <a:cubicBezTo>
                  <a:pt x="228" y="206"/>
                  <a:pt x="233" y="204"/>
                  <a:pt x="239" y="201"/>
                </a:cubicBezTo>
                <a:cubicBezTo>
                  <a:pt x="237" y="170"/>
                  <a:pt x="237" y="170"/>
                  <a:pt x="237" y="170"/>
                </a:cubicBezTo>
                <a:cubicBezTo>
                  <a:pt x="244" y="165"/>
                  <a:pt x="250" y="159"/>
                  <a:pt x="254" y="153"/>
                </a:cubicBezTo>
                <a:cubicBezTo>
                  <a:pt x="286" y="154"/>
                  <a:pt x="286" y="154"/>
                  <a:pt x="286" y="154"/>
                </a:cubicBezTo>
                <a:cubicBezTo>
                  <a:pt x="289" y="149"/>
                  <a:pt x="291" y="143"/>
                  <a:pt x="293" y="137"/>
                </a:cubicBezTo>
                <a:cubicBezTo>
                  <a:pt x="270" y="116"/>
                  <a:pt x="270" y="116"/>
                  <a:pt x="270" y="116"/>
                </a:cubicBezTo>
                <a:cubicBezTo>
                  <a:pt x="271" y="108"/>
                  <a:pt x="271" y="100"/>
                  <a:pt x="270" y="92"/>
                </a:cubicBezTo>
                <a:cubicBezTo>
                  <a:pt x="293" y="71"/>
                  <a:pt x="293" y="71"/>
                  <a:pt x="293" y="71"/>
                </a:cubicBezTo>
                <a:cubicBezTo>
                  <a:pt x="291" y="65"/>
                  <a:pt x="289" y="59"/>
                  <a:pt x="286" y="54"/>
                </a:cubicBezTo>
                <a:cubicBezTo>
                  <a:pt x="254" y="55"/>
                  <a:pt x="254" y="55"/>
                  <a:pt x="254" y="55"/>
                </a:cubicBezTo>
                <a:cubicBezTo>
                  <a:pt x="249" y="49"/>
                  <a:pt x="244" y="43"/>
                  <a:pt x="237" y="38"/>
                </a:cubicBezTo>
                <a:cubicBezTo>
                  <a:pt x="239" y="7"/>
                  <a:pt x="239" y="7"/>
                  <a:pt x="239" y="7"/>
                </a:cubicBezTo>
                <a:cubicBezTo>
                  <a:pt x="233" y="4"/>
                  <a:pt x="228" y="2"/>
                  <a:pt x="222" y="0"/>
                </a:cubicBezTo>
                <a:cubicBezTo>
                  <a:pt x="200" y="23"/>
                  <a:pt x="200" y="23"/>
                  <a:pt x="200" y="23"/>
                </a:cubicBezTo>
                <a:cubicBezTo>
                  <a:pt x="192" y="22"/>
                  <a:pt x="184" y="22"/>
                  <a:pt x="176" y="23"/>
                </a:cubicBezTo>
                <a:lnTo>
                  <a:pt x="155" y="0"/>
                </a:lnTo>
                <a:close/>
              </a:path>
            </a:pathLst>
          </a:custGeom>
          <a:solidFill>
            <a:srgbClr val="53648B"/>
          </a:solidFill>
          <a:ln>
            <a:noFill/>
          </a:ln>
          <a:extLst/>
        </p:spPr>
        <p:txBody>
          <a:bodyPr vert="horz" wrap="square" lIns="93248" tIns="46624" rIns="93248" bIns="46624" numCol="1" anchor="t" anchorCtr="0" compatLnSpc="1">
            <a:prstTxWarp prst="textNoShape">
              <a:avLst/>
            </a:prstTxWarp>
          </a:bodyPr>
          <a:lstStyle/>
          <a:p>
            <a:pPr defTabSz="808573">
              <a:defRPr/>
            </a:pPr>
            <a:endParaRPr lang="en-US" sz="1836" kern="0" dirty="0">
              <a:solidFill>
                <a:srgbClr val="505050"/>
              </a:solidFill>
            </a:endParaRPr>
          </a:p>
        </p:txBody>
      </p:sp>
      <p:pic>
        <p:nvPicPr>
          <p:cNvPr id="81" name="Picture 80"/>
          <p:cNvPicPr>
            <a:picLocks noChangeAspect="1"/>
          </p:cNvPicPr>
          <p:nvPr/>
        </p:nvPicPr>
        <p:blipFill>
          <a:blip r:embed="rId3">
            <a:duotone>
              <a:prstClr val="black"/>
              <a:schemeClr val="accent5">
                <a:tint val="45000"/>
                <a:satMod val="400000"/>
              </a:schemeClr>
            </a:duotone>
          </a:blip>
          <a:stretch>
            <a:fillRect/>
          </a:stretch>
        </p:blipFill>
        <p:spPr>
          <a:xfrm>
            <a:off x="3194480" y="2394653"/>
            <a:ext cx="434705" cy="379197"/>
          </a:xfrm>
          <a:prstGeom prst="rect">
            <a:avLst/>
          </a:prstGeom>
        </p:spPr>
      </p:pic>
      <p:sp>
        <p:nvSpPr>
          <p:cNvPr id="82" name="Freeform 9"/>
          <p:cNvSpPr>
            <a:spLocks noChangeAspect="1" noEditPoints="1"/>
          </p:cNvSpPr>
          <p:nvPr/>
        </p:nvSpPr>
        <p:spPr bwMode="auto">
          <a:xfrm>
            <a:off x="5704987" y="2122874"/>
            <a:ext cx="309286" cy="445578"/>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rgbClr val="53648B"/>
          </a:solidFill>
          <a:ln>
            <a:noFill/>
          </a:ln>
          <a:extLst/>
        </p:spPr>
        <p:txBody>
          <a:bodyPr vert="horz" wrap="square" lIns="93248" tIns="93248" rIns="93248" bIns="279745" numCol="1" anchor="b" anchorCtr="0" compatLnSpc="1">
            <a:prstTxWarp prst="textNoShape">
              <a:avLst/>
            </a:prstTxWarp>
          </a:bodyPr>
          <a:lstStyle/>
          <a:p>
            <a:pPr defTabSz="932504"/>
            <a:endParaRPr lang="en-US" sz="1836" dirty="0">
              <a:solidFill>
                <a:prstClr val="black"/>
              </a:solidFill>
            </a:endParaRPr>
          </a:p>
        </p:txBody>
      </p:sp>
      <p:pic>
        <p:nvPicPr>
          <p:cNvPr id="84" name="Picture 5" descr="\\MAGNUM\Projects\Microsoft\Cloud Power FY12\Design\ICONS_PNG\Consistent_Development_and_Deployment_Platform.png"/>
          <p:cNvPicPr>
            <a:picLocks noChangeAspect="1" noChangeArrowheads="1"/>
          </p:cNvPicPr>
          <p:nvPr/>
        </p:nvPicPr>
        <p:blipFill>
          <a:blip r:embed="rId4" cstate="screen">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a:ext>
            </a:extLst>
          </a:blip>
          <a:stretch>
            <a:fillRect/>
          </a:stretch>
        </p:blipFill>
        <p:spPr bwMode="auto">
          <a:xfrm>
            <a:off x="2665944" y="3343316"/>
            <a:ext cx="600385" cy="600385"/>
          </a:xfrm>
          <a:prstGeom prst="rect">
            <a:avLst/>
          </a:prstGeom>
          <a:noFill/>
          <a:ln>
            <a:noFill/>
          </a:ln>
        </p:spPr>
      </p:pic>
      <p:pic>
        <p:nvPicPr>
          <p:cNvPr id="86" name="Picture 3" descr="\\MAGNUM\Projects\Microsoft\Cloud Power FY12\Design\Icons\PNGs\Scalable_Elastic_4.png"/>
          <p:cNvPicPr>
            <a:picLocks noChangeAspect="1" noChangeArrowheads="1"/>
          </p:cNvPicPr>
          <p:nvPr/>
        </p:nvPicPr>
        <p:blipFill rotWithShape="1">
          <a:blip r:embed="rId6" cstate="screen">
            <a:duotone>
              <a:prstClr val="black"/>
              <a:schemeClr val="accent5">
                <a:tint val="45000"/>
                <a:satMod val="400000"/>
              </a:schemeClr>
            </a:duotone>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a:ext>
            </a:extLst>
          </a:blip>
          <a:srcRect/>
          <a:stretch/>
        </p:blipFill>
        <p:spPr bwMode="auto">
          <a:xfrm>
            <a:off x="8174015" y="5373501"/>
            <a:ext cx="413095" cy="378383"/>
          </a:xfrm>
          <a:prstGeom prst="rect">
            <a:avLst/>
          </a:prstGeom>
          <a:noFill/>
          <a:ln>
            <a:noFill/>
          </a:ln>
        </p:spPr>
      </p:pic>
      <p:sp>
        <p:nvSpPr>
          <p:cNvPr id="87" name="Freeform 205"/>
          <p:cNvSpPr>
            <a:spLocks noChangeAspect="1" noEditPoints="1"/>
          </p:cNvSpPr>
          <p:nvPr/>
        </p:nvSpPr>
        <p:spPr bwMode="auto">
          <a:xfrm>
            <a:off x="10153239" y="3445973"/>
            <a:ext cx="398723" cy="395070"/>
          </a:xfrm>
          <a:custGeom>
            <a:avLst/>
            <a:gdLst>
              <a:gd name="T0" fmla="*/ 151 w 308"/>
              <a:gd name="T1" fmla="*/ 210 h 305"/>
              <a:gd name="T2" fmla="*/ 136 w 308"/>
              <a:gd name="T3" fmla="*/ 248 h 305"/>
              <a:gd name="T4" fmla="*/ 120 w 308"/>
              <a:gd name="T5" fmla="*/ 286 h 305"/>
              <a:gd name="T6" fmla="*/ 49 w 308"/>
              <a:gd name="T7" fmla="*/ 296 h 305"/>
              <a:gd name="T8" fmla="*/ 49 w 308"/>
              <a:gd name="T9" fmla="*/ 289 h 305"/>
              <a:gd name="T10" fmla="*/ 89 w 308"/>
              <a:gd name="T11" fmla="*/ 265 h 305"/>
              <a:gd name="T12" fmla="*/ 80 w 308"/>
              <a:gd name="T13" fmla="*/ 231 h 305"/>
              <a:gd name="T14" fmla="*/ 65 w 308"/>
              <a:gd name="T15" fmla="*/ 226 h 305"/>
              <a:gd name="T16" fmla="*/ 21 w 308"/>
              <a:gd name="T17" fmla="*/ 249 h 305"/>
              <a:gd name="T18" fmla="*/ 39 w 308"/>
              <a:gd name="T19" fmla="*/ 202 h 305"/>
              <a:gd name="T20" fmla="*/ 75 w 308"/>
              <a:gd name="T21" fmla="*/ 186 h 305"/>
              <a:gd name="T22" fmla="*/ 77 w 308"/>
              <a:gd name="T23" fmla="*/ 186 h 305"/>
              <a:gd name="T24" fmla="*/ 106 w 308"/>
              <a:gd name="T25" fmla="*/ 178 h 305"/>
              <a:gd name="T26" fmla="*/ 201 w 308"/>
              <a:gd name="T27" fmla="*/ 161 h 305"/>
              <a:gd name="T28" fmla="*/ 135 w 308"/>
              <a:gd name="T29" fmla="*/ 95 h 305"/>
              <a:gd name="T30" fmla="*/ 129 w 308"/>
              <a:gd name="T31" fmla="*/ 95 h 305"/>
              <a:gd name="T32" fmla="*/ 95 w 308"/>
              <a:gd name="T33" fmla="*/ 135 h 305"/>
              <a:gd name="T34" fmla="*/ 161 w 308"/>
              <a:gd name="T35" fmla="*/ 200 h 305"/>
              <a:gd name="T36" fmla="*/ 268 w 308"/>
              <a:gd name="T37" fmla="*/ 302 h 305"/>
              <a:gd name="T38" fmla="*/ 303 w 308"/>
              <a:gd name="T39" fmla="*/ 265 h 305"/>
              <a:gd name="T40" fmla="*/ 201 w 308"/>
              <a:gd name="T41" fmla="*/ 161 h 305"/>
              <a:gd name="T42" fmla="*/ 301 w 308"/>
              <a:gd name="T43" fmla="*/ 70 h 305"/>
              <a:gd name="T44" fmla="*/ 261 w 308"/>
              <a:gd name="T45" fmla="*/ 93 h 305"/>
              <a:gd name="T46" fmla="*/ 240 w 308"/>
              <a:gd name="T47" fmla="*/ 79 h 305"/>
              <a:gd name="T48" fmla="*/ 239 w 308"/>
              <a:gd name="T49" fmla="*/ 53 h 305"/>
              <a:gd name="T50" fmla="*/ 280 w 308"/>
              <a:gd name="T51" fmla="*/ 26 h 305"/>
              <a:gd name="T52" fmla="*/ 217 w 308"/>
              <a:gd name="T53" fmla="*/ 25 h 305"/>
              <a:gd name="T54" fmla="*/ 191 w 308"/>
              <a:gd name="T55" fmla="*/ 71 h 305"/>
              <a:gd name="T56" fmla="*/ 182 w 308"/>
              <a:gd name="T57" fmla="*/ 102 h 305"/>
              <a:gd name="T58" fmla="*/ 210 w 308"/>
              <a:gd name="T59" fmla="*/ 151 h 305"/>
              <a:gd name="T60" fmla="*/ 249 w 308"/>
              <a:gd name="T61" fmla="*/ 133 h 305"/>
              <a:gd name="T62" fmla="*/ 252 w 308"/>
              <a:gd name="T63" fmla="*/ 133 h 305"/>
              <a:gd name="T64" fmla="*/ 276 w 308"/>
              <a:gd name="T65" fmla="*/ 126 h 305"/>
              <a:gd name="T66" fmla="*/ 308 w 308"/>
              <a:gd name="T67" fmla="*/ 75 h 305"/>
              <a:gd name="T68" fmla="*/ 52 w 308"/>
              <a:gd name="T69" fmla="*/ 146 h 305"/>
              <a:gd name="T70" fmla="*/ 143 w 308"/>
              <a:gd name="T71" fmla="*/ 58 h 305"/>
              <a:gd name="T72" fmla="*/ 143 w 308"/>
              <a:gd name="T73" fmla="*/ 45 h 305"/>
              <a:gd name="T74" fmla="*/ 94 w 308"/>
              <a:gd name="T75" fmla="*/ 0 h 305"/>
              <a:gd name="T76" fmla="*/ 2 w 308"/>
              <a:gd name="T77" fmla="*/ 87 h 305"/>
              <a:gd name="T78" fmla="*/ 2 w 308"/>
              <a:gd name="T79" fmla="*/ 100 h 305"/>
              <a:gd name="T80" fmla="*/ 52 w 308"/>
              <a:gd name="T81" fmla="*/ 14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8" h="305">
                <a:moveTo>
                  <a:pt x="113" y="172"/>
                </a:moveTo>
                <a:cubicBezTo>
                  <a:pt x="151" y="210"/>
                  <a:pt x="151" y="210"/>
                  <a:pt x="151" y="210"/>
                </a:cubicBezTo>
                <a:cubicBezTo>
                  <a:pt x="144" y="217"/>
                  <a:pt x="144" y="217"/>
                  <a:pt x="144" y="217"/>
                </a:cubicBezTo>
                <a:cubicBezTo>
                  <a:pt x="137" y="224"/>
                  <a:pt x="136" y="236"/>
                  <a:pt x="136" y="248"/>
                </a:cubicBezTo>
                <a:cubicBezTo>
                  <a:pt x="136" y="248"/>
                  <a:pt x="136" y="248"/>
                  <a:pt x="136" y="248"/>
                </a:cubicBezTo>
                <a:cubicBezTo>
                  <a:pt x="136" y="262"/>
                  <a:pt x="130" y="276"/>
                  <a:pt x="120" y="286"/>
                </a:cubicBezTo>
                <a:cubicBezTo>
                  <a:pt x="117" y="289"/>
                  <a:pt x="114" y="292"/>
                  <a:pt x="109" y="295"/>
                </a:cubicBezTo>
                <a:cubicBezTo>
                  <a:pt x="92" y="305"/>
                  <a:pt x="68" y="305"/>
                  <a:pt x="49" y="296"/>
                </a:cubicBezTo>
                <a:cubicBezTo>
                  <a:pt x="48" y="296"/>
                  <a:pt x="47" y="294"/>
                  <a:pt x="47" y="293"/>
                </a:cubicBezTo>
                <a:cubicBezTo>
                  <a:pt x="46" y="291"/>
                  <a:pt x="47" y="289"/>
                  <a:pt x="49" y="289"/>
                </a:cubicBezTo>
                <a:cubicBezTo>
                  <a:pt x="88" y="266"/>
                  <a:pt x="88" y="266"/>
                  <a:pt x="88" y="266"/>
                </a:cubicBezTo>
                <a:cubicBezTo>
                  <a:pt x="88" y="266"/>
                  <a:pt x="89" y="266"/>
                  <a:pt x="89" y="265"/>
                </a:cubicBezTo>
                <a:cubicBezTo>
                  <a:pt x="92" y="262"/>
                  <a:pt x="96" y="257"/>
                  <a:pt x="87" y="240"/>
                </a:cubicBezTo>
                <a:cubicBezTo>
                  <a:pt x="85" y="236"/>
                  <a:pt x="82" y="233"/>
                  <a:pt x="80" y="231"/>
                </a:cubicBezTo>
                <a:cubicBezTo>
                  <a:pt x="73" y="224"/>
                  <a:pt x="68" y="225"/>
                  <a:pt x="66" y="226"/>
                </a:cubicBezTo>
                <a:cubicBezTo>
                  <a:pt x="65" y="226"/>
                  <a:pt x="65" y="226"/>
                  <a:pt x="65" y="226"/>
                </a:cubicBezTo>
                <a:cubicBezTo>
                  <a:pt x="26" y="249"/>
                  <a:pt x="26" y="249"/>
                  <a:pt x="26" y="249"/>
                </a:cubicBezTo>
                <a:cubicBezTo>
                  <a:pt x="24" y="249"/>
                  <a:pt x="22" y="249"/>
                  <a:pt x="21" y="249"/>
                </a:cubicBezTo>
                <a:cubicBezTo>
                  <a:pt x="20" y="248"/>
                  <a:pt x="19" y="246"/>
                  <a:pt x="19" y="244"/>
                </a:cubicBezTo>
                <a:cubicBezTo>
                  <a:pt x="20" y="229"/>
                  <a:pt x="28" y="214"/>
                  <a:pt x="39" y="202"/>
                </a:cubicBezTo>
                <a:cubicBezTo>
                  <a:pt x="42" y="199"/>
                  <a:pt x="47" y="196"/>
                  <a:pt x="51" y="193"/>
                </a:cubicBezTo>
                <a:cubicBezTo>
                  <a:pt x="58" y="189"/>
                  <a:pt x="66" y="187"/>
                  <a:pt x="75" y="186"/>
                </a:cubicBezTo>
                <a:cubicBezTo>
                  <a:pt x="74" y="186"/>
                  <a:pt x="74" y="186"/>
                  <a:pt x="74" y="186"/>
                </a:cubicBezTo>
                <a:cubicBezTo>
                  <a:pt x="75" y="186"/>
                  <a:pt x="76" y="186"/>
                  <a:pt x="77" y="186"/>
                </a:cubicBezTo>
                <a:cubicBezTo>
                  <a:pt x="77" y="186"/>
                  <a:pt x="77" y="186"/>
                  <a:pt x="78" y="186"/>
                </a:cubicBezTo>
                <a:cubicBezTo>
                  <a:pt x="89" y="186"/>
                  <a:pt x="100" y="185"/>
                  <a:pt x="106" y="178"/>
                </a:cubicBezTo>
                <a:lnTo>
                  <a:pt x="113" y="172"/>
                </a:lnTo>
                <a:close/>
                <a:moveTo>
                  <a:pt x="201" y="161"/>
                </a:moveTo>
                <a:cubicBezTo>
                  <a:pt x="162" y="122"/>
                  <a:pt x="162" y="122"/>
                  <a:pt x="162" y="122"/>
                </a:cubicBezTo>
                <a:cubicBezTo>
                  <a:pt x="135" y="95"/>
                  <a:pt x="135" y="95"/>
                  <a:pt x="135" y="95"/>
                </a:cubicBezTo>
                <a:cubicBezTo>
                  <a:pt x="134" y="94"/>
                  <a:pt x="133" y="94"/>
                  <a:pt x="132" y="94"/>
                </a:cubicBezTo>
                <a:cubicBezTo>
                  <a:pt x="131" y="94"/>
                  <a:pt x="130" y="94"/>
                  <a:pt x="129" y="95"/>
                </a:cubicBezTo>
                <a:cubicBezTo>
                  <a:pt x="95" y="129"/>
                  <a:pt x="95" y="129"/>
                  <a:pt x="95" y="129"/>
                </a:cubicBezTo>
                <a:cubicBezTo>
                  <a:pt x="94" y="130"/>
                  <a:pt x="94" y="133"/>
                  <a:pt x="95" y="135"/>
                </a:cubicBezTo>
                <a:cubicBezTo>
                  <a:pt x="123" y="162"/>
                  <a:pt x="123" y="162"/>
                  <a:pt x="123" y="162"/>
                </a:cubicBezTo>
                <a:cubicBezTo>
                  <a:pt x="161" y="200"/>
                  <a:pt x="161" y="200"/>
                  <a:pt x="161" y="200"/>
                </a:cubicBezTo>
                <a:cubicBezTo>
                  <a:pt x="262" y="302"/>
                  <a:pt x="262" y="302"/>
                  <a:pt x="262" y="302"/>
                </a:cubicBezTo>
                <a:cubicBezTo>
                  <a:pt x="264" y="303"/>
                  <a:pt x="266" y="303"/>
                  <a:pt x="268" y="302"/>
                </a:cubicBezTo>
                <a:cubicBezTo>
                  <a:pt x="302" y="268"/>
                  <a:pt x="302" y="268"/>
                  <a:pt x="302" y="268"/>
                </a:cubicBezTo>
                <a:cubicBezTo>
                  <a:pt x="303" y="267"/>
                  <a:pt x="303" y="266"/>
                  <a:pt x="303" y="265"/>
                </a:cubicBezTo>
                <a:cubicBezTo>
                  <a:pt x="303" y="264"/>
                  <a:pt x="303" y="263"/>
                  <a:pt x="302" y="262"/>
                </a:cubicBezTo>
                <a:lnTo>
                  <a:pt x="201" y="161"/>
                </a:lnTo>
                <a:close/>
                <a:moveTo>
                  <a:pt x="306" y="70"/>
                </a:moveTo>
                <a:cubicBezTo>
                  <a:pt x="304" y="70"/>
                  <a:pt x="303" y="70"/>
                  <a:pt x="301" y="70"/>
                </a:cubicBezTo>
                <a:cubicBezTo>
                  <a:pt x="262" y="93"/>
                  <a:pt x="262" y="93"/>
                  <a:pt x="262" y="93"/>
                </a:cubicBezTo>
                <a:cubicBezTo>
                  <a:pt x="262" y="93"/>
                  <a:pt x="262" y="93"/>
                  <a:pt x="261" y="93"/>
                </a:cubicBezTo>
                <a:cubicBezTo>
                  <a:pt x="259" y="94"/>
                  <a:pt x="254" y="95"/>
                  <a:pt x="247" y="88"/>
                </a:cubicBezTo>
                <a:cubicBezTo>
                  <a:pt x="244" y="86"/>
                  <a:pt x="242" y="83"/>
                  <a:pt x="240" y="79"/>
                </a:cubicBezTo>
                <a:cubicBezTo>
                  <a:pt x="230" y="62"/>
                  <a:pt x="235" y="57"/>
                  <a:pt x="237" y="54"/>
                </a:cubicBezTo>
                <a:cubicBezTo>
                  <a:pt x="238" y="53"/>
                  <a:pt x="239" y="53"/>
                  <a:pt x="239" y="53"/>
                </a:cubicBezTo>
                <a:cubicBezTo>
                  <a:pt x="278" y="30"/>
                  <a:pt x="278" y="30"/>
                  <a:pt x="278" y="30"/>
                </a:cubicBezTo>
                <a:cubicBezTo>
                  <a:pt x="280" y="30"/>
                  <a:pt x="280" y="28"/>
                  <a:pt x="280" y="26"/>
                </a:cubicBezTo>
                <a:cubicBezTo>
                  <a:pt x="280" y="25"/>
                  <a:pt x="279" y="23"/>
                  <a:pt x="278" y="23"/>
                </a:cubicBezTo>
                <a:cubicBezTo>
                  <a:pt x="259" y="14"/>
                  <a:pt x="235" y="14"/>
                  <a:pt x="217" y="25"/>
                </a:cubicBezTo>
                <a:cubicBezTo>
                  <a:pt x="213" y="27"/>
                  <a:pt x="210" y="30"/>
                  <a:pt x="206" y="33"/>
                </a:cubicBezTo>
                <a:cubicBezTo>
                  <a:pt x="196" y="43"/>
                  <a:pt x="191" y="57"/>
                  <a:pt x="191" y="71"/>
                </a:cubicBezTo>
                <a:cubicBezTo>
                  <a:pt x="190" y="71"/>
                  <a:pt x="190" y="71"/>
                  <a:pt x="190" y="71"/>
                </a:cubicBezTo>
                <a:cubicBezTo>
                  <a:pt x="191" y="83"/>
                  <a:pt x="190" y="95"/>
                  <a:pt x="182" y="102"/>
                </a:cubicBezTo>
                <a:cubicBezTo>
                  <a:pt x="172" y="113"/>
                  <a:pt x="172" y="113"/>
                  <a:pt x="172" y="113"/>
                </a:cubicBezTo>
                <a:cubicBezTo>
                  <a:pt x="210" y="151"/>
                  <a:pt x="210" y="151"/>
                  <a:pt x="210" y="151"/>
                </a:cubicBezTo>
                <a:cubicBezTo>
                  <a:pt x="221" y="141"/>
                  <a:pt x="221" y="141"/>
                  <a:pt x="221" y="141"/>
                </a:cubicBezTo>
                <a:cubicBezTo>
                  <a:pt x="227" y="134"/>
                  <a:pt x="238" y="133"/>
                  <a:pt x="249" y="133"/>
                </a:cubicBezTo>
                <a:cubicBezTo>
                  <a:pt x="249" y="133"/>
                  <a:pt x="250" y="133"/>
                  <a:pt x="250" y="133"/>
                </a:cubicBezTo>
                <a:cubicBezTo>
                  <a:pt x="251" y="133"/>
                  <a:pt x="252" y="133"/>
                  <a:pt x="252" y="133"/>
                </a:cubicBezTo>
                <a:cubicBezTo>
                  <a:pt x="252" y="133"/>
                  <a:pt x="252" y="133"/>
                  <a:pt x="252" y="133"/>
                </a:cubicBezTo>
                <a:cubicBezTo>
                  <a:pt x="260" y="132"/>
                  <a:pt x="268" y="130"/>
                  <a:pt x="276" y="126"/>
                </a:cubicBezTo>
                <a:cubicBezTo>
                  <a:pt x="280" y="123"/>
                  <a:pt x="284" y="120"/>
                  <a:pt x="288" y="117"/>
                </a:cubicBezTo>
                <a:cubicBezTo>
                  <a:pt x="299" y="106"/>
                  <a:pt x="306" y="90"/>
                  <a:pt x="308" y="75"/>
                </a:cubicBezTo>
                <a:cubicBezTo>
                  <a:pt x="308" y="73"/>
                  <a:pt x="307" y="71"/>
                  <a:pt x="306" y="70"/>
                </a:cubicBezTo>
                <a:close/>
                <a:moveTo>
                  <a:pt x="52" y="146"/>
                </a:moveTo>
                <a:cubicBezTo>
                  <a:pt x="54" y="146"/>
                  <a:pt x="57" y="145"/>
                  <a:pt x="58" y="143"/>
                </a:cubicBezTo>
                <a:cubicBezTo>
                  <a:pt x="143" y="58"/>
                  <a:pt x="143" y="58"/>
                  <a:pt x="143" y="58"/>
                </a:cubicBezTo>
                <a:cubicBezTo>
                  <a:pt x="145" y="57"/>
                  <a:pt x="146" y="54"/>
                  <a:pt x="146" y="52"/>
                </a:cubicBezTo>
                <a:cubicBezTo>
                  <a:pt x="146" y="49"/>
                  <a:pt x="145" y="47"/>
                  <a:pt x="143" y="45"/>
                </a:cubicBezTo>
                <a:cubicBezTo>
                  <a:pt x="100" y="2"/>
                  <a:pt x="100" y="2"/>
                  <a:pt x="100" y="2"/>
                </a:cubicBezTo>
                <a:cubicBezTo>
                  <a:pt x="98" y="1"/>
                  <a:pt x="96" y="0"/>
                  <a:pt x="94" y="0"/>
                </a:cubicBezTo>
                <a:cubicBezTo>
                  <a:pt x="91" y="0"/>
                  <a:pt x="89" y="1"/>
                  <a:pt x="87" y="2"/>
                </a:cubicBezTo>
                <a:cubicBezTo>
                  <a:pt x="2" y="87"/>
                  <a:pt x="2" y="87"/>
                  <a:pt x="2" y="87"/>
                </a:cubicBezTo>
                <a:cubicBezTo>
                  <a:pt x="1" y="89"/>
                  <a:pt x="0" y="91"/>
                  <a:pt x="0" y="93"/>
                </a:cubicBezTo>
                <a:cubicBezTo>
                  <a:pt x="0" y="96"/>
                  <a:pt x="1" y="98"/>
                  <a:pt x="2" y="100"/>
                </a:cubicBezTo>
                <a:cubicBezTo>
                  <a:pt x="46" y="143"/>
                  <a:pt x="46" y="143"/>
                  <a:pt x="46" y="143"/>
                </a:cubicBezTo>
                <a:cubicBezTo>
                  <a:pt x="47" y="145"/>
                  <a:pt x="50" y="146"/>
                  <a:pt x="52" y="146"/>
                </a:cubicBezTo>
                <a:close/>
              </a:path>
            </a:pathLst>
          </a:custGeom>
          <a:solidFill>
            <a:srgbClr val="53648B"/>
          </a:solidFill>
          <a:ln>
            <a:noFill/>
          </a:ln>
          <a:extLst/>
        </p:spPr>
        <p:txBody>
          <a:bodyPr vert="horz" wrap="square" lIns="93248" tIns="46624" rIns="93248" bIns="46624" numCol="1" anchor="t" anchorCtr="0" compatLnSpc="1">
            <a:prstTxWarp prst="textNoShape">
              <a:avLst/>
            </a:prstTxWarp>
          </a:bodyPr>
          <a:lstStyle/>
          <a:p>
            <a:pPr defTabSz="808573">
              <a:defRPr/>
            </a:pPr>
            <a:endParaRPr lang="en-US" sz="1836" kern="0" dirty="0">
              <a:solidFill>
                <a:srgbClr val="505050"/>
              </a:solidFill>
            </a:endParaRPr>
          </a:p>
        </p:txBody>
      </p:sp>
      <p:sp>
        <p:nvSpPr>
          <p:cNvPr id="88" name="Freeform 62"/>
          <p:cNvSpPr>
            <a:spLocks noChangeAspect="1" noEditPoints="1"/>
          </p:cNvSpPr>
          <p:nvPr/>
        </p:nvSpPr>
        <p:spPr bwMode="black">
          <a:xfrm>
            <a:off x="6752716" y="4538018"/>
            <a:ext cx="455399" cy="45528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53648B"/>
          </a:solidFill>
          <a:ln>
            <a:noFill/>
          </a:ln>
        </p:spPr>
        <p:txBody>
          <a:bodyPr vert="horz" wrap="square" lIns="83932" tIns="93248" rIns="83932" bIns="279745" numCol="1" anchor="b" anchorCtr="0" compatLnSpc="1">
            <a:prstTxWarp prst="textNoShape">
              <a:avLst/>
            </a:prstTxWarp>
          </a:bodyPr>
          <a:lstStyle/>
          <a:p>
            <a:pPr defTabSz="932504"/>
            <a:endParaRPr lang="en-US" sz="1632" dirty="0">
              <a:solidFill>
                <a:prstClr val="black"/>
              </a:solidFill>
            </a:endParaRPr>
          </a:p>
        </p:txBody>
      </p:sp>
      <p:sp>
        <p:nvSpPr>
          <p:cNvPr id="40" name="Oval 39"/>
          <p:cNvSpPr/>
          <p:nvPr/>
        </p:nvSpPr>
        <p:spPr>
          <a:xfrm>
            <a:off x="6229954" y="3297333"/>
            <a:ext cx="726469" cy="726469"/>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pic>
        <p:nvPicPr>
          <p:cNvPr id="73" name="Picture 7" descr="\\MAGNUM\Projects\Microsoft\Cloud Power FY12\Design\ICONS_PNG\Secure.png"/>
          <p:cNvPicPr>
            <a:picLocks noChangeAspect="1" noChangeArrowheads="1"/>
          </p:cNvPicPr>
          <p:nvPr/>
        </p:nvPicPr>
        <p:blipFill rotWithShape="1">
          <a:blip r:embed="rId8" cstate="screen">
            <a:duotone>
              <a:schemeClr val="bg2">
                <a:shade val="45000"/>
                <a:satMod val="135000"/>
              </a:schemeClr>
              <a:prstClr val="white"/>
            </a:duotone>
            <a:extLst>
              <a:ext uri="{BEBA8EAE-BF5A-486C-A8C5-ECC9F3942E4B}">
                <a14:imgProps xmlns:a14="http://schemas.microsoft.com/office/drawing/2010/main">
                  <a14:imgLayer r:embed="rId9">
                    <a14:imgEffect>
                      <a14:colorTemperature colorTemp="4700"/>
                    </a14:imgEffect>
                  </a14:imgLayer>
                </a14:imgProps>
              </a:ext>
              <a:ext uri="{28A0092B-C50C-407E-A947-70E740481C1C}">
                <a14:useLocalDpi xmlns:a14="http://schemas.microsoft.com/office/drawing/2010/main"/>
              </a:ext>
            </a:extLst>
          </a:blip>
          <a:srcRect/>
          <a:stretch/>
        </p:blipFill>
        <p:spPr bwMode="auto">
          <a:xfrm>
            <a:off x="6430462" y="3447163"/>
            <a:ext cx="374160" cy="450519"/>
          </a:xfrm>
          <a:prstGeom prst="rect">
            <a:avLst/>
          </a:prstGeom>
          <a:noFill/>
          <a:ln>
            <a:noFill/>
          </a:ln>
        </p:spPr>
      </p:pic>
      <p:pic>
        <p:nvPicPr>
          <p:cNvPr id="83" name="Picture 7" descr="\\MAGNUM\Projects\Microsoft\Cloud Power FY12\Design\ICONS_PNG\Secure.png"/>
          <p:cNvPicPr>
            <a:picLocks noChangeAspect="1" noChangeArrowheads="1"/>
          </p:cNvPicPr>
          <p:nvPr/>
        </p:nvPicPr>
        <p:blipFill rotWithShape="1">
          <a:blip r:embed="rId8" cstate="screen">
            <a:duotone>
              <a:prstClr val="black"/>
              <a:schemeClr val="accent5">
                <a:tint val="45000"/>
                <a:satMod val="400000"/>
              </a:schemeClr>
            </a:duotone>
            <a:extLst>
              <a:ext uri="{BEBA8EAE-BF5A-486C-A8C5-ECC9F3942E4B}">
                <a14:imgProps xmlns:a14="http://schemas.microsoft.com/office/drawing/2010/main">
                  <a14:imgLayer r:embed="rId9">
                    <a14:imgEffect>
                      <a14:colorTemperature colorTemp="4700"/>
                    </a14:imgEffect>
                  </a14:imgLayer>
                </a14:imgProps>
              </a:ext>
              <a:ext uri="{28A0092B-C50C-407E-A947-70E740481C1C}">
                <a14:useLocalDpi xmlns:a14="http://schemas.microsoft.com/office/drawing/2010/main"/>
              </a:ext>
            </a:extLst>
          </a:blip>
          <a:srcRect/>
          <a:stretch/>
        </p:blipFill>
        <p:spPr bwMode="auto">
          <a:xfrm>
            <a:off x="6418274" y="3447163"/>
            <a:ext cx="374160" cy="450519"/>
          </a:xfrm>
          <a:prstGeom prst="rect">
            <a:avLst/>
          </a:prstGeom>
          <a:noFill/>
          <a:ln>
            <a:noFill/>
          </a:ln>
        </p:spPr>
      </p:pic>
      <p:sp>
        <p:nvSpPr>
          <p:cNvPr id="52" name="TextBox 30"/>
          <p:cNvSpPr txBox="1"/>
          <p:nvPr/>
        </p:nvSpPr>
        <p:spPr>
          <a:xfrm>
            <a:off x="572771" y="5199472"/>
            <a:ext cx="4950755" cy="1586172"/>
          </a:xfrm>
          <a:prstGeom prst="rect">
            <a:avLst/>
          </a:prstGeom>
          <a:noFill/>
        </p:spPr>
        <p:txBody>
          <a:bodyPr wrap="square" lIns="69690" tIns="34846" rIns="69690" bIns="34846"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marL="342900" lvl="1" indent="-342900" defTabSz="699463" fontAlgn="ctr">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In-depth 9 step incident response process</a:t>
            </a:r>
          </a:p>
          <a:p>
            <a:pPr marL="342900" lvl="1" indent="-342900" defTabSz="699463" fontAlgn="ctr">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Focus on containment and recovery</a:t>
            </a:r>
          </a:p>
          <a:p>
            <a:pPr marL="342900" lvl="1" indent="-342900" defTabSz="699463" fontAlgn="ctr">
              <a:lnSpc>
                <a:spcPct val="90000"/>
              </a:lnSpc>
              <a:spcBef>
                <a:spcPct val="20000"/>
              </a:spcBef>
              <a:buSzPct val="90000"/>
              <a:buFont typeface="Arial" panose="020B0604020202020204" pitchFamily="34" charset="0"/>
              <a:buChar char="•"/>
            </a:pPr>
            <a:r>
              <a:rPr lang="en-US" sz="2000" dirty="0">
                <a:gradFill>
                  <a:gsLst>
                    <a:gs pos="1250">
                      <a:schemeClr val="tx1"/>
                    </a:gs>
                    <a:gs pos="100000">
                      <a:schemeClr val="tx1"/>
                    </a:gs>
                  </a:gsLst>
                  <a:lin ang="5400000" scaled="0"/>
                </a:gradFill>
              </a:rPr>
              <a:t>Make contractual commitments regarding customer notification</a:t>
            </a:r>
          </a:p>
        </p:txBody>
      </p:sp>
      <p:pic>
        <p:nvPicPr>
          <p:cNvPr id="58" name="Picture 57"/>
          <p:cNvPicPr>
            <a:picLocks noChangeAspect="1"/>
          </p:cNvPicPr>
          <p:nvPr/>
        </p:nvPicPr>
        <p:blipFill>
          <a:blip r:embed="rId10">
            <a:duotone>
              <a:schemeClr val="bg2">
                <a:shade val="45000"/>
                <a:satMod val="135000"/>
              </a:schemeClr>
              <a:prstClr val="white"/>
            </a:duotone>
          </a:blip>
          <a:stretch>
            <a:fillRect/>
          </a:stretch>
        </p:blipFill>
        <p:spPr>
          <a:xfrm>
            <a:off x="9519382" y="4829542"/>
            <a:ext cx="509050" cy="492756"/>
          </a:xfrm>
          <a:prstGeom prst="rect">
            <a:avLst/>
          </a:prstGeom>
        </p:spPr>
      </p:pic>
      <p:pic>
        <p:nvPicPr>
          <p:cNvPr id="53" name="Picture 52"/>
          <p:cNvPicPr>
            <a:picLocks noChangeAspect="1"/>
          </p:cNvPicPr>
          <p:nvPr/>
        </p:nvPicPr>
        <p:blipFill>
          <a:blip r:embed="rId10">
            <a:duotone>
              <a:prstClr val="black"/>
              <a:schemeClr val="accent5">
                <a:tint val="45000"/>
                <a:satMod val="400000"/>
              </a:schemeClr>
            </a:duotone>
          </a:blip>
          <a:stretch>
            <a:fillRect/>
          </a:stretch>
        </p:blipFill>
        <p:spPr>
          <a:xfrm>
            <a:off x="9519382" y="4829542"/>
            <a:ext cx="509050" cy="492756"/>
          </a:xfrm>
          <a:prstGeom prst="rect">
            <a:avLst/>
          </a:prstGeom>
        </p:spPr>
      </p:pic>
      <p:cxnSp>
        <p:nvCxnSpPr>
          <p:cNvPr id="60" name="Straight Connector 59"/>
          <p:cNvCxnSpPr/>
          <p:nvPr/>
        </p:nvCxnSpPr>
        <p:spPr>
          <a:xfrm flipH="1">
            <a:off x="561178" y="5021262"/>
            <a:ext cx="4583030" cy="2590"/>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7" name="Title 1"/>
          <p:cNvSpPr>
            <a:spLocks noGrp="1"/>
          </p:cNvSpPr>
          <p:nvPr>
            <p:ph type="title"/>
          </p:nvPr>
        </p:nvSpPr>
        <p:spPr>
          <a:xfrm>
            <a:off x="366169" y="295278"/>
            <a:ext cx="11702551" cy="917575"/>
          </a:xfrm>
        </p:spPr>
        <p:txBody>
          <a:bodyPr/>
          <a:lstStyle/>
          <a:p>
            <a:r>
              <a:rPr lang="en-US" dirty="0"/>
              <a:t>Incident response</a:t>
            </a:r>
          </a:p>
        </p:txBody>
      </p:sp>
    </p:spTree>
    <p:extLst>
      <p:ext uri="{BB962C8B-B14F-4D97-AF65-F5344CB8AC3E}">
        <p14:creationId xmlns:p14="http://schemas.microsoft.com/office/powerpoint/2010/main" val="23125745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750" fill="hold"/>
                                        <p:tgtEl>
                                          <p:spTgt spid="100"/>
                                        </p:tgtEl>
                                        <p:attrNameLst>
                                          <p:attrName>r</p:attrName>
                                        </p:attrNameLst>
                                      </p:cBhvr>
                                    </p:animRot>
                                  </p:childTnLst>
                                </p:cTn>
                              </p:par>
                              <p:par>
                                <p:cTn id="7" presetID="10" presetClass="entr" presetSubtype="0" fill="hold" grpId="0" nodeType="withEffect">
                                  <p:stCondLst>
                                    <p:cond delay="500"/>
                                  </p:stCondLst>
                                  <p:childTnLst>
                                    <p:set>
                                      <p:cBhvr>
                                        <p:cTn id="8" dur="1" fill="hold">
                                          <p:stCondLst>
                                            <p:cond delay="0"/>
                                          </p:stCondLst>
                                        </p:cTn>
                                        <p:tgtEl>
                                          <p:spTgt spid="159"/>
                                        </p:tgtEl>
                                        <p:attrNameLst>
                                          <p:attrName>style.visibility</p:attrName>
                                        </p:attrNameLst>
                                      </p:cBhvr>
                                      <p:to>
                                        <p:strVal val="visible"/>
                                      </p:to>
                                    </p:set>
                                    <p:animEffect transition="in" filter="fade">
                                      <p:cBhvr>
                                        <p:cTn id="9" dur="250"/>
                                        <p:tgtEl>
                                          <p:spTgt spid="159"/>
                                        </p:tgtEl>
                                      </p:cBhvr>
                                    </p:animEffect>
                                  </p:childTnLst>
                                </p:cTn>
                              </p:par>
                              <p:par>
                                <p:cTn id="10" presetID="10" presetClass="entr" presetSubtype="0" fill="hold" nodeType="withEffect">
                                  <p:stCondLst>
                                    <p:cond delay="50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250"/>
                                        <p:tgtEl>
                                          <p:spTgt spid="84"/>
                                        </p:tgtEl>
                                      </p:cBhvr>
                                    </p:animEffect>
                                  </p:childTnLst>
                                </p:cTn>
                              </p:par>
                              <p:par>
                                <p:cTn id="13" presetID="7" presetClass="emph" presetSubtype="2" fill="hold" nodeType="withEffect">
                                  <p:stCondLst>
                                    <p:cond delay="500"/>
                                  </p:stCondLst>
                                  <p:childTnLst>
                                    <p:animClr clrSpc="rgb" dir="cw">
                                      <p:cBhvr>
                                        <p:cTn id="14" dur="250" fill="hold"/>
                                        <p:tgtEl>
                                          <p:spTgt spid="39"/>
                                        </p:tgtEl>
                                        <p:attrNameLst>
                                          <p:attrName>stroke.color</p:attrName>
                                        </p:attrNameLst>
                                      </p:cBhvr>
                                      <p:to>
                                        <a:srgbClr val="BD2525"/>
                                      </p:to>
                                    </p:animClr>
                                    <p:set>
                                      <p:cBhvr>
                                        <p:cTn id="15" dur="250" fill="hold"/>
                                        <p:tgtEl>
                                          <p:spTgt spid="39"/>
                                        </p:tgtEl>
                                        <p:attrNameLst>
                                          <p:attrName>stroke.on</p:attrName>
                                        </p:attrNameLst>
                                      </p:cBhvr>
                                      <p:to>
                                        <p:strVal val="true"/>
                                      </p:to>
                                    </p:set>
                                  </p:childTnLst>
                                </p:cTn>
                              </p:par>
                              <p:par>
                                <p:cTn id="16" presetID="10" presetClass="entr" presetSubtype="0" fill="hold" grpId="0" nodeType="withEffect">
                                  <p:stCondLst>
                                    <p:cond delay="100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250"/>
                                        <p:tgtEl>
                                          <p:spTgt spid="103"/>
                                        </p:tgtEl>
                                      </p:cBhvr>
                                    </p:animEffect>
                                  </p:childTnLst>
                                </p:cTn>
                              </p:par>
                              <p:par>
                                <p:cTn id="19" presetID="10" presetClass="entr" presetSubtype="0" fill="hold" nodeType="withEffect">
                                  <p:stCondLst>
                                    <p:cond delay="100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250"/>
                                        <p:tgtEl>
                                          <p:spTgt spid="81"/>
                                        </p:tgtEl>
                                      </p:cBhvr>
                                    </p:animEffect>
                                  </p:childTnLst>
                                </p:cTn>
                              </p:par>
                              <p:par>
                                <p:cTn id="22" presetID="7" presetClass="emph" presetSubtype="2" fill="hold" nodeType="withEffect">
                                  <p:stCondLst>
                                    <p:cond delay="1000"/>
                                  </p:stCondLst>
                                  <p:childTnLst>
                                    <p:animClr clrSpc="rgb" dir="cw">
                                      <p:cBhvr>
                                        <p:cTn id="23" dur="250" fill="hold"/>
                                        <p:tgtEl>
                                          <p:spTgt spid="38"/>
                                        </p:tgtEl>
                                        <p:attrNameLst>
                                          <p:attrName>stroke.color</p:attrName>
                                        </p:attrNameLst>
                                      </p:cBhvr>
                                      <p:to>
                                        <a:srgbClr val="BD2525"/>
                                      </p:to>
                                    </p:animClr>
                                    <p:set>
                                      <p:cBhvr>
                                        <p:cTn id="24" dur="250" fill="hold"/>
                                        <p:tgtEl>
                                          <p:spTgt spid="38"/>
                                        </p:tgtEl>
                                        <p:attrNameLst>
                                          <p:attrName>stroke.on</p:attrName>
                                        </p:attrNameLst>
                                      </p:cBhvr>
                                      <p:to>
                                        <p:strVal val="true"/>
                                      </p:to>
                                    </p:set>
                                  </p:childTnLst>
                                </p:cTn>
                              </p:par>
                              <p:par>
                                <p:cTn id="25" presetID="10" presetClass="entr" presetSubtype="0" fill="hold" grpId="0" nodeType="withEffect">
                                  <p:stCondLst>
                                    <p:cond delay="1500"/>
                                  </p:stCondLst>
                                  <p:childTnLst>
                                    <p:set>
                                      <p:cBhvr>
                                        <p:cTn id="26" dur="1" fill="hold">
                                          <p:stCondLst>
                                            <p:cond delay="0"/>
                                          </p:stCondLst>
                                        </p:cTn>
                                        <p:tgtEl>
                                          <p:spTgt spid="162"/>
                                        </p:tgtEl>
                                        <p:attrNameLst>
                                          <p:attrName>style.visibility</p:attrName>
                                        </p:attrNameLst>
                                      </p:cBhvr>
                                      <p:to>
                                        <p:strVal val="visible"/>
                                      </p:to>
                                    </p:set>
                                    <p:animEffect transition="in" filter="fade">
                                      <p:cBhvr>
                                        <p:cTn id="27" dur="250"/>
                                        <p:tgtEl>
                                          <p:spTgt spid="16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250"/>
                                        <p:tgtEl>
                                          <p:spTgt spid="80"/>
                                        </p:tgtEl>
                                      </p:cBhvr>
                                    </p:animEffect>
                                  </p:childTnLst>
                                </p:cTn>
                              </p:par>
                              <p:par>
                                <p:cTn id="31" presetID="7" presetClass="emph" presetSubtype="2" fill="hold" nodeType="withEffect">
                                  <p:stCondLst>
                                    <p:cond delay="1500"/>
                                  </p:stCondLst>
                                  <p:childTnLst>
                                    <p:animClr clrSpc="rgb" dir="cw">
                                      <p:cBhvr>
                                        <p:cTn id="32" dur="250" fill="hold"/>
                                        <p:tgtEl>
                                          <p:spTgt spid="5"/>
                                        </p:tgtEl>
                                        <p:attrNameLst>
                                          <p:attrName>stroke.color</p:attrName>
                                        </p:attrNameLst>
                                      </p:cBhvr>
                                      <p:to>
                                        <a:srgbClr val="BD2525"/>
                                      </p:to>
                                    </p:animClr>
                                    <p:set>
                                      <p:cBhvr>
                                        <p:cTn id="33" dur="250" fill="hold"/>
                                        <p:tgtEl>
                                          <p:spTgt spid="5"/>
                                        </p:tgtEl>
                                        <p:attrNameLst>
                                          <p:attrName>stroke.on</p:attrName>
                                        </p:attrNameLst>
                                      </p:cBhvr>
                                      <p:to>
                                        <p:strVal val="true"/>
                                      </p:to>
                                    </p:set>
                                  </p:childTnLst>
                                </p:cTn>
                              </p:par>
                              <p:par>
                                <p:cTn id="34" presetID="10" presetClass="entr" presetSubtype="0" fill="hold" grpId="0" nodeType="withEffect">
                                  <p:stCondLst>
                                    <p:cond delay="200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250"/>
                                        <p:tgtEl>
                                          <p:spTgt spid="106"/>
                                        </p:tgtEl>
                                      </p:cBhvr>
                                    </p:animEffect>
                                  </p:childTnLst>
                                </p:cTn>
                              </p:par>
                              <p:par>
                                <p:cTn id="37" presetID="10" presetClass="entr" presetSubtype="0" fill="hold" grpId="0" nodeType="withEffect">
                                  <p:stCondLst>
                                    <p:cond delay="200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250"/>
                                        <p:tgtEl>
                                          <p:spTgt spid="82"/>
                                        </p:tgtEl>
                                      </p:cBhvr>
                                    </p:animEffect>
                                  </p:childTnLst>
                                </p:cTn>
                              </p:par>
                              <p:par>
                                <p:cTn id="40" presetID="7" presetClass="emph" presetSubtype="2" fill="hold" nodeType="withEffect">
                                  <p:stCondLst>
                                    <p:cond delay="2000"/>
                                  </p:stCondLst>
                                  <p:childTnLst>
                                    <p:animClr clrSpc="rgb" dir="cw">
                                      <p:cBhvr>
                                        <p:cTn id="41" dur="250" fill="hold"/>
                                        <p:tgtEl>
                                          <p:spTgt spid="37"/>
                                        </p:tgtEl>
                                        <p:attrNameLst>
                                          <p:attrName>stroke.color</p:attrName>
                                        </p:attrNameLst>
                                      </p:cBhvr>
                                      <p:to>
                                        <a:srgbClr val="BD2525"/>
                                      </p:to>
                                    </p:animClr>
                                    <p:set>
                                      <p:cBhvr>
                                        <p:cTn id="42" dur="250" fill="hold"/>
                                        <p:tgtEl>
                                          <p:spTgt spid="37"/>
                                        </p:tgtEl>
                                        <p:attrNameLst>
                                          <p:attrName>stroke.on</p:attrName>
                                        </p:attrNameLst>
                                      </p:cBhvr>
                                      <p:to>
                                        <p:strVal val="true"/>
                                      </p:to>
                                    </p:set>
                                  </p:childTnLst>
                                </p:cTn>
                              </p:par>
                              <p:par>
                                <p:cTn id="43" presetID="10" presetClass="entr" presetSubtype="0" fill="hold" grpId="0" nodeType="withEffect">
                                  <p:stCondLst>
                                    <p:cond delay="2500"/>
                                  </p:stCondLst>
                                  <p:childTnLst>
                                    <p:set>
                                      <p:cBhvr>
                                        <p:cTn id="44" dur="1" fill="hold">
                                          <p:stCondLst>
                                            <p:cond delay="0"/>
                                          </p:stCondLst>
                                        </p:cTn>
                                        <p:tgtEl>
                                          <p:spTgt spid="156"/>
                                        </p:tgtEl>
                                        <p:attrNameLst>
                                          <p:attrName>style.visibility</p:attrName>
                                        </p:attrNameLst>
                                      </p:cBhvr>
                                      <p:to>
                                        <p:strVal val="visible"/>
                                      </p:to>
                                    </p:set>
                                    <p:animEffect transition="in" filter="fade">
                                      <p:cBhvr>
                                        <p:cTn id="45" dur="250"/>
                                        <p:tgtEl>
                                          <p:spTgt spid="156"/>
                                        </p:tgtEl>
                                      </p:cBhvr>
                                    </p:animEffect>
                                  </p:childTnLst>
                                </p:cTn>
                              </p:par>
                              <p:par>
                                <p:cTn id="46" presetID="10" presetClass="entr" presetSubtype="0" fill="hold" nodeType="withEffect">
                                  <p:stCondLst>
                                    <p:cond delay="250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250"/>
                                        <p:tgtEl>
                                          <p:spTgt spid="83"/>
                                        </p:tgtEl>
                                      </p:cBhvr>
                                    </p:animEffect>
                                  </p:childTnLst>
                                </p:cTn>
                              </p:par>
                              <p:par>
                                <p:cTn id="49" presetID="7" presetClass="emph" presetSubtype="2" fill="hold" nodeType="withEffect">
                                  <p:stCondLst>
                                    <p:cond delay="2500"/>
                                  </p:stCondLst>
                                  <p:childTnLst>
                                    <p:animClr clrSpc="rgb" dir="cw">
                                      <p:cBhvr>
                                        <p:cTn id="50" dur="250" fill="hold"/>
                                        <p:tgtEl>
                                          <p:spTgt spid="40"/>
                                        </p:tgtEl>
                                        <p:attrNameLst>
                                          <p:attrName>stroke.color</p:attrName>
                                        </p:attrNameLst>
                                      </p:cBhvr>
                                      <p:to>
                                        <a:srgbClr val="BD2525"/>
                                      </p:to>
                                    </p:animClr>
                                    <p:set>
                                      <p:cBhvr>
                                        <p:cTn id="51" dur="250" fill="hold"/>
                                        <p:tgtEl>
                                          <p:spTgt spid="40"/>
                                        </p:tgtEl>
                                        <p:attrNameLst>
                                          <p:attrName>stroke.on</p:attrName>
                                        </p:attrNameLst>
                                      </p:cBhvr>
                                      <p:to>
                                        <p:strVal val="true"/>
                                      </p:to>
                                    </p:set>
                                  </p:childTnLst>
                                </p:cTn>
                              </p:par>
                            </p:childTnLst>
                          </p:cTn>
                        </p:par>
                        <p:par>
                          <p:cTn id="52" fill="hold">
                            <p:stCondLst>
                              <p:cond delay="2750"/>
                            </p:stCondLst>
                            <p:childTnLst>
                              <p:par>
                                <p:cTn id="53" presetID="10" presetClass="entr" presetSubtype="0" fill="hold" grpId="0" nodeType="afterEffect">
                                  <p:stCondLst>
                                    <p:cond delay="500"/>
                                  </p:stCondLst>
                                  <p:childTnLst>
                                    <p:set>
                                      <p:cBhvr>
                                        <p:cTn id="54" dur="1" fill="hold">
                                          <p:stCondLst>
                                            <p:cond delay="0"/>
                                          </p:stCondLst>
                                        </p:cTn>
                                        <p:tgtEl>
                                          <p:spTgt spid="248"/>
                                        </p:tgtEl>
                                        <p:attrNameLst>
                                          <p:attrName>style.visibility</p:attrName>
                                        </p:attrNameLst>
                                      </p:cBhvr>
                                      <p:to>
                                        <p:strVal val="visible"/>
                                      </p:to>
                                    </p:set>
                                    <p:animEffect transition="in" filter="fade">
                                      <p:cBhvr>
                                        <p:cTn id="55" dur="500"/>
                                        <p:tgtEl>
                                          <p:spTgt spid="248"/>
                                        </p:tgtEl>
                                      </p:cBhvr>
                                    </p:animEffect>
                                  </p:childTnLst>
                                </p:cTn>
                              </p:par>
                            </p:childTnLst>
                          </p:cTn>
                        </p:par>
                        <p:par>
                          <p:cTn id="56" fill="hold">
                            <p:stCondLst>
                              <p:cond delay="3750"/>
                            </p:stCondLst>
                            <p:childTnLst>
                              <p:par>
                                <p:cTn id="57" presetID="1" presetClass="entr" presetSubtype="0" fill="hold" grpId="1" nodeType="afterEffect">
                                  <p:stCondLst>
                                    <p:cond delay="250"/>
                                  </p:stCondLst>
                                  <p:childTnLst>
                                    <p:set>
                                      <p:cBhvr>
                                        <p:cTn id="58" dur="1" fill="hold">
                                          <p:stCondLst>
                                            <p:cond delay="0"/>
                                          </p:stCondLst>
                                        </p:cTn>
                                        <p:tgtEl>
                                          <p:spTgt spid="174"/>
                                        </p:tgtEl>
                                        <p:attrNameLst>
                                          <p:attrName>style.visibility</p:attrName>
                                        </p:attrNameLst>
                                      </p:cBhvr>
                                      <p:to>
                                        <p:strVal val="visible"/>
                                      </p:to>
                                    </p:set>
                                  </p:childTnLst>
                                </p:cTn>
                              </p:par>
                              <p:par>
                                <p:cTn id="59" presetID="8" presetClass="emph" presetSubtype="0" fill="hold" grpId="0" nodeType="withEffect">
                                  <p:stCondLst>
                                    <p:cond delay="250"/>
                                  </p:stCondLst>
                                  <p:childTnLst>
                                    <p:animRot by="-21600000">
                                      <p:cBhvr>
                                        <p:cTn id="60" dur="2000" fill="hold"/>
                                        <p:tgtEl>
                                          <p:spTgt spid="174"/>
                                        </p:tgtEl>
                                        <p:attrNameLst>
                                          <p:attrName>r</p:attrName>
                                        </p:attrNameLst>
                                      </p:cBhvr>
                                    </p:animRot>
                                  </p:childTnLst>
                                </p:cTn>
                              </p:par>
                              <p:par>
                                <p:cTn id="61" presetID="10" presetClass="entr" presetSubtype="0" fill="hold" grpId="0" nodeType="withEffect">
                                  <p:stCondLst>
                                    <p:cond delay="500"/>
                                  </p:stCondLst>
                                  <p:childTnLst>
                                    <p:set>
                                      <p:cBhvr>
                                        <p:cTn id="62" dur="1" fill="hold">
                                          <p:stCondLst>
                                            <p:cond delay="0"/>
                                          </p:stCondLst>
                                        </p:cTn>
                                        <p:tgtEl>
                                          <p:spTgt spid="233"/>
                                        </p:tgtEl>
                                        <p:attrNameLst>
                                          <p:attrName>style.visibility</p:attrName>
                                        </p:attrNameLst>
                                      </p:cBhvr>
                                      <p:to>
                                        <p:strVal val="visible"/>
                                      </p:to>
                                    </p:set>
                                    <p:animEffect transition="in" filter="fade">
                                      <p:cBhvr>
                                        <p:cTn id="63" dur="250"/>
                                        <p:tgtEl>
                                          <p:spTgt spid="233"/>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88"/>
                                        </p:tgtEl>
                                        <p:attrNameLst>
                                          <p:attrName>style.visibility</p:attrName>
                                        </p:attrNameLst>
                                      </p:cBhvr>
                                      <p:to>
                                        <p:strVal val="visible"/>
                                      </p:to>
                                    </p:set>
                                    <p:animEffect transition="in" filter="fade">
                                      <p:cBhvr>
                                        <p:cTn id="66" dur="250"/>
                                        <p:tgtEl>
                                          <p:spTgt spid="88"/>
                                        </p:tgtEl>
                                      </p:cBhvr>
                                    </p:animEffect>
                                  </p:childTnLst>
                                </p:cTn>
                              </p:par>
                              <p:par>
                                <p:cTn id="67" presetID="7" presetClass="emph" presetSubtype="2" fill="hold" nodeType="withEffect">
                                  <p:stCondLst>
                                    <p:cond delay="500"/>
                                  </p:stCondLst>
                                  <p:childTnLst>
                                    <p:animClr clrSpc="rgb" dir="cw">
                                      <p:cBhvr>
                                        <p:cTn id="68" dur="250" fill="hold"/>
                                        <p:tgtEl>
                                          <p:spTgt spid="41"/>
                                        </p:tgtEl>
                                        <p:attrNameLst>
                                          <p:attrName>stroke.color</p:attrName>
                                        </p:attrNameLst>
                                      </p:cBhvr>
                                      <p:to>
                                        <a:srgbClr val="7EC32B"/>
                                      </p:to>
                                    </p:animClr>
                                    <p:set>
                                      <p:cBhvr>
                                        <p:cTn id="69" dur="250" fill="hold"/>
                                        <p:tgtEl>
                                          <p:spTgt spid="41"/>
                                        </p:tgtEl>
                                        <p:attrNameLst>
                                          <p:attrName>stroke.on</p:attrName>
                                        </p:attrNameLst>
                                      </p:cBhvr>
                                      <p:to>
                                        <p:strVal val="true"/>
                                      </p:to>
                                    </p:set>
                                  </p:childTnLst>
                                </p:cTn>
                              </p:par>
                              <p:par>
                                <p:cTn id="70" presetID="10" presetClass="entr" presetSubtype="0" fill="hold" grpId="0" nodeType="withEffect">
                                  <p:stCondLst>
                                    <p:cond delay="1000"/>
                                  </p:stCondLst>
                                  <p:childTnLst>
                                    <p:set>
                                      <p:cBhvr>
                                        <p:cTn id="71" dur="1" fill="hold">
                                          <p:stCondLst>
                                            <p:cond delay="0"/>
                                          </p:stCondLst>
                                        </p:cTn>
                                        <p:tgtEl>
                                          <p:spTgt spid="177"/>
                                        </p:tgtEl>
                                        <p:attrNameLst>
                                          <p:attrName>style.visibility</p:attrName>
                                        </p:attrNameLst>
                                      </p:cBhvr>
                                      <p:to>
                                        <p:strVal val="visible"/>
                                      </p:to>
                                    </p:set>
                                    <p:animEffect transition="in" filter="fade">
                                      <p:cBhvr>
                                        <p:cTn id="72" dur="250"/>
                                        <p:tgtEl>
                                          <p:spTgt spid="177"/>
                                        </p:tgtEl>
                                      </p:cBhvr>
                                    </p:animEffect>
                                  </p:childTnLst>
                                </p:cTn>
                              </p:par>
                              <p:par>
                                <p:cTn id="73" presetID="10" presetClass="entr" presetSubtype="0" fill="hold" nodeType="withEffect">
                                  <p:stCondLst>
                                    <p:cond delay="100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250"/>
                                        <p:tgtEl>
                                          <p:spTgt spid="86"/>
                                        </p:tgtEl>
                                      </p:cBhvr>
                                    </p:animEffect>
                                  </p:childTnLst>
                                </p:cTn>
                              </p:par>
                              <p:par>
                                <p:cTn id="76" presetID="7" presetClass="emph" presetSubtype="2" fill="hold" nodeType="withEffect">
                                  <p:stCondLst>
                                    <p:cond delay="1000"/>
                                  </p:stCondLst>
                                  <p:childTnLst>
                                    <p:animClr clrSpc="rgb" dir="cw">
                                      <p:cBhvr>
                                        <p:cTn id="77" dur="250" fill="hold"/>
                                        <p:tgtEl>
                                          <p:spTgt spid="42"/>
                                        </p:tgtEl>
                                        <p:attrNameLst>
                                          <p:attrName>stroke.color</p:attrName>
                                        </p:attrNameLst>
                                      </p:cBhvr>
                                      <p:to>
                                        <a:srgbClr val="7EC32B"/>
                                      </p:to>
                                    </p:animClr>
                                    <p:set>
                                      <p:cBhvr>
                                        <p:cTn id="78" dur="250" fill="hold"/>
                                        <p:tgtEl>
                                          <p:spTgt spid="42"/>
                                        </p:tgtEl>
                                        <p:attrNameLst>
                                          <p:attrName>stroke.on</p:attrName>
                                        </p:attrNameLst>
                                      </p:cBhvr>
                                      <p:to>
                                        <p:strVal val="true"/>
                                      </p:to>
                                    </p:set>
                                  </p:childTnLst>
                                </p:cTn>
                              </p:par>
                              <p:par>
                                <p:cTn id="79" presetID="10" presetClass="entr" presetSubtype="0" fill="hold" nodeType="withEffect">
                                  <p:stCondLst>
                                    <p:cond delay="150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250"/>
                                        <p:tgtEl>
                                          <p:spTgt spid="53"/>
                                        </p:tgtEl>
                                      </p:cBhvr>
                                    </p:animEffect>
                                  </p:childTnLst>
                                </p:cTn>
                              </p:par>
                              <p:par>
                                <p:cTn id="82" presetID="10" presetClass="entr" presetSubtype="0" fill="hold" grpId="0" nodeType="withEffect">
                                  <p:stCondLst>
                                    <p:cond delay="1500"/>
                                  </p:stCondLst>
                                  <p:childTnLst>
                                    <p:set>
                                      <p:cBhvr>
                                        <p:cTn id="83" dur="1" fill="hold">
                                          <p:stCondLst>
                                            <p:cond delay="0"/>
                                          </p:stCondLst>
                                        </p:cTn>
                                        <p:tgtEl>
                                          <p:spTgt spid="180"/>
                                        </p:tgtEl>
                                        <p:attrNameLst>
                                          <p:attrName>style.visibility</p:attrName>
                                        </p:attrNameLst>
                                      </p:cBhvr>
                                      <p:to>
                                        <p:strVal val="visible"/>
                                      </p:to>
                                    </p:set>
                                    <p:animEffect transition="in" filter="fade">
                                      <p:cBhvr>
                                        <p:cTn id="84" dur="250"/>
                                        <p:tgtEl>
                                          <p:spTgt spid="180"/>
                                        </p:tgtEl>
                                      </p:cBhvr>
                                    </p:animEffect>
                                  </p:childTnLst>
                                </p:cTn>
                              </p:par>
                              <p:par>
                                <p:cTn id="85" presetID="7" presetClass="emph" presetSubtype="2" fill="hold" nodeType="withEffect">
                                  <p:stCondLst>
                                    <p:cond delay="1500"/>
                                  </p:stCondLst>
                                  <p:childTnLst>
                                    <p:animClr clrSpc="rgb" dir="cw">
                                      <p:cBhvr>
                                        <p:cTn id="86" dur="250" fill="hold"/>
                                        <p:tgtEl>
                                          <p:spTgt spid="43"/>
                                        </p:tgtEl>
                                        <p:attrNameLst>
                                          <p:attrName>stroke.color</p:attrName>
                                        </p:attrNameLst>
                                      </p:cBhvr>
                                      <p:to>
                                        <a:srgbClr val="7EC32B"/>
                                      </p:to>
                                    </p:animClr>
                                    <p:set>
                                      <p:cBhvr>
                                        <p:cTn id="87" dur="250" fill="hold"/>
                                        <p:tgtEl>
                                          <p:spTgt spid="43"/>
                                        </p:tgtEl>
                                        <p:attrNameLst>
                                          <p:attrName>stroke.on</p:attrName>
                                        </p:attrNameLst>
                                      </p:cBhvr>
                                      <p:to>
                                        <p:strVal val="true"/>
                                      </p:to>
                                    </p:set>
                                  </p:childTnLst>
                                </p:cTn>
                              </p:par>
                              <p:par>
                                <p:cTn id="88" presetID="10" presetClass="entr" presetSubtype="0" fill="hold" grpId="0" nodeType="withEffect">
                                  <p:stCondLst>
                                    <p:cond delay="2000"/>
                                  </p:stCondLst>
                                  <p:childTnLst>
                                    <p:set>
                                      <p:cBhvr>
                                        <p:cTn id="89" dur="1" fill="hold">
                                          <p:stCondLst>
                                            <p:cond delay="0"/>
                                          </p:stCondLst>
                                        </p:cTn>
                                        <p:tgtEl>
                                          <p:spTgt spid="230"/>
                                        </p:tgtEl>
                                        <p:attrNameLst>
                                          <p:attrName>style.visibility</p:attrName>
                                        </p:attrNameLst>
                                      </p:cBhvr>
                                      <p:to>
                                        <p:strVal val="visible"/>
                                      </p:to>
                                    </p:set>
                                    <p:animEffect transition="in" filter="fade">
                                      <p:cBhvr>
                                        <p:cTn id="90" dur="250"/>
                                        <p:tgtEl>
                                          <p:spTgt spid="230"/>
                                        </p:tgtEl>
                                      </p:cBhvr>
                                    </p:animEffect>
                                  </p:childTnLst>
                                </p:cTn>
                              </p:par>
                              <p:par>
                                <p:cTn id="91" presetID="10" presetClass="entr" presetSubtype="0" fill="hold" grpId="0" nodeType="withEffect">
                                  <p:stCondLst>
                                    <p:cond delay="2000"/>
                                  </p:stCondLst>
                                  <p:childTnLst>
                                    <p:set>
                                      <p:cBhvr>
                                        <p:cTn id="92" dur="1" fill="hold">
                                          <p:stCondLst>
                                            <p:cond delay="0"/>
                                          </p:stCondLst>
                                        </p:cTn>
                                        <p:tgtEl>
                                          <p:spTgt spid="87"/>
                                        </p:tgtEl>
                                        <p:attrNameLst>
                                          <p:attrName>style.visibility</p:attrName>
                                        </p:attrNameLst>
                                      </p:cBhvr>
                                      <p:to>
                                        <p:strVal val="visible"/>
                                      </p:to>
                                    </p:set>
                                    <p:animEffect transition="in" filter="fade">
                                      <p:cBhvr>
                                        <p:cTn id="93" dur="250"/>
                                        <p:tgtEl>
                                          <p:spTgt spid="87"/>
                                        </p:tgtEl>
                                      </p:cBhvr>
                                    </p:animEffect>
                                  </p:childTnLst>
                                </p:cTn>
                              </p:par>
                              <p:par>
                                <p:cTn id="94" presetID="7" presetClass="emph" presetSubtype="2" fill="hold" nodeType="withEffect">
                                  <p:stCondLst>
                                    <p:cond delay="2000"/>
                                  </p:stCondLst>
                                  <p:childTnLst>
                                    <p:animClr clrSpc="rgb" dir="cw">
                                      <p:cBhvr>
                                        <p:cTn id="95" dur="250" fill="hold"/>
                                        <p:tgtEl>
                                          <p:spTgt spid="44"/>
                                        </p:tgtEl>
                                        <p:attrNameLst>
                                          <p:attrName>stroke.color</p:attrName>
                                        </p:attrNameLst>
                                      </p:cBhvr>
                                      <p:to>
                                        <a:srgbClr val="7EC32B"/>
                                      </p:to>
                                    </p:animClr>
                                    <p:set>
                                      <p:cBhvr>
                                        <p:cTn id="96" dur="250" fill="hold"/>
                                        <p:tgtEl>
                                          <p:spTgt spid="44"/>
                                        </p:tgtEl>
                                        <p:attrNameLst>
                                          <p:attrName>stroke.on</p:attrName>
                                        </p:attrNameLst>
                                      </p:cBhvr>
                                      <p:to>
                                        <p:strVal val="true"/>
                                      </p:to>
                                    </p:set>
                                  </p:childTnLst>
                                </p:cTn>
                              </p:par>
                              <p:par>
                                <p:cTn id="97" presetID="16" presetClass="entr" presetSubtype="42" fill="hold" nodeType="withEffect">
                                  <p:stCondLst>
                                    <p:cond delay="2000"/>
                                  </p:stCondLst>
                                  <p:childTnLst>
                                    <p:set>
                                      <p:cBhvr>
                                        <p:cTn id="98" dur="1" fill="hold">
                                          <p:stCondLst>
                                            <p:cond delay="0"/>
                                          </p:stCondLst>
                                        </p:cTn>
                                        <p:tgtEl>
                                          <p:spTgt spid="60"/>
                                        </p:tgtEl>
                                        <p:attrNameLst>
                                          <p:attrName>style.visibility</p:attrName>
                                        </p:attrNameLst>
                                      </p:cBhvr>
                                      <p:to>
                                        <p:strVal val="visible"/>
                                      </p:to>
                                    </p:set>
                                    <p:animEffect transition="in" filter="barn(outHorizontal)">
                                      <p:cBhvr>
                                        <p:cTn id="99" dur="500"/>
                                        <p:tgtEl>
                                          <p:spTgt spid="60"/>
                                        </p:tgtEl>
                                      </p:cBhvr>
                                    </p:animEffect>
                                  </p:childTnLst>
                                </p:cTn>
                              </p:par>
                            </p:childTnLst>
                          </p:cTn>
                        </p:par>
                        <p:par>
                          <p:cTn id="100" fill="hold">
                            <p:stCondLst>
                              <p:cond delay="6250"/>
                            </p:stCondLst>
                            <p:childTnLst>
                              <p:par>
                                <p:cTn id="101" presetID="1" presetClass="entr" presetSubtype="0" fill="hold" grpId="0" nodeType="after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3" grpId="0"/>
      <p:bldP spid="106" grpId="0"/>
      <p:bldP spid="156" grpId="0"/>
      <p:bldP spid="159" grpId="0"/>
      <p:bldP spid="162" grpId="0"/>
      <p:bldP spid="177" grpId="0"/>
      <p:bldP spid="180" grpId="0"/>
      <p:bldP spid="230" grpId="0"/>
      <p:bldP spid="233" grpId="0"/>
      <p:bldP spid="248" grpId="0"/>
      <p:bldP spid="174" grpId="0" animBg="1"/>
      <p:bldP spid="174" grpId="1" animBg="1"/>
      <p:bldP spid="80" grpId="0" animBg="1"/>
      <p:bldP spid="82" grpId="0" animBg="1"/>
      <p:bldP spid="87" grpId="0" animBg="1"/>
      <p:bldP spid="88" grpId="0" animBg="1"/>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security overview</a:t>
            </a:r>
          </a:p>
        </p:txBody>
      </p:sp>
    </p:spTree>
    <p:extLst>
      <p:ext uri="{BB962C8B-B14F-4D97-AF65-F5344CB8AC3E}">
        <p14:creationId xmlns:p14="http://schemas.microsoft.com/office/powerpoint/2010/main" val="22443090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718974" y="1935005"/>
            <a:ext cx="7715032" cy="39526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19" name="Rectangle 18"/>
          <p:cNvSpPr/>
          <p:nvPr/>
        </p:nvSpPr>
        <p:spPr>
          <a:xfrm>
            <a:off x="5040294" y="2188946"/>
            <a:ext cx="6534576" cy="3646309"/>
          </a:xfrm>
          <a:prstGeom prst="rect">
            <a:avLst/>
          </a:prstGeom>
        </p:spPr>
        <p:txBody>
          <a:bodyPr wrap="square" anchor="t">
            <a:spAutoFit/>
          </a:bodyPr>
          <a:lstStyle/>
          <a:p>
            <a:pPr defTabSz="932504">
              <a:lnSpc>
                <a:spcPct val="150000"/>
              </a:lnSpc>
              <a:spcAft>
                <a:spcPts val="2244"/>
              </a:spcAft>
              <a:buClr>
                <a:srgbClr val="44546A">
                  <a:lumMod val="60000"/>
                  <a:lumOff val="40000"/>
                </a:srgbClr>
              </a:buClr>
            </a:pPr>
            <a:r>
              <a:rPr lang="en-US" sz="2856" dirty="0">
                <a:solidFill>
                  <a:srgbClr val="44546A"/>
                </a:solidFill>
                <a:latin typeface="Segoe UI Light"/>
                <a:ea typeface="Calibri" panose="020F0502020204030204" pitchFamily="34" charset="0"/>
                <a:cs typeface="Times New Roman" panose="02020603050405020304" pitchFamily="18" charset="0"/>
              </a:rPr>
              <a:t>Data encryption options</a:t>
            </a:r>
          </a:p>
          <a:p>
            <a:pPr defTabSz="932504">
              <a:lnSpc>
                <a:spcPct val="150000"/>
              </a:lnSpc>
              <a:spcAft>
                <a:spcPts val="2244"/>
              </a:spcAft>
              <a:buClr>
                <a:srgbClr val="44546A">
                  <a:lumMod val="60000"/>
                  <a:lumOff val="40000"/>
                </a:srgbClr>
              </a:buClr>
            </a:pPr>
            <a:r>
              <a:rPr lang="en-US" sz="2856" dirty="0">
                <a:solidFill>
                  <a:srgbClr val="44546A"/>
                </a:solidFill>
                <a:latin typeface="Segoe UI Light"/>
                <a:ea typeface="Calibri" panose="020F0502020204030204" pitchFamily="34" charset="0"/>
                <a:cs typeface="Times New Roman" panose="02020603050405020304" pitchFamily="18" charset="0"/>
              </a:rPr>
              <a:t>Data segregation</a:t>
            </a:r>
          </a:p>
          <a:p>
            <a:pPr defTabSz="932504">
              <a:lnSpc>
                <a:spcPct val="150000"/>
              </a:lnSpc>
              <a:spcAft>
                <a:spcPts val="2244"/>
              </a:spcAft>
              <a:buClr>
                <a:srgbClr val="44546A">
                  <a:lumMod val="60000"/>
                  <a:lumOff val="40000"/>
                </a:srgbClr>
              </a:buClr>
            </a:pPr>
            <a:r>
              <a:rPr lang="en-US" sz="2856" dirty="0">
                <a:solidFill>
                  <a:srgbClr val="44546A"/>
                </a:solidFill>
                <a:latin typeface="Segoe UI Light"/>
                <a:ea typeface="Calibri" panose="020F0502020204030204" pitchFamily="34" charset="0"/>
                <a:cs typeface="Times New Roman" panose="02020603050405020304" pitchFamily="18" charset="0"/>
              </a:rPr>
              <a:t>Data location and redundancy</a:t>
            </a:r>
          </a:p>
          <a:p>
            <a:pPr defTabSz="932504">
              <a:lnSpc>
                <a:spcPct val="150000"/>
              </a:lnSpc>
              <a:spcAft>
                <a:spcPts val="2244"/>
              </a:spcAft>
              <a:buClr>
                <a:srgbClr val="44546A">
                  <a:lumMod val="60000"/>
                  <a:lumOff val="40000"/>
                </a:srgbClr>
              </a:buClr>
            </a:pPr>
            <a:r>
              <a:rPr lang="en-US" sz="2856" dirty="0">
                <a:solidFill>
                  <a:srgbClr val="44546A"/>
                </a:solidFill>
                <a:latin typeface="Segoe UI Light"/>
                <a:ea typeface="Calibri" panose="020F0502020204030204" pitchFamily="34" charset="0"/>
                <a:cs typeface="Times New Roman" panose="02020603050405020304" pitchFamily="18" charset="0"/>
              </a:rPr>
              <a:t>Data destruction</a:t>
            </a:r>
          </a:p>
        </p:txBody>
      </p:sp>
      <p:cxnSp>
        <p:nvCxnSpPr>
          <p:cNvPr id="21" name="Straight Connector 20"/>
          <p:cNvCxnSpPr/>
          <p:nvPr/>
        </p:nvCxnSpPr>
        <p:spPr>
          <a:xfrm>
            <a:off x="4723854" y="2907697"/>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23854" y="3903639"/>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18973" y="4903864"/>
            <a:ext cx="77101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66355" y="1935005"/>
            <a:ext cx="3952619" cy="39526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pic>
        <p:nvPicPr>
          <p:cNvPr id="6147" name="Picture 3" descr="C:\Users\Sarah\Documents\_SSD_Business\Client_collateral\MICROSOFT_DVD_ART\MICROSOFT PHOTOS\WIN12_Kiki_07.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766356" y="1935005"/>
            <a:ext cx="3952618" cy="3952619"/>
          </a:xfrm>
          <a:prstGeom prst="rect">
            <a:avLst/>
          </a:prstGeom>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solidFill>
                  <a:schemeClr val="tx1"/>
                </a:solidFill>
              </a:rPr>
              <a:t>Data protection</a:t>
            </a:r>
            <a:br>
              <a:rPr lang="en-US" dirty="0">
                <a:solidFill>
                  <a:schemeClr val="tx1"/>
                </a:solidFill>
              </a:rPr>
            </a:br>
            <a:endParaRPr lang="en-US" dirty="0"/>
          </a:p>
        </p:txBody>
      </p:sp>
    </p:spTree>
    <p:extLst>
      <p:ext uri="{BB962C8B-B14F-4D97-AF65-F5344CB8AC3E}">
        <p14:creationId xmlns:p14="http://schemas.microsoft.com/office/powerpoint/2010/main" val="140813068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rey circle"/>
          <p:cNvSpPr/>
          <p:nvPr/>
        </p:nvSpPr>
        <p:spPr bwMode="auto">
          <a:xfrm>
            <a:off x="1831399" y="1811708"/>
            <a:ext cx="3629650" cy="3631319"/>
          </a:xfrm>
          <a:prstGeom prst="ellipse">
            <a:avLst/>
          </a:prstGeom>
          <a:noFill/>
          <a:ln w="142875">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0855" tIns="40427" rIns="80855" bIns="40427" numCol="1" rtlCol="0" anchor="ctr" anchorCtr="0" compatLnSpc="1">
            <a:prstTxWarp prst="textNoShape">
              <a:avLst/>
            </a:prstTxWarp>
          </a:bodyPr>
          <a:lstStyle/>
          <a:p>
            <a:pPr algn="ctr" defTabSz="808340" fontAlgn="base">
              <a:lnSpc>
                <a:spcPct val="90000"/>
              </a:lnSpc>
              <a:spcBef>
                <a:spcPct val="0"/>
              </a:spcBef>
              <a:spcAft>
                <a:spcPct val="0"/>
              </a:spcAft>
            </a:pPr>
            <a:endParaRPr lang="en-US" sz="1734" spc="-45" dirty="0">
              <a:gradFill>
                <a:gsLst>
                  <a:gs pos="0">
                    <a:srgbClr val="EFEFEF"/>
                  </a:gs>
                  <a:gs pos="100000">
                    <a:srgbClr val="EFEFEF"/>
                  </a:gs>
                </a:gsLst>
                <a:lin ang="5400000" scaled="0"/>
              </a:gradFill>
            </a:endParaRPr>
          </a:p>
        </p:txBody>
      </p:sp>
      <p:cxnSp>
        <p:nvCxnSpPr>
          <p:cNvPr id="37" name="Straight Connector 36"/>
          <p:cNvCxnSpPr/>
          <p:nvPr/>
        </p:nvCxnSpPr>
        <p:spPr>
          <a:xfrm flipV="1">
            <a:off x="7247101" y="1640073"/>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TextBox 7"/>
          <p:cNvSpPr txBox="1"/>
          <p:nvPr/>
        </p:nvSpPr>
        <p:spPr>
          <a:xfrm>
            <a:off x="7772843" y="1818581"/>
            <a:ext cx="4769201" cy="4015427"/>
          </a:xfrm>
          <a:prstGeom prst="rect">
            <a:avLst/>
          </a:prstGeom>
          <a:noFill/>
        </p:spPr>
        <p:txBody>
          <a:bodyPr wrap="square" lIns="69690" tIns="34846" rIns="69690" bIns="3484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23">
              <a:spcAft>
                <a:spcPts val="306"/>
              </a:spcAft>
            </a:pPr>
            <a:r>
              <a:rPr lang="en-US" sz="2000" dirty="0">
                <a:solidFill>
                  <a:schemeClr val="tx2"/>
                </a:solidFill>
                <a:latin typeface="+mj-lt"/>
              </a:rPr>
              <a:t>Azure: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Encrypts most communication between         Azure datacenters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Encrypts transactions through                      Azure Portal using HTTPS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Supports FIPS 140-2 ciphers</a:t>
            </a:r>
            <a:br>
              <a:rPr lang="en-US" sz="1600" dirty="0">
                <a:gradFill>
                  <a:gsLst>
                    <a:gs pos="1250">
                      <a:schemeClr val="tx1"/>
                    </a:gs>
                    <a:gs pos="100000">
                      <a:schemeClr val="tx1"/>
                    </a:gs>
                  </a:gsLst>
                  <a:lin ang="5400000" scaled="0"/>
                </a:gradFill>
              </a:rPr>
            </a:br>
            <a:endParaRPr lang="en-US" sz="1600" dirty="0">
              <a:gradFill>
                <a:gsLst>
                  <a:gs pos="1250">
                    <a:schemeClr val="tx1"/>
                  </a:gs>
                  <a:gs pos="100000">
                    <a:schemeClr val="tx1"/>
                  </a:gs>
                </a:gsLst>
                <a:lin ang="5400000" scaled="0"/>
              </a:gradFill>
            </a:endParaRPr>
          </a:p>
          <a:p>
            <a:pPr defTabSz="932623">
              <a:spcAft>
                <a:spcPts val="306"/>
              </a:spcAft>
            </a:pPr>
            <a:r>
              <a:rPr lang="en-US" sz="2000" dirty="0">
                <a:solidFill>
                  <a:schemeClr val="tx2"/>
                </a:solidFill>
                <a:latin typeface="+mj-lt"/>
              </a:rPr>
              <a:t>Customer: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Can choose HTTPS for REST API     (recommended) for storage</a:t>
            </a:r>
          </a:p>
          <a:p>
            <a:pPr marL="342900" lvl="1" indent="-342900" defTabSz="699463" fontAlgn="ctr">
              <a:lnSpc>
                <a:spcPct val="90000"/>
              </a:lnSpc>
              <a:spcBef>
                <a:spcPct val="20000"/>
              </a:spcBef>
              <a:buSzPct val="90000"/>
              <a:buFont typeface="Arial" panose="020B0604020202020204" pitchFamily="34" charset="0"/>
              <a:buChar char="•"/>
              <a:defRPr/>
            </a:pPr>
            <a:r>
              <a:rPr lang="en-US" sz="1600" dirty="0">
                <a:gradFill>
                  <a:gsLst>
                    <a:gs pos="1250">
                      <a:schemeClr val="tx1"/>
                    </a:gs>
                    <a:gs pos="100000">
                      <a:schemeClr val="tx1"/>
                    </a:gs>
                  </a:gsLst>
                  <a:lin ang="5400000" scaled="0"/>
                </a:gradFill>
              </a:rPr>
              <a:t>Configures HTTPS endpoints for            application running in Azure</a:t>
            </a:r>
          </a:p>
          <a:p>
            <a:pPr marL="342900" lvl="1" indent="-342900" defTabSz="699463" fontAlgn="ctr">
              <a:lnSpc>
                <a:spcPct val="90000"/>
              </a:lnSpc>
              <a:spcBef>
                <a:spcPct val="20000"/>
              </a:spcBef>
              <a:buSzPct val="90000"/>
              <a:buFont typeface="Arial" panose="020B0604020202020204" pitchFamily="34" charset="0"/>
              <a:buChar char="•"/>
              <a:defRPr/>
            </a:pPr>
            <a:r>
              <a:rPr lang="en-US" sz="1600" dirty="0">
                <a:gradFill>
                  <a:gsLst>
                    <a:gs pos="1250">
                      <a:schemeClr val="tx1"/>
                    </a:gs>
                    <a:gs pos="100000">
                      <a:schemeClr val="tx1"/>
                    </a:gs>
                  </a:gsLst>
                  <a:lin ang="5400000" scaled="0"/>
                </a:gradFill>
              </a:rPr>
              <a:t>Encrypts traffic between Web client and          server by implementing TLS on IIS</a:t>
            </a:r>
          </a:p>
          <a:p>
            <a:pPr marL="241221" indent="-241221">
              <a:spcAft>
                <a:spcPts val="612"/>
              </a:spcAft>
              <a:buFont typeface="Arial" panose="020B0604020202020204" pitchFamily="34" charset="0"/>
              <a:buChar char="•"/>
            </a:pPr>
            <a:endParaRPr lang="en-US" sz="1836" dirty="0">
              <a:solidFill>
                <a:srgbClr val="44546A"/>
              </a:solidFill>
            </a:endParaRPr>
          </a:p>
        </p:txBody>
      </p:sp>
      <p:grpSp>
        <p:nvGrpSpPr>
          <p:cNvPr id="2" name="Group 1"/>
          <p:cNvGrpSpPr/>
          <p:nvPr/>
        </p:nvGrpSpPr>
        <p:grpSpPr>
          <a:xfrm>
            <a:off x="1216567" y="3187584"/>
            <a:ext cx="1165605" cy="1162564"/>
            <a:chOff x="4754458" y="2998503"/>
            <a:chExt cx="1143000" cy="1140017"/>
          </a:xfrm>
        </p:grpSpPr>
        <p:sp>
          <p:nvSpPr>
            <p:cNvPr id="41" name="Rectangle 40"/>
            <p:cNvSpPr/>
            <p:nvPr/>
          </p:nvSpPr>
          <p:spPr>
            <a:xfrm>
              <a:off x="4754458" y="2998503"/>
              <a:ext cx="1143000" cy="114001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pic>
          <p:nvPicPr>
            <p:cNvPr id="39" name="Picture 38"/>
            <p:cNvPicPr>
              <a:picLocks noChangeAspect="1"/>
            </p:cNvPicPr>
            <p:nvPr/>
          </p:nvPicPr>
          <p:blipFill>
            <a:blip r:embed="rId3">
              <a:biLevel thresh="25000"/>
            </a:blip>
            <a:stretch>
              <a:fillRect/>
            </a:stretch>
          </p:blipFill>
          <p:spPr>
            <a:xfrm>
              <a:off x="4825114" y="3100463"/>
              <a:ext cx="1013888" cy="935312"/>
            </a:xfrm>
            <a:prstGeom prst="rect">
              <a:avLst/>
            </a:prstGeom>
          </p:spPr>
        </p:pic>
        <p:sp>
          <p:nvSpPr>
            <p:cNvPr id="40" name="TextBox 152"/>
            <p:cNvSpPr txBox="1"/>
            <p:nvPr/>
          </p:nvSpPr>
          <p:spPr>
            <a:xfrm>
              <a:off x="5038365" y="3271713"/>
              <a:ext cx="562975" cy="4062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prstClr val="white"/>
                  </a:solidFill>
                  <a:latin typeface="Segoe UI Semibold" panose="020B0702040204020203" pitchFamily="34" charset="0"/>
                </a:rPr>
                <a:t>Azure </a:t>
              </a:r>
            </a:p>
            <a:p>
              <a:pPr algn="ctr"/>
              <a:r>
                <a:rPr lang="en-US" sz="1020" dirty="0">
                  <a:solidFill>
                    <a:prstClr val="white"/>
                  </a:solidFill>
                  <a:latin typeface="Segoe UI Semibold" panose="020B0702040204020203" pitchFamily="34" charset="0"/>
                </a:rPr>
                <a:t>Portal</a:t>
              </a:r>
            </a:p>
          </p:txBody>
        </p:sp>
      </p:grpSp>
      <p:grpSp>
        <p:nvGrpSpPr>
          <p:cNvPr id="3" name="Group 2"/>
          <p:cNvGrpSpPr/>
          <p:nvPr/>
        </p:nvGrpSpPr>
        <p:grpSpPr>
          <a:xfrm>
            <a:off x="4882259" y="2466904"/>
            <a:ext cx="1584812" cy="2603927"/>
            <a:chOff x="1243410" y="2304323"/>
            <a:chExt cx="1554076" cy="2553427"/>
          </a:xfrm>
        </p:grpSpPr>
        <p:sp>
          <p:nvSpPr>
            <p:cNvPr id="24" name="Rectangle 23"/>
            <p:cNvSpPr/>
            <p:nvPr/>
          </p:nvSpPr>
          <p:spPr>
            <a:xfrm>
              <a:off x="1243410" y="2304323"/>
              <a:ext cx="1554076" cy="255342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grpSp>
          <p:nvGrpSpPr>
            <p:cNvPr id="45" name="Group 44"/>
            <p:cNvGrpSpPr/>
            <p:nvPr/>
          </p:nvGrpSpPr>
          <p:grpSpPr>
            <a:xfrm>
              <a:off x="1566243" y="2380992"/>
              <a:ext cx="940524" cy="940523"/>
              <a:chOff x="2536162" y="4969433"/>
              <a:chExt cx="889279" cy="889279"/>
            </a:xfrm>
          </p:grpSpPr>
          <p:sp>
            <p:nvSpPr>
              <p:cNvPr id="46" name="Oval 45"/>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pic>
            <p:nvPicPr>
              <p:cNvPr id="47" name="Picture 46"/>
              <p:cNvPicPr>
                <a:picLocks noChangeAspect="1"/>
              </p:cNvPicPr>
              <p:nvPr/>
            </p:nvPicPr>
            <p:blipFill>
              <a:blip r:embed="rId4"/>
              <a:stretch>
                <a:fillRect/>
              </a:stretch>
            </p:blipFill>
            <p:spPr>
              <a:xfrm>
                <a:off x="2995121" y="5392799"/>
                <a:ext cx="264522" cy="268765"/>
              </a:xfrm>
              <a:prstGeom prst="rect">
                <a:avLst/>
              </a:prstGeom>
            </p:spPr>
          </p:pic>
          <p:sp>
            <p:nvSpPr>
              <p:cNvPr id="48" name="TextBox 171"/>
              <p:cNvSpPr txBox="1"/>
              <p:nvPr/>
            </p:nvSpPr>
            <p:spPr>
              <a:xfrm>
                <a:off x="2634217" y="5045663"/>
                <a:ext cx="721435" cy="37668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spc="-31" dirty="0">
                    <a:solidFill>
                      <a:prstClr val="black">
                        <a:lumMod val="75000"/>
                        <a:lumOff val="25000"/>
                      </a:prstClr>
                    </a:solidFill>
                    <a:latin typeface="Segoe UI Semibold" panose="020B0702040204020203" pitchFamily="34" charset="0"/>
                  </a:rPr>
                  <a:t>Azure</a:t>
                </a:r>
              </a:p>
              <a:p>
                <a:pPr algn="ctr"/>
                <a:r>
                  <a:rPr lang="en-US" sz="1020" spc="-31" dirty="0">
                    <a:solidFill>
                      <a:prstClr val="black">
                        <a:lumMod val="75000"/>
                        <a:lumOff val="25000"/>
                      </a:prstClr>
                    </a:solidFill>
                    <a:latin typeface="Segoe UI Semibold" panose="020B0702040204020203" pitchFamily="34" charset="0"/>
                  </a:rPr>
                  <a:t>datacenter</a:t>
                </a:r>
              </a:p>
            </p:txBody>
          </p:sp>
        </p:grpSp>
        <p:pic>
          <p:nvPicPr>
            <p:cNvPr id="49" name="Picture 48"/>
            <p:cNvPicPr>
              <a:picLocks noChangeAspect="1"/>
            </p:cNvPicPr>
            <p:nvPr/>
          </p:nvPicPr>
          <p:blipFill>
            <a:blip r:embed="rId4"/>
            <a:stretch>
              <a:fillRect/>
            </a:stretch>
          </p:blipFill>
          <p:spPr>
            <a:xfrm>
              <a:off x="1751578" y="2826927"/>
              <a:ext cx="279765" cy="284252"/>
            </a:xfrm>
            <a:prstGeom prst="rect">
              <a:avLst/>
            </a:prstGeom>
          </p:spPr>
        </p:pic>
        <p:grpSp>
          <p:nvGrpSpPr>
            <p:cNvPr id="50" name="Group 49"/>
            <p:cNvGrpSpPr/>
            <p:nvPr/>
          </p:nvGrpSpPr>
          <p:grpSpPr>
            <a:xfrm>
              <a:off x="1576836" y="3709212"/>
              <a:ext cx="940524" cy="940523"/>
              <a:chOff x="2536162" y="4969433"/>
              <a:chExt cx="889279" cy="889279"/>
            </a:xfrm>
          </p:grpSpPr>
          <p:sp>
            <p:nvSpPr>
              <p:cNvPr id="51" name="Oval 50"/>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pic>
            <p:nvPicPr>
              <p:cNvPr id="52" name="Picture 51"/>
              <p:cNvPicPr>
                <a:picLocks noChangeAspect="1"/>
              </p:cNvPicPr>
              <p:nvPr/>
            </p:nvPicPr>
            <p:blipFill>
              <a:blip r:embed="rId4"/>
              <a:stretch>
                <a:fillRect/>
              </a:stretch>
            </p:blipFill>
            <p:spPr>
              <a:xfrm>
                <a:off x="2995121" y="5392799"/>
                <a:ext cx="264522" cy="268765"/>
              </a:xfrm>
              <a:prstGeom prst="rect">
                <a:avLst/>
              </a:prstGeom>
            </p:spPr>
          </p:pic>
          <p:sp>
            <p:nvSpPr>
              <p:cNvPr id="53" name="TextBox 171"/>
              <p:cNvSpPr txBox="1"/>
              <p:nvPr/>
            </p:nvSpPr>
            <p:spPr>
              <a:xfrm>
                <a:off x="2634218" y="5045663"/>
                <a:ext cx="721435" cy="37668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spc="-31" dirty="0">
                    <a:solidFill>
                      <a:prstClr val="black">
                        <a:lumMod val="75000"/>
                        <a:lumOff val="25000"/>
                      </a:prstClr>
                    </a:solidFill>
                    <a:latin typeface="Segoe UI Semibold" panose="020B0702040204020203" pitchFamily="34" charset="0"/>
                  </a:rPr>
                  <a:t>Azure</a:t>
                </a:r>
              </a:p>
              <a:p>
                <a:pPr algn="ctr"/>
                <a:r>
                  <a:rPr lang="en-US" sz="1020" spc="-31" dirty="0">
                    <a:solidFill>
                      <a:prstClr val="black">
                        <a:lumMod val="75000"/>
                        <a:lumOff val="25000"/>
                      </a:prstClr>
                    </a:solidFill>
                    <a:latin typeface="Segoe UI Semibold" panose="020B0702040204020203" pitchFamily="34" charset="0"/>
                  </a:rPr>
                  <a:t>datacenter</a:t>
                </a:r>
              </a:p>
            </p:txBody>
          </p:sp>
        </p:grpSp>
        <p:pic>
          <p:nvPicPr>
            <p:cNvPr id="54" name="Picture 53"/>
            <p:cNvPicPr>
              <a:picLocks noChangeAspect="1"/>
            </p:cNvPicPr>
            <p:nvPr/>
          </p:nvPicPr>
          <p:blipFill>
            <a:blip r:embed="rId4"/>
            <a:stretch>
              <a:fillRect/>
            </a:stretch>
          </p:blipFill>
          <p:spPr>
            <a:xfrm>
              <a:off x="1762171" y="4155147"/>
              <a:ext cx="279765" cy="284252"/>
            </a:xfrm>
            <a:prstGeom prst="rect">
              <a:avLst/>
            </a:prstGeom>
          </p:spPr>
        </p:pic>
        <p:sp>
          <p:nvSpPr>
            <p:cNvPr id="55" name="Arc 54"/>
            <p:cNvSpPr/>
            <p:nvPr/>
          </p:nvSpPr>
          <p:spPr>
            <a:xfrm rot="2606551" flipH="1">
              <a:off x="1317256" y="2815241"/>
              <a:ext cx="1406003" cy="1393002"/>
            </a:xfrm>
            <a:prstGeom prst="arc">
              <a:avLst>
                <a:gd name="adj1" fmla="val 21226584"/>
                <a:gd name="adj2" fmla="val 5230857"/>
              </a:avLst>
            </a:prstGeom>
            <a:ln w="38100" cap="rnd">
              <a:solidFill>
                <a:schemeClr val="bg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36" dirty="0">
                <a:solidFill>
                  <a:prstClr val="black"/>
                </a:solidFill>
              </a:endParaRPr>
            </a:p>
          </p:txBody>
        </p:sp>
        <p:sp>
          <p:nvSpPr>
            <p:cNvPr id="57" name="Arc 56"/>
            <p:cNvSpPr/>
            <p:nvPr/>
          </p:nvSpPr>
          <p:spPr>
            <a:xfrm rot="13281180" flipH="1">
              <a:off x="1339026" y="2774423"/>
              <a:ext cx="1406003" cy="1393002"/>
            </a:xfrm>
            <a:prstGeom prst="arc">
              <a:avLst>
                <a:gd name="adj1" fmla="val 21095219"/>
                <a:gd name="adj2" fmla="val 5230857"/>
              </a:avLst>
            </a:prstGeom>
            <a:ln w="38100" cap="rnd">
              <a:solidFill>
                <a:schemeClr val="bg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36" dirty="0">
                <a:solidFill>
                  <a:prstClr val="black"/>
                </a:solidFill>
              </a:endParaRPr>
            </a:p>
          </p:txBody>
        </p:sp>
      </p:grpSp>
      <p:pic>
        <p:nvPicPr>
          <p:cNvPr id="27" name="Picture 2" descr="http://icons.iconarchive.com/icons/visualpharm/icons8-metro-style/512/Very-Basic-Lock-icon.png"/>
          <p:cNvPicPr>
            <a:picLocks noChangeAspect="1" noChangeArrowheads="1"/>
          </p:cNvPicPr>
          <p:nvPr/>
        </p:nvPicPr>
        <p:blipFill rotWithShape="1">
          <a:blip r:embed="rId5" cstate="screen">
            <a:lum bright="70000" contrast="-70000"/>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a:ext>
            </a:extLst>
          </a:blip>
          <a:srcRect/>
          <a:stretch/>
        </p:blipFill>
        <p:spPr bwMode="auto">
          <a:xfrm>
            <a:off x="2964000" y="2738319"/>
            <a:ext cx="1260975" cy="16178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solidFill>
                  <a:schemeClr val="tx1"/>
                </a:solidFill>
              </a:rPr>
              <a:t>Encryption in transit</a:t>
            </a:r>
            <a:br>
              <a:rPr lang="en-US" dirty="0">
                <a:solidFill>
                  <a:schemeClr val="tx1"/>
                </a:solidFill>
              </a:rPr>
            </a:br>
            <a:endParaRPr lang="en-US" dirty="0"/>
          </a:p>
        </p:txBody>
      </p:sp>
    </p:spTree>
    <p:extLst>
      <p:ext uri="{BB962C8B-B14F-4D97-AF65-F5344CB8AC3E}">
        <p14:creationId xmlns:p14="http://schemas.microsoft.com/office/powerpoint/2010/main" val="16909902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Horizontal)">
                                      <p:cBhvr>
                                        <p:cTn id="10" dur="500"/>
                                        <p:tgtEl>
                                          <p:spTgt spid="38"/>
                                        </p:tgtEl>
                                      </p:cBhvr>
                                    </p:animEffect>
                                  </p:childTnLst>
                                </p:cTn>
                              </p:par>
                            </p:childTnLst>
                          </p:cTn>
                        </p:par>
                        <p:par>
                          <p:cTn id="11" fill="hold">
                            <p:stCondLst>
                              <p:cond delay="500"/>
                            </p:stCondLst>
                            <p:childTnLst>
                              <p:par>
                                <p:cTn id="12" presetID="1" presetClass="entr" presetSubtype="0" fill="hold" grpId="1"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 presetClass="emph" presetSubtype="0" accel="100000" autoRev="1" fill="hold" grpId="0" nodeType="withEffect">
                                  <p:stCondLst>
                                    <p:cond delay="0"/>
                                  </p:stCondLst>
                                  <p:childTnLst>
                                    <p:animScale>
                                      <p:cBhvr>
                                        <p:cTn id="15" dur="750" fill="hold"/>
                                        <p:tgtEl>
                                          <p:spTgt spid="26"/>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V="1">
            <a:off x="7284244" y="1763479"/>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TextBox 7"/>
          <p:cNvSpPr txBox="1"/>
          <p:nvPr/>
        </p:nvSpPr>
        <p:spPr>
          <a:xfrm>
            <a:off x="7817644" y="1700703"/>
            <a:ext cx="4660450" cy="4690996"/>
          </a:xfrm>
          <a:prstGeom prst="rect">
            <a:avLst/>
          </a:prstGeom>
          <a:noFill/>
        </p:spPr>
        <p:txBody>
          <a:bodyPr wrap="square" lIns="69690" tIns="34846" rIns="69690" bIns="3484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23">
              <a:spcAft>
                <a:spcPts val="306"/>
              </a:spcAft>
            </a:pPr>
            <a:r>
              <a:rPr lang="en-US" sz="2000" dirty="0">
                <a:solidFill>
                  <a:schemeClr val="tx2"/>
                </a:solidFill>
                <a:latin typeface="+mj-lt"/>
              </a:rPr>
              <a:t>Virtual Machines: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Data drives – Azure Disk Encryption            using BitLocker</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SQL Server – Transparent data encryption</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Files &amp; folders – EFS in Windows Server</a:t>
            </a:r>
          </a:p>
          <a:p>
            <a:pPr marL="241221" indent="-241221">
              <a:buFont typeface="Arial" panose="020B0604020202020204" pitchFamily="34" charset="0"/>
              <a:buChar char="•"/>
            </a:pPr>
            <a:endParaRPr lang="en-US" sz="1600" dirty="0">
              <a:solidFill>
                <a:prstClr val="black">
                  <a:lumMod val="65000"/>
                  <a:lumOff val="35000"/>
                </a:prstClr>
              </a:solidFill>
            </a:endParaRPr>
          </a:p>
          <a:p>
            <a:pPr defTabSz="932623">
              <a:spcAft>
                <a:spcPts val="306"/>
              </a:spcAft>
            </a:pPr>
            <a:r>
              <a:rPr lang="en-US" sz="2000" dirty="0">
                <a:solidFill>
                  <a:schemeClr val="tx2"/>
                </a:solidFill>
                <a:latin typeface="+mj-lt"/>
              </a:rPr>
              <a:t>Storage:</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Storage Service encryption</a:t>
            </a:r>
          </a:p>
          <a:p>
            <a:pPr marL="342900" lvl="1" indent="-342900" defTabSz="699463" fontAlgn="ctr">
              <a:lnSpc>
                <a:spcPct val="90000"/>
              </a:lnSpc>
              <a:spcBef>
                <a:spcPct val="20000"/>
              </a:spcBef>
              <a:buSzPct val="90000"/>
              <a:buFont typeface="Arial" panose="020B0604020202020204" pitchFamily="34" charset="0"/>
              <a:buChar char="•"/>
            </a:pPr>
            <a:r>
              <a:rPr lang="en-US" sz="1600" dirty="0" err="1">
                <a:gradFill>
                  <a:gsLst>
                    <a:gs pos="1250">
                      <a:schemeClr val="tx1"/>
                    </a:gs>
                    <a:gs pos="100000">
                      <a:schemeClr val="tx1"/>
                    </a:gs>
                  </a:gsLst>
                  <a:lin ang="5400000" scaled="0"/>
                </a:gradFill>
              </a:rPr>
              <a:t>BitlLocker</a:t>
            </a:r>
            <a:r>
              <a:rPr lang="en-US" sz="1600" dirty="0">
                <a:gradFill>
                  <a:gsLst>
                    <a:gs pos="1250">
                      <a:schemeClr val="tx1"/>
                    </a:gs>
                    <a:gs pos="100000">
                      <a:schemeClr val="tx1"/>
                    </a:gs>
                  </a:gsLst>
                  <a:lin ang="5400000" scaled="0"/>
                </a:gradFill>
              </a:rPr>
              <a:t> encryption of drives for             import/export of data</a:t>
            </a:r>
          </a:p>
          <a:p>
            <a:pPr marL="342900" lvl="1" indent="-342900" defTabSz="699463" fontAlgn="ctr">
              <a:lnSpc>
                <a:spcPct val="90000"/>
              </a:lnSpc>
              <a:spcBef>
                <a:spcPct val="20000"/>
              </a:spcBef>
              <a:buSzPct val="90000"/>
              <a:buFont typeface="Arial" panose="020B0604020202020204" pitchFamily="34" charset="0"/>
              <a:buChar char="•"/>
            </a:pPr>
            <a:r>
              <a:rPr lang="en-US" sz="1600" dirty="0" err="1">
                <a:gradFill>
                  <a:gsLst>
                    <a:gs pos="1250">
                      <a:schemeClr val="tx1"/>
                    </a:gs>
                    <a:gs pos="100000">
                      <a:schemeClr val="tx1"/>
                    </a:gs>
                  </a:gsLst>
                  <a:lin ang="5400000" scaled="0"/>
                </a:gradFill>
              </a:rPr>
              <a:t>StorSimple</a:t>
            </a:r>
            <a:r>
              <a:rPr lang="en-US" sz="1600" dirty="0">
                <a:gradFill>
                  <a:gsLst>
                    <a:gs pos="1250">
                      <a:schemeClr val="tx1"/>
                    </a:gs>
                    <a:gs pos="100000">
                      <a:schemeClr val="tx1"/>
                    </a:gs>
                  </a:gsLst>
                  <a:lin ang="5400000" scaled="0"/>
                </a:gradFill>
              </a:rPr>
              <a:t> with AES-256 encryption</a:t>
            </a:r>
          </a:p>
          <a:p>
            <a:pPr marL="241221" indent="-241221">
              <a:buFont typeface="Arial" panose="020B0604020202020204" pitchFamily="34" charset="0"/>
              <a:buChar char="•"/>
            </a:pPr>
            <a:endParaRPr lang="en-US" sz="1836" dirty="0">
              <a:solidFill>
                <a:prstClr val="black">
                  <a:lumMod val="65000"/>
                  <a:lumOff val="35000"/>
                </a:prstClr>
              </a:solidFill>
            </a:endParaRPr>
          </a:p>
          <a:p>
            <a:pPr defTabSz="932623">
              <a:spcAft>
                <a:spcPts val="306"/>
              </a:spcAft>
            </a:pPr>
            <a:r>
              <a:rPr lang="en-US" sz="2000" dirty="0">
                <a:solidFill>
                  <a:schemeClr val="tx2"/>
                </a:solidFill>
                <a:latin typeface="+mj-lt"/>
              </a:rPr>
              <a:t>Applications:</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Client-side encryption through .NET </a:t>
            </a:r>
            <a:br>
              <a:rPr lang="en-US" sz="1600" dirty="0">
                <a:gradFill>
                  <a:gsLst>
                    <a:gs pos="1250">
                      <a:schemeClr val="tx1"/>
                    </a:gs>
                    <a:gs pos="100000">
                      <a:schemeClr val="tx1"/>
                    </a:gs>
                  </a:gsLst>
                  <a:lin ang="5400000" scaled="0"/>
                </a:gradFill>
              </a:rPr>
            </a:br>
            <a:r>
              <a:rPr lang="en-US" sz="1600" dirty="0">
                <a:gradFill>
                  <a:gsLst>
                    <a:gs pos="1250">
                      <a:schemeClr val="tx1"/>
                    </a:gs>
                    <a:gs pos="100000">
                      <a:schemeClr val="tx1"/>
                    </a:gs>
                  </a:gsLst>
                  <a:lin ang="5400000" scaled="0"/>
                </a:gradFill>
              </a:rPr>
              <a:t>Crypto API</a:t>
            </a:r>
          </a:p>
          <a:p>
            <a:pPr marL="342900" lvl="1" indent="-342900" defTabSz="699463" fontAlgn="ctr">
              <a:lnSpc>
                <a:spcPct val="90000"/>
              </a:lnSpc>
              <a:spcBef>
                <a:spcPct val="20000"/>
              </a:spcBef>
              <a:buSzPct val="90000"/>
              <a:buFont typeface="Arial" panose="020B0604020202020204" pitchFamily="34" charset="0"/>
              <a:buChar char="•"/>
            </a:pPr>
            <a:r>
              <a:rPr lang="en-US" sz="1600" dirty="0">
                <a:gradFill>
                  <a:gsLst>
                    <a:gs pos="1250">
                      <a:schemeClr val="tx1"/>
                    </a:gs>
                    <a:gs pos="100000">
                      <a:schemeClr val="tx1"/>
                    </a:gs>
                  </a:gsLst>
                  <a:lin ang="5400000" scaled="0"/>
                </a:gradFill>
              </a:rPr>
              <a:t>RMS SDK for file encryption by your applications</a:t>
            </a:r>
          </a:p>
        </p:txBody>
      </p:sp>
      <p:sp>
        <p:nvSpPr>
          <p:cNvPr id="54" name="Rectangle 53"/>
          <p:cNvSpPr/>
          <p:nvPr/>
        </p:nvSpPr>
        <p:spPr>
          <a:xfrm>
            <a:off x="554783" y="1848341"/>
            <a:ext cx="1282970" cy="1280072"/>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55" name="Virtual Machines - Label"/>
          <p:cNvSpPr/>
          <p:nvPr/>
        </p:nvSpPr>
        <p:spPr bwMode="auto">
          <a:xfrm>
            <a:off x="562538" y="1832547"/>
            <a:ext cx="1279623" cy="11639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63391"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Virtual Machines</a:t>
            </a:r>
          </a:p>
        </p:txBody>
      </p:sp>
      <p:pic>
        <p:nvPicPr>
          <p:cNvPr id="58" name="Picture 5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10825" y="2142504"/>
            <a:ext cx="537410" cy="486192"/>
          </a:xfrm>
          <a:prstGeom prst="rect">
            <a:avLst/>
          </a:prstGeom>
          <a:noFill/>
          <a:ln>
            <a:noFill/>
          </a:ln>
        </p:spPr>
      </p:pic>
      <p:grpSp>
        <p:nvGrpSpPr>
          <p:cNvPr id="7" name="Group 6"/>
          <p:cNvGrpSpPr/>
          <p:nvPr/>
        </p:nvGrpSpPr>
        <p:grpSpPr>
          <a:xfrm>
            <a:off x="1809483" y="1832547"/>
            <a:ext cx="4849023" cy="1295866"/>
            <a:chOff x="1773525" y="1796569"/>
            <a:chExt cx="4754983" cy="1270734"/>
          </a:xfrm>
        </p:grpSpPr>
        <p:sp>
          <p:nvSpPr>
            <p:cNvPr id="52" name="Rectangle 51"/>
            <p:cNvSpPr/>
            <p:nvPr/>
          </p:nvSpPr>
          <p:spPr>
            <a:xfrm>
              <a:off x="1801197" y="1812056"/>
              <a:ext cx="4727311" cy="125524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70" name="Rectangle 69"/>
            <p:cNvSpPr/>
            <p:nvPr/>
          </p:nvSpPr>
          <p:spPr bwMode="auto">
            <a:xfrm>
              <a:off x="1773525" y="1812057"/>
              <a:ext cx="1174634" cy="12321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186497"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SQL TDE</a:t>
              </a:r>
            </a:p>
          </p:txBody>
        </p:sp>
        <p:sp>
          <p:nvSpPr>
            <p:cNvPr id="71" name="Freeform 70"/>
            <p:cNvSpPr>
              <a:spLocks noEditPoints="1"/>
            </p:cNvSpPr>
            <p:nvPr/>
          </p:nvSpPr>
          <p:spPr bwMode="auto">
            <a:xfrm flipH="1">
              <a:off x="2076289" y="2006984"/>
              <a:ext cx="564146" cy="570294"/>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93248" tIns="46624" rIns="93248" bIns="4662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36" dirty="0">
                <a:solidFill>
                  <a:srgbClr val="505050"/>
                </a:solidFill>
              </a:endParaRPr>
            </a:p>
          </p:txBody>
        </p:sp>
        <p:sp>
          <p:nvSpPr>
            <p:cNvPr id="68" name="Freeform 67"/>
            <p:cNvSpPr>
              <a:spLocks noEditPoints="1"/>
            </p:cNvSpPr>
            <p:nvPr/>
          </p:nvSpPr>
          <p:spPr bwMode="black">
            <a:xfrm>
              <a:off x="3249110" y="1992800"/>
              <a:ext cx="510623" cy="69029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83932" tIns="41967" rIns="83932" bIns="4196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32" dirty="0">
                <a:solidFill>
                  <a:prstClr val="black"/>
                </a:solidFill>
              </a:endParaRPr>
            </a:p>
          </p:txBody>
        </p:sp>
        <p:sp>
          <p:nvSpPr>
            <p:cNvPr id="69" name="Rectangle 68"/>
            <p:cNvSpPr/>
            <p:nvPr/>
          </p:nvSpPr>
          <p:spPr bwMode="auto">
            <a:xfrm>
              <a:off x="3030548" y="1796569"/>
              <a:ext cx="1024666" cy="12613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186497"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BitLocker</a:t>
              </a:r>
            </a:p>
          </p:txBody>
        </p:sp>
        <p:sp>
          <p:nvSpPr>
            <p:cNvPr id="65" name="Rectangle 64"/>
            <p:cNvSpPr/>
            <p:nvPr/>
          </p:nvSpPr>
          <p:spPr bwMode="auto">
            <a:xfrm>
              <a:off x="4144590" y="1812055"/>
              <a:ext cx="1024666" cy="12405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186497"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Partners</a:t>
              </a:r>
            </a:p>
          </p:txBody>
        </p:sp>
        <p:pic>
          <p:nvPicPr>
            <p:cNvPr id="66" name="Picture 65"/>
            <p:cNvPicPr>
              <a:picLocks noChangeAspect="1"/>
            </p:cNvPicPr>
            <p:nvPr/>
          </p:nvPicPr>
          <p:blipFill>
            <a:blip r:embed="rId4">
              <a:biLevel thresh="25000"/>
            </a:blip>
            <a:stretch>
              <a:fillRect/>
            </a:stretch>
          </p:blipFill>
          <p:spPr>
            <a:xfrm>
              <a:off x="4322092" y="1973071"/>
              <a:ext cx="620909" cy="638119"/>
            </a:xfrm>
            <a:prstGeom prst="rect">
              <a:avLst/>
            </a:prstGeom>
          </p:spPr>
        </p:pic>
        <p:sp>
          <p:nvSpPr>
            <p:cNvPr id="63" name="Rectangle 62"/>
            <p:cNvSpPr/>
            <p:nvPr/>
          </p:nvSpPr>
          <p:spPr bwMode="auto">
            <a:xfrm>
              <a:off x="5348552" y="1812057"/>
              <a:ext cx="1071138" cy="12552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186497"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EFS</a:t>
              </a:r>
            </a:p>
          </p:txBody>
        </p:sp>
        <p:pic>
          <p:nvPicPr>
            <p:cNvPr id="64" name="Picture 63"/>
            <p:cNvPicPr>
              <a:picLocks noChangeAspect="1"/>
            </p:cNvPicPr>
            <p:nvPr/>
          </p:nvPicPr>
          <p:blipFill>
            <a:blip r:embed="rId5">
              <a:biLevel thresh="25000"/>
            </a:blip>
            <a:stretch>
              <a:fillRect/>
            </a:stretch>
          </p:blipFill>
          <p:spPr>
            <a:xfrm>
              <a:off x="5576161" y="1977967"/>
              <a:ext cx="615919" cy="645888"/>
            </a:xfrm>
            <a:prstGeom prst="rect">
              <a:avLst/>
            </a:prstGeom>
          </p:spPr>
        </p:pic>
      </p:grpSp>
      <p:pic>
        <p:nvPicPr>
          <p:cNvPr id="72" name="Picture 2" descr="http://icons.iconarchive.com/icons/visualpharm/icons8-metro-style/512/Very-Basic-Lock-icon.png"/>
          <p:cNvPicPr>
            <a:picLocks noChangeAspect="1" noChangeArrowheads="1"/>
          </p:cNvPicPr>
          <p:nvPr/>
        </p:nvPicPr>
        <p:blipFill rotWithShape="1">
          <a:blip r:embed="rId6" cstate="screen">
            <a:lum bright="70000" contrast="-70000"/>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rcRect/>
          <a:stretch/>
        </p:blipFill>
        <p:spPr bwMode="auto">
          <a:xfrm>
            <a:off x="4613818" y="3588513"/>
            <a:ext cx="1764877" cy="2264399"/>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p:nvPr/>
        </p:nvSpPr>
        <p:spPr bwMode="auto">
          <a:xfrm>
            <a:off x="545225" y="4897686"/>
            <a:ext cx="1292478" cy="125424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186497"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Applications</a:t>
            </a:r>
          </a:p>
        </p:txBody>
      </p:sp>
      <p:pic>
        <p:nvPicPr>
          <p:cNvPr id="82" name="Picture 81"/>
          <p:cNvPicPr>
            <a:picLocks noChangeAspect="1"/>
          </p:cNvPicPr>
          <p:nvPr/>
        </p:nvPicPr>
        <p:blipFill>
          <a:blip r:embed="rId8">
            <a:biLevel thresh="25000"/>
          </a:blip>
          <a:stretch>
            <a:fillRect/>
          </a:stretch>
        </p:blipFill>
        <p:spPr>
          <a:xfrm>
            <a:off x="836460" y="5126491"/>
            <a:ext cx="710008" cy="595646"/>
          </a:xfrm>
          <a:prstGeom prst="rect">
            <a:avLst/>
          </a:prstGeom>
        </p:spPr>
      </p:pic>
      <p:grpSp>
        <p:nvGrpSpPr>
          <p:cNvPr id="5" name="Group 4"/>
          <p:cNvGrpSpPr/>
          <p:nvPr/>
        </p:nvGrpSpPr>
        <p:grpSpPr>
          <a:xfrm>
            <a:off x="1709875" y="4897688"/>
            <a:ext cx="2514478" cy="1315181"/>
            <a:chOff x="1675848" y="4802265"/>
            <a:chExt cx="2465713" cy="1289675"/>
          </a:xfrm>
        </p:grpSpPr>
        <p:sp>
          <p:nvSpPr>
            <p:cNvPr id="75" name="Rectangle 74"/>
            <p:cNvSpPr/>
            <p:nvPr/>
          </p:nvSpPr>
          <p:spPr>
            <a:xfrm>
              <a:off x="1795183" y="4802265"/>
              <a:ext cx="2346377" cy="12299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79" name="Rectangle 78"/>
            <p:cNvSpPr/>
            <p:nvPr/>
          </p:nvSpPr>
          <p:spPr bwMode="auto">
            <a:xfrm>
              <a:off x="2874149" y="4872433"/>
              <a:ext cx="1267412" cy="11528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186497"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RMS SDK</a:t>
              </a:r>
            </a:p>
          </p:txBody>
        </p:sp>
        <p:pic>
          <p:nvPicPr>
            <p:cNvPr id="80" name="Picture 20"/>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3176529" y="4958892"/>
              <a:ext cx="653410" cy="66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89"/>
            <p:cNvSpPr/>
            <p:nvPr/>
          </p:nvSpPr>
          <p:spPr bwMode="auto">
            <a:xfrm>
              <a:off x="1675848" y="4850261"/>
              <a:ext cx="1254695" cy="12416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186497"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.NET Crypto</a:t>
              </a:r>
            </a:p>
          </p:txBody>
        </p:sp>
        <p:pic>
          <p:nvPicPr>
            <p:cNvPr id="92" name="Picture 3" descr="C:\Users\hannahr\Dropbox\MOD Servers Metro Icon Library\victor melniciuc\PNGs\Tech_Words\TechWords_06-13-12-Security.pn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768368" y="4850261"/>
              <a:ext cx="1055061" cy="947386"/>
            </a:xfrm>
            <a:prstGeom prst="rect">
              <a:avLst/>
            </a:prstGeom>
            <a:noFill/>
            <a:extLst>
              <a:ext uri="{909E8E84-426E-40DD-AFC4-6F175D3DCCD1}">
                <a14:hiddenFill xmlns:a14="http://schemas.microsoft.com/office/drawing/2010/main">
                  <a:solidFill>
                    <a:srgbClr val="FFFFFF"/>
                  </a:solidFill>
                </a14:hiddenFill>
              </a:ext>
            </a:extLst>
          </p:spPr>
        </p:pic>
      </p:grpSp>
      <p:sp>
        <p:nvSpPr>
          <p:cNvPr id="86" name="Rectangle 85"/>
          <p:cNvSpPr/>
          <p:nvPr/>
        </p:nvSpPr>
        <p:spPr>
          <a:xfrm>
            <a:off x="556346" y="3387937"/>
            <a:ext cx="1268565" cy="1282855"/>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87" name="Rectangle 86"/>
          <p:cNvSpPr/>
          <p:nvPr/>
        </p:nvSpPr>
        <p:spPr bwMode="auto">
          <a:xfrm>
            <a:off x="535536" y="3380931"/>
            <a:ext cx="1292546" cy="11757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63391"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Storage</a:t>
            </a:r>
          </a:p>
        </p:txBody>
      </p:sp>
      <p:pic>
        <p:nvPicPr>
          <p:cNvPr id="88" name="Picture 87" descr="C:\Users\Jonahs\Dropbox\Projects SCOTT\MEET Windows Azure\source\Background\tile-icon-storage.png"/>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888872" y="3665850"/>
            <a:ext cx="579740" cy="57982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1720261" y="3380932"/>
            <a:ext cx="2507292" cy="1287074"/>
            <a:chOff x="1686034" y="3314925"/>
            <a:chExt cx="2458666" cy="1262113"/>
          </a:xfrm>
        </p:grpSpPr>
        <p:sp>
          <p:nvSpPr>
            <p:cNvPr id="89" name="Rectangle 88"/>
            <p:cNvSpPr/>
            <p:nvPr/>
          </p:nvSpPr>
          <p:spPr>
            <a:xfrm>
              <a:off x="1785371" y="3321792"/>
              <a:ext cx="2260153" cy="1255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91" name="Rectangle 90"/>
            <p:cNvSpPr/>
            <p:nvPr/>
          </p:nvSpPr>
          <p:spPr bwMode="auto">
            <a:xfrm>
              <a:off x="1686034" y="3314925"/>
              <a:ext cx="1234768" cy="1262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186497"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BitLocker</a:t>
              </a:r>
            </a:p>
          </p:txBody>
        </p:sp>
        <p:sp>
          <p:nvSpPr>
            <p:cNvPr id="93" name="Rectangle 92"/>
            <p:cNvSpPr/>
            <p:nvPr/>
          </p:nvSpPr>
          <p:spPr>
            <a:xfrm>
              <a:off x="4007887" y="3321792"/>
              <a:ext cx="133673" cy="1255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94" name="Rectangle 93"/>
            <p:cNvSpPr/>
            <p:nvPr/>
          </p:nvSpPr>
          <p:spPr bwMode="auto">
            <a:xfrm>
              <a:off x="2877288" y="3358799"/>
              <a:ext cx="1267412" cy="121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6783" tIns="63391" rIns="126783" bIns="186497"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785" fontAlgn="base">
                <a:lnSpc>
                  <a:spcPct val="80000"/>
                </a:lnSpc>
                <a:spcBef>
                  <a:spcPct val="0"/>
                </a:spcBef>
                <a:spcAft>
                  <a:spcPct val="0"/>
                </a:spcAft>
              </a:pPr>
              <a:r>
                <a:rPr lang="en-US" sz="1088" dirty="0">
                  <a:gradFill>
                    <a:gsLst>
                      <a:gs pos="0">
                        <a:srgbClr val="FFFFFF"/>
                      </a:gs>
                      <a:gs pos="100000">
                        <a:srgbClr val="FFFFFF"/>
                      </a:gs>
                    </a:gsLst>
                    <a:lin ang="5400000" scaled="0"/>
                  </a:gradFill>
                </a:rPr>
                <a:t>StorSimple</a:t>
              </a:r>
            </a:p>
          </p:txBody>
        </p:sp>
        <p:pic>
          <p:nvPicPr>
            <p:cNvPr id="95" name="Picture 14"/>
            <p:cNvPicPr>
              <a:picLocks noChangeAspect="1"/>
            </p:cNvPicPr>
            <p:nvPr/>
          </p:nvPicPr>
          <p:blipFill>
            <a:blip r:embed="rId12">
              <a:biLevel thresh="25000"/>
              <a:extLst>
                <a:ext uri="{28A0092B-C50C-407E-A947-70E740481C1C}">
                  <a14:useLocalDpi xmlns:a14="http://schemas.microsoft.com/office/drawing/2010/main"/>
                </a:ext>
              </a:extLst>
            </a:blip>
            <a:srcRect/>
            <a:stretch>
              <a:fillRect/>
            </a:stretch>
          </p:blipFill>
          <p:spPr bwMode="auto">
            <a:xfrm>
              <a:off x="2086755" y="3578748"/>
              <a:ext cx="466047" cy="57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15"/>
            <p:cNvPicPr>
              <a:picLocks noChangeAspect="1"/>
            </p:cNvPicPr>
            <p:nvPr/>
          </p:nvPicPr>
          <p:blipFill>
            <a:blip r:embed="rId13">
              <a:biLevel thresh="50000"/>
              <a:extLst>
                <a:ext uri="{28A0092B-C50C-407E-A947-70E740481C1C}">
                  <a14:useLocalDpi xmlns:a14="http://schemas.microsoft.com/office/drawing/2010/main"/>
                </a:ext>
              </a:extLst>
            </a:blip>
            <a:srcRect/>
            <a:stretch>
              <a:fillRect/>
            </a:stretch>
          </p:blipFill>
          <p:spPr bwMode="auto">
            <a:xfrm>
              <a:off x="3142412" y="3513427"/>
              <a:ext cx="726657" cy="63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dirty="0">
                <a:solidFill>
                  <a:schemeClr val="tx1"/>
                </a:solidFill>
              </a:rPr>
              <a:t>Encryption at rest</a:t>
            </a:r>
            <a:br>
              <a:rPr lang="en-US" dirty="0">
                <a:solidFill>
                  <a:schemeClr val="tx1"/>
                </a:solidFill>
              </a:rPr>
            </a:br>
            <a:endParaRPr lang="en-US" dirty="0"/>
          </a:p>
        </p:txBody>
      </p:sp>
    </p:spTree>
    <p:extLst>
      <p:ext uri="{BB962C8B-B14F-4D97-AF65-F5344CB8AC3E}">
        <p14:creationId xmlns:p14="http://schemas.microsoft.com/office/powerpoint/2010/main" val="12219415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Horizontal)">
                                      <p:cBhvr>
                                        <p:cTn id="7" dur="500"/>
                                        <p:tgtEl>
                                          <p:spTgt spid="32"/>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arn(outHorizontal)">
                                      <p:cBhvr>
                                        <p:cTn id="10" dur="500"/>
                                        <p:tgtEl>
                                          <p:spTgt spid="3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8551791"/>
              </p:ext>
            </p:extLst>
          </p:nvPr>
        </p:nvGraphicFramePr>
        <p:xfrm>
          <a:off x="426983" y="1516315"/>
          <a:ext cx="11580922" cy="4439394"/>
        </p:xfrm>
        <a:graphic>
          <a:graphicData uri="http://schemas.openxmlformats.org/drawingml/2006/table">
            <a:tbl>
              <a:tblPr firstRow="1" bandRow="1">
                <a:tableStyleId>{5C22544A-7EE6-4342-B048-85BDC9FD1C3A}</a:tableStyleId>
              </a:tblPr>
              <a:tblGrid>
                <a:gridCol w="2884264">
                  <a:extLst>
                    <a:ext uri="{9D8B030D-6E8A-4147-A177-3AD203B41FA5}">
                      <a16:colId xmlns:a16="http://schemas.microsoft.com/office/drawing/2014/main" val="4039564548"/>
                    </a:ext>
                  </a:extLst>
                </a:gridCol>
                <a:gridCol w="3070701">
                  <a:extLst>
                    <a:ext uri="{9D8B030D-6E8A-4147-A177-3AD203B41FA5}">
                      <a16:colId xmlns:a16="http://schemas.microsoft.com/office/drawing/2014/main" val="3286288380"/>
                    </a:ext>
                  </a:extLst>
                </a:gridCol>
                <a:gridCol w="2961032">
                  <a:extLst>
                    <a:ext uri="{9D8B030D-6E8A-4147-A177-3AD203B41FA5}">
                      <a16:colId xmlns:a16="http://schemas.microsoft.com/office/drawing/2014/main" val="1696700402"/>
                    </a:ext>
                  </a:extLst>
                </a:gridCol>
                <a:gridCol w="2664925">
                  <a:extLst>
                    <a:ext uri="{9D8B030D-6E8A-4147-A177-3AD203B41FA5}">
                      <a16:colId xmlns:a16="http://schemas.microsoft.com/office/drawing/2014/main" val="4163065837"/>
                    </a:ext>
                  </a:extLst>
                </a:gridCol>
              </a:tblGrid>
              <a:tr h="682314">
                <a:tc gridSpan="4">
                  <a:txBody>
                    <a:bodyPr/>
                    <a:lstStyle/>
                    <a:p>
                      <a:pPr algn="ctr"/>
                      <a:r>
                        <a:rPr lang="en-US" sz="2800" b="0" dirty="0">
                          <a:latin typeface="+mj-lt"/>
                          <a:cs typeface="Segoe UI Light" panose="020B0502040204020203" pitchFamily="34" charset="0"/>
                        </a:rPr>
                        <a:t>Encryption models</a:t>
                      </a:r>
                    </a:p>
                  </a:txBody>
                  <a:tcPr marL="93248" marR="93248" marT="46624" marB="46624" anchor="ctr"/>
                </a:tc>
                <a:tc hMerge="1">
                  <a:txBody>
                    <a:bodyPr/>
                    <a:lstStyle/>
                    <a:p>
                      <a:endParaRPr lang="en-US" sz="1200" dirty="0"/>
                    </a:p>
                  </a:txBody>
                  <a:tcPr/>
                </a:tc>
                <a:tc hMerge="1">
                  <a:txBody>
                    <a:bodyPr/>
                    <a:lstStyle/>
                    <a:p>
                      <a:endParaRPr lang="en-US" sz="1200" dirty="0"/>
                    </a:p>
                  </a:txBody>
                  <a:tcPr/>
                </a:tc>
                <a:tc hMerge="1">
                  <a:txBody>
                    <a:bodyPr/>
                    <a:lstStyle/>
                    <a:p>
                      <a:endParaRPr lang="en-US"/>
                    </a:p>
                  </a:txBody>
                  <a:tcPr/>
                </a:tc>
                <a:extLst>
                  <a:ext uri="{0D108BD9-81ED-4DB2-BD59-A6C34878D82A}">
                    <a16:rowId xmlns:a16="http://schemas.microsoft.com/office/drawing/2014/main" val="4000532952"/>
                  </a:ext>
                </a:extLst>
              </a:tr>
              <a:tr h="673003">
                <a:tc gridSpan="3">
                  <a:txBody>
                    <a:bodyPr/>
                    <a:lstStyle/>
                    <a:p>
                      <a:pPr algn="l"/>
                      <a:r>
                        <a:rPr lang="en-US" sz="2400" b="0" dirty="0">
                          <a:latin typeface="+mj-lt"/>
                          <a:cs typeface="Segoe UI Light" panose="020B0502040204020203" pitchFamily="34" charset="0"/>
                        </a:rPr>
                        <a:t>Server Encryption</a:t>
                      </a:r>
                    </a:p>
                  </a:txBody>
                  <a:tcPr marL="93248" marR="93248" marT="46624" marB="46624" anchor="ctr"/>
                </a:tc>
                <a:tc hMerge="1">
                  <a:txBody>
                    <a:bodyPr/>
                    <a:lstStyle/>
                    <a:p>
                      <a:endParaRPr lang="en-US" sz="1000" b="1" dirty="0"/>
                    </a:p>
                  </a:txBody>
                  <a:tcPr/>
                </a:tc>
                <a:tc hMerge="1">
                  <a:txBody>
                    <a:bodyPr/>
                    <a:lstStyle/>
                    <a:p>
                      <a:endParaRPr lang="en-US" sz="1000" b="1" dirty="0"/>
                    </a:p>
                  </a:txBody>
                  <a:tcPr/>
                </a:tc>
                <a:tc>
                  <a:txBody>
                    <a:bodyPr/>
                    <a:lstStyle/>
                    <a:p>
                      <a:pPr algn="l"/>
                      <a:r>
                        <a:rPr lang="en-US" sz="2400" b="0" dirty="0">
                          <a:latin typeface="+mj-lt"/>
                          <a:cs typeface="Segoe UI Light" panose="020B0502040204020203" pitchFamily="34" charset="0"/>
                        </a:rPr>
                        <a:t>Client Encryption</a:t>
                      </a:r>
                    </a:p>
                  </a:txBody>
                  <a:tcPr marL="93248" marR="93248" marT="46624" marB="46624" anchor="ctr"/>
                </a:tc>
                <a:extLst>
                  <a:ext uri="{0D108BD9-81ED-4DB2-BD59-A6C34878D82A}">
                    <a16:rowId xmlns:a16="http://schemas.microsoft.com/office/drawing/2014/main" val="1150960493"/>
                  </a:ext>
                </a:extLst>
              </a:tr>
              <a:tr h="1006581">
                <a:tc>
                  <a:txBody>
                    <a:bodyPr/>
                    <a:lstStyle/>
                    <a:p>
                      <a:pPr algn="l"/>
                      <a:r>
                        <a:rPr lang="en-US" sz="1800" b="0" dirty="0">
                          <a:latin typeface="+mj-lt"/>
                          <a:cs typeface="Segoe UI Light" panose="020B0502040204020203" pitchFamily="34" charset="0"/>
                        </a:rPr>
                        <a:t>Server-side encryption using </a:t>
                      </a:r>
                      <a:r>
                        <a:rPr lang="en-US" sz="1800" b="0" u="sng" dirty="0">
                          <a:latin typeface="+mj-lt"/>
                          <a:cs typeface="Segoe UI Light" panose="020B0502040204020203" pitchFamily="34" charset="0"/>
                        </a:rPr>
                        <a:t>service managed keys</a:t>
                      </a:r>
                    </a:p>
                  </a:txBody>
                  <a:tcPr marL="93248" marR="93248" marT="46624" marB="46624"/>
                </a:tc>
                <a:tc>
                  <a:txBody>
                    <a:bodyPr/>
                    <a:lstStyle/>
                    <a:p>
                      <a:pPr algn="l"/>
                      <a:r>
                        <a:rPr lang="en-US" sz="1800" b="0" dirty="0">
                          <a:latin typeface="+mj-lt"/>
                          <a:cs typeface="Segoe UI Light" panose="020B0502040204020203" pitchFamily="34" charset="0"/>
                        </a:rPr>
                        <a:t>Server-side encryption using </a:t>
                      </a:r>
                      <a:r>
                        <a:rPr lang="en-US" sz="1800" b="0" u="sng" dirty="0">
                          <a:latin typeface="+mj-lt"/>
                          <a:cs typeface="Segoe UI Light" panose="020B0502040204020203" pitchFamily="34" charset="0"/>
                        </a:rPr>
                        <a:t>customer managed keys </a:t>
                      </a:r>
                      <a:r>
                        <a:rPr lang="en-US" sz="1800" b="0" dirty="0">
                          <a:latin typeface="+mj-lt"/>
                          <a:cs typeface="Segoe UI Light" panose="020B0502040204020203" pitchFamily="34" charset="0"/>
                        </a:rPr>
                        <a:t>in Azure Key Vault</a:t>
                      </a:r>
                    </a:p>
                  </a:txBody>
                  <a:tcPr marL="93248" marR="93248" marT="46624" marB="46624"/>
                </a:tc>
                <a:tc>
                  <a:txBody>
                    <a:bodyPr/>
                    <a:lstStyle/>
                    <a:p>
                      <a:pPr algn="l"/>
                      <a:r>
                        <a:rPr lang="en-US" sz="1800" b="0" dirty="0">
                          <a:latin typeface="+mj-lt"/>
                          <a:cs typeface="Segoe UI Light" panose="020B0502040204020203" pitchFamily="34" charset="0"/>
                        </a:rPr>
                        <a:t>Server-side encryption using on-premises customer managed keys</a:t>
                      </a:r>
                    </a:p>
                  </a:txBody>
                  <a:tcPr marL="93248" marR="93248" marT="46624" marB="466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a:latin typeface="+mj-lt"/>
                        <a:cs typeface="Segoe UI Light" panose="020B0502040204020203" pitchFamily="34" charset="0"/>
                      </a:endParaRPr>
                    </a:p>
                  </a:txBody>
                  <a:tcPr marL="93248" marR="93248" marT="46624" marB="46624"/>
                </a:tc>
                <a:extLst>
                  <a:ext uri="{0D108BD9-81ED-4DB2-BD59-A6C34878D82A}">
                    <a16:rowId xmlns:a16="http://schemas.microsoft.com/office/drawing/2014/main" val="314322082"/>
                  </a:ext>
                </a:extLst>
              </a:tr>
              <a:tr h="2077496">
                <a:tc>
                  <a:txBody>
                    <a:bodyPr/>
                    <a:lstStyle/>
                    <a:p>
                      <a:pPr marL="285750" indent="-285750">
                        <a:lnSpc>
                          <a:spcPct val="90000"/>
                        </a:lnSpc>
                        <a:spcAft>
                          <a:spcPts val="600"/>
                        </a:spcAft>
                        <a:buFont typeface="Arial" panose="020B0604020202020204" pitchFamily="34" charset="0"/>
                        <a:buChar char="•"/>
                      </a:pPr>
                      <a:r>
                        <a:rPr lang="en-US" sz="1800" b="0" dirty="0">
                          <a:latin typeface="+mn-lt"/>
                        </a:rPr>
                        <a:t>Azure services can see decrypted data</a:t>
                      </a:r>
                    </a:p>
                    <a:p>
                      <a:pPr marL="285750" indent="-285750">
                        <a:lnSpc>
                          <a:spcPct val="90000"/>
                        </a:lnSpc>
                        <a:spcAft>
                          <a:spcPts val="600"/>
                        </a:spcAft>
                        <a:buFont typeface="Arial" panose="020B0604020202020204" pitchFamily="34" charset="0"/>
                        <a:buChar char="•"/>
                      </a:pPr>
                      <a:r>
                        <a:rPr lang="en-US" sz="1800" b="0" dirty="0">
                          <a:latin typeface="+mn-lt"/>
                        </a:rPr>
                        <a:t>Microsoft manages the</a:t>
                      </a:r>
                      <a:r>
                        <a:rPr lang="en-US" sz="1800" b="0" baseline="0" dirty="0">
                          <a:latin typeface="+mn-lt"/>
                        </a:rPr>
                        <a:t> keys</a:t>
                      </a:r>
                      <a:endParaRPr lang="en-US" sz="1800" b="0" dirty="0">
                        <a:latin typeface="+mn-lt"/>
                      </a:endParaRPr>
                    </a:p>
                    <a:p>
                      <a:pPr marL="285750" indent="-285750">
                        <a:lnSpc>
                          <a:spcPct val="90000"/>
                        </a:lnSpc>
                        <a:spcAft>
                          <a:spcPts val="600"/>
                        </a:spcAft>
                        <a:buFont typeface="Arial" panose="020B0604020202020204" pitchFamily="34" charset="0"/>
                        <a:buChar char="•"/>
                      </a:pPr>
                      <a:r>
                        <a:rPr lang="en-US" sz="1800" b="0" dirty="0">
                          <a:latin typeface="+mn-lt"/>
                        </a:rPr>
                        <a:t>Full cloud functionality</a:t>
                      </a:r>
                    </a:p>
                    <a:p>
                      <a:endParaRPr lang="en-US" sz="1800" b="0" dirty="0">
                        <a:latin typeface="+mn-lt"/>
                        <a:cs typeface="Segoe UI Light" panose="020B0502040204020203" pitchFamily="34" charset="0"/>
                      </a:endParaRPr>
                    </a:p>
                  </a:txBody>
                  <a:tcPr marL="93248" marR="93248" marT="46624" marB="46624"/>
                </a:tc>
                <a:tc>
                  <a:txBody>
                    <a:bodyPr/>
                    <a:lstStyle/>
                    <a:p>
                      <a:pPr marL="285750" indent="-285750">
                        <a:lnSpc>
                          <a:spcPct val="90000"/>
                        </a:lnSpc>
                        <a:spcAft>
                          <a:spcPts val="600"/>
                        </a:spcAft>
                        <a:buFont typeface="Arial" panose="020B0604020202020204" pitchFamily="34" charset="0"/>
                        <a:buChar char="•"/>
                      </a:pPr>
                      <a:r>
                        <a:rPr lang="en-US" sz="1800" b="0" dirty="0">
                          <a:latin typeface="+mn-lt"/>
                        </a:rPr>
                        <a:t>Azure services can see decrypted data</a:t>
                      </a:r>
                    </a:p>
                    <a:p>
                      <a:pPr marL="285750" indent="-285750">
                        <a:lnSpc>
                          <a:spcPct val="90000"/>
                        </a:lnSpc>
                        <a:spcAft>
                          <a:spcPts val="600"/>
                        </a:spcAft>
                        <a:buFont typeface="Arial" panose="020B0604020202020204" pitchFamily="34" charset="0"/>
                        <a:buChar char="•"/>
                      </a:pPr>
                      <a:r>
                        <a:rPr lang="en-US" sz="1800" b="0" dirty="0">
                          <a:latin typeface="+mn-lt"/>
                        </a:rPr>
                        <a:t>Customer controls keys via Azure Key Vault</a:t>
                      </a:r>
                    </a:p>
                    <a:p>
                      <a:pPr marL="285750" indent="-285750">
                        <a:lnSpc>
                          <a:spcPct val="90000"/>
                        </a:lnSpc>
                        <a:spcAft>
                          <a:spcPts val="600"/>
                        </a:spcAft>
                        <a:buFont typeface="Arial" panose="020B0604020202020204" pitchFamily="34" charset="0"/>
                        <a:buChar char="•"/>
                      </a:pPr>
                      <a:r>
                        <a:rPr lang="en-US" sz="1800" b="0" dirty="0">
                          <a:latin typeface="+mn-lt"/>
                        </a:rPr>
                        <a:t>Full cloud functionality</a:t>
                      </a:r>
                      <a:endParaRPr lang="en-US" sz="1800" b="0" dirty="0">
                        <a:latin typeface="+mn-lt"/>
                        <a:cs typeface="Segoe UI Light" panose="020B0502040204020203" pitchFamily="34" charset="0"/>
                      </a:endParaRPr>
                    </a:p>
                  </a:txBody>
                  <a:tcPr marL="93248" marR="93248" marT="46624" marB="46624"/>
                </a:tc>
                <a:tc>
                  <a:txBody>
                    <a:bodyPr/>
                    <a:lstStyle/>
                    <a:p>
                      <a:pPr marL="285750" indent="-285750">
                        <a:lnSpc>
                          <a:spcPct val="90000"/>
                        </a:lnSpc>
                        <a:spcAft>
                          <a:spcPts val="600"/>
                        </a:spcAft>
                        <a:buFont typeface="Arial" panose="020B0604020202020204" pitchFamily="34" charset="0"/>
                        <a:buChar char="•"/>
                      </a:pPr>
                      <a:r>
                        <a:rPr lang="en-US" sz="1800" b="0" dirty="0">
                          <a:latin typeface="+mn-lt"/>
                        </a:rPr>
                        <a:t>Azure services can see decrypted data</a:t>
                      </a:r>
                    </a:p>
                    <a:p>
                      <a:pPr marL="285750" indent="-285750">
                        <a:lnSpc>
                          <a:spcPct val="90000"/>
                        </a:lnSpc>
                        <a:spcAft>
                          <a:spcPts val="600"/>
                        </a:spcAft>
                        <a:buFont typeface="Arial" panose="020B0604020202020204" pitchFamily="34" charset="0"/>
                        <a:buChar char="•"/>
                      </a:pPr>
                      <a:r>
                        <a:rPr lang="en-US" sz="1800" b="0" dirty="0">
                          <a:latin typeface="+mn-lt"/>
                        </a:rPr>
                        <a:t>Customer controls keys on-premises</a:t>
                      </a:r>
                    </a:p>
                    <a:p>
                      <a:pPr marL="285750" indent="-285750">
                        <a:lnSpc>
                          <a:spcPct val="90000"/>
                        </a:lnSpc>
                        <a:spcAft>
                          <a:spcPts val="600"/>
                        </a:spcAft>
                        <a:buFont typeface="Arial" panose="020B0604020202020204" pitchFamily="34" charset="0"/>
                        <a:buChar char="•"/>
                      </a:pPr>
                      <a:r>
                        <a:rPr lang="en-US" sz="1800" b="0" dirty="0">
                          <a:latin typeface="+mn-lt"/>
                        </a:rPr>
                        <a:t>Full cloud functionality</a:t>
                      </a:r>
                      <a:endParaRPr lang="en-US" sz="1800" b="0" dirty="0">
                        <a:latin typeface="+mn-lt"/>
                        <a:cs typeface="Segoe UI Light" panose="020B0502040204020203" pitchFamily="34" charset="0"/>
                      </a:endParaRPr>
                    </a:p>
                  </a:txBody>
                  <a:tcPr marL="93248" marR="93248" marT="46624" marB="46624"/>
                </a:tc>
                <a:tc>
                  <a:txBody>
                    <a:bodyPr/>
                    <a:lstStyle/>
                    <a:p>
                      <a:pPr marL="285750" indent="-285750">
                        <a:lnSpc>
                          <a:spcPct val="90000"/>
                        </a:lnSpc>
                        <a:spcAft>
                          <a:spcPts val="600"/>
                        </a:spcAft>
                        <a:buFont typeface="Arial" panose="020B0604020202020204" pitchFamily="34" charset="0"/>
                        <a:buChar char="•"/>
                      </a:pPr>
                      <a:r>
                        <a:rPr lang="en-US" sz="1800" b="0" dirty="0">
                          <a:latin typeface="+mn-lt"/>
                        </a:rPr>
                        <a:t>Azure services cannot see decrypted data</a:t>
                      </a:r>
                    </a:p>
                    <a:p>
                      <a:pPr marL="285750" indent="-285750">
                        <a:lnSpc>
                          <a:spcPct val="90000"/>
                        </a:lnSpc>
                        <a:spcAft>
                          <a:spcPts val="600"/>
                        </a:spcAft>
                        <a:buFont typeface="Arial" panose="020B0604020202020204" pitchFamily="34" charset="0"/>
                        <a:buChar char="•"/>
                      </a:pPr>
                      <a:r>
                        <a:rPr lang="en-US" sz="1800" b="0" dirty="0">
                          <a:latin typeface="+mn-lt"/>
                        </a:rPr>
                        <a:t>Customer keep keys on-premises</a:t>
                      </a:r>
                    </a:p>
                    <a:p>
                      <a:pPr marL="285750" indent="-285750">
                        <a:lnSpc>
                          <a:spcPct val="90000"/>
                        </a:lnSpc>
                        <a:spcAft>
                          <a:spcPts val="600"/>
                        </a:spcAft>
                        <a:buFont typeface="Arial" panose="020B0604020202020204" pitchFamily="34" charset="0"/>
                        <a:buChar char="•"/>
                      </a:pPr>
                      <a:r>
                        <a:rPr lang="en-US" sz="1800" b="0" dirty="0">
                          <a:latin typeface="+mn-lt"/>
                        </a:rPr>
                        <a:t>REDUCED cloud functionality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mn-lt"/>
                        <a:cs typeface="Segoe UI Light" panose="020B0502040204020203" pitchFamily="34" charset="0"/>
                      </a:endParaRPr>
                    </a:p>
                  </a:txBody>
                  <a:tcPr marL="93248" marR="93248" marT="46624" marB="46624"/>
                </a:tc>
                <a:extLst>
                  <a:ext uri="{0D108BD9-81ED-4DB2-BD59-A6C34878D82A}">
                    <a16:rowId xmlns:a16="http://schemas.microsoft.com/office/drawing/2014/main" val="2526042403"/>
                  </a:ext>
                </a:extLst>
              </a:tr>
            </a:tbl>
          </a:graphicData>
        </a:graphic>
      </p:graphicFrame>
      <p:sp>
        <p:nvSpPr>
          <p:cNvPr id="6" name="Title 5"/>
          <p:cNvSpPr>
            <a:spLocks noGrp="1"/>
          </p:cNvSpPr>
          <p:nvPr>
            <p:ph type="title"/>
          </p:nvPr>
        </p:nvSpPr>
        <p:spPr/>
        <p:txBody>
          <a:bodyPr/>
          <a:lstStyle/>
          <a:p>
            <a:r>
              <a:rPr lang="en-US" dirty="0"/>
              <a:t>Encryption models</a:t>
            </a:r>
          </a:p>
        </p:txBody>
      </p:sp>
    </p:spTree>
    <p:extLst>
      <p:ext uri="{BB962C8B-B14F-4D97-AF65-F5344CB8AC3E}">
        <p14:creationId xmlns:p14="http://schemas.microsoft.com/office/powerpoint/2010/main" val="424496516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10"/>
          </p:nvPr>
        </p:nvSpPr>
        <p:spPr>
          <a:xfrm>
            <a:off x="366168" y="1212851"/>
            <a:ext cx="11702553" cy="5287601"/>
          </a:xfrm>
        </p:spPr>
        <p:txBody>
          <a:bodyPr/>
          <a:lstStyle/>
          <a:p>
            <a:pPr marL="0" indent="0">
              <a:buNone/>
            </a:pPr>
            <a:r>
              <a:rPr lang="en-US" dirty="0">
                <a:solidFill>
                  <a:schemeClr val="tx2"/>
                </a:solidFill>
              </a:rPr>
              <a:t>An Azure resource provider that lets you:</a:t>
            </a:r>
          </a:p>
          <a:p>
            <a:pPr marL="412702" lvl="1" indent="-342900"/>
            <a:r>
              <a:rPr lang="en-US" dirty="0"/>
              <a:t>Store and manage SECRETS, KEYS and CERTIFICATES</a:t>
            </a:r>
          </a:p>
          <a:p>
            <a:pPr marL="412702" lvl="1" indent="-342900"/>
            <a:r>
              <a:rPr lang="en-US" dirty="0"/>
              <a:t>Control Authentication and Authorization</a:t>
            </a:r>
          </a:p>
          <a:p>
            <a:pPr lvl="1"/>
            <a:endParaRPr lang="en-US" dirty="0"/>
          </a:p>
          <a:p>
            <a:pPr marL="0" indent="0">
              <a:buNone/>
            </a:pPr>
            <a:r>
              <a:rPr lang="en-US" dirty="0">
                <a:solidFill>
                  <a:schemeClr val="tx2"/>
                </a:solidFill>
              </a:rPr>
              <a:t>Backed by hardware security modules</a:t>
            </a:r>
          </a:p>
          <a:p>
            <a:pPr marL="412702" indent="-342900"/>
            <a:r>
              <a:rPr lang="en-US" sz="2000" dirty="0">
                <a:latin typeface="+mn-lt"/>
              </a:rPr>
              <a:t>All secrets and keys are protected at rest with key chain terminating in HSMs</a:t>
            </a:r>
          </a:p>
          <a:p>
            <a:pPr marL="412702" indent="-342900"/>
            <a:r>
              <a:rPr lang="en-US" sz="2000" dirty="0">
                <a:latin typeface="+mn-lt"/>
              </a:rPr>
              <a:t>Keys marked as ‘HSM-protected’ are protected even at runtime with HSMs</a:t>
            </a:r>
          </a:p>
          <a:p>
            <a:pPr lvl="1"/>
            <a:endParaRPr lang="en-US" dirty="0"/>
          </a:p>
          <a:p>
            <a:pPr marL="0" indent="0">
              <a:buNone/>
            </a:pPr>
            <a:r>
              <a:rPr lang="en-US" dirty="0">
                <a:solidFill>
                  <a:schemeClr val="tx2"/>
                </a:solidFill>
              </a:rPr>
              <a:t>Key Vault ≠ customer’s dedicated HSM</a:t>
            </a:r>
          </a:p>
          <a:p>
            <a:pPr marL="371472" lvl="1" indent="-342900"/>
            <a:r>
              <a:rPr lang="en-US" dirty="0"/>
              <a:t>Azure Key Vault is a multi-tenant service backed by Microsoft-managed HSMs</a:t>
            </a:r>
          </a:p>
          <a:p>
            <a:pPr marL="371472" lvl="1" indent="-342900"/>
            <a:r>
              <a:rPr lang="en-US" dirty="0"/>
              <a:t>Azure uses Thales HSMs</a:t>
            </a:r>
          </a:p>
          <a:p>
            <a:pPr marL="28572" lvl="1" indent="0">
              <a:buNone/>
            </a:pPr>
            <a:endParaRPr lang="en-US" dirty="0"/>
          </a:p>
          <a:p>
            <a:pPr marL="28572" lvl="1" indent="0">
              <a:buNone/>
            </a:pPr>
            <a:endParaRPr lang="en-US" dirty="0"/>
          </a:p>
        </p:txBody>
      </p:sp>
      <p:sp>
        <p:nvSpPr>
          <p:cNvPr id="2" name="Title 1"/>
          <p:cNvSpPr>
            <a:spLocks noGrp="1"/>
          </p:cNvSpPr>
          <p:nvPr>
            <p:ph type="title"/>
          </p:nvPr>
        </p:nvSpPr>
        <p:spPr/>
        <p:txBody>
          <a:bodyPr/>
          <a:lstStyle/>
          <a:p>
            <a:r>
              <a:rPr lang="en-US" dirty="0"/>
              <a:t>What is Azure Key Vault?</a:t>
            </a:r>
          </a:p>
        </p:txBody>
      </p:sp>
      <p:pic>
        <p:nvPicPr>
          <p:cNvPr id="3" name="Picture 2">
            <a:extLst>
              <a:ext uri="{FF2B5EF4-FFF2-40B4-BE49-F238E27FC236}">
                <a16:creationId xmlns:a16="http://schemas.microsoft.com/office/drawing/2014/main" id="{AF9F2B07-2BA3-4F9B-BB33-B5FC0FB8EA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36844" y="1212851"/>
            <a:ext cx="1981200" cy="17657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3404661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6074739"/>
              </p:ext>
            </p:extLst>
          </p:nvPr>
        </p:nvGraphicFramePr>
        <p:xfrm>
          <a:off x="426982" y="1516315"/>
          <a:ext cx="11581660" cy="4456373"/>
        </p:xfrm>
        <a:graphic>
          <a:graphicData uri="http://schemas.openxmlformats.org/drawingml/2006/table">
            <a:tbl>
              <a:tblPr firstRow="1" bandRow="1">
                <a:tableStyleId>{5C22544A-7EE6-4342-B048-85BDC9FD1C3A}</a:tableStyleId>
              </a:tblPr>
              <a:tblGrid>
                <a:gridCol w="2884448">
                  <a:extLst>
                    <a:ext uri="{9D8B030D-6E8A-4147-A177-3AD203B41FA5}">
                      <a16:colId xmlns:a16="http://schemas.microsoft.com/office/drawing/2014/main" val="4039564548"/>
                    </a:ext>
                  </a:extLst>
                </a:gridCol>
                <a:gridCol w="2906382">
                  <a:extLst>
                    <a:ext uri="{9D8B030D-6E8A-4147-A177-3AD203B41FA5}">
                      <a16:colId xmlns:a16="http://schemas.microsoft.com/office/drawing/2014/main" val="3286288380"/>
                    </a:ext>
                  </a:extLst>
                </a:gridCol>
                <a:gridCol w="3125735">
                  <a:extLst>
                    <a:ext uri="{9D8B030D-6E8A-4147-A177-3AD203B41FA5}">
                      <a16:colId xmlns:a16="http://schemas.microsoft.com/office/drawing/2014/main" val="1714880295"/>
                    </a:ext>
                  </a:extLst>
                </a:gridCol>
                <a:gridCol w="2665095">
                  <a:extLst>
                    <a:ext uri="{9D8B030D-6E8A-4147-A177-3AD203B41FA5}">
                      <a16:colId xmlns:a16="http://schemas.microsoft.com/office/drawing/2014/main" val="4163065837"/>
                    </a:ext>
                  </a:extLst>
                </a:gridCol>
              </a:tblGrid>
              <a:tr h="534505">
                <a:tc gridSpan="2">
                  <a:txBody>
                    <a:bodyPr/>
                    <a:lstStyle/>
                    <a:p>
                      <a:pPr algn="ctr"/>
                      <a:r>
                        <a:rPr lang="en-US" sz="2800" b="0" dirty="0">
                          <a:latin typeface="+mn-lt"/>
                          <a:cs typeface="Segoe UI Light" panose="020B0502040204020203" pitchFamily="34" charset="0"/>
                        </a:rPr>
                        <a:t>Management Plan </a:t>
                      </a:r>
                    </a:p>
                  </a:txBody>
                  <a:tcPr marL="93248" marR="93248" marT="46624" marB="46624" anchor="ctr"/>
                </a:tc>
                <a:tc hMerge="1">
                  <a:txBody>
                    <a:bodyPr/>
                    <a:lstStyle/>
                    <a:p>
                      <a:endParaRPr lang="en-US" sz="1200" dirty="0"/>
                    </a:p>
                  </a:txBody>
                  <a:tcPr/>
                </a:tc>
                <a:tc gridSpan="2">
                  <a:txBody>
                    <a:bodyPr/>
                    <a:lstStyle/>
                    <a:p>
                      <a:pPr algn="ctr"/>
                      <a:r>
                        <a:rPr lang="en-US" sz="2800" b="0" dirty="0">
                          <a:latin typeface="+mn-lt"/>
                          <a:cs typeface="Segoe UI Light" panose="020B0502040204020203" pitchFamily="34" charset="0"/>
                        </a:rPr>
                        <a:t>Data Plane </a:t>
                      </a:r>
                    </a:p>
                  </a:txBody>
                  <a:tcPr marL="93248" marR="93248" marT="46624" marB="46624" anchor="ctr"/>
                </a:tc>
                <a:tc hMerge="1">
                  <a:txBody>
                    <a:bodyPr/>
                    <a:lstStyle/>
                    <a:p>
                      <a:endParaRPr lang="en-US"/>
                    </a:p>
                  </a:txBody>
                  <a:tcPr/>
                </a:tc>
                <a:extLst>
                  <a:ext uri="{0D108BD9-81ED-4DB2-BD59-A6C34878D82A}">
                    <a16:rowId xmlns:a16="http://schemas.microsoft.com/office/drawing/2014/main" val="4000532952"/>
                  </a:ext>
                </a:extLst>
              </a:tr>
              <a:tr h="455842">
                <a:tc gridSpan="4">
                  <a:txBody>
                    <a:bodyPr/>
                    <a:lstStyle/>
                    <a:p>
                      <a:pPr algn="ctr"/>
                      <a:r>
                        <a:rPr lang="en-US" sz="1800" b="0" dirty="0">
                          <a:latin typeface="+mn-lt"/>
                          <a:cs typeface="Segoe UI Light" panose="020B0502040204020203" pitchFamily="34" charset="0"/>
                        </a:rPr>
                        <a:t>Authorization through…</a:t>
                      </a:r>
                    </a:p>
                  </a:txBody>
                  <a:tcPr marL="93248" marR="93248" marT="46624" marB="46624"/>
                </a:tc>
                <a:tc hMerge="1">
                  <a:txBody>
                    <a:bodyPr/>
                    <a:lstStyle/>
                    <a:p>
                      <a:endParaRPr lang="en-US"/>
                    </a:p>
                  </a:txBody>
                  <a:tcPr/>
                </a:tc>
                <a:tc hMerge="1">
                  <a:txBody>
                    <a:bodyPr/>
                    <a:lstStyle/>
                    <a:p>
                      <a:endParaRPr lang="en-US" dirty="0"/>
                    </a:p>
                  </a:txBody>
                  <a:tcPr marL="93248" marR="93248" marT="46624" marB="46624"/>
                </a:tc>
                <a:tc hMerge="1">
                  <a:txBody>
                    <a:bodyPr/>
                    <a:lstStyle/>
                    <a:p>
                      <a:endParaRPr lang="en-US"/>
                    </a:p>
                  </a:txBody>
                  <a:tcPr/>
                </a:tc>
                <a:extLst>
                  <a:ext uri="{0D108BD9-81ED-4DB2-BD59-A6C34878D82A}">
                    <a16:rowId xmlns:a16="http://schemas.microsoft.com/office/drawing/2014/main" val="984531702"/>
                  </a:ext>
                </a:extLst>
              </a:tr>
              <a:tr h="455842">
                <a:tc gridSpan="2">
                  <a:txBody>
                    <a:bodyPr/>
                    <a:lstStyle/>
                    <a:p>
                      <a:pPr algn="ctr"/>
                      <a:r>
                        <a:rPr lang="en-US" sz="1800" b="1" dirty="0">
                          <a:latin typeface="+mn-lt"/>
                          <a:cs typeface="Segoe UI Light" panose="020B0502040204020203" pitchFamily="34" charset="0"/>
                        </a:rPr>
                        <a:t>Role Based Access Control </a:t>
                      </a:r>
                      <a:r>
                        <a:rPr lang="en-US" sz="1800" b="0" dirty="0">
                          <a:latin typeface="+mn-lt"/>
                          <a:cs typeface="Segoe UI Light" panose="020B0502040204020203" pitchFamily="34" charset="0"/>
                        </a:rPr>
                        <a:t>(RBAC)</a:t>
                      </a:r>
                    </a:p>
                  </a:txBody>
                  <a:tcPr marL="93248" marR="93248" marT="46624" marB="46624"/>
                </a:tc>
                <a:tc hMerge="1">
                  <a:txBody>
                    <a:bodyPr/>
                    <a:lstStyle/>
                    <a:p>
                      <a:pPr algn="l"/>
                      <a:endParaRPr lang="en-US" sz="1800" b="0" dirty="0">
                        <a:latin typeface="+mj-lt"/>
                        <a:cs typeface="Segoe UI Light" panose="020B0502040204020203" pitchFamily="34" charset="0"/>
                      </a:endParaRPr>
                    </a:p>
                  </a:txBody>
                  <a:tcPr marL="93248" marR="93248" marT="46624" marB="46624"/>
                </a:tc>
                <a:tc gridSpan="2">
                  <a:txBody>
                    <a:bodyPr/>
                    <a:lstStyle/>
                    <a:p>
                      <a:r>
                        <a:rPr lang="en-US" sz="1800" b="1" dirty="0">
                          <a:latin typeface="+mn-lt"/>
                          <a:cs typeface="Segoe UI Light" panose="020B0502040204020203" pitchFamily="34" charset="0"/>
                        </a:rPr>
                        <a:t>Key Vault Access Policy</a:t>
                      </a:r>
                      <a:endParaRPr lang="en-US" dirty="0">
                        <a:latin typeface="+mn-lt"/>
                      </a:endParaRPr>
                    </a:p>
                  </a:txBody>
                  <a:tcPr marL="93248" marR="93248" marT="46624" marB="46624"/>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a:latin typeface="+mj-lt"/>
                        <a:cs typeface="Segoe UI Light" panose="020B0502040204020203" pitchFamily="34" charset="0"/>
                      </a:endParaRPr>
                    </a:p>
                  </a:txBody>
                  <a:tcPr marL="93248" marR="93248" marT="46624" marB="46624"/>
                </a:tc>
                <a:extLst>
                  <a:ext uri="{0D108BD9-81ED-4DB2-BD59-A6C34878D82A}">
                    <a16:rowId xmlns:a16="http://schemas.microsoft.com/office/drawing/2014/main" val="314322082"/>
                  </a:ext>
                </a:extLst>
              </a:tr>
              <a:tr h="1762779">
                <a:tc>
                  <a:txBody>
                    <a:bodyPr/>
                    <a:lstStyle/>
                    <a:p>
                      <a:pPr marL="0" indent="0">
                        <a:lnSpc>
                          <a:spcPct val="90000"/>
                        </a:lnSpc>
                        <a:spcAft>
                          <a:spcPts val="600"/>
                        </a:spcAft>
                        <a:buFont typeface="Arial" panose="020B0604020202020204" pitchFamily="34" charset="0"/>
                        <a:buNone/>
                      </a:pPr>
                      <a:r>
                        <a:rPr lang="en-US" sz="1800" b="0" dirty="0">
                          <a:latin typeface="+mn-lt"/>
                        </a:rPr>
                        <a:t>SCOPE TO</a:t>
                      </a:r>
                    </a:p>
                    <a:p>
                      <a:pPr marL="285750" indent="-285750">
                        <a:lnSpc>
                          <a:spcPct val="90000"/>
                        </a:lnSpc>
                        <a:spcAft>
                          <a:spcPts val="600"/>
                        </a:spcAft>
                        <a:buFont typeface="Arial" panose="020B0604020202020204" pitchFamily="34" charset="0"/>
                        <a:buChar char="•"/>
                      </a:pPr>
                      <a:r>
                        <a:rPr lang="en-US" sz="1800" b="0" dirty="0">
                          <a:latin typeface="+mn-lt"/>
                        </a:rPr>
                        <a:t>Subscription</a:t>
                      </a:r>
                    </a:p>
                    <a:p>
                      <a:pPr marL="285750" indent="-285750">
                        <a:lnSpc>
                          <a:spcPct val="90000"/>
                        </a:lnSpc>
                        <a:spcAft>
                          <a:spcPts val="600"/>
                        </a:spcAft>
                        <a:buFont typeface="Arial" panose="020B0604020202020204" pitchFamily="34" charset="0"/>
                        <a:buChar char="•"/>
                      </a:pPr>
                      <a:r>
                        <a:rPr lang="en-US" sz="1800" b="0" dirty="0">
                          <a:latin typeface="+mn-lt"/>
                        </a:rPr>
                        <a:t>Resource Group</a:t>
                      </a:r>
                    </a:p>
                    <a:p>
                      <a:pPr marL="285750" indent="-285750">
                        <a:lnSpc>
                          <a:spcPct val="90000"/>
                        </a:lnSpc>
                        <a:spcAft>
                          <a:spcPts val="600"/>
                        </a:spcAft>
                        <a:buFont typeface="Arial" panose="020B0604020202020204" pitchFamily="34" charset="0"/>
                        <a:buChar char="•"/>
                      </a:pPr>
                      <a:r>
                        <a:rPr lang="en-US" sz="1800" b="0" dirty="0">
                          <a:latin typeface="+mn-lt"/>
                        </a:rPr>
                        <a:t>Azure Resource</a:t>
                      </a:r>
                    </a:p>
                    <a:p>
                      <a:endParaRPr lang="en-US" sz="1800" b="0" dirty="0">
                        <a:latin typeface="+mn-lt"/>
                        <a:cs typeface="Segoe UI Light" panose="020B0502040204020203" pitchFamily="34" charset="0"/>
                      </a:endParaRPr>
                    </a:p>
                  </a:txBody>
                  <a:tcPr marL="93248" marR="93248" marT="46624" marB="46624"/>
                </a:tc>
                <a:tc>
                  <a:txBody>
                    <a:bodyPr/>
                    <a:lstStyle/>
                    <a:p>
                      <a:pPr marL="0" indent="0">
                        <a:lnSpc>
                          <a:spcPct val="90000"/>
                        </a:lnSpc>
                        <a:spcAft>
                          <a:spcPts val="600"/>
                        </a:spcAft>
                        <a:buFont typeface="Arial" panose="020B0604020202020204" pitchFamily="34" charset="0"/>
                        <a:buNone/>
                      </a:pPr>
                      <a:r>
                        <a:rPr lang="en-US" sz="1800" b="0" dirty="0">
                          <a:latin typeface="+mn-lt"/>
                        </a:rPr>
                        <a:t>ASSIGN WITH</a:t>
                      </a:r>
                    </a:p>
                    <a:p>
                      <a:pPr marL="285750" indent="-285750">
                        <a:lnSpc>
                          <a:spcPct val="90000"/>
                        </a:lnSpc>
                        <a:spcAft>
                          <a:spcPts val="600"/>
                        </a:spcAft>
                        <a:buFont typeface="Arial" panose="020B0604020202020204" pitchFamily="34" charset="0"/>
                        <a:buChar char="•"/>
                      </a:pPr>
                      <a:r>
                        <a:rPr lang="en-US" sz="1800" b="0" dirty="0">
                          <a:latin typeface="+mn-lt"/>
                        </a:rPr>
                        <a:t>Portal</a:t>
                      </a:r>
                    </a:p>
                    <a:p>
                      <a:pPr marL="285750" indent="-285750">
                        <a:lnSpc>
                          <a:spcPct val="90000"/>
                        </a:lnSpc>
                        <a:spcAft>
                          <a:spcPts val="600"/>
                        </a:spcAft>
                        <a:buFont typeface="Arial" panose="020B0604020202020204" pitchFamily="34" charset="0"/>
                        <a:buChar char="•"/>
                      </a:pPr>
                      <a:r>
                        <a:rPr lang="en-US" sz="1800" b="0" dirty="0">
                          <a:latin typeface="+mn-lt"/>
                          <a:cs typeface="Segoe UI Light" panose="020B0502040204020203" pitchFamily="34" charset="0"/>
                        </a:rPr>
                        <a:t>PowerShell</a:t>
                      </a:r>
                    </a:p>
                    <a:p>
                      <a:pPr marL="285750" indent="-285750">
                        <a:lnSpc>
                          <a:spcPct val="90000"/>
                        </a:lnSpc>
                        <a:spcAft>
                          <a:spcPts val="600"/>
                        </a:spcAft>
                        <a:buFont typeface="Arial" panose="020B0604020202020204" pitchFamily="34" charset="0"/>
                        <a:buChar char="•"/>
                      </a:pPr>
                      <a:r>
                        <a:rPr lang="en-US" sz="1800" b="0" dirty="0">
                          <a:latin typeface="+mn-lt"/>
                          <a:cs typeface="Segoe UI Light" panose="020B0502040204020203" pitchFamily="34" charset="0"/>
                        </a:rPr>
                        <a:t>Azure CLI</a:t>
                      </a:r>
                    </a:p>
                    <a:p>
                      <a:pPr marL="285750" indent="-285750">
                        <a:lnSpc>
                          <a:spcPct val="90000"/>
                        </a:lnSpc>
                        <a:spcAft>
                          <a:spcPts val="600"/>
                        </a:spcAft>
                        <a:buFont typeface="Arial" panose="020B0604020202020204" pitchFamily="34" charset="0"/>
                        <a:buChar char="•"/>
                      </a:pPr>
                      <a:r>
                        <a:rPr lang="en-US" sz="1800" b="0" dirty="0">
                          <a:latin typeface="+mn-lt"/>
                          <a:cs typeface="Segoe UI Light" panose="020B0502040204020203" pitchFamily="34" charset="0"/>
                        </a:rPr>
                        <a:t>Rest API</a:t>
                      </a:r>
                    </a:p>
                  </a:txBody>
                  <a:tcPr marL="93248" marR="93248" marT="46624" marB="46624"/>
                </a:tc>
                <a:tc>
                  <a:txBody>
                    <a:bodyPr/>
                    <a:lstStyle/>
                    <a:p>
                      <a:pPr marL="0" indent="0">
                        <a:lnSpc>
                          <a:spcPct val="90000"/>
                        </a:lnSpc>
                        <a:spcAft>
                          <a:spcPts val="600"/>
                        </a:spcAft>
                        <a:buFont typeface="Arial" panose="020B0604020202020204" pitchFamily="34" charset="0"/>
                        <a:buNone/>
                      </a:pPr>
                      <a:r>
                        <a:rPr lang="en-US" sz="1800" b="0" dirty="0">
                          <a:latin typeface="+mn-lt"/>
                        </a:rPr>
                        <a:t>AFFECTED OBJECTS</a:t>
                      </a:r>
                    </a:p>
                    <a:p>
                      <a:pPr marL="285750" indent="-285750">
                        <a:lnSpc>
                          <a:spcPct val="90000"/>
                        </a:lnSpc>
                        <a:spcAft>
                          <a:spcPts val="600"/>
                        </a:spcAft>
                        <a:buFont typeface="Arial" panose="020B0604020202020204" pitchFamily="34" charset="0"/>
                        <a:buChar char="•"/>
                      </a:pPr>
                      <a:r>
                        <a:rPr lang="en-US" sz="1800" b="0" dirty="0">
                          <a:latin typeface="+mn-lt"/>
                        </a:rPr>
                        <a:t>Keys</a:t>
                      </a:r>
                    </a:p>
                    <a:p>
                      <a:pPr marL="285750" indent="-285750">
                        <a:lnSpc>
                          <a:spcPct val="90000"/>
                        </a:lnSpc>
                        <a:spcAft>
                          <a:spcPts val="600"/>
                        </a:spcAft>
                        <a:buFont typeface="Arial" panose="020B0604020202020204" pitchFamily="34" charset="0"/>
                        <a:buChar char="•"/>
                      </a:pPr>
                      <a:r>
                        <a:rPr lang="en-US" sz="1800" b="0" dirty="0">
                          <a:latin typeface="+mn-lt"/>
                        </a:rPr>
                        <a:t>Secrets</a:t>
                      </a:r>
                    </a:p>
                    <a:p>
                      <a:pPr marL="285750" indent="-285750">
                        <a:lnSpc>
                          <a:spcPct val="90000"/>
                        </a:lnSpc>
                        <a:spcAft>
                          <a:spcPts val="600"/>
                        </a:spcAft>
                        <a:buFont typeface="Arial" panose="020B0604020202020204" pitchFamily="34" charset="0"/>
                        <a:buChar char="•"/>
                      </a:pPr>
                      <a:r>
                        <a:rPr lang="en-US" sz="1800" b="0" dirty="0">
                          <a:latin typeface="+mn-lt"/>
                        </a:rPr>
                        <a:t>Certificates</a:t>
                      </a:r>
                      <a:endParaRPr lang="en-US" dirty="0">
                        <a:latin typeface="+mn-lt"/>
                      </a:endParaRPr>
                    </a:p>
                  </a:txBody>
                  <a:tcPr marL="93248" marR="93248" marT="46624" marB="46624"/>
                </a:tc>
                <a:tc>
                  <a:txBody>
                    <a:bodyPr/>
                    <a:lstStyle/>
                    <a:p>
                      <a:pPr marL="285750" indent="-285750">
                        <a:lnSpc>
                          <a:spcPct val="90000"/>
                        </a:lnSpc>
                        <a:spcAft>
                          <a:spcPts val="600"/>
                        </a:spcAft>
                        <a:buFont typeface="Arial" panose="020B0604020202020204" pitchFamily="34" charset="0"/>
                        <a:buChar char="•"/>
                      </a:pPr>
                      <a:r>
                        <a:rPr lang="en-US" sz="1800" b="0" dirty="0">
                          <a:latin typeface="+mn-lt"/>
                        </a:rPr>
                        <a:t>Template Options</a:t>
                      </a:r>
                    </a:p>
                    <a:p>
                      <a:pPr marL="285750" indent="-285750">
                        <a:lnSpc>
                          <a:spcPct val="90000"/>
                        </a:lnSpc>
                        <a:spcAft>
                          <a:spcPts val="600"/>
                        </a:spcAft>
                        <a:buFont typeface="Arial" panose="020B0604020202020204" pitchFamily="34" charset="0"/>
                        <a:buChar char="•"/>
                      </a:pPr>
                      <a:r>
                        <a:rPr lang="en-US" sz="1800" b="0" dirty="0">
                          <a:latin typeface="+mn-lt"/>
                        </a:rPr>
                        <a:t>Or Specific operations per</a:t>
                      </a:r>
                    </a:p>
                    <a:p>
                      <a:pPr marL="752048" lvl="1" indent="-285750">
                        <a:lnSpc>
                          <a:spcPct val="90000"/>
                        </a:lnSpc>
                        <a:spcAft>
                          <a:spcPts val="600"/>
                        </a:spcAft>
                        <a:buFont typeface="Arial" panose="020B0604020202020204" pitchFamily="34" charset="0"/>
                        <a:buChar char="•"/>
                      </a:pPr>
                      <a:r>
                        <a:rPr lang="en-US" sz="1800" b="0" dirty="0">
                          <a:latin typeface="+mn-lt"/>
                        </a:rPr>
                        <a:t>Key</a:t>
                      </a:r>
                    </a:p>
                    <a:p>
                      <a:pPr marL="752048" lvl="1" indent="-285750">
                        <a:lnSpc>
                          <a:spcPct val="90000"/>
                        </a:lnSpc>
                        <a:spcAft>
                          <a:spcPts val="600"/>
                        </a:spcAft>
                        <a:buFont typeface="Arial" panose="020B0604020202020204" pitchFamily="34" charset="0"/>
                        <a:buChar char="•"/>
                      </a:pPr>
                      <a:r>
                        <a:rPr lang="en-US" sz="1800" b="0" dirty="0">
                          <a:latin typeface="+mn-lt"/>
                        </a:rPr>
                        <a:t>Secret</a:t>
                      </a:r>
                    </a:p>
                    <a:p>
                      <a:pPr marL="752048" lvl="1" indent="-285750">
                        <a:lnSpc>
                          <a:spcPct val="90000"/>
                        </a:lnSpc>
                        <a:spcAft>
                          <a:spcPts val="600"/>
                        </a:spcAft>
                        <a:buFont typeface="Arial" panose="020B0604020202020204" pitchFamily="34" charset="0"/>
                        <a:buChar char="•"/>
                      </a:pPr>
                      <a:r>
                        <a:rPr lang="en-US" sz="1800" b="0" dirty="0">
                          <a:latin typeface="+mn-lt"/>
                        </a:rPr>
                        <a:t>Certificate</a:t>
                      </a:r>
                    </a:p>
                    <a:p>
                      <a:pPr marL="752048" lvl="1" indent="-285750">
                        <a:lnSpc>
                          <a:spcPct val="90000"/>
                        </a:lnSpc>
                        <a:spcAft>
                          <a:spcPts val="600"/>
                        </a:spcAft>
                        <a:buFont typeface="Arial" panose="020B0604020202020204" pitchFamily="34" charset="0"/>
                        <a:buChar char="•"/>
                      </a:pPr>
                      <a:r>
                        <a:rPr lang="en-US" sz="1800" b="0" dirty="0">
                          <a:latin typeface="+mn-lt"/>
                        </a:rPr>
                        <a:t>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mn-lt"/>
                        <a:cs typeface="Segoe UI Light" panose="020B0502040204020203" pitchFamily="34" charset="0"/>
                      </a:endParaRPr>
                    </a:p>
                  </a:txBody>
                  <a:tcPr marL="93248" marR="93248" marT="46624" marB="46624"/>
                </a:tc>
                <a:extLst>
                  <a:ext uri="{0D108BD9-81ED-4DB2-BD59-A6C34878D82A}">
                    <a16:rowId xmlns:a16="http://schemas.microsoft.com/office/drawing/2014/main" val="2526042403"/>
                  </a:ext>
                </a:extLst>
              </a:tr>
              <a:tr h="457200">
                <a:tc gridSpan="4">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latin typeface="+mn-lt"/>
                          <a:ea typeface="+mn-ea"/>
                          <a:cs typeface="Segoe UI Light" panose="020B0502040204020203" pitchFamily="34" charset="0"/>
                        </a:rPr>
                        <a:t>Authentication through Azure Active Directory</a:t>
                      </a:r>
                    </a:p>
                  </a:txBody>
                  <a:tcPr marL="93248" marR="93248" marT="46624" marB="46624">
                    <a:solidFill>
                      <a:srgbClr val="8EDA8E"/>
                    </a:solidFill>
                  </a:tcPr>
                </a:tc>
                <a:tc hMerge="1">
                  <a:txBody>
                    <a:bodyPr/>
                    <a:lstStyle/>
                    <a:p>
                      <a:pPr marL="285750" indent="-285750">
                        <a:lnSpc>
                          <a:spcPct val="90000"/>
                        </a:lnSpc>
                        <a:spcAft>
                          <a:spcPts val="600"/>
                        </a:spcAft>
                        <a:buFont typeface="Arial" panose="020B0604020202020204" pitchFamily="34" charset="0"/>
                        <a:buChar char="•"/>
                      </a:pPr>
                      <a:endParaRPr lang="en-US" sz="1800" b="0" dirty="0">
                        <a:latin typeface="+mn-lt"/>
                        <a:cs typeface="Segoe UI Light" panose="020B0502040204020203" pitchFamily="34" charset="0"/>
                      </a:endParaRPr>
                    </a:p>
                  </a:txBody>
                  <a:tcPr marL="93248" marR="93248" marT="46624" marB="46624"/>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mn-lt"/>
                        <a:cs typeface="Segoe UI Light" panose="020B0502040204020203" pitchFamily="34" charset="0"/>
                      </a:endParaRPr>
                    </a:p>
                  </a:txBody>
                  <a:tcPr marL="93248" marR="93248" marT="46624" marB="46624"/>
                </a:tc>
                <a:extLst>
                  <a:ext uri="{0D108BD9-81ED-4DB2-BD59-A6C34878D82A}">
                    <a16:rowId xmlns:a16="http://schemas.microsoft.com/office/drawing/2014/main" val="1123169297"/>
                  </a:ext>
                </a:extLst>
              </a:tr>
            </a:tbl>
          </a:graphicData>
        </a:graphic>
      </p:graphicFrame>
      <p:sp>
        <p:nvSpPr>
          <p:cNvPr id="6" name="Title 5"/>
          <p:cNvSpPr>
            <a:spLocks noGrp="1"/>
          </p:cNvSpPr>
          <p:nvPr>
            <p:ph type="title"/>
          </p:nvPr>
        </p:nvSpPr>
        <p:spPr/>
        <p:txBody>
          <a:bodyPr/>
          <a:lstStyle/>
          <a:p>
            <a:r>
              <a:rPr lang="en-US" dirty="0"/>
              <a:t>Securing your Vault</a:t>
            </a:r>
          </a:p>
        </p:txBody>
      </p:sp>
    </p:spTree>
    <p:extLst>
      <p:ext uri="{BB962C8B-B14F-4D97-AF65-F5344CB8AC3E}">
        <p14:creationId xmlns:p14="http://schemas.microsoft.com/office/powerpoint/2010/main" val="22688901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Encryption</a:t>
            </a:r>
            <a:endParaRPr lang="en-US" dirty="0"/>
          </a:p>
        </p:txBody>
      </p:sp>
    </p:spTree>
    <p:extLst>
      <p:ext uri="{BB962C8B-B14F-4D97-AF65-F5344CB8AC3E}">
        <p14:creationId xmlns:p14="http://schemas.microsoft.com/office/powerpoint/2010/main" val="370861408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6168" y="1212851"/>
            <a:ext cx="11871076" cy="4758226"/>
          </a:xfrm>
        </p:spPr>
        <p:txBody>
          <a:bodyPr lIns="91440" tIns="45720" rIns="91440" bIns="45720">
            <a:noAutofit/>
          </a:bodyPr>
          <a:lstStyle/>
          <a:p>
            <a:pPr marL="69802" indent="0">
              <a:buNone/>
            </a:pPr>
            <a:r>
              <a:rPr lang="en-US" dirty="0">
                <a:solidFill>
                  <a:schemeClr val="tx2"/>
                </a:solidFill>
                <a:latin typeface="+mj-lt"/>
              </a:rPr>
              <a:t>What:</a:t>
            </a:r>
          </a:p>
          <a:p>
            <a:pPr marL="371472" lvl="1" indent="-342900"/>
            <a:r>
              <a:rPr lang="en-US" dirty="0"/>
              <a:t>Disk encryption for Windows and Linux IaaS VMs</a:t>
            </a:r>
          </a:p>
          <a:p>
            <a:pPr marL="371472" lvl="1" indent="-342900"/>
            <a:r>
              <a:rPr lang="en-US" dirty="0"/>
              <a:t>Key management integrated in customer Key Vault using HSM</a:t>
            </a:r>
          </a:p>
          <a:p>
            <a:pPr lvl="1"/>
            <a:endParaRPr lang="en-US" sz="1800" dirty="0"/>
          </a:p>
          <a:p>
            <a:pPr marL="69802" indent="0">
              <a:buNone/>
            </a:pPr>
            <a:r>
              <a:rPr lang="en-US" dirty="0">
                <a:solidFill>
                  <a:schemeClr val="tx2"/>
                </a:solidFill>
                <a:latin typeface="+mj-lt"/>
              </a:rPr>
              <a:t>Value proposition:</a:t>
            </a:r>
          </a:p>
          <a:p>
            <a:pPr marL="371472" lvl="1" indent="-342900"/>
            <a:r>
              <a:rPr lang="en-US" dirty="0"/>
              <a:t>VMs are secured at rest using industry standard encryption technology to address organizational security and compliance requirements</a:t>
            </a:r>
          </a:p>
          <a:p>
            <a:pPr marL="371472" lvl="1" indent="-342900"/>
            <a:r>
              <a:rPr lang="en-US" dirty="0"/>
              <a:t>VMs boot under customer controlled keys and policies and they can audit their usage in Key Vault</a:t>
            </a:r>
          </a:p>
          <a:p>
            <a:pPr marL="342891" lvl="1" indent="0">
              <a:buNone/>
            </a:pPr>
            <a:endParaRPr lang="en-US" sz="1800" dirty="0"/>
          </a:p>
          <a:p>
            <a:pPr marL="69802" indent="0">
              <a:buNone/>
            </a:pPr>
            <a:r>
              <a:rPr lang="en-US" dirty="0">
                <a:solidFill>
                  <a:schemeClr val="tx2"/>
                </a:solidFill>
                <a:latin typeface="+mj-lt"/>
              </a:rPr>
              <a:t>Threats addressed:</a:t>
            </a:r>
          </a:p>
          <a:p>
            <a:pPr marL="371472" lvl="1" indent="-342900"/>
            <a:r>
              <a:rPr lang="en-US" dirty="0"/>
              <a:t>Data breach </a:t>
            </a:r>
            <a:r>
              <a:rPr lang="en-US" dirty="0">
                <a:sym typeface="Wingdings" panose="05000000000000000000" pitchFamily="2" charset="2"/>
              </a:rPr>
              <a:t></a:t>
            </a:r>
            <a:r>
              <a:rPr lang="en-US" dirty="0"/>
              <a:t> Loss of disks, loss of storage account keys</a:t>
            </a:r>
          </a:p>
        </p:txBody>
      </p:sp>
      <p:sp>
        <p:nvSpPr>
          <p:cNvPr id="4" name="Title 3"/>
          <p:cNvSpPr>
            <a:spLocks noGrp="1"/>
          </p:cNvSpPr>
          <p:nvPr>
            <p:ph type="title"/>
          </p:nvPr>
        </p:nvSpPr>
        <p:spPr/>
        <p:txBody>
          <a:bodyPr/>
          <a:lstStyle/>
          <a:p>
            <a:r>
              <a:rPr lang="en-US" dirty="0"/>
              <a:t>Azure Disk Encryption</a:t>
            </a:r>
          </a:p>
        </p:txBody>
      </p:sp>
    </p:spTree>
    <p:extLst>
      <p:ext uri="{BB962C8B-B14F-4D97-AF65-F5344CB8AC3E}">
        <p14:creationId xmlns:p14="http://schemas.microsoft.com/office/powerpoint/2010/main" val="736786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228480" y="1973563"/>
            <a:ext cx="920245" cy="713559"/>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tx1"/>
              </a:solidFill>
              <a:latin typeface="Segoe UI"/>
            </a:endParaRPr>
          </a:p>
        </p:txBody>
      </p:sp>
      <p:sp>
        <p:nvSpPr>
          <p:cNvPr id="4" name="Title 1"/>
          <p:cNvSpPr>
            <a:spLocks noGrp="1"/>
          </p:cNvSpPr>
          <p:nvPr>
            <p:ph type="title"/>
          </p:nvPr>
        </p:nvSpPr>
        <p:spPr/>
        <p:txBody>
          <a:bodyPr/>
          <a:lstStyle/>
          <a:p>
            <a:r>
              <a:rPr lang="en-US" dirty="0"/>
              <a:t>Azure Disk Encryption scenarios</a:t>
            </a:r>
          </a:p>
        </p:txBody>
      </p:sp>
      <p:sp>
        <p:nvSpPr>
          <p:cNvPr id="5" name="Freeform 4"/>
          <p:cNvSpPr>
            <a:spLocks noChangeAspect="1"/>
          </p:cNvSpPr>
          <p:nvPr/>
        </p:nvSpPr>
        <p:spPr bwMode="black">
          <a:xfrm>
            <a:off x="4066349" y="2690757"/>
            <a:ext cx="1922495" cy="111402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a:solidFill>
              <a:schemeClr val="accent1">
                <a:alpha val="50000"/>
              </a:schemeClr>
            </a:solidFill>
          </a:ln>
          <a:extLst/>
        </p:spPr>
        <p:style>
          <a:lnRef idx="3">
            <a:schemeClr val="lt1"/>
          </a:lnRef>
          <a:fillRef idx="1">
            <a:schemeClr val="accent6"/>
          </a:fillRef>
          <a:effectRef idx="1">
            <a:schemeClr val="accent6"/>
          </a:effectRef>
          <a:fontRef idx="minor">
            <a:schemeClr val="lt1"/>
          </a:fontRef>
        </p:style>
        <p:txBody>
          <a:bodyPr vert="horz" wrap="square" lIns="91428" tIns="45714" rIns="91428"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10">
              <a:defRPr/>
            </a:pPr>
            <a:endParaRPr lang="en-US">
              <a:latin typeface="Segoe UI"/>
            </a:endParaRPr>
          </a:p>
        </p:txBody>
      </p:sp>
      <p:grpSp>
        <p:nvGrpSpPr>
          <p:cNvPr id="6" name="Group 10"/>
          <p:cNvGrpSpPr>
            <a:grpSpLocks noChangeAspect="1"/>
          </p:cNvGrpSpPr>
          <p:nvPr/>
        </p:nvGrpSpPr>
        <p:grpSpPr bwMode="auto">
          <a:xfrm>
            <a:off x="4708211" y="2994605"/>
            <a:ext cx="633791" cy="580232"/>
            <a:chOff x="364" y="696"/>
            <a:chExt cx="355" cy="325"/>
          </a:xfrm>
        </p:grpSpPr>
        <p:sp>
          <p:nvSpPr>
            <p:cNvPr id="7" name="AutoShape 9"/>
            <p:cNvSpPr>
              <a:spLocks noChangeAspect="1" noChangeArrowheads="1" noTextEdit="1"/>
            </p:cNvSpPr>
            <p:nvPr/>
          </p:nvSpPr>
          <p:spPr bwMode="auto">
            <a:xfrm>
              <a:off x="364" y="696"/>
              <a:ext cx="35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defTabSz="932649">
                <a:defRPr/>
              </a:pPr>
              <a:endParaRPr lang="en-US">
                <a:latin typeface="Segoe UI"/>
              </a:endParaRPr>
            </a:p>
          </p:txBody>
        </p:sp>
        <p:sp>
          <p:nvSpPr>
            <p:cNvPr id="8" name="Freeform 11"/>
            <p:cNvSpPr>
              <a:spLocks noEditPoints="1"/>
            </p:cNvSpPr>
            <p:nvPr/>
          </p:nvSpPr>
          <p:spPr bwMode="auto">
            <a:xfrm>
              <a:off x="373" y="705"/>
              <a:ext cx="341" cy="31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78D7"/>
            </a:solidFill>
            <a:ln w="0">
              <a:noFill/>
              <a:prstDash val="solid"/>
              <a:round/>
              <a:headEnd/>
              <a:tailEnd/>
            </a:ln>
          </p:spPr>
          <p:txBody>
            <a:bodyPr vert="horz" wrap="square" lIns="91428" tIns="45714" rIns="91428" bIns="45714" numCol="1" anchor="t" anchorCtr="0" compatLnSpc="1">
              <a:prstTxWarp prst="textNoShape">
                <a:avLst/>
              </a:prstTxWarp>
            </a:bodyPr>
            <a:lstStyle/>
            <a:p>
              <a:pPr defTabSz="932649">
                <a:defRPr/>
              </a:pPr>
              <a:endParaRPr lang="en-US">
                <a:latin typeface="Segoe UI"/>
              </a:endParaRPr>
            </a:p>
          </p:txBody>
        </p:sp>
        <p:sp>
          <p:nvSpPr>
            <p:cNvPr id="9" name="Freeform 12"/>
            <p:cNvSpPr>
              <a:spLocks/>
            </p:cNvSpPr>
            <p:nvPr/>
          </p:nvSpPr>
          <p:spPr bwMode="auto">
            <a:xfrm>
              <a:off x="487" y="762"/>
              <a:ext cx="106" cy="61"/>
            </a:xfrm>
            <a:custGeom>
              <a:avLst/>
              <a:gdLst>
                <a:gd name="T0" fmla="*/ 106 w 106"/>
                <a:gd name="T1" fmla="*/ 30 h 61"/>
                <a:gd name="T2" fmla="*/ 53 w 106"/>
                <a:gd name="T3" fmla="*/ 0 h 61"/>
                <a:gd name="T4" fmla="*/ 0 w 106"/>
                <a:gd name="T5" fmla="*/ 30 h 61"/>
                <a:gd name="T6" fmla="*/ 0 w 106"/>
                <a:gd name="T7" fmla="*/ 31 h 61"/>
                <a:gd name="T8" fmla="*/ 53 w 106"/>
                <a:gd name="T9" fmla="*/ 61 h 61"/>
                <a:gd name="T10" fmla="*/ 106 w 106"/>
                <a:gd name="T11" fmla="*/ 31 h 61"/>
                <a:gd name="T12" fmla="*/ 106 w 106"/>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106" h="61">
                  <a:moveTo>
                    <a:pt x="106" y="30"/>
                  </a:moveTo>
                  <a:lnTo>
                    <a:pt x="53" y="0"/>
                  </a:lnTo>
                  <a:lnTo>
                    <a:pt x="0" y="30"/>
                  </a:lnTo>
                  <a:lnTo>
                    <a:pt x="0" y="31"/>
                  </a:lnTo>
                  <a:lnTo>
                    <a:pt x="53" y="61"/>
                  </a:lnTo>
                  <a:lnTo>
                    <a:pt x="106" y="31"/>
                  </a:lnTo>
                  <a:lnTo>
                    <a:pt x="106" y="3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932649">
                <a:defRPr/>
              </a:pPr>
              <a:endParaRPr lang="en-US">
                <a:latin typeface="Segoe UI"/>
              </a:endParaRPr>
            </a:p>
          </p:txBody>
        </p:sp>
        <p:sp>
          <p:nvSpPr>
            <p:cNvPr id="10" name="Freeform 13"/>
            <p:cNvSpPr>
              <a:spLocks/>
            </p:cNvSpPr>
            <p:nvPr/>
          </p:nvSpPr>
          <p:spPr bwMode="auto">
            <a:xfrm>
              <a:off x="545" y="802"/>
              <a:ext cx="53" cy="90"/>
            </a:xfrm>
            <a:custGeom>
              <a:avLst/>
              <a:gdLst>
                <a:gd name="T0" fmla="*/ 0 w 53"/>
                <a:gd name="T1" fmla="*/ 30 h 90"/>
                <a:gd name="T2" fmla="*/ 0 w 53"/>
                <a:gd name="T3" fmla="*/ 90 h 90"/>
                <a:gd name="T4" fmla="*/ 53 w 53"/>
                <a:gd name="T5" fmla="*/ 60 h 90"/>
                <a:gd name="T6" fmla="*/ 53 w 53"/>
                <a:gd name="T7" fmla="*/ 0 h 90"/>
                <a:gd name="T8" fmla="*/ 0 w 53"/>
                <a:gd name="T9" fmla="*/ 30 h 90"/>
              </a:gdLst>
              <a:ahLst/>
              <a:cxnLst>
                <a:cxn ang="0">
                  <a:pos x="T0" y="T1"/>
                </a:cxn>
                <a:cxn ang="0">
                  <a:pos x="T2" y="T3"/>
                </a:cxn>
                <a:cxn ang="0">
                  <a:pos x="T4" y="T5"/>
                </a:cxn>
                <a:cxn ang="0">
                  <a:pos x="T6" y="T7"/>
                </a:cxn>
                <a:cxn ang="0">
                  <a:pos x="T8" y="T9"/>
                </a:cxn>
              </a:cxnLst>
              <a:rect l="0" t="0" r="r" b="b"/>
              <a:pathLst>
                <a:path w="53" h="90">
                  <a:moveTo>
                    <a:pt x="0" y="30"/>
                  </a:moveTo>
                  <a:lnTo>
                    <a:pt x="0" y="90"/>
                  </a:lnTo>
                  <a:lnTo>
                    <a:pt x="53" y="60"/>
                  </a:lnTo>
                  <a:lnTo>
                    <a:pt x="53" y="0"/>
                  </a:lnTo>
                  <a:lnTo>
                    <a:pt x="0" y="3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932649">
                <a:defRPr/>
              </a:pPr>
              <a:endParaRPr lang="en-US">
                <a:latin typeface="Segoe UI"/>
              </a:endParaRPr>
            </a:p>
          </p:txBody>
        </p:sp>
        <p:sp>
          <p:nvSpPr>
            <p:cNvPr id="11" name="Freeform 14"/>
            <p:cNvSpPr>
              <a:spLocks/>
            </p:cNvSpPr>
            <p:nvPr/>
          </p:nvSpPr>
          <p:spPr bwMode="auto">
            <a:xfrm>
              <a:off x="482" y="802"/>
              <a:ext cx="53" cy="90"/>
            </a:xfrm>
            <a:custGeom>
              <a:avLst/>
              <a:gdLst>
                <a:gd name="T0" fmla="*/ 53 w 53"/>
                <a:gd name="T1" fmla="*/ 30 h 90"/>
                <a:gd name="T2" fmla="*/ 0 w 53"/>
                <a:gd name="T3" fmla="*/ 0 h 90"/>
                <a:gd name="T4" fmla="*/ 0 w 53"/>
                <a:gd name="T5" fmla="*/ 60 h 90"/>
                <a:gd name="T6" fmla="*/ 53 w 53"/>
                <a:gd name="T7" fmla="*/ 90 h 90"/>
                <a:gd name="T8" fmla="*/ 53 w 53"/>
                <a:gd name="T9" fmla="*/ 30 h 90"/>
              </a:gdLst>
              <a:ahLst/>
              <a:cxnLst>
                <a:cxn ang="0">
                  <a:pos x="T0" y="T1"/>
                </a:cxn>
                <a:cxn ang="0">
                  <a:pos x="T2" y="T3"/>
                </a:cxn>
                <a:cxn ang="0">
                  <a:pos x="T4" y="T5"/>
                </a:cxn>
                <a:cxn ang="0">
                  <a:pos x="T6" y="T7"/>
                </a:cxn>
                <a:cxn ang="0">
                  <a:pos x="T8" y="T9"/>
                </a:cxn>
              </a:cxnLst>
              <a:rect l="0" t="0" r="r" b="b"/>
              <a:pathLst>
                <a:path w="53" h="90">
                  <a:moveTo>
                    <a:pt x="53" y="30"/>
                  </a:moveTo>
                  <a:lnTo>
                    <a:pt x="0" y="0"/>
                  </a:lnTo>
                  <a:lnTo>
                    <a:pt x="0" y="60"/>
                  </a:lnTo>
                  <a:lnTo>
                    <a:pt x="53" y="90"/>
                  </a:lnTo>
                  <a:lnTo>
                    <a:pt x="53" y="3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defTabSz="932649">
                <a:defRPr/>
              </a:pPr>
              <a:endParaRPr lang="en-US">
                <a:latin typeface="Segoe UI"/>
              </a:endParaRPr>
            </a:p>
          </p:txBody>
        </p:sp>
      </p:grpSp>
      <p:sp>
        <p:nvSpPr>
          <p:cNvPr id="12" name="TextBox 11"/>
          <p:cNvSpPr txBox="1"/>
          <p:nvPr/>
        </p:nvSpPr>
        <p:spPr>
          <a:xfrm>
            <a:off x="4235203" y="3422268"/>
            <a:ext cx="1574450" cy="516999"/>
          </a:xfrm>
          <a:prstGeom prst="rect">
            <a:avLst/>
          </a:prstGeom>
          <a:noFill/>
        </p:spPr>
        <p:txBody>
          <a:bodyPr wrap="square" lIns="0" tIns="146285" rIns="0" bIns="146285" rtlCol="0">
            <a:spAutoFit/>
          </a:bodyPr>
          <a:lstStyle/>
          <a:p>
            <a:pPr algn="ctr" defTabSz="932649">
              <a:lnSpc>
                <a:spcPct val="90000"/>
              </a:lnSpc>
              <a:spcAft>
                <a:spcPts val="600"/>
              </a:spcAft>
              <a:defRPr/>
            </a:pPr>
            <a:r>
              <a:rPr lang="en-US" sz="1600" dirty="0">
                <a:latin typeface="Segoe UI"/>
              </a:rPr>
              <a:t>IaaS VM</a:t>
            </a:r>
            <a:endParaRPr lang="en-US" sz="1100" dirty="0">
              <a:latin typeface="Segoe UI"/>
            </a:endParaRPr>
          </a:p>
        </p:txBody>
      </p:sp>
      <p:sp>
        <p:nvSpPr>
          <p:cNvPr id="13" name="Freeform 12"/>
          <p:cNvSpPr>
            <a:spLocks noChangeAspect="1"/>
          </p:cNvSpPr>
          <p:nvPr/>
        </p:nvSpPr>
        <p:spPr bwMode="black">
          <a:xfrm>
            <a:off x="1164364" y="2736910"/>
            <a:ext cx="1922495" cy="111402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75000"/>
            </a:schemeClr>
          </a:solidFill>
          <a:ln/>
          <a:extLst/>
        </p:spPr>
        <p:style>
          <a:lnRef idx="3">
            <a:schemeClr val="lt1"/>
          </a:lnRef>
          <a:fillRef idx="1">
            <a:schemeClr val="accent6"/>
          </a:fillRef>
          <a:effectRef idx="1">
            <a:schemeClr val="accent6"/>
          </a:effectRef>
          <a:fontRef idx="minor">
            <a:schemeClr val="lt1"/>
          </a:fontRef>
        </p:style>
        <p:txBody>
          <a:bodyPr vert="horz" wrap="square" lIns="91428" tIns="45714" rIns="91428"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10">
              <a:defRPr/>
            </a:pPr>
            <a:endParaRPr lang="en-US">
              <a:latin typeface="Segoe UI"/>
            </a:endParaRPr>
          </a:p>
        </p:txBody>
      </p:sp>
      <p:sp>
        <p:nvSpPr>
          <p:cNvPr id="14" name="Freeform 13"/>
          <p:cNvSpPr>
            <a:spLocks noEditPoints="1"/>
          </p:cNvSpPr>
          <p:nvPr/>
        </p:nvSpPr>
        <p:spPr bwMode="black">
          <a:xfrm>
            <a:off x="1996901" y="3312310"/>
            <a:ext cx="377643" cy="49017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188F"/>
          </a:solidFill>
          <a:ln>
            <a:noFill/>
          </a:ln>
        </p:spPr>
        <p:txBody>
          <a:bodyPr vert="horz" wrap="square" lIns="83932" tIns="41967" rIns="83932" bIns="4196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sz="1632" dirty="0">
              <a:latin typeface="Segoe UI"/>
            </a:endParaRPr>
          </a:p>
        </p:txBody>
      </p:sp>
      <p:cxnSp>
        <p:nvCxnSpPr>
          <p:cNvPr id="15" name="Straight Arrow Connector 14"/>
          <p:cNvCxnSpPr>
            <a:stCxn id="5" idx="2"/>
          </p:cNvCxnSpPr>
          <p:nvPr/>
        </p:nvCxnSpPr>
        <p:spPr>
          <a:xfrm flipH="1">
            <a:off x="2390611" y="3574837"/>
            <a:ext cx="1675738" cy="8453"/>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366095" y="4519356"/>
            <a:ext cx="10422715" cy="2025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32649">
              <a:spcAft>
                <a:spcPts val="600"/>
              </a:spcAft>
              <a:defRPr/>
            </a:pPr>
            <a:r>
              <a:rPr lang="en-US" sz="3200" dirty="0">
                <a:solidFill>
                  <a:schemeClr val="tx2"/>
                </a:solidFill>
                <a:latin typeface="+mj-lt"/>
              </a:rPr>
              <a:t>Protection elements</a:t>
            </a:r>
          </a:p>
          <a:p>
            <a:pPr marL="371472" lvl="1" indent="-342900" defTabSz="932594">
              <a:lnSpc>
                <a:spcPct val="90000"/>
              </a:lnSpc>
              <a:spcBef>
                <a:spcPct val="20000"/>
              </a:spcBef>
              <a:buSzPct val="90000"/>
              <a:buFont typeface="Arial" pitchFamily="34" charset="0"/>
              <a:buChar char="•"/>
              <a:defRPr/>
            </a:pPr>
            <a:r>
              <a:rPr lang="en-US" sz="2000" dirty="0">
                <a:gradFill>
                  <a:gsLst>
                    <a:gs pos="1250">
                      <a:schemeClr val="tx1"/>
                    </a:gs>
                    <a:gs pos="100000">
                      <a:schemeClr val="tx1"/>
                    </a:gs>
                  </a:gsLst>
                  <a:lin ang="5400000" scaled="0"/>
                </a:gradFill>
              </a:rPr>
              <a:t>Access control: Customer control access to the keys/secrets in their Key Vault</a:t>
            </a:r>
          </a:p>
          <a:p>
            <a:pPr marL="371472" lvl="1" indent="-342900" defTabSz="932594">
              <a:lnSpc>
                <a:spcPct val="90000"/>
              </a:lnSpc>
              <a:spcBef>
                <a:spcPct val="20000"/>
              </a:spcBef>
              <a:buSzPct val="90000"/>
              <a:buFont typeface="Arial" pitchFamily="34" charset="0"/>
              <a:buChar char="•"/>
              <a:defRPr/>
            </a:pPr>
            <a:r>
              <a:rPr lang="en-US" sz="2000" dirty="0">
                <a:gradFill>
                  <a:gsLst>
                    <a:gs pos="1250">
                      <a:schemeClr val="tx1"/>
                    </a:gs>
                    <a:gs pos="100000">
                      <a:schemeClr val="tx1"/>
                    </a:gs>
                  </a:gsLst>
                  <a:lin ang="5400000" scaled="0"/>
                </a:gradFill>
              </a:rPr>
              <a:t>Monitoring and logging: Customer collect logs in their storage account</a:t>
            </a:r>
          </a:p>
          <a:p>
            <a:pPr marL="371472" lvl="1" indent="-342900" defTabSz="932594">
              <a:lnSpc>
                <a:spcPct val="90000"/>
              </a:lnSpc>
              <a:spcBef>
                <a:spcPct val="20000"/>
              </a:spcBef>
              <a:buSzPct val="90000"/>
              <a:buFont typeface="Arial" pitchFamily="34" charset="0"/>
              <a:buChar char="•"/>
              <a:defRPr/>
            </a:pPr>
            <a:r>
              <a:rPr lang="en-US" sz="2000" dirty="0">
                <a:gradFill>
                  <a:gsLst>
                    <a:gs pos="1250">
                      <a:schemeClr val="tx1"/>
                    </a:gs>
                    <a:gs pos="100000">
                      <a:schemeClr val="tx1"/>
                    </a:gs>
                  </a:gsLst>
                  <a:lin ang="5400000" scaled="0"/>
                </a:gradFill>
              </a:rPr>
              <a:t>Data security and availability: Disks are stored encrypted in customer storage account and are automatically replicated by Azure Storage</a:t>
            </a:r>
          </a:p>
        </p:txBody>
      </p:sp>
      <p:sp>
        <p:nvSpPr>
          <p:cNvPr id="17" name="Freeform 16"/>
          <p:cNvSpPr>
            <a:spLocks noEditPoints="1"/>
          </p:cNvSpPr>
          <p:nvPr/>
        </p:nvSpPr>
        <p:spPr bwMode="black">
          <a:xfrm>
            <a:off x="1989337" y="2800514"/>
            <a:ext cx="377643" cy="49017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188F"/>
          </a:solidFill>
          <a:ln>
            <a:noFill/>
          </a:ln>
        </p:spPr>
        <p:txBody>
          <a:bodyPr vert="horz" wrap="square" lIns="83932" tIns="41967" rIns="83932" bIns="4196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sz="1632" dirty="0">
              <a:latin typeface="Segoe UI"/>
            </a:endParaRPr>
          </a:p>
        </p:txBody>
      </p:sp>
      <p:grpSp>
        <p:nvGrpSpPr>
          <p:cNvPr id="18" name="Group 17"/>
          <p:cNvGrpSpPr/>
          <p:nvPr/>
        </p:nvGrpSpPr>
        <p:grpSpPr>
          <a:xfrm>
            <a:off x="3895838" y="3221342"/>
            <a:ext cx="313454" cy="465839"/>
            <a:chOff x="2193072" y="2352253"/>
            <a:chExt cx="313494" cy="465898"/>
          </a:xfrm>
        </p:grpSpPr>
        <p:sp>
          <p:nvSpPr>
            <p:cNvPr id="19" name="Freeform 7"/>
            <p:cNvSpPr>
              <a:spLocks/>
            </p:cNvSpPr>
            <p:nvPr/>
          </p:nvSpPr>
          <p:spPr bwMode="auto">
            <a:xfrm>
              <a:off x="2254040" y="2352253"/>
              <a:ext cx="191951" cy="202659"/>
            </a:xfrm>
            <a:custGeom>
              <a:avLst/>
              <a:gdLst>
                <a:gd name="T0" fmla="*/ 206 w 206"/>
                <a:gd name="T1" fmla="*/ 237 h 237"/>
                <a:gd name="T2" fmla="*/ 161 w 206"/>
                <a:gd name="T3" fmla="*/ 237 h 237"/>
                <a:gd name="T4" fmla="*/ 161 w 206"/>
                <a:gd name="T5" fmla="*/ 103 h 237"/>
                <a:gd name="T6" fmla="*/ 103 w 206"/>
                <a:gd name="T7" fmla="*/ 46 h 237"/>
                <a:gd name="T8" fmla="*/ 45 w 206"/>
                <a:gd name="T9" fmla="*/ 103 h 237"/>
                <a:gd name="T10" fmla="*/ 45 w 206"/>
                <a:gd name="T11" fmla="*/ 237 h 237"/>
                <a:gd name="T12" fmla="*/ 0 w 206"/>
                <a:gd name="T13" fmla="*/ 237 h 237"/>
                <a:gd name="T14" fmla="*/ 0 w 206"/>
                <a:gd name="T15" fmla="*/ 103 h 237"/>
                <a:gd name="T16" fmla="*/ 103 w 206"/>
                <a:gd name="T17" fmla="*/ 0 h 237"/>
                <a:gd name="T18" fmla="*/ 206 w 206"/>
                <a:gd name="T19" fmla="*/ 103 h 237"/>
                <a:gd name="T20" fmla="*/ 206 w 206"/>
                <a:gd name="T2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37">
                  <a:moveTo>
                    <a:pt x="206" y="237"/>
                  </a:moveTo>
                  <a:cubicBezTo>
                    <a:pt x="161" y="237"/>
                    <a:pt x="161" y="237"/>
                    <a:pt x="161" y="237"/>
                  </a:cubicBezTo>
                  <a:cubicBezTo>
                    <a:pt x="161" y="103"/>
                    <a:pt x="161" y="103"/>
                    <a:pt x="161" y="103"/>
                  </a:cubicBezTo>
                  <a:cubicBezTo>
                    <a:pt x="161" y="72"/>
                    <a:pt x="135" y="46"/>
                    <a:pt x="103" y="46"/>
                  </a:cubicBezTo>
                  <a:cubicBezTo>
                    <a:pt x="71" y="46"/>
                    <a:pt x="45" y="72"/>
                    <a:pt x="45" y="103"/>
                  </a:cubicBezTo>
                  <a:cubicBezTo>
                    <a:pt x="45" y="237"/>
                    <a:pt x="45" y="237"/>
                    <a:pt x="45" y="237"/>
                  </a:cubicBezTo>
                  <a:cubicBezTo>
                    <a:pt x="0" y="237"/>
                    <a:pt x="0" y="237"/>
                    <a:pt x="0" y="237"/>
                  </a:cubicBezTo>
                  <a:cubicBezTo>
                    <a:pt x="0" y="103"/>
                    <a:pt x="0" y="103"/>
                    <a:pt x="0" y="103"/>
                  </a:cubicBezTo>
                  <a:cubicBezTo>
                    <a:pt x="0" y="47"/>
                    <a:pt x="46" y="0"/>
                    <a:pt x="103" y="0"/>
                  </a:cubicBezTo>
                  <a:cubicBezTo>
                    <a:pt x="160" y="0"/>
                    <a:pt x="206" y="47"/>
                    <a:pt x="206" y="103"/>
                  </a:cubicBezTo>
                  <a:lnTo>
                    <a:pt x="206" y="237"/>
                  </a:lnTo>
                  <a:close/>
                </a:path>
              </a:pathLst>
            </a:custGeom>
            <a:solidFill>
              <a:srgbClr val="81818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1" tIns="44815" rIns="89631" bIns="44815" numCol="1" anchor="t" anchorCtr="0" compatLnSpc="1">
              <a:prstTxWarp prst="textNoShape">
                <a:avLst/>
              </a:prstTxWarp>
            </a:bodyPr>
            <a:lstStyle/>
            <a:p>
              <a:pPr defTabSz="914209">
                <a:defRPr/>
              </a:pPr>
              <a:endParaRPr lang="en-US" sz="1765">
                <a:latin typeface="Segoe UI"/>
              </a:endParaRPr>
            </a:p>
          </p:txBody>
        </p:sp>
        <p:sp>
          <p:nvSpPr>
            <p:cNvPr id="20" name="Rectangle 8"/>
            <p:cNvSpPr>
              <a:spLocks noChangeArrowheads="1"/>
            </p:cNvSpPr>
            <p:nvPr/>
          </p:nvSpPr>
          <p:spPr bwMode="auto">
            <a:xfrm>
              <a:off x="2193072" y="2548060"/>
              <a:ext cx="313494" cy="270091"/>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3">
              <a:schemeClr val="lt1"/>
            </a:lnRef>
            <a:fillRef idx="1">
              <a:schemeClr val="accent6"/>
            </a:fillRef>
            <a:effectRef idx="1">
              <a:schemeClr val="accent6"/>
            </a:effectRef>
            <a:fontRef idx="minor">
              <a:schemeClr val="lt1"/>
            </a:fontRef>
          </p:style>
          <p:txBody>
            <a:bodyPr vert="horz" wrap="square" lIns="89631" tIns="44815" rIns="89631" bIns="44815" numCol="1" anchor="t" anchorCtr="0" compatLnSpc="1">
              <a:prstTxWarp prst="textNoShape">
                <a:avLst/>
              </a:prstTxWarp>
            </a:bodyPr>
            <a:lstStyle/>
            <a:p>
              <a:pPr defTabSz="914209">
                <a:defRPr/>
              </a:pPr>
              <a:endParaRPr lang="en-US" sz="1765">
                <a:solidFill>
                  <a:schemeClr val="tx1"/>
                </a:solidFill>
                <a:latin typeface="Segoe UI"/>
              </a:endParaRPr>
            </a:p>
          </p:txBody>
        </p:sp>
        <p:sp>
          <p:nvSpPr>
            <p:cNvPr id="21" name="Rectangle 9"/>
            <p:cNvSpPr>
              <a:spLocks noChangeArrowheads="1"/>
            </p:cNvSpPr>
            <p:nvPr/>
          </p:nvSpPr>
          <p:spPr bwMode="auto">
            <a:xfrm>
              <a:off x="2193072" y="2548060"/>
              <a:ext cx="81422" cy="270091"/>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3">
              <a:schemeClr val="lt1"/>
            </a:lnRef>
            <a:fillRef idx="1">
              <a:schemeClr val="accent6"/>
            </a:fillRef>
            <a:effectRef idx="1">
              <a:schemeClr val="accent6"/>
            </a:effectRef>
            <a:fontRef idx="minor">
              <a:schemeClr val="lt1"/>
            </a:fontRef>
          </p:style>
          <p:txBody>
            <a:bodyPr vert="horz" wrap="square" lIns="89631" tIns="44815" rIns="89631" bIns="44815" numCol="1" anchor="t" anchorCtr="0" compatLnSpc="1">
              <a:prstTxWarp prst="textNoShape">
                <a:avLst/>
              </a:prstTxWarp>
            </a:bodyPr>
            <a:lstStyle/>
            <a:p>
              <a:pPr defTabSz="914209">
                <a:defRPr/>
              </a:pPr>
              <a:endParaRPr lang="en-US" sz="1765">
                <a:solidFill>
                  <a:schemeClr val="tx1"/>
                </a:solidFill>
                <a:latin typeface="Segoe UI"/>
              </a:endParaRPr>
            </a:p>
          </p:txBody>
        </p:sp>
        <p:sp>
          <p:nvSpPr>
            <p:cNvPr id="22" name="Freeform 10"/>
            <p:cNvSpPr>
              <a:spLocks/>
            </p:cNvSpPr>
            <p:nvPr/>
          </p:nvSpPr>
          <p:spPr bwMode="auto">
            <a:xfrm>
              <a:off x="2318155" y="2635326"/>
              <a:ext cx="63328" cy="102411"/>
            </a:xfrm>
            <a:custGeom>
              <a:avLst/>
              <a:gdLst>
                <a:gd name="T0" fmla="*/ 68 w 68"/>
                <a:gd name="T1" fmla="*/ 34 h 120"/>
                <a:gd name="T2" fmla="*/ 34 w 68"/>
                <a:gd name="T3" fmla="*/ 0 h 120"/>
                <a:gd name="T4" fmla="*/ 0 w 68"/>
                <a:gd name="T5" fmla="*/ 34 h 120"/>
                <a:gd name="T6" fmla="*/ 22 w 68"/>
                <a:gd name="T7" fmla="*/ 66 h 120"/>
                <a:gd name="T8" fmla="*/ 22 w 68"/>
                <a:gd name="T9" fmla="*/ 120 h 120"/>
                <a:gd name="T10" fmla="*/ 45 w 68"/>
                <a:gd name="T11" fmla="*/ 120 h 120"/>
                <a:gd name="T12" fmla="*/ 45 w 68"/>
                <a:gd name="T13" fmla="*/ 66 h 120"/>
                <a:gd name="T14" fmla="*/ 68 w 68"/>
                <a:gd name="T15" fmla="*/ 34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0">
                  <a:moveTo>
                    <a:pt x="68" y="34"/>
                  </a:moveTo>
                  <a:cubicBezTo>
                    <a:pt x="68" y="15"/>
                    <a:pt x="53" y="0"/>
                    <a:pt x="34" y="0"/>
                  </a:cubicBezTo>
                  <a:cubicBezTo>
                    <a:pt x="15" y="0"/>
                    <a:pt x="0" y="15"/>
                    <a:pt x="0" y="34"/>
                  </a:cubicBezTo>
                  <a:cubicBezTo>
                    <a:pt x="0" y="49"/>
                    <a:pt x="9" y="61"/>
                    <a:pt x="22" y="66"/>
                  </a:cubicBezTo>
                  <a:cubicBezTo>
                    <a:pt x="22" y="120"/>
                    <a:pt x="22" y="120"/>
                    <a:pt x="22" y="120"/>
                  </a:cubicBezTo>
                  <a:cubicBezTo>
                    <a:pt x="45" y="120"/>
                    <a:pt x="45" y="120"/>
                    <a:pt x="45" y="120"/>
                  </a:cubicBezTo>
                  <a:cubicBezTo>
                    <a:pt x="45" y="66"/>
                    <a:pt x="45" y="66"/>
                    <a:pt x="45" y="66"/>
                  </a:cubicBezTo>
                  <a:cubicBezTo>
                    <a:pt x="59" y="61"/>
                    <a:pt x="68" y="49"/>
                    <a:pt x="68" y="34"/>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1" tIns="44815" rIns="89631" bIns="44815" numCol="1" anchor="t" anchorCtr="0" compatLnSpc="1">
              <a:prstTxWarp prst="textNoShape">
                <a:avLst/>
              </a:prstTxWarp>
            </a:bodyPr>
            <a:lstStyle/>
            <a:p>
              <a:pPr defTabSz="914209">
                <a:defRPr/>
              </a:pPr>
              <a:endParaRPr lang="en-US" sz="1765">
                <a:latin typeface="Segoe UI"/>
              </a:endParaRPr>
            </a:p>
          </p:txBody>
        </p:sp>
      </p:grpSp>
      <p:cxnSp>
        <p:nvCxnSpPr>
          <p:cNvPr id="23" name="Straight Arrow Connector 22"/>
          <p:cNvCxnSpPr>
            <a:endCxn id="17" idx="18"/>
          </p:cNvCxnSpPr>
          <p:nvPr/>
        </p:nvCxnSpPr>
        <p:spPr>
          <a:xfrm flipH="1">
            <a:off x="2310860" y="3029981"/>
            <a:ext cx="2285074" cy="4035"/>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71700" y="2660123"/>
            <a:ext cx="1823163" cy="489303"/>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dirty="0">
                <a:latin typeface="Segoe UI"/>
              </a:rPr>
              <a:t>OS (boot) volume</a:t>
            </a:r>
          </a:p>
        </p:txBody>
      </p:sp>
      <p:sp>
        <p:nvSpPr>
          <p:cNvPr id="25" name="TextBox 24"/>
          <p:cNvSpPr txBox="1"/>
          <p:nvPr/>
        </p:nvSpPr>
        <p:spPr>
          <a:xfrm>
            <a:off x="2827217" y="3545611"/>
            <a:ext cx="1410374" cy="489303"/>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dirty="0">
                <a:latin typeface="Segoe UI"/>
              </a:rPr>
              <a:t>Data volume</a:t>
            </a:r>
          </a:p>
        </p:txBody>
      </p:sp>
      <p:sp>
        <p:nvSpPr>
          <p:cNvPr id="26" name="TextBox 25"/>
          <p:cNvSpPr txBox="1"/>
          <p:nvPr/>
        </p:nvSpPr>
        <p:spPr>
          <a:xfrm>
            <a:off x="1302350" y="3818463"/>
            <a:ext cx="1574450" cy="516999"/>
          </a:xfrm>
          <a:prstGeom prst="rect">
            <a:avLst/>
          </a:prstGeom>
          <a:noFill/>
        </p:spPr>
        <p:txBody>
          <a:bodyPr wrap="square" lIns="0" tIns="146285" rIns="0" bIns="146285" rtlCol="0">
            <a:spAutoFit/>
          </a:bodyPr>
          <a:lstStyle/>
          <a:p>
            <a:pPr algn="ctr" defTabSz="932649">
              <a:lnSpc>
                <a:spcPct val="90000"/>
              </a:lnSpc>
              <a:spcAft>
                <a:spcPts val="600"/>
              </a:spcAft>
              <a:defRPr/>
            </a:pPr>
            <a:r>
              <a:rPr lang="en-US" sz="1600" dirty="0">
                <a:latin typeface="Segoe UI"/>
              </a:rPr>
              <a:t>Azure Storage</a:t>
            </a:r>
            <a:endParaRPr lang="en-US" sz="1100" dirty="0">
              <a:latin typeface="Segoe UI"/>
            </a:endParaRPr>
          </a:p>
        </p:txBody>
      </p:sp>
      <p:sp>
        <p:nvSpPr>
          <p:cNvPr id="27" name="Arc 26"/>
          <p:cNvSpPr/>
          <p:nvPr/>
        </p:nvSpPr>
        <p:spPr>
          <a:xfrm rot="5400000" flipH="1">
            <a:off x="3555910" y="2108447"/>
            <a:ext cx="1047726" cy="1678212"/>
          </a:xfrm>
          <a:prstGeom prst="arc">
            <a:avLst>
              <a:gd name="adj1" fmla="val 16200000"/>
              <a:gd name="adj2" fmla="val 228872"/>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932649">
              <a:defRPr/>
            </a:pPr>
            <a:endParaRPr lang="en-US">
              <a:latin typeface="Segoe UI"/>
            </a:endParaRPr>
          </a:p>
        </p:txBody>
      </p:sp>
      <p:sp>
        <p:nvSpPr>
          <p:cNvPr id="28" name="TextBox 27"/>
          <p:cNvSpPr txBox="1"/>
          <p:nvPr/>
        </p:nvSpPr>
        <p:spPr>
          <a:xfrm>
            <a:off x="2733932" y="1412306"/>
            <a:ext cx="2610184" cy="683177"/>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dirty="0">
                <a:latin typeface="Segoe UI"/>
              </a:rPr>
              <a:t>Keys/Secrets are protected in customer Key Vault</a:t>
            </a:r>
          </a:p>
        </p:txBody>
      </p:sp>
      <p:grpSp>
        <p:nvGrpSpPr>
          <p:cNvPr id="29" name="Group 28"/>
          <p:cNvGrpSpPr/>
          <p:nvPr/>
        </p:nvGrpSpPr>
        <p:grpSpPr>
          <a:xfrm>
            <a:off x="3583895" y="2086955"/>
            <a:ext cx="338513" cy="649956"/>
            <a:chOff x="9071737" y="5772887"/>
            <a:chExt cx="377892" cy="725566"/>
          </a:xfrm>
        </p:grpSpPr>
        <p:sp>
          <p:nvSpPr>
            <p:cNvPr id="30" name="Oval 29"/>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5" rIns="182831" bIns="146265"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dirty="0" err="1">
                <a:solidFill>
                  <a:schemeClr val="tx1"/>
                </a:solidFill>
                <a:latin typeface="Segoe UI"/>
                <a:ea typeface="Segoe UI" pitchFamily="34" charset="0"/>
                <a:cs typeface="Segoe UI" pitchFamily="34" charset="0"/>
              </a:endParaRPr>
            </a:p>
          </p:txBody>
        </p:sp>
        <p:sp>
          <p:nvSpPr>
            <p:cNvPr id="31" name="Oval 30"/>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5" rIns="182831" bIns="146265"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dirty="0" err="1">
                <a:solidFill>
                  <a:schemeClr val="tx1"/>
                </a:solidFill>
                <a:latin typeface="Segoe UI"/>
                <a:ea typeface="Segoe UI" pitchFamily="34" charset="0"/>
                <a:cs typeface="Segoe UI" pitchFamily="34" charset="0"/>
              </a:endParaRPr>
            </a:p>
          </p:txBody>
        </p:sp>
        <p:sp>
          <p:nvSpPr>
            <p:cNvPr id="32" name="Rectangle 31"/>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5" rIns="182831" bIns="146265"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dirty="0" err="1">
                <a:solidFill>
                  <a:schemeClr val="tx1"/>
                </a:solidFill>
                <a:latin typeface="Segoe UI"/>
                <a:ea typeface="Segoe UI" pitchFamily="34" charset="0"/>
                <a:cs typeface="Segoe UI" pitchFamily="34" charset="0"/>
              </a:endParaRPr>
            </a:p>
          </p:txBody>
        </p:sp>
        <p:sp>
          <p:nvSpPr>
            <p:cNvPr id="33" name="Rectangle 32"/>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5" rIns="182831" bIns="146265"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400" dirty="0" err="1">
                <a:solidFill>
                  <a:schemeClr val="tx1"/>
                </a:solidFill>
                <a:latin typeface="Segoe UI"/>
                <a:ea typeface="Segoe UI" pitchFamily="34" charset="0"/>
                <a:cs typeface="Segoe UI" pitchFamily="34" charset="0"/>
              </a:endParaRPr>
            </a:p>
          </p:txBody>
        </p:sp>
      </p:grpSp>
      <p:grpSp>
        <p:nvGrpSpPr>
          <p:cNvPr id="34" name="Group 33"/>
          <p:cNvGrpSpPr/>
          <p:nvPr/>
        </p:nvGrpSpPr>
        <p:grpSpPr>
          <a:xfrm>
            <a:off x="4175146" y="2678864"/>
            <a:ext cx="313454" cy="465839"/>
            <a:chOff x="2193072" y="2352253"/>
            <a:chExt cx="313494" cy="465898"/>
          </a:xfrm>
        </p:grpSpPr>
        <p:sp>
          <p:nvSpPr>
            <p:cNvPr id="35" name="Freeform 7"/>
            <p:cNvSpPr>
              <a:spLocks/>
            </p:cNvSpPr>
            <p:nvPr/>
          </p:nvSpPr>
          <p:spPr bwMode="auto">
            <a:xfrm>
              <a:off x="2254040" y="2352253"/>
              <a:ext cx="191951" cy="202659"/>
            </a:xfrm>
            <a:custGeom>
              <a:avLst/>
              <a:gdLst>
                <a:gd name="T0" fmla="*/ 206 w 206"/>
                <a:gd name="T1" fmla="*/ 237 h 237"/>
                <a:gd name="T2" fmla="*/ 161 w 206"/>
                <a:gd name="T3" fmla="*/ 237 h 237"/>
                <a:gd name="T4" fmla="*/ 161 w 206"/>
                <a:gd name="T5" fmla="*/ 103 h 237"/>
                <a:gd name="T6" fmla="*/ 103 w 206"/>
                <a:gd name="T7" fmla="*/ 46 h 237"/>
                <a:gd name="T8" fmla="*/ 45 w 206"/>
                <a:gd name="T9" fmla="*/ 103 h 237"/>
                <a:gd name="T10" fmla="*/ 45 w 206"/>
                <a:gd name="T11" fmla="*/ 237 h 237"/>
                <a:gd name="T12" fmla="*/ 0 w 206"/>
                <a:gd name="T13" fmla="*/ 237 h 237"/>
                <a:gd name="T14" fmla="*/ 0 w 206"/>
                <a:gd name="T15" fmla="*/ 103 h 237"/>
                <a:gd name="T16" fmla="*/ 103 w 206"/>
                <a:gd name="T17" fmla="*/ 0 h 237"/>
                <a:gd name="T18" fmla="*/ 206 w 206"/>
                <a:gd name="T19" fmla="*/ 103 h 237"/>
                <a:gd name="T20" fmla="*/ 206 w 206"/>
                <a:gd name="T2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37">
                  <a:moveTo>
                    <a:pt x="206" y="237"/>
                  </a:moveTo>
                  <a:cubicBezTo>
                    <a:pt x="161" y="237"/>
                    <a:pt x="161" y="237"/>
                    <a:pt x="161" y="237"/>
                  </a:cubicBezTo>
                  <a:cubicBezTo>
                    <a:pt x="161" y="103"/>
                    <a:pt x="161" y="103"/>
                    <a:pt x="161" y="103"/>
                  </a:cubicBezTo>
                  <a:cubicBezTo>
                    <a:pt x="161" y="72"/>
                    <a:pt x="135" y="46"/>
                    <a:pt x="103" y="46"/>
                  </a:cubicBezTo>
                  <a:cubicBezTo>
                    <a:pt x="71" y="46"/>
                    <a:pt x="45" y="72"/>
                    <a:pt x="45" y="103"/>
                  </a:cubicBezTo>
                  <a:cubicBezTo>
                    <a:pt x="45" y="237"/>
                    <a:pt x="45" y="237"/>
                    <a:pt x="45" y="237"/>
                  </a:cubicBezTo>
                  <a:cubicBezTo>
                    <a:pt x="0" y="237"/>
                    <a:pt x="0" y="237"/>
                    <a:pt x="0" y="237"/>
                  </a:cubicBezTo>
                  <a:cubicBezTo>
                    <a:pt x="0" y="103"/>
                    <a:pt x="0" y="103"/>
                    <a:pt x="0" y="103"/>
                  </a:cubicBezTo>
                  <a:cubicBezTo>
                    <a:pt x="0" y="47"/>
                    <a:pt x="46" y="0"/>
                    <a:pt x="103" y="0"/>
                  </a:cubicBezTo>
                  <a:cubicBezTo>
                    <a:pt x="160" y="0"/>
                    <a:pt x="206" y="47"/>
                    <a:pt x="206" y="103"/>
                  </a:cubicBezTo>
                  <a:lnTo>
                    <a:pt x="206" y="237"/>
                  </a:lnTo>
                  <a:close/>
                </a:path>
              </a:pathLst>
            </a:custGeom>
            <a:solidFill>
              <a:srgbClr val="81818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1" tIns="44815" rIns="89631" bIns="44815" numCol="1" anchor="t" anchorCtr="0" compatLnSpc="1">
              <a:prstTxWarp prst="textNoShape">
                <a:avLst/>
              </a:prstTxWarp>
            </a:bodyPr>
            <a:lstStyle/>
            <a:p>
              <a:pPr defTabSz="914209">
                <a:defRPr/>
              </a:pPr>
              <a:endParaRPr lang="en-US" sz="1765">
                <a:latin typeface="Segoe UI"/>
              </a:endParaRPr>
            </a:p>
          </p:txBody>
        </p:sp>
        <p:sp>
          <p:nvSpPr>
            <p:cNvPr id="36" name="Rectangle 8"/>
            <p:cNvSpPr>
              <a:spLocks noChangeArrowheads="1"/>
            </p:cNvSpPr>
            <p:nvPr/>
          </p:nvSpPr>
          <p:spPr bwMode="auto">
            <a:xfrm>
              <a:off x="2193072" y="2548060"/>
              <a:ext cx="313494" cy="270091"/>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3">
              <a:schemeClr val="lt1"/>
            </a:lnRef>
            <a:fillRef idx="1">
              <a:schemeClr val="accent6"/>
            </a:fillRef>
            <a:effectRef idx="1">
              <a:schemeClr val="accent6"/>
            </a:effectRef>
            <a:fontRef idx="minor">
              <a:schemeClr val="lt1"/>
            </a:fontRef>
          </p:style>
          <p:txBody>
            <a:bodyPr vert="horz" wrap="square" lIns="89631" tIns="44815" rIns="89631" bIns="44815" numCol="1" anchor="t" anchorCtr="0" compatLnSpc="1">
              <a:prstTxWarp prst="textNoShape">
                <a:avLst/>
              </a:prstTxWarp>
            </a:bodyPr>
            <a:lstStyle/>
            <a:p>
              <a:pPr defTabSz="914209">
                <a:defRPr/>
              </a:pPr>
              <a:endParaRPr lang="en-US" sz="1765">
                <a:solidFill>
                  <a:schemeClr val="tx1"/>
                </a:solidFill>
                <a:latin typeface="Segoe UI"/>
              </a:endParaRPr>
            </a:p>
          </p:txBody>
        </p:sp>
        <p:sp>
          <p:nvSpPr>
            <p:cNvPr id="37" name="Rectangle 9"/>
            <p:cNvSpPr>
              <a:spLocks noChangeArrowheads="1"/>
            </p:cNvSpPr>
            <p:nvPr/>
          </p:nvSpPr>
          <p:spPr bwMode="auto">
            <a:xfrm>
              <a:off x="2193072" y="2548060"/>
              <a:ext cx="81422" cy="270091"/>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3">
              <a:schemeClr val="lt1"/>
            </a:lnRef>
            <a:fillRef idx="1">
              <a:schemeClr val="accent6"/>
            </a:fillRef>
            <a:effectRef idx="1">
              <a:schemeClr val="accent6"/>
            </a:effectRef>
            <a:fontRef idx="minor">
              <a:schemeClr val="lt1"/>
            </a:fontRef>
          </p:style>
          <p:txBody>
            <a:bodyPr vert="horz" wrap="square" lIns="89631" tIns="44815" rIns="89631" bIns="44815" numCol="1" anchor="t" anchorCtr="0" compatLnSpc="1">
              <a:prstTxWarp prst="textNoShape">
                <a:avLst/>
              </a:prstTxWarp>
            </a:bodyPr>
            <a:lstStyle/>
            <a:p>
              <a:pPr defTabSz="914209">
                <a:defRPr/>
              </a:pPr>
              <a:endParaRPr lang="en-US" sz="1765">
                <a:solidFill>
                  <a:schemeClr val="tx1"/>
                </a:solidFill>
                <a:latin typeface="Segoe UI"/>
              </a:endParaRPr>
            </a:p>
          </p:txBody>
        </p:sp>
        <p:sp>
          <p:nvSpPr>
            <p:cNvPr id="38" name="Freeform 10"/>
            <p:cNvSpPr>
              <a:spLocks/>
            </p:cNvSpPr>
            <p:nvPr/>
          </p:nvSpPr>
          <p:spPr bwMode="auto">
            <a:xfrm>
              <a:off x="2318155" y="2635326"/>
              <a:ext cx="63328" cy="102411"/>
            </a:xfrm>
            <a:custGeom>
              <a:avLst/>
              <a:gdLst>
                <a:gd name="T0" fmla="*/ 68 w 68"/>
                <a:gd name="T1" fmla="*/ 34 h 120"/>
                <a:gd name="T2" fmla="*/ 34 w 68"/>
                <a:gd name="T3" fmla="*/ 0 h 120"/>
                <a:gd name="T4" fmla="*/ 0 w 68"/>
                <a:gd name="T5" fmla="*/ 34 h 120"/>
                <a:gd name="T6" fmla="*/ 22 w 68"/>
                <a:gd name="T7" fmla="*/ 66 h 120"/>
                <a:gd name="T8" fmla="*/ 22 w 68"/>
                <a:gd name="T9" fmla="*/ 120 h 120"/>
                <a:gd name="T10" fmla="*/ 45 w 68"/>
                <a:gd name="T11" fmla="*/ 120 h 120"/>
                <a:gd name="T12" fmla="*/ 45 w 68"/>
                <a:gd name="T13" fmla="*/ 66 h 120"/>
                <a:gd name="T14" fmla="*/ 68 w 68"/>
                <a:gd name="T15" fmla="*/ 34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0">
                  <a:moveTo>
                    <a:pt x="68" y="34"/>
                  </a:moveTo>
                  <a:cubicBezTo>
                    <a:pt x="68" y="15"/>
                    <a:pt x="53" y="0"/>
                    <a:pt x="34" y="0"/>
                  </a:cubicBezTo>
                  <a:cubicBezTo>
                    <a:pt x="15" y="0"/>
                    <a:pt x="0" y="15"/>
                    <a:pt x="0" y="34"/>
                  </a:cubicBezTo>
                  <a:cubicBezTo>
                    <a:pt x="0" y="49"/>
                    <a:pt x="9" y="61"/>
                    <a:pt x="22" y="66"/>
                  </a:cubicBezTo>
                  <a:cubicBezTo>
                    <a:pt x="22" y="120"/>
                    <a:pt x="22" y="120"/>
                    <a:pt x="22" y="120"/>
                  </a:cubicBezTo>
                  <a:cubicBezTo>
                    <a:pt x="45" y="120"/>
                    <a:pt x="45" y="120"/>
                    <a:pt x="45" y="120"/>
                  </a:cubicBezTo>
                  <a:cubicBezTo>
                    <a:pt x="45" y="66"/>
                    <a:pt x="45" y="66"/>
                    <a:pt x="45" y="66"/>
                  </a:cubicBezTo>
                  <a:cubicBezTo>
                    <a:pt x="59" y="61"/>
                    <a:pt x="68" y="49"/>
                    <a:pt x="68" y="34"/>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31" tIns="44815" rIns="89631" bIns="44815" numCol="1" anchor="t" anchorCtr="0" compatLnSpc="1">
              <a:prstTxWarp prst="textNoShape">
                <a:avLst/>
              </a:prstTxWarp>
            </a:bodyPr>
            <a:lstStyle/>
            <a:p>
              <a:pPr defTabSz="914209">
                <a:defRPr/>
              </a:pPr>
              <a:endParaRPr lang="en-US" sz="1765">
                <a:latin typeface="Segoe UI"/>
              </a:endParaRPr>
            </a:p>
          </p:txBody>
        </p:sp>
      </p:grpSp>
      <p:sp>
        <p:nvSpPr>
          <p:cNvPr id="39" name="Rectangle 38"/>
          <p:cNvSpPr/>
          <p:nvPr/>
        </p:nvSpPr>
        <p:spPr bwMode="auto">
          <a:xfrm>
            <a:off x="6702894" y="1767171"/>
            <a:ext cx="5455444" cy="18824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32649">
              <a:spcAft>
                <a:spcPts val="600"/>
              </a:spcAft>
              <a:defRPr/>
            </a:pPr>
            <a:r>
              <a:rPr lang="en-US" sz="3200" dirty="0">
                <a:solidFill>
                  <a:schemeClr val="tx2"/>
                </a:solidFill>
                <a:latin typeface="+mj-lt"/>
              </a:rPr>
              <a:t>Encryption scenarios</a:t>
            </a:r>
          </a:p>
          <a:p>
            <a:pPr marL="371472" lvl="1" indent="-342900" defTabSz="932594">
              <a:lnSpc>
                <a:spcPct val="90000"/>
              </a:lnSpc>
              <a:spcBef>
                <a:spcPct val="20000"/>
              </a:spcBef>
              <a:buSzPct val="90000"/>
              <a:buFont typeface="Arial" pitchFamily="34" charset="0"/>
              <a:buChar char="•"/>
              <a:defRPr/>
            </a:pPr>
            <a:r>
              <a:rPr lang="en-US" sz="2000" dirty="0">
                <a:gradFill>
                  <a:gsLst>
                    <a:gs pos="1250">
                      <a:schemeClr val="tx1"/>
                    </a:gs>
                    <a:gs pos="100000">
                      <a:schemeClr val="tx1"/>
                    </a:gs>
                  </a:gsLst>
                  <a:lin ang="5400000" scaled="0"/>
                </a:gradFill>
              </a:rPr>
              <a:t>New VMs from customer-encrypted VHDs</a:t>
            </a:r>
          </a:p>
          <a:p>
            <a:pPr marL="371472" lvl="1" indent="-342900" defTabSz="932594">
              <a:lnSpc>
                <a:spcPct val="90000"/>
              </a:lnSpc>
              <a:spcBef>
                <a:spcPct val="20000"/>
              </a:spcBef>
              <a:buSzPct val="90000"/>
              <a:buFont typeface="Arial" pitchFamily="34" charset="0"/>
              <a:buChar char="•"/>
              <a:defRPr/>
            </a:pPr>
            <a:r>
              <a:rPr lang="en-US" sz="2000" dirty="0">
                <a:gradFill>
                  <a:gsLst>
                    <a:gs pos="1250">
                      <a:schemeClr val="tx1"/>
                    </a:gs>
                    <a:gs pos="100000">
                      <a:schemeClr val="tx1"/>
                    </a:gs>
                  </a:gsLst>
                  <a:lin ang="5400000" scaled="0"/>
                </a:gradFill>
              </a:rPr>
              <a:t>New VMs from Azure Gallery</a:t>
            </a:r>
          </a:p>
          <a:p>
            <a:pPr marL="371472" lvl="1" indent="-342900" defTabSz="932594">
              <a:lnSpc>
                <a:spcPct val="90000"/>
              </a:lnSpc>
              <a:spcBef>
                <a:spcPct val="20000"/>
              </a:spcBef>
              <a:buSzPct val="90000"/>
              <a:buFont typeface="Arial" pitchFamily="34" charset="0"/>
              <a:buChar char="•"/>
              <a:defRPr/>
            </a:pPr>
            <a:r>
              <a:rPr lang="en-US" sz="2000" dirty="0">
                <a:gradFill>
                  <a:gsLst>
                    <a:gs pos="1250">
                      <a:schemeClr val="tx1"/>
                    </a:gs>
                    <a:gs pos="100000">
                      <a:schemeClr val="tx1"/>
                    </a:gs>
                  </a:gsLst>
                  <a:lin ang="5400000" scaled="0"/>
                </a:gradFill>
              </a:rPr>
              <a:t>Running VMs in Azure</a:t>
            </a:r>
          </a:p>
        </p:txBody>
      </p:sp>
    </p:spTree>
    <p:extLst>
      <p:ext uri="{BB962C8B-B14F-4D97-AF65-F5344CB8AC3E}">
        <p14:creationId xmlns:p14="http://schemas.microsoft.com/office/powerpoint/2010/main" val="34852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168" y="1212851"/>
            <a:ext cx="12068720" cy="2985433"/>
          </a:xfrm>
        </p:spPr>
        <p:txBody>
          <a:bodyPr/>
          <a:lstStyle/>
          <a:p>
            <a:pPr marL="0" indent="0">
              <a:buNone/>
            </a:pPr>
            <a:r>
              <a:rPr lang="en-US" dirty="0">
                <a:solidFill>
                  <a:schemeClr val="tx2"/>
                </a:solidFill>
              </a:rPr>
              <a:t>Server-side encryption – Service encrypts data automatically</a:t>
            </a:r>
          </a:p>
          <a:p>
            <a:pPr marL="371472" lvl="1" indent="-342900"/>
            <a:r>
              <a:rPr lang="en-US" dirty="0"/>
              <a:t>Scenario: Customer needs compliance check box checked, no need to modify applications</a:t>
            </a:r>
          </a:p>
          <a:p>
            <a:pPr marL="371472" lvl="1" indent="-342900"/>
            <a:r>
              <a:rPr lang="en-US" dirty="0"/>
              <a:t>Support for Block Blobs, Append Blobs, and Page Blobs</a:t>
            </a:r>
          </a:p>
          <a:p>
            <a:pPr marL="371472" lvl="1" indent="-342900"/>
            <a:r>
              <a:rPr lang="en-US" dirty="0"/>
              <a:t>Storage account level (ARM accounts only) setting for enabling encryption </a:t>
            </a:r>
          </a:p>
          <a:p>
            <a:pPr marL="0" indent="0">
              <a:buNone/>
            </a:pPr>
            <a:r>
              <a:rPr lang="en-US" dirty="0">
                <a:solidFill>
                  <a:schemeClr val="tx2"/>
                </a:solidFill>
              </a:rPr>
              <a:t>Client-side encryption – Encrypt data in your applications</a:t>
            </a:r>
          </a:p>
          <a:p>
            <a:pPr marL="371472" lvl="1" indent="-342900"/>
            <a:r>
              <a:rPr lang="en-US" dirty="0"/>
              <a:t>Scenario: Customer want to encrypt data within their client applications prior to sending to Azure</a:t>
            </a:r>
          </a:p>
          <a:p>
            <a:pPr marL="371472" lvl="1" indent="-342900"/>
            <a:r>
              <a:rPr lang="en-US" dirty="0"/>
              <a:t>Support for Blob Storage, Table Storage, and Queue Storage</a:t>
            </a:r>
          </a:p>
        </p:txBody>
      </p:sp>
      <p:sp>
        <p:nvSpPr>
          <p:cNvPr id="17" name="Title 16"/>
          <p:cNvSpPr>
            <a:spLocks noGrp="1"/>
          </p:cNvSpPr>
          <p:nvPr>
            <p:ph type="title"/>
          </p:nvPr>
        </p:nvSpPr>
        <p:spPr/>
        <p:txBody>
          <a:bodyPr/>
          <a:lstStyle/>
          <a:p>
            <a:r>
              <a:rPr lang="en-US" dirty="0"/>
              <a:t>Storage encryption</a:t>
            </a:r>
          </a:p>
        </p:txBody>
      </p:sp>
    </p:spTree>
    <p:extLst>
      <p:ext uri="{BB962C8B-B14F-4D97-AF65-F5344CB8AC3E}">
        <p14:creationId xmlns:p14="http://schemas.microsoft.com/office/powerpoint/2010/main" val="241406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4" y="238871"/>
            <a:ext cx="11505730" cy="1027799"/>
          </a:xfrm>
        </p:spPr>
        <p:txBody>
          <a:bodyPr/>
          <a:lstStyle/>
          <a:p>
            <a:r>
              <a:rPr lang="en-US" dirty="0"/>
              <a:t>Built on a trustworthy foundation</a:t>
            </a:r>
          </a:p>
        </p:txBody>
      </p:sp>
      <p:cxnSp>
        <p:nvCxnSpPr>
          <p:cNvPr id="5" name="Straight Connector 4"/>
          <p:cNvCxnSpPr/>
          <p:nvPr/>
        </p:nvCxnSpPr>
        <p:spPr>
          <a:xfrm>
            <a:off x="4220698" y="2664580"/>
            <a:ext cx="0" cy="1204219"/>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037278" y="2059000"/>
            <a:ext cx="2366840" cy="502702"/>
          </a:xfrm>
          <a:prstGeom prst="rect">
            <a:avLst/>
          </a:prstGeom>
        </p:spPr>
        <p:txBody>
          <a:bodyPr wrap="square">
            <a:spAutoFit/>
          </a:bodyPr>
          <a:lstStyle/>
          <a:p>
            <a:pPr algn="ctr" defTabSz="913998">
              <a:lnSpc>
                <a:spcPts val="1632"/>
              </a:lnSpc>
              <a:buSzPct val="90000"/>
            </a:pPr>
            <a:r>
              <a:rPr lang="en-US" sz="1200" dirty="0">
                <a:latin typeface="Segoe"/>
              </a:rPr>
              <a:t>Trustworthy </a:t>
            </a:r>
          </a:p>
          <a:p>
            <a:pPr algn="ctr" defTabSz="913998">
              <a:lnSpc>
                <a:spcPts val="1632"/>
              </a:lnSpc>
              <a:buSzPct val="90000"/>
            </a:pPr>
            <a:r>
              <a:rPr lang="en-US" sz="1200" dirty="0">
                <a:latin typeface="Segoe"/>
              </a:rPr>
              <a:t>Computing Initiative</a:t>
            </a:r>
          </a:p>
        </p:txBody>
      </p:sp>
      <p:cxnSp>
        <p:nvCxnSpPr>
          <p:cNvPr id="11" name="Straight Connector 10"/>
          <p:cNvCxnSpPr/>
          <p:nvPr/>
        </p:nvCxnSpPr>
        <p:spPr>
          <a:xfrm>
            <a:off x="4799166" y="4027446"/>
            <a:ext cx="0" cy="413743"/>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1323" y="4542797"/>
            <a:ext cx="1541353" cy="721978"/>
          </a:xfrm>
          <a:prstGeom prst="rect">
            <a:avLst/>
          </a:prstGeom>
        </p:spPr>
        <p:txBody>
          <a:bodyPr wrap="square">
            <a:spAutoFit/>
          </a:bodyPr>
          <a:lstStyle/>
          <a:p>
            <a:pPr algn="ctr" defTabSz="913998">
              <a:lnSpc>
                <a:spcPts val="1632"/>
              </a:lnSpc>
              <a:buSzPct val="90000"/>
            </a:pPr>
            <a:r>
              <a:rPr lang="en-US" sz="1200" dirty="0">
                <a:latin typeface="Segoe"/>
              </a:rPr>
              <a:t>Security </a:t>
            </a:r>
            <a:br>
              <a:rPr lang="en-US" sz="1200" dirty="0">
                <a:latin typeface="Segoe"/>
              </a:rPr>
            </a:br>
            <a:r>
              <a:rPr lang="en-US" sz="1200" dirty="0">
                <a:latin typeface="Segoe"/>
              </a:rPr>
              <a:t>Development Lifecycle</a:t>
            </a:r>
          </a:p>
        </p:txBody>
      </p:sp>
      <p:cxnSp>
        <p:nvCxnSpPr>
          <p:cNvPr id="14" name="Straight Connector 13"/>
          <p:cNvCxnSpPr/>
          <p:nvPr/>
        </p:nvCxnSpPr>
        <p:spPr>
          <a:xfrm>
            <a:off x="3663980" y="4097586"/>
            <a:ext cx="0" cy="716186"/>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75708" y="4931960"/>
            <a:ext cx="989758" cy="913070"/>
          </a:xfrm>
          <a:prstGeom prst="rect">
            <a:avLst/>
          </a:prstGeom>
        </p:spPr>
        <p:txBody>
          <a:bodyPr wrap="none">
            <a:spAutoFit/>
          </a:bodyPr>
          <a:lstStyle/>
          <a:p>
            <a:pPr algn="ctr" defTabSz="913998">
              <a:lnSpc>
                <a:spcPts val="1632"/>
              </a:lnSpc>
              <a:buSzPct val="90000"/>
            </a:pPr>
            <a:r>
              <a:rPr lang="en-US" sz="1200" dirty="0">
                <a:latin typeface="Segoe"/>
              </a:rPr>
              <a:t>Global </a:t>
            </a:r>
            <a:br>
              <a:rPr lang="en-US" sz="1200" dirty="0">
                <a:latin typeface="Segoe"/>
              </a:rPr>
            </a:br>
            <a:r>
              <a:rPr lang="en-US" sz="1200" dirty="0">
                <a:latin typeface="Segoe"/>
              </a:rPr>
              <a:t>Data Center</a:t>
            </a:r>
          </a:p>
          <a:p>
            <a:pPr algn="ctr" defTabSz="913998">
              <a:lnSpc>
                <a:spcPts val="1632"/>
              </a:lnSpc>
              <a:buSzPct val="90000"/>
            </a:pPr>
            <a:r>
              <a:rPr lang="en-US" sz="1200" dirty="0">
                <a:latin typeface="Segoe"/>
              </a:rPr>
              <a:t>Services </a:t>
            </a:r>
            <a:br>
              <a:rPr lang="en-US" sz="1200" dirty="0">
                <a:latin typeface="Segoe"/>
              </a:rPr>
            </a:br>
            <a:endParaRPr lang="en-US" sz="1200" dirty="0">
              <a:latin typeface="Segoe"/>
            </a:endParaRPr>
          </a:p>
        </p:txBody>
      </p:sp>
      <p:cxnSp>
        <p:nvCxnSpPr>
          <p:cNvPr id="17" name="Straight Connector 16"/>
          <p:cNvCxnSpPr/>
          <p:nvPr/>
        </p:nvCxnSpPr>
        <p:spPr>
          <a:xfrm>
            <a:off x="5377503" y="3431061"/>
            <a:ext cx="0" cy="437742"/>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413475" y="2805585"/>
            <a:ext cx="1929405" cy="502702"/>
          </a:xfrm>
          <a:prstGeom prst="rect">
            <a:avLst/>
          </a:prstGeom>
        </p:spPr>
        <p:txBody>
          <a:bodyPr wrap="square">
            <a:spAutoFit/>
          </a:bodyPr>
          <a:lstStyle/>
          <a:p>
            <a:pPr algn="ctr" defTabSz="913998">
              <a:lnSpc>
                <a:spcPts val="1632"/>
              </a:lnSpc>
              <a:buSzPct val="90000"/>
            </a:pPr>
            <a:r>
              <a:rPr lang="en-US" sz="1200" dirty="0">
                <a:latin typeface="Segoe"/>
              </a:rPr>
              <a:t>Malware </a:t>
            </a:r>
            <a:br>
              <a:rPr lang="en-US" sz="1200" dirty="0">
                <a:latin typeface="Segoe"/>
              </a:rPr>
            </a:br>
            <a:r>
              <a:rPr lang="en-US" sz="1200" dirty="0">
                <a:latin typeface="Segoe"/>
              </a:rPr>
              <a:t>Protection Center </a:t>
            </a:r>
          </a:p>
        </p:txBody>
      </p:sp>
      <p:cxnSp>
        <p:nvCxnSpPr>
          <p:cNvPr id="20" name="Straight Connector 19"/>
          <p:cNvCxnSpPr/>
          <p:nvPr/>
        </p:nvCxnSpPr>
        <p:spPr>
          <a:xfrm>
            <a:off x="1878317" y="3962380"/>
            <a:ext cx="0" cy="1066151"/>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90694" y="5184579"/>
            <a:ext cx="1404102" cy="707886"/>
          </a:xfrm>
          <a:prstGeom prst="rect">
            <a:avLst/>
          </a:prstGeom>
        </p:spPr>
        <p:txBody>
          <a:bodyPr wrap="none">
            <a:spAutoFit/>
          </a:bodyPr>
          <a:lstStyle/>
          <a:p>
            <a:pPr algn="ctr" defTabSz="913998">
              <a:lnSpc>
                <a:spcPts val="1632"/>
              </a:lnSpc>
              <a:buSzPct val="90000"/>
            </a:pPr>
            <a:r>
              <a:rPr lang="en-US" sz="1200" dirty="0">
                <a:latin typeface="Segoe"/>
              </a:rPr>
              <a:t>Microsoft Security</a:t>
            </a:r>
            <a:br>
              <a:rPr lang="en-US" sz="1200" dirty="0">
                <a:latin typeface="Segoe"/>
              </a:rPr>
            </a:br>
            <a:r>
              <a:rPr lang="en-US" sz="1200" dirty="0">
                <a:latin typeface="Segoe"/>
              </a:rPr>
              <a:t>Response Center</a:t>
            </a:r>
            <a:br>
              <a:rPr lang="en-US" sz="1200" dirty="0">
                <a:latin typeface="Segoe"/>
              </a:rPr>
            </a:br>
            <a:endParaRPr lang="en-US" sz="1200" dirty="0">
              <a:latin typeface="Segoe"/>
            </a:endParaRPr>
          </a:p>
        </p:txBody>
      </p:sp>
      <p:cxnSp>
        <p:nvCxnSpPr>
          <p:cNvPr id="32" name="Straight Connector 31"/>
          <p:cNvCxnSpPr/>
          <p:nvPr/>
        </p:nvCxnSpPr>
        <p:spPr>
          <a:xfrm>
            <a:off x="2720605" y="3962379"/>
            <a:ext cx="0" cy="449575"/>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301453" y="4408872"/>
            <a:ext cx="851515" cy="502702"/>
          </a:xfrm>
          <a:prstGeom prst="rect">
            <a:avLst/>
          </a:prstGeom>
        </p:spPr>
        <p:txBody>
          <a:bodyPr wrap="none">
            <a:spAutoFit/>
          </a:bodyPr>
          <a:lstStyle/>
          <a:p>
            <a:pPr algn="ctr" defTabSz="913998">
              <a:lnSpc>
                <a:spcPts val="1632"/>
              </a:lnSpc>
              <a:buSzPct val="90000"/>
            </a:pPr>
            <a:r>
              <a:rPr lang="en-US" sz="1200" dirty="0">
                <a:latin typeface="Segoe"/>
              </a:rPr>
              <a:t>Windows </a:t>
            </a:r>
            <a:br>
              <a:rPr lang="en-US" sz="1200" dirty="0">
                <a:latin typeface="Segoe"/>
              </a:rPr>
            </a:br>
            <a:r>
              <a:rPr lang="en-US" sz="1200" dirty="0">
                <a:latin typeface="Segoe"/>
              </a:rPr>
              <a:t>Update </a:t>
            </a:r>
          </a:p>
        </p:txBody>
      </p:sp>
      <p:cxnSp>
        <p:nvCxnSpPr>
          <p:cNvPr id="38" name="Straight Connector 37"/>
          <p:cNvCxnSpPr/>
          <p:nvPr/>
        </p:nvCxnSpPr>
        <p:spPr>
          <a:xfrm>
            <a:off x="620106" y="3084765"/>
            <a:ext cx="0" cy="893037"/>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7648" y="2465098"/>
            <a:ext cx="1044940" cy="502702"/>
          </a:xfrm>
          <a:prstGeom prst="rect">
            <a:avLst/>
          </a:prstGeom>
        </p:spPr>
        <p:txBody>
          <a:bodyPr wrap="square">
            <a:spAutoFit/>
          </a:bodyPr>
          <a:lstStyle/>
          <a:p>
            <a:pPr algn="ctr" defTabSz="913998">
              <a:lnSpc>
                <a:spcPts val="1632"/>
              </a:lnSpc>
              <a:buSzPct val="90000"/>
            </a:pPr>
            <a:r>
              <a:rPr lang="en-US" sz="1200" dirty="0">
                <a:latin typeface="Segoe"/>
              </a:rPr>
              <a:t>1</a:t>
            </a:r>
            <a:r>
              <a:rPr lang="en-US" sz="1200" baseline="30000" dirty="0">
                <a:latin typeface="Segoe"/>
              </a:rPr>
              <a:t>st</a:t>
            </a:r>
            <a:r>
              <a:rPr lang="en-US" sz="1200" dirty="0">
                <a:latin typeface="Segoe"/>
              </a:rPr>
              <a:t> Microsoft </a:t>
            </a:r>
            <a:br>
              <a:rPr lang="en-US" sz="1200" dirty="0">
                <a:latin typeface="Segoe"/>
              </a:rPr>
            </a:br>
            <a:r>
              <a:rPr lang="en-US" sz="1200" dirty="0">
                <a:latin typeface="Segoe"/>
              </a:rPr>
              <a:t>datacenter</a:t>
            </a:r>
          </a:p>
        </p:txBody>
      </p:sp>
      <p:cxnSp>
        <p:nvCxnSpPr>
          <p:cNvPr id="49" name="Straight Connector 48"/>
          <p:cNvCxnSpPr/>
          <p:nvPr/>
        </p:nvCxnSpPr>
        <p:spPr>
          <a:xfrm>
            <a:off x="2872179" y="3504949"/>
            <a:ext cx="1" cy="363851"/>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970866" y="3103267"/>
            <a:ext cx="1800225" cy="297517"/>
          </a:xfrm>
          <a:prstGeom prst="rect">
            <a:avLst/>
          </a:prstGeom>
        </p:spPr>
        <p:txBody>
          <a:bodyPr wrap="square">
            <a:spAutoFit/>
          </a:bodyPr>
          <a:lstStyle/>
          <a:p>
            <a:pPr algn="ctr" defTabSz="913998">
              <a:lnSpc>
                <a:spcPts val="1632"/>
              </a:lnSpc>
              <a:buSzPct val="90000"/>
            </a:pPr>
            <a:r>
              <a:rPr lang="en-US" sz="1200" dirty="0">
                <a:latin typeface="Segoe"/>
              </a:rPr>
              <a:t>Active Directory</a:t>
            </a:r>
          </a:p>
        </p:txBody>
      </p:sp>
      <p:cxnSp>
        <p:nvCxnSpPr>
          <p:cNvPr id="47" name="Straight Connector 46"/>
          <p:cNvCxnSpPr/>
          <p:nvPr/>
        </p:nvCxnSpPr>
        <p:spPr>
          <a:xfrm>
            <a:off x="6822773" y="2588236"/>
            <a:ext cx="0" cy="1280563"/>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83369" y="2118758"/>
            <a:ext cx="1699963" cy="411213"/>
          </a:xfrm>
          <a:prstGeom prst="rect">
            <a:avLst/>
          </a:prstGeom>
          <a:solidFill>
            <a:schemeClr val="bg2"/>
          </a:solidFill>
          <a:ln>
            <a:noFill/>
          </a:ln>
        </p:spPr>
      </p:pic>
      <p:cxnSp>
        <p:nvCxnSpPr>
          <p:cNvPr id="23" name="Straight Connector 22"/>
          <p:cNvCxnSpPr/>
          <p:nvPr/>
        </p:nvCxnSpPr>
        <p:spPr>
          <a:xfrm>
            <a:off x="1332276" y="3594479"/>
            <a:ext cx="0" cy="274321"/>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pic>
        <p:nvPicPr>
          <p:cNvPr id="1028" name="Picture 4" descr="http://www.iconesgratis.net/imagens/Messengers_0232_MSN_Logo.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81605" y="3263446"/>
            <a:ext cx="254177" cy="255586"/>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a:off x="1767372" y="3001821"/>
            <a:ext cx="0" cy="866985"/>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pic>
        <p:nvPicPr>
          <p:cNvPr id="77" name="Picture 6" descr="http://dc477.4shared.com/download/bJ2T_6DA/hotmail-logo-png-494.png%3FforceAttachmentDownload%3Dtrue"/>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1279017" y="2599707"/>
            <a:ext cx="419584" cy="281557"/>
          </a:xfrm>
          <a:prstGeom prst="rect">
            <a:avLst/>
          </a:prstGeom>
          <a:extLst/>
        </p:spPr>
      </p:pic>
      <p:grpSp>
        <p:nvGrpSpPr>
          <p:cNvPr id="4113" name="Group 4112"/>
          <p:cNvGrpSpPr/>
          <p:nvPr/>
        </p:nvGrpSpPr>
        <p:grpSpPr>
          <a:xfrm>
            <a:off x="7142555" y="2794936"/>
            <a:ext cx="1382907" cy="823827"/>
            <a:chOff x="7044610" y="2740383"/>
            <a:chExt cx="1355914" cy="807747"/>
          </a:xfrm>
        </p:grpSpPr>
        <p:pic>
          <p:nvPicPr>
            <p:cNvPr id="7" name="Picture 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38448" y="2740383"/>
              <a:ext cx="539204" cy="493361"/>
            </a:xfrm>
            <a:prstGeom prst="rect">
              <a:avLst/>
            </a:prstGeom>
          </p:spPr>
        </p:pic>
        <p:sp>
          <p:nvSpPr>
            <p:cNvPr id="35" name="Rectangle 34"/>
            <p:cNvSpPr/>
            <p:nvPr/>
          </p:nvSpPr>
          <p:spPr>
            <a:xfrm>
              <a:off x="7044610" y="3250613"/>
              <a:ext cx="1355914" cy="297517"/>
            </a:xfrm>
            <a:prstGeom prst="rect">
              <a:avLst/>
            </a:prstGeom>
          </p:spPr>
          <p:txBody>
            <a:bodyPr wrap="square">
              <a:spAutoFit/>
            </a:bodyPr>
            <a:lstStyle/>
            <a:p>
              <a:pPr algn="ctr" defTabSz="913998">
                <a:lnSpc>
                  <a:spcPts val="1632"/>
                </a:lnSpc>
                <a:buSzPct val="90000"/>
              </a:pPr>
              <a:r>
                <a:rPr lang="en-US" sz="1200" dirty="0">
                  <a:latin typeface="Segoe"/>
                </a:rPr>
                <a:t>SOC 1</a:t>
              </a:r>
            </a:p>
          </p:txBody>
        </p:sp>
      </p:grpSp>
      <p:cxnSp>
        <p:nvCxnSpPr>
          <p:cNvPr id="66" name="Straight Connector 65"/>
          <p:cNvCxnSpPr/>
          <p:nvPr/>
        </p:nvCxnSpPr>
        <p:spPr>
          <a:xfrm>
            <a:off x="7826153" y="3660963"/>
            <a:ext cx="0" cy="207836"/>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grpSp>
        <p:nvGrpSpPr>
          <p:cNvPr id="4118" name="Group 4117"/>
          <p:cNvGrpSpPr/>
          <p:nvPr/>
        </p:nvGrpSpPr>
        <p:grpSpPr>
          <a:xfrm>
            <a:off x="9890515" y="4531927"/>
            <a:ext cx="1477632" cy="898518"/>
            <a:chOff x="8144292" y="4456518"/>
            <a:chExt cx="1448790" cy="880980"/>
          </a:xfrm>
        </p:grpSpPr>
        <p:pic>
          <p:nvPicPr>
            <p:cNvPr id="10" name="Picture 9"/>
            <p:cNvPicPr>
              <a:picLocks noChangeAspect="1"/>
            </p:cNvPicPr>
            <p:nvPr/>
          </p:nvPicPr>
          <p:blipFill rotWithShape="1">
            <a:blip r:embed="rId7" cstate="screen">
              <a:extLst>
                <a:ext uri="{28A0092B-C50C-407E-A947-70E740481C1C}">
                  <a14:useLocalDpi xmlns:a14="http://schemas.microsoft.com/office/drawing/2010/main"/>
                </a:ext>
              </a:extLst>
            </a:blip>
            <a:srcRect l="-5358" t="-9809" r="-4639" b="-6990"/>
            <a:stretch/>
          </p:blipFill>
          <p:spPr>
            <a:xfrm>
              <a:off x="8401569" y="4986528"/>
              <a:ext cx="854548" cy="350970"/>
            </a:xfrm>
            <a:prstGeom prst="rect">
              <a:avLst/>
            </a:prstGeom>
          </p:spPr>
        </p:pic>
        <p:sp>
          <p:nvSpPr>
            <p:cNvPr id="36" name="Rectangle 35"/>
            <p:cNvSpPr/>
            <p:nvPr/>
          </p:nvSpPr>
          <p:spPr>
            <a:xfrm>
              <a:off x="8144292" y="4456518"/>
              <a:ext cx="1448790" cy="492890"/>
            </a:xfrm>
            <a:prstGeom prst="rect">
              <a:avLst/>
            </a:prstGeom>
          </p:spPr>
          <p:txBody>
            <a:bodyPr wrap="square">
              <a:spAutoFit/>
            </a:bodyPr>
            <a:lstStyle/>
            <a:p>
              <a:pPr algn="ctr" defTabSz="913998">
                <a:lnSpc>
                  <a:spcPts val="1632"/>
                </a:lnSpc>
                <a:buSzPct val="90000"/>
              </a:pPr>
              <a:r>
                <a:rPr lang="en-US" sz="1200" dirty="0">
                  <a:latin typeface="Segoe"/>
                </a:rPr>
                <a:t>CSA Cloud Controls Matrix</a:t>
              </a:r>
            </a:p>
          </p:txBody>
        </p:sp>
      </p:grpSp>
      <p:cxnSp>
        <p:nvCxnSpPr>
          <p:cNvPr id="68" name="Straight Connector 67"/>
          <p:cNvCxnSpPr/>
          <p:nvPr/>
        </p:nvCxnSpPr>
        <p:spPr>
          <a:xfrm>
            <a:off x="10615057" y="4047943"/>
            <a:ext cx="0" cy="445211"/>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117" name="Group 4116"/>
          <p:cNvGrpSpPr/>
          <p:nvPr/>
        </p:nvGrpSpPr>
        <p:grpSpPr>
          <a:xfrm>
            <a:off x="11239574" y="4972039"/>
            <a:ext cx="1120367" cy="842554"/>
            <a:chOff x="9520637" y="4914368"/>
            <a:chExt cx="1098499" cy="826108"/>
          </a:xfrm>
        </p:grpSpPr>
        <p:pic>
          <p:nvPicPr>
            <p:cNvPr id="4" name="Picture 3"/>
            <p:cNvPicPr>
              <a:picLocks noChangeAspect="1"/>
            </p:cNvPicPr>
            <p:nvPr/>
          </p:nvPicPr>
          <p:blipFill rotWithShape="1">
            <a:blip r:embed="rId8" cstate="screen">
              <a:extLst>
                <a:ext uri="{28A0092B-C50C-407E-A947-70E740481C1C}">
                  <a14:useLocalDpi xmlns:a14="http://schemas.microsoft.com/office/drawing/2010/main"/>
                </a:ext>
              </a:extLst>
            </a:blip>
            <a:srcRect l="-1609" r="-1096"/>
            <a:stretch/>
          </p:blipFill>
          <p:spPr>
            <a:xfrm>
              <a:off x="9716201" y="5402290"/>
              <a:ext cx="709642" cy="338186"/>
            </a:xfrm>
            <a:prstGeom prst="rect">
              <a:avLst/>
            </a:prstGeom>
          </p:spPr>
        </p:pic>
        <p:sp>
          <p:nvSpPr>
            <p:cNvPr id="40" name="Rectangle 39"/>
            <p:cNvSpPr/>
            <p:nvPr/>
          </p:nvSpPr>
          <p:spPr>
            <a:xfrm>
              <a:off x="9520637" y="4914368"/>
              <a:ext cx="1098499" cy="502702"/>
            </a:xfrm>
            <a:prstGeom prst="rect">
              <a:avLst/>
            </a:prstGeom>
          </p:spPr>
          <p:txBody>
            <a:bodyPr wrap="square">
              <a:spAutoFit/>
            </a:bodyPr>
            <a:lstStyle/>
            <a:p>
              <a:pPr algn="ctr" defTabSz="913998">
                <a:lnSpc>
                  <a:spcPts val="1632"/>
                </a:lnSpc>
                <a:buSzPct val="90000"/>
              </a:pPr>
              <a:r>
                <a:rPr lang="en-US" sz="1200" dirty="0">
                  <a:latin typeface="Segoe"/>
                </a:rPr>
                <a:t>PCI DSS Level 1</a:t>
              </a:r>
            </a:p>
          </p:txBody>
        </p:sp>
      </p:grpSp>
      <p:cxnSp>
        <p:nvCxnSpPr>
          <p:cNvPr id="70" name="Straight Connector 69"/>
          <p:cNvCxnSpPr/>
          <p:nvPr/>
        </p:nvCxnSpPr>
        <p:spPr>
          <a:xfrm>
            <a:off x="11799211" y="4021091"/>
            <a:ext cx="0" cy="801936"/>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114" name="Group 4113"/>
          <p:cNvGrpSpPr/>
          <p:nvPr/>
        </p:nvGrpSpPr>
        <p:grpSpPr>
          <a:xfrm>
            <a:off x="10678359" y="2102363"/>
            <a:ext cx="1336950" cy="1055718"/>
            <a:chOff x="8694676" y="2034013"/>
            <a:chExt cx="1310854" cy="1035112"/>
          </a:xfrm>
        </p:grpSpPr>
        <p:pic>
          <p:nvPicPr>
            <p:cNvPr id="48" name="Picture 4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9092697" y="2034013"/>
              <a:ext cx="510012" cy="510012"/>
            </a:xfrm>
            <a:prstGeom prst="rect">
              <a:avLst/>
            </a:prstGeom>
          </p:spPr>
        </p:pic>
        <p:sp>
          <p:nvSpPr>
            <p:cNvPr id="37" name="Rectangle 36"/>
            <p:cNvSpPr/>
            <p:nvPr/>
          </p:nvSpPr>
          <p:spPr>
            <a:xfrm>
              <a:off x="8694676" y="2566423"/>
              <a:ext cx="1310854" cy="502702"/>
            </a:xfrm>
            <a:prstGeom prst="rect">
              <a:avLst/>
            </a:prstGeom>
          </p:spPr>
          <p:txBody>
            <a:bodyPr wrap="square">
              <a:spAutoFit/>
            </a:bodyPr>
            <a:lstStyle/>
            <a:p>
              <a:pPr algn="ctr" defTabSz="913998">
                <a:lnSpc>
                  <a:spcPts val="1632"/>
                </a:lnSpc>
                <a:buSzPct val="90000"/>
              </a:pPr>
              <a:r>
                <a:rPr lang="en-US" sz="1200" dirty="0" err="1">
                  <a:latin typeface="Segoe"/>
                </a:rPr>
                <a:t>FedRAMP</a:t>
              </a:r>
              <a:r>
                <a:rPr lang="en-US" sz="1200" dirty="0">
                  <a:latin typeface="Segoe"/>
                </a:rPr>
                <a:t>/</a:t>
              </a:r>
              <a:br>
                <a:rPr lang="en-US" sz="1200" dirty="0">
                  <a:latin typeface="Segoe"/>
                </a:rPr>
              </a:br>
              <a:r>
                <a:rPr lang="en-US" sz="1200" dirty="0">
                  <a:latin typeface="Segoe"/>
                </a:rPr>
                <a:t>FISMA</a:t>
              </a:r>
            </a:p>
          </p:txBody>
        </p:sp>
      </p:grpSp>
      <p:cxnSp>
        <p:nvCxnSpPr>
          <p:cNvPr id="72" name="Straight Connector 71"/>
          <p:cNvCxnSpPr/>
          <p:nvPr/>
        </p:nvCxnSpPr>
        <p:spPr>
          <a:xfrm>
            <a:off x="11342354" y="3212468"/>
            <a:ext cx="0" cy="687959"/>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grpSp>
        <p:nvGrpSpPr>
          <p:cNvPr id="4115" name="Group 4114"/>
          <p:cNvGrpSpPr/>
          <p:nvPr/>
        </p:nvGrpSpPr>
        <p:grpSpPr>
          <a:xfrm>
            <a:off x="8262785" y="1942067"/>
            <a:ext cx="1244289" cy="1181469"/>
            <a:chOff x="10212761" y="1914302"/>
            <a:chExt cx="1220002" cy="1158408"/>
          </a:xfrm>
        </p:grpSpPr>
        <p:pic>
          <p:nvPicPr>
            <p:cNvPr id="13" name="Picture 1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0601530" y="1914302"/>
              <a:ext cx="430618" cy="634760"/>
            </a:xfrm>
            <a:prstGeom prst="rect">
              <a:avLst/>
            </a:prstGeom>
          </p:spPr>
        </p:pic>
        <p:sp>
          <p:nvSpPr>
            <p:cNvPr id="41" name="Rectangle 40"/>
            <p:cNvSpPr/>
            <p:nvPr/>
          </p:nvSpPr>
          <p:spPr>
            <a:xfrm>
              <a:off x="10212761" y="2570008"/>
              <a:ext cx="1220002" cy="502702"/>
            </a:xfrm>
            <a:prstGeom prst="rect">
              <a:avLst/>
            </a:prstGeom>
          </p:spPr>
          <p:txBody>
            <a:bodyPr wrap="square">
              <a:spAutoFit/>
            </a:bodyPr>
            <a:lstStyle/>
            <a:p>
              <a:pPr algn="ctr" defTabSz="913998">
                <a:lnSpc>
                  <a:spcPts val="1632"/>
                </a:lnSpc>
                <a:buSzPct val="90000"/>
              </a:pPr>
              <a:r>
                <a:rPr lang="en-US" sz="1200" dirty="0">
                  <a:latin typeface="Segoe"/>
                </a:rPr>
                <a:t>UK G-Cloud Level 2</a:t>
              </a:r>
            </a:p>
          </p:txBody>
        </p:sp>
      </p:grpSp>
      <p:cxnSp>
        <p:nvCxnSpPr>
          <p:cNvPr id="74" name="Straight Connector 73"/>
          <p:cNvCxnSpPr/>
          <p:nvPr/>
        </p:nvCxnSpPr>
        <p:spPr>
          <a:xfrm flipH="1">
            <a:off x="8873790" y="3154978"/>
            <a:ext cx="287" cy="703478"/>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950667" y="4885514"/>
            <a:ext cx="1291982" cy="512709"/>
          </a:xfrm>
          <a:prstGeom prst="rect">
            <a:avLst/>
          </a:prstGeom>
        </p:spPr>
        <p:txBody>
          <a:bodyPr wrap="square">
            <a:spAutoFit/>
          </a:bodyPr>
          <a:lstStyle/>
          <a:p>
            <a:pPr algn="ctr" defTabSz="913998">
              <a:lnSpc>
                <a:spcPts val="1632"/>
              </a:lnSpc>
              <a:buSzPct val="90000"/>
            </a:pPr>
            <a:r>
              <a:rPr lang="en-US" sz="1200" dirty="0">
                <a:latin typeface="Segoe"/>
              </a:rPr>
              <a:t>ISO/IEC 27001:2005</a:t>
            </a:r>
          </a:p>
        </p:txBody>
      </p:sp>
      <p:cxnSp>
        <p:nvCxnSpPr>
          <p:cNvPr id="65" name="Straight Connector 64"/>
          <p:cNvCxnSpPr/>
          <p:nvPr/>
        </p:nvCxnSpPr>
        <p:spPr>
          <a:xfrm>
            <a:off x="7576897" y="4221732"/>
            <a:ext cx="0" cy="557513"/>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112" name="Group 4111"/>
          <p:cNvGrpSpPr/>
          <p:nvPr/>
        </p:nvGrpSpPr>
        <p:grpSpPr>
          <a:xfrm>
            <a:off x="7310720" y="5421674"/>
            <a:ext cx="541387" cy="541309"/>
            <a:chOff x="-4611688" y="2019301"/>
            <a:chExt cx="3427413" cy="3405187"/>
          </a:xfrm>
          <a:solidFill>
            <a:schemeClr val="tx2"/>
          </a:solidFill>
        </p:grpSpPr>
        <p:sp>
          <p:nvSpPr>
            <p:cNvPr id="4105" name="Freeform 7"/>
            <p:cNvSpPr>
              <a:spLocks/>
            </p:cNvSpPr>
            <p:nvPr/>
          </p:nvSpPr>
          <p:spPr bwMode="auto">
            <a:xfrm>
              <a:off x="-4611688" y="2195510"/>
              <a:ext cx="3427413" cy="3228978"/>
            </a:xfrm>
            <a:custGeom>
              <a:avLst/>
              <a:gdLst>
                <a:gd name="T0" fmla="*/ 1351 w 4317"/>
                <a:gd name="T1" fmla="*/ 626 h 4068"/>
                <a:gd name="T2" fmla="*/ 1106 w 4317"/>
                <a:gd name="T3" fmla="*/ 822 h 4068"/>
                <a:gd name="T4" fmla="*/ 911 w 4317"/>
                <a:gd name="T5" fmla="*/ 1050 h 4068"/>
                <a:gd name="T6" fmla="*/ 767 w 4317"/>
                <a:gd name="T7" fmla="*/ 1310 h 4068"/>
                <a:gd name="T8" fmla="*/ 679 w 4317"/>
                <a:gd name="T9" fmla="*/ 1604 h 4068"/>
                <a:gd name="T10" fmla="*/ 648 w 4317"/>
                <a:gd name="T11" fmla="*/ 1921 h 4068"/>
                <a:gd name="T12" fmla="*/ 677 w 4317"/>
                <a:gd name="T13" fmla="*/ 2222 h 4068"/>
                <a:gd name="T14" fmla="*/ 767 w 4317"/>
                <a:gd name="T15" fmla="*/ 2506 h 4068"/>
                <a:gd name="T16" fmla="*/ 916 w 4317"/>
                <a:gd name="T17" fmla="*/ 2769 h 4068"/>
                <a:gd name="T18" fmla="*/ 1122 w 4317"/>
                <a:gd name="T19" fmla="*/ 3006 h 4068"/>
                <a:gd name="T20" fmla="*/ 1360 w 4317"/>
                <a:gd name="T21" fmla="*/ 3192 h 4068"/>
                <a:gd name="T22" fmla="*/ 1623 w 4317"/>
                <a:gd name="T23" fmla="*/ 3323 h 4068"/>
                <a:gd name="T24" fmla="*/ 1903 w 4317"/>
                <a:gd name="T25" fmla="*/ 3399 h 4068"/>
                <a:gd name="T26" fmla="*/ 2191 w 4317"/>
                <a:gd name="T27" fmla="*/ 3420 h 4068"/>
                <a:gd name="T28" fmla="*/ 2478 w 4317"/>
                <a:gd name="T29" fmla="*/ 3386 h 4068"/>
                <a:gd name="T30" fmla="*/ 2757 w 4317"/>
                <a:gd name="T31" fmla="*/ 3297 h 4068"/>
                <a:gd name="T32" fmla="*/ 3017 w 4317"/>
                <a:gd name="T33" fmla="*/ 3151 h 4068"/>
                <a:gd name="T34" fmla="*/ 3252 w 4317"/>
                <a:gd name="T35" fmla="*/ 2950 h 4068"/>
                <a:gd name="T36" fmla="*/ 3447 w 4317"/>
                <a:gd name="T37" fmla="*/ 2701 h 4068"/>
                <a:gd name="T38" fmla="*/ 3582 w 4317"/>
                <a:gd name="T39" fmla="*/ 2429 h 4068"/>
                <a:gd name="T40" fmla="*/ 3655 w 4317"/>
                <a:gd name="T41" fmla="*/ 2135 h 4068"/>
                <a:gd name="T42" fmla="*/ 3667 w 4317"/>
                <a:gd name="T43" fmla="*/ 1820 h 4068"/>
                <a:gd name="T44" fmla="*/ 3617 w 4317"/>
                <a:gd name="T45" fmla="*/ 1506 h 4068"/>
                <a:gd name="T46" fmla="*/ 3511 w 4317"/>
                <a:gd name="T47" fmla="*/ 1225 h 4068"/>
                <a:gd name="T48" fmla="*/ 3350 w 4317"/>
                <a:gd name="T49" fmla="*/ 975 h 4068"/>
                <a:gd name="T50" fmla="*/ 3137 w 4317"/>
                <a:gd name="T51" fmla="*/ 755 h 4068"/>
                <a:gd name="T52" fmla="*/ 3071 w 4317"/>
                <a:gd name="T53" fmla="*/ 314 h 4068"/>
                <a:gd name="T54" fmla="*/ 3185 w 4317"/>
                <a:gd name="T55" fmla="*/ 5 h 4068"/>
                <a:gd name="T56" fmla="*/ 3473 w 4317"/>
                <a:gd name="T57" fmla="*/ 192 h 4068"/>
                <a:gd name="T58" fmla="*/ 3727 w 4317"/>
                <a:gd name="T59" fmla="*/ 421 h 4068"/>
                <a:gd name="T60" fmla="*/ 3948 w 4317"/>
                <a:gd name="T61" fmla="*/ 696 h 4068"/>
                <a:gd name="T62" fmla="*/ 4118 w 4317"/>
                <a:gd name="T63" fmla="*/ 997 h 4068"/>
                <a:gd name="T64" fmla="*/ 4240 w 4317"/>
                <a:gd name="T65" fmla="*/ 1327 h 4068"/>
                <a:gd name="T66" fmla="*/ 4303 w 4317"/>
                <a:gd name="T67" fmla="*/ 1647 h 4068"/>
                <a:gd name="T68" fmla="*/ 4317 w 4317"/>
                <a:gd name="T69" fmla="*/ 1983 h 4068"/>
                <a:gd name="T70" fmla="*/ 4308 w 4317"/>
                <a:gd name="T71" fmla="*/ 2099 h 4068"/>
                <a:gd name="T72" fmla="*/ 4252 w 4317"/>
                <a:gd name="T73" fmla="*/ 2438 h 4068"/>
                <a:gd name="T74" fmla="*/ 4133 w 4317"/>
                <a:gd name="T75" fmla="*/ 2782 h 4068"/>
                <a:gd name="T76" fmla="*/ 3960 w 4317"/>
                <a:gd name="T77" fmla="*/ 3099 h 4068"/>
                <a:gd name="T78" fmla="*/ 3739 w 4317"/>
                <a:gd name="T79" fmla="*/ 3381 h 4068"/>
                <a:gd name="T80" fmla="*/ 3469 w 4317"/>
                <a:gd name="T81" fmla="*/ 3624 h 4068"/>
                <a:gd name="T82" fmla="*/ 3147 w 4317"/>
                <a:gd name="T83" fmla="*/ 3830 h 4068"/>
                <a:gd name="T84" fmla="*/ 2803 w 4317"/>
                <a:gd name="T85" fmla="*/ 3971 h 4068"/>
                <a:gd name="T86" fmla="*/ 2434 w 4317"/>
                <a:gd name="T87" fmla="*/ 4050 h 4068"/>
                <a:gd name="T88" fmla="*/ 2080 w 4317"/>
                <a:gd name="T89" fmla="*/ 4068 h 4068"/>
                <a:gd name="T90" fmla="*/ 1975 w 4317"/>
                <a:gd name="T91" fmla="*/ 4059 h 4068"/>
                <a:gd name="T92" fmla="*/ 1646 w 4317"/>
                <a:gd name="T93" fmla="*/ 4006 h 4068"/>
                <a:gd name="T94" fmla="*/ 1306 w 4317"/>
                <a:gd name="T95" fmla="*/ 3893 h 4068"/>
                <a:gd name="T96" fmla="*/ 1008 w 4317"/>
                <a:gd name="T97" fmla="*/ 3737 h 4068"/>
                <a:gd name="T98" fmla="*/ 738 w 4317"/>
                <a:gd name="T99" fmla="*/ 3535 h 4068"/>
                <a:gd name="T100" fmla="*/ 507 w 4317"/>
                <a:gd name="T101" fmla="*/ 3298 h 4068"/>
                <a:gd name="T102" fmla="*/ 315 w 4317"/>
                <a:gd name="T103" fmla="*/ 3034 h 4068"/>
                <a:gd name="T104" fmla="*/ 164 w 4317"/>
                <a:gd name="T105" fmla="*/ 2734 h 4068"/>
                <a:gd name="T106" fmla="*/ 58 w 4317"/>
                <a:gd name="T107" fmla="*/ 2404 h 4068"/>
                <a:gd name="T108" fmla="*/ 5 w 4317"/>
                <a:gd name="T109" fmla="*/ 2059 h 4068"/>
                <a:gd name="T110" fmla="*/ 1 w 4317"/>
                <a:gd name="T111" fmla="*/ 1817 h 4068"/>
                <a:gd name="T112" fmla="*/ 17 w 4317"/>
                <a:gd name="T113" fmla="*/ 1631 h 4068"/>
                <a:gd name="T114" fmla="*/ 103 w 4317"/>
                <a:gd name="T115" fmla="*/ 1245 h 4068"/>
                <a:gd name="T116" fmla="*/ 250 w 4317"/>
                <a:gd name="T117" fmla="*/ 895 h 4068"/>
                <a:gd name="T118" fmla="*/ 457 w 4317"/>
                <a:gd name="T119" fmla="*/ 577 h 4068"/>
                <a:gd name="T120" fmla="*/ 690 w 4317"/>
                <a:gd name="T121" fmla="*/ 323 h 4068"/>
                <a:gd name="T122" fmla="*/ 960 w 4317"/>
                <a:gd name="T123" fmla="*/ 110 h 4068"/>
                <a:gd name="T124" fmla="*/ 1142 w 4317"/>
                <a:gd name="T125" fmla="*/ 0 h 4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7" h="4068">
                  <a:moveTo>
                    <a:pt x="1142" y="0"/>
                  </a:moveTo>
                  <a:lnTo>
                    <a:pt x="1246" y="314"/>
                  </a:lnTo>
                  <a:lnTo>
                    <a:pt x="1351" y="626"/>
                  </a:lnTo>
                  <a:lnTo>
                    <a:pt x="1263" y="688"/>
                  </a:lnTo>
                  <a:lnTo>
                    <a:pt x="1182" y="754"/>
                  </a:lnTo>
                  <a:lnTo>
                    <a:pt x="1106" y="822"/>
                  </a:lnTo>
                  <a:lnTo>
                    <a:pt x="1035" y="895"/>
                  </a:lnTo>
                  <a:lnTo>
                    <a:pt x="970" y="971"/>
                  </a:lnTo>
                  <a:lnTo>
                    <a:pt x="911" y="1050"/>
                  </a:lnTo>
                  <a:lnTo>
                    <a:pt x="857" y="1134"/>
                  </a:lnTo>
                  <a:lnTo>
                    <a:pt x="809" y="1220"/>
                  </a:lnTo>
                  <a:lnTo>
                    <a:pt x="767" y="1310"/>
                  </a:lnTo>
                  <a:lnTo>
                    <a:pt x="732" y="1405"/>
                  </a:lnTo>
                  <a:lnTo>
                    <a:pt x="703" y="1503"/>
                  </a:lnTo>
                  <a:lnTo>
                    <a:pt x="679" y="1604"/>
                  </a:lnTo>
                  <a:lnTo>
                    <a:pt x="662" y="1710"/>
                  </a:lnTo>
                  <a:lnTo>
                    <a:pt x="652" y="1816"/>
                  </a:lnTo>
                  <a:lnTo>
                    <a:pt x="648" y="1921"/>
                  </a:lnTo>
                  <a:lnTo>
                    <a:pt x="651" y="2023"/>
                  </a:lnTo>
                  <a:lnTo>
                    <a:pt x="661" y="2124"/>
                  </a:lnTo>
                  <a:lnTo>
                    <a:pt x="677" y="2222"/>
                  </a:lnTo>
                  <a:lnTo>
                    <a:pt x="700" y="2319"/>
                  </a:lnTo>
                  <a:lnTo>
                    <a:pt x="730" y="2413"/>
                  </a:lnTo>
                  <a:lnTo>
                    <a:pt x="767" y="2506"/>
                  </a:lnTo>
                  <a:lnTo>
                    <a:pt x="810" y="2595"/>
                  </a:lnTo>
                  <a:lnTo>
                    <a:pt x="860" y="2683"/>
                  </a:lnTo>
                  <a:lnTo>
                    <a:pt x="916" y="2769"/>
                  </a:lnTo>
                  <a:lnTo>
                    <a:pt x="981" y="2852"/>
                  </a:lnTo>
                  <a:lnTo>
                    <a:pt x="1050" y="2933"/>
                  </a:lnTo>
                  <a:lnTo>
                    <a:pt x="1122" y="3006"/>
                  </a:lnTo>
                  <a:lnTo>
                    <a:pt x="1198" y="3074"/>
                  </a:lnTo>
                  <a:lnTo>
                    <a:pt x="1278" y="3136"/>
                  </a:lnTo>
                  <a:lnTo>
                    <a:pt x="1360" y="3192"/>
                  </a:lnTo>
                  <a:lnTo>
                    <a:pt x="1445" y="3242"/>
                  </a:lnTo>
                  <a:lnTo>
                    <a:pt x="1534" y="3285"/>
                  </a:lnTo>
                  <a:lnTo>
                    <a:pt x="1623" y="3323"/>
                  </a:lnTo>
                  <a:lnTo>
                    <a:pt x="1716" y="3354"/>
                  </a:lnTo>
                  <a:lnTo>
                    <a:pt x="1809" y="3379"/>
                  </a:lnTo>
                  <a:lnTo>
                    <a:pt x="1903" y="3399"/>
                  </a:lnTo>
                  <a:lnTo>
                    <a:pt x="1999" y="3412"/>
                  </a:lnTo>
                  <a:lnTo>
                    <a:pt x="2095" y="3420"/>
                  </a:lnTo>
                  <a:lnTo>
                    <a:pt x="2191" y="3420"/>
                  </a:lnTo>
                  <a:lnTo>
                    <a:pt x="2287" y="3415"/>
                  </a:lnTo>
                  <a:lnTo>
                    <a:pt x="2384" y="3404"/>
                  </a:lnTo>
                  <a:lnTo>
                    <a:pt x="2478" y="3386"/>
                  </a:lnTo>
                  <a:lnTo>
                    <a:pt x="2572" y="3362"/>
                  </a:lnTo>
                  <a:lnTo>
                    <a:pt x="2665" y="3333"/>
                  </a:lnTo>
                  <a:lnTo>
                    <a:pt x="2757" y="3297"/>
                  </a:lnTo>
                  <a:lnTo>
                    <a:pt x="2846" y="3255"/>
                  </a:lnTo>
                  <a:lnTo>
                    <a:pt x="2934" y="3206"/>
                  </a:lnTo>
                  <a:lnTo>
                    <a:pt x="3017" y="3151"/>
                  </a:lnTo>
                  <a:lnTo>
                    <a:pt x="3099" y="3090"/>
                  </a:lnTo>
                  <a:lnTo>
                    <a:pt x="3177" y="3023"/>
                  </a:lnTo>
                  <a:lnTo>
                    <a:pt x="3252" y="2950"/>
                  </a:lnTo>
                  <a:lnTo>
                    <a:pt x="3324" y="2869"/>
                  </a:lnTo>
                  <a:lnTo>
                    <a:pt x="3389" y="2786"/>
                  </a:lnTo>
                  <a:lnTo>
                    <a:pt x="3447" y="2701"/>
                  </a:lnTo>
                  <a:lnTo>
                    <a:pt x="3499" y="2613"/>
                  </a:lnTo>
                  <a:lnTo>
                    <a:pt x="3544" y="2522"/>
                  </a:lnTo>
                  <a:lnTo>
                    <a:pt x="3582" y="2429"/>
                  </a:lnTo>
                  <a:lnTo>
                    <a:pt x="3613" y="2333"/>
                  </a:lnTo>
                  <a:lnTo>
                    <a:pt x="3638" y="2235"/>
                  </a:lnTo>
                  <a:lnTo>
                    <a:pt x="3655" y="2135"/>
                  </a:lnTo>
                  <a:lnTo>
                    <a:pt x="3665" y="2032"/>
                  </a:lnTo>
                  <a:lnTo>
                    <a:pt x="3669" y="1927"/>
                  </a:lnTo>
                  <a:lnTo>
                    <a:pt x="3667" y="1820"/>
                  </a:lnTo>
                  <a:lnTo>
                    <a:pt x="3656" y="1711"/>
                  </a:lnTo>
                  <a:lnTo>
                    <a:pt x="3639" y="1606"/>
                  </a:lnTo>
                  <a:lnTo>
                    <a:pt x="3617" y="1506"/>
                  </a:lnTo>
                  <a:lnTo>
                    <a:pt x="3588" y="1409"/>
                  </a:lnTo>
                  <a:lnTo>
                    <a:pt x="3553" y="1316"/>
                  </a:lnTo>
                  <a:lnTo>
                    <a:pt x="3511" y="1225"/>
                  </a:lnTo>
                  <a:lnTo>
                    <a:pt x="3464" y="1138"/>
                  </a:lnTo>
                  <a:lnTo>
                    <a:pt x="3410" y="1055"/>
                  </a:lnTo>
                  <a:lnTo>
                    <a:pt x="3350" y="975"/>
                  </a:lnTo>
                  <a:lnTo>
                    <a:pt x="3285" y="898"/>
                  </a:lnTo>
                  <a:lnTo>
                    <a:pt x="3214" y="825"/>
                  </a:lnTo>
                  <a:lnTo>
                    <a:pt x="3137" y="755"/>
                  </a:lnTo>
                  <a:lnTo>
                    <a:pt x="3055" y="688"/>
                  </a:lnTo>
                  <a:lnTo>
                    <a:pt x="2966" y="626"/>
                  </a:lnTo>
                  <a:lnTo>
                    <a:pt x="3071" y="314"/>
                  </a:lnTo>
                  <a:lnTo>
                    <a:pt x="3175" y="0"/>
                  </a:lnTo>
                  <a:lnTo>
                    <a:pt x="3181" y="2"/>
                  </a:lnTo>
                  <a:lnTo>
                    <a:pt x="3185" y="5"/>
                  </a:lnTo>
                  <a:lnTo>
                    <a:pt x="3285" y="63"/>
                  </a:lnTo>
                  <a:lnTo>
                    <a:pt x="3381" y="124"/>
                  </a:lnTo>
                  <a:lnTo>
                    <a:pt x="3473" y="192"/>
                  </a:lnTo>
                  <a:lnTo>
                    <a:pt x="3562" y="263"/>
                  </a:lnTo>
                  <a:lnTo>
                    <a:pt x="3646" y="340"/>
                  </a:lnTo>
                  <a:lnTo>
                    <a:pt x="3727" y="421"/>
                  </a:lnTo>
                  <a:lnTo>
                    <a:pt x="3807" y="510"/>
                  </a:lnTo>
                  <a:lnTo>
                    <a:pt x="3880" y="601"/>
                  </a:lnTo>
                  <a:lnTo>
                    <a:pt x="3948" y="696"/>
                  </a:lnTo>
                  <a:lnTo>
                    <a:pt x="4010" y="793"/>
                  </a:lnTo>
                  <a:lnTo>
                    <a:pt x="4067" y="894"/>
                  </a:lnTo>
                  <a:lnTo>
                    <a:pt x="4118" y="997"/>
                  </a:lnTo>
                  <a:lnTo>
                    <a:pt x="4164" y="1105"/>
                  </a:lnTo>
                  <a:lnTo>
                    <a:pt x="4205" y="1215"/>
                  </a:lnTo>
                  <a:lnTo>
                    <a:pt x="4240" y="1327"/>
                  </a:lnTo>
                  <a:lnTo>
                    <a:pt x="4266" y="1433"/>
                  </a:lnTo>
                  <a:lnTo>
                    <a:pt x="4287" y="1540"/>
                  </a:lnTo>
                  <a:lnTo>
                    <a:pt x="4303" y="1647"/>
                  </a:lnTo>
                  <a:lnTo>
                    <a:pt x="4312" y="1756"/>
                  </a:lnTo>
                  <a:lnTo>
                    <a:pt x="4317" y="1830"/>
                  </a:lnTo>
                  <a:lnTo>
                    <a:pt x="4317" y="1983"/>
                  </a:lnTo>
                  <a:lnTo>
                    <a:pt x="4317" y="1990"/>
                  </a:lnTo>
                  <a:lnTo>
                    <a:pt x="4316" y="1995"/>
                  </a:lnTo>
                  <a:lnTo>
                    <a:pt x="4308" y="2099"/>
                  </a:lnTo>
                  <a:lnTo>
                    <a:pt x="4298" y="2201"/>
                  </a:lnTo>
                  <a:lnTo>
                    <a:pt x="4278" y="2320"/>
                  </a:lnTo>
                  <a:lnTo>
                    <a:pt x="4252" y="2438"/>
                  </a:lnTo>
                  <a:lnTo>
                    <a:pt x="4219" y="2554"/>
                  </a:lnTo>
                  <a:lnTo>
                    <a:pt x="4180" y="2668"/>
                  </a:lnTo>
                  <a:lnTo>
                    <a:pt x="4133" y="2782"/>
                  </a:lnTo>
                  <a:lnTo>
                    <a:pt x="4082" y="2891"/>
                  </a:lnTo>
                  <a:lnTo>
                    <a:pt x="4024" y="2997"/>
                  </a:lnTo>
                  <a:lnTo>
                    <a:pt x="3960" y="3099"/>
                  </a:lnTo>
                  <a:lnTo>
                    <a:pt x="3892" y="3197"/>
                  </a:lnTo>
                  <a:lnTo>
                    <a:pt x="3819" y="3290"/>
                  </a:lnTo>
                  <a:lnTo>
                    <a:pt x="3739" y="3381"/>
                  </a:lnTo>
                  <a:lnTo>
                    <a:pt x="3654" y="3466"/>
                  </a:lnTo>
                  <a:lnTo>
                    <a:pt x="3565" y="3547"/>
                  </a:lnTo>
                  <a:lnTo>
                    <a:pt x="3469" y="3624"/>
                  </a:lnTo>
                  <a:lnTo>
                    <a:pt x="3364" y="3700"/>
                  </a:lnTo>
                  <a:lnTo>
                    <a:pt x="3257" y="3768"/>
                  </a:lnTo>
                  <a:lnTo>
                    <a:pt x="3147" y="3830"/>
                  </a:lnTo>
                  <a:lnTo>
                    <a:pt x="3034" y="3883"/>
                  </a:lnTo>
                  <a:lnTo>
                    <a:pt x="2921" y="3931"/>
                  </a:lnTo>
                  <a:lnTo>
                    <a:pt x="2803" y="3971"/>
                  </a:lnTo>
                  <a:lnTo>
                    <a:pt x="2682" y="4004"/>
                  </a:lnTo>
                  <a:lnTo>
                    <a:pt x="2559" y="4030"/>
                  </a:lnTo>
                  <a:lnTo>
                    <a:pt x="2434" y="4050"/>
                  </a:lnTo>
                  <a:lnTo>
                    <a:pt x="2305" y="4063"/>
                  </a:lnTo>
                  <a:lnTo>
                    <a:pt x="2237" y="4068"/>
                  </a:lnTo>
                  <a:lnTo>
                    <a:pt x="2080" y="4068"/>
                  </a:lnTo>
                  <a:lnTo>
                    <a:pt x="2074" y="4067"/>
                  </a:lnTo>
                  <a:lnTo>
                    <a:pt x="2067" y="4065"/>
                  </a:lnTo>
                  <a:lnTo>
                    <a:pt x="1975" y="4059"/>
                  </a:lnTo>
                  <a:lnTo>
                    <a:pt x="1885" y="4051"/>
                  </a:lnTo>
                  <a:lnTo>
                    <a:pt x="1765" y="4033"/>
                  </a:lnTo>
                  <a:lnTo>
                    <a:pt x="1646" y="4006"/>
                  </a:lnTo>
                  <a:lnTo>
                    <a:pt x="1528" y="3974"/>
                  </a:lnTo>
                  <a:lnTo>
                    <a:pt x="1413" y="3936"/>
                  </a:lnTo>
                  <a:lnTo>
                    <a:pt x="1306" y="3893"/>
                  </a:lnTo>
                  <a:lnTo>
                    <a:pt x="1204" y="3845"/>
                  </a:lnTo>
                  <a:lnTo>
                    <a:pt x="1105" y="3793"/>
                  </a:lnTo>
                  <a:lnTo>
                    <a:pt x="1008" y="3737"/>
                  </a:lnTo>
                  <a:lnTo>
                    <a:pt x="915" y="3674"/>
                  </a:lnTo>
                  <a:lnTo>
                    <a:pt x="826" y="3607"/>
                  </a:lnTo>
                  <a:lnTo>
                    <a:pt x="738" y="3535"/>
                  </a:lnTo>
                  <a:lnTo>
                    <a:pt x="656" y="3458"/>
                  </a:lnTo>
                  <a:lnTo>
                    <a:pt x="579" y="3379"/>
                  </a:lnTo>
                  <a:lnTo>
                    <a:pt x="507" y="3298"/>
                  </a:lnTo>
                  <a:lnTo>
                    <a:pt x="439" y="3213"/>
                  </a:lnTo>
                  <a:lnTo>
                    <a:pt x="374" y="3125"/>
                  </a:lnTo>
                  <a:lnTo>
                    <a:pt x="315" y="3034"/>
                  </a:lnTo>
                  <a:lnTo>
                    <a:pt x="262" y="2939"/>
                  </a:lnTo>
                  <a:lnTo>
                    <a:pt x="212" y="2841"/>
                  </a:lnTo>
                  <a:lnTo>
                    <a:pt x="164" y="2734"/>
                  </a:lnTo>
                  <a:lnTo>
                    <a:pt x="122" y="2626"/>
                  </a:lnTo>
                  <a:lnTo>
                    <a:pt x="86" y="2516"/>
                  </a:lnTo>
                  <a:lnTo>
                    <a:pt x="58" y="2404"/>
                  </a:lnTo>
                  <a:lnTo>
                    <a:pt x="34" y="2291"/>
                  </a:lnTo>
                  <a:lnTo>
                    <a:pt x="17" y="2176"/>
                  </a:lnTo>
                  <a:lnTo>
                    <a:pt x="5" y="2059"/>
                  </a:lnTo>
                  <a:lnTo>
                    <a:pt x="0" y="1983"/>
                  </a:lnTo>
                  <a:lnTo>
                    <a:pt x="0" y="1828"/>
                  </a:lnTo>
                  <a:lnTo>
                    <a:pt x="1" y="1817"/>
                  </a:lnTo>
                  <a:lnTo>
                    <a:pt x="3" y="1808"/>
                  </a:lnTo>
                  <a:lnTo>
                    <a:pt x="9" y="1719"/>
                  </a:lnTo>
                  <a:lnTo>
                    <a:pt x="17" y="1631"/>
                  </a:lnTo>
                  <a:lnTo>
                    <a:pt x="38" y="1502"/>
                  </a:lnTo>
                  <a:lnTo>
                    <a:pt x="67" y="1372"/>
                  </a:lnTo>
                  <a:lnTo>
                    <a:pt x="103" y="1245"/>
                  </a:lnTo>
                  <a:lnTo>
                    <a:pt x="145" y="1126"/>
                  </a:lnTo>
                  <a:lnTo>
                    <a:pt x="194" y="1009"/>
                  </a:lnTo>
                  <a:lnTo>
                    <a:pt x="250" y="895"/>
                  </a:lnTo>
                  <a:lnTo>
                    <a:pt x="313" y="785"/>
                  </a:lnTo>
                  <a:lnTo>
                    <a:pt x="381" y="679"/>
                  </a:lnTo>
                  <a:lnTo>
                    <a:pt x="457" y="577"/>
                  </a:lnTo>
                  <a:lnTo>
                    <a:pt x="530" y="488"/>
                  </a:lnTo>
                  <a:lnTo>
                    <a:pt x="607" y="403"/>
                  </a:lnTo>
                  <a:lnTo>
                    <a:pt x="690" y="323"/>
                  </a:lnTo>
                  <a:lnTo>
                    <a:pt x="775" y="247"/>
                  </a:lnTo>
                  <a:lnTo>
                    <a:pt x="865" y="176"/>
                  </a:lnTo>
                  <a:lnTo>
                    <a:pt x="960" y="110"/>
                  </a:lnTo>
                  <a:lnTo>
                    <a:pt x="1058" y="48"/>
                  </a:lnTo>
                  <a:lnTo>
                    <a:pt x="1100" y="23"/>
                  </a:lnTo>
                  <a:lnTo>
                    <a:pt x="1142"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600">
                <a:solidFill>
                  <a:schemeClr val="tx2"/>
                </a:solidFill>
              </a:endParaRPr>
            </a:p>
          </p:txBody>
        </p:sp>
        <p:sp>
          <p:nvSpPr>
            <p:cNvPr id="4106" name="Freeform 8"/>
            <p:cNvSpPr>
              <a:spLocks/>
            </p:cNvSpPr>
            <p:nvPr/>
          </p:nvSpPr>
          <p:spPr bwMode="auto">
            <a:xfrm>
              <a:off x="-2947988" y="2019301"/>
              <a:ext cx="365125" cy="585788"/>
            </a:xfrm>
            <a:custGeom>
              <a:avLst/>
              <a:gdLst>
                <a:gd name="T0" fmla="*/ 292 w 461"/>
                <a:gd name="T1" fmla="*/ 0 h 738"/>
                <a:gd name="T2" fmla="*/ 365 w 461"/>
                <a:gd name="T3" fmla="*/ 12 h 738"/>
                <a:gd name="T4" fmla="*/ 419 w 461"/>
                <a:gd name="T5" fmla="*/ 25 h 738"/>
                <a:gd name="T6" fmla="*/ 406 w 461"/>
                <a:gd name="T7" fmla="*/ 139 h 738"/>
                <a:gd name="T8" fmla="*/ 298 w 461"/>
                <a:gd name="T9" fmla="*/ 116 h 738"/>
                <a:gd name="T10" fmla="*/ 232 w 461"/>
                <a:gd name="T11" fmla="*/ 116 h 738"/>
                <a:gd name="T12" fmla="*/ 182 w 461"/>
                <a:gd name="T13" fmla="*/ 137 h 738"/>
                <a:gd name="T14" fmla="*/ 157 w 461"/>
                <a:gd name="T15" fmla="*/ 169 h 738"/>
                <a:gd name="T16" fmla="*/ 148 w 461"/>
                <a:gd name="T17" fmla="*/ 210 h 738"/>
                <a:gd name="T18" fmla="*/ 158 w 461"/>
                <a:gd name="T19" fmla="*/ 245 h 738"/>
                <a:gd name="T20" fmla="*/ 179 w 461"/>
                <a:gd name="T21" fmla="*/ 268 h 738"/>
                <a:gd name="T22" fmla="*/ 237 w 461"/>
                <a:gd name="T23" fmla="*/ 296 h 738"/>
                <a:gd name="T24" fmla="*/ 319 w 461"/>
                <a:gd name="T25" fmla="*/ 330 h 738"/>
                <a:gd name="T26" fmla="*/ 391 w 461"/>
                <a:gd name="T27" fmla="*/ 371 h 738"/>
                <a:gd name="T28" fmla="*/ 437 w 461"/>
                <a:gd name="T29" fmla="*/ 425 h 738"/>
                <a:gd name="T30" fmla="*/ 458 w 461"/>
                <a:gd name="T31" fmla="*/ 489 h 738"/>
                <a:gd name="T32" fmla="*/ 458 w 461"/>
                <a:gd name="T33" fmla="*/ 557 h 738"/>
                <a:gd name="T34" fmla="*/ 442 w 461"/>
                <a:gd name="T35" fmla="*/ 615 h 738"/>
                <a:gd name="T36" fmla="*/ 408 w 461"/>
                <a:gd name="T37" fmla="*/ 666 h 738"/>
                <a:gd name="T38" fmla="*/ 356 w 461"/>
                <a:gd name="T39" fmla="*/ 704 h 738"/>
                <a:gd name="T40" fmla="*/ 298 w 461"/>
                <a:gd name="T41" fmla="*/ 726 h 738"/>
                <a:gd name="T42" fmla="*/ 204 w 461"/>
                <a:gd name="T43" fmla="*/ 738 h 738"/>
                <a:gd name="T44" fmla="*/ 81 w 461"/>
                <a:gd name="T45" fmla="*/ 727 h 738"/>
                <a:gd name="T46" fmla="*/ 18 w 461"/>
                <a:gd name="T47" fmla="*/ 711 h 738"/>
                <a:gd name="T48" fmla="*/ 14 w 461"/>
                <a:gd name="T49" fmla="*/ 707 h 738"/>
                <a:gd name="T50" fmla="*/ 12 w 461"/>
                <a:gd name="T51" fmla="*/ 704 h 738"/>
                <a:gd name="T52" fmla="*/ 55 w 461"/>
                <a:gd name="T53" fmla="*/ 596 h 738"/>
                <a:gd name="T54" fmla="*/ 120 w 461"/>
                <a:gd name="T55" fmla="*/ 618 h 738"/>
                <a:gd name="T56" fmla="*/ 194 w 461"/>
                <a:gd name="T57" fmla="*/ 625 h 738"/>
                <a:gd name="T58" fmla="*/ 253 w 461"/>
                <a:gd name="T59" fmla="*/ 611 h 738"/>
                <a:gd name="T60" fmla="*/ 292 w 461"/>
                <a:gd name="T61" fmla="*/ 584 h 738"/>
                <a:gd name="T62" fmla="*/ 311 w 461"/>
                <a:gd name="T63" fmla="*/ 546 h 738"/>
                <a:gd name="T64" fmla="*/ 306 w 461"/>
                <a:gd name="T65" fmla="*/ 506 h 738"/>
                <a:gd name="T66" fmla="*/ 279 w 461"/>
                <a:gd name="T67" fmla="*/ 472 h 738"/>
                <a:gd name="T68" fmla="*/ 222 w 461"/>
                <a:gd name="T69" fmla="*/ 442 h 738"/>
                <a:gd name="T70" fmla="*/ 162 w 461"/>
                <a:gd name="T71" fmla="*/ 414 h 738"/>
                <a:gd name="T72" fmla="*/ 97 w 461"/>
                <a:gd name="T73" fmla="*/ 384 h 738"/>
                <a:gd name="T74" fmla="*/ 46 w 461"/>
                <a:gd name="T75" fmla="*/ 345 h 738"/>
                <a:gd name="T76" fmla="*/ 13 w 461"/>
                <a:gd name="T77" fmla="*/ 295 h 738"/>
                <a:gd name="T78" fmla="*/ 0 w 461"/>
                <a:gd name="T79" fmla="*/ 235 h 738"/>
                <a:gd name="T80" fmla="*/ 5 w 461"/>
                <a:gd name="T81" fmla="*/ 165 h 738"/>
                <a:gd name="T82" fmla="*/ 27 w 461"/>
                <a:gd name="T83" fmla="*/ 105 h 738"/>
                <a:gd name="T84" fmla="*/ 65 w 461"/>
                <a:gd name="T85" fmla="*/ 59 h 738"/>
                <a:gd name="T86" fmla="*/ 118 w 461"/>
                <a:gd name="T87" fmla="*/ 27 h 738"/>
                <a:gd name="T88" fmla="*/ 181 w 461"/>
                <a:gd name="T89" fmla="*/ 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1" h="738">
                  <a:moveTo>
                    <a:pt x="215" y="0"/>
                  </a:moveTo>
                  <a:lnTo>
                    <a:pt x="292" y="0"/>
                  </a:lnTo>
                  <a:lnTo>
                    <a:pt x="328" y="6"/>
                  </a:lnTo>
                  <a:lnTo>
                    <a:pt x="365" y="12"/>
                  </a:lnTo>
                  <a:lnTo>
                    <a:pt x="391" y="19"/>
                  </a:lnTo>
                  <a:lnTo>
                    <a:pt x="419" y="25"/>
                  </a:lnTo>
                  <a:lnTo>
                    <a:pt x="412" y="84"/>
                  </a:lnTo>
                  <a:lnTo>
                    <a:pt x="406" y="139"/>
                  </a:lnTo>
                  <a:lnTo>
                    <a:pt x="352" y="126"/>
                  </a:lnTo>
                  <a:lnTo>
                    <a:pt x="298" y="116"/>
                  </a:lnTo>
                  <a:lnTo>
                    <a:pt x="264" y="113"/>
                  </a:lnTo>
                  <a:lnTo>
                    <a:pt x="232" y="116"/>
                  </a:lnTo>
                  <a:lnTo>
                    <a:pt x="200" y="126"/>
                  </a:lnTo>
                  <a:lnTo>
                    <a:pt x="182" y="137"/>
                  </a:lnTo>
                  <a:lnTo>
                    <a:pt x="167" y="152"/>
                  </a:lnTo>
                  <a:lnTo>
                    <a:pt x="157" y="169"/>
                  </a:lnTo>
                  <a:lnTo>
                    <a:pt x="150" y="189"/>
                  </a:lnTo>
                  <a:lnTo>
                    <a:pt x="148" y="210"/>
                  </a:lnTo>
                  <a:lnTo>
                    <a:pt x="152" y="231"/>
                  </a:lnTo>
                  <a:lnTo>
                    <a:pt x="158" y="245"/>
                  </a:lnTo>
                  <a:lnTo>
                    <a:pt x="167" y="257"/>
                  </a:lnTo>
                  <a:lnTo>
                    <a:pt x="179" y="268"/>
                  </a:lnTo>
                  <a:lnTo>
                    <a:pt x="192" y="275"/>
                  </a:lnTo>
                  <a:lnTo>
                    <a:pt x="237" y="296"/>
                  </a:lnTo>
                  <a:lnTo>
                    <a:pt x="281" y="315"/>
                  </a:lnTo>
                  <a:lnTo>
                    <a:pt x="319" y="330"/>
                  </a:lnTo>
                  <a:lnTo>
                    <a:pt x="356" y="349"/>
                  </a:lnTo>
                  <a:lnTo>
                    <a:pt x="391" y="371"/>
                  </a:lnTo>
                  <a:lnTo>
                    <a:pt x="417" y="397"/>
                  </a:lnTo>
                  <a:lnTo>
                    <a:pt x="437" y="425"/>
                  </a:lnTo>
                  <a:lnTo>
                    <a:pt x="450" y="456"/>
                  </a:lnTo>
                  <a:lnTo>
                    <a:pt x="458" y="489"/>
                  </a:lnTo>
                  <a:lnTo>
                    <a:pt x="461" y="525"/>
                  </a:lnTo>
                  <a:lnTo>
                    <a:pt x="458" y="557"/>
                  </a:lnTo>
                  <a:lnTo>
                    <a:pt x="453" y="586"/>
                  </a:lnTo>
                  <a:lnTo>
                    <a:pt x="442" y="615"/>
                  </a:lnTo>
                  <a:lnTo>
                    <a:pt x="428" y="641"/>
                  </a:lnTo>
                  <a:lnTo>
                    <a:pt x="408" y="666"/>
                  </a:lnTo>
                  <a:lnTo>
                    <a:pt x="383" y="687"/>
                  </a:lnTo>
                  <a:lnTo>
                    <a:pt x="356" y="704"/>
                  </a:lnTo>
                  <a:lnTo>
                    <a:pt x="328" y="717"/>
                  </a:lnTo>
                  <a:lnTo>
                    <a:pt x="298" y="726"/>
                  </a:lnTo>
                  <a:lnTo>
                    <a:pt x="266" y="732"/>
                  </a:lnTo>
                  <a:lnTo>
                    <a:pt x="204" y="738"/>
                  </a:lnTo>
                  <a:lnTo>
                    <a:pt x="143" y="735"/>
                  </a:lnTo>
                  <a:lnTo>
                    <a:pt x="81" y="727"/>
                  </a:lnTo>
                  <a:lnTo>
                    <a:pt x="19" y="711"/>
                  </a:lnTo>
                  <a:lnTo>
                    <a:pt x="18" y="711"/>
                  </a:lnTo>
                  <a:lnTo>
                    <a:pt x="16" y="709"/>
                  </a:lnTo>
                  <a:lnTo>
                    <a:pt x="14" y="707"/>
                  </a:lnTo>
                  <a:lnTo>
                    <a:pt x="13" y="705"/>
                  </a:lnTo>
                  <a:lnTo>
                    <a:pt x="12" y="704"/>
                  </a:lnTo>
                  <a:lnTo>
                    <a:pt x="23" y="583"/>
                  </a:lnTo>
                  <a:lnTo>
                    <a:pt x="55" y="596"/>
                  </a:lnTo>
                  <a:lnTo>
                    <a:pt x="85" y="608"/>
                  </a:lnTo>
                  <a:lnTo>
                    <a:pt x="120" y="618"/>
                  </a:lnTo>
                  <a:lnTo>
                    <a:pt x="157" y="624"/>
                  </a:lnTo>
                  <a:lnTo>
                    <a:pt x="194" y="625"/>
                  </a:lnTo>
                  <a:lnTo>
                    <a:pt x="230" y="618"/>
                  </a:lnTo>
                  <a:lnTo>
                    <a:pt x="253" y="611"/>
                  </a:lnTo>
                  <a:lnTo>
                    <a:pt x="275" y="599"/>
                  </a:lnTo>
                  <a:lnTo>
                    <a:pt x="292" y="584"/>
                  </a:lnTo>
                  <a:lnTo>
                    <a:pt x="305" y="566"/>
                  </a:lnTo>
                  <a:lnTo>
                    <a:pt x="311" y="546"/>
                  </a:lnTo>
                  <a:lnTo>
                    <a:pt x="311" y="525"/>
                  </a:lnTo>
                  <a:lnTo>
                    <a:pt x="306" y="506"/>
                  </a:lnTo>
                  <a:lnTo>
                    <a:pt x="296" y="488"/>
                  </a:lnTo>
                  <a:lnTo>
                    <a:pt x="279" y="472"/>
                  </a:lnTo>
                  <a:lnTo>
                    <a:pt x="251" y="456"/>
                  </a:lnTo>
                  <a:lnTo>
                    <a:pt x="222" y="442"/>
                  </a:lnTo>
                  <a:lnTo>
                    <a:pt x="195" y="429"/>
                  </a:lnTo>
                  <a:lnTo>
                    <a:pt x="162" y="414"/>
                  </a:lnTo>
                  <a:lnTo>
                    <a:pt x="128" y="400"/>
                  </a:lnTo>
                  <a:lnTo>
                    <a:pt x="97" y="384"/>
                  </a:lnTo>
                  <a:lnTo>
                    <a:pt x="68" y="366"/>
                  </a:lnTo>
                  <a:lnTo>
                    <a:pt x="46" y="345"/>
                  </a:lnTo>
                  <a:lnTo>
                    <a:pt x="27" y="321"/>
                  </a:lnTo>
                  <a:lnTo>
                    <a:pt x="13" y="295"/>
                  </a:lnTo>
                  <a:lnTo>
                    <a:pt x="5" y="266"/>
                  </a:lnTo>
                  <a:lnTo>
                    <a:pt x="0" y="235"/>
                  </a:lnTo>
                  <a:lnTo>
                    <a:pt x="0" y="202"/>
                  </a:lnTo>
                  <a:lnTo>
                    <a:pt x="5" y="165"/>
                  </a:lnTo>
                  <a:lnTo>
                    <a:pt x="14" y="134"/>
                  </a:lnTo>
                  <a:lnTo>
                    <a:pt x="27" y="105"/>
                  </a:lnTo>
                  <a:lnTo>
                    <a:pt x="44" y="80"/>
                  </a:lnTo>
                  <a:lnTo>
                    <a:pt x="65" y="59"/>
                  </a:lnTo>
                  <a:lnTo>
                    <a:pt x="90" y="41"/>
                  </a:lnTo>
                  <a:lnTo>
                    <a:pt x="118" y="27"/>
                  </a:lnTo>
                  <a:lnTo>
                    <a:pt x="148" y="15"/>
                  </a:lnTo>
                  <a:lnTo>
                    <a:pt x="181" y="7"/>
                  </a:lnTo>
                  <a:lnTo>
                    <a:pt x="215"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600">
                <a:solidFill>
                  <a:schemeClr val="tx2"/>
                </a:solidFill>
              </a:endParaRPr>
            </a:p>
          </p:txBody>
        </p:sp>
        <p:sp>
          <p:nvSpPr>
            <p:cNvPr id="4107" name="Freeform 9"/>
            <p:cNvSpPr>
              <a:spLocks noEditPoints="1"/>
            </p:cNvSpPr>
            <p:nvPr/>
          </p:nvSpPr>
          <p:spPr bwMode="auto">
            <a:xfrm>
              <a:off x="-3932238" y="2673351"/>
              <a:ext cx="2068513" cy="2070100"/>
            </a:xfrm>
            <a:custGeom>
              <a:avLst/>
              <a:gdLst>
                <a:gd name="T0" fmla="*/ 1303 w 2605"/>
                <a:gd name="T1" fmla="*/ 2453 h 2608"/>
                <a:gd name="T2" fmla="*/ 456 w 2605"/>
                <a:gd name="T3" fmla="*/ 983 h 2608"/>
                <a:gd name="T4" fmla="*/ 1609 w 2605"/>
                <a:gd name="T5" fmla="*/ 399 h 2608"/>
                <a:gd name="T6" fmla="*/ 1452 w 2605"/>
                <a:gd name="T7" fmla="*/ 473 h 2608"/>
                <a:gd name="T8" fmla="*/ 1334 w 2605"/>
                <a:gd name="T9" fmla="*/ 594 h 2608"/>
                <a:gd name="T10" fmla="*/ 1244 w 2605"/>
                <a:gd name="T11" fmla="*/ 557 h 2608"/>
                <a:gd name="T12" fmla="*/ 1129 w 2605"/>
                <a:gd name="T13" fmla="*/ 454 h 2608"/>
                <a:gd name="T14" fmla="*/ 973 w 2605"/>
                <a:gd name="T15" fmla="*/ 393 h 2608"/>
                <a:gd name="T16" fmla="*/ 792 w 2605"/>
                <a:gd name="T17" fmla="*/ 392 h 2608"/>
                <a:gd name="T18" fmla="*/ 630 w 2605"/>
                <a:gd name="T19" fmla="*/ 454 h 2608"/>
                <a:gd name="T20" fmla="*/ 521 w 2605"/>
                <a:gd name="T21" fmla="*/ 547 h 2608"/>
                <a:gd name="T22" fmla="*/ 452 w 2605"/>
                <a:gd name="T23" fmla="*/ 659 h 2608"/>
                <a:gd name="T24" fmla="*/ 416 w 2605"/>
                <a:gd name="T25" fmla="*/ 770 h 2608"/>
                <a:gd name="T26" fmla="*/ 2198 w 2605"/>
                <a:gd name="T27" fmla="*/ 838 h 2608"/>
                <a:gd name="T28" fmla="*/ 2185 w 2605"/>
                <a:gd name="T29" fmla="*/ 731 h 2608"/>
                <a:gd name="T30" fmla="*/ 2138 w 2605"/>
                <a:gd name="T31" fmla="*/ 617 h 2608"/>
                <a:gd name="T32" fmla="*/ 2054 w 2605"/>
                <a:gd name="T33" fmla="*/ 509 h 2608"/>
                <a:gd name="T34" fmla="*/ 1930 w 2605"/>
                <a:gd name="T35" fmla="*/ 427 h 2608"/>
                <a:gd name="T36" fmla="*/ 1740 w 2605"/>
                <a:gd name="T37" fmla="*/ 384 h 2608"/>
                <a:gd name="T38" fmla="*/ 1502 w 2605"/>
                <a:gd name="T39" fmla="*/ 16 h 2608"/>
                <a:gd name="T40" fmla="*/ 1782 w 2605"/>
                <a:gd name="T41" fmla="*/ 90 h 2608"/>
                <a:gd name="T42" fmla="*/ 2032 w 2605"/>
                <a:gd name="T43" fmla="*/ 223 h 2608"/>
                <a:gd name="T44" fmla="*/ 2247 w 2605"/>
                <a:gd name="T45" fmla="*/ 405 h 2608"/>
                <a:gd name="T46" fmla="*/ 2418 w 2605"/>
                <a:gd name="T47" fmla="*/ 629 h 2608"/>
                <a:gd name="T48" fmla="*/ 2538 w 2605"/>
                <a:gd name="T49" fmla="*/ 888 h 2608"/>
                <a:gd name="T50" fmla="*/ 2600 w 2605"/>
                <a:gd name="T51" fmla="*/ 1173 h 2608"/>
                <a:gd name="T52" fmla="*/ 2593 w 2605"/>
                <a:gd name="T53" fmla="*/ 1481 h 2608"/>
                <a:gd name="T54" fmla="*/ 2520 w 2605"/>
                <a:gd name="T55" fmla="*/ 1772 h 2608"/>
                <a:gd name="T56" fmla="*/ 2384 w 2605"/>
                <a:gd name="T57" fmla="*/ 2032 h 2608"/>
                <a:gd name="T58" fmla="*/ 2195 w 2605"/>
                <a:gd name="T59" fmla="*/ 2253 h 2608"/>
                <a:gd name="T60" fmla="*/ 1964 w 2605"/>
                <a:gd name="T61" fmla="*/ 2429 h 2608"/>
                <a:gd name="T62" fmla="*/ 1695 w 2605"/>
                <a:gd name="T63" fmla="*/ 2548 h 2608"/>
                <a:gd name="T64" fmla="*/ 1401 w 2605"/>
                <a:gd name="T65" fmla="*/ 2604 h 2608"/>
                <a:gd name="T66" fmla="*/ 1096 w 2605"/>
                <a:gd name="T67" fmla="*/ 2593 h 2608"/>
                <a:gd name="T68" fmla="*/ 812 w 2605"/>
                <a:gd name="T69" fmla="*/ 2513 h 2608"/>
                <a:gd name="T70" fmla="*/ 558 w 2605"/>
                <a:gd name="T71" fmla="*/ 2374 h 2608"/>
                <a:gd name="T72" fmla="*/ 341 w 2605"/>
                <a:gd name="T73" fmla="*/ 2184 h 2608"/>
                <a:gd name="T74" fmla="*/ 170 w 2605"/>
                <a:gd name="T75" fmla="*/ 1950 h 2608"/>
                <a:gd name="T76" fmla="*/ 55 w 2605"/>
                <a:gd name="T77" fmla="*/ 1680 h 2608"/>
                <a:gd name="T78" fmla="*/ 3 w 2605"/>
                <a:gd name="T79" fmla="*/ 1383 h 2608"/>
                <a:gd name="T80" fmla="*/ 20 w 2605"/>
                <a:gd name="T81" fmla="*/ 1079 h 2608"/>
                <a:gd name="T82" fmla="*/ 101 w 2605"/>
                <a:gd name="T83" fmla="*/ 801 h 2608"/>
                <a:gd name="T84" fmla="*/ 238 w 2605"/>
                <a:gd name="T85" fmla="*/ 553 h 2608"/>
                <a:gd name="T86" fmla="*/ 424 w 2605"/>
                <a:gd name="T87" fmla="*/ 340 h 2608"/>
                <a:gd name="T88" fmla="*/ 653 w 2605"/>
                <a:gd name="T89" fmla="*/ 173 h 2608"/>
                <a:gd name="T90" fmla="*/ 915 w 2605"/>
                <a:gd name="T91" fmla="*/ 59 h 2608"/>
                <a:gd name="T92" fmla="*/ 1203 w 2605"/>
                <a:gd name="T93"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5" h="2608">
                  <a:moveTo>
                    <a:pt x="456" y="983"/>
                  </a:moveTo>
                  <a:lnTo>
                    <a:pt x="879" y="1718"/>
                  </a:lnTo>
                  <a:lnTo>
                    <a:pt x="1303" y="2453"/>
                  </a:lnTo>
                  <a:lnTo>
                    <a:pt x="1727" y="1718"/>
                  </a:lnTo>
                  <a:lnTo>
                    <a:pt x="2150" y="983"/>
                  </a:lnTo>
                  <a:lnTo>
                    <a:pt x="456" y="983"/>
                  </a:lnTo>
                  <a:close/>
                  <a:moveTo>
                    <a:pt x="1740" y="384"/>
                  </a:moveTo>
                  <a:lnTo>
                    <a:pt x="1674" y="386"/>
                  </a:lnTo>
                  <a:lnTo>
                    <a:pt x="1609" y="399"/>
                  </a:lnTo>
                  <a:lnTo>
                    <a:pt x="1553" y="418"/>
                  </a:lnTo>
                  <a:lnTo>
                    <a:pt x="1500" y="443"/>
                  </a:lnTo>
                  <a:lnTo>
                    <a:pt x="1452" y="473"/>
                  </a:lnTo>
                  <a:lnTo>
                    <a:pt x="1409" y="508"/>
                  </a:lnTo>
                  <a:lnTo>
                    <a:pt x="1369" y="549"/>
                  </a:lnTo>
                  <a:lnTo>
                    <a:pt x="1334" y="594"/>
                  </a:lnTo>
                  <a:lnTo>
                    <a:pt x="1303" y="646"/>
                  </a:lnTo>
                  <a:lnTo>
                    <a:pt x="1275" y="600"/>
                  </a:lnTo>
                  <a:lnTo>
                    <a:pt x="1244" y="557"/>
                  </a:lnTo>
                  <a:lnTo>
                    <a:pt x="1210" y="519"/>
                  </a:lnTo>
                  <a:lnTo>
                    <a:pt x="1172" y="484"/>
                  </a:lnTo>
                  <a:lnTo>
                    <a:pt x="1129" y="454"/>
                  </a:lnTo>
                  <a:lnTo>
                    <a:pt x="1083" y="429"/>
                  </a:lnTo>
                  <a:lnTo>
                    <a:pt x="1033" y="410"/>
                  </a:lnTo>
                  <a:lnTo>
                    <a:pt x="973" y="393"/>
                  </a:lnTo>
                  <a:lnTo>
                    <a:pt x="913" y="384"/>
                  </a:lnTo>
                  <a:lnTo>
                    <a:pt x="852" y="384"/>
                  </a:lnTo>
                  <a:lnTo>
                    <a:pt x="792" y="392"/>
                  </a:lnTo>
                  <a:lnTo>
                    <a:pt x="733" y="407"/>
                  </a:lnTo>
                  <a:lnTo>
                    <a:pt x="676" y="429"/>
                  </a:lnTo>
                  <a:lnTo>
                    <a:pt x="630" y="454"/>
                  </a:lnTo>
                  <a:lnTo>
                    <a:pt x="589" y="482"/>
                  </a:lnTo>
                  <a:lnTo>
                    <a:pt x="553" y="513"/>
                  </a:lnTo>
                  <a:lnTo>
                    <a:pt x="521" y="547"/>
                  </a:lnTo>
                  <a:lnTo>
                    <a:pt x="494" y="584"/>
                  </a:lnTo>
                  <a:lnTo>
                    <a:pt x="470" y="621"/>
                  </a:lnTo>
                  <a:lnTo>
                    <a:pt x="452" y="659"/>
                  </a:lnTo>
                  <a:lnTo>
                    <a:pt x="436" y="697"/>
                  </a:lnTo>
                  <a:lnTo>
                    <a:pt x="424" y="735"/>
                  </a:lnTo>
                  <a:lnTo>
                    <a:pt x="416" y="770"/>
                  </a:lnTo>
                  <a:lnTo>
                    <a:pt x="413" y="805"/>
                  </a:lnTo>
                  <a:lnTo>
                    <a:pt x="413" y="838"/>
                  </a:lnTo>
                  <a:lnTo>
                    <a:pt x="2198" y="838"/>
                  </a:lnTo>
                  <a:lnTo>
                    <a:pt x="2198" y="804"/>
                  </a:lnTo>
                  <a:lnTo>
                    <a:pt x="2193" y="769"/>
                  </a:lnTo>
                  <a:lnTo>
                    <a:pt x="2185" y="731"/>
                  </a:lnTo>
                  <a:lnTo>
                    <a:pt x="2173" y="693"/>
                  </a:lnTo>
                  <a:lnTo>
                    <a:pt x="2158" y="655"/>
                  </a:lnTo>
                  <a:lnTo>
                    <a:pt x="2138" y="617"/>
                  </a:lnTo>
                  <a:lnTo>
                    <a:pt x="2114" y="579"/>
                  </a:lnTo>
                  <a:lnTo>
                    <a:pt x="2086" y="543"/>
                  </a:lnTo>
                  <a:lnTo>
                    <a:pt x="2054" y="509"/>
                  </a:lnTo>
                  <a:lnTo>
                    <a:pt x="2017" y="479"/>
                  </a:lnTo>
                  <a:lnTo>
                    <a:pt x="1976" y="452"/>
                  </a:lnTo>
                  <a:lnTo>
                    <a:pt x="1930" y="427"/>
                  </a:lnTo>
                  <a:lnTo>
                    <a:pt x="1867" y="403"/>
                  </a:lnTo>
                  <a:lnTo>
                    <a:pt x="1804" y="389"/>
                  </a:lnTo>
                  <a:lnTo>
                    <a:pt x="1740" y="384"/>
                  </a:lnTo>
                  <a:close/>
                  <a:moveTo>
                    <a:pt x="1303" y="0"/>
                  </a:moveTo>
                  <a:lnTo>
                    <a:pt x="1403" y="4"/>
                  </a:lnTo>
                  <a:lnTo>
                    <a:pt x="1502" y="16"/>
                  </a:lnTo>
                  <a:lnTo>
                    <a:pt x="1597" y="34"/>
                  </a:lnTo>
                  <a:lnTo>
                    <a:pt x="1690" y="59"/>
                  </a:lnTo>
                  <a:lnTo>
                    <a:pt x="1782" y="90"/>
                  </a:lnTo>
                  <a:lnTo>
                    <a:pt x="1868" y="128"/>
                  </a:lnTo>
                  <a:lnTo>
                    <a:pt x="1952" y="173"/>
                  </a:lnTo>
                  <a:lnTo>
                    <a:pt x="2032" y="223"/>
                  </a:lnTo>
                  <a:lnTo>
                    <a:pt x="2108" y="279"/>
                  </a:lnTo>
                  <a:lnTo>
                    <a:pt x="2180" y="339"/>
                  </a:lnTo>
                  <a:lnTo>
                    <a:pt x="2247" y="405"/>
                  </a:lnTo>
                  <a:lnTo>
                    <a:pt x="2309" y="475"/>
                  </a:lnTo>
                  <a:lnTo>
                    <a:pt x="2367" y="550"/>
                  </a:lnTo>
                  <a:lnTo>
                    <a:pt x="2418" y="629"/>
                  </a:lnTo>
                  <a:lnTo>
                    <a:pt x="2464" y="712"/>
                  </a:lnTo>
                  <a:lnTo>
                    <a:pt x="2504" y="797"/>
                  </a:lnTo>
                  <a:lnTo>
                    <a:pt x="2538" y="888"/>
                  </a:lnTo>
                  <a:lnTo>
                    <a:pt x="2566" y="979"/>
                  </a:lnTo>
                  <a:lnTo>
                    <a:pt x="2586" y="1075"/>
                  </a:lnTo>
                  <a:lnTo>
                    <a:pt x="2600" y="1173"/>
                  </a:lnTo>
                  <a:lnTo>
                    <a:pt x="2605" y="1273"/>
                  </a:lnTo>
                  <a:lnTo>
                    <a:pt x="2604" y="1378"/>
                  </a:lnTo>
                  <a:lnTo>
                    <a:pt x="2593" y="1481"/>
                  </a:lnTo>
                  <a:lnTo>
                    <a:pt x="2576" y="1580"/>
                  </a:lnTo>
                  <a:lnTo>
                    <a:pt x="2552" y="1677"/>
                  </a:lnTo>
                  <a:lnTo>
                    <a:pt x="2520" y="1772"/>
                  </a:lnTo>
                  <a:lnTo>
                    <a:pt x="2481" y="1862"/>
                  </a:lnTo>
                  <a:lnTo>
                    <a:pt x="2435" y="1950"/>
                  </a:lnTo>
                  <a:lnTo>
                    <a:pt x="2384" y="2032"/>
                  </a:lnTo>
                  <a:lnTo>
                    <a:pt x="2326" y="2111"/>
                  </a:lnTo>
                  <a:lnTo>
                    <a:pt x="2264" y="2185"/>
                  </a:lnTo>
                  <a:lnTo>
                    <a:pt x="2195" y="2253"/>
                  </a:lnTo>
                  <a:lnTo>
                    <a:pt x="2123" y="2318"/>
                  </a:lnTo>
                  <a:lnTo>
                    <a:pt x="2046" y="2377"/>
                  </a:lnTo>
                  <a:lnTo>
                    <a:pt x="1964" y="2429"/>
                  </a:lnTo>
                  <a:lnTo>
                    <a:pt x="1877" y="2475"/>
                  </a:lnTo>
                  <a:lnTo>
                    <a:pt x="1788" y="2515"/>
                  </a:lnTo>
                  <a:lnTo>
                    <a:pt x="1695" y="2548"/>
                  </a:lnTo>
                  <a:lnTo>
                    <a:pt x="1600" y="2574"/>
                  </a:lnTo>
                  <a:lnTo>
                    <a:pt x="1502" y="2594"/>
                  </a:lnTo>
                  <a:lnTo>
                    <a:pt x="1401" y="2604"/>
                  </a:lnTo>
                  <a:lnTo>
                    <a:pt x="1297" y="2608"/>
                  </a:lnTo>
                  <a:lnTo>
                    <a:pt x="1195" y="2604"/>
                  </a:lnTo>
                  <a:lnTo>
                    <a:pt x="1096" y="2593"/>
                  </a:lnTo>
                  <a:lnTo>
                    <a:pt x="999" y="2573"/>
                  </a:lnTo>
                  <a:lnTo>
                    <a:pt x="903" y="2545"/>
                  </a:lnTo>
                  <a:lnTo>
                    <a:pt x="812" y="2513"/>
                  </a:lnTo>
                  <a:lnTo>
                    <a:pt x="723" y="2472"/>
                  </a:lnTo>
                  <a:lnTo>
                    <a:pt x="638" y="2426"/>
                  </a:lnTo>
                  <a:lnTo>
                    <a:pt x="558" y="2374"/>
                  </a:lnTo>
                  <a:lnTo>
                    <a:pt x="481" y="2316"/>
                  </a:lnTo>
                  <a:lnTo>
                    <a:pt x="409" y="2252"/>
                  </a:lnTo>
                  <a:lnTo>
                    <a:pt x="341" y="2184"/>
                  </a:lnTo>
                  <a:lnTo>
                    <a:pt x="279" y="2111"/>
                  </a:lnTo>
                  <a:lnTo>
                    <a:pt x="221" y="2032"/>
                  </a:lnTo>
                  <a:lnTo>
                    <a:pt x="170" y="1950"/>
                  </a:lnTo>
                  <a:lnTo>
                    <a:pt x="126" y="1863"/>
                  </a:lnTo>
                  <a:lnTo>
                    <a:pt x="87" y="1774"/>
                  </a:lnTo>
                  <a:lnTo>
                    <a:pt x="55" y="1680"/>
                  </a:lnTo>
                  <a:lnTo>
                    <a:pt x="30" y="1583"/>
                  </a:lnTo>
                  <a:lnTo>
                    <a:pt x="12" y="1484"/>
                  </a:lnTo>
                  <a:lnTo>
                    <a:pt x="3" y="1383"/>
                  </a:lnTo>
                  <a:lnTo>
                    <a:pt x="0" y="1278"/>
                  </a:lnTo>
                  <a:lnTo>
                    <a:pt x="7" y="1177"/>
                  </a:lnTo>
                  <a:lnTo>
                    <a:pt x="20" y="1079"/>
                  </a:lnTo>
                  <a:lnTo>
                    <a:pt x="39" y="983"/>
                  </a:lnTo>
                  <a:lnTo>
                    <a:pt x="67" y="890"/>
                  </a:lnTo>
                  <a:lnTo>
                    <a:pt x="101" y="801"/>
                  </a:lnTo>
                  <a:lnTo>
                    <a:pt x="140" y="715"/>
                  </a:lnTo>
                  <a:lnTo>
                    <a:pt x="186" y="631"/>
                  </a:lnTo>
                  <a:lnTo>
                    <a:pt x="238" y="553"/>
                  </a:lnTo>
                  <a:lnTo>
                    <a:pt x="295" y="477"/>
                  </a:lnTo>
                  <a:lnTo>
                    <a:pt x="358" y="406"/>
                  </a:lnTo>
                  <a:lnTo>
                    <a:pt x="424" y="340"/>
                  </a:lnTo>
                  <a:lnTo>
                    <a:pt x="496" y="279"/>
                  </a:lnTo>
                  <a:lnTo>
                    <a:pt x="572" y="224"/>
                  </a:lnTo>
                  <a:lnTo>
                    <a:pt x="653" y="173"/>
                  </a:lnTo>
                  <a:lnTo>
                    <a:pt x="737" y="130"/>
                  </a:lnTo>
                  <a:lnTo>
                    <a:pt x="824" y="90"/>
                  </a:lnTo>
                  <a:lnTo>
                    <a:pt x="915" y="59"/>
                  </a:lnTo>
                  <a:lnTo>
                    <a:pt x="1008" y="34"/>
                  </a:lnTo>
                  <a:lnTo>
                    <a:pt x="1104" y="16"/>
                  </a:lnTo>
                  <a:lnTo>
                    <a:pt x="1203" y="4"/>
                  </a:lnTo>
                  <a:lnTo>
                    <a:pt x="1303"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600">
                <a:solidFill>
                  <a:schemeClr val="tx2"/>
                </a:solidFill>
              </a:endParaRPr>
            </a:p>
          </p:txBody>
        </p:sp>
        <p:sp>
          <p:nvSpPr>
            <p:cNvPr id="4108" name="Freeform 10"/>
            <p:cNvSpPr>
              <a:spLocks noEditPoints="1"/>
            </p:cNvSpPr>
            <p:nvPr/>
          </p:nvSpPr>
          <p:spPr bwMode="auto">
            <a:xfrm>
              <a:off x="-3408363" y="2030413"/>
              <a:ext cx="395288" cy="565150"/>
            </a:xfrm>
            <a:custGeom>
              <a:avLst/>
              <a:gdLst>
                <a:gd name="T0" fmla="*/ 144 w 499"/>
                <a:gd name="T1" fmla="*/ 600 h 713"/>
                <a:gd name="T2" fmla="*/ 216 w 499"/>
                <a:gd name="T3" fmla="*/ 600 h 713"/>
                <a:gd name="T4" fmla="*/ 294 w 499"/>
                <a:gd name="T5" fmla="*/ 587 h 713"/>
                <a:gd name="T6" fmla="*/ 332 w 499"/>
                <a:gd name="T7" fmla="*/ 565 h 713"/>
                <a:gd name="T8" fmla="*/ 355 w 499"/>
                <a:gd name="T9" fmla="*/ 523 h 713"/>
                <a:gd name="T10" fmla="*/ 356 w 499"/>
                <a:gd name="T11" fmla="*/ 477 h 713"/>
                <a:gd name="T12" fmla="*/ 338 w 499"/>
                <a:gd name="T13" fmla="*/ 437 h 713"/>
                <a:gd name="T14" fmla="*/ 301 w 499"/>
                <a:gd name="T15" fmla="*/ 409 h 713"/>
                <a:gd name="T16" fmla="*/ 234 w 499"/>
                <a:gd name="T17" fmla="*/ 396 h 713"/>
                <a:gd name="T18" fmla="*/ 144 w 499"/>
                <a:gd name="T19" fmla="*/ 391 h 713"/>
                <a:gd name="T20" fmla="*/ 148 w 499"/>
                <a:gd name="T21" fmla="*/ 113 h 713"/>
                <a:gd name="T22" fmla="*/ 145 w 499"/>
                <a:gd name="T23" fmla="*/ 117 h 713"/>
                <a:gd name="T24" fmla="*/ 143 w 499"/>
                <a:gd name="T25" fmla="*/ 121 h 713"/>
                <a:gd name="T26" fmla="*/ 143 w 499"/>
                <a:gd name="T27" fmla="*/ 287 h 713"/>
                <a:gd name="T28" fmla="*/ 190 w 499"/>
                <a:gd name="T29" fmla="*/ 287 h 713"/>
                <a:gd name="T30" fmla="*/ 250 w 499"/>
                <a:gd name="T31" fmla="*/ 282 h 713"/>
                <a:gd name="T32" fmla="*/ 300 w 499"/>
                <a:gd name="T33" fmla="*/ 268 h 713"/>
                <a:gd name="T34" fmla="*/ 327 w 499"/>
                <a:gd name="T35" fmla="*/ 237 h 713"/>
                <a:gd name="T36" fmla="*/ 335 w 499"/>
                <a:gd name="T37" fmla="*/ 194 h 713"/>
                <a:gd name="T38" fmla="*/ 323 w 499"/>
                <a:gd name="T39" fmla="*/ 152 h 713"/>
                <a:gd name="T40" fmla="*/ 293 w 499"/>
                <a:gd name="T41" fmla="*/ 126 h 713"/>
                <a:gd name="T42" fmla="*/ 232 w 499"/>
                <a:gd name="T43" fmla="*/ 116 h 713"/>
                <a:gd name="T44" fmla="*/ 150 w 499"/>
                <a:gd name="T45" fmla="*/ 112 h 713"/>
                <a:gd name="T46" fmla="*/ 150 w 499"/>
                <a:gd name="T47" fmla="*/ 0 h 713"/>
                <a:gd name="T48" fmla="*/ 318 w 499"/>
                <a:gd name="T49" fmla="*/ 4 h 713"/>
                <a:gd name="T50" fmla="*/ 380 w 499"/>
                <a:gd name="T51" fmla="*/ 23 h 713"/>
                <a:gd name="T52" fmla="*/ 435 w 499"/>
                <a:gd name="T53" fmla="*/ 61 h 713"/>
                <a:gd name="T54" fmla="*/ 467 w 499"/>
                <a:gd name="T55" fmla="*/ 112 h 713"/>
                <a:gd name="T56" fmla="*/ 478 w 499"/>
                <a:gd name="T57" fmla="*/ 172 h 713"/>
                <a:gd name="T58" fmla="*/ 470 w 499"/>
                <a:gd name="T59" fmla="*/ 234 h 713"/>
                <a:gd name="T60" fmla="*/ 445 w 499"/>
                <a:gd name="T61" fmla="*/ 282 h 713"/>
                <a:gd name="T62" fmla="*/ 406 w 499"/>
                <a:gd name="T63" fmla="*/ 316 h 713"/>
                <a:gd name="T64" fmla="*/ 352 w 499"/>
                <a:gd name="T65" fmla="*/ 338 h 713"/>
                <a:gd name="T66" fmla="*/ 340 w 499"/>
                <a:gd name="T67" fmla="*/ 341 h 713"/>
                <a:gd name="T68" fmla="*/ 339 w 499"/>
                <a:gd name="T69" fmla="*/ 342 h 713"/>
                <a:gd name="T70" fmla="*/ 339 w 499"/>
                <a:gd name="T71" fmla="*/ 342 h 713"/>
                <a:gd name="T72" fmla="*/ 340 w 499"/>
                <a:gd name="T73" fmla="*/ 342 h 713"/>
                <a:gd name="T74" fmla="*/ 365 w 499"/>
                <a:gd name="T75" fmla="*/ 349 h 713"/>
                <a:gd name="T76" fmla="*/ 416 w 499"/>
                <a:gd name="T77" fmla="*/ 368 h 713"/>
                <a:gd name="T78" fmla="*/ 466 w 499"/>
                <a:gd name="T79" fmla="*/ 409 h 713"/>
                <a:gd name="T80" fmla="*/ 493 w 499"/>
                <a:gd name="T81" fmla="*/ 464 h 713"/>
                <a:gd name="T82" fmla="*/ 499 w 499"/>
                <a:gd name="T83" fmla="*/ 531 h 713"/>
                <a:gd name="T84" fmla="*/ 483 w 499"/>
                <a:gd name="T85" fmla="*/ 594 h 713"/>
                <a:gd name="T86" fmla="*/ 453 w 499"/>
                <a:gd name="T87" fmla="*/ 642 h 713"/>
                <a:gd name="T88" fmla="*/ 408 w 499"/>
                <a:gd name="T89" fmla="*/ 676 h 713"/>
                <a:gd name="T90" fmla="*/ 355 w 499"/>
                <a:gd name="T91" fmla="*/ 698 h 713"/>
                <a:gd name="T92" fmla="*/ 280 w 499"/>
                <a:gd name="T93" fmla="*/ 710 h 713"/>
                <a:gd name="T94" fmla="*/ 126 w 499"/>
                <a:gd name="T95" fmla="*/ 713 h 713"/>
                <a:gd name="T96" fmla="*/ 10 w 499"/>
                <a:gd name="T97" fmla="*/ 712 h 713"/>
                <a:gd name="T98" fmla="*/ 3 w 499"/>
                <a:gd name="T99" fmla="*/ 710 h 713"/>
                <a:gd name="T100" fmla="*/ 0 w 499"/>
                <a:gd name="T101" fmla="*/ 702 h 713"/>
                <a:gd name="T102" fmla="*/ 0 w 499"/>
                <a:gd name="T103" fmla="*/ 16 h 713"/>
                <a:gd name="T104" fmla="*/ 0 w 499"/>
                <a:gd name="T105" fmla="*/ 7 h 713"/>
                <a:gd name="T106" fmla="*/ 5 w 499"/>
                <a:gd name="T107" fmla="*/ 2 h 713"/>
                <a:gd name="T108" fmla="*/ 16 w 499"/>
                <a:gd name="T109"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9" h="713">
                  <a:moveTo>
                    <a:pt x="144" y="391"/>
                  </a:moveTo>
                  <a:lnTo>
                    <a:pt x="144" y="600"/>
                  </a:lnTo>
                  <a:lnTo>
                    <a:pt x="181" y="602"/>
                  </a:lnTo>
                  <a:lnTo>
                    <a:pt x="216" y="600"/>
                  </a:lnTo>
                  <a:lnTo>
                    <a:pt x="255" y="595"/>
                  </a:lnTo>
                  <a:lnTo>
                    <a:pt x="294" y="587"/>
                  </a:lnTo>
                  <a:lnTo>
                    <a:pt x="315" y="578"/>
                  </a:lnTo>
                  <a:lnTo>
                    <a:pt x="332" y="565"/>
                  </a:lnTo>
                  <a:lnTo>
                    <a:pt x="346" y="545"/>
                  </a:lnTo>
                  <a:lnTo>
                    <a:pt x="355" y="523"/>
                  </a:lnTo>
                  <a:lnTo>
                    <a:pt x="359" y="499"/>
                  </a:lnTo>
                  <a:lnTo>
                    <a:pt x="356" y="477"/>
                  </a:lnTo>
                  <a:lnTo>
                    <a:pt x="349" y="456"/>
                  </a:lnTo>
                  <a:lnTo>
                    <a:pt x="338" y="437"/>
                  </a:lnTo>
                  <a:lnTo>
                    <a:pt x="321" y="421"/>
                  </a:lnTo>
                  <a:lnTo>
                    <a:pt x="301" y="409"/>
                  </a:lnTo>
                  <a:lnTo>
                    <a:pt x="277" y="401"/>
                  </a:lnTo>
                  <a:lnTo>
                    <a:pt x="234" y="396"/>
                  </a:lnTo>
                  <a:lnTo>
                    <a:pt x="190" y="393"/>
                  </a:lnTo>
                  <a:lnTo>
                    <a:pt x="144" y="391"/>
                  </a:lnTo>
                  <a:close/>
                  <a:moveTo>
                    <a:pt x="150" y="112"/>
                  </a:moveTo>
                  <a:lnTo>
                    <a:pt x="148" y="113"/>
                  </a:lnTo>
                  <a:lnTo>
                    <a:pt x="147" y="114"/>
                  </a:lnTo>
                  <a:lnTo>
                    <a:pt x="145" y="117"/>
                  </a:lnTo>
                  <a:lnTo>
                    <a:pt x="144" y="118"/>
                  </a:lnTo>
                  <a:lnTo>
                    <a:pt x="143" y="121"/>
                  </a:lnTo>
                  <a:lnTo>
                    <a:pt x="143" y="203"/>
                  </a:lnTo>
                  <a:lnTo>
                    <a:pt x="143" y="287"/>
                  </a:lnTo>
                  <a:lnTo>
                    <a:pt x="167" y="289"/>
                  </a:lnTo>
                  <a:lnTo>
                    <a:pt x="190" y="287"/>
                  </a:lnTo>
                  <a:lnTo>
                    <a:pt x="220" y="285"/>
                  </a:lnTo>
                  <a:lnTo>
                    <a:pt x="250" y="282"/>
                  </a:lnTo>
                  <a:lnTo>
                    <a:pt x="279" y="275"/>
                  </a:lnTo>
                  <a:lnTo>
                    <a:pt x="300" y="268"/>
                  </a:lnTo>
                  <a:lnTo>
                    <a:pt x="317" y="255"/>
                  </a:lnTo>
                  <a:lnTo>
                    <a:pt x="327" y="237"/>
                  </a:lnTo>
                  <a:lnTo>
                    <a:pt x="334" y="217"/>
                  </a:lnTo>
                  <a:lnTo>
                    <a:pt x="335" y="194"/>
                  </a:lnTo>
                  <a:lnTo>
                    <a:pt x="331" y="172"/>
                  </a:lnTo>
                  <a:lnTo>
                    <a:pt x="323" y="152"/>
                  </a:lnTo>
                  <a:lnTo>
                    <a:pt x="311" y="138"/>
                  </a:lnTo>
                  <a:lnTo>
                    <a:pt x="293" y="126"/>
                  </a:lnTo>
                  <a:lnTo>
                    <a:pt x="272" y="120"/>
                  </a:lnTo>
                  <a:lnTo>
                    <a:pt x="232" y="116"/>
                  </a:lnTo>
                  <a:lnTo>
                    <a:pt x="191" y="114"/>
                  </a:lnTo>
                  <a:lnTo>
                    <a:pt x="150" y="112"/>
                  </a:lnTo>
                  <a:close/>
                  <a:moveTo>
                    <a:pt x="16" y="0"/>
                  </a:moveTo>
                  <a:lnTo>
                    <a:pt x="150" y="0"/>
                  </a:lnTo>
                  <a:lnTo>
                    <a:pt x="285" y="2"/>
                  </a:lnTo>
                  <a:lnTo>
                    <a:pt x="318" y="4"/>
                  </a:lnTo>
                  <a:lnTo>
                    <a:pt x="349" y="11"/>
                  </a:lnTo>
                  <a:lnTo>
                    <a:pt x="380" y="23"/>
                  </a:lnTo>
                  <a:lnTo>
                    <a:pt x="408" y="40"/>
                  </a:lnTo>
                  <a:lnTo>
                    <a:pt x="435" y="61"/>
                  </a:lnTo>
                  <a:lnTo>
                    <a:pt x="454" y="86"/>
                  </a:lnTo>
                  <a:lnTo>
                    <a:pt x="467" y="112"/>
                  </a:lnTo>
                  <a:lnTo>
                    <a:pt x="475" y="141"/>
                  </a:lnTo>
                  <a:lnTo>
                    <a:pt x="478" y="172"/>
                  </a:lnTo>
                  <a:lnTo>
                    <a:pt x="476" y="205"/>
                  </a:lnTo>
                  <a:lnTo>
                    <a:pt x="470" y="234"/>
                  </a:lnTo>
                  <a:lnTo>
                    <a:pt x="459" y="260"/>
                  </a:lnTo>
                  <a:lnTo>
                    <a:pt x="445" y="282"/>
                  </a:lnTo>
                  <a:lnTo>
                    <a:pt x="427" y="300"/>
                  </a:lnTo>
                  <a:lnTo>
                    <a:pt x="406" y="316"/>
                  </a:lnTo>
                  <a:lnTo>
                    <a:pt x="381" y="329"/>
                  </a:lnTo>
                  <a:lnTo>
                    <a:pt x="352" y="338"/>
                  </a:lnTo>
                  <a:lnTo>
                    <a:pt x="342" y="341"/>
                  </a:lnTo>
                  <a:lnTo>
                    <a:pt x="340" y="341"/>
                  </a:lnTo>
                  <a:lnTo>
                    <a:pt x="340" y="341"/>
                  </a:lnTo>
                  <a:lnTo>
                    <a:pt x="339" y="342"/>
                  </a:lnTo>
                  <a:lnTo>
                    <a:pt x="339" y="342"/>
                  </a:lnTo>
                  <a:lnTo>
                    <a:pt x="339" y="342"/>
                  </a:lnTo>
                  <a:lnTo>
                    <a:pt x="339" y="342"/>
                  </a:lnTo>
                  <a:lnTo>
                    <a:pt x="340" y="342"/>
                  </a:lnTo>
                  <a:lnTo>
                    <a:pt x="342" y="341"/>
                  </a:lnTo>
                  <a:lnTo>
                    <a:pt x="365" y="349"/>
                  </a:lnTo>
                  <a:lnTo>
                    <a:pt x="391" y="357"/>
                  </a:lnTo>
                  <a:lnTo>
                    <a:pt x="416" y="368"/>
                  </a:lnTo>
                  <a:lnTo>
                    <a:pt x="444" y="385"/>
                  </a:lnTo>
                  <a:lnTo>
                    <a:pt x="466" y="409"/>
                  </a:lnTo>
                  <a:lnTo>
                    <a:pt x="483" y="435"/>
                  </a:lnTo>
                  <a:lnTo>
                    <a:pt x="493" y="464"/>
                  </a:lnTo>
                  <a:lnTo>
                    <a:pt x="499" y="497"/>
                  </a:lnTo>
                  <a:lnTo>
                    <a:pt x="499" y="531"/>
                  </a:lnTo>
                  <a:lnTo>
                    <a:pt x="493" y="564"/>
                  </a:lnTo>
                  <a:lnTo>
                    <a:pt x="483" y="594"/>
                  </a:lnTo>
                  <a:lnTo>
                    <a:pt x="470" y="619"/>
                  </a:lnTo>
                  <a:lnTo>
                    <a:pt x="453" y="642"/>
                  </a:lnTo>
                  <a:lnTo>
                    <a:pt x="432" y="660"/>
                  </a:lnTo>
                  <a:lnTo>
                    <a:pt x="408" y="676"/>
                  </a:lnTo>
                  <a:lnTo>
                    <a:pt x="383" y="688"/>
                  </a:lnTo>
                  <a:lnTo>
                    <a:pt x="355" y="698"/>
                  </a:lnTo>
                  <a:lnTo>
                    <a:pt x="325" y="705"/>
                  </a:lnTo>
                  <a:lnTo>
                    <a:pt x="280" y="710"/>
                  </a:lnTo>
                  <a:lnTo>
                    <a:pt x="236" y="712"/>
                  </a:lnTo>
                  <a:lnTo>
                    <a:pt x="126" y="713"/>
                  </a:lnTo>
                  <a:lnTo>
                    <a:pt x="14" y="713"/>
                  </a:lnTo>
                  <a:lnTo>
                    <a:pt x="10" y="712"/>
                  </a:lnTo>
                  <a:lnTo>
                    <a:pt x="5" y="712"/>
                  </a:lnTo>
                  <a:lnTo>
                    <a:pt x="3" y="710"/>
                  </a:lnTo>
                  <a:lnTo>
                    <a:pt x="1" y="706"/>
                  </a:lnTo>
                  <a:lnTo>
                    <a:pt x="0" y="702"/>
                  </a:lnTo>
                  <a:lnTo>
                    <a:pt x="0" y="697"/>
                  </a:lnTo>
                  <a:lnTo>
                    <a:pt x="0" y="16"/>
                  </a:lnTo>
                  <a:lnTo>
                    <a:pt x="0" y="11"/>
                  </a:lnTo>
                  <a:lnTo>
                    <a:pt x="0" y="7"/>
                  </a:lnTo>
                  <a:lnTo>
                    <a:pt x="3" y="3"/>
                  </a:lnTo>
                  <a:lnTo>
                    <a:pt x="5" y="2"/>
                  </a:lnTo>
                  <a:lnTo>
                    <a:pt x="9" y="0"/>
                  </a:lnTo>
                  <a:lnTo>
                    <a:pt x="16"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600">
                <a:solidFill>
                  <a:schemeClr val="tx2"/>
                </a:solidFill>
              </a:endParaRPr>
            </a:p>
          </p:txBody>
        </p:sp>
        <p:sp>
          <p:nvSpPr>
            <p:cNvPr id="4109" name="Rectangle 11"/>
            <p:cNvSpPr>
              <a:spLocks noChangeArrowheads="1"/>
            </p:cNvSpPr>
            <p:nvPr/>
          </p:nvSpPr>
          <p:spPr bwMode="auto">
            <a:xfrm>
              <a:off x="-2500313" y="2030413"/>
              <a:ext cx="111125" cy="563563"/>
            </a:xfrm>
            <a:prstGeom prst="rect">
              <a:avLst/>
            </a:prstGeom>
            <a:grp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600">
                <a:solidFill>
                  <a:schemeClr val="tx2"/>
                </a:solidFill>
              </a:endParaRPr>
            </a:p>
          </p:txBody>
        </p:sp>
        <p:sp>
          <p:nvSpPr>
            <p:cNvPr id="4110" name="Freeform 12"/>
            <p:cNvSpPr>
              <a:spLocks/>
            </p:cNvSpPr>
            <p:nvPr/>
          </p:nvSpPr>
          <p:spPr bwMode="auto">
            <a:xfrm>
              <a:off x="-1638301" y="2211388"/>
              <a:ext cx="134938" cy="133350"/>
            </a:xfrm>
            <a:custGeom>
              <a:avLst/>
              <a:gdLst>
                <a:gd name="T0" fmla="*/ 13 w 168"/>
                <a:gd name="T1" fmla="*/ 0 h 167"/>
                <a:gd name="T2" fmla="*/ 21 w 168"/>
                <a:gd name="T3" fmla="*/ 1 h 167"/>
                <a:gd name="T4" fmla="*/ 26 w 168"/>
                <a:gd name="T5" fmla="*/ 6 h 167"/>
                <a:gd name="T6" fmla="*/ 31 w 168"/>
                <a:gd name="T7" fmla="*/ 18 h 167"/>
                <a:gd name="T8" fmla="*/ 57 w 168"/>
                <a:gd name="T9" fmla="*/ 82 h 167"/>
                <a:gd name="T10" fmla="*/ 83 w 168"/>
                <a:gd name="T11" fmla="*/ 148 h 167"/>
                <a:gd name="T12" fmla="*/ 90 w 168"/>
                <a:gd name="T13" fmla="*/ 136 h 167"/>
                <a:gd name="T14" fmla="*/ 94 w 168"/>
                <a:gd name="T15" fmla="*/ 124 h 167"/>
                <a:gd name="T16" fmla="*/ 117 w 168"/>
                <a:gd name="T17" fmla="*/ 70 h 167"/>
                <a:gd name="T18" fmla="*/ 138 w 168"/>
                <a:gd name="T19" fmla="*/ 17 h 167"/>
                <a:gd name="T20" fmla="*/ 146 w 168"/>
                <a:gd name="T21" fmla="*/ 5 h 167"/>
                <a:gd name="T22" fmla="*/ 155 w 168"/>
                <a:gd name="T23" fmla="*/ 1 h 167"/>
                <a:gd name="T24" fmla="*/ 168 w 168"/>
                <a:gd name="T25" fmla="*/ 2 h 167"/>
                <a:gd name="T26" fmla="*/ 168 w 168"/>
                <a:gd name="T27" fmla="*/ 166 h 167"/>
                <a:gd name="T28" fmla="*/ 153 w 168"/>
                <a:gd name="T29" fmla="*/ 166 h 167"/>
                <a:gd name="T30" fmla="*/ 153 w 168"/>
                <a:gd name="T31" fmla="*/ 23 h 167"/>
                <a:gd name="T32" fmla="*/ 150 w 168"/>
                <a:gd name="T33" fmla="*/ 22 h 167"/>
                <a:gd name="T34" fmla="*/ 120 w 168"/>
                <a:gd name="T35" fmla="*/ 97 h 167"/>
                <a:gd name="T36" fmla="*/ 95 w 168"/>
                <a:gd name="T37" fmla="*/ 158 h 167"/>
                <a:gd name="T38" fmla="*/ 93 w 168"/>
                <a:gd name="T39" fmla="*/ 161 h 167"/>
                <a:gd name="T40" fmla="*/ 90 w 168"/>
                <a:gd name="T41" fmla="*/ 163 h 167"/>
                <a:gd name="T42" fmla="*/ 87 w 168"/>
                <a:gd name="T43" fmla="*/ 166 h 167"/>
                <a:gd name="T44" fmla="*/ 85 w 168"/>
                <a:gd name="T45" fmla="*/ 166 h 167"/>
                <a:gd name="T46" fmla="*/ 82 w 168"/>
                <a:gd name="T47" fmla="*/ 166 h 167"/>
                <a:gd name="T48" fmla="*/ 78 w 168"/>
                <a:gd name="T49" fmla="*/ 163 h 167"/>
                <a:gd name="T50" fmla="*/ 76 w 168"/>
                <a:gd name="T51" fmla="*/ 161 h 167"/>
                <a:gd name="T52" fmla="*/ 74 w 168"/>
                <a:gd name="T53" fmla="*/ 157 h 167"/>
                <a:gd name="T54" fmla="*/ 21 w 168"/>
                <a:gd name="T55" fmla="*/ 31 h 167"/>
                <a:gd name="T56" fmla="*/ 19 w 168"/>
                <a:gd name="T57" fmla="*/ 28 h 167"/>
                <a:gd name="T58" fmla="*/ 18 w 168"/>
                <a:gd name="T59" fmla="*/ 26 h 167"/>
                <a:gd name="T60" fmla="*/ 15 w 168"/>
                <a:gd name="T61" fmla="*/ 23 h 167"/>
                <a:gd name="T62" fmla="*/ 15 w 168"/>
                <a:gd name="T63" fmla="*/ 167 h 167"/>
                <a:gd name="T64" fmla="*/ 0 w 168"/>
                <a:gd name="T65" fmla="*/ 167 h 167"/>
                <a:gd name="T66" fmla="*/ 0 w 168"/>
                <a:gd name="T67" fmla="*/ 2 h 167"/>
                <a:gd name="T68" fmla="*/ 13 w 168"/>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167">
                  <a:moveTo>
                    <a:pt x="13" y="0"/>
                  </a:moveTo>
                  <a:lnTo>
                    <a:pt x="21" y="1"/>
                  </a:lnTo>
                  <a:lnTo>
                    <a:pt x="26" y="6"/>
                  </a:lnTo>
                  <a:lnTo>
                    <a:pt x="31" y="18"/>
                  </a:lnTo>
                  <a:lnTo>
                    <a:pt x="57" y="82"/>
                  </a:lnTo>
                  <a:lnTo>
                    <a:pt x="83" y="148"/>
                  </a:lnTo>
                  <a:lnTo>
                    <a:pt x="90" y="136"/>
                  </a:lnTo>
                  <a:lnTo>
                    <a:pt x="94" y="124"/>
                  </a:lnTo>
                  <a:lnTo>
                    <a:pt x="117" y="70"/>
                  </a:lnTo>
                  <a:lnTo>
                    <a:pt x="138" y="17"/>
                  </a:lnTo>
                  <a:lnTo>
                    <a:pt x="146" y="5"/>
                  </a:lnTo>
                  <a:lnTo>
                    <a:pt x="155" y="1"/>
                  </a:lnTo>
                  <a:lnTo>
                    <a:pt x="168" y="2"/>
                  </a:lnTo>
                  <a:lnTo>
                    <a:pt x="168" y="166"/>
                  </a:lnTo>
                  <a:lnTo>
                    <a:pt x="153" y="166"/>
                  </a:lnTo>
                  <a:lnTo>
                    <a:pt x="153" y="23"/>
                  </a:lnTo>
                  <a:lnTo>
                    <a:pt x="150" y="22"/>
                  </a:lnTo>
                  <a:lnTo>
                    <a:pt x="120" y="97"/>
                  </a:lnTo>
                  <a:lnTo>
                    <a:pt x="95" y="158"/>
                  </a:lnTo>
                  <a:lnTo>
                    <a:pt x="93" y="161"/>
                  </a:lnTo>
                  <a:lnTo>
                    <a:pt x="90" y="163"/>
                  </a:lnTo>
                  <a:lnTo>
                    <a:pt x="87" y="166"/>
                  </a:lnTo>
                  <a:lnTo>
                    <a:pt x="85" y="166"/>
                  </a:lnTo>
                  <a:lnTo>
                    <a:pt x="82" y="166"/>
                  </a:lnTo>
                  <a:lnTo>
                    <a:pt x="78" y="163"/>
                  </a:lnTo>
                  <a:lnTo>
                    <a:pt x="76" y="161"/>
                  </a:lnTo>
                  <a:lnTo>
                    <a:pt x="74" y="157"/>
                  </a:lnTo>
                  <a:lnTo>
                    <a:pt x="21" y="31"/>
                  </a:lnTo>
                  <a:lnTo>
                    <a:pt x="19" y="28"/>
                  </a:lnTo>
                  <a:lnTo>
                    <a:pt x="18" y="26"/>
                  </a:lnTo>
                  <a:lnTo>
                    <a:pt x="15" y="23"/>
                  </a:lnTo>
                  <a:lnTo>
                    <a:pt x="15" y="167"/>
                  </a:lnTo>
                  <a:lnTo>
                    <a:pt x="0" y="167"/>
                  </a:lnTo>
                  <a:lnTo>
                    <a:pt x="0" y="2"/>
                  </a:lnTo>
                  <a:lnTo>
                    <a:pt x="13"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600">
                <a:solidFill>
                  <a:schemeClr val="tx2"/>
                </a:solidFill>
              </a:endParaRPr>
            </a:p>
          </p:txBody>
        </p:sp>
        <p:sp>
          <p:nvSpPr>
            <p:cNvPr id="4111" name="Freeform 13"/>
            <p:cNvSpPr>
              <a:spLocks/>
            </p:cNvSpPr>
            <p:nvPr/>
          </p:nvSpPr>
          <p:spPr bwMode="auto">
            <a:xfrm>
              <a:off x="-1747838" y="2212976"/>
              <a:ext cx="90488" cy="130175"/>
            </a:xfrm>
            <a:custGeom>
              <a:avLst/>
              <a:gdLst>
                <a:gd name="T0" fmla="*/ 8 w 114"/>
                <a:gd name="T1" fmla="*/ 0 h 165"/>
                <a:gd name="T2" fmla="*/ 112 w 114"/>
                <a:gd name="T3" fmla="*/ 0 h 165"/>
                <a:gd name="T4" fmla="*/ 112 w 114"/>
                <a:gd name="T5" fmla="*/ 5 h 165"/>
                <a:gd name="T6" fmla="*/ 114 w 114"/>
                <a:gd name="T7" fmla="*/ 13 h 165"/>
                <a:gd name="T8" fmla="*/ 64 w 114"/>
                <a:gd name="T9" fmla="*/ 13 h 165"/>
                <a:gd name="T10" fmla="*/ 64 w 114"/>
                <a:gd name="T11" fmla="*/ 165 h 165"/>
                <a:gd name="T12" fmla="*/ 50 w 114"/>
                <a:gd name="T13" fmla="*/ 165 h 165"/>
                <a:gd name="T14" fmla="*/ 50 w 114"/>
                <a:gd name="T15" fmla="*/ 13 h 165"/>
                <a:gd name="T16" fmla="*/ 1 w 114"/>
                <a:gd name="T17" fmla="*/ 13 h 165"/>
                <a:gd name="T18" fmla="*/ 0 w 114"/>
                <a:gd name="T19" fmla="*/ 10 h 165"/>
                <a:gd name="T20" fmla="*/ 0 w 114"/>
                <a:gd name="T21" fmla="*/ 6 h 165"/>
                <a:gd name="T22" fmla="*/ 0 w 114"/>
                <a:gd name="T23" fmla="*/ 4 h 165"/>
                <a:gd name="T24" fmla="*/ 0 w 114"/>
                <a:gd name="T25" fmla="*/ 3 h 165"/>
                <a:gd name="T26" fmla="*/ 1 w 114"/>
                <a:gd name="T27" fmla="*/ 1 h 165"/>
                <a:gd name="T28" fmla="*/ 4 w 114"/>
                <a:gd name="T29" fmla="*/ 0 h 165"/>
                <a:gd name="T30" fmla="*/ 8 w 114"/>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5">
                  <a:moveTo>
                    <a:pt x="8" y="0"/>
                  </a:moveTo>
                  <a:lnTo>
                    <a:pt x="112" y="0"/>
                  </a:lnTo>
                  <a:lnTo>
                    <a:pt x="112" y="5"/>
                  </a:lnTo>
                  <a:lnTo>
                    <a:pt x="114" y="13"/>
                  </a:lnTo>
                  <a:lnTo>
                    <a:pt x="64" y="13"/>
                  </a:lnTo>
                  <a:lnTo>
                    <a:pt x="64" y="165"/>
                  </a:lnTo>
                  <a:lnTo>
                    <a:pt x="50" y="165"/>
                  </a:lnTo>
                  <a:lnTo>
                    <a:pt x="50" y="13"/>
                  </a:lnTo>
                  <a:lnTo>
                    <a:pt x="1" y="13"/>
                  </a:lnTo>
                  <a:lnTo>
                    <a:pt x="0" y="10"/>
                  </a:lnTo>
                  <a:lnTo>
                    <a:pt x="0" y="6"/>
                  </a:lnTo>
                  <a:lnTo>
                    <a:pt x="0" y="4"/>
                  </a:lnTo>
                  <a:lnTo>
                    <a:pt x="0" y="3"/>
                  </a:lnTo>
                  <a:lnTo>
                    <a:pt x="1" y="1"/>
                  </a:lnTo>
                  <a:lnTo>
                    <a:pt x="4" y="0"/>
                  </a:lnTo>
                  <a:lnTo>
                    <a:pt x="8"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600">
                <a:solidFill>
                  <a:schemeClr val="tx2"/>
                </a:solidFill>
              </a:endParaRPr>
            </a:p>
          </p:txBody>
        </p:sp>
      </p:grpSp>
      <p:cxnSp>
        <p:nvCxnSpPr>
          <p:cNvPr id="73" name="Straight Connector 72"/>
          <p:cNvCxnSpPr/>
          <p:nvPr/>
        </p:nvCxnSpPr>
        <p:spPr>
          <a:xfrm>
            <a:off x="9499218" y="4222001"/>
            <a:ext cx="9739" cy="576302"/>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116" name="Group 4115"/>
          <p:cNvGrpSpPr/>
          <p:nvPr/>
        </p:nvGrpSpPr>
        <p:grpSpPr>
          <a:xfrm>
            <a:off x="8901058" y="4955303"/>
            <a:ext cx="1108540" cy="1144081"/>
            <a:chOff x="10866749" y="4736595"/>
            <a:chExt cx="1086903" cy="1121750"/>
          </a:xfrm>
        </p:grpSpPr>
        <p:sp>
          <p:nvSpPr>
            <p:cNvPr id="42" name="Rectangle 41"/>
            <p:cNvSpPr/>
            <p:nvPr/>
          </p:nvSpPr>
          <p:spPr>
            <a:xfrm>
              <a:off x="10866749" y="4736595"/>
              <a:ext cx="1086903" cy="502702"/>
            </a:xfrm>
            <a:prstGeom prst="rect">
              <a:avLst/>
            </a:prstGeom>
          </p:spPr>
          <p:txBody>
            <a:bodyPr wrap="square">
              <a:spAutoFit/>
            </a:bodyPr>
            <a:lstStyle/>
            <a:p>
              <a:pPr algn="ctr" defTabSz="913998">
                <a:lnSpc>
                  <a:spcPts val="1632"/>
                </a:lnSpc>
                <a:buSzPct val="90000"/>
              </a:pPr>
              <a:r>
                <a:rPr lang="en-US" sz="1200" dirty="0">
                  <a:latin typeface="Segoe"/>
                </a:rPr>
                <a:t>HIPAA/</a:t>
              </a:r>
              <a:br>
                <a:rPr lang="en-US" sz="1200" dirty="0">
                  <a:latin typeface="Segoe"/>
                </a:rPr>
              </a:br>
              <a:r>
                <a:rPr lang="en-US" sz="1200" dirty="0">
                  <a:latin typeface="Segoe"/>
                </a:rPr>
                <a:t>HITECH</a:t>
              </a:r>
            </a:p>
          </p:txBody>
        </p:sp>
        <p:pic>
          <p:nvPicPr>
            <p:cNvPr id="1039" name="Picture 15" descr="http://captricity.com/wp-content/uploads/HIPAA-square-logo.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11083333" y="5204907"/>
              <a:ext cx="653438" cy="653438"/>
            </a:xfrm>
            <a:prstGeom prst="rect">
              <a:avLst/>
            </a:prstGeom>
            <a:extLst/>
          </p:spPr>
        </p:pic>
      </p:grpSp>
      <p:sp>
        <p:nvSpPr>
          <p:cNvPr id="16" name="Rectangle 15"/>
          <p:cNvSpPr/>
          <p:nvPr/>
        </p:nvSpPr>
        <p:spPr>
          <a:xfrm>
            <a:off x="5648864" y="4798302"/>
            <a:ext cx="952305" cy="721978"/>
          </a:xfrm>
          <a:prstGeom prst="rect">
            <a:avLst/>
          </a:prstGeom>
        </p:spPr>
        <p:txBody>
          <a:bodyPr wrap="square">
            <a:spAutoFit/>
          </a:bodyPr>
          <a:lstStyle/>
          <a:p>
            <a:pPr algn="ctr" defTabSz="913998">
              <a:lnSpc>
                <a:spcPts val="1632"/>
              </a:lnSpc>
              <a:buSzPct val="90000"/>
            </a:pPr>
            <a:r>
              <a:rPr lang="en-US" sz="1200" dirty="0">
                <a:latin typeface="Segoe"/>
              </a:rPr>
              <a:t>Digital Crimes Unit </a:t>
            </a:r>
          </a:p>
        </p:txBody>
      </p:sp>
      <p:cxnSp>
        <p:nvCxnSpPr>
          <p:cNvPr id="24" name="Straight Connector 23"/>
          <p:cNvCxnSpPr/>
          <p:nvPr/>
        </p:nvCxnSpPr>
        <p:spPr>
          <a:xfrm>
            <a:off x="6141826" y="3994883"/>
            <a:ext cx="0" cy="682053"/>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26" name="Picture 2" descr="http://microsoft-news.com/wp-content/uploads/2013/11/Microsoft-Digital-Crime-Unit.jpg"/>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l="-6680" t="-7363" r="-2161" b="-1127"/>
          <a:stretch/>
        </p:blipFill>
        <p:spPr bwMode="auto">
          <a:xfrm>
            <a:off x="5889148" y="5503894"/>
            <a:ext cx="491854" cy="491854"/>
          </a:xfrm>
          <a:prstGeom prst="rect">
            <a:avLst/>
          </a:prstGeom>
        </p:spPr>
      </p:pic>
      <p:grpSp>
        <p:nvGrpSpPr>
          <p:cNvPr id="99" name="Group 98"/>
          <p:cNvGrpSpPr/>
          <p:nvPr/>
        </p:nvGrpSpPr>
        <p:grpSpPr>
          <a:xfrm>
            <a:off x="9093645" y="2796296"/>
            <a:ext cx="1807643" cy="787144"/>
            <a:chOff x="6836387" y="2756280"/>
            <a:chExt cx="1772360" cy="771780"/>
          </a:xfrm>
        </p:grpSpPr>
        <p:pic>
          <p:nvPicPr>
            <p:cNvPr id="101" name="Picture 10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38448" y="2756280"/>
              <a:ext cx="539204" cy="493361"/>
            </a:xfrm>
            <a:prstGeom prst="rect">
              <a:avLst/>
            </a:prstGeom>
          </p:spPr>
        </p:pic>
        <p:sp>
          <p:nvSpPr>
            <p:cNvPr id="102" name="Rectangle 101"/>
            <p:cNvSpPr/>
            <p:nvPr/>
          </p:nvSpPr>
          <p:spPr>
            <a:xfrm>
              <a:off x="6836387" y="3230543"/>
              <a:ext cx="1772360" cy="297517"/>
            </a:xfrm>
            <a:prstGeom prst="rect">
              <a:avLst/>
            </a:prstGeom>
          </p:spPr>
          <p:txBody>
            <a:bodyPr wrap="square">
              <a:spAutoFit/>
            </a:bodyPr>
            <a:lstStyle/>
            <a:p>
              <a:pPr algn="ctr" defTabSz="913998">
                <a:lnSpc>
                  <a:spcPts val="1632"/>
                </a:lnSpc>
                <a:buSzPct val="90000"/>
              </a:pPr>
              <a:r>
                <a:rPr lang="en-US" sz="1200" dirty="0">
                  <a:latin typeface="Segoe"/>
                </a:rPr>
                <a:t>SOC 2</a:t>
              </a:r>
            </a:p>
          </p:txBody>
        </p:sp>
      </p:grpSp>
      <p:cxnSp>
        <p:nvCxnSpPr>
          <p:cNvPr id="100" name="Straight Connector 99"/>
          <p:cNvCxnSpPr/>
          <p:nvPr/>
        </p:nvCxnSpPr>
        <p:spPr>
          <a:xfrm>
            <a:off x="9989611" y="3602827"/>
            <a:ext cx="0" cy="326012"/>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946174" y="4502422"/>
            <a:ext cx="1229078" cy="721978"/>
          </a:xfrm>
          <a:prstGeom prst="rect">
            <a:avLst/>
          </a:prstGeom>
        </p:spPr>
        <p:txBody>
          <a:bodyPr wrap="square">
            <a:spAutoFit/>
          </a:bodyPr>
          <a:lstStyle/>
          <a:p>
            <a:pPr algn="ctr" defTabSz="913998">
              <a:lnSpc>
                <a:spcPts val="1632"/>
              </a:lnSpc>
              <a:buSzPct val="90000"/>
            </a:pPr>
            <a:r>
              <a:rPr lang="en-US" sz="1200" dirty="0">
                <a:latin typeface="Segoe"/>
              </a:rPr>
              <a:t>E.U. Data Protection Directive </a:t>
            </a:r>
          </a:p>
        </p:txBody>
      </p:sp>
      <p:cxnSp>
        <p:nvCxnSpPr>
          <p:cNvPr id="108" name="Straight Connector 107"/>
          <p:cNvCxnSpPr/>
          <p:nvPr/>
        </p:nvCxnSpPr>
        <p:spPr>
          <a:xfrm>
            <a:off x="8560713" y="4221733"/>
            <a:ext cx="0" cy="200325"/>
          </a:xfrm>
          <a:prstGeom prst="line">
            <a:avLst/>
          </a:prstGeom>
          <a:ln w="254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335101" y="3608400"/>
            <a:ext cx="0" cy="373502"/>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pic>
        <p:nvPicPr>
          <p:cNvPr id="43" name="Picture 2" descr="http://thebkeepsushonest.com/wp-content/uploads/2013/11/Office365logoOrange_Web.png"/>
          <p:cNvPicPr>
            <a:picLocks noChangeAspect="1" noChangeArrowheads="1"/>
          </p:cNvPicPr>
          <p:nvPr/>
        </p:nvPicPr>
        <p:blipFill>
          <a:blip r:embed="rId13" cstate="screen">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5760691" y="3308446"/>
            <a:ext cx="941591" cy="207269"/>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a:xfrm>
            <a:off x="0" y="3872568"/>
            <a:ext cx="12434888" cy="349432"/>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600">
              <a:solidFill>
                <a:srgbClr val="FFFFFF"/>
              </a:solidFill>
            </a:endParaRPr>
          </a:p>
        </p:txBody>
      </p:sp>
      <p:sp>
        <p:nvSpPr>
          <p:cNvPr id="56" name="Rectangle 55"/>
          <p:cNvSpPr/>
          <p:nvPr/>
        </p:nvSpPr>
        <p:spPr>
          <a:xfrm>
            <a:off x="283640" y="3936673"/>
            <a:ext cx="384721" cy="236988"/>
          </a:xfrm>
          <a:prstGeom prst="rect">
            <a:avLst/>
          </a:prstGeom>
          <a:effectLst/>
        </p:spPr>
        <p:txBody>
          <a:bodyPr wrap="none" lIns="0" tIns="0" rIns="0" bIns="0">
            <a:spAutoFit/>
          </a:bodyPr>
          <a:lstStyle/>
          <a:p>
            <a:pPr algn="ctr" defTabSz="913998">
              <a:lnSpc>
                <a:spcPct val="110000"/>
              </a:lnSpc>
              <a:spcBef>
                <a:spcPct val="20000"/>
              </a:spcBef>
              <a:buSzPct val="90000"/>
            </a:pPr>
            <a:r>
              <a:rPr lang="en-US" sz="1400" dirty="0">
                <a:solidFill>
                  <a:schemeClr val="bg1"/>
                </a:solidFill>
                <a:effectLst/>
              </a:rPr>
              <a:t>1989</a:t>
            </a:r>
          </a:p>
        </p:txBody>
      </p:sp>
      <p:sp>
        <p:nvSpPr>
          <p:cNvPr id="57" name="Rectangle 56"/>
          <p:cNvSpPr/>
          <p:nvPr/>
        </p:nvSpPr>
        <p:spPr>
          <a:xfrm>
            <a:off x="1234520" y="3936673"/>
            <a:ext cx="384721" cy="236988"/>
          </a:xfrm>
          <a:prstGeom prst="rect">
            <a:avLst/>
          </a:prstGeom>
          <a:effectLst/>
        </p:spPr>
        <p:txBody>
          <a:bodyPr wrap="none" lIns="0" tIns="0" rIns="0" bIns="0">
            <a:spAutoFit/>
          </a:bodyPr>
          <a:lstStyle/>
          <a:p>
            <a:pPr algn="ctr" defTabSz="913998">
              <a:lnSpc>
                <a:spcPct val="110000"/>
              </a:lnSpc>
              <a:spcBef>
                <a:spcPct val="20000"/>
              </a:spcBef>
              <a:buSzPct val="90000"/>
            </a:pPr>
            <a:r>
              <a:rPr lang="en-US" sz="1400" dirty="0">
                <a:solidFill>
                  <a:schemeClr val="bg1"/>
                </a:solidFill>
                <a:effectLst/>
              </a:rPr>
              <a:t>1995</a:t>
            </a:r>
          </a:p>
        </p:txBody>
      </p:sp>
      <p:sp>
        <p:nvSpPr>
          <p:cNvPr id="59" name="Rectangle 58"/>
          <p:cNvSpPr/>
          <p:nvPr/>
        </p:nvSpPr>
        <p:spPr>
          <a:xfrm>
            <a:off x="3003048" y="3936673"/>
            <a:ext cx="384721" cy="236988"/>
          </a:xfrm>
          <a:prstGeom prst="rect">
            <a:avLst/>
          </a:prstGeom>
          <a:effectLst/>
        </p:spPr>
        <p:txBody>
          <a:bodyPr wrap="none" lIns="0" tIns="0" rIns="0" bIns="0">
            <a:spAutoFit/>
          </a:bodyPr>
          <a:lstStyle/>
          <a:p>
            <a:pPr algn="ctr" defTabSz="913998">
              <a:lnSpc>
                <a:spcPct val="110000"/>
              </a:lnSpc>
              <a:spcBef>
                <a:spcPct val="20000"/>
              </a:spcBef>
              <a:buSzPct val="90000"/>
            </a:pPr>
            <a:r>
              <a:rPr lang="en-US" sz="1400" dirty="0">
                <a:solidFill>
                  <a:schemeClr val="bg1"/>
                </a:solidFill>
                <a:effectLst/>
              </a:rPr>
              <a:t>2000</a:t>
            </a:r>
          </a:p>
        </p:txBody>
      </p:sp>
      <p:sp>
        <p:nvSpPr>
          <p:cNvPr id="60" name="Rectangle 59"/>
          <p:cNvSpPr/>
          <p:nvPr/>
        </p:nvSpPr>
        <p:spPr>
          <a:xfrm>
            <a:off x="4927862" y="3936673"/>
            <a:ext cx="384721" cy="236988"/>
          </a:xfrm>
          <a:prstGeom prst="rect">
            <a:avLst/>
          </a:prstGeom>
          <a:effectLst/>
        </p:spPr>
        <p:txBody>
          <a:bodyPr wrap="none" lIns="0" tIns="0" rIns="0" bIns="0">
            <a:spAutoFit/>
          </a:bodyPr>
          <a:lstStyle/>
          <a:p>
            <a:pPr algn="ctr" defTabSz="913998">
              <a:lnSpc>
                <a:spcPct val="110000"/>
              </a:lnSpc>
              <a:spcBef>
                <a:spcPct val="20000"/>
              </a:spcBef>
              <a:buSzPct val="90000"/>
            </a:pPr>
            <a:r>
              <a:rPr lang="en-US" sz="1400" dirty="0">
                <a:solidFill>
                  <a:schemeClr val="bg1"/>
                </a:solidFill>
                <a:effectLst/>
              </a:rPr>
              <a:t>2005</a:t>
            </a:r>
          </a:p>
        </p:txBody>
      </p:sp>
      <p:sp>
        <p:nvSpPr>
          <p:cNvPr id="61" name="Rectangle 60"/>
          <p:cNvSpPr/>
          <p:nvPr/>
        </p:nvSpPr>
        <p:spPr>
          <a:xfrm>
            <a:off x="6776411" y="3936673"/>
            <a:ext cx="384721" cy="236988"/>
          </a:xfrm>
          <a:prstGeom prst="rect">
            <a:avLst/>
          </a:prstGeom>
          <a:effectLst/>
        </p:spPr>
        <p:txBody>
          <a:bodyPr wrap="none" lIns="0" tIns="0" rIns="0" bIns="0">
            <a:spAutoFit/>
          </a:bodyPr>
          <a:lstStyle/>
          <a:p>
            <a:pPr algn="ctr" defTabSz="913998">
              <a:lnSpc>
                <a:spcPct val="110000"/>
              </a:lnSpc>
              <a:spcBef>
                <a:spcPct val="20000"/>
              </a:spcBef>
              <a:buSzPct val="90000"/>
            </a:pPr>
            <a:r>
              <a:rPr lang="en-US" sz="1400" dirty="0">
                <a:solidFill>
                  <a:schemeClr val="bg1"/>
                </a:solidFill>
                <a:effectLst/>
              </a:rPr>
              <a:t>2010</a:t>
            </a:r>
          </a:p>
        </p:txBody>
      </p:sp>
      <p:sp>
        <p:nvSpPr>
          <p:cNvPr id="106" name="Rectangle 105"/>
          <p:cNvSpPr/>
          <p:nvPr/>
        </p:nvSpPr>
        <p:spPr>
          <a:xfrm>
            <a:off x="1622684" y="2627522"/>
            <a:ext cx="1608483" cy="297517"/>
          </a:xfrm>
          <a:prstGeom prst="rect">
            <a:avLst/>
          </a:prstGeom>
        </p:spPr>
        <p:txBody>
          <a:bodyPr wrap="square">
            <a:spAutoFit/>
          </a:bodyPr>
          <a:lstStyle/>
          <a:p>
            <a:pPr defTabSz="913998">
              <a:lnSpc>
                <a:spcPts val="1632"/>
              </a:lnSpc>
              <a:buSzPct val="90000"/>
            </a:pPr>
            <a:r>
              <a:rPr lang="en-US" sz="1200" dirty="0">
                <a:latin typeface="Segoe"/>
              </a:rPr>
              <a:t>Hotmail</a:t>
            </a:r>
          </a:p>
        </p:txBody>
      </p:sp>
      <p:sp>
        <p:nvSpPr>
          <p:cNvPr id="79" name="Rectangle 78"/>
          <p:cNvSpPr/>
          <p:nvPr/>
        </p:nvSpPr>
        <p:spPr>
          <a:xfrm>
            <a:off x="1028960" y="3273694"/>
            <a:ext cx="559928" cy="297517"/>
          </a:xfrm>
          <a:prstGeom prst="rect">
            <a:avLst/>
          </a:prstGeom>
        </p:spPr>
        <p:txBody>
          <a:bodyPr wrap="square">
            <a:spAutoFit/>
          </a:bodyPr>
          <a:lstStyle/>
          <a:p>
            <a:pPr defTabSz="913998">
              <a:lnSpc>
                <a:spcPts val="1632"/>
              </a:lnSpc>
              <a:buSzPct val="90000"/>
            </a:pPr>
            <a:r>
              <a:rPr lang="en-US" sz="1200" dirty="0">
                <a:latin typeface="Segoe"/>
              </a:rPr>
              <a:t>MSN</a:t>
            </a:r>
          </a:p>
        </p:txBody>
      </p:sp>
      <p:sp>
        <p:nvSpPr>
          <p:cNvPr id="78" name="Text Placeholder 2">
            <a:extLst>
              <a:ext uri="{FF2B5EF4-FFF2-40B4-BE49-F238E27FC236}">
                <a16:creationId xmlns:a16="http://schemas.microsoft.com/office/drawing/2014/main" id="{C7F1E4D4-F62D-4B12-A3EE-B79E72A5B543}"/>
              </a:ext>
            </a:extLst>
          </p:cNvPr>
          <p:cNvSpPr txBox="1">
            <a:spLocks/>
          </p:cNvSpPr>
          <p:nvPr/>
        </p:nvSpPr>
        <p:spPr>
          <a:xfrm>
            <a:off x="97648" y="6328758"/>
            <a:ext cx="3489076" cy="526286"/>
          </a:xfrm>
          <a:prstGeom prst="rect">
            <a:avLst/>
          </a:prstGeom>
        </p:spPr>
        <p:txBody>
          <a:bodyPr vert="horz" wrap="square" lIns="109718" tIns="68574" rIns="109718" bIns="68574"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hlinkClick r:id="rId15"/>
              </a:rPr>
              <a:t>aka.ms/Azure/</a:t>
            </a:r>
            <a:r>
              <a:rPr lang="en-US" sz="2800" b="1" dirty="0">
                <a:solidFill>
                  <a:schemeClr val="tx1"/>
                </a:solidFill>
                <a:hlinkClick r:id="rId15"/>
              </a:rPr>
              <a:t>Trust</a:t>
            </a:r>
            <a:r>
              <a:rPr lang="en-US" sz="2800" dirty="0">
                <a:solidFill>
                  <a:schemeClr val="tx1"/>
                </a:solidFill>
              </a:rPr>
              <a:t>  </a:t>
            </a:r>
          </a:p>
        </p:txBody>
      </p:sp>
    </p:spTree>
    <p:extLst>
      <p:ext uri="{BB962C8B-B14F-4D97-AF65-F5344CB8AC3E}">
        <p14:creationId xmlns:p14="http://schemas.microsoft.com/office/powerpoint/2010/main" val="3531962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Security Center</a:t>
            </a:r>
          </a:p>
        </p:txBody>
      </p:sp>
    </p:spTree>
    <p:extLst>
      <p:ext uri="{BB962C8B-B14F-4D97-AF65-F5344CB8AC3E}">
        <p14:creationId xmlns:p14="http://schemas.microsoft.com/office/powerpoint/2010/main" val="24173564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5278"/>
            <a:ext cx="11702551" cy="917575"/>
          </a:xfrm>
        </p:spPr>
        <p:txBody>
          <a:bodyPr/>
          <a:lstStyle/>
          <a:p>
            <a:r>
              <a:rPr lang="en-US" dirty="0"/>
              <a:t>Azure Security Center</a:t>
            </a:r>
          </a:p>
        </p:txBody>
      </p:sp>
      <p:sp>
        <p:nvSpPr>
          <p:cNvPr id="23" name="Rectangle 22"/>
          <p:cNvSpPr/>
          <p:nvPr/>
        </p:nvSpPr>
        <p:spPr>
          <a:xfrm>
            <a:off x="724772" y="1301643"/>
            <a:ext cx="2837941" cy="1662219"/>
          </a:xfrm>
          <a:prstGeom prst="rect">
            <a:avLst/>
          </a:prstGeom>
          <a:solidFill>
            <a:schemeClr val="bg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24" name="Rectangle 23"/>
          <p:cNvSpPr/>
          <p:nvPr/>
        </p:nvSpPr>
        <p:spPr>
          <a:xfrm>
            <a:off x="724772" y="3161452"/>
            <a:ext cx="2837941" cy="1662219"/>
          </a:xfrm>
          <a:prstGeom prst="rect">
            <a:avLst/>
          </a:prstGeom>
          <a:solidFill>
            <a:schemeClr val="tx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25" name="Rectangle 24"/>
          <p:cNvSpPr/>
          <p:nvPr/>
        </p:nvSpPr>
        <p:spPr>
          <a:xfrm>
            <a:off x="836111" y="1560223"/>
            <a:ext cx="2684847" cy="489878"/>
          </a:xfrm>
          <a:prstGeom prst="rect">
            <a:avLst/>
          </a:prstGeom>
        </p:spPr>
        <p:txBody>
          <a:bodyPr wrap="square">
            <a:spAutoFit/>
          </a:bodyPr>
          <a:lstStyle/>
          <a:p>
            <a:pPr defTabSz="950774">
              <a:lnSpc>
                <a:spcPts val="3060"/>
              </a:lnSpc>
            </a:pPr>
            <a:r>
              <a:rPr lang="en-US" sz="2856" kern="0" spc="-51" dirty="0">
                <a:solidFill>
                  <a:srgbClr val="FFFFFF"/>
                </a:solidFill>
                <a:latin typeface="Segoe UI Light"/>
              </a:rPr>
              <a:t>Prevent</a:t>
            </a:r>
          </a:p>
        </p:txBody>
      </p:sp>
      <p:grpSp>
        <p:nvGrpSpPr>
          <p:cNvPr id="26" name="Group 25"/>
          <p:cNvGrpSpPr/>
          <p:nvPr/>
        </p:nvGrpSpPr>
        <p:grpSpPr>
          <a:xfrm>
            <a:off x="3562711" y="3173069"/>
            <a:ext cx="8309010" cy="1662219"/>
            <a:chOff x="3492752" y="3875965"/>
            <a:chExt cx="8147868" cy="1771080"/>
          </a:xfrm>
        </p:grpSpPr>
        <p:sp>
          <p:nvSpPr>
            <p:cNvPr id="27" name="TextBox 26"/>
            <p:cNvSpPr txBox="1"/>
            <p:nvPr/>
          </p:nvSpPr>
          <p:spPr>
            <a:xfrm>
              <a:off x="3492752" y="3875965"/>
              <a:ext cx="8147868" cy="1771080"/>
            </a:xfrm>
            <a:prstGeom prst="rect">
              <a:avLst/>
            </a:prstGeom>
            <a:solidFill>
              <a:schemeClr val="bg1">
                <a:lumMod val="95000"/>
              </a:schemeClr>
            </a:solidFill>
          </p:spPr>
          <p:txBody>
            <a:bodyPr wrap="square" lIns="93248" tIns="139873" rIns="0" rtlCol="0">
              <a:noAutofit/>
            </a:bodyPr>
            <a:lstStyle/>
            <a:p>
              <a:pPr defTabSz="932504"/>
              <a:endParaRPr lang="en-US" sz="2800" kern="0" dirty="0">
                <a:solidFill>
                  <a:srgbClr val="FFFFFF"/>
                </a:solidFill>
                <a:latin typeface="Segoe UI Light"/>
              </a:endParaRPr>
            </a:p>
          </p:txBody>
        </p:sp>
        <p:sp>
          <p:nvSpPr>
            <p:cNvPr id="28" name="Rectangle 27"/>
            <p:cNvSpPr/>
            <p:nvPr/>
          </p:nvSpPr>
          <p:spPr>
            <a:xfrm>
              <a:off x="3621367" y="4126298"/>
              <a:ext cx="8007061" cy="1309092"/>
            </a:xfrm>
            <a:prstGeom prst="rect">
              <a:avLst/>
            </a:prstGeom>
          </p:spPr>
          <p:txBody>
            <a:bodyPr wrap="square" anchor="ctr">
              <a:spAutoFit/>
            </a:bodyPr>
            <a:lstStyle/>
            <a:p>
              <a:pPr marL="285750" lvl="1" indent="-285750" defTabSz="533400">
                <a:lnSpc>
                  <a:spcPct val="90000"/>
                </a:lnSpc>
                <a:spcBef>
                  <a:spcPct val="0"/>
                </a:spcBef>
                <a:spcAft>
                  <a:spcPct val="15000"/>
                </a:spcAft>
                <a:buFont typeface="Arial" panose="020B0604020202020204" pitchFamily="34" charset="0"/>
                <a:buChar char="•"/>
              </a:pPr>
              <a:r>
                <a:rPr lang="en-US" sz="1400" spc="-51" dirty="0">
                  <a:solidFill>
                    <a:srgbClr val="44546A"/>
                  </a:solidFill>
                </a:rPr>
                <a:t>Automatically collects and analyzes security data from your Azure resources, the network, and partner solutions like antimalware programs and firewalls</a:t>
              </a:r>
            </a:p>
            <a:p>
              <a:pPr marL="285750" lvl="1" indent="-285750" defTabSz="533400">
                <a:lnSpc>
                  <a:spcPct val="90000"/>
                </a:lnSpc>
                <a:spcBef>
                  <a:spcPct val="0"/>
                </a:spcBef>
                <a:spcAft>
                  <a:spcPct val="15000"/>
                </a:spcAft>
                <a:buFont typeface="Arial" panose="020B0604020202020204" pitchFamily="34" charset="0"/>
                <a:buChar char="•"/>
              </a:pPr>
              <a:r>
                <a:rPr lang="en-US" sz="1400" spc="-51" dirty="0">
                  <a:solidFill>
                    <a:srgbClr val="44546A"/>
                  </a:solidFill>
                </a:rPr>
                <a:t>Leverages global threat intelligence from Microsoft products and services, Digital Crime and Incident Response Centers, and external feeds</a:t>
              </a:r>
            </a:p>
            <a:p>
              <a:pPr marL="285750" lvl="1" indent="-285750" defTabSz="533400">
                <a:lnSpc>
                  <a:spcPct val="90000"/>
                </a:lnSpc>
                <a:spcBef>
                  <a:spcPct val="0"/>
                </a:spcBef>
                <a:spcAft>
                  <a:spcPct val="15000"/>
                </a:spcAft>
                <a:buFont typeface="Arial" panose="020B0604020202020204" pitchFamily="34" charset="0"/>
                <a:buChar char="•"/>
              </a:pPr>
              <a:r>
                <a:rPr lang="en-US" sz="1400" spc="-51" dirty="0">
                  <a:solidFill>
                    <a:srgbClr val="44546A"/>
                  </a:solidFill>
                </a:rPr>
                <a:t>Applies advanced analytics, including machine learning and behavioral analysis</a:t>
              </a:r>
            </a:p>
          </p:txBody>
        </p:sp>
      </p:grpSp>
      <p:grpSp>
        <p:nvGrpSpPr>
          <p:cNvPr id="29" name="Group 28"/>
          <p:cNvGrpSpPr/>
          <p:nvPr/>
        </p:nvGrpSpPr>
        <p:grpSpPr>
          <a:xfrm>
            <a:off x="3562712" y="1301643"/>
            <a:ext cx="8309010" cy="1662219"/>
            <a:chOff x="3492752" y="1828801"/>
            <a:chExt cx="8147868" cy="1771080"/>
          </a:xfrm>
        </p:grpSpPr>
        <p:sp>
          <p:nvSpPr>
            <p:cNvPr id="30" name="TextBox 29"/>
            <p:cNvSpPr txBox="1"/>
            <p:nvPr/>
          </p:nvSpPr>
          <p:spPr>
            <a:xfrm>
              <a:off x="3492752" y="1828801"/>
              <a:ext cx="8147868" cy="1771080"/>
            </a:xfrm>
            <a:prstGeom prst="rect">
              <a:avLst/>
            </a:prstGeom>
            <a:solidFill>
              <a:schemeClr val="bg1">
                <a:lumMod val="95000"/>
              </a:schemeClr>
            </a:solidFill>
          </p:spPr>
          <p:txBody>
            <a:bodyPr wrap="square" lIns="93248" tIns="139873" rIns="0" rtlCol="0">
              <a:noAutofit/>
            </a:bodyPr>
            <a:lstStyle/>
            <a:p>
              <a:pPr defTabSz="932504"/>
              <a:endParaRPr lang="en-US" sz="2800" kern="0" dirty="0">
                <a:solidFill>
                  <a:srgbClr val="FFFFFF"/>
                </a:solidFill>
                <a:latin typeface="Segoe UI Light"/>
              </a:endParaRPr>
            </a:p>
          </p:txBody>
        </p:sp>
        <p:sp>
          <p:nvSpPr>
            <p:cNvPr id="31" name="Rectangle 30"/>
            <p:cNvSpPr/>
            <p:nvPr/>
          </p:nvSpPr>
          <p:spPr>
            <a:xfrm>
              <a:off x="3621367" y="1962141"/>
              <a:ext cx="7815457" cy="1509038"/>
            </a:xfrm>
            <a:prstGeom prst="rect">
              <a:avLst/>
            </a:prstGeom>
          </p:spPr>
          <p:txBody>
            <a:bodyPr wrap="square" anchor="ctr">
              <a:spAutoFit/>
            </a:bodyPr>
            <a:lstStyle/>
            <a:p>
              <a:pPr marL="291407" indent="-291407" defTabSz="710804">
                <a:spcAft>
                  <a:spcPts val="408"/>
                </a:spcAft>
                <a:buFont typeface="Arial" panose="020B0604020202020204" pitchFamily="34" charset="0"/>
                <a:buChar char="•"/>
              </a:pPr>
              <a:r>
                <a:rPr lang="en-US" sz="1400" spc="-51" dirty="0">
                  <a:solidFill>
                    <a:srgbClr val="44546A"/>
                  </a:solidFill>
                </a:rPr>
                <a:t>Monitors the security state of your Azure resources</a:t>
              </a:r>
            </a:p>
            <a:p>
              <a:pPr marL="291407" indent="-291407" defTabSz="710804">
                <a:spcAft>
                  <a:spcPts val="408"/>
                </a:spcAft>
                <a:buFont typeface="Arial" panose="020B0604020202020204" pitchFamily="34" charset="0"/>
                <a:buChar char="•"/>
              </a:pPr>
              <a:r>
                <a:rPr lang="en-US" sz="1400" spc="-51" dirty="0">
                  <a:solidFill>
                    <a:srgbClr val="44546A"/>
                  </a:solidFill>
                </a:rPr>
                <a:t>Defines policies for your Azure subscriptions based on your company’s security requirements, the types of applications that you use, and the sensitivity of your data</a:t>
              </a:r>
            </a:p>
            <a:p>
              <a:pPr marL="291407" indent="-291407" defTabSz="710804">
                <a:spcAft>
                  <a:spcPts val="408"/>
                </a:spcAft>
                <a:buFont typeface="Arial" panose="020B0604020202020204" pitchFamily="34" charset="0"/>
                <a:buChar char="•"/>
              </a:pPr>
              <a:r>
                <a:rPr lang="en-US" sz="1400" spc="-51" dirty="0">
                  <a:solidFill>
                    <a:srgbClr val="44546A"/>
                  </a:solidFill>
                </a:rPr>
                <a:t>Uses policy-driven security recommendations to guide service owners through the process of implementing needed controls</a:t>
              </a:r>
            </a:p>
            <a:p>
              <a:pPr marL="291407" indent="-291407" defTabSz="710804">
                <a:spcAft>
                  <a:spcPts val="408"/>
                </a:spcAft>
                <a:buFont typeface="Arial" panose="020B0604020202020204" pitchFamily="34" charset="0"/>
                <a:buChar char="•"/>
              </a:pPr>
              <a:r>
                <a:rPr lang="en-US" sz="1400" spc="-51" dirty="0">
                  <a:solidFill>
                    <a:srgbClr val="44546A"/>
                  </a:solidFill>
                </a:rPr>
                <a:t>Rapidly deploys security services and appliances from Microsoft and partners</a:t>
              </a:r>
            </a:p>
          </p:txBody>
        </p:sp>
      </p:grpSp>
      <p:sp>
        <p:nvSpPr>
          <p:cNvPr id="32" name="Rectangle 31"/>
          <p:cNvSpPr/>
          <p:nvPr/>
        </p:nvSpPr>
        <p:spPr>
          <a:xfrm>
            <a:off x="836111" y="3376831"/>
            <a:ext cx="2684847" cy="489878"/>
          </a:xfrm>
          <a:prstGeom prst="rect">
            <a:avLst/>
          </a:prstGeom>
        </p:spPr>
        <p:txBody>
          <a:bodyPr wrap="square">
            <a:spAutoFit/>
          </a:bodyPr>
          <a:lstStyle/>
          <a:p>
            <a:pPr defTabSz="950774">
              <a:lnSpc>
                <a:spcPts val="3060"/>
              </a:lnSpc>
            </a:pPr>
            <a:r>
              <a:rPr lang="en-US" sz="2856" kern="0" spc="-51" dirty="0">
                <a:solidFill>
                  <a:srgbClr val="FFFFFF"/>
                </a:solidFill>
                <a:latin typeface="Segoe UI Light"/>
              </a:rPr>
              <a:t>Detect</a:t>
            </a:r>
          </a:p>
        </p:txBody>
      </p:sp>
      <p:sp>
        <p:nvSpPr>
          <p:cNvPr id="34" name="Rectangle 33"/>
          <p:cNvSpPr/>
          <p:nvPr/>
        </p:nvSpPr>
        <p:spPr>
          <a:xfrm>
            <a:off x="724771" y="5021262"/>
            <a:ext cx="2837941" cy="1776909"/>
          </a:xfrm>
          <a:prstGeom prst="rect">
            <a:avLst/>
          </a:prstGeom>
          <a:solidFill>
            <a:srgbClr val="00188F"/>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grpSp>
        <p:nvGrpSpPr>
          <p:cNvPr id="35" name="Group 34"/>
          <p:cNvGrpSpPr/>
          <p:nvPr/>
        </p:nvGrpSpPr>
        <p:grpSpPr>
          <a:xfrm>
            <a:off x="3562711" y="5021262"/>
            <a:ext cx="8309010" cy="1776909"/>
            <a:chOff x="3492752" y="3875965"/>
            <a:chExt cx="8147868" cy="1771080"/>
          </a:xfrm>
        </p:grpSpPr>
        <p:sp>
          <p:nvSpPr>
            <p:cNvPr id="36" name="TextBox 35"/>
            <p:cNvSpPr txBox="1"/>
            <p:nvPr/>
          </p:nvSpPr>
          <p:spPr>
            <a:xfrm>
              <a:off x="3492752" y="3875965"/>
              <a:ext cx="8147868" cy="1771080"/>
            </a:xfrm>
            <a:prstGeom prst="rect">
              <a:avLst/>
            </a:prstGeom>
            <a:solidFill>
              <a:schemeClr val="bg1">
                <a:lumMod val="95000"/>
              </a:schemeClr>
            </a:solidFill>
          </p:spPr>
          <p:txBody>
            <a:bodyPr wrap="square" lIns="93248" tIns="139873" rIns="0" rtlCol="0">
              <a:noAutofit/>
            </a:bodyPr>
            <a:lstStyle/>
            <a:p>
              <a:pPr defTabSz="932504"/>
              <a:endParaRPr lang="en-US" sz="2800" kern="0" dirty="0">
                <a:solidFill>
                  <a:srgbClr val="FFFFFF"/>
                </a:solidFill>
                <a:latin typeface="Segoe UI Light"/>
              </a:endParaRPr>
            </a:p>
          </p:txBody>
        </p:sp>
        <p:sp>
          <p:nvSpPr>
            <p:cNvPr id="37" name="Rectangle 36"/>
            <p:cNvSpPr/>
            <p:nvPr/>
          </p:nvSpPr>
          <p:spPr>
            <a:xfrm>
              <a:off x="3615920" y="4135964"/>
              <a:ext cx="8007061" cy="730013"/>
            </a:xfrm>
            <a:prstGeom prst="rect">
              <a:avLst/>
            </a:prstGeom>
          </p:spPr>
          <p:txBody>
            <a:bodyPr wrap="square" anchor="t">
              <a:spAutoFit/>
            </a:bodyPr>
            <a:lstStyle/>
            <a:p>
              <a:pPr marL="285750" lvl="1" indent="-285750" defTabSz="533400">
                <a:lnSpc>
                  <a:spcPct val="90000"/>
                </a:lnSpc>
                <a:spcBef>
                  <a:spcPct val="0"/>
                </a:spcBef>
                <a:spcAft>
                  <a:spcPct val="15000"/>
                </a:spcAft>
                <a:buFont typeface="Arial" panose="020B0604020202020204" pitchFamily="34" charset="0"/>
                <a:buChar char="•"/>
              </a:pPr>
              <a:r>
                <a:rPr lang="en-US" sz="1400" spc="-51" dirty="0">
                  <a:solidFill>
                    <a:srgbClr val="44546A"/>
                  </a:solidFill>
                </a:rPr>
                <a:t>Provides prioritized security incidents/alerts</a:t>
              </a:r>
            </a:p>
            <a:p>
              <a:pPr marL="285750" lvl="1" indent="-285750" defTabSz="533400">
                <a:lnSpc>
                  <a:spcPct val="90000"/>
                </a:lnSpc>
                <a:spcBef>
                  <a:spcPct val="0"/>
                </a:spcBef>
                <a:spcAft>
                  <a:spcPct val="15000"/>
                </a:spcAft>
                <a:buFont typeface="Arial" panose="020B0604020202020204" pitchFamily="34" charset="0"/>
                <a:buChar char="•"/>
              </a:pPr>
              <a:r>
                <a:rPr lang="en-US" sz="1400" spc="-51" dirty="0">
                  <a:solidFill>
                    <a:srgbClr val="44546A"/>
                  </a:solidFill>
                </a:rPr>
                <a:t>Offers insights into the source of the attack and impacted resources</a:t>
              </a:r>
            </a:p>
            <a:p>
              <a:pPr marL="285750" lvl="1" indent="-285750" defTabSz="533400">
                <a:lnSpc>
                  <a:spcPct val="90000"/>
                </a:lnSpc>
                <a:spcBef>
                  <a:spcPct val="0"/>
                </a:spcBef>
                <a:spcAft>
                  <a:spcPct val="15000"/>
                </a:spcAft>
                <a:buFont typeface="Arial" panose="020B0604020202020204" pitchFamily="34" charset="0"/>
                <a:buChar char="•"/>
              </a:pPr>
              <a:r>
                <a:rPr lang="en-US" sz="1400" spc="-51" dirty="0">
                  <a:solidFill>
                    <a:srgbClr val="44546A"/>
                  </a:solidFill>
                </a:rPr>
                <a:t>Suggests ways to stop the current attack and help prevent future attacks</a:t>
              </a:r>
            </a:p>
          </p:txBody>
        </p:sp>
      </p:grpSp>
      <p:sp>
        <p:nvSpPr>
          <p:cNvPr id="38" name="Rectangle 37"/>
          <p:cNvSpPr/>
          <p:nvPr/>
        </p:nvSpPr>
        <p:spPr>
          <a:xfrm>
            <a:off x="855955" y="5208141"/>
            <a:ext cx="2684847" cy="489878"/>
          </a:xfrm>
          <a:prstGeom prst="rect">
            <a:avLst/>
          </a:prstGeom>
        </p:spPr>
        <p:txBody>
          <a:bodyPr wrap="square">
            <a:spAutoFit/>
          </a:bodyPr>
          <a:lstStyle/>
          <a:p>
            <a:pPr defTabSz="950774">
              <a:lnSpc>
                <a:spcPts val="3060"/>
              </a:lnSpc>
            </a:pPr>
            <a:r>
              <a:rPr lang="en-US" sz="2856" kern="0" spc="-51" dirty="0">
                <a:solidFill>
                  <a:srgbClr val="FFFFFF"/>
                </a:solidFill>
                <a:latin typeface="Segoe UI Light"/>
              </a:rPr>
              <a:t>Respond</a:t>
            </a:r>
          </a:p>
        </p:txBody>
      </p:sp>
    </p:spTree>
    <p:extLst>
      <p:ext uri="{BB962C8B-B14F-4D97-AF65-F5344CB8AC3E}">
        <p14:creationId xmlns:p14="http://schemas.microsoft.com/office/powerpoint/2010/main" val="3598638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25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policies</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699" y="2430462"/>
            <a:ext cx="11393490" cy="3839111"/>
          </a:xfrm>
          <a:prstGeom prst="rect">
            <a:avLst/>
          </a:prstGeom>
        </p:spPr>
      </p:pic>
      <p:sp>
        <p:nvSpPr>
          <p:cNvPr id="5" name="Text Placeholder 2"/>
          <p:cNvSpPr txBox="1">
            <a:spLocks/>
          </p:cNvSpPr>
          <p:nvPr/>
        </p:nvSpPr>
        <p:spPr>
          <a:xfrm>
            <a:off x="366168" y="1212851"/>
            <a:ext cx="11337676" cy="627864"/>
          </a:xfrm>
          <a:prstGeom prst="rect">
            <a:avLst/>
          </a:prstGeom>
        </p:spPr>
        <p:txBody>
          <a:bodyPr vert="horz" wrap="square" lIns="164592" tIns="91440" rIns="164592" bIns="91440" rtlCol="0">
            <a:spAutoFit/>
          </a:bodyPr>
          <a:lstStyle>
            <a:lvl1pPr marL="0"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69946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171427"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342854"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514281"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3200" dirty="0">
                <a:solidFill>
                  <a:schemeClr val="tx2"/>
                </a:solidFill>
              </a:rPr>
              <a:t>Define policies at the subscription or resource group level</a:t>
            </a:r>
          </a:p>
        </p:txBody>
      </p:sp>
    </p:spTree>
    <p:extLst>
      <p:ext uri="{BB962C8B-B14F-4D97-AF65-F5344CB8AC3E}">
        <p14:creationId xmlns:p14="http://schemas.microsoft.com/office/powerpoint/2010/main" val="407548710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recommendations</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47845" y="2582862"/>
            <a:ext cx="8339198" cy="3971954"/>
          </a:xfrm>
          <a:prstGeom prst="rect">
            <a:avLst/>
          </a:prstGeom>
        </p:spPr>
      </p:pic>
      <p:sp>
        <p:nvSpPr>
          <p:cNvPr id="5" name="Text Placeholder 2"/>
          <p:cNvSpPr txBox="1">
            <a:spLocks/>
          </p:cNvSpPr>
          <p:nvPr/>
        </p:nvSpPr>
        <p:spPr>
          <a:xfrm>
            <a:off x="366168" y="1212851"/>
            <a:ext cx="11337676" cy="1071062"/>
          </a:xfrm>
          <a:prstGeom prst="rect">
            <a:avLst/>
          </a:prstGeom>
        </p:spPr>
        <p:txBody>
          <a:bodyPr vert="horz" wrap="square" lIns="164592" tIns="91440" rIns="164592" bIns="91440" rtlCol="0">
            <a:spAutoFit/>
          </a:bodyPr>
          <a:lstStyle>
            <a:lvl1pPr marL="0"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69946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171427"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342854"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514281"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3200" dirty="0">
                <a:solidFill>
                  <a:schemeClr val="tx2"/>
                </a:solidFill>
              </a:rPr>
              <a:t>Security Center analyzes the security state of your Azure resources to identify potential security vulnerabilities</a:t>
            </a:r>
          </a:p>
        </p:txBody>
      </p:sp>
    </p:spTree>
    <p:extLst>
      <p:ext uri="{BB962C8B-B14F-4D97-AF65-F5344CB8AC3E}">
        <p14:creationId xmlns:p14="http://schemas.microsoft.com/office/powerpoint/2010/main" val="343948597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62133" y="2887662"/>
            <a:ext cx="8310623" cy="3814790"/>
          </a:xfrm>
          <a:prstGeom prst="rect">
            <a:avLst/>
          </a:prstGeom>
        </p:spPr>
      </p:pic>
      <p:sp>
        <p:nvSpPr>
          <p:cNvPr id="5" name="Title 1"/>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Monitor resource health</a:t>
            </a:r>
          </a:p>
        </p:txBody>
      </p:sp>
      <p:sp>
        <p:nvSpPr>
          <p:cNvPr id="6" name="Text Placeholder 2"/>
          <p:cNvSpPr txBox="1">
            <a:spLocks/>
          </p:cNvSpPr>
          <p:nvPr/>
        </p:nvSpPr>
        <p:spPr>
          <a:xfrm>
            <a:off x="366168" y="1212851"/>
            <a:ext cx="11337676" cy="1514261"/>
          </a:xfrm>
          <a:prstGeom prst="rect">
            <a:avLst/>
          </a:prstGeom>
        </p:spPr>
        <p:txBody>
          <a:bodyPr vert="horz" wrap="square" lIns="164592" tIns="91440" rIns="164592" bIns="91440" rtlCol="0">
            <a:spAutoFit/>
          </a:bodyPr>
          <a:lstStyle>
            <a:lvl1pPr marL="0"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69946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171427"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342854"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514281"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3200" dirty="0">
                <a:solidFill>
                  <a:schemeClr val="tx2"/>
                </a:solidFill>
              </a:rPr>
              <a:t>Shows the overall security posture of the environment by resource type, including Virtual Machines, Virtual Networks, Azure SQL, Database and ARM IaaS web applications</a:t>
            </a:r>
          </a:p>
        </p:txBody>
      </p:sp>
    </p:spTree>
    <p:extLst>
      <p:ext uri="{BB962C8B-B14F-4D97-AF65-F5344CB8AC3E}">
        <p14:creationId xmlns:p14="http://schemas.microsoft.com/office/powerpoint/2010/main" val="20429435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09600" y="2892023"/>
            <a:ext cx="11215688" cy="3797702"/>
            <a:chOff x="58651" y="2859432"/>
            <a:chExt cx="11910530" cy="403298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651" y="2867538"/>
              <a:ext cx="6311193" cy="4024874"/>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10733" y="2859432"/>
              <a:ext cx="5558448" cy="3757293"/>
            </a:xfrm>
            <a:prstGeom prst="rect">
              <a:avLst/>
            </a:prstGeom>
          </p:spPr>
        </p:pic>
      </p:grpSp>
      <p:sp>
        <p:nvSpPr>
          <p:cNvPr id="6" name="Title 1"/>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Security alerts</a:t>
            </a:r>
          </a:p>
        </p:txBody>
      </p:sp>
      <p:sp>
        <p:nvSpPr>
          <p:cNvPr id="7" name="Text Placeholder 2"/>
          <p:cNvSpPr txBox="1">
            <a:spLocks/>
          </p:cNvSpPr>
          <p:nvPr/>
        </p:nvSpPr>
        <p:spPr>
          <a:xfrm>
            <a:off x="366168" y="1212851"/>
            <a:ext cx="11337676" cy="1514261"/>
          </a:xfrm>
          <a:prstGeom prst="rect">
            <a:avLst/>
          </a:prstGeom>
        </p:spPr>
        <p:txBody>
          <a:bodyPr vert="horz" wrap="square" lIns="164592" tIns="91440" rIns="164592" bIns="91440" rtlCol="0">
            <a:spAutoFit/>
          </a:bodyPr>
          <a:lstStyle>
            <a:lvl1pPr marL="0"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69946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171427"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342854"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514281"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3200" dirty="0">
                <a:solidFill>
                  <a:schemeClr val="tx2"/>
                </a:solidFill>
              </a:rPr>
              <a:t>Automatically collect, analyze, and integrate log data from your Azure resources, the network, and partner solutions like antimalware programs and firewalls </a:t>
            </a:r>
          </a:p>
        </p:txBody>
      </p:sp>
    </p:spTree>
    <p:extLst>
      <p:ext uri="{BB962C8B-B14F-4D97-AF65-F5344CB8AC3E}">
        <p14:creationId xmlns:p14="http://schemas.microsoft.com/office/powerpoint/2010/main" val="319237584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49848" y="2963862"/>
            <a:ext cx="6935192" cy="3755318"/>
          </a:xfrm>
          <a:prstGeom prst="rect">
            <a:avLst/>
          </a:prstGeom>
        </p:spPr>
      </p:pic>
      <p:sp>
        <p:nvSpPr>
          <p:cNvPr id="5" name="Title 1"/>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932594" rtl="0" eaLnBrk="1" latinLnBrk="0" hangingPunct="1">
              <a:lnSpc>
                <a:spcPct val="90000"/>
              </a:lnSpc>
              <a:spcBef>
                <a:spcPct val="0"/>
              </a:spcBef>
              <a:buNone/>
              <a:defRPr lang="en-US" sz="4800" b="0" kern="1200" cap="none" spc="-101"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Analyze with Power BI</a:t>
            </a:r>
          </a:p>
        </p:txBody>
      </p:sp>
      <p:sp>
        <p:nvSpPr>
          <p:cNvPr id="6" name="Text Placeholder 2"/>
          <p:cNvSpPr txBox="1">
            <a:spLocks/>
          </p:cNvSpPr>
          <p:nvPr/>
        </p:nvSpPr>
        <p:spPr>
          <a:xfrm>
            <a:off x="366168" y="1212851"/>
            <a:ext cx="11337676" cy="1514261"/>
          </a:xfrm>
          <a:prstGeom prst="rect">
            <a:avLst/>
          </a:prstGeom>
        </p:spPr>
        <p:txBody>
          <a:bodyPr vert="horz" wrap="square" lIns="164592" tIns="91440" rIns="164592" bIns="91440" rtlCol="0">
            <a:spAutoFit/>
          </a:bodyPr>
          <a:lstStyle>
            <a:lvl1pPr marL="0"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69946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171427"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342854"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514281" marR="0" indent="0" algn="l" defTabSz="69946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3200" dirty="0">
                <a:solidFill>
                  <a:schemeClr val="tx2"/>
                </a:solidFill>
              </a:rPr>
              <a:t>The Power BI Dashboard for Azure Security Center enables you to visualize, analyze, and filter recommendations and security alerts from anywhere</a:t>
            </a:r>
          </a:p>
        </p:txBody>
      </p:sp>
    </p:spTree>
    <p:extLst>
      <p:ext uri="{BB962C8B-B14F-4D97-AF65-F5344CB8AC3E}">
        <p14:creationId xmlns:p14="http://schemas.microsoft.com/office/powerpoint/2010/main" val="109723724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574559-AB16-473A-998C-7028AB9B8C38}"/>
              </a:ext>
            </a:extLst>
          </p:cNvPr>
          <p:cNvPicPr>
            <a:picLocks noChangeAspect="1"/>
          </p:cNvPicPr>
          <p:nvPr/>
        </p:nvPicPr>
        <p:blipFill>
          <a:blip r:embed="rId3"/>
          <a:stretch>
            <a:fillRect/>
          </a:stretch>
        </p:blipFill>
        <p:spPr>
          <a:xfrm>
            <a:off x="10410" y="0"/>
            <a:ext cx="12481292" cy="6994525"/>
          </a:xfrm>
          <a:prstGeom prst="rect">
            <a:avLst/>
          </a:prstGeom>
        </p:spPr>
      </p:pic>
    </p:spTree>
    <p:extLst>
      <p:ext uri="{BB962C8B-B14F-4D97-AF65-F5344CB8AC3E}">
        <p14:creationId xmlns:p14="http://schemas.microsoft.com/office/powerpoint/2010/main" val="368054991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10"/>
          </p:nvPr>
        </p:nvSpPr>
        <p:spPr>
          <a:xfrm>
            <a:off x="366168" y="1212851"/>
            <a:ext cx="11702553" cy="5626156"/>
          </a:xfrm>
        </p:spPr>
        <p:txBody>
          <a:bodyPr/>
          <a:lstStyle/>
          <a:p>
            <a:pPr marL="0" indent="0">
              <a:buNone/>
            </a:pPr>
            <a:r>
              <a:rPr lang="en-US" dirty="0">
                <a:solidFill>
                  <a:schemeClr val="tx2"/>
                </a:solidFill>
              </a:rPr>
              <a:t>Formerly known as…</a:t>
            </a:r>
          </a:p>
          <a:p>
            <a:pPr marL="412702" lvl="1" indent="-342900"/>
            <a:r>
              <a:rPr lang="en-US" dirty="0"/>
              <a:t>Azure RMS, Azure Active Directory Rights Management, AD RMS &amp; more!</a:t>
            </a:r>
          </a:p>
          <a:p>
            <a:pPr marL="412702" lvl="1" indent="-342900"/>
            <a:r>
              <a:rPr lang="en-US" dirty="0"/>
              <a:t>But leverages Azure RMS</a:t>
            </a:r>
          </a:p>
          <a:p>
            <a:pPr lvl="1"/>
            <a:endParaRPr lang="en-US" dirty="0"/>
          </a:p>
          <a:p>
            <a:pPr marL="0" indent="0">
              <a:buNone/>
            </a:pPr>
            <a:r>
              <a:rPr lang="en-US" dirty="0">
                <a:solidFill>
                  <a:schemeClr val="tx2"/>
                </a:solidFill>
              </a:rPr>
              <a:t>Definition</a:t>
            </a:r>
          </a:p>
          <a:p>
            <a:pPr marL="412702" indent="-342900"/>
            <a:r>
              <a:rPr lang="en-US" sz="2000" dirty="0">
                <a:latin typeface="+mn-lt"/>
              </a:rPr>
              <a:t>Cloud Based Solution, uses encryption, identity, and authorization policies</a:t>
            </a:r>
          </a:p>
          <a:p>
            <a:pPr marL="412702" indent="-342900"/>
            <a:r>
              <a:rPr lang="en-US" sz="2000" dirty="0">
                <a:latin typeface="+mn-lt"/>
              </a:rPr>
              <a:t>Classify, label and protect documents and emails</a:t>
            </a:r>
          </a:p>
          <a:p>
            <a:pPr marL="412702" indent="-342900"/>
            <a:r>
              <a:rPr lang="en-US" sz="2000" dirty="0">
                <a:latin typeface="+mn-lt"/>
              </a:rPr>
              <a:t>Automatically or manually</a:t>
            </a:r>
          </a:p>
          <a:p>
            <a:pPr lvl="1"/>
            <a:endParaRPr lang="en-US" dirty="0"/>
          </a:p>
          <a:p>
            <a:pPr marL="0" indent="0">
              <a:buNone/>
            </a:pPr>
            <a:r>
              <a:rPr lang="en-US" dirty="0">
                <a:solidFill>
                  <a:schemeClr val="tx2"/>
                </a:solidFill>
              </a:rPr>
              <a:t>Labels and Classification</a:t>
            </a:r>
          </a:p>
          <a:p>
            <a:pPr marL="371472" lvl="1" indent="-342900"/>
            <a:r>
              <a:rPr lang="en-US" dirty="0"/>
              <a:t>Once labeled, classification identifiable at all time</a:t>
            </a:r>
          </a:p>
          <a:p>
            <a:pPr marL="371472" lvl="1" indent="-342900"/>
            <a:r>
              <a:rPr lang="en-US" dirty="0"/>
              <a:t>Includes visual markings e.g. headers, footers, watermarks</a:t>
            </a:r>
          </a:p>
          <a:p>
            <a:pPr marL="371472" lvl="1" indent="-342900"/>
            <a:r>
              <a:rPr lang="en-US" dirty="0"/>
              <a:t>Adds metadata to files and email headers for other services to leverage</a:t>
            </a:r>
          </a:p>
          <a:p>
            <a:pPr marL="28572" lvl="1" indent="0">
              <a:buNone/>
            </a:pPr>
            <a:endParaRPr lang="en-US" dirty="0"/>
          </a:p>
        </p:txBody>
      </p:sp>
      <p:sp>
        <p:nvSpPr>
          <p:cNvPr id="2" name="Title 1"/>
          <p:cNvSpPr>
            <a:spLocks noGrp="1"/>
          </p:cNvSpPr>
          <p:nvPr>
            <p:ph type="title"/>
          </p:nvPr>
        </p:nvSpPr>
        <p:spPr/>
        <p:txBody>
          <a:bodyPr/>
          <a:lstStyle/>
          <a:p>
            <a:r>
              <a:rPr lang="en-US" dirty="0"/>
              <a:t>What is Azure Information Protection (AIP)?</a:t>
            </a:r>
          </a:p>
        </p:txBody>
      </p:sp>
      <p:sp>
        <p:nvSpPr>
          <p:cNvPr id="4" name="Rectangle 3">
            <a:extLst>
              <a:ext uri="{FF2B5EF4-FFF2-40B4-BE49-F238E27FC236}">
                <a16:creationId xmlns:a16="http://schemas.microsoft.com/office/drawing/2014/main" id="{4CE9FE55-EFB6-402A-8AB7-898C2C32702B}"/>
              </a:ext>
            </a:extLst>
          </p:cNvPr>
          <p:cNvSpPr/>
          <p:nvPr/>
        </p:nvSpPr>
        <p:spPr>
          <a:xfrm>
            <a:off x="10789444" y="6316662"/>
            <a:ext cx="1203572" cy="369332"/>
          </a:xfrm>
          <a:prstGeom prst="rect">
            <a:avLst/>
          </a:prstGeom>
        </p:spPr>
        <p:txBody>
          <a:bodyPr wrap="square">
            <a:spAutoFit/>
          </a:bodyPr>
          <a:lstStyle/>
          <a:p>
            <a:r>
              <a:rPr lang="en-US" dirty="0">
                <a:hlinkClick r:id="rId3"/>
              </a:rPr>
              <a:t>AIP FAQ</a:t>
            </a:r>
            <a:endParaRPr lang="en-US" dirty="0"/>
          </a:p>
        </p:txBody>
      </p:sp>
    </p:spTree>
    <p:extLst>
      <p:ext uri="{BB962C8B-B14F-4D97-AF65-F5344CB8AC3E}">
        <p14:creationId xmlns:p14="http://schemas.microsoft.com/office/powerpoint/2010/main" val="344709752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BF87D43-69F6-4055-9F4D-04FCE46E7EF9}"/>
              </a:ext>
            </a:extLst>
          </p:cNvPr>
          <p:cNvSpPr/>
          <p:nvPr/>
        </p:nvSpPr>
        <p:spPr bwMode="auto">
          <a:xfrm>
            <a:off x="0" y="1212852"/>
            <a:ext cx="12436475" cy="578167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9" rIns="0" bIns="47559" numCol="1" rtlCol="0" anchor="ctr" anchorCtr="0" compatLnSpc="1">
            <a:prstTxWarp prst="textNoShape">
              <a:avLst/>
            </a:prstTxWarp>
          </a:bodyPr>
          <a:lstStyle/>
          <a:p>
            <a:pPr algn="ctr" defTabSz="950869"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 name="Freeform 38">
            <a:extLst>
              <a:ext uri="{FF2B5EF4-FFF2-40B4-BE49-F238E27FC236}">
                <a16:creationId xmlns:a16="http://schemas.microsoft.com/office/drawing/2014/main" id="{43CB60C5-C585-4756-8CC6-8B6E780DE59C}"/>
              </a:ext>
            </a:extLst>
          </p:cNvPr>
          <p:cNvSpPr>
            <a:spLocks/>
          </p:cNvSpPr>
          <p:nvPr/>
        </p:nvSpPr>
        <p:spPr bwMode="auto">
          <a:xfrm>
            <a:off x="1987327" y="2025350"/>
            <a:ext cx="2768188" cy="173772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61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Freeform 5">
            <a:extLst>
              <a:ext uri="{FF2B5EF4-FFF2-40B4-BE49-F238E27FC236}">
                <a16:creationId xmlns:a16="http://schemas.microsoft.com/office/drawing/2014/main" id="{44F70F41-051B-40BE-B7A0-04609972C82A}"/>
              </a:ext>
            </a:extLst>
          </p:cNvPr>
          <p:cNvSpPr>
            <a:spLocks noEditPoints="1"/>
          </p:cNvSpPr>
          <p:nvPr/>
        </p:nvSpPr>
        <p:spPr bwMode="auto">
          <a:xfrm>
            <a:off x="2862500" y="2740514"/>
            <a:ext cx="318518" cy="303923"/>
          </a:xfrm>
          <a:custGeom>
            <a:avLst/>
            <a:gdLst>
              <a:gd name="T0" fmla="*/ 410 w 821"/>
              <a:gd name="T1" fmla="*/ 0 h 821"/>
              <a:gd name="T2" fmla="*/ 0 w 821"/>
              <a:gd name="T3" fmla="*/ 411 h 821"/>
              <a:gd name="T4" fmla="*/ 410 w 821"/>
              <a:gd name="T5" fmla="*/ 821 h 821"/>
              <a:gd name="T6" fmla="*/ 821 w 821"/>
              <a:gd name="T7" fmla="*/ 411 h 821"/>
              <a:gd name="T8" fmla="*/ 410 w 821"/>
              <a:gd name="T9" fmla="*/ 0 h 821"/>
              <a:gd name="T10" fmla="*/ 336 w 821"/>
              <a:gd name="T11" fmla="*/ 584 h 821"/>
              <a:gd name="T12" fmla="*/ 192 w 821"/>
              <a:gd name="T13" fmla="*/ 387 h 821"/>
              <a:gd name="T14" fmla="*/ 297 w 821"/>
              <a:gd name="T15" fmla="*/ 387 h 821"/>
              <a:gd name="T16" fmla="*/ 440 w 821"/>
              <a:gd name="T17" fmla="*/ 584 h 821"/>
              <a:gd name="T18" fmla="*/ 336 w 821"/>
              <a:gd name="T19" fmla="*/ 584 h 821"/>
              <a:gd name="T20" fmla="*/ 455 w 821"/>
              <a:gd name="T21" fmla="*/ 569 h 821"/>
              <a:gd name="T22" fmla="*/ 397 w 821"/>
              <a:gd name="T23" fmla="*/ 489 h 821"/>
              <a:gd name="T24" fmla="*/ 528 w 821"/>
              <a:gd name="T25" fmla="*/ 226 h 821"/>
              <a:gd name="T26" fmla="*/ 623 w 821"/>
              <a:gd name="T27" fmla="*/ 226 h 821"/>
              <a:gd name="T28" fmla="*/ 455 w 821"/>
              <a:gd name="T29" fmla="*/ 569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1" h="821">
                <a:moveTo>
                  <a:pt x="410" y="0"/>
                </a:moveTo>
                <a:cubicBezTo>
                  <a:pt x="184" y="0"/>
                  <a:pt x="0" y="184"/>
                  <a:pt x="0" y="411"/>
                </a:cubicBezTo>
                <a:cubicBezTo>
                  <a:pt x="0" y="637"/>
                  <a:pt x="184" y="821"/>
                  <a:pt x="410" y="821"/>
                </a:cubicBezTo>
                <a:cubicBezTo>
                  <a:pt x="637" y="821"/>
                  <a:pt x="821" y="637"/>
                  <a:pt x="821" y="411"/>
                </a:cubicBezTo>
                <a:cubicBezTo>
                  <a:pt x="821" y="184"/>
                  <a:pt x="637" y="0"/>
                  <a:pt x="410" y="0"/>
                </a:cubicBezTo>
                <a:close/>
                <a:moveTo>
                  <a:pt x="336" y="584"/>
                </a:moveTo>
                <a:cubicBezTo>
                  <a:pt x="192" y="387"/>
                  <a:pt x="192" y="387"/>
                  <a:pt x="192" y="387"/>
                </a:cubicBezTo>
                <a:cubicBezTo>
                  <a:pt x="297" y="387"/>
                  <a:pt x="297" y="387"/>
                  <a:pt x="297" y="387"/>
                </a:cubicBezTo>
                <a:cubicBezTo>
                  <a:pt x="440" y="584"/>
                  <a:pt x="440" y="584"/>
                  <a:pt x="440" y="584"/>
                </a:cubicBezTo>
                <a:lnTo>
                  <a:pt x="336" y="584"/>
                </a:lnTo>
                <a:close/>
                <a:moveTo>
                  <a:pt x="455" y="569"/>
                </a:moveTo>
                <a:cubicBezTo>
                  <a:pt x="397" y="489"/>
                  <a:pt x="397" y="489"/>
                  <a:pt x="397" y="489"/>
                </a:cubicBezTo>
                <a:cubicBezTo>
                  <a:pt x="528" y="226"/>
                  <a:pt x="528" y="226"/>
                  <a:pt x="528" y="226"/>
                </a:cubicBezTo>
                <a:cubicBezTo>
                  <a:pt x="623" y="226"/>
                  <a:pt x="623" y="226"/>
                  <a:pt x="623" y="226"/>
                </a:cubicBezTo>
                <a:lnTo>
                  <a:pt x="455" y="56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4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solidFill>
                  <a:sysClr val="windowText" lastClr="000000"/>
                </a:solidFill>
              </a:ln>
              <a:solidFill>
                <a:sysClr val="windowText" lastClr="000000"/>
              </a:solidFill>
              <a:effectLst/>
              <a:uLnTx/>
              <a:uFillTx/>
              <a:latin typeface="Segoe UI"/>
              <a:ea typeface="+mn-ea"/>
              <a:cs typeface="+mn-cs"/>
            </a:endParaRPr>
          </a:p>
        </p:txBody>
      </p:sp>
      <p:sp>
        <p:nvSpPr>
          <p:cNvPr id="5" name="Freeform 6">
            <a:extLst>
              <a:ext uri="{FF2B5EF4-FFF2-40B4-BE49-F238E27FC236}">
                <a16:creationId xmlns:a16="http://schemas.microsoft.com/office/drawing/2014/main" id="{2C829749-F468-47B7-AED2-09480D23008C}"/>
              </a:ext>
            </a:extLst>
          </p:cNvPr>
          <p:cNvSpPr>
            <a:spLocks/>
          </p:cNvSpPr>
          <p:nvPr/>
        </p:nvSpPr>
        <p:spPr bwMode="auto">
          <a:xfrm>
            <a:off x="2504460" y="2300498"/>
            <a:ext cx="542285" cy="657455"/>
          </a:xfrm>
          <a:custGeom>
            <a:avLst/>
            <a:gdLst>
              <a:gd name="T0" fmla="*/ 872 w 1398"/>
              <a:gd name="T1" fmla="*/ 1776 h 1776"/>
              <a:gd name="T2" fmla="*/ 867 w 1398"/>
              <a:gd name="T3" fmla="*/ 1711 h 1776"/>
              <a:gd name="T4" fmla="*/ 1304 w 1398"/>
              <a:gd name="T5" fmla="*/ 1273 h 1776"/>
              <a:gd name="T6" fmla="*/ 1398 w 1398"/>
              <a:gd name="T7" fmla="*/ 1284 h 1776"/>
              <a:gd name="T8" fmla="*/ 1192 w 1398"/>
              <a:gd name="T9" fmla="*/ 1174 h 1776"/>
              <a:gd name="T10" fmla="*/ 982 w 1398"/>
              <a:gd name="T11" fmla="*/ 1073 h 1776"/>
              <a:gd name="T12" fmla="*/ 982 w 1398"/>
              <a:gd name="T13" fmla="*/ 1000 h 1776"/>
              <a:gd name="T14" fmla="*/ 1238 w 1398"/>
              <a:gd name="T15" fmla="*/ 502 h 1776"/>
              <a:gd name="T16" fmla="*/ 819 w 1398"/>
              <a:gd name="T17" fmla="*/ 0 h 1776"/>
              <a:gd name="T18" fmla="*/ 400 w 1398"/>
              <a:gd name="T19" fmla="*/ 502 h 1776"/>
              <a:gd name="T20" fmla="*/ 655 w 1398"/>
              <a:gd name="T21" fmla="*/ 1000 h 1776"/>
              <a:gd name="T22" fmla="*/ 655 w 1398"/>
              <a:gd name="T23" fmla="*/ 1073 h 1776"/>
              <a:gd name="T24" fmla="*/ 446 w 1398"/>
              <a:gd name="T25" fmla="*/ 1174 h 1776"/>
              <a:gd name="T26" fmla="*/ 0 w 1398"/>
              <a:gd name="T27" fmla="*/ 1519 h 1776"/>
              <a:gd name="T28" fmla="*/ 0 w 1398"/>
              <a:gd name="T29" fmla="*/ 1776 h 1776"/>
              <a:gd name="T30" fmla="*/ 774 w 1398"/>
              <a:gd name="T31" fmla="*/ 1776 h 1776"/>
              <a:gd name="T32" fmla="*/ 774 w 1398"/>
              <a:gd name="T33" fmla="*/ 1776 h 1776"/>
              <a:gd name="T34" fmla="*/ 872 w 1398"/>
              <a:gd name="T35" fmla="*/ 1776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8" h="1776">
                <a:moveTo>
                  <a:pt x="872" y="1776"/>
                </a:moveTo>
                <a:cubicBezTo>
                  <a:pt x="869" y="1755"/>
                  <a:pt x="867" y="1733"/>
                  <a:pt x="867" y="1711"/>
                </a:cubicBezTo>
                <a:cubicBezTo>
                  <a:pt x="867" y="1469"/>
                  <a:pt x="1063" y="1273"/>
                  <a:pt x="1304" y="1273"/>
                </a:cubicBezTo>
                <a:cubicBezTo>
                  <a:pt x="1336" y="1273"/>
                  <a:pt x="1368" y="1277"/>
                  <a:pt x="1398" y="1284"/>
                </a:cubicBezTo>
                <a:cubicBezTo>
                  <a:pt x="1326" y="1242"/>
                  <a:pt x="1251" y="1204"/>
                  <a:pt x="1192" y="1174"/>
                </a:cubicBezTo>
                <a:cubicBezTo>
                  <a:pt x="1029" y="1093"/>
                  <a:pt x="982" y="1073"/>
                  <a:pt x="982" y="1073"/>
                </a:cubicBezTo>
                <a:cubicBezTo>
                  <a:pt x="982" y="1000"/>
                  <a:pt x="982" y="1000"/>
                  <a:pt x="982" y="1000"/>
                </a:cubicBezTo>
                <a:cubicBezTo>
                  <a:pt x="1132" y="918"/>
                  <a:pt x="1238" y="726"/>
                  <a:pt x="1238" y="502"/>
                </a:cubicBezTo>
                <a:cubicBezTo>
                  <a:pt x="1238" y="203"/>
                  <a:pt x="1050" y="0"/>
                  <a:pt x="819" y="0"/>
                </a:cubicBezTo>
                <a:cubicBezTo>
                  <a:pt x="587" y="0"/>
                  <a:pt x="400" y="203"/>
                  <a:pt x="400" y="502"/>
                </a:cubicBezTo>
                <a:cubicBezTo>
                  <a:pt x="400" y="726"/>
                  <a:pt x="505" y="918"/>
                  <a:pt x="655" y="1000"/>
                </a:cubicBezTo>
                <a:cubicBezTo>
                  <a:pt x="655" y="1073"/>
                  <a:pt x="655" y="1073"/>
                  <a:pt x="655" y="1073"/>
                </a:cubicBezTo>
                <a:cubicBezTo>
                  <a:pt x="655" y="1073"/>
                  <a:pt x="608" y="1093"/>
                  <a:pt x="446" y="1174"/>
                </a:cubicBezTo>
                <a:cubicBezTo>
                  <a:pt x="284" y="1256"/>
                  <a:pt x="0" y="1397"/>
                  <a:pt x="0" y="1519"/>
                </a:cubicBezTo>
                <a:cubicBezTo>
                  <a:pt x="0" y="1641"/>
                  <a:pt x="0" y="1776"/>
                  <a:pt x="0" y="1776"/>
                </a:cubicBezTo>
                <a:cubicBezTo>
                  <a:pt x="774" y="1776"/>
                  <a:pt x="774" y="1776"/>
                  <a:pt x="774" y="1776"/>
                </a:cubicBezTo>
                <a:cubicBezTo>
                  <a:pt x="774" y="1776"/>
                  <a:pt x="774" y="1776"/>
                  <a:pt x="774" y="1776"/>
                </a:cubicBezTo>
                <a:lnTo>
                  <a:pt x="872" y="177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44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 name="Content Placeholder 5">
            <a:extLst>
              <a:ext uri="{FF2B5EF4-FFF2-40B4-BE49-F238E27FC236}">
                <a16:creationId xmlns:a16="http://schemas.microsoft.com/office/drawing/2014/main" id="{D35F4C5F-6460-4AB7-8F44-DE109F028C48}"/>
              </a:ext>
            </a:extLst>
          </p:cNvPr>
          <p:cNvSpPr>
            <a:spLocks noGrp="1"/>
          </p:cNvSpPr>
          <p:nvPr>
            <p:ph type="body" sz="quarter" idx="10"/>
          </p:nvPr>
        </p:nvSpPr>
        <p:spPr>
          <a:xfrm>
            <a:off x="6898876" y="2797812"/>
            <a:ext cx="5225849" cy="2698175"/>
          </a:xfrm>
        </p:spPr>
        <p:txBody>
          <a:bodyPr/>
          <a:lstStyle/>
          <a:p>
            <a:pPr>
              <a:lnSpc>
                <a:spcPts val="2611"/>
              </a:lnSpc>
              <a:spcBef>
                <a:spcPts val="2000"/>
              </a:spcBef>
            </a:pPr>
            <a:r>
              <a:rPr lang="en-US" sz="2448" dirty="0">
                <a:solidFill>
                  <a:schemeClr val="bg1"/>
                </a:solidFill>
                <a:latin typeface="+mn-lt"/>
              </a:rPr>
              <a:t>Start with the data that is most sensitive</a:t>
            </a:r>
          </a:p>
          <a:p>
            <a:pPr>
              <a:lnSpc>
                <a:spcPts val="2611"/>
              </a:lnSpc>
              <a:spcBef>
                <a:spcPts val="2000"/>
              </a:spcBef>
            </a:pPr>
            <a:r>
              <a:rPr lang="en-US" sz="2448" dirty="0">
                <a:solidFill>
                  <a:schemeClr val="bg1"/>
                </a:solidFill>
                <a:latin typeface="+mn-lt"/>
              </a:rPr>
              <a:t>IT can set automatic rules; users can complement it </a:t>
            </a:r>
          </a:p>
          <a:p>
            <a:pPr>
              <a:lnSpc>
                <a:spcPts val="2611"/>
              </a:lnSpc>
              <a:spcBef>
                <a:spcPts val="2000"/>
              </a:spcBef>
            </a:pPr>
            <a:r>
              <a:rPr lang="en-US" sz="2448" dirty="0">
                <a:solidFill>
                  <a:schemeClr val="bg1"/>
                </a:solidFill>
                <a:latin typeface="+mn-lt"/>
              </a:rPr>
              <a:t>Associate actions such as visual markings and protection </a:t>
            </a:r>
          </a:p>
        </p:txBody>
      </p:sp>
      <p:sp>
        <p:nvSpPr>
          <p:cNvPr id="7" name="Title 2">
            <a:extLst>
              <a:ext uri="{FF2B5EF4-FFF2-40B4-BE49-F238E27FC236}">
                <a16:creationId xmlns:a16="http://schemas.microsoft.com/office/drawing/2014/main" id="{9121BE12-75ED-4F3D-8377-70B91E61F60F}"/>
              </a:ext>
            </a:extLst>
          </p:cNvPr>
          <p:cNvSpPr>
            <a:spLocks noGrp="1"/>
          </p:cNvSpPr>
          <p:nvPr>
            <p:ph type="title"/>
          </p:nvPr>
        </p:nvSpPr>
        <p:spPr>
          <a:xfrm>
            <a:off x="274641" y="295278"/>
            <a:ext cx="11888787" cy="917575"/>
          </a:xfrm>
        </p:spPr>
        <p:txBody>
          <a:bodyPr/>
          <a:lstStyle/>
          <a:p>
            <a:r>
              <a:rPr lang="en-US" b="1" dirty="0"/>
              <a:t>Classify Data – </a:t>
            </a:r>
            <a:r>
              <a:rPr lang="en-US" dirty="0"/>
              <a:t>Begin the Journey</a:t>
            </a:r>
          </a:p>
        </p:txBody>
      </p:sp>
      <p:grpSp>
        <p:nvGrpSpPr>
          <p:cNvPr id="8" name="Group 7">
            <a:extLst>
              <a:ext uri="{FF2B5EF4-FFF2-40B4-BE49-F238E27FC236}">
                <a16:creationId xmlns:a16="http://schemas.microsoft.com/office/drawing/2014/main" id="{5877E162-8933-408E-AB39-E39A9FFA4532}"/>
              </a:ext>
            </a:extLst>
          </p:cNvPr>
          <p:cNvGrpSpPr/>
          <p:nvPr/>
        </p:nvGrpSpPr>
        <p:grpSpPr>
          <a:xfrm>
            <a:off x="2958424" y="5352367"/>
            <a:ext cx="718120" cy="647069"/>
            <a:chOff x="1797050" y="2514600"/>
            <a:chExt cx="4919663" cy="4935538"/>
          </a:xfrm>
          <a:solidFill>
            <a:schemeClr val="bg1"/>
          </a:solidFill>
        </p:grpSpPr>
        <p:sp>
          <p:nvSpPr>
            <p:cNvPr id="10" name="Freeform 23">
              <a:extLst>
                <a:ext uri="{FF2B5EF4-FFF2-40B4-BE49-F238E27FC236}">
                  <a16:creationId xmlns:a16="http://schemas.microsoft.com/office/drawing/2014/main" id="{F69F2F1A-F915-405B-9A94-B1B177192A9F}"/>
                </a:ext>
              </a:extLst>
            </p:cNvPr>
            <p:cNvSpPr>
              <a:spLocks noEditPoints="1"/>
            </p:cNvSpPr>
            <p:nvPr/>
          </p:nvSpPr>
          <p:spPr bwMode="auto">
            <a:xfrm>
              <a:off x="4833938" y="3014663"/>
              <a:ext cx="1882775" cy="3822700"/>
            </a:xfrm>
            <a:custGeom>
              <a:avLst/>
              <a:gdLst>
                <a:gd name="T0" fmla="*/ 473 w 501"/>
                <a:gd name="T1" fmla="*/ 0 h 1017"/>
                <a:gd name="T2" fmla="*/ 0 w 501"/>
                <a:gd name="T3" fmla="*/ 0 h 1017"/>
                <a:gd name="T4" fmla="*/ 0 w 501"/>
                <a:gd name="T5" fmla="*/ 123 h 1017"/>
                <a:gd name="T6" fmla="*/ 131 w 501"/>
                <a:gd name="T7" fmla="*/ 123 h 1017"/>
                <a:gd name="T8" fmla="*/ 131 w 501"/>
                <a:gd name="T9" fmla="*/ 239 h 1017"/>
                <a:gd name="T10" fmla="*/ 0 w 501"/>
                <a:gd name="T11" fmla="*/ 239 h 1017"/>
                <a:gd name="T12" fmla="*/ 0 w 501"/>
                <a:gd name="T13" fmla="*/ 285 h 1017"/>
                <a:gd name="T14" fmla="*/ 131 w 501"/>
                <a:gd name="T15" fmla="*/ 285 h 1017"/>
                <a:gd name="T16" fmla="*/ 131 w 501"/>
                <a:gd name="T17" fmla="*/ 400 h 1017"/>
                <a:gd name="T18" fmla="*/ 0 w 501"/>
                <a:gd name="T19" fmla="*/ 400 h 1017"/>
                <a:gd name="T20" fmla="*/ 0 w 501"/>
                <a:gd name="T21" fmla="*/ 447 h 1017"/>
                <a:gd name="T22" fmla="*/ 131 w 501"/>
                <a:gd name="T23" fmla="*/ 447 h 1017"/>
                <a:gd name="T24" fmla="*/ 131 w 501"/>
                <a:gd name="T25" fmla="*/ 570 h 1017"/>
                <a:gd name="T26" fmla="*/ 0 w 501"/>
                <a:gd name="T27" fmla="*/ 570 h 1017"/>
                <a:gd name="T28" fmla="*/ 0 w 501"/>
                <a:gd name="T29" fmla="*/ 608 h 1017"/>
                <a:gd name="T30" fmla="*/ 131 w 501"/>
                <a:gd name="T31" fmla="*/ 608 h 1017"/>
                <a:gd name="T32" fmla="*/ 131 w 501"/>
                <a:gd name="T33" fmla="*/ 732 h 1017"/>
                <a:gd name="T34" fmla="*/ 0 w 501"/>
                <a:gd name="T35" fmla="*/ 732 h 1017"/>
                <a:gd name="T36" fmla="*/ 0 w 501"/>
                <a:gd name="T37" fmla="*/ 778 h 1017"/>
                <a:gd name="T38" fmla="*/ 131 w 501"/>
                <a:gd name="T39" fmla="*/ 778 h 1017"/>
                <a:gd name="T40" fmla="*/ 131 w 501"/>
                <a:gd name="T41" fmla="*/ 894 h 1017"/>
                <a:gd name="T42" fmla="*/ 0 w 501"/>
                <a:gd name="T43" fmla="*/ 894 h 1017"/>
                <a:gd name="T44" fmla="*/ 0 w 501"/>
                <a:gd name="T45" fmla="*/ 1017 h 1017"/>
                <a:gd name="T46" fmla="*/ 475 w 501"/>
                <a:gd name="T47" fmla="*/ 1017 h 1017"/>
                <a:gd name="T48" fmla="*/ 501 w 501"/>
                <a:gd name="T49" fmla="*/ 986 h 1017"/>
                <a:gd name="T50" fmla="*/ 501 w 501"/>
                <a:gd name="T51" fmla="*/ 31 h 1017"/>
                <a:gd name="T52" fmla="*/ 473 w 501"/>
                <a:gd name="T53" fmla="*/ 0 h 1017"/>
                <a:gd name="T54" fmla="*/ 385 w 501"/>
                <a:gd name="T55" fmla="*/ 894 h 1017"/>
                <a:gd name="T56" fmla="*/ 177 w 501"/>
                <a:gd name="T57" fmla="*/ 894 h 1017"/>
                <a:gd name="T58" fmla="*/ 177 w 501"/>
                <a:gd name="T59" fmla="*/ 778 h 1017"/>
                <a:gd name="T60" fmla="*/ 385 w 501"/>
                <a:gd name="T61" fmla="*/ 778 h 1017"/>
                <a:gd name="T62" fmla="*/ 385 w 501"/>
                <a:gd name="T63" fmla="*/ 894 h 1017"/>
                <a:gd name="T64" fmla="*/ 385 w 501"/>
                <a:gd name="T65" fmla="*/ 732 h 1017"/>
                <a:gd name="T66" fmla="*/ 177 w 501"/>
                <a:gd name="T67" fmla="*/ 732 h 1017"/>
                <a:gd name="T68" fmla="*/ 177 w 501"/>
                <a:gd name="T69" fmla="*/ 608 h 1017"/>
                <a:gd name="T70" fmla="*/ 385 w 501"/>
                <a:gd name="T71" fmla="*/ 608 h 1017"/>
                <a:gd name="T72" fmla="*/ 385 w 501"/>
                <a:gd name="T73" fmla="*/ 732 h 1017"/>
                <a:gd name="T74" fmla="*/ 385 w 501"/>
                <a:gd name="T75" fmla="*/ 570 h 1017"/>
                <a:gd name="T76" fmla="*/ 177 w 501"/>
                <a:gd name="T77" fmla="*/ 570 h 1017"/>
                <a:gd name="T78" fmla="*/ 177 w 501"/>
                <a:gd name="T79" fmla="*/ 447 h 1017"/>
                <a:gd name="T80" fmla="*/ 385 w 501"/>
                <a:gd name="T81" fmla="*/ 447 h 1017"/>
                <a:gd name="T82" fmla="*/ 385 w 501"/>
                <a:gd name="T83" fmla="*/ 570 h 1017"/>
                <a:gd name="T84" fmla="*/ 385 w 501"/>
                <a:gd name="T85" fmla="*/ 400 h 1017"/>
                <a:gd name="T86" fmla="*/ 177 w 501"/>
                <a:gd name="T87" fmla="*/ 400 h 1017"/>
                <a:gd name="T88" fmla="*/ 177 w 501"/>
                <a:gd name="T89" fmla="*/ 285 h 1017"/>
                <a:gd name="T90" fmla="*/ 385 w 501"/>
                <a:gd name="T91" fmla="*/ 285 h 1017"/>
                <a:gd name="T92" fmla="*/ 385 w 501"/>
                <a:gd name="T93" fmla="*/ 400 h 1017"/>
                <a:gd name="T94" fmla="*/ 385 w 501"/>
                <a:gd name="T95" fmla="*/ 239 h 1017"/>
                <a:gd name="T96" fmla="*/ 177 w 501"/>
                <a:gd name="T97" fmla="*/ 239 h 1017"/>
                <a:gd name="T98" fmla="*/ 177 w 501"/>
                <a:gd name="T99" fmla="*/ 123 h 1017"/>
                <a:gd name="T100" fmla="*/ 385 w 501"/>
                <a:gd name="T101" fmla="*/ 123 h 1017"/>
                <a:gd name="T102" fmla="*/ 385 w 501"/>
                <a:gd name="T103" fmla="*/ 2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1" h="1017">
                  <a:moveTo>
                    <a:pt x="473" y="0"/>
                  </a:moveTo>
                  <a:cubicBezTo>
                    <a:pt x="0" y="0"/>
                    <a:pt x="0" y="0"/>
                    <a:pt x="0" y="0"/>
                  </a:cubicBezTo>
                  <a:cubicBezTo>
                    <a:pt x="0" y="123"/>
                    <a:pt x="0" y="123"/>
                    <a:pt x="0" y="123"/>
                  </a:cubicBezTo>
                  <a:cubicBezTo>
                    <a:pt x="131" y="123"/>
                    <a:pt x="131" y="123"/>
                    <a:pt x="131" y="123"/>
                  </a:cubicBezTo>
                  <a:cubicBezTo>
                    <a:pt x="131" y="239"/>
                    <a:pt x="131" y="239"/>
                    <a:pt x="131" y="239"/>
                  </a:cubicBezTo>
                  <a:cubicBezTo>
                    <a:pt x="0" y="239"/>
                    <a:pt x="0" y="239"/>
                    <a:pt x="0" y="239"/>
                  </a:cubicBezTo>
                  <a:cubicBezTo>
                    <a:pt x="0" y="285"/>
                    <a:pt x="0" y="285"/>
                    <a:pt x="0" y="285"/>
                  </a:cubicBezTo>
                  <a:cubicBezTo>
                    <a:pt x="131" y="285"/>
                    <a:pt x="131" y="285"/>
                    <a:pt x="131" y="285"/>
                  </a:cubicBezTo>
                  <a:cubicBezTo>
                    <a:pt x="131" y="400"/>
                    <a:pt x="131" y="400"/>
                    <a:pt x="131" y="400"/>
                  </a:cubicBezTo>
                  <a:cubicBezTo>
                    <a:pt x="0" y="400"/>
                    <a:pt x="0" y="400"/>
                    <a:pt x="0" y="400"/>
                  </a:cubicBezTo>
                  <a:cubicBezTo>
                    <a:pt x="0" y="447"/>
                    <a:pt x="0" y="447"/>
                    <a:pt x="0" y="447"/>
                  </a:cubicBezTo>
                  <a:cubicBezTo>
                    <a:pt x="131" y="447"/>
                    <a:pt x="131" y="447"/>
                    <a:pt x="131" y="447"/>
                  </a:cubicBezTo>
                  <a:cubicBezTo>
                    <a:pt x="131" y="570"/>
                    <a:pt x="131" y="570"/>
                    <a:pt x="131" y="570"/>
                  </a:cubicBezTo>
                  <a:cubicBezTo>
                    <a:pt x="0" y="570"/>
                    <a:pt x="0" y="570"/>
                    <a:pt x="0" y="570"/>
                  </a:cubicBezTo>
                  <a:cubicBezTo>
                    <a:pt x="0" y="608"/>
                    <a:pt x="0" y="608"/>
                    <a:pt x="0" y="608"/>
                  </a:cubicBezTo>
                  <a:cubicBezTo>
                    <a:pt x="131" y="608"/>
                    <a:pt x="131" y="608"/>
                    <a:pt x="131" y="608"/>
                  </a:cubicBezTo>
                  <a:cubicBezTo>
                    <a:pt x="131" y="732"/>
                    <a:pt x="131" y="732"/>
                    <a:pt x="131" y="732"/>
                  </a:cubicBezTo>
                  <a:cubicBezTo>
                    <a:pt x="0" y="732"/>
                    <a:pt x="0" y="732"/>
                    <a:pt x="0" y="732"/>
                  </a:cubicBezTo>
                  <a:cubicBezTo>
                    <a:pt x="0" y="778"/>
                    <a:pt x="0" y="778"/>
                    <a:pt x="0" y="778"/>
                  </a:cubicBezTo>
                  <a:cubicBezTo>
                    <a:pt x="131" y="778"/>
                    <a:pt x="131" y="778"/>
                    <a:pt x="131" y="778"/>
                  </a:cubicBezTo>
                  <a:cubicBezTo>
                    <a:pt x="131" y="894"/>
                    <a:pt x="131" y="894"/>
                    <a:pt x="131" y="894"/>
                  </a:cubicBezTo>
                  <a:cubicBezTo>
                    <a:pt x="0" y="894"/>
                    <a:pt x="0" y="894"/>
                    <a:pt x="0" y="894"/>
                  </a:cubicBezTo>
                  <a:cubicBezTo>
                    <a:pt x="0" y="1017"/>
                    <a:pt x="0" y="1017"/>
                    <a:pt x="0" y="1017"/>
                  </a:cubicBezTo>
                  <a:cubicBezTo>
                    <a:pt x="475" y="1017"/>
                    <a:pt x="475" y="1017"/>
                    <a:pt x="475" y="1017"/>
                  </a:cubicBezTo>
                  <a:cubicBezTo>
                    <a:pt x="490" y="1017"/>
                    <a:pt x="501" y="999"/>
                    <a:pt x="501" y="986"/>
                  </a:cubicBezTo>
                  <a:cubicBezTo>
                    <a:pt x="501" y="31"/>
                    <a:pt x="501" y="31"/>
                    <a:pt x="501" y="31"/>
                  </a:cubicBezTo>
                  <a:cubicBezTo>
                    <a:pt x="501" y="13"/>
                    <a:pt x="475" y="0"/>
                    <a:pt x="473" y="0"/>
                  </a:cubicBezTo>
                  <a:close/>
                  <a:moveTo>
                    <a:pt x="385" y="894"/>
                  </a:moveTo>
                  <a:cubicBezTo>
                    <a:pt x="177" y="894"/>
                    <a:pt x="177" y="894"/>
                    <a:pt x="177" y="894"/>
                  </a:cubicBezTo>
                  <a:cubicBezTo>
                    <a:pt x="177" y="778"/>
                    <a:pt x="177" y="778"/>
                    <a:pt x="177" y="778"/>
                  </a:cubicBezTo>
                  <a:cubicBezTo>
                    <a:pt x="385" y="778"/>
                    <a:pt x="385" y="778"/>
                    <a:pt x="385" y="778"/>
                  </a:cubicBezTo>
                  <a:lnTo>
                    <a:pt x="385" y="894"/>
                  </a:lnTo>
                  <a:close/>
                  <a:moveTo>
                    <a:pt x="385" y="732"/>
                  </a:moveTo>
                  <a:cubicBezTo>
                    <a:pt x="177" y="732"/>
                    <a:pt x="177" y="732"/>
                    <a:pt x="177" y="732"/>
                  </a:cubicBezTo>
                  <a:cubicBezTo>
                    <a:pt x="177" y="608"/>
                    <a:pt x="177" y="608"/>
                    <a:pt x="177" y="608"/>
                  </a:cubicBezTo>
                  <a:cubicBezTo>
                    <a:pt x="385" y="608"/>
                    <a:pt x="385" y="608"/>
                    <a:pt x="385" y="608"/>
                  </a:cubicBezTo>
                  <a:lnTo>
                    <a:pt x="385" y="732"/>
                  </a:lnTo>
                  <a:close/>
                  <a:moveTo>
                    <a:pt x="385" y="570"/>
                  </a:moveTo>
                  <a:cubicBezTo>
                    <a:pt x="177" y="570"/>
                    <a:pt x="177" y="570"/>
                    <a:pt x="177" y="570"/>
                  </a:cubicBezTo>
                  <a:cubicBezTo>
                    <a:pt x="177" y="447"/>
                    <a:pt x="177" y="447"/>
                    <a:pt x="177" y="447"/>
                  </a:cubicBezTo>
                  <a:cubicBezTo>
                    <a:pt x="385" y="447"/>
                    <a:pt x="385" y="447"/>
                    <a:pt x="385" y="447"/>
                  </a:cubicBezTo>
                  <a:lnTo>
                    <a:pt x="385" y="570"/>
                  </a:lnTo>
                  <a:close/>
                  <a:moveTo>
                    <a:pt x="385" y="400"/>
                  </a:moveTo>
                  <a:cubicBezTo>
                    <a:pt x="177" y="400"/>
                    <a:pt x="177" y="400"/>
                    <a:pt x="177" y="400"/>
                  </a:cubicBezTo>
                  <a:cubicBezTo>
                    <a:pt x="177" y="285"/>
                    <a:pt x="177" y="285"/>
                    <a:pt x="177" y="285"/>
                  </a:cubicBezTo>
                  <a:cubicBezTo>
                    <a:pt x="385" y="285"/>
                    <a:pt x="385" y="285"/>
                    <a:pt x="385" y="285"/>
                  </a:cubicBezTo>
                  <a:lnTo>
                    <a:pt x="385" y="400"/>
                  </a:lnTo>
                  <a:close/>
                  <a:moveTo>
                    <a:pt x="385" y="239"/>
                  </a:moveTo>
                  <a:cubicBezTo>
                    <a:pt x="177" y="239"/>
                    <a:pt x="177" y="239"/>
                    <a:pt x="177" y="239"/>
                  </a:cubicBezTo>
                  <a:cubicBezTo>
                    <a:pt x="177" y="123"/>
                    <a:pt x="177" y="123"/>
                    <a:pt x="177" y="123"/>
                  </a:cubicBezTo>
                  <a:cubicBezTo>
                    <a:pt x="385" y="123"/>
                    <a:pt x="385" y="123"/>
                    <a:pt x="385" y="123"/>
                  </a:cubicBezTo>
                  <a:lnTo>
                    <a:pt x="385"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61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 name="Freeform 24">
              <a:extLst>
                <a:ext uri="{FF2B5EF4-FFF2-40B4-BE49-F238E27FC236}">
                  <a16:creationId xmlns:a16="http://schemas.microsoft.com/office/drawing/2014/main" id="{D52B5163-4526-4897-A456-CD55983F31F4}"/>
                </a:ext>
              </a:extLst>
            </p:cNvPr>
            <p:cNvSpPr>
              <a:spLocks noEditPoints="1"/>
            </p:cNvSpPr>
            <p:nvPr/>
          </p:nvSpPr>
          <p:spPr bwMode="auto">
            <a:xfrm>
              <a:off x="1797050" y="2514600"/>
              <a:ext cx="2916238" cy="4935538"/>
            </a:xfrm>
            <a:custGeom>
              <a:avLst/>
              <a:gdLst>
                <a:gd name="T0" fmla="*/ 0 w 776"/>
                <a:gd name="T1" fmla="*/ 1179 h 1313"/>
                <a:gd name="T2" fmla="*/ 776 w 776"/>
                <a:gd name="T3" fmla="*/ 1313 h 1313"/>
                <a:gd name="T4" fmla="*/ 776 w 776"/>
                <a:gd name="T5" fmla="*/ 0 h 1313"/>
                <a:gd name="T6" fmla="*/ 0 w 776"/>
                <a:gd name="T7" fmla="*/ 135 h 1313"/>
                <a:gd name="T8" fmla="*/ 0 w 776"/>
                <a:gd name="T9" fmla="*/ 1179 h 1313"/>
                <a:gd name="T10" fmla="*/ 194 w 776"/>
                <a:gd name="T11" fmla="*/ 411 h 1313"/>
                <a:gd name="T12" fmla="*/ 300 w 776"/>
                <a:gd name="T13" fmla="*/ 404 h 1313"/>
                <a:gd name="T14" fmla="*/ 358 w 776"/>
                <a:gd name="T15" fmla="*/ 554 h 1313"/>
                <a:gd name="T16" fmla="*/ 362 w 776"/>
                <a:gd name="T17" fmla="*/ 564 h 1313"/>
                <a:gd name="T18" fmla="*/ 365 w 776"/>
                <a:gd name="T19" fmla="*/ 574 h 1313"/>
                <a:gd name="T20" fmla="*/ 368 w 776"/>
                <a:gd name="T21" fmla="*/ 585 h 1313"/>
                <a:gd name="T22" fmla="*/ 371 w 776"/>
                <a:gd name="T23" fmla="*/ 597 h 1313"/>
                <a:gd name="T24" fmla="*/ 372 w 776"/>
                <a:gd name="T25" fmla="*/ 597 h 1313"/>
                <a:gd name="T26" fmla="*/ 374 w 776"/>
                <a:gd name="T27" fmla="*/ 589 h 1313"/>
                <a:gd name="T28" fmla="*/ 377 w 776"/>
                <a:gd name="T29" fmla="*/ 578 h 1313"/>
                <a:gd name="T30" fmla="*/ 380 w 776"/>
                <a:gd name="T31" fmla="*/ 566 h 1313"/>
                <a:gd name="T32" fmla="*/ 385 w 776"/>
                <a:gd name="T33" fmla="*/ 552 h 1313"/>
                <a:gd name="T34" fmla="*/ 452 w 776"/>
                <a:gd name="T35" fmla="*/ 395 h 1313"/>
                <a:gd name="T36" fmla="*/ 562 w 776"/>
                <a:gd name="T37" fmla="*/ 388 h 1313"/>
                <a:gd name="T38" fmla="*/ 431 w 776"/>
                <a:gd name="T39" fmla="*/ 654 h 1313"/>
                <a:gd name="T40" fmla="*/ 566 w 776"/>
                <a:gd name="T41" fmla="*/ 925 h 1313"/>
                <a:gd name="T42" fmla="*/ 449 w 776"/>
                <a:gd name="T43" fmla="*/ 918 h 1313"/>
                <a:gd name="T44" fmla="*/ 376 w 776"/>
                <a:gd name="T45" fmla="*/ 746 h 1313"/>
                <a:gd name="T46" fmla="*/ 374 w 776"/>
                <a:gd name="T47" fmla="*/ 741 h 1313"/>
                <a:gd name="T48" fmla="*/ 372 w 776"/>
                <a:gd name="T49" fmla="*/ 733 h 1313"/>
                <a:gd name="T50" fmla="*/ 370 w 776"/>
                <a:gd name="T51" fmla="*/ 724 h 1313"/>
                <a:gd name="T52" fmla="*/ 368 w 776"/>
                <a:gd name="T53" fmla="*/ 712 h 1313"/>
                <a:gd name="T54" fmla="*/ 367 w 776"/>
                <a:gd name="T55" fmla="*/ 712 h 1313"/>
                <a:gd name="T56" fmla="*/ 365 w 776"/>
                <a:gd name="T57" fmla="*/ 718 h 1313"/>
                <a:gd name="T58" fmla="*/ 363 w 776"/>
                <a:gd name="T59" fmla="*/ 727 h 1313"/>
                <a:gd name="T60" fmla="*/ 360 w 776"/>
                <a:gd name="T61" fmla="*/ 736 h 1313"/>
                <a:gd name="T62" fmla="*/ 357 w 776"/>
                <a:gd name="T63" fmla="*/ 747 h 1313"/>
                <a:gd name="T64" fmla="*/ 287 w 776"/>
                <a:gd name="T65" fmla="*/ 908 h 1313"/>
                <a:gd name="T66" fmla="*/ 184 w 776"/>
                <a:gd name="T67" fmla="*/ 902 h 1313"/>
                <a:gd name="T68" fmla="*/ 307 w 776"/>
                <a:gd name="T69" fmla="*/ 657 h 1313"/>
                <a:gd name="T70" fmla="*/ 194 w 776"/>
                <a:gd name="T71" fmla="*/ 411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6" h="1313">
                  <a:moveTo>
                    <a:pt x="0" y="1179"/>
                  </a:moveTo>
                  <a:cubicBezTo>
                    <a:pt x="776" y="1313"/>
                    <a:pt x="776" y="1313"/>
                    <a:pt x="776" y="1313"/>
                  </a:cubicBezTo>
                  <a:cubicBezTo>
                    <a:pt x="776" y="0"/>
                    <a:pt x="776" y="0"/>
                    <a:pt x="776" y="0"/>
                  </a:cubicBezTo>
                  <a:cubicBezTo>
                    <a:pt x="0" y="135"/>
                    <a:pt x="0" y="135"/>
                    <a:pt x="0" y="135"/>
                  </a:cubicBezTo>
                  <a:lnTo>
                    <a:pt x="0" y="1179"/>
                  </a:lnTo>
                  <a:close/>
                  <a:moveTo>
                    <a:pt x="194" y="411"/>
                  </a:moveTo>
                  <a:cubicBezTo>
                    <a:pt x="300" y="404"/>
                    <a:pt x="300" y="404"/>
                    <a:pt x="300" y="404"/>
                  </a:cubicBezTo>
                  <a:cubicBezTo>
                    <a:pt x="358" y="554"/>
                    <a:pt x="358" y="554"/>
                    <a:pt x="358" y="554"/>
                  </a:cubicBezTo>
                  <a:cubicBezTo>
                    <a:pt x="359" y="557"/>
                    <a:pt x="361" y="560"/>
                    <a:pt x="362" y="564"/>
                  </a:cubicBezTo>
                  <a:cubicBezTo>
                    <a:pt x="363" y="567"/>
                    <a:pt x="364" y="571"/>
                    <a:pt x="365" y="574"/>
                  </a:cubicBezTo>
                  <a:cubicBezTo>
                    <a:pt x="366" y="578"/>
                    <a:pt x="367" y="581"/>
                    <a:pt x="368" y="585"/>
                  </a:cubicBezTo>
                  <a:cubicBezTo>
                    <a:pt x="369" y="589"/>
                    <a:pt x="370" y="593"/>
                    <a:pt x="371" y="597"/>
                  </a:cubicBezTo>
                  <a:cubicBezTo>
                    <a:pt x="372" y="597"/>
                    <a:pt x="372" y="597"/>
                    <a:pt x="372" y="597"/>
                  </a:cubicBezTo>
                  <a:cubicBezTo>
                    <a:pt x="372" y="595"/>
                    <a:pt x="373" y="592"/>
                    <a:pt x="374" y="589"/>
                  </a:cubicBezTo>
                  <a:cubicBezTo>
                    <a:pt x="375" y="586"/>
                    <a:pt x="376" y="582"/>
                    <a:pt x="377" y="578"/>
                  </a:cubicBezTo>
                  <a:cubicBezTo>
                    <a:pt x="378" y="575"/>
                    <a:pt x="379" y="571"/>
                    <a:pt x="380" y="566"/>
                  </a:cubicBezTo>
                  <a:cubicBezTo>
                    <a:pt x="382" y="562"/>
                    <a:pt x="383" y="557"/>
                    <a:pt x="385" y="552"/>
                  </a:cubicBezTo>
                  <a:cubicBezTo>
                    <a:pt x="452" y="395"/>
                    <a:pt x="452" y="395"/>
                    <a:pt x="452" y="395"/>
                  </a:cubicBezTo>
                  <a:cubicBezTo>
                    <a:pt x="562" y="388"/>
                    <a:pt x="562" y="388"/>
                    <a:pt x="562" y="388"/>
                  </a:cubicBezTo>
                  <a:cubicBezTo>
                    <a:pt x="431" y="654"/>
                    <a:pt x="431" y="654"/>
                    <a:pt x="431" y="654"/>
                  </a:cubicBezTo>
                  <a:cubicBezTo>
                    <a:pt x="566" y="925"/>
                    <a:pt x="566" y="925"/>
                    <a:pt x="566" y="925"/>
                  </a:cubicBezTo>
                  <a:cubicBezTo>
                    <a:pt x="449" y="918"/>
                    <a:pt x="449" y="918"/>
                    <a:pt x="449" y="918"/>
                  </a:cubicBezTo>
                  <a:cubicBezTo>
                    <a:pt x="376" y="746"/>
                    <a:pt x="376" y="746"/>
                    <a:pt x="376" y="746"/>
                  </a:cubicBezTo>
                  <a:cubicBezTo>
                    <a:pt x="375" y="745"/>
                    <a:pt x="375" y="743"/>
                    <a:pt x="374" y="741"/>
                  </a:cubicBezTo>
                  <a:cubicBezTo>
                    <a:pt x="374" y="739"/>
                    <a:pt x="373" y="736"/>
                    <a:pt x="372" y="733"/>
                  </a:cubicBezTo>
                  <a:cubicBezTo>
                    <a:pt x="371" y="730"/>
                    <a:pt x="371" y="727"/>
                    <a:pt x="370" y="724"/>
                  </a:cubicBezTo>
                  <a:cubicBezTo>
                    <a:pt x="369" y="720"/>
                    <a:pt x="369" y="716"/>
                    <a:pt x="368" y="712"/>
                  </a:cubicBezTo>
                  <a:cubicBezTo>
                    <a:pt x="367" y="712"/>
                    <a:pt x="367" y="712"/>
                    <a:pt x="367" y="712"/>
                  </a:cubicBezTo>
                  <a:cubicBezTo>
                    <a:pt x="366" y="714"/>
                    <a:pt x="366" y="716"/>
                    <a:pt x="365" y="718"/>
                  </a:cubicBezTo>
                  <a:cubicBezTo>
                    <a:pt x="365" y="721"/>
                    <a:pt x="364" y="724"/>
                    <a:pt x="363" y="727"/>
                  </a:cubicBezTo>
                  <a:cubicBezTo>
                    <a:pt x="362" y="730"/>
                    <a:pt x="361" y="733"/>
                    <a:pt x="360" y="736"/>
                  </a:cubicBezTo>
                  <a:cubicBezTo>
                    <a:pt x="359" y="740"/>
                    <a:pt x="358" y="743"/>
                    <a:pt x="357" y="747"/>
                  </a:cubicBezTo>
                  <a:cubicBezTo>
                    <a:pt x="287" y="908"/>
                    <a:pt x="287" y="908"/>
                    <a:pt x="287" y="908"/>
                  </a:cubicBezTo>
                  <a:cubicBezTo>
                    <a:pt x="184" y="902"/>
                    <a:pt x="184" y="902"/>
                    <a:pt x="184" y="902"/>
                  </a:cubicBezTo>
                  <a:cubicBezTo>
                    <a:pt x="307" y="657"/>
                    <a:pt x="307" y="657"/>
                    <a:pt x="307" y="657"/>
                  </a:cubicBezTo>
                  <a:lnTo>
                    <a:pt x="194" y="4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61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12" name="Group 11">
            <a:extLst>
              <a:ext uri="{FF2B5EF4-FFF2-40B4-BE49-F238E27FC236}">
                <a16:creationId xmlns:a16="http://schemas.microsoft.com/office/drawing/2014/main" id="{617DA346-8F7B-408F-B005-CF8D84C90945}"/>
              </a:ext>
            </a:extLst>
          </p:cNvPr>
          <p:cNvGrpSpPr/>
          <p:nvPr/>
        </p:nvGrpSpPr>
        <p:grpSpPr>
          <a:xfrm>
            <a:off x="3920661" y="4946855"/>
            <a:ext cx="1101501" cy="386817"/>
            <a:chOff x="3843269" y="4850299"/>
            <a:chExt cx="1080001" cy="379266"/>
          </a:xfrm>
        </p:grpSpPr>
        <p:sp>
          <p:nvSpPr>
            <p:cNvPr id="13" name="Rectangle 12">
              <a:extLst>
                <a:ext uri="{FF2B5EF4-FFF2-40B4-BE49-F238E27FC236}">
                  <a16:creationId xmlns:a16="http://schemas.microsoft.com/office/drawing/2014/main" id="{2F88C00D-8088-4793-9314-11D9D64E5AC1}"/>
                </a:ext>
              </a:extLst>
            </p:cNvPr>
            <p:cNvSpPr/>
            <p:nvPr/>
          </p:nvSpPr>
          <p:spPr bwMode="auto">
            <a:xfrm>
              <a:off x="3898296" y="4850299"/>
              <a:ext cx="1024974" cy="379266"/>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marL="0" marR="0" lvl="0" indent="0" algn="ctr" defTabSz="951052"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 name="TextBox 13">
              <a:extLst>
                <a:ext uri="{FF2B5EF4-FFF2-40B4-BE49-F238E27FC236}">
                  <a16:creationId xmlns:a16="http://schemas.microsoft.com/office/drawing/2014/main" id="{C2B21459-3558-401F-90A5-9F1012B6CADB}"/>
                </a:ext>
              </a:extLst>
            </p:cNvPr>
            <p:cNvSpPr txBox="1"/>
            <p:nvPr/>
          </p:nvSpPr>
          <p:spPr>
            <a:xfrm>
              <a:off x="3843269" y="4933202"/>
              <a:ext cx="1017980" cy="221059"/>
            </a:xfrm>
            <a:prstGeom prst="rect">
              <a:avLst/>
            </a:prstGeom>
            <a:noFill/>
          </p:spPr>
          <p:txBody>
            <a:bodyPr wrap="square" lIns="0" tIns="0" rIns="0" bIns="36717" rtlCol="0">
              <a:spAutoFit/>
            </a:bodyPr>
            <a:lstStyle/>
            <a:p>
              <a:pPr marL="0" marR="0" lvl="0" indent="0" algn="r" defTabSz="896065" rtl="0"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a:noFill/>
                  </a:ln>
                  <a:solidFill>
                    <a:srgbClr val="FFFFFF"/>
                  </a:solidFill>
                  <a:effectLst/>
                  <a:uLnTx/>
                  <a:uFillTx/>
                  <a:latin typeface="Segoe UI"/>
                  <a:ea typeface="+mn-ea"/>
                  <a:cs typeface="Segoe UI Light"/>
                </a:rPr>
                <a:t>SECRET</a:t>
              </a:r>
            </a:p>
          </p:txBody>
        </p:sp>
      </p:grpSp>
      <p:grpSp>
        <p:nvGrpSpPr>
          <p:cNvPr id="15" name="Group 14">
            <a:extLst>
              <a:ext uri="{FF2B5EF4-FFF2-40B4-BE49-F238E27FC236}">
                <a16:creationId xmlns:a16="http://schemas.microsoft.com/office/drawing/2014/main" id="{B7C5829B-0FE0-4CFD-A052-6A660A88FB2B}"/>
              </a:ext>
            </a:extLst>
          </p:cNvPr>
          <p:cNvGrpSpPr/>
          <p:nvPr/>
        </p:nvGrpSpPr>
        <p:grpSpPr>
          <a:xfrm>
            <a:off x="3964445" y="5366650"/>
            <a:ext cx="1454863" cy="386817"/>
            <a:chOff x="3886198" y="5260557"/>
            <a:chExt cx="1426465" cy="379266"/>
          </a:xfrm>
        </p:grpSpPr>
        <p:sp>
          <p:nvSpPr>
            <p:cNvPr id="16" name="Rectangle 15">
              <a:extLst>
                <a:ext uri="{FF2B5EF4-FFF2-40B4-BE49-F238E27FC236}">
                  <a16:creationId xmlns:a16="http://schemas.microsoft.com/office/drawing/2014/main" id="{75A548D6-42E6-4266-AA14-F6E2C9CBEDF4}"/>
                </a:ext>
              </a:extLst>
            </p:cNvPr>
            <p:cNvSpPr/>
            <p:nvPr/>
          </p:nvSpPr>
          <p:spPr bwMode="auto">
            <a:xfrm>
              <a:off x="3886198" y="5260557"/>
              <a:ext cx="1426465" cy="379266"/>
            </a:xfrm>
            <a:prstGeom prst="rect">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marL="0" marR="0" lvl="0" indent="0" algn="ctr" defTabSz="951052"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 name="TextBox 16">
              <a:extLst>
                <a:ext uri="{FF2B5EF4-FFF2-40B4-BE49-F238E27FC236}">
                  <a16:creationId xmlns:a16="http://schemas.microsoft.com/office/drawing/2014/main" id="{A396532D-1365-43F8-9CEE-4BC1968A7AB1}"/>
                </a:ext>
              </a:extLst>
            </p:cNvPr>
            <p:cNvSpPr txBox="1"/>
            <p:nvPr/>
          </p:nvSpPr>
          <p:spPr>
            <a:xfrm>
              <a:off x="4065302" y="5290120"/>
              <a:ext cx="1185194" cy="338120"/>
            </a:xfrm>
            <a:prstGeom prst="rect">
              <a:avLst/>
            </a:prstGeom>
            <a:noFill/>
          </p:spPr>
          <p:txBody>
            <a:bodyPr wrap="square" lIns="0" tIns="0" rIns="0" bIns="36717" rtlCol="0">
              <a:spAutoFit/>
            </a:bodyPr>
            <a:lstStyle/>
            <a:p>
              <a:pPr marL="0" marR="0" lvl="0" indent="0" algn="r" defTabSz="896065" rtl="0" eaLnBrk="1" fontAlgn="auto" latinLnBrk="0" hangingPunct="1">
                <a:lnSpc>
                  <a:spcPts val="2361"/>
                </a:lnSpc>
                <a:spcBef>
                  <a:spcPts val="0"/>
                </a:spcBef>
                <a:spcAft>
                  <a:spcPts val="0"/>
                </a:spcAft>
                <a:buClrTx/>
                <a:buSzTx/>
                <a:buFontTx/>
                <a:buNone/>
                <a:tabLst/>
                <a:defRPr/>
              </a:pPr>
              <a:r>
                <a:rPr kumimoji="0" lang="en-US" sz="1224" b="1" i="0" u="none" strike="noStrike" kern="0" cap="none" spc="0" normalizeH="0" baseline="0" noProof="0" dirty="0">
                  <a:ln>
                    <a:noFill/>
                  </a:ln>
                  <a:solidFill>
                    <a:srgbClr val="FFFFFF"/>
                  </a:solidFill>
                  <a:effectLst/>
                  <a:uLnTx/>
                  <a:uFillTx/>
                  <a:latin typeface="Segoe UI"/>
                  <a:ea typeface="+mn-ea"/>
                  <a:cs typeface="Segoe UI Light"/>
                </a:rPr>
                <a:t>CONFIDENTIAL</a:t>
              </a:r>
            </a:p>
          </p:txBody>
        </p:sp>
      </p:grpSp>
      <p:grpSp>
        <p:nvGrpSpPr>
          <p:cNvPr id="18" name="Group 17">
            <a:extLst>
              <a:ext uri="{FF2B5EF4-FFF2-40B4-BE49-F238E27FC236}">
                <a16:creationId xmlns:a16="http://schemas.microsoft.com/office/drawing/2014/main" id="{F0042EE7-7276-473B-A40B-3CF81DB85F7B}"/>
              </a:ext>
            </a:extLst>
          </p:cNvPr>
          <p:cNvGrpSpPr/>
          <p:nvPr/>
        </p:nvGrpSpPr>
        <p:grpSpPr>
          <a:xfrm>
            <a:off x="3964443" y="5786428"/>
            <a:ext cx="1837231" cy="386816"/>
            <a:chOff x="3886198" y="5672825"/>
            <a:chExt cx="1801370" cy="379266"/>
          </a:xfrm>
        </p:grpSpPr>
        <p:sp>
          <p:nvSpPr>
            <p:cNvPr id="19" name="Rectangle 18">
              <a:extLst>
                <a:ext uri="{FF2B5EF4-FFF2-40B4-BE49-F238E27FC236}">
                  <a16:creationId xmlns:a16="http://schemas.microsoft.com/office/drawing/2014/main" id="{C3C4DFBA-3AE4-4D8C-B3CA-B21987D002AA}"/>
                </a:ext>
              </a:extLst>
            </p:cNvPr>
            <p:cNvSpPr/>
            <p:nvPr/>
          </p:nvSpPr>
          <p:spPr bwMode="auto">
            <a:xfrm>
              <a:off x="3886198" y="5672825"/>
              <a:ext cx="1801370" cy="379266"/>
            </a:xfrm>
            <a:prstGeom prst="rect">
              <a:avLst/>
            </a:prstGeom>
            <a:solidFill>
              <a:srgbClr val="F2B9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marL="0" marR="0" lvl="0" indent="0" algn="ctr" defTabSz="951052"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 name="TextBox 19">
              <a:extLst>
                <a:ext uri="{FF2B5EF4-FFF2-40B4-BE49-F238E27FC236}">
                  <a16:creationId xmlns:a16="http://schemas.microsoft.com/office/drawing/2014/main" id="{0A4E427E-3D9F-45B6-A929-B1C1649DFF30}"/>
                </a:ext>
              </a:extLst>
            </p:cNvPr>
            <p:cNvSpPr txBox="1"/>
            <p:nvPr/>
          </p:nvSpPr>
          <p:spPr>
            <a:xfrm>
              <a:off x="4770867" y="5675384"/>
              <a:ext cx="871538" cy="338121"/>
            </a:xfrm>
            <a:prstGeom prst="rect">
              <a:avLst/>
            </a:prstGeom>
            <a:noFill/>
          </p:spPr>
          <p:txBody>
            <a:bodyPr wrap="square" lIns="0" tIns="0" rIns="0" bIns="36717" rtlCol="0">
              <a:spAutoFit/>
            </a:bodyPr>
            <a:lstStyle/>
            <a:p>
              <a:pPr marL="0" marR="0" lvl="0" indent="0" algn="r" defTabSz="896065" rtl="0" eaLnBrk="1" fontAlgn="auto" latinLnBrk="0" hangingPunct="1">
                <a:lnSpc>
                  <a:spcPts val="2361"/>
                </a:lnSpc>
                <a:spcBef>
                  <a:spcPts val="0"/>
                </a:spcBef>
                <a:spcAft>
                  <a:spcPts val="0"/>
                </a:spcAft>
                <a:buClrTx/>
                <a:buSzTx/>
                <a:buFontTx/>
                <a:buNone/>
                <a:tabLst/>
                <a:defRPr/>
              </a:pPr>
              <a:r>
                <a:rPr kumimoji="0" lang="en-US" sz="1224" b="1" i="0" u="none" strike="noStrike" kern="0" cap="none" spc="0" normalizeH="0" baseline="0" noProof="0" dirty="0">
                  <a:ln>
                    <a:noFill/>
                  </a:ln>
                  <a:solidFill>
                    <a:srgbClr val="FFFFFF"/>
                  </a:solidFill>
                  <a:effectLst/>
                  <a:uLnTx/>
                  <a:uFillTx/>
                  <a:latin typeface="Segoe UI"/>
                  <a:ea typeface="+mn-ea"/>
                  <a:cs typeface="Segoe UI Light"/>
                </a:rPr>
                <a:t>INTERNAL</a:t>
              </a:r>
            </a:p>
          </p:txBody>
        </p:sp>
      </p:grpSp>
      <p:grpSp>
        <p:nvGrpSpPr>
          <p:cNvPr id="21" name="Group 20">
            <a:extLst>
              <a:ext uri="{FF2B5EF4-FFF2-40B4-BE49-F238E27FC236}">
                <a16:creationId xmlns:a16="http://schemas.microsoft.com/office/drawing/2014/main" id="{28A9D07A-78A7-4CC6-B0AE-93CFD9FAD3B3}"/>
              </a:ext>
            </a:extLst>
          </p:cNvPr>
          <p:cNvGrpSpPr/>
          <p:nvPr/>
        </p:nvGrpSpPr>
        <p:grpSpPr>
          <a:xfrm>
            <a:off x="3964443" y="6206231"/>
            <a:ext cx="2219599" cy="386817"/>
            <a:chOff x="3886198" y="6085092"/>
            <a:chExt cx="2176274" cy="379266"/>
          </a:xfrm>
        </p:grpSpPr>
        <p:sp>
          <p:nvSpPr>
            <p:cNvPr id="22" name="Rectangle 21">
              <a:extLst>
                <a:ext uri="{FF2B5EF4-FFF2-40B4-BE49-F238E27FC236}">
                  <a16:creationId xmlns:a16="http://schemas.microsoft.com/office/drawing/2014/main" id="{7CDFF488-6A72-4E4D-B6A3-CB97389E5AC9}"/>
                </a:ext>
              </a:extLst>
            </p:cNvPr>
            <p:cNvSpPr/>
            <p:nvPr/>
          </p:nvSpPr>
          <p:spPr bwMode="auto">
            <a:xfrm>
              <a:off x="3886198" y="6085092"/>
              <a:ext cx="2176274" cy="379266"/>
            </a:xfrm>
            <a:prstGeom prst="rect">
              <a:avLst/>
            </a:prstGeom>
            <a:solidFill>
              <a:srgbClr val="008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marL="0" marR="0" lvl="0" indent="0" algn="ctr" defTabSz="951052"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TextBox 22">
              <a:extLst>
                <a:ext uri="{FF2B5EF4-FFF2-40B4-BE49-F238E27FC236}">
                  <a16:creationId xmlns:a16="http://schemas.microsoft.com/office/drawing/2014/main" id="{42589560-2909-4DD0-8CF5-4E9C56013D9F}"/>
                </a:ext>
              </a:extLst>
            </p:cNvPr>
            <p:cNvSpPr txBox="1"/>
            <p:nvPr/>
          </p:nvSpPr>
          <p:spPr>
            <a:xfrm>
              <a:off x="4161267" y="6113435"/>
              <a:ext cx="1846639" cy="338120"/>
            </a:xfrm>
            <a:prstGeom prst="rect">
              <a:avLst/>
            </a:prstGeom>
            <a:noFill/>
          </p:spPr>
          <p:txBody>
            <a:bodyPr wrap="square" lIns="0" tIns="0" rIns="0" bIns="36717" rtlCol="0">
              <a:spAutoFit/>
            </a:bodyPr>
            <a:lstStyle/>
            <a:p>
              <a:pPr marL="0" marR="0" lvl="0" indent="0" algn="r" defTabSz="896065" rtl="0" eaLnBrk="1" fontAlgn="auto" latinLnBrk="0" hangingPunct="1">
                <a:lnSpc>
                  <a:spcPts val="2361"/>
                </a:lnSpc>
                <a:spcBef>
                  <a:spcPts val="0"/>
                </a:spcBef>
                <a:spcAft>
                  <a:spcPts val="0"/>
                </a:spcAft>
                <a:buClrTx/>
                <a:buSzTx/>
                <a:buFontTx/>
                <a:buNone/>
                <a:tabLst/>
                <a:defRPr/>
              </a:pPr>
              <a:r>
                <a:rPr kumimoji="0" lang="en-US" sz="1224" b="1" i="0" u="none" strike="noStrike" kern="0" cap="none" spc="0" normalizeH="0" baseline="0" noProof="0" dirty="0">
                  <a:ln>
                    <a:noFill/>
                  </a:ln>
                  <a:solidFill>
                    <a:srgbClr val="FFFFFF"/>
                  </a:solidFill>
                  <a:effectLst/>
                  <a:uLnTx/>
                  <a:uFillTx/>
                  <a:latin typeface="Segoe UI"/>
                  <a:ea typeface="+mn-ea"/>
                  <a:cs typeface="Segoe UI Light"/>
                </a:rPr>
                <a:t>NOT RESTRICTED</a:t>
              </a:r>
            </a:p>
          </p:txBody>
        </p:sp>
      </p:grpSp>
      <p:grpSp>
        <p:nvGrpSpPr>
          <p:cNvPr id="24" name="Group 23">
            <a:extLst>
              <a:ext uri="{FF2B5EF4-FFF2-40B4-BE49-F238E27FC236}">
                <a16:creationId xmlns:a16="http://schemas.microsoft.com/office/drawing/2014/main" id="{CB563245-CC4B-479C-9B99-7C1DB4300A92}"/>
              </a:ext>
            </a:extLst>
          </p:cNvPr>
          <p:cNvGrpSpPr/>
          <p:nvPr/>
        </p:nvGrpSpPr>
        <p:grpSpPr>
          <a:xfrm rot="10800000">
            <a:off x="3169217" y="3819621"/>
            <a:ext cx="485339" cy="774224"/>
            <a:chOff x="7132484" y="3125080"/>
            <a:chExt cx="366814" cy="449652"/>
          </a:xfrm>
        </p:grpSpPr>
        <p:cxnSp>
          <p:nvCxnSpPr>
            <p:cNvPr id="25" name="Straight Arrow Connector 24">
              <a:extLst>
                <a:ext uri="{FF2B5EF4-FFF2-40B4-BE49-F238E27FC236}">
                  <a16:creationId xmlns:a16="http://schemas.microsoft.com/office/drawing/2014/main" id="{22457879-9754-4D2E-9179-B8EDECC6DC3E}"/>
                </a:ext>
              </a:extLst>
            </p:cNvPr>
            <p:cNvCxnSpPr/>
            <p:nvPr/>
          </p:nvCxnSpPr>
          <p:spPr>
            <a:xfrm rot="16200000">
              <a:off x="6907658" y="3349906"/>
              <a:ext cx="449652" cy="0"/>
            </a:xfrm>
            <a:prstGeom prst="straightConnector1">
              <a:avLst/>
            </a:prstGeom>
            <a:ln w="57150">
              <a:solidFill>
                <a:schemeClr val="accent3"/>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86FB5D-5009-48FB-9155-3196019A41A8}"/>
                </a:ext>
              </a:extLst>
            </p:cNvPr>
            <p:cNvCxnSpPr/>
            <p:nvPr/>
          </p:nvCxnSpPr>
          <p:spPr>
            <a:xfrm rot="5400000" flipV="1">
              <a:off x="7274472" y="3349906"/>
              <a:ext cx="449652" cy="0"/>
            </a:xfrm>
            <a:prstGeom prst="straightConnector1">
              <a:avLst/>
            </a:prstGeom>
            <a:ln w="57150">
              <a:solidFill>
                <a:schemeClr val="accent3"/>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E30A6418-8A67-40B5-9C44-0CBA489344A1}"/>
              </a:ext>
            </a:extLst>
          </p:cNvPr>
          <p:cNvSpPr/>
          <p:nvPr/>
        </p:nvSpPr>
        <p:spPr>
          <a:xfrm>
            <a:off x="1676460" y="3011303"/>
            <a:ext cx="3323073" cy="594650"/>
          </a:xfrm>
          <a:prstGeom prst="rect">
            <a:avLst/>
          </a:prstGeom>
        </p:spPr>
        <p:txBody>
          <a:bodyPr wrap="square">
            <a:spAutoFit/>
          </a:bodyPr>
          <a:lstStyle/>
          <a:p>
            <a:pPr marL="0" marR="0" lvl="0" indent="0" algn="ctr" defTabSz="932619" rtl="0"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rgbClr val="002050"/>
                </a:solidFill>
                <a:effectLst/>
                <a:uLnTx/>
                <a:uFillTx/>
                <a:latin typeface="Segoe UI"/>
                <a:ea typeface="+mn-ea"/>
                <a:cs typeface="+mn-cs"/>
              </a:rPr>
              <a:t> IT admin sets </a:t>
            </a:r>
            <a:r>
              <a:rPr kumimoji="0" lang="en-US" sz="1632" b="1" i="0" u="none" strike="noStrike" kern="0" cap="none" spc="0" normalizeH="0" baseline="0" noProof="0" dirty="0">
                <a:ln>
                  <a:noFill/>
                </a:ln>
                <a:solidFill>
                  <a:srgbClr val="002050"/>
                </a:solidFill>
                <a:effectLst/>
                <a:uLnTx/>
                <a:uFillTx/>
                <a:latin typeface="Segoe UI"/>
                <a:ea typeface="+mn-ea"/>
                <a:cs typeface="+mn-cs"/>
              </a:rPr>
              <a:t>policies, </a:t>
            </a:r>
          </a:p>
          <a:p>
            <a:pPr marL="0" marR="0" lvl="0" indent="0" algn="ctr" defTabSz="932619" rtl="0" eaLnBrk="1" fontAlgn="auto" latinLnBrk="0" hangingPunct="1">
              <a:lnSpc>
                <a:spcPct val="100000"/>
              </a:lnSpc>
              <a:spcBef>
                <a:spcPts val="0"/>
              </a:spcBef>
              <a:spcAft>
                <a:spcPts val="0"/>
              </a:spcAft>
              <a:buClrTx/>
              <a:buSzTx/>
              <a:buFontTx/>
              <a:buNone/>
              <a:tabLst/>
              <a:defRPr/>
            </a:pPr>
            <a:r>
              <a:rPr kumimoji="0" lang="en-US" sz="1632" b="1" i="0" u="none" strike="noStrike" kern="0" cap="none" spc="0" normalizeH="0" baseline="0" noProof="0" dirty="0">
                <a:ln>
                  <a:noFill/>
                </a:ln>
                <a:solidFill>
                  <a:srgbClr val="002050"/>
                </a:solidFill>
                <a:effectLst/>
                <a:uLnTx/>
                <a:uFillTx/>
                <a:latin typeface="Segoe UI"/>
                <a:ea typeface="+mn-ea"/>
                <a:cs typeface="+mn-cs"/>
              </a:rPr>
              <a:t>templates, and rules </a:t>
            </a:r>
          </a:p>
        </p:txBody>
      </p:sp>
      <p:pic>
        <p:nvPicPr>
          <p:cNvPr id="28" name="Picture 27">
            <a:extLst>
              <a:ext uri="{FF2B5EF4-FFF2-40B4-BE49-F238E27FC236}">
                <a16:creationId xmlns:a16="http://schemas.microsoft.com/office/drawing/2014/main" id="{162C5D3E-C513-4A24-86AE-57B4D3F2CB1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39195" y="238689"/>
            <a:ext cx="551764" cy="699453"/>
          </a:xfrm>
          <a:prstGeom prst="rect">
            <a:avLst/>
          </a:prstGeom>
        </p:spPr>
      </p:pic>
      <p:grpSp>
        <p:nvGrpSpPr>
          <p:cNvPr id="29" name="Group 28">
            <a:extLst>
              <a:ext uri="{FF2B5EF4-FFF2-40B4-BE49-F238E27FC236}">
                <a16:creationId xmlns:a16="http://schemas.microsoft.com/office/drawing/2014/main" id="{A9F344C6-8265-4799-9C74-E1339F94DAB4}"/>
              </a:ext>
            </a:extLst>
          </p:cNvPr>
          <p:cNvGrpSpPr/>
          <p:nvPr/>
        </p:nvGrpSpPr>
        <p:grpSpPr>
          <a:xfrm>
            <a:off x="467184" y="5587900"/>
            <a:ext cx="2154946" cy="386817"/>
            <a:chOff x="457200" y="5478830"/>
            <a:chExt cx="2112884" cy="379266"/>
          </a:xfrm>
        </p:grpSpPr>
        <p:sp>
          <p:nvSpPr>
            <p:cNvPr id="30" name="Rectangle 29">
              <a:extLst>
                <a:ext uri="{FF2B5EF4-FFF2-40B4-BE49-F238E27FC236}">
                  <a16:creationId xmlns:a16="http://schemas.microsoft.com/office/drawing/2014/main" id="{2E90B89D-9759-4A82-873B-43BB3B4CBF18}"/>
                </a:ext>
              </a:extLst>
            </p:cNvPr>
            <p:cNvSpPr/>
            <p:nvPr/>
          </p:nvSpPr>
          <p:spPr bwMode="auto">
            <a:xfrm>
              <a:off x="457200" y="5478830"/>
              <a:ext cx="2112884" cy="379266"/>
            </a:xfrm>
            <a:prstGeom prst="rect">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marL="0" marR="0" lvl="0" indent="0" algn="ctr" defTabSz="951052"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1" name="TextBox 30">
              <a:extLst>
                <a:ext uri="{FF2B5EF4-FFF2-40B4-BE49-F238E27FC236}">
                  <a16:creationId xmlns:a16="http://schemas.microsoft.com/office/drawing/2014/main" id="{0B499F4A-6F49-4541-A320-C48310008F41}"/>
                </a:ext>
              </a:extLst>
            </p:cNvPr>
            <p:cNvSpPr txBox="1"/>
            <p:nvPr/>
          </p:nvSpPr>
          <p:spPr>
            <a:xfrm>
              <a:off x="499872" y="5507173"/>
              <a:ext cx="1846639" cy="338120"/>
            </a:xfrm>
            <a:prstGeom prst="rect">
              <a:avLst/>
            </a:prstGeom>
            <a:noFill/>
          </p:spPr>
          <p:txBody>
            <a:bodyPr wrap="square" lIns="0" tIns="0" rIns="0" bIns="36717" rtlCol="0">
              <a:spAutoFit/>
            </a:bodyPr>
            <a:lstStyle/>
            <a:p>
              <a:pPr marL="0" marR="0" lvl="0" indent="0" algn="l" defTabSz="896065" rtl="0" eaLnBrk="1" fontAlgn="auto" latinLnBrk="0" hangingPunct="1">
                <a:lnSpc>
                  <a:spcPts val="2361"/>
                </a:lnSpc>
                <a:spcBef>
                  <a:spcPts val="0"/>
                </a:spcBef>
                <a:spcAft>
                  <a:spcPts val="0"/>
                </a:spcAft>
                <a:buClrTx/>
                <a:buSzTx/>
                <a:buFontTx/>
                <a:buNone/>
                <a:tabLst/>
                <a:defRPr/>
              </a:pPr>
              <a:r>
                <a:rPr kumimoji="0" lang="en-US" sz="1224" b="1" i="0" u="none" strike="noStrike" kern="0" cap="none" spc="0" normalizeH="0" baseline="0" noProof="0" dirty="0">
                  <a:ln>
                    <a:noFill/>
                  </a:ln>
                  <a:solidFill>
                    <a:srgbClr val="FFFFFF"/>
                  </a:solidFill>
                  <a:effectLst/>
                  <a:uLnTx/>
                  <a:uFillTx/>
                  <a:latin typeface="Segoe UI"/>
                  <a:ea typeface="+mn-ea"/>
                  <a:cs typeface="Segoe UI Light"/>
                </a:rPr>
                <a:t>PERSONAL</a:t>
              </a:r>
            </a:p>
          </p:txBody>
        </p:sp>
      </p:grpSp>
      <p:sp>
        <p:nvSpPr>
          <p:cNvPr id="32" name="Content Placeholder 5">
            <a:extLst>
              <a:ext uri="{FF2B5EF4-FFF2-40B4-BE49-F238E27FC236}">
                <a16:creationId xmlns:a16="http://schemas.microsoft.com/office/drawing/2014/main" id="{71EB54D9-B824-482E-9F15-80E3B1B0E160}"/>
              </a:ext>
            </a:extLst>
          </p:cNvPr>
          <p:cNvSpPr txBox="1">
            <a:spLocks/>
          </p:cNvSpPr>
          <p:nvPr/>
        </p:nvSpPr>
        <p:spPr>
          <a:xfrm>
            <a:off x="389699" y="1369799"/>
            <a:ext cx="9464947" cy="521766"/>
          </a:xfrm>
          <a:prstGeom prst="rect">
            <a:avLst/>
          </a:prstGeom>
        </p:spPr>
        <p:txBody>
          <a:bodyPr vert="horz" wrap="square" lIns="149217" tIns="93260" rIns="149217" bIns="93260" rtlCol="0">
            <a:spAutoFit/>
          </a:bodyPr>
          <a:lstStyle>
            <a:lvl1pPr marL="0" indent="0" algn="l" defTabSz="913505" rtl="0" fontAlgn="base">
              <a:lnSpc>
                <a:spcPct val="90000"/>
              </a:lnSpc>
              <a:spcBef>
                <a:spcPct val="20000"/>
              </a:spcBef>
              <a:spcAft>
                <a:spcPct val="0"/>
              </a:spcAft>
              <a:buSzPct val="90000"/>
              <a:buFont typeface="Arial" charset="0"/>
              <a:buNone/>
              <a:defRPr sz="2600" kern="1200">
                <a:gradFill>
                  <a:gsLst>
                    <a:gs pos="1250">
                      <a:schemeClr val="tx1"/>
                    </a:gs>
                    <a:gs pos="100000">
                      <a:schemeClr val="tx1"/>
                    </a:gs>
                  </a:gsLst>
                  <a:lin ang="5400000" scaled="0"/>
                </a:gradFill>
                <a:latin typeface="+mj-lt"/>
                <a:ea typeface="ＭＳ Ｐゴシック" charset="0"/>
                <a:cs typeface="ＭＳ Ｐゴシック" charset="0"/>
              </a:defRPr>
            </a:lvl1pPr>
            <a:lvl2pPr marL="336080" indent="0" algn="l" defTabSz="913505" rtl="0" fontAlgn="base">
              <a:lnSpc>
                <a:spcPct val="90000"/>
              </a:lnSpc>
              <a:spcBef>
                <a:spcPct val="20000"/>
              </a:spcBef>
              <a:spcAft>
                <a:spcPct val="0"/>
              </a:spcAft>
              <a:buSzPct val="90000"/>
              <a:buFont typeface="Arial" charset="0"/>
              <a:buNone/>
              <a:defRPr sz="2353" kern="1200">
                <a:gradFill>
                  <a:gsLst>
                    <a:gs pos="1250">
                      <a:schemeClr val="tx1"/>
                    </a:gs>
                    <a:gs pos="100000">
                      <a:schemeClr val="tx1"/>
                    </a:gs>
                  </a:gsLst>
                  <a:lin ang="5400000" scaled="0"/>
                </a:gradFill>
                <a:latin typeface="+mn-lt"/>
                <a:ea typeface="ＭＳ Ｐゴシック" charset="0"/>
                <a:cs typeface="+mn-cs"/>
              </a:defRPr>
            </a:lvl2pPr>
            <a:lvl3pPr marL="560134"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784187"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1008241"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1707" rtl="0" eaLnBrk="1" fontAlgn="base" latinLnBrk="0" hangingPunct="1">
              <a:lnSpc>
                <a:spcPts val="2611"/>
              </a:lnSpc>
              <a:spcBef>
                <a:spcPts val="2000"/>
              </a:spcBef>
              <a:spcAft>
                <a:spcPct val="0"/>
              </a:spcAft>
              <a:buClrTx/>
              <a:buSzPct val="90000"/>
              <a:buFont typeface="Arial" charset="0"/>
              <a:buNone/>
              <a:tabLst/>
              <a:defRPr/>
            </a:pPr>
            <a:r>
              <a:rPr kumimoji="0" lang="en-US" sz="2856" b="0" i="0" u="none" strike="noStrike" kern="1200" cap="none" spc="0" normalizeH="0" baseline="0" noProof="0" dirty="0">
                <a:ln>
                  <a:noFill/>
                </a:ln>
                <a:solidFill>
                  <a:srgbClr val="FFFFFF"/>
                </a:solidFill>
                <a:effectLst/>
                <a:uLnTx/>
                <a:uFillTx/>
                <a:latin typeface="Segoe UI"/>
                <a:ea typeface="ＭＳ Ｐゴシック" charset="0"/>
              </a:rPr>
              <a:t>Classify data based on sensitivity</a:t>
            </a:r>
            <a:endParaRPr kumimoji="0" lang="en-US" sz="285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ＭＳ Ｐゴシック" charset="0"/>
            </a:endParaRPr>
          </a:p>
        </p:txBody>
      </p:sp>
      <p:grpSp>
        <p:nvGrpSpPr>
          <p:cNvPr id="33" name="Group 32">
            <a:extLst>
              <a:ext uri="{FF2B5EF4-FFF2-40B4-BE49-F238E27FC236}">
                <a16:creationId xmlns:a16="http://schemas.microsoft.com/office/drawing/2014/main" id="{8121B07C-3094-4F64-91EE-575D6929B6A3}"/>
              </a:ext>
            </a:extLst>
          </p:cNvPr>
          <p:cNvGrpSpPr/>
          <p:nvPr/>
        </p:nvGrpSpPr>
        <p:grpSpPr>
          <a:xfrm>
            <a:off x="6505557" y="2919752"/>
            <a:ext cx="288854" cy="288857"/>
            <a:chOff x="5372581" y="1617831"/>
            <a:chExt cx="498112" cy="498112"/>
          </a:xfrm>
          <a:solidFill>
            <a:schemeClr val="bg1"/>
          </a:solidFill>
        </p:grpSpPr>
        <p:sp>
          <p:nvSpPr>
            <p:cNvPr id="34" name="Oval 33">
              <a:extLst>
                <a:ext uri="{FF2B5EF4-FFF2-40B4-BE49-F238E27FC236}">
                  <a16:creationId xmlns:a16="http://schemas.microsoft.com/office/drawing/2014/main" id="{90544DBA-2B13-42D9-9E34-49415D524CE7}"/>
                </a:ext>
              </a:extLst>
            </p:cNvPr>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7" rIns="0" bIns="46617" numCol="1" rtlCol="0" anchor="ctr" anchorCtr="0" compatLnSpc="1">
              <a:prstTxWarp prst="textNoShape">
                <a:avLst/>
              </a:prstTxWarp>
            </a:bodyPr>
            <a:lstStyle/>
            <a:p>
              <a:pPr marL="0" marR="0" lvl="0" indent="0" algn="ctr" defTabSz="931957"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5" name="Isosceles Triangle 42">
              <a:extLst>
                <a:ext uri="{FF2B5EF4-FFF2-40B4-BE49-F238E27FC236}">
                  <a16:creationId xmlns:a16="http://schemas.microsoft.com/office/drawing/2014/main" id="{2EA21086-4F01-4A23-AC13-B20AB631D337}"/>
                </a:ext>
              </a:extLst>
            </p:cNvPr>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t" anchorCtr="0" forceAA="0" compatLnSpc="1">
              <a:prstTxWarp prst="textNoShape">
                <a:avLst/>
              </a:prstTxWarp>
              <a:noAutofit/>
            </a:bodyPr>
            <a:lstStyle/>
            <a:p>
              <a:pPr marL="0" marR="0" lvl="0" indent="0" algn="ctr" defTabSz="931957" rtl="0"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6" name="Group 35">
            <a:extLst>
              <a:ext uri="{FF2B5EF4-FFF2-40B4-BE49-F238E27FC236}">
                <a16:creationId xmlns:a16="http://schemas.microsoft.com/office/drawing/2014/main" id="{999C64B1-0221-42B6-B2FF-50C7F2DD2135}"/>
              </a:ext>
            </a:extLst>
          </p:cNvPr>
          <p:cNvGrpSpPr/>
          <p:nvPr/>
        </p:nvGrpSpPr>
        <p:grpSpPr>
          <a:xfrm>
            <a:off x="6522228" y="3830141"/>
            <a:ext cx="288854" cy="288857"/>
            <a:chOff x="5372581" y="1617831"/>
            <a:chExt cx="498112" cy="498112"/>
          </a:xfrm>
          <a:solidFill>
            <a:schemeClr val="bg1"/>
          </a:solidFill>
        </p:grpSpPr>
        <p:sp>
          <p:nvSpPr>
            <p:cNvPr id="37" name="Oval 36">
              <a:extLst>
                <a:ext uri="{FF2B5EF4-FFF2-40B4-BE49-F238E27FC236}">
                  <a16:creationId xmlns:a16="http://schemas.microsoft.com/office/drawing/2014/main" id="{749F5B93-6E27-4FD3-899C-71F77631395C}"/>
                </a:ext>
              </a:extLst>
            </p:cNvPr>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7" rIns="0" bIns="46617" numCol="1" rtlCol="0" anchor="ctr" anchorCtr="0" compatLnSpc="1">
              <a:prstTxWarp prst="textNoShape">
                <a:avLst/>
              </a:prstTxWarp>
            </a:bodyPr>
            <a:lstStyle/>
            <a:p>
              <a:pPr marL="0" marR="0" lvl="0" indent="0" algn="ctr" defTabSz="931957"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8" name="Isosceles Triangle 42">
              <a:extLst>
                <a:ext uri="{FF2B5EF4-FFF2-40B4-BE49-F238E27FC236}">
                  <a16:creationId xmlns:a16="http://schemas.microsoft.com/office/drawing/2014/main" id="{27527C20-F069-4372-AD66-A61A97C4BDC3}"/>
                </a:ext>
              </a:extLst>
            </p:cNvPr>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t" anchorCtr="0" forceAA="0" compatLnSpc="1">
              <a:prstTxWarp prst="textNoShape">
                <a:avLst/>
              </a:prstTxWarp>
              <a:noAutofit/>
            </a:bodyPr>
            <a:lstStyle/>
            <a:p>
              <a:pPr marL="0" marR="0" lvl="0" indent="0" algn="ctr" defTabSz="931957" rtl="0"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9" name="Group 38">
            <a:extLst>
              <a:ext uri="{FF2B5EF4-FFF2-40B4-BE49-F238E27FC236}">
                <a16:creationId xmlns:a16="http://schemas.microsoft.com/office/drawing/2014/main" id="{A65E3587-C8FE-4C59-80B2-0B6A216FE0EB}"/>
              </a:ext>
            </a:extLst>
          </p:cNvPr>
          <p:cNvGrpSpPr/>
          <p:nvPr/>
        </p:nvGrpSpPr>
        <p:grpSpPr>
          <a:xfrm>
            <a:off x="6505557" y="4740733"/>
            <a:ext cx="288854" cy="288857"/>
            <a:chOff x="5372581" y="1617831"/>
            <a:chExt cx="498112" cy="498112"/>
          </a:xfrm>
          <a:solidFill>
            <a:schemeClr val="bg1"/>
          </a:solidFill>
        </p:grpSpPr>
        <p:sp>
          <p:nvSpPr>
            <p:cNvPr id="40" name="Oval 39">
              <a:extLst>
                <a:ext uri="{FF2B5EF4-FFF2-40B4-BE49-F238E27FC236}">
                  <a16:creationId xmlns:a16="http://schemas.microsoft.com/office/drawing/2014/main" id="{B9618D3F-7350-478D-BE09-E0D52AB40119}"/>
                </a:ext>
              </a:extLst>
            </p:cNvPr>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7" rIns="0" bIns="46617" numCol="1" rtlCol="0" anchor="ctr" anchorCtr="0" compatLnSpc="1">
              <a:prstTxWarp prst="textNoShape">
                <a:avLst/>
              </a:prstTxWarp>
            </a:bodyPr>
            <a:lstStyle/>
            <a:p>
              <a:pPr marL="0" marR="0" lvl="0" indent="0" algn="ctr" defTabSz="931957"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1" name="Isosceles Triangle 42">
              <a:extLst>
                <a:ext uri="{FF2B5EF4-FFF2-40B4-BE49-F238E27FC236}">
                  <a16:creationId xmlns:a16="http://schemas.microsoft.com/office/drawing/2014/main" id="{834FF216-E529-4975-AD4E-90E502DE9409}"/>
                </a:ext>
              </a:extLst>
            </p:cNvPr>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t" anchorCtr="0" forceAA="0" compatLnSpc="1">
              <a:prstTxWarp prst="textNoShape">
                <a:avLst/>
              </a:prstTxWarp>
              <a:noAutofit/>
            </a:bodyPr>
            <a:lstStyle/>
            <a:p>
              <a:pPr marL="0" marR="0" lvl="0" indent="0" algn="ctr" defTabSz="931957" rtl="0"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2" name="Freeform 5">
            <a:extLst>
              <a:ext uri="{FF2B5EF4-FFF2-40B4-BE49-F238E27FC236}">
                <a16:creationId xmlns:a16="http://schemas.microsoft.com/office/drawing/2014/main" id="{2B9B5BBE-062F-4000-B286-7C35D4EBC8F4}"/>
              </a:ext>
            </a:extLst>
          </p:cNvPr>
          <p:cNvSpPr>
            <a:spLocks noEditPoints="1"/>
          </p:cNvSpPr>
          <p:nvPr/>
        </p:nvSpPr>
        <p:spPr bwMode="auto">
          <a:xfrm>
            <a:off x="2650199" y="4650390"/>
            <a:ext cx="1362644" cy="218870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61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179742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750"/>
                            </p:stCondLst>
                            <p:childTnLst>
                              <p:par>
                                <p:cTn id="9" presetID="22" presetClass="entr" presetSubtype="8"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500"/>
                            </p:stCondLst>
                            <p:childTnLst>
                              <p:par>
                                <p:cTn id="13" presetID="22" presetClass="entr" presetSubtype="8" fill="hold" nodeType="afterEffect">
                                  <p:stCondLst>
                                    <p:cond delay="25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2250"/>
                            </p:stCondLst>
                            <p:childTnLst>
                              <p:par>
                                <p:cTn id="17" presetID="22" presetClass="entr" presetSubtype="8" fill="hold" nodeType="afterEffect">
                                  <p:stCondLst>
                                    <p:cond delay="25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3000"/>
                            </p:stCondLst>
                            <p:childTnLst>
                              <p:par>
                                <p:cTn id="21" presetID="22" presetClass="entr" presetSubtype="2" fill="hold" nodeType="after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2556876" cy="627864"/>
          </a:xfrm>
        </p:spPr>
        <p:txBody>
          <a:bodyPr/>
          <a:lstStyle/>
          <a:p>
            <a:pPr marL="0" indent="0">
              <a:buNone/>
            </a:pPr>
            <a:r>
              <a:rPr lang="en-US" sz="3200" dirty="0">
                <a:solidFill>
                  <a:schemeClr val="tx2"/>
                </a:solidFill>
              </a:rPr>
              <a:t>Aid customers in meeting security and compliance obligations</a:t>
            </a:r>
          </a:p>
        </p:txBody>
      </p:sp>
      <p:sp>
        <p:nvSpPr>
          <p:cNvPr id="2" name="Title 1"/>
          <p:cNvSpPr>
            <a:spLocks noGrp="1"/>
          </p:cNvSpPr>
          <p:nvPr>
            <p:ph type="title"/>
          </p:nvPr>
        </p:nvSpPr>
        <p:spPr>
          <a:xfrm>
            <a:off x="366169" y="295278"/>
            <a:ext cx="11702552" cy="917575"/>
          </a:xfrm>
        </p:spPr>
        <p:txBody>
          <a:bodyPr/>
          <a:lstStyle/>
          <a:p>
            <a:pPr lvl="0"/>
            <a:r>
              <a:rPr lang="en-US" dirty="0"/>
              <a:t>Transparency and independent verification</a:t>
            </a:r>
          </a:p>
        </p:txBody>
      </p:sp>
      <p:grpSp>
        <p:nvGrpSpPr>
          <p:cNvPr id="30" name="Group 29"/>
          <p:cNvGrpSpPr/>
          <p:nvPr/>
        </p:nvGrpSpPr>
        <p:grpSpPr>
          <a:xfrm>
            <a:off x="8309643" y="2040217"/>
            <a:ext cx="2466894" cy="2160111"/>
            <a:chOff x="3851468" y="1578592"/>
            <a:chExt cx="2419052" cy="2118219"/>
          </a:xfrm>
        </p:grpSpPr>
        <p:sp>
          <p:nvSpPr>
            <p:cNvPr id="8" name="Rectangle 7"/>
            <p:cNvSpPr/>
            <p:nvPr/>
          </p:nvSpPr>
          <p:spPr>
            <a:xfrm>
              <a:off x="4010763" y="1578592"/>
              <a:ext cx="2118219" cy="2118219"/>
            </a:xfrm>
            <a:prstGeom prst="rect">
              <a:avLst/>
            </a:prstGeom>
            <a:solidFill>
              <a:schemeClr val="bg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5" name="Rectangle 4"/>
            <p:cNvSpPr/>
            <p:nvPr/>
          </p:nvSpPr>
          <p:spPr>
            <a:xfrm>
              <a:off x="3851468" y="3009190"/>
              <a:ext cx="2419052" cy="630942"/>
            </a:xfrm>
            <a:prstGeom prst="rect">
              <a:avLst/>
            </a:prstGeom>
          </p:spPr>
          <p:txBody>
            <a:bodyPr wrap="square" anchor="b">
              <a:spAutoFit/>
            </a:bodyPr>
            <a:lstStyle/>
            <a:p>
              <a:pPr algn="ctr" defTabSz="932504">
                <a:lnSpc>
                  <a:spcPts val="2142"/>
                </a:lnSpc>
              </a:pPr>
              <a:r>
                <a:rPr lang="en-US" sz="2040" kern="0" dirty="0">
                  <a:solidFill>
                    <a:srgbClr val="FFFFFF"/>
                  </a:solidFill>
                </a:rPr>
                <a:t>Best practices </a:t>
              </a:r>
              <a:br>
                <a:rPr lang="en-US" sz="2040" kern="0" dirty="0">
                  <a:solidFill>
                    <a:srgbClr val="FFFFFF"/>
                  </a:solidFill>
                </a:rPr>
              </a:br>
              <a:r>
                <a:rPr lang="en-US" sz="2040" kern="0" dirty="0">
                  <a:solidFill>
                    <a:srgbClr val="FFFFFF"/>
                  </a:solidFill>
                </a:rPr>
                <a:t>and guidance</a:t>
              </a:r>
            </a:p>
          </p:txBody>
        </p:sp>
        <p:grpSp>
          <p:nvGrpSpPr>
            <p:cNvPr id="9" name="Group 8"/>
            <p:cNvGrpSpPr/>
            <p:nvPr/>
          </p:nvGrpSpPr>
          <p:grpSpPr>
            <a:xfrm>
              <a:off x="4583548" y="1956970"/>
              <a:ext cx="840364" cy="840821"/>
              <a:chOff x="4638140" y="1997914"/>
              <a:chExt cx="777082" cy="777505"/>
            </a:xfrm>
          </p:grpSpPr>
          <p:sp>
            <p:nvSpPr>
              <p:cNvPr id="15" name="Freeform 9"/>
              <p:cNvSpPr>
                <a:spLocks noEditPoints="1"/>
              </p:cNvSpPr>
              <p:nvPr/>
            </p:nvSpPr>
            <p:spPr bwMode="auto">
              <a:xfrm>
                <a:off x="4638140" y="1997914"/>
                <a:ext cx="777082" cy="777505"/>
              </a:xfrm>
              <a:custGeom>
                <a:avLst/>
                <a:gdLst>
                  <a:gd name="T0" fmla="*/ 2874 w 3671"/>
                  <a:gd name="T1" fmla="*/ 3100 h 3673"/>
                  <a:gd name="T2" fmla="*/ 3236 w 3671"/>
                  <a:gd name="T3" fmla="*/ 2924 h 3673"/>
                  <a:gd name="T4" fmla="*/ 1108 w 3671"/>
                  <a:gd name="T5" fmla="*/ 1714 h 3673"/>
                  <a:gd name="T6" fmla="*/ 888 w 3671"/>
                  <a:gd name="T7" fmla="*/ 1739 h 3673"/>
                  <a:gd name="T8" fmla="*/ 687 w 3671"/>
                  <a:gd name="T9" fmla="*/ 1816 h 3673"/>
                  <a:gd name="T10" fmla="*/ 514 w 3671"/>
                  <a:gd name="T11" fmla="*/ 1937 h 3673"/>
                  <a:gd name="T12" fmla="*/ 376 w 3671"/>
                  <a:gd name="T13" fmla="*/ 2098 h 3673"/>
                  <a:gd name="T14" fmla="*/ 279 w 3671"/>
                  <a:gd name="T15" fmla="*/ 2289 h 3673"/>
                  <a:gd name="T16" fmla="*/ 231 w 3671"/>
                  <a:gd name="T17" fmla="*/ 2504 h 3673"/>
                  <a:gd name="T18" fmla="*/ 238 w 3671"/>
                  <a:gd name="T19" fmla="*/ 2730 h 3673"/>
                  <a:gd name="T20" fmla="*/ 305 w 3671"/>
                  <a:gd name="T21" fmla="*/ 2941 h 3673"/>
                  <a:gd name="T22" fmla="*/ 423 w 3671"/>
                  <a:gd name="T23" fmla="*/ 3129 h 3673"/>
                  <a:gd name="T24" fmla="*/ 581 w 3671"/>
                  <a:gd name="T25" fmla="*/ 3280 h 3673"/>
                  <a:gd name="T26" fmla="*/ 772 w 3671"/>
                  <a:gd name="T27" fmla="*/ 3390 h 3673"/>
                  <a:gd name="T28" fmla="*/ 986 w 3671"/>
                  <a:gd name="T29" fmla="*/ 3444 h 3673"/>
                  <a:gd name="T30" fmla="*/ 1214 w 3671"/>
                  <a:gd name="T31" fmla="*/ 3440 h 3673"/>
                  <a:gd name="T32" fmla="*/ 1428 w 3671"/>
                  <a:gd name="T33" fmla="*/ 3381 h 3673"/>
                  <a:gd name="T34" fmla="*/ 1614 w 3671"/>
                  <a:gd name="T35" fmla="*/ 3276 h 3673"/>
                  <a:gd name="T36" fmla="*/ 1767 w 3671"/>
                  <a:gd name="T37" fmla="*/ 3130 h 3673"/>
                  <a:gd name="T38" fmla="*/ 1880 w 3671"/>
                  <a:gd name="T39" fmla="*/ 2950 h 3673"/>
                  <a:gd name="T40" fmla="*/ 1946 w 3671"/>
                  <a:gd name="T41" fmla="*/ 2743 h 3673"/>
                  <a:gd name="T42" fmla="*/ 1959 w 3671"/>
                  <a:gd name="T43" fmla="*/ 2513 h 3673"/>
                  <a:gd name="T44" fmla="*/ 1911 w 3671"/>
                  <a:gd name="T45" fmla="*/ 2290 h 3673"/>
                  <a:gd name="T46" fmla="*/ 1809 w 3671"/>
                  <a:gd name="T47" fmla="*/ 2091 h 3673"/>
                  <a:gd name="T48" fmla="*/ 1661 w 3671"/>
                  <a:gd name="T49" fmla="*/ 1926 h 3673"/>
                  <a:gd name="T50" fmla="*/ 1477 w 3671"/>
                  <a:gd name="T51" fmla="*/ 1802 h 3673"/>
                  <a:gd name="T52" fmla="*/ 1263 w 3671"/>
                  <a:gd name="T53" fmla="*/ 1730 h 3673"/>
                  <a:gd name="T54" fmla="*/ 1210 w 3671"/>
                  <a:gd name="T55" fmla="*/ 225 h 3673"/>
                  <a:gd name="T56" fmla="*/ 1370 w 3671"/>
                  <a:gd name="T57" fmla="*/ 1526 h 3673"/>
                  <a:gd name="T58" fmla="*/ 1586 w 3671"/>
                  <a:gd name="T59" fmla="*/ 1605 h 3673"/>
                  <a:gd name="T60" fmla="*/ 1774 w 3671"/>
                  <a:gd name="T61" fmla="*/ 1721 h 3673"/>
                  <a:gd name="T62" fmla="*/ 1931 w 3671"/>
                  <a:gd name="T63" fmla="*/ 1874 h 3673"/>
                  <a:gd name="T64" fmla="*/ 2056 w 3671"/>
                  <a:gd name="T65" fmla="*/ 2064 h 3673"/>
                  <a:gd name="T66" fmla="*/ 2147 w 3671"/>
                  <a:gd name="T67" fmla="*/ 2297 h 3673"/>
                  <a:gd name="T68" fmla="*/ 2190 w 3671"/>
                  <a:gd name="T69" fmla="*/ 2543 h 3673"/>
                  <a:gd name="T70" fmla="*/ 2174 w 3671"/>
                  <a:gd name="T71" fmla="*/ 2777 h 3673"/>
                  <a:gd name="T72" fmla="*/ 2105 w 3671"/>
                  <a:gd name="T73" fmla="*/ 3001 h 3673"/>
                  <a:gd name="T74" fmla="*/ 1984 w 3671"/>
                  <a:gd name="T75" fmla="*/ 3214 h 3673"/>
                  <a:gd name="T76" fmla="*/ 2648 w 3671"/>
                  <a:gd name="T77" fmla="*/ 3351 h 3673"/>
                  <a:gd name="T78" fmla="*/ 3441 w 3671"/>
                  <a:gd name="T79" fmla="*/ 225 h 3673"/>
                  <a:gd name="T80" fmla="*/ 3668 w 3671"/>
                  <a:gd name="T81" fmla="*/ 0 h 3673"/>
                  <a:gd name="T82" fmla="*/ 3671 w 3671"/>
                  <a:gd name="T83" fmla="*/ 2178 h 3673"/>
                  <a:gd name="T84" fmla="*/ 3670 w 3671"/>
                  <a:gd name="T85" fmla="*/ 2793 h 3673"/>
                  <a:gd name="T86" fmla="*/ 3644 w 3671"/>
                  <a:gd name="T87" fmla="*/ 2841 h 3673"/>
                  <a:gd name="T88" fmla="*/ 2891 w 3671"/>
                  <a:gd name="T89" fmla="*/ 3571 h 3673"/>
                  <a:gd name="T90" fmla="*/ 1573 w 3671"/>
                  <a:gd name="T91" fmla="*/ 3578 h 3673"/>
                  <a:gd name="T92" fmla="*/ 1443 w 3671"/>
                  <a:gd name="T93" fmla="*/ 3617 h 3673"/>
                  <a:gd name="T94" fmla="*/ 1207 w 3671"/>
                  <a:gd name="T95" fmla="*/ 3667 h 3673"/>
                  <a:gd name="T96" fmla="*/ 973 w 3671"/>
                  <a:gd name="T97" fmla="*/ 3667 h 3673"/>
                  <a:gd name="T98" fmla="*/ 750 w 3671"/>
                  <a:gd name="T99" fmla="*/ 3619 h 3673"/>
                  <a:gd name="T100" fmla="*/ 543 w 3671"/>
                  <a:gd name="T101" fmla="*/ 3527 h 3673"/>
                  <a:gd name="T102" fmla="*/ 359 w 3671"/>
                  <a:gd name="T103" fmla="*/ 3391 h 3673"/>
                  <a:gd name="T104" fmla="*/ 205 w 3671"/>
                  <a:gd name="T105" fmla="*/ 3217 h 3673"/>
                  <a:gd name="T106" fmla="*/ 87 w 3671"/>
                  <a:gd name="T107" fmla="*/ 3005 h 3673"/>
                  <a:gd name="T108" fmla="*/ 17 w 3671"/>
                  <a:gd name="T109" fmla="*/ 2777 h 3673"/>
                  <a:gd name="T110" fmla="*/ 0 w 3671"/>
                  <a:gd name="T111" fmla="*/ 2548 h 3673"/>
                  <a:gd name="T112" fmla="*/ 32 w 3671"/>
                  <a:gd name="T113" fmla="*/ 2323 h 3673"/>
                  <a:gd name="T114" fmla="*/ 110 w 3671"/>
                  <a:gd name="T115" fmla="*/ 2109 h 3673"/>
                  <a:gd name="T116" fmla="*/ 230 w 3671"/>
                  <a:gd name="T117" fmla="*/ 1914 h 3673"/>
                  <a:gd name="T118" fmla="*/ 388 w 3671"/>
                  <a:gd name="T119" fmla="*/ 1748 h 3673"/>
                  <a:gd name="T120" fmla="*/ 582 w 3671"/>
                  <a:gd name="T121" fmla="*/ 1616 h 3673"/>
                  <a:gd name="T122" fmla="*/ 815 w 3671"/>
                  <a:gd name="T123" fmla="*/ 1526 h 3673"/>
                  <a:gd name="T124" fmla="*/ 983 w 3671"/>
                  <a:gd name="T125" fmla="*/ 0 h 3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1" h="3673">
                    <a:moveTo>
                      <a:pt x="2874" y="2746"/>
                    </a:moveTo>
                    <a:lnTo>
                      <a:pt x="2874" y="2922"/>
                    </a:lnTo>
                    <a:lnTo>
                      <a:pt x="2874" y="3100"/>
                    </a:lnTo>
                    <a:lnTo>
                      <a:pt x="2874" y="3278"/>
                    </a:lnTo>
                    <a:lnTo>
                      <a:pt x="3056" y="3101"/>
                    </a:lnTo>
                    <a:lnTo>
                      <a:pt x="3236" y="2924"/>
                    </a:lnTo>
                    <a:lnTo>
                      <a:pt x="3417" y="2746"/>
                    </a:lnTo>
                    <a:lnTo>
                      <a:pt x="2874" y="2746"/>
                    </a:lnTo>
                    <a:close/>
                    <a:moveTo>
                      <a:pt x="1108" y="1714"/>
                    </a:moveTo>
                    <a:lnTo>
                      <a:pt x="1033" y="1716"/>
                    </a:lnTo>
                    <a:lnTo>
                      <a:pt x="959" y="1724"/>
                    </a:lnTo>
                    <a:lnTo>
                      <a:pt x="888" y="1739"/>
                    </a:lnTo>
                    <a:lnTo>
                      <a:pt x="818" y="1759"/>
                    </a:lnTo>
                    <a:lnTo>
                      <a:pt x="751" y="1784"/>
                    </a:lnTo>
                    <a:lnTo>
                      <a:pt x="687" y="1816"/>
                    </a:lnTo>
                    <a:lnTo>
                      <a:pt x="626" y="1851"/>
                    </a:lnTo>
                    <a:lnTo>
                      <a:pt x="569" y="1893"/>
                    </a:lnTo>
                    <a:lnTo>
                      <a:pt x="514" y="1937"/>
                    </a:lnTo>
                    <a:lnTo>
                      <a:pt x="464" y="1987"/>
                    </a:lnTo>
                    <a:lnTo>
                      <a:pt x="418" y="2041"/>
                    </a:lnTo>
                    <a:lnTo>
                      <a:pt x="376" y="2098"/>
                    </a:lnTo>
                    <a:lnTo>
                      <a:pt x="339" y="2158"/>
                    </a:lnTo>
                    <a:lnTo>
                      <a:pt x="307" y="2222"/>
                    </a:lnTo>
                    <a:lnTo>
                      <a:pt x="279" y="2289"/>
                    </a:lnTo>
                    <a:lnTo>
                      <a:pt x="258" y="2358"/>
                    </a:lnTo>
                    <a:lnTo>
                      <a:pt x="241" y="2430"/>
                    </a:lnTo>
                    <a:lnTo>
                      <a:pt x="231" y="2504"/>
                    </a:lnTo>
                    <a:lnTo>
                      <a:pt x="226" y="2581"/>
                    </a:lnTo>
                    <a:lnTo>
                      <a:pt x="229" y="2656"/>
                    </a:lnTo>
                    <a:lnTo>
                      <a:pt x="238" y="2730"/>
                    </a:lnTo>
                    <a:lnTo>
                      <a:pt x="254" y="2803"/>
                    </a:lnTo>
                    <a:lnTo>
                      <a:pt x="277" y="2873"/>
                    </a:lnTo>
                    <a:lnTo>
                      <a:pt x="305" y="2941"/>
                    </a:lnTo>
                    <a:lnTo>
                      <a:pt x="339" y="3007"/>
                    </a:lnTo>
                    <a:lnTo>
                      <a:pt x="378" y="3069"/>
                    </a:lnTo>
                    <a:lnTo>
                      <a:pt x="423" y="3129"/>
                    </a:lnTo>
                    <a:lnTo>
                      <a:pt x="471" y="3183"/>
                    </a:lnTo>
                    <a:lnTo>
                      <a:pt x="524" y="3234"/>
                    </a:lnTo>
                    <a:lnTo>
                      <a:pt x="581" y="3280"/>
                    </a:lnTo>
                    <a:lnTo>
                      <a:pt x="641" y="3323"/>
                    </a:lnTo>
                    <a:lnTo>
                      <a:pt x="705" y="3358"/>
                    </a:lnTo>
                    <a:lnTo>
                      <a:pt x="772" y="3390"/>
                    </a:lnTo>
                    <a:lnTo>
                      <a:pt x="841" y="3414"/>
                    </a:lnTo>
                    <a:lnTo>
                      <a:pt x="912" y="3432"/>
                    </a:lnTo>
                    <a:lnTo>
                      <a:pt x="986" y="3444"/>
                    </a:lnTo>
                    <a:lnTo>
                      <a:pt x="1061" y="3449"/>
                    </a:lnTo>
                    <a:lnTo>
                      <a:pt x="1138" y="3448"/>
                    </a:lnTo>
                    <a:lnTo>
                      <a:pt x="1214" y="3440"/>
                    </a:lnTo>
                    <a:lnTo>
                      <a:pt x="1287" y="3425"/>
                    </a:lnTo>
                    <a:lnTo>
                      <a:pt x="1359" y="3406"/>
                    </a:lnTo>
                    <a:lnTo>
                      <a:pt x="1428" y="3381"/>
                    </a:lnTo>
                    <a:lnTo>
                      <a:pt x="1492" y="3351"/>
                    </a:lnTo>
                    <a:lnTo>
                      <a:pt x="1555" y="3316"/>
                    </a:lnTo>
                    <a:lnTo>
                      <a:pt x="1614" y="3276"/>
                    </a:lnTo>
                    <a:lnTo>
                      <a:pt x="1669" y="3231"/>
                    </a:lnTo>
                    <a:lnTo>
                      <a:pt x="1720" y="3182"/>
                    </a:lnTo>
                    <a:lnTo>
                      <a:pt x="1767" y="3130"/>
                    </a:lnTo>
                    <a:lnTo>
                      <a:pt x="1809" y="3073"/>
                    </a:lnTo>
                    <a:lnTo>
                      <a:pt x="1847" y="3014"/>
                    </a:lnTo>
                    <a:lnTo>
                      <a:pt x="1880" y="2950"/>
                    </a:lnTo>
                    <a:lnTo>
                      <a:pt x="1907" y="2883"/>
                    </a:lnTo>
                    <a:lnTo>
                      <a:pt x="1930" y="2814"/>
                    </a:lnTo>
                    <a:lnTo>
                      <a:pt x="1946" y="2743"/>
                    </a:lnTo>
                    <a:lnTo>
                      <a:pt x="1956" y="2668"/>
                    </a:lnTo>
                    <a:lnTo>
                      <a:pt x="1961" y="2592"/>
                    </a:lnTo>
                    <a:lnTo>
                      <a:pt x="1959" y="2513"/>
                    </a:lnTo>
                    <a:lnTo>
                      <a:pt x="1949" y="2437"/>
                    </a:lnTo>
                    <a:lnTo>
                      <a:pt x="1933" y="2362"/>
                    </a:lnTo>
                    <a:lnTo>
                      <a:pt x="1911" y="2290"/>
                    </a:lnTo>
                    <a:lnTo>
                      <a:pt x="1883" y="2221"/>
                    </a:lnTo>
                    <a:lnTo>
                      <a:pt x="1848" y="2155"/>
                    </a:lnTo>
                    <a:lnTo>
                      <a:pt x="1809" y="2091"/>
                    </a:lnTo>
                    <a:lnTo>
                      <a:pt x="1765" y="2032"/>
                    </a:lnTo>
                    <a:lnTo>
                      <a:pt x="1716" y="1977"/>
                    </a:lnTo>
                    <a:lnTo>
                      <a:pt x="1661" y="1926"/>
                    </a:lnTo>
                    <a:lnTo>
                      <a:pt x="1604" y="1880"/>
                    </a:lnTo>
                    <a:lnTo>
                      <a:pt x="1542" y="1839"/>
                    </a:lnTo>
                    <a:lnTo>
                      <a:pt x="1477" y="1802"/>
                    </a:lnTo>
                    <a:lnTo>
                      <a:pt x="1408" y="1772"/>
                    </a:lnTo>
                    <a:lnTo>
                      <a:pt x="1336" y="1748"/>
                    </a:lnTo>
                    <a:lnTo>
                      <a:pt x="1263" y="1730"/>
                    </a:lnTo>
                    <a:lnTo>
                      <a:pt x="1186" y="1719"/>
                    </a:lnTo>
                    <a:lnTo>
                      <a:pt x="1108" y="1714"/>
                    </a:lnTo>
                    <a:close/>
                    <a:moveTo>
                      <a:pt x="1210" y="225"/>
                    </a:moveTo>
                    <a:lnTo>
                      <a:pt x="1210" y="1491"/>
                    </a:lnTo>
                    <a:lnTo>
                      <a:pt x="1291" y="1507"/>
                    </a:lnTo>
                    <a:lnTo>
                      <a:pt x="1370" y="1526"/>
                    </a:lnTo>
                    <a:lnTo>
                      <a:pt x="1444" y="1548"/>
                    </a:lnTo>
                    <a:lnTo>
                      <a:pt x="1517" y="1575"/>
                    </a:lnTo>
                    <a:lnTo>
                      <a:pt x="1586" y="1605"/>
                    </a:lnTo>
                    <a:lnTo>
                      <a:pt x="1652" y="1639"/>
                    </a:lnTo>
                    <a:lnTo>
                      <a:pt x="1714" y="1678"/>
                    </a:lnTo>
                    <a:lnTo>
                      <a:pt x="1774" y="1721"/>
                    </a:lnTo>
                    <a:lnTo>
                      <a:pt x="1829" y="1768"/>
                    </a:lnTo>
                    <a:lnTo>
                      <a:pt x="1882" y="1819"/>
                    </a:lnTo>
                    <a:lnTo>
                      <a:pt x="1931" y="1874"/>
                    </a:lnTo>
                    <a:lnTo>
                      <a:pt x="1975" y="1933"/>
                    </a:lnTo>
                    <a:lnTo>
                      <a:pt x="2018" y="1996"/>
                    </a:lnTo>
                    <a:lnTo>
                      <a:pt x="2056" y="2064"/>
                    </a:lnTo>
                    <a:lnTo>
                      <a:pt x="2090" y="2137"/>
                    </a:lnTo>
                    <a:lnTo>
                      <a:pt x="2120" y="2214"/>
                    </a:lnTo>
                    <a:lnTo>
                      <a:pt x="2147" y="2297"/>
                    </a:lnTo>
                    <a:lnTo>
                      <a:pt x="2168" y="2380"/>
                    </a:lnTo>
                    <a:lnTo>
                      <a:pt x="2182" y="2463"/>
                    </a:lnTo>
                    <a:lnTo>
                      <a:pt x="2190" y="2543"/>
                    </a:lnTo>
                    <a:lnTo>
                      <a:pt x="2191" y="2622"/>
                    </a:lnTo>
                    <a:lnTo>
                      <a:pt x="2185" y="2700"/>
                    </a:lnTo>
                    <a:lnTo>
                      <a:pt x="2174" y="2777"/>
                    </a:lnTo>
                    <a:lnTo>
                      <a:pt x="2157" y="2853"/>
                    </a:lnTo>
                    <a:lnTo>
                      <a:pt x="2134" y="2928"/>
                    </a:lnTo>
                    <a:lnTo>
                      <a:pt x="2105" y="3001"/>
                    </a:lnTo>
                    <a:lnTo>
                      <a:pt x="2070" y="3074"/>
                    </a:lnTo>
                    <a:lnTo>
                      <a:pt x="2030" y="3144"/>
                    </a:lnTo>
                    <a:lnTo>
                      <a:pt x="1984" y="3214"/>
                    </a:lnTo>
                    <a:lnTo>
                      <a:pt x="1933" y="3282"/>
                    </a:lnTo>
                    <a:lnTo>
                      <a:pt x="1876" y="3351"/>
                    </a:lnTo>
                    <a:lnTo>
                      <a:pt x="2648" y="3351"/>
                    </a:lnTo>
                    <a:lnTo>
                      <a:pt x="2648" y="2519"/>
                    </a:lnTo>
                    <a:lnTo>
                      <a:pt x="3441" y="2519"/>
                    </a:lnTo>
                    <a:lnTo>
                      <a:pt x="3441" y="225"/>
                    </a:lnTo>
                    <a:lnTo>
                      <a:pt x="1210" y="225"/>
                    </a:lnTo>
                    <a:close/>
                    <a:moveTo>
                      <a:pt x="983" y="0"/>
                    </a:moveTo>
                    <a:lnTo>
                      <a:pt x="3668" y="0"/>
                    </a:lnTo>
                    <a:lnTo>
                      <a:pt x="3670" y="21"/>
                    </a:lnTo>
                    <a:lnTo>
                      <a:pt x="3670" y="42"/>
                    </a:lnTo>
                    <a:lnTo>
                      <a:pt x="3671" y="2178"/>
                    </a:lnTo>
                    <a:lnTo>
                      <a:pt x="3670" y="2476"/>
                    </a:lnTo>
                    <a:lnTo>
                      <a:pt x="3671" y="2774"/>
                    </a:lnTo>
                    <a:lnTo>
                      <a:pt x="3670" y="2793"/>
                    </a:lnTo>
                    <a:lnTo>
                      <a:pt x="3665" y="2811"/>
                    </a:lnTo>
                    <a:lnTo>
                      <a:pt x="3657" y="2825"/>
                    </a:lnTo>
                    <a:lnTo>
                      <a:pt x="3644" y="2841"/>
                    </a:lnTo>
                    <a:lnTo>
                      <a:pt x="2919" y="3552"/>
                    </a:lnTo>
                    <a:lnTo>
                      <a:pt x="2906" y="3564"/>
                    </a:lnTo>
                    <a:lnTo>
                      <a:pt x="2891" y="3571"/>
                    </a:lnTo>
                    <a:lnTo>
                      <a:pt x="2874" y="3577"/>
                    </a:lnTo>
                    <a:lnTo>
                      <a:pt x="2857" y="3578"/>
                    </a:lnTo>
                    <a:lnTo>
                      <a:pt x="1573" y="3578"/>
                    </a:lnTo>
                    <a:lnTo>
                      <a:pt x="1547" y="3580"/>
                    </a:lnTo>
                    <a:lnTo>
                      <a:pt x="1523" y="3588"/>
                    </a:lnTo>
                    <a:lnTo>
                      <a:pt x="1443" y="3617"/>
                    </a:lnTo>
                    <a:lnTo>
                      <a:pt x="1364" y="3639"/>
                    </a:lnTo>
                    <a:lnTo>
                      <a:pt x="1285" y="3656"/>
                    </a:lnTo>
                    <a:lnTo>
                      <a:pt x="1207" y="3667"/>
                    </a:lnTo>
                    <a:lnTo>
                      <a:pt x="1128" y="3673"/>
                    </a:lnTo>
                    <a:lnTo>
                      <a:pt x="1050" y="3673"/>
                    </a:lnTo>
                    <a:lnTo>
                      <a:pt x="973" y="3667"/>
                    </a:lnTo>
                    <a:lnTo>
                      <a:pt x="897" y="3657"/>
                    </a:lnTo>
                    <a:lnTo>
                      <a:pt x="823" y="3641"/>
                    </a:lnTo>
                    <a:lnTo>
                      <a:pt x="750" y="3619"/>
                    </a:lnTo>
                    <a:lnTo>
                      <a:pt x="679" y="3594"/>
                    </a:lnTo>
                    <a:lnTo>
                      <a:pt x="610" y="3562"/>
                    </a:lnTo>
                    <a:lnTo>
                      <a:pt x="543" y="3527"/>
                    </a:lnTo>
                    <a:lnTo>
                      <a:pt x="479" y="3485"/>
                    </a:lnTo>
                    <a:lnTo>
                      <a:pt x="417" y="3441"/>
                    </a:lnTo>
                    <a:lnTo>
                      <a:pt x="359" y="3391"/>
                    </a:lnTo>
                    <a:lnTo>
                      <a:pt x="305" y="3337"/>
                    </a:lnTo>
                    <a:lnTo>
                      <a:pt x="253" y="3279"/>
                    </a:lnTo>
                    <a:lnTo>
                      <a:pt x="205" y="3217"/>
                    </a:lnTo>
                    <a:lnTo>
                      <a:pt x="162" y="3150"/>
                    </a:lnTo>
                    <a:lnTo>
                      <a:pt x="122" y="3079"/>
                    </a:lnTo>
                    <a:lnTo>
                      <a:pt x="87" y="3005"/>
                    </a:lnTo>
                    <a:lnTo>
                      <a:pt x="57" y="2927"/>
                    </a:lnTo>
                    <a:lnTo>
                      <a:pt x="33" y="2852"/>
                    </a:lnTo>
                    <a:lnTo>
                      <a:pt x="17" y="2777"/>
                    </a:lnTo>
                    <a:lnTo>
                      <a:pt x="6" y="2700"/>
                    </a:lnTo>
                    <a:lnTo>
                      <a:pt x="0" y="2624"/>
                    </a:lnTo>
                    <a:lnTo>
                      <a:pt x="0" y="2548"/>
                    </a:lnTo>
                    <a:lnTo>
                      <a:pt x="6" y="2473"/>
                    </a:lnTo>
                    <a:lnTo>
                      <a:pt x="17" y="2397"/>
                    </a:lnTo>
                    <a:lnTo>
                      <a:pt x="32" y="2323"/>
                    </a:lnTo>
                    <a:lnTo>
                      <a:pt x="54" y="2250"/>
                    </a:lnTo>
                    <a:lnTo>
                      <a:pt x="79" y="2178"/>
                    </a:lnTo>
                    <a:lnTo>
                      <a:pt x="110" y="2109"/>
                    </a:lnTo>
                    <a:lnTo>
                      <a:pt x="145" y="2041"/>
                    </a:lnTo>
                    <a:lnTo>
                      <a:pt x="185" y="1976"/>
                    </a:lnTo>
                    <a:lnTo>
                      <a:pt x="230" y="1914"/>
                    </a:lnTo>
                    <a:lnTo>
                      <a:pt x="279" y="1855"/>
                    </a:lnTo>
                    <a:lnTo>
                      <a:pt x="331" y="1799"/>
                    </a:lnTo>
                    <a:lnTo>
                      <a:pt x="388" y="1748"/>
                    </a:lnTo>
                    <a:lnTo>
                      <a:pt x="450" y="1700"/>
                    </a:lnTo>
                    <a:lnTo>
                      <a:pt x="514" y="1655"/>
                    </a:lnTo>
                    <a:lnTo>
                      <a:pt x="582" y="1616"/>
                    </a:lnTo>
                    <a:lnTo>
                      <a:pt x="658" y="1580"/>
                    </a:lnTo>
                    <a:lnTo>
                      <a:pt x="735" y="1550"/>
                    </a:lnTo>
                    <a:lnTo>
                      <a:pt x="815" y="1526"/>
                    </a:lnTo>
                    <a:lnTo>
                      <a:pt x="897" y="1507"/>
                    </a:lnTo>
                    <a:lnTo>
                      <a:pt x="983" y="1494"/>
                    </a:lnTo>
                    <a:lnTo>
                      <a:pt x="983"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18" name="Freeform 12"/>
              <p:cNvSpPr>
                <a:spLocks/>
              </p:cNvSpPr>
              <p:nvPr/>
            </p:nvSpPr>
            <p:spPr bwMode="auto">
              <a:xfrm>
                <a:off x="4729241" y="2431534"/>
                <a:ext cx="260156" cy="182258"/>
              </a:xfrm>
              <a:custGeom>
                <a:avLst/>
                <a:gdLst>
                  <a:gd name="T0" fmla="*/ 1115 w 1229"/>
                  <a:gd name="T1" fmla="*/ 0 h 861"/>
                  <a:gd name="T2" fmla="*/ 1136 w 1229"/>
                  <a:gd name="T3" fmla="*/ 0 h 861"/>
                  <a:gd name="T4" fmla="*/ 1156 w 1229"/>
                  <a:gd name="T5" fmla="*/ 6 h 861"/>
                  <a:gd name="T6" fmla="*/ 1173 w 1229"/>
                  <a:gd name="T7" fmla="*/ 15 h 861"/>
                  <a:gd name="T8" fmla="*/ 1190 w 1229"/>
                  <a:gd name="T9" fmla="*/ 28 h 861"/>
                  <a:gd name="T10" fmla="*/ 1206 w 1229"/>
                  <a:gd name="T11" fmla="*/ 46 h 861"/>
                  <a:gd name="T12" fmla="*/ 1219 w 1229"/>
                  <a:gd name="T13" fmla="*/ 68 h 861"/>
                  <a:gd name="T14" fmla="*/ 1227 w 1229"/>
                  <a:gd name="T15" fmla="*/ 92 h 861"/>
                  <a:gd name="T16" fmla="*/ 1229 w 1229"/>
                  <a:gd name="T17" fmla="*/ 116 h 861"/>
                  <a:gd name="T18" fmla="*/ 1225 w 1229"/>
                  <a:gd name="T19" fmla="*/ 141 h 861"/>
                  <a:gd name="T20" fmla="*/ 1214 w 1229"/>
                  <a:gd name="T21" fmla="*/ 165 h 861"/>
                  <a:gd name="T22" fmla="*/ 1199 w 1229"/>
                  <a:gd name="T23" fmla="*/ 186 h 861"/>
                  <a:gd name="T24" fmla="*/ 1181 w 1229"/>
                  <a:gd name="T25" fmla="*/ 205 h 861"/>
                  <a:gd name="T26" fmla="*/ 577 w 1229"/>
                  <a:gd name="T27" fmla="*/ 811 h 861"/>
                  <a:gd name="T28" fmla="*/ 552 w 1229"/>
                  <a:gd name="T29" fmla="*/ 833 h 861"/>
                  <a:gd name="T30" fmla="*/ 528 w 1229"/>
                  <a:gd name="T31" fmla="*/ 849 h 861"/>
                  <a:gd name="T32" fmla="*/ 503 w 1229"/>
                  <a:gd name="T33" fmla="*/ 858 h 861"/>
                  <a:gd name="T34" fmla="*/ 480 w 1229"/>
                  <a:gd name="T35" fmla="*/ 861 h 861"/>
                  <a:gd name="T36" fmla="*/ 456 w 1229"/>
                  <a:gd name="T37" fmla="*/ 859 h 861"/>
                  <a:gd name="T38" fmla="*/ 433 w 1229"/>
                  <a:gd name="T39" fmla="*/ 849 h 861"/>
                  <a:gd name="T40" fmla="*/ 408 w 1229"/>
                  <a:gd name="T41" fmla="*/ 833 h 861"/>
                  <a:gd name="T42" fmla="*/ 384 w 1229"/>
                  <a:gd name="T43" fmla="*/ 812 h 861"/>
                  <a:gd name="T44" fmla="*/ 41 w 1229"/>
                  <a:gd name="T45" fmla="*/ 470 h 861"/>
                  <a:gd name="T46" fmla="*/ 22 w 1229"/>
                  <a:gd name="T47" fmla="*/ 446 h 861"/>
                  <a:gd name="T48" fmla="*/ 9 w 1229"/>
                  <a:gd name="T49" fmla="*/ 423 h 861"/>
                  <a:gd name="T50" fmla="*/ 2 w 1229"/>
                  <a:gd name="T51" fmla="*/ 397 h 861"/>
                  <a:gd name="T52" fmla="*/ 0 w 1229"/>
                  <a:gd name="T53" fmla="*/ 372 h 861"/>
                  <a:gd name="T54" fmla="*/ 6 w 1229"/>
                  <a:gd name="T55" fmla="*/ 347 h 861"/>
                  <a:gd name="T56" fmla="*/ 16 w 1229"/>
                  <a:gd name="T57" fmla="*/ 324 h 861"/>
                  <a:gd name="T58" fmla="*/ 32 w 1229"/>
                  <a:gd name="T59" fmla="*/ 302 h 861"/>
                  <a:gd name="T60" fmla="*/ 54 w 1229"/>
                  <a:gd name="T61" fmla="*/ 286 h 861"/>
                  <a:gd name="T62" fmla="*/ 76 w 1229"/>
                  <a:gd name="T63" fmla="*/ 275 h 861"/>
                  <a:gd name="T64" fmla="*/ 102 w 1229"/>
                  <a:gd name="T65" fmla="*/ 269 h 861"/>
                  <a:gd name="T66" fmla="*/ 126 w 1229"/>
                  <a:gd name="T67" fmla="*/ 270 h 861"/>
                  <a:gd name="T68" fmla="*/ 152 w 1229"/>
                  <a:gd name="T69" fmla="*/ 277 h 861"/>
                  <a:gd name="T70" fmla="*/ 176 w 1229"/>
                  <a:gd name="T71" fmla="*/ 290 h 861"/>
                  <a:gd name="T72" fmla="*/ 200 w 1229"/>
                  <a:gd name="T73" fmla="*/ 309 h 861"/>
                  <a:gd name="T74" fmla="*/ 291 w 1229"/>
                  <a:gd name="T75" fmla="*/ 402 h 861"/>
                  <a:gd name="T76" fmla="*/ 384 w 1229"/>
                  <a:gd name="T77" fmla="*/ 495 h 861"/>
                  <a:gd name="T78" fmla="*/ 479 w 1229"/>
                  <a:gd name="T79" fmla="*/ 591 h 861"/>
                  <a:gd name="T80" fmla="*/ 660 w 1229"/>
                  <a:gd name="T81" fmla="*/ 409 h 861"/>
                  <a:gd name="T82" fmla="*/ 839 w 1229"/>
                  <a:gd name="T83" fmla="*/ 230 h 861"/>
                  <a:gd name="T84" fmla="*/ 1017 w 1229"/>
                  <a:gd name="T85" fmla="*/ 53 h 861"/>
                  <a:gd name="T86" fmla="*/ 1041 w 1229"/>
                  <a:gd name="T87" fmla="*/ 32 h 861"/>
                  <a:gd name="T88" fmla="*/ 1066 w 1229"/>
                  <a:gd name="T89" fmla="*/ 16 h 861"/>
                  <a:gd name="T90" fmla="*/ 1093 w 1229"/>
                  <a:gd name="T91" fmla="*/ 5 h 861"/>
                  <a:gd name="T92" fmla="*/ 1115 w 1229"/>
                  <a:gd name="T9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9" h="861">
                    <a:moveTo>
                      <a:pt x="1115" y="0"/>
                    </a:moveTo>
                    <a:lnTo>
                      <a:pt x="1136" y="0"/>
                    </a:lnTo>
                    <a:lnTo>
                      <a:pt x="1156" y="6"/>
                    </a:lnTo>
                    <a:lnTo>
                      <a:pt x="1173" y="15"/>
                    </a:lnTo>
                    <a:lnTo>
                      <a:pt x="1190" y="28"/>
                    </a:lnTo>
                    <a:lnTo>
                      <a:pt x="1206" y="46"/>
                    </a:lnTo>
                    <a:lnTo>
                      <a:pt x="1219" y="68"/>
                    </a:lnTo>
                    <a:lnTo>
                      <a:pt x="1227" y="92"/>
                    </a:lnTo>
                    <a:lnTo>
                      <a:pt x="1229" y="116"/>
                    </a:lnTo>
                    <a:lnTo>
                      <a:pt x="1225" y="141"/>
                    </a:lnTo>
                    <a:lnTo>
                      <a:pt x="1214" y="165"/>
                    </a:lnTo>
                    <a:lnTo>
                      <a:pt x="1199" y="186"/>
                    </a:lnTo>
                    <a:lnTo>
                      <a:pt x="1181" y="205"/>
                    </a:lnTo>
                    <a:lnTo>
                      <a:pt x="577" y="811"/>
                    </a:lnTo>
                    <a:lnTo>
                      <a:pt x="552" y="833"/>
                    </a:lnTo>
                    <a:lnTo>
                      <a:pt x="528" y="849"/>
                    </a:lnTo>
                    <a:lnTo>
                      <a:pt x="503" y="858"/>
                    </a:lnTo>
                    <a:lnTo>
                      <a:pt x="480" y="861"/>
                    </a:lnTo>
                    <a:lnTo>
                      <a:pt x="456" y="859"/>
                    </a:lnTo>
                    <a:lnTo>
                      <a:pt x="433" y="849"/>
                    </a:lnTo>
                    <a:lnTo>
                      <a:pt x="408" y="833"/>
                    </a:lnTo>
                    <a:lnTo>
                      <a:pt x="384" y="812"/>
                    </a:lnTo>
                    <a:lnTo>
                      <a:pt x="41" y="470"/>
                    </a:lnTo>
                    <a:lnTo>
                      <a:pt x="22" y="446"/>
                    </a:lnTo>
                    <a:lnTo>
                      <a:pt x="9" y="423"/>
                    </a:lnTo>
                    <a:lnTo>
                      <a:pt x="2" y="397"/>
                    </a:lnTo>
                    <a:lnTo>
                      <a:pt x="0" y="372"/>
                    </a:lnTo>
                    <a:lnTo>
                      <a:pt x="6" y="347"/>
                    </a:lnTo>
                    <a:lnTo>
                      <a:pt x="16" y="324"/>
                    </a:lnTo>
                    <a:lnTo>
                      <a:pt x="32" y="302"/>
                    </a:lnTo>
                    <a:lnTo>
                      <a:pt x="54" y="286"/>
                    </a:lnTo>
                    <a:lnTo>
                      <a:pt x="76" y="275"/>
                    </a:lnTo>
                    <a:lnTo>
                      <a:pt x="102" y="269"/>
                    </a:lnTo>
                    <a:lnTo>
                      <a:pt x="126" y="270"/>
                    </a:lnTo>
                    <a:lnTo>
                      <a:pt x="152" y="277"/>
                    </a:lnTo>
                    <a:lnTo>
                      <a:pt x="176" y="290"/>
                    </a:lnTo>
                    <a:lnTo>
                      <a:pt x="200" y="309"/>
                    </a:lnTo>
                    <a:lnTo>
                      <a:pt x="291" y="402"/>
                    </a:lnTo>
                    <a:lnTo>
                      <a:pt x="384" y="495"/>
                    </a:lnTo>
                    <a:lnTo>
                      <a:pt x="479" y="591"/>
                    </a:lnTo>
                    <a:lnTo>
                      <a:pt x="660" y="409"/>
                    </a:lnTo>
                    <a:lnTo>
                      <a:pt x="839" y="230"/>
                    </a:lnTo>
                    <a:lnTo>
                      <a:pt x="1017" y="53"/>
                    </a:lnTo>
                    <a:lnTo>
                      <a:pt x="1041" y="32"/>
                    </a:lnTo>
                    <a:lnTo>
                      <a:pt x="1066" y="16"/>
                    </a:lnTo>
                    <a:lnTo>
                      <a:pt x="1093" y="5"/>
                    </a:lnTo>
                    <a:lnTo>
                      <a:pt x="1115"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grpSp>
      </p:grpSp>
      <p:grpSp>
        <p:nvGrpSpPr>
          <p:cNvPr id="29" name="Group 28"/>
          <p:cNvGrpSpPr/>
          <p:nvPr/>
        </p:nvGrpSpPr>
        <p:grpSpPr>
          <a:xfrm>
            <a:off x="1894968" y="2040217"/>
            <a:ext cx="2160111" cy="2160111"/>
            <a:chOff x="1857352" y="1578592"/>
            <a:chExt cx="2118219" cy="2118219"/>
          </a:xfrm>
        </p:grpSpPr>
        <p:sp>
          <p:nvSpPr>
            <p:cNvPr id="10" name="Rectangle 9"/>
            <p:cNvSpPr/>
            <p:nvPr/>
          </p:nvSpPr>
          <p:spPr>
            <a:xfrm>
              <a:off x="1857352" y="1578592"/>
              <a:ext cx="2118219" cy="21182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srgbClr val="FFFFFF"/>
                </a:solidFill>
              </a:endParaRPr>
            </a:p>
          </p:txBody>
        </p:sp>
        <p:sp>
          <p:nvSpPr>
            <p:cNvPr id="6" name="Rectangle 5"/>
            <p:cNvSpPr/>
            <p:nvPr/>
          </p:nvSpPr>
          <p:spPr>
            <a:xfrm>
              <a:off x="1860006" y="3009190"/>
              <a:ext cx="2112910" cy="630942"/>
            </a:xfrm>
            <a:prstGeom prst="rect">
              <a:avLst/>
            </a:prstGeom>
          </p:spPr>
          <p:txBody>
            <a:bodyPr wrap="square" anchor="b">
              <a:spAutoFit/>
            </a:bodyPr>
            <a:lstStyle/>
            <a:p>
              <a:pPr algn="ctr" defTabSz="932504">
                <a:lnSpc>
                  <a:spcPts val="2142"/>
                </a:lnSpc>
              </a:pPr>
              <a:r>
                <a:rPr lang="en-US" sz="2040" kern="0" spc="-31" dirty="0">
                  <a:solidFill>
                    <a:srgbClr val="FFFFFF"/>
                  </a:solidFill>
                </a:rPr>
                <a:t>Third-party verification</a:t>
              </a:r>
            </a:p>
          </p:txBody>
        </p:sp>
        <p:grpSp>
          <p:nvGrpSpPr>
            <p:cNvPr id="27" name="Group 26"/>
            <p:cNvGrpSpPr/>
            <p:nvPr/>
          </p:nvGrpSpPr>
          <p:grpSpPr>
            <a:xfrm>
              <a:off x="2449182" y="1908587"/>
              <a:ext cx="929229" cy="809372"/>
              <a:chOff x="2449182" y="1908587"/>
              <a:chExt cx="929229" cy="809372"/>
            </a:xfrm>
          </p:grpSpPr>
          <p:sp>
            <p:nvSpPr>
              <p:cNvPr id="23" name="Freeform 18"/>
              <p:cNvSpPr>
                <a:spLocks/>
              </p:cNvSpPr>
              <p:nvPr/>
            </p:nvSpPr>
            <p:spPr bwMode="auto">
              <a:xfrm rot="762398">
                <a:off x="2837449" y="1908587"/>
                <a:ext cx="331477" cy="574639"/>
              </a:xfrm>
              <a:custGeom>
                <a:avLst/>
                <a:gdLst>
                  <a:gd name="T0" fmla="*/ 931 w 1688"/>
                  <a:gd name="T1" fmla="*/ 4 h 2929"/>
                  <a:gd name="T2" fmla="*/ 1095 w 1688"/>
                  <a:gd name="T3" fmla="*/ 38 h 2929"/>
                  <a:gd name="T4" fmla="*/ 1246 w 1688"/>
                  <a:gd name="T5" fmla="*/ 102 h 2929"/>
                  <a:gd name="T6" fmla="*/ 1381 w 1688"/>
                  <a:gd name="T7" fmla="*/ 192 h 2929"/>
                  <a:gd name="T8" fmla="*/ 1495 w 1688"/>
                  <a:gd name="T9" fmla="*/ 307 h 2929"/>
                  <a:gd name="T10" fmla="*/ 1586 w 1688"/>
                  <a:gd name="T11" fmla="*/ 442 h 2929"/>
                  <a:gd name="T12" fmla="*/ 1649 w 1688"/>
                  <a:gd name="T13" fmla="*/ 593 h 2929"/>
                  <a:gd name="T14" fmla="*/ 1684 w 1688"/>
                  <a:gd name="T15" fmla="*/ 758 h 2929"/>
                  <a:gd name="T16" fmla="*/ 1684 w 1688"/>
                  <a:gd name="T17" fmla="*/ 928 h 2929"/>
                  <a:gd name="T18" fmla="*/ 1652 w 1688"/>
                  <a:gd name="T19" fmla="*/ 1086 h 2929"/>
                  <a:gd name="T20" fmla="*/ 1593 w 1688"/>
                  <a:gd name="T21" fmla="*/ 1233 h 2929"/>
                  <a:gd name="T22" fmla="*/ 1509 w 1688"/>
                  <a:gd name="T23" fmla="*/ 1364 h 2929"/>
                  <a:gd name="T24" fmla="*/ 1402 w 1688"/>
                  <a:gd name="T25" fmla="*/ 1478 h 2929"/>
                  <a:gd name="T26" fmla="*/ 1276 w 1688"/>
                  <a:gd name="T27" fmla="*/ 1569 h 2929"/>
                  <a:gd name="T28" fmla="*/ 1272 w 1688"/>
                  <a:gd name="T29" fmla="*/ 2556 h 2929"/>
                  <a:gd name="T30" fmla="*/ 1242 w 1688"/>
                  <a:gd name="T31" fmla="*/ 2665 h 2929"/>
                  <a:gd name="T32" fmla="*/ 1187 w 1688"/>
                  <a:gd name="T33" fmla="*/ 2760 h 2929"/>
                  <a:gd name="T34" fmla="*/ 1108 w 1688"/>
                  <a:gd name="T35" fmla="*/ 2839 h 2929"/>
                  <a:gd name="T36" fmla="*/ 1012 w 1688"/>
                  <a:gd name="T37" fmla="*/ 2894 h 2929"/>
                  <a:gd name="T38" fmla="*/ 903 w 1688"/>
                  <a:gd name="T39" fmla="*/ 2925 h 2929"/>
                  <a:gd name="T40" fmla="*/ 786 w 1688"/>
                  <a:gd name="T41" fmla="*/ 2925 h 2929"/>
                  <a:gd name="T42" fmla="*/ 675 w 1688"/>
                  <a:gd name="T43" fmla="*/ 2894 h 2929"/>
                  <a:gd name="T44" fmla="*/ 580 w 1688"/>
                  <a:gd name="T45" fmla="*/ 2839 h 2929"/>
                  <a:gd name="T46" fmla="*/ 503 w 1688"/>
                  <a:gd name="T47" fmla="*/ 2760 h 2929"/>
                  <a:gd name="T48" fmla="*/ 446 w 1688"/>
                  <a:gd name="T49" fmla="*/ 2665 h 2929"/>
                  <a:gd name="T50" fmla="*/ 415 w 1688"/>
                  <a:gd name="T51" fmla="*/ 2556 h 2929"/>
                  <a:gd name="T52" fmla="*/ 413 w 1688"/>
                  <a:gd name="T53" fmla="*/ 1569 h 2929"/>
                  <a:gd name="T54" fmla="*/ 286 w 1688"/>
                  <a:gd name="T55" fmla="*/ 1478 h 2929"/>
                  <a:gd name="T56" fmla="*/ 179 w 1688"/>
                  <a:gd name="T57" fmla="*/ 1364 h 2929"/>
                  <a:gd name="T58" fmla="*/ 95 w 1688"/>
                  <a:gd name="T59" fmla="*/ 1233 h 2929"/>
                  <a:gd name="T60" fmla="*/ 35 w 1688"/>
                  <a:gd name="T61" fmla="*/ 1086 h 2929"/>
                  <a:gd name="T62" fmla="*/ 4 w 1688"/>
                  <a:gd name="T63" fmla="*/ 928 h 2929"/>
                  <a:gd name="T64" fmla="*/ 4 w 1688"/>
                  <a:gd name="T65" fmla="*/ 758 h 2929"/>
                  <a:gd name="T66" fmla="*/ 38 w 1688"/>
                  <a:gd name="T67" fmla="*/ 593 h 2929"/>
                  <a:gd name="T68" fmla="*/ 102 w 1688"/>
                  <a:gd name="T69" fmla="*/ 442 h 2929"/>
                  <a:gd name="T70" fmla="*/ 193 w 1688"/>
                  <a:gd name="T71" fmla="*/ 307 h 2929"/>
                  <a:gd name="T72" fmla="*/ 308 w 1688"/>
                  <a:gd name="T73" fmla="*/ 192 h 2929"/>
                  <a:gd name="T74" fmla="*/ 442 w 1688"/>
                  <a:gd name="T75" fmla="*/ 102 h 2929"/>
                  <a:gd name="T76" fmla="*/ 592 w 1688"/>
                  <a:gd name="T77" fmla="*/ 38 h 2929"/>
                  <a:gd name="T78" fmla="*/ 758 w 1688"/>
                  <a:gd name="T79" fmla="*/ 4 h 2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8" h="2929">
                    <a:moveTo>
                      <a:pt x="844" y="0"/>
                    </a:moveTo>
                    <a:lnTo>
                      <a:pt x="931" y="4"/>
                    </a:lnTo>
                    <a:lnTo>
                      <a:pt x="1014" y="17"/>
                    </a:lnTo>
                    <a:lnTo>
                      <a:pt x="1095" y="38"/>
                    </a:lnTo>
                    <a:lnTo>
                      <a:pt x="1173" y="67"/>
                    </a:lnTo>
                    <a:lnTo>
                      <a:pt x="1246" y="102"/>
                    </a:lnTo>
                    <a:lnTo>
                      <a:pt x="1316" y="144"/>
                    </a:lnTo>
                    <a:lnTo>
                      <a:pt x="1381" y="192"/>
                    </a:lnTo>
                    <a:lnTo>
                      <a:pt x="1441" y="248"/>
                    </a:lnTo>
                    <a:lnTo>
                      <a:pt x="1495" y="307"/>
                    </a:lnTo>
                    <a:lnTo>
                      <a:pt x="1544" y="372"/>
                    </a:lnTo>
                    <a:lnTo>
                      <a:pt x="1586" y="442"/>
                    </a:lnTo>
                    <a:lnTo>
                      <a:pt x="1622" y="516"/>
                    </a:lnTo>
                    <a:lnTo>
                      <a:pt x="1649" y="593"/>
                    </a:lnTo>
                    <a:lnTo>
                      <a:pt x="1672" y="675"/>
                    </a:lnTo>
                    <a:lnTo>
                      <a:pt x="1684" y="758"/>
                    </a:lnTo>
                    <a:lnTo>
                      <a:pt x="1688" y="845"/>
                    </a:lnTo>
                    <a:lnTo>
                      <a:pt x="1684" y="928"/>
                    </a:lnTo>
                    <a:lnTo>
                      <a:pt x="1672" y="1008"/>
                    </a:lnTo>
                    <a:lnTo>
                      <a:pt x="1652" y="1086"/>
                    </a:lnTo>
                    <a:lnTo>
                      <a:pt x="1626" y="1161"/>
                    </a:lnTo>
                    <a:lnTo>
                      <a:pt x="1593" y="1233"/>
                    </a:lnTo>
                    <a:lnTo>
                      <a:pt x="1554" y="1301"/>
                    </a:lnTo>
                    <a:lnTo>
                      <a:pt x="1509" y="1364"/>
                    </a:lnTo>
                    <a:lnTo>
                      <a:pt x="1457" y="1424"/>
                    </a:lnTo>
                    <a:lnTo>
                      <a:pt x="1402" y="1478"/>
                    </a:lnTo>
                    <a:lnTo>
                      <a:pt x="1341" y="1526"/>
                    </a:lnTo>
                    <a:lnTo>
                      <a:pt x="1276" y="1569"/>
                    </a:lnTo>
                    <a:lnTo>
                      <a:pt x="1276" y="2496"/>
                    </a:lnTo>
                    <a:lnTo>
                      <a:pt x="1272" y="2556"/>
                    </a:lnTo>
                    <a:lnTo>
                      <a:pt x="1261" y="2611"/>
                    </a:lnTo>
                    <a:lnTo>
                      <a:pt x="1242" y="2665"/>
                    </a:lnTo>
                    <a:lnTo>
                      <a:pt x="1217" y="2715"/>
                    </a:lnTo>
                    <a:lnTo>
                      <a:pt x="1187" y="2760"/>
                    </a:lnTo>
                    <a:lnTo>
                      <a:pt x="1149" y="2802"/>
                    </a:lnTo>
                    <a:lnTo>
                      <a:pt x="1108" y="2839"/>
                    </a:lnTo>
                    <a:lnTo>
                      <a:pt x="1062" y="2869"/>
                    </a:lnTo>
                    <a:lnTo>
                      <a:pt x="1012" y="2894"/>
                    </a:lnTo>
                    <a:lnTo>
                      <a:pt x="959" y="2914"/>
                    </a:lnTo>
                    <a:lnTo>
                      <a:pt x="903" y="2925"/>
                    </a:lnTo>
                    <a:lnTo>
                      <a:pt x="844" y="2929"/>
                    </a:lnTo>
                    <a:lnTo>
                      <a:pt x="786" y="2925"/>
                    </a:lnTo>
                    <a:lnTo>
                      <a:pt x="729" y="2914"/>
                    </a:lnTo>
                    <a:lnTo>
                      <a:pt x="675" y="2894"/>
                    </a:lnTo>
                    <a:lnTo>
                      <a:pt x="626" y="2869"/>
                    </a:lnTo>
                    <a:lnTo>
                      <a:pt x="580" y="2839"/>
                    </a:lnTo>
                    <a:lnTo>
                      <a:pt x="538" y="2802"/>
                    </a:lnTo>
                    <a:lnTo>
                      <a:pt x="503" y="2760"/>
                    </a:lnTo>
                    <a:lnTo>
                      <a:pt x="471" y="2715"/>
                    </a:lnTo>
                    <a:lnTo>
                      <a:pt x="446" y="2665"/>
                    </a:lnTo>
                    <a:lnTo>
                      <a:pt x="428" y="2611"/>
                    </a:lnTo>
                    <a:lnTo>
                      <a:pt x="415" y="2556"/>
                    </a:lnTo>
                    <a:lnTo>
                      <a:pt x="413" y="2496"/>
                    </a:lnTo>
                    <a:lnTo>
                      <a:pt x="413" y="1569"/>
                    </a:lnTo>
                    <a:lnTo>
                      <a:pt x="346" y="1526"/>
                    </a:lnTo>
                    <a:lnTo>
                      <a:pt x="286" y="1478"/>
                    </a:lnTo>
                    <a:lnTo>
                      <a:pt x="230" y="1424"/>
                    </a:lnTo>
                    <a:lnTo>
                      <a:pt x="179" y="1364"/>
                    </a:lnTo>
                    <a:lnTo>
                      <a:pt x="134" y="1301"/>
                    </a:lnTo>
                    <a:lnTo>
                      <a:pt x="95" y="1233"/>
                    </a:lnTo>
                    <a:lnTo>
                      <a:pt x="62" y="1161"/>
                    </a:lnTo>
                    <a:lnTo>
                      <a:pt x="35" y="1086"/>
                    </a:lnTo>
                    <a:lnTo>
                      <a:pt x="16" y="1008"/>
                    </a:lnTo>
                    <a:lnTo>
                      <a:pt x="4" y="928"/>
                    </a:lnTo>
                    <a:lnTo>
                      <a:pt x="0" y="845"/>
                    </a:lnTo>
                    <a:lnTo>
                      <a:pt x="4" y="758"/>
                    </a:lnTo>
                    <a:lnTo>
                      <a:pt x="18" y="675"/>
                    </a:lnTo>
                    <a:lnTo>
                      <a:pt x="38" y="593"/>
                    </a:lnTo>
                    <a:lnTo>
                      <a:pt x="66" y="516"/>
                    </a:lnTo>
                    <a:lnTo>
                      <a:pt x="102" y="442"/>
                    </a:lnTo>
                    <a:lnTo>
                      <a:pt x="145" y="372"/>
                    </a:lnTo>
                    <a:lnTo>
                      <a:pt x="193" y="307"/>
                    </a:lnTo>
                    <a:lnTo>
                      <a:pt x="247" y="248"/>
                    </a:lnTo>
                    <a:lnTo>
                      <a:pt x="308" y="192"/>
                    </a:lnTo>
                    <a:lnTo>
                      <a:pt x="373" y="144"/>
                    </a:lnTo>
                    <a:lnTo>
                      <a:pt x="442" y="102"/>
                    </a:lnTo>
                    <a:lnTo>
                      <a:pt x="515" y="67"/>
                    </a:lnTo>
                    <a:lnTo>
                      <a:pt x="592" y="38"/>
                    </a:lnTo>
                    <a:lnTo>
                      <a:pt x="674" y="17"/>
                    </a:lnTo>
                    <a:lnTo>
                      <a:pt x="758" y="4"/>
                    </a:lnTo>
                    <a:lnTo>
                      <a:pt x="844"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24" name="Rectangle 19"/>
              <p:cNvSpPr>
                <a:spLocks noChangeArrowheads="1"/>
              </p:cNvSpPr>
              <p:nvPr/>
            </p:nvSpPr>
            <p:spPr bwMode="auto">
              <a:xfrm rot="762398">
                <a:off x="2449182" y="2626700"/>
                <a:ext cx="893162" cy="91259"/>
              </a:xfrm>
              <a:prstGeom prst="rect">
                <a:avLst/>
              </a:prstGeom>
              <a:solidFill>
                <a:schemeClr val="bg1"/>
              </a:solidFill>
              <a:ln w="0">
                <a:noFill/>
                <a:prstDash val="solid"/>
                <a:miter lim="800000"/>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25" name="Freeform 20"/>
              <p:cNvSpPr>
                <a:spLocks/>
              </p:cNvSpPr>
              <p:nvPr/>
            </p:nvSpPr>
            <p:spPr bwMode="auto">
              <a:xfrm rot="762398">
                <a:off x="2485249" y="2432889"/>
                <a:ext cx="893162" cy="158968"/>
              </a:xfrm>
              <a:custGeom>
                <a:avLst/>
                <a:gdLst>
                  <a:gd name="T0" fmla="*/ 416 w 4552"/>
                  <a:gd name="T1" fmla="*/ 0 h 810"/>
                  <a:gd name="T2" fmla="*/ 1691 w 4552"/>
                  <a:gd name="T3" fmla="*/ 0 h 810"/>
                  <a:gd name="T4" fmla="*/ 1709 w 4552"/>
                  <a:gd name="T5" fmla="*/ 62 h 810"/>
                  <a:gd name="T6" fmla="*/ 1736 w 4552"/>
                  <a:gd name="T7" fmla="*/ 119 h 810"/>
                  <a:gd name="T8" fmla="*/ 1767 w 4552"/>
                  <a:gd name="T9" fmla="*/ 174 h 810"/>
                  <a:gd name="T10" fmla="*/ 1806 w 4552"/>
                  <a:gd name="T11" fmla="*/ 224 h 810"/>
                  <a:gd name="T12" fmla="*/ 1850 w 4552"/>
                  <a:gd name="T13" fmla="*/ 271 h 810"/>
                  <a:gd name="T14" fmla="*/ 1899 w 4552"/>
                  <a:gd name="T15" fmla="*/ 312 h 810"/>
                  <a:gd name="T16" fmla="*/ 1953 w 4552"/>
                  <a:gd name="T17" fmla="*/ 348 h 810"/>
                  <a:gd name="T18" fmla="*/ 2011 w 4552"/>
                  <a:gd name="T19" fmla="*/ 378 h 810"/>
                  <a:gd name="T20" fmla="*/ 2073 w 4552"/>
                  <a:gd name="T21" fmla="*/ 403 h 810"/>
                  <a:gd name="T22" fmla="*/ 2138 w 4552"/>
                  <a:gd name="T23" fmla="*/ 421 h 810"/>
                  <a:gd name="T24" fmla="*/ 2205 w 4552"/>
                  <a:gd name="T25" fmla="*/ 432 h 810"/>
                  <a:gd name="T26" fmla="*/ 2276 w 4552"/>
                  <a:gd name="T27" fmla="*/ 436 h 810"/>
                  <a:gd name="T28" fmla="*/ 2346 w 4552"/>
                  <a:gd name="T29" fmla="*/ 432 h 810"/>
                  <a:gd name="T30" fmla="*/ 2414 w 4552"/>
                  <a:gd name="T31" fmla="*/ 421 h 810"/>
                  <a:gd name="T32" fmla="*/ 2479 w 4552"/>
                  <a:gd name="T33" fmla="*/ 403 h 810"/>
                  <a:gd name="T34" fmla="*/ 2541 w 4552"/>
                  <a:gd name="T35" fmla="*/ 378 h 810"/>
                  <a:gd name="T36" fmla="*/ 2599 w 4552"/>
                  <a:gd name="T37" fmla="*/ 348 h 810"/>
                  <a:gd name="T38" fmla="*/ 2653 w 4552"/>
                  <a:gd name="T39" fmla="*/ 312 h 810"/>
                  <a:gd name="T40" fmla="*/ 2701 w 4552"/>
                  <a:gd name="T41" fmla="*/ 271 h 810"/>
                  <a:gd name="T42" fmla="*/ 2746 w 4552"/>
                  <a:gd name="T43" fmla="*/ 224 h 810"/>
                  <a:gd name="T44" fmla="*/ 2784 w 4552"/>
                  <a:gd name="T45" fmla="*/ 174 h 810"/>
                  <a:gd name="T46" fmla="*/ 2816 w 4552"/>
                  <a:gd name="T47" fmla="*/ 119 h 810"/>
                  <a:gd name="T48" fmla="*/ 2842 w 4552"/>
                  <a:gd name="T49" fmla="*/ 62 h 810"/>
                  <a:gd name="T50" fmla="*/ 2860 w 4552"/>
                  <a:gd name="T51" fmla="*/ 0 h 810"/>
                  <a:gd name="T52" fmla="*/ 4168 w 4552"/>
                  <a:gd name="T53" fmla="*/ 0 h 810"/>
                  <a:gd name="T54" fmla="*/ 4552 w 4552"/>
                  <a:gd name="T55" fmla="*/ 810 h 810"/>
                  <a:gd name="T56" fmla="*/ 0 w 4552"/>
                  <a:gd name="T57" fmla="*/ 810 h 810"/>
                  <a:gd name="T58" fmla="*/ 416 w 4552"/>
                  <a:gd name="T59" fmla="*/ 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552" h="810">
                    <a:moveTo>
                      <a:pt x="416" y="0"/>
                    </a:moveTo>
                    <a:lnTo>
                      <a:pt x="1691" y="0"/>
                    </a:lnTo>
                    <a:lnTo>
                      <a:pt x="1709" y="62"/>
                    </a:lnTo>
                    <a:lnTo>
                      <a:pt x="1736" y="119"/>
                    </a:lnTo>
                    <a:lnTo>
                      <a:pt x="1767" y="174"/>
                    </a:lnTo>
                    <a:lnTo>
                      <a:pt x="1806" y="224"/>
                    </a:lnTo>
                    <a:lnTo>
                      <a:pt x="1850" y="271"/>
                    </a:lnTo>
                    <a:lnTo>
                      <a:pt x="1899" y="312"/>
                    </a:lnTo>
                    <a:lnTo>
                      <a:pt x="1953" y="348"/>
                    </a:lnTo>
                    <a:lnTo>
                      <a:pt x="2011" y="378"/>
                    </a:lnTo>
                    <a:lnTo>
                      <a:pt x="2073" y="403"/>
                    </a:lnTo>
                    <a:lnTo>
                      <a:pt x="2138" y="421"/>
                    </a:lnTo>
                    <a:lnTo>
                      <a:pt x="2205" y="432"/>
                    </a:lnTo>
                    <a:lnTo>
                      <a:pt x="2276" y="436"/>
                    </a:lnTo>
                    <a:lnTo>
                      <a:pt x="2346" y="432"/>
                    </a:lnTo>
                    <a:lnTo>
                      <a:pt x="2414" y="421"/>
                    </a:lnTo>
                    <a:lnTo>
                      <a:pt x="2479" y="403"/>
                    </a:lnTo>
                    <a:lnTo>
                      <a:pt x="2541" y="378"/>
                    </a:lnTo>
                    <a:lnTo>
                      <a:pt x="2599" y="348"/>
                    </a:lnTo>
                    <a:lnTo>
                      <a:pt x="2653" y="312"/>
                    </a:lnTo>
                    <a:lnTo>
                      <a:pt x="2701" y="271"/>
                    </a:lnTo>
                    <a:lnTo>
                      <a:pt x="2746" y="224"/>
                    </a:lnTo>
                    <a:lnTo>
                      <a:pt x="2784" y="174"/>
                    </a:lnTo>
                    <a:lnTo>
                      <a:pt x="2816" y="119"/>
                    </a:lnTo>
                    <a:lnTo>
                      <a:pt x="2842" y="62"/>
                    </a:lnTo>
                    <a:lnTo>
                      <a:pt x="2860" y="0"/>
                    </a:lnTo>
                    <a:lnTo>
                      <a:pt x="4168" y="0"/>
                    </a:lnTo>
                    <a:lnTo>
                      <a:pt x="4552" y="810"/>
                    </a:lnTo>
                    <a:lnTo>
                      <a:pt x="0" y="810"/>
                    </a:lnTo>
                    <a:lnTo>
                      <a:pt x="416"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grpSp>
      </p:grpSp>
      <p:grpSp>
        <p:nvGrpSpPr>
          <p:cNvPr id="35" name="Group 34"/>
          <p:cNvGrpSpPr/>
          <p:nvPr/>
        </p:nvGrpSpPr>
        <p:grpSpPr>
          <a:xfrm>
            <a:off x="3928522" y="4227565"/>
            <a:ext cx="2466894" cy="2160111"/>
            <a:chOff x="3851468" y="3723520"/>
            <a:chExt cx="2419052" cy="2118219"/>
          </a:xfrm>
        </p:grpSpPr>
        <p:sp>
          <p:nvSpPr>
            <p:cNvPr id="43" name="Rectangle 42"/>
            <p:cNvSpPr/>
            <p:nvPr/>
          </p:nvSpPr>
          <p:spPr>
            <a:xfrm>
              <a:off x="4001885" y="3723520"/>
              <a:ext cx="2118219" cy="2118219"/>
            </a:xfrm>
            <a:prstGeom prst="rect">
              <a:avLst/>
            </a:prstGeom>
            <a:solidFill>
              <a:schemeClr val="bg2"/>
            </a:solidFill>
            <a:ln w="171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srgbClr val="FFFFFF"/>
                </a:solidFill>
              </a:endParaRPr>
            </a:p>
          </p:txBody>
        </p:sp>
        <p:sp>
          <p:nvSpPr>
            <p:cNvPr id="47" name="Rectangle 46"/>
            <p:cNvSpPr/>
            <p:nvPr/>
          </p:nvSpPr>
          <p:spPr>
            <a:xfrm>
              <a:off x="3851468" y="5137132"/>
              <a:ext cx="2419052" cy="630942"/>
            </a:xfrm>
            <a:prstGeom prst="rect">
              <a:avLst/>
            </a:prstGeom>
          </p:spPr>
          <p:txBody>
            <a:bodyPr wrap="square" anchor="b">
              <a:spAutoFit/>
            </a:bodyPr>
            <a:lstStyle/>
            <a:p>
              <a:pPr algn="ctr" defTabSz="932504">
                <a:lnSpc>
                  <a:spcPts val="2142"/>
                </a:lnSpc>
              </a:pPr>
              <a:r>
                <a:rPr lang="en-US" sz="2040" kern="0" dirty="0">
                  <a:solidFill>
                    <a:srgbClr val="FFFFFF"/>
                  </a:solidFill>
                </a:rPr>
                <a:t>Cloud Security Alliance</a:t>
              </a:r>
            </a:p>
          </p:txBody>
        </p:sp>
        <p:sp>
          <p:nvSpPr>
            <p:cNvPr id="52" name="Freeform 25"/>
            <p:cNvSpPr>
              <a:spLocks/>
            </p:cNvSpPr>
            <p:nvPr/>
          </p:nvSpPr>
          <p:spPr bwMode="auto">
            <a:xfrm>
              <a:off x="4573967" y="4163691"/>
              <a:ext cx="955782" cy="61839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grpSp>
      <p:grpSp>
        <p:nvGrpSpPr>
          <p:cNvPr id="33" name="Group 32"/>
          <p:cNvGrpSpPr/>
          <p:nvPr/>
        </p:nvGrpSpPr>
        <p:grpSpPr>
          <a:xfrm>
            <a:off x="8467659" y="4227565"/>
            <a:ext cx="2160111" cy="2160111"/>
            <a:chOff x="8302574" y="3723520"/>
            <a:chExt cx="2118219" cy="2118219"/>
          </a:xfrm>
        </p:grpSpPr>
        <p:sp>
          <p:nvSpPr>
            <p:cNvPr id="46" name="Rectangle 45"/>
            <p:cNvSpPr/>
            <p:nvPr/>
          </p:nvSpPr>
          <p:spPr>
            <a:xfrm>
              <a:off x="8302574" y="3723520"/>
              <a:ext cx="2118219" cy="2118219"/>
            </a:xfrm>
            <a:prstGeom prst="rect">
              <a:avLst/>
            </a:prstGeom>
            <a:solidFill>
              <a:schemeClr val="bg2"/>
            </a:solidFill>
            <a:ln w="171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srgbClr val="FFFFFF"/>
                </a:solidFill>
              </a:endParaRPr>
            </a:p>
          </p:txBody>
        </p:sp>
        <p:sp>
          <p:nvSpPr>
            <p:cNvPr id="50" name="Rectangle 49"/>
            <p:cNvSpPr/>
            <p:nvPr/>
          </p:nvSpPr>
          <p:spPr>
            <a:xfrm>
              <a:off x="8339502" y="4867828"/>
              <a:ext cx="2044363" cy="900246"/>
            </a:xfrm>
            <a:prstGeom prst="rect">
              <a:avLst/>
            </a:prstGeom>
          </p:spPr>
          <p:txBody>
            <a:bodyPr wrap="square" anchor="b">
              <a:spAutoFit/>
            </a:bodyPr>
            <a:lstStyle/>
            <a:p>
              <a:pPr algn="ctr" defTabSz="932504">
                <a:lnSpc>
                  <a:spcPts val="2142"/>
                </a:lnSpc>
              </a:pPr>
              <a:r>
                <a:rPr lang="en-US" sz="2040" kern="0" dirty="0">
                  <a:solidFill>
                    <a:srgbClr val="FFFFFF"/>
                  </a:solidFill>
                </a:rPr>
                <a:t>Security intelligence report</a:t>
              </a:r>
            </a:p>
          </p:txBody>
        </p:sp>
        <p:pic>
          <p:nvPicPr>
            <p:cNvPr id="53" name="Picture 2" descr="http://icons.iconarchive.com/icons/visualpharm/icons8-metro-style/512/Very-Basic-Lock-icon.png"/>
            <p:cNvPicPr>
              <a:picLocks noChangeAspect="1" noChangeArrowheads="1"/>
            </p:cNvPicPr>
            <p:nvPr/>
          </p:nvPicPr>
          <p:blipFill rotWithShape="1">
            <a:blip r:embed="rId3" cstate="screen">
              <a:duotone>
                <a:schemeClr val="accent5">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bwMode="auto">
            <a:xfrm>
              <a:off x="9088163" y="4062481"/>
              <a:ext cx="537972" cy="6902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p:cNvGrpSpPr/>
          <p:nvPr/>
        </p:nvGrpSpPr>
        <p:grpSpPr>
          <a:xfrm>
            <a:off x="6283498" y="2040217"/>
            <a:ext cx="2160111" cy="2160111"/>
            <a:chOff x="8302574" y="1578592"/>
            <a:chExt cx="2118219" cy="2118219"/>
          </a:xfrm>
        </p:grpSpPr>
        <p:sp>
          <p:nvSpPr>
            <p:cNvPr id="41" name="Rectangle 40"/>
            <p:cNvSpPr/>
            <p:nvPr/>
          </p:nvSpPr>
          <p:spPr>
            <a:xfrm>
              <a:off x="8302574" y="1578592"/>
              <a:ext cx="2118219" cy="2118219"/>
            </a:xfrm>
            <a:prstGeom prst="rect">
              <a:avLst/>
            </a:prstGeom>
            <a:solidFill>
              <a:schemeClr val="bg2"/>
            </a:solidFill>
            <a:ln w="171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srgbClr val="FFFFFF"/>
                </a:solidFill>
              </a:endParaRPr>
            </a:p>
          </p:txBody>
        </p:sp>
        <p:sp>
          <p:nvSpPr>
            <p:cNvPr id="42" name="Rectangle 41"/>
            <p:cNvSpPr/>
            <p:nvPr/>
          </p:nvSpPr>
          <p:spPr>
            <a:xfrm>
              <a:off x="8339502" y="3009191"/>
              <a:ext cx="2044363" cy="630942"/>
            </a:xfrm>
            <a:prstGeom prst="rect">
              <a:avLst/>
            </a:prstGeom>
          </p:spPr>
          <p:txBody>
            <a:bodyPr wrap="square" anchor="b">
              <a:spAutoFit/>
            </a:bodyPr>
            <a:lstStyle/>
            <a:p>
              <a:pPr algn="ctr" defTabSz="932504">
                <a:lnSpc>
                  <a:spcPts val="2142"/>
                </a:lnSpc>
              </a:pPr>
              <a:r>
                <a:rPr lang="en-US" sz="2040" kern="0" dirty="0">
                  <a:solidFill>
                    <a:srgbClr val="FFFFFF"/>
                  </a:solidFill>
                </a:rPr>
                <a:t>Compliance packages</a:t>
              </a:r>
            </a:p>
          </p:txBody>
        </p:sp>
        <p:grpSp>
          <p:nvGrpSpPr>
            <p:cNvPr id="22" name="Group 21"/>
            <p:cNvGrpSpPr/>
            <p:nvPr/>
          </p:nvGrpSpPr>
          <p:grpSpPr>
            <a:xfrm>
              <a:off x="9058466" y="2028387"/>
              <a:ext cx="755869" cy="656042"/>
              <a:chOff x="9058466" y="2028387"/>
              <a:chExt cx="755869" cy="656042"/>
            </a:xfrm>
          </p:grpSpPr>
          <p:sp>
            <p:nvSpPr>
              <p:cNvPr id="67" name="Freeform 7"/>
              <p:cNvSpPr>
                <a:spLocks/>
              </p:cNvSpPr>
              <p:nvPr/>
            </p:nvSpPr>
            <p:spPr bwMode="auto">
              <a:xfrm>
                <a:off x="9163913" y="2028387"/>
                <a:ext cx="650422" cy="523715"/>
              </a:xfrm>
              <a:custGeom>
                <a:avLst/>
                <a:gdLst>
                  <a:gd name="T0" fmla="*/ 2899 w 3459"/>
                  <a:gd name="T1" fmla="*/ 0 h 2791"/>
                  <a:gd name="T2" fmla="*/ 3459 w 3459"/>
                  <a:gd name="T3" fmla="*/ 560 h 2791"/>
                  <a:gd name="T4" fmla="*/ 1227 w 3459"/>
                  <a:gd name="T5" fmla="*/ 2791 h 2791"/>
                  <a:gd name="T6" fmla="*/ 1227 w 3459"/>
                  <a:gd name="T7" fmla="*/ 2791 h 2791"/>
                  <a:gd name="T8" fmla="*/ 0 w 3459"/>
                  <a:gd name="T9" fmla="*/ 1562 h 2791"/>
                  <a:gd name="T10" fmla="*/ 559 w 3459"/>
                  <a:gd name="T11" fmla="*/ 1004 h 2791"/>
                  <a:gd name="T12" fmla="*/ 1227 w 3459"/>
                  <a:gd name="T13" fmla="*/ 1672 h 2791"/>
                  <a:gd name="T14" fmla="*/ 2899 w 3459"/>
                  <a:gd name="T15" fmla="*/ 0 h 27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9" h="2791">
                    <a:moveTo>
                      <a:pt x="2899" y="0"/>
                    </a:moveTo>
                    <a:lnTo>
                      <a:pt x="3459" y="560"/>
                    </a:lnTo>
                    <a:lnTo>
                      <a:pt x="1227" y="2791"/>
                    </a:lnTo>
                    <a:lnTo>
                      <a:pt x="1227" y="2791"/>
                    </a:lnTo>
                    <a:lnTo>
                      <a:pt x="0" y="1562"/>
                    </a:lnTo>
                    <a:lnTo>
                      <a:pt x="559" y="1004"/>
                    </a:lnTo>
                    <a:lnTo>
                      <a:pt x="1227" y="1672"/>
                    </a:lnTo>
                    <a:lnTo>
                      <a:pt x="2899"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68" name="Rounded Rectangle 67"/>
              <p:cNvSpPr/>
              <p:nvPr/>
            </p:nvSpPr>
            <p:spPr>
              <a:xfrm>
                <a:off x="9058466" y="2051212"/>
                <a:ext cx="633215" cy="63321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srgbClr val="FFFFFF"/>
                  </a:solidFill>
                </a:endParaRPr>
              </a:p>
            </p:txBody>
          </p:sp>
        </p:grpSp>
      </p:grpSp>
      <p:grpSp>
        <p:nvGrpSpPr>
          <p:cNvPr id="36" name="Group 35"/>
          <p:cNvGrpSpPr/>
          <p:nvPr/>
        </p:nvGrpSpPr>
        <p:grpSpPr>
          <a:xfrm>
            <a:off x="1894968" y="4227565"/>
            <a:ext cx="2160111" cy="2160111"/>
            <a:chOff x="1857352" y="3723520"/>
            <a:chExt cx="2118219" cy="2118219"/>
          </a:xfrm>
        </p:grpSpPr>
        <p:sp>
          <p:nvSpPr>
            <p:cNvPr id="44" name="Rectangle 43"/>
            <p:cNvSpPr/>
            <p:nvPr/>
          </p:nvSpPr>
          <p:spPr>
            <a:xfrm>
              <a:off x="1857352" y="3723520"/>
              <a:ext cx="2118219" cy="2118219"/>
            </a:xfrm>
            <a:prstGeom prst="rect">
              <a:avLst/>
            </a:prstGeom>
            <a:solidFill>
              <a:schemeClr val="bg2"/>
            </a:solidFill>
            <a:ln w="171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srgbClr val="FFFFFF"/>
                </a:solidFill>
              </a:endParaRPr>
            </a:p>
          </p:txBody>
        </p:sp>
        <p:sp>
          <p:nvSpPr>
            <p:cNvPr id="48" name="Rectangle 47"/>
            <p:cNvSpPr/>
            <p:nvPr/>
          </p:nvSpPr>
          <p:spPr>
            <a:xfrm>
              <a:off x="2121533" y="5137132"/>
              <a:ext cx="1518136" cy="630942"/>
            </a:xfrm>
            <a:prstGeom prst="rect">
              <a:avLst/>
            </a:prstGeom>
            <a:noFill/>
            <a:ln>
              <a:noFill/>
              <a:headEnd type="none" w="med" len="med"/>
              <a:tailEnd type="none" w="med" len="med"/>
            </a:ln>
            <a:effectLst/>
          </p:spPr>
          <p:txBody>
            <a:bodyPr wrap="square" anchor="b">
              <a:spAutoFit/>
            </a:bodyPr>
            <a:lstStyle/>
            <a:p>
              <a:pPr algn="ctr" defTabSz="932504">
                <a:lnSpc>
                  <a:spcPts val="2142"/>
                </a:lnSpc>
              </a:pPr>
              <a:r>
                <a:rPr lang="en-US" sz="2040" kern="0" dirty="0">
                  <a:solidFill>
                    <a:srgbClr val="FFFFFF"/>
                  </a:solidFill>
                </a:rPr>
                <a:t>Trust Center</a:t>
              </a:r>
            </a:p>
          </p:txBody>
        </p:sp>
        <p:grpSp>
          <p:nvGrpSpPr>
            <p:cNvPr id="28" name="Group 27"/>
            <p:cNvGrpSpPr/>
            <p:nvPr/>
          </p:nvGrpSpPr>
          <p:grpSpPr>
            <a:xfrm>
              <a:off x="2593429" y="4172186"/>
              <a:ext cx="632622" cy="718103"/>
              <a:chOff x="2593429" y="4172186"/>
              <a:chExt cx="632622" cy="718103"/>
            </a:xfrm>
          </p:grpSpPr>
          <p:sp>
            <p:nvSpPr>
              <p:cNvPr id="63" name="Freeform 10"/>
              <p:cNvSpPr>
                <a:spLocks/>
              </p:cNvSpPr>
              <p:nvPr/>
            </p:nvSpPr>
            <p:spPr bwMode="auto">
              <a:xfrm>
                <a:off x="2593429" y="4172186"/>
                <a:ext cx="632622" cy="718103"/>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64" name="Freeform 10"/>
              <p:cNvSpPr>
                <a:spLocks/>
              </p:cNvSpPr>
              <p:nvPr/>
            </p:nvSpPr>
            <p:spPr bwMode="auto">
              <a:xfrm>
                <a:off x="2647880" y="4234505"/>
                <a:ext cx="518540" cy="593464"/>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solidFill>
                <a:schemeClr val="bg2"/>
              </a:solidFill>
              <a:ln w="28575">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grpSp>
      </p:grpSp>
      <p:grpSp>
        <p:nvGrpSpPr>
          <p:cNvPr id="31" name="Group 30"/>
          <p:cNvGrpSpPr/>
          <p:nvPr/>
        </p:nvGrpSpPr>
        <p:grpSpPr>
          <a:xfrm>
            <a:off x="4088955" y="2040217"/>
            <a:ext cx="2160111" cy="2160111"/>
            <a:chOff x="6150591" y="1578592"/>
            <a:chExt cx="2118219" cy="2118219"/>
          </a:xfrm>
        </p:grpSpPr>
        <p:sp>
          <p:nvSpPr>
            <p:cNvPr id="39" name="Rectangle 38"/>
            <p:cNvSpPr/>
            <p:nvPr/>
          </p:nvSpPr>
          <p:spPr>
            <a:xfrm>
              <a:off x="6150591" y="1578592"/>
              <a:ext cx="2118219" cy="2118219"/>
            </a:xfrm>
            <a:prstGeom prst="rect">
              <a:avLst/>
            </a:prstGeom>
            <a:solidFill>
              <a:schemeClr val="bg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40" name="Rectangle 39"/>
            <p:cNvSpPr/>
            <p:nvPr/>
          </p:nvSpPr>
          <p:spPr>
            <a:xfrm>
              <a:off x="6187520" y="3009191"/>
              <a:ext cx="2044363" cy="630942"/>
            </a:xfrm>
            <a:prstGeom prst="rect">
              <a:avLst/>
            </a:prstGeom>
          </p:spPr>
          <p:txBody>
            <a:bodyPr wrap="square" anchor="b">
              <a:spAutoFit/>
            </a:bodyPr>
            <a:lstStyle/>
            <a:p>
              <a:pPr algn="ctr" defTabSz="932504">
                <a:lnSpc>
                  <a:spcPts val="2142"/>
                </a:lnSpc>
              </a:pPr>
              <a:r>
                <a:rPr lang="en-US" sz="2040" kern="0" dirty="0">
                  <a:solidFill>
                    <a:srgbClr val="FFFFFF"/>
                  </a:solidFill>
                </a:rPr>
                <a:t>Access to </a:t>
              </a:r>
              <a:br>
                <a:rPr lang="en-US" sz="2040" kern="0" dirty="0">
                  <a:solidFill>
                    <a:srgbClr val="FFFFFF"/>
                  </a:solidFill>
                </a:rPr>
              </a:br>
              <a:r>
                <a:rPr lang="en-US" sz="2040" kern="0" dirty="0">
                  <a:solidFill>
                    <a:srgbClr val="FFFFFF"/>
                  </a:solidFill>
                </a:rPr>
                <a:t>audit reports</a:t>
              </a:r>
            </a:p>
          </p:txBody>
        </p:sp>
        <p:pic>
          <p:nvPicPr>
            <p:cNvPr id="1026" name="Picture 2" descr="http://www.idera.com/%7E/media/Corporate/Images/Icons/WhyItRocks/Icon-WIR-28.ashx"/>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6535271" y="1964486"/>
              <a:ext cx="1290917" cy="1021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6279712" y="4232751"/>
            <a:ext cx="2160111" cy="2160111"/>
            <a:chOff x="6157059" y="3728605"/>
            <a:chExt cx="2118219" cy="2118219"/>
          </a:xfrm>
        </p:grpSpPr>
        <p:sp>
          <p:nvSpPr>
            <p:cNvPr id="51" name="Rectangle 50"/>
            <p:cNvSpPr/>
            <p:nvPr/>
          </p:nvSpPr>
          <p:spPr>
            <a:xfrm>
              <a:off x="6157059" y="3728605"/>
              <a:ext cx="2118219" cy="2118219"/>
            </a:xfrm>
            <a:prstGeom prst="rect">
              <a:avLst/>
            </a:prstGeom>
            <a:solidFill>
              <a:schemeClr val="bg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54" name="Rectangle 53"/>
            <p:cNvSpPr/>
            <p:nvPr/>
          </p:nvSpPr>
          <p:spPr>
            <a:xfrm>
              <a:off x="6193988" y="4909029"/>
              <a:ext cx="2044363" cy="900246"/>
            </a:xfrm>
            <a:prstGeom prst="rect">
              <a:avLst/>
            </a:prstGeom>
          </p:spPr>
          <p:txBody>
            <a:bodyPr wrap="square" anchor="b">
              <a:spAutoFit/>
            </a:bodyPr>
            <a:lstStyle/>
            <a:p>
              <a:pPr algn="ctr" defTabSz="932504">
                <a:lnSpc>
                  <a:spcPts val="2142"/>
                </a:lnSpc>
              </a:pPr>
              <a:r>
                <a:rPr lang="en-US" sz="2040" kern="0" spc="-102" dirty="0">
                  <a:solidFill>
                    <a:srgbClr val="FFFFFF"/>
                  </a:solidFill>
                </a:rPr>
                <a:t>Security Response Center progress report</a:t>
              </a:r>
            </a:p>
          </p:txBody>
        </p:sp>
        <p:grpSp>
          <p:nvGrpSpPr>
            <p:cNvPr id="21" name="Group 20"/>
            <p:cNvGrpSpPr/>
            <p:nvPr/>
          </p:nvGrpSpPr>
          <p:grpSpPr>
            <a:xfrm>
              <a:off x="6908359" y="4013226"/>
              <a:ext cx="631333" cy="764965"/>
              <a:chOff x="6827674" y="1924448"/>
              <a:chExt cx="694756" cy="841812"/>
            </a:xfrm>
          </p:grpSpPr>
          <p:sp>
            <p:nvSpPr>
              <p:cNvPr id="2051" name="Freeform 7"/>
              <p:cNvSpPr>
                <a:spLocks noEditPoints="1"/>
              </p:cNvSpPr>
              <p:nvPr/>
            </p:nvSpPr>
            <p:spPr bwMode="auto">
              <a:xfrm>
                <a:off x="6827674" y="1924448"/>
                <a:ext cx="694756" cy="841812"/>
              </a:xfrm>
              <a:custGeom>
                <a:avLst/>
                <a:gdLst>
                  <a:gd name="T0" fmla="*/ 2434 w 3325"/>
                  <a:gd name="T1" fmla="*/ 320 h 4031"/>
                  <a:gd name="T2" fmla="*/ 2434 w 3325"/>
                  <a:gd name="T3" fmla="*/ 939 h 4031"/>
                  <a:gd name="T4" fmla="*/ 3039 w 3325"/>
                  <a:gd name="T5" fmla="*/ 939 h 4031"/>
                  <a:gd name="T6" fmla="*/ 2890 w 3325"/>
                  <a:gd name="T7" fmla="*/ 787 h 4031"/>
                  <a:gd name="T8" fmla="*/ 2741 w 3325"/>
                  <a:gd name="T9" fmla="*/ 633 h 4031"/>
                  <a:gd name="T10" fmla="*/ 2588 w 3325"/>
                  <a:gd name="T11" fmla="*/ 479 h 4031"/>
                  <a:gd name="T12" fmla="*/ 2434 w 3325"/>
                  <a:gd name="T13" fmla="*/ 320 h 4031"/>
                  <a:gd name="T14" fmla="*/ 226 w 3325"/>
                  <a:gd name="T15" fmla="*/ 230 h 4031"/>
                  <a:gd name="T16" fmla="*/ 226 w 3325"/>
                  <a:gd name="T17" fmla="*/ 3823 h 4031"/>
                  <a:gd name="T18" fmla="*/ 3144 w 3325"/>
                  <a:gd name="T19" fmla="*/ 3823 h 4031"/>
                  <a:gd name="T20" fmla="*/ 3144 w 3325"/>
                  <a:gd name="T21" fmla="*/ 1152 h 4031"/>
                  <a:gd name="T22" fmla="*/ 2203 w 3325"/>
                  <a:gd name="T23" fmla="*/ 1152 h 4031"/>
                  <a:gd name="T24" fmla="*/ 2203 w 3325"/>
                  <a:gd name="T25" fmla="*/ 230 h 4031"/>
                  <a:gd name="T26" fmla="*/ 226 w 3325"/>
                  <a:gd name="T27" fmla="*/ 230 h 4031"/>
                  <a:gd name="T28" fmla="*/ 2307 w 3325"/>
                  <a:gd name="T29" fmla="*/ 0 h 4031"/>
                  <a:gd name="T30" fmla="*/ 2339 w 3325"/>
                  <a:gd name="T31" fmla="*/ 3 h 4031"/>
                  <a:gd name="T32" fmla="*/ 2366 w 3325"/>
                  <a:gd name="T33" fmla="*/ 9 h 4031"/>
                  <a:gd name="T34" fmla="*/ 2392 w 3325"/>
                  <a:gd name="T35" fmla="*/ 20 h 4031"/>
                  <a:gd name="T36" fmla="*/ 2416 w 3325"/>
                  <a:gd name="T37" fmla="*/ 34 h 4031"/>
                  <a:gd name="T38" fmla="*/ 2439 w 3325"/>
                  <a:gd name="T39" fmla="*/ 55 h 4031"/>
                  <a:gd name="T40" fmla="*/ 2718 w 3325"/>
                  <a:gd name="T41" fmla="*/ 335 h 4031"/>
                  <a:gd name="T42" fmla="*/ 2998 w 3325"/>
                  <a:gd name="T43" fmla="*/ 614 h 4031"/>
                  <a:gd name="T44" fmla="*/ 3276 w 3325"/>
                  <a:gd name="T45" fmla="*/ 894 h 4031"/>
                  <a:gd name="T46" fmla="*/ 3291 w 3325"/>
                  <a:gd name="T47" fmla="*/ 911 h 4031"/>
                  <a:gd name="T48" fmla="*/ 3305 w 3325"/>
                  <a:gd name="T49" fmla="*/ 933 h 4031"/>
                  <a:gd name="T50" fmla="*/ 3314 w 3325"/>
                  <a:gd name="T51" fmla="*/ 956 h 4031"/>
                  <a:gd name="T52" fmla="*/ 3322 w 3325"/>
                  <a:gd name="T53" fmla="*/ 979 h 4031"/>
                  <a:gd name="T54" fmla="*/ 3324 w 3325"/>
                  <a:gd name="T55" fmla="*/ 1002 h 4031"/>
                  <a:gd name="T56" fmla="*/ 3325 w 3325"/>
                  <a:gd name="T57" fmla="*/ 2478 h 4031"/>
                  <a:gd name="T58" fmla="*/ 3325 w 3325"/>
                  <a:gd name="T59" fmla="*/ 3954 h 4031"/>
                  <a:gd name="T60" fmla="*/ 3325 w 3325"/>
                  <a:gd name="T61" fmla="*/ 4031 h 4031"/>
                  <a:gd name="T62" fmla="*/ 0 w 3325"/>
                  <a:gd name="T63" fmla="*/ 4031 h 4031"/>
                  <a:gd name="T64" fmla="*/ 0 w 3325"/>
                  <a:gd name="T65" fmla="*/ 1 h 4031"/>
                  <a:gd name="T66" fmla="*/ 83 w 3325"/>
                  <a:gd name="T67" fmla="*/ 1 h 4031"/>
                  <a:gd name="T68" fmla="*/ 1195 w 3325"/>
                  <a:gd name="T69" fmla="*/ 1 h 4031"/>
                  <a:gd name="T70" fmla="*/ 2307 w 3325"/>
                  <a:gd name="T71" fmla="*/ 0 h 4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25" h="4031">
                    <a:moveTo>
                      <a:pt x="2434" y="320"/>
                    </a:moveTo>
                    <a:lnTo>
                      <a:pt x="2434" y="939"/>
                    </a:lnTo>
                    <a:lnTo>
                      <a:pt x="3039" y="939"/>
                    </a:lnTo>
                    <a:lnTo>
                      <a:pt x="2890" y="787"/>
                    </a:lnTo>
                    <a:lnTo>
                      <a:pt x="2741" y="633"/>
                    </a:lnTo>
                    <a:lnTo>
                      <a:pt x="2588" y="479"/>
                    </a:lnTo>
                    <a:lnTo>
                      <a:pt x="2434" y="320"/>
                    </a:lnTo>
                    <a:close/>
                    <a:moveTo>
                      <a:pt x="226" y="230"/>
                    </a:moveTo>
                    <a:lnTo>
                      <a:pt x="226" y="3823"/>
                    </a:lnTo>
                    <a:lnTo>
                      <a:pt x="3144" y="3823"/>
                    </a:lnTo>
                    <a:lnTo>
                      <a:pt x="3144" y="1152"/>
                    </a:lnTo>
                    <a:lnTo>
                      <a:pt x="2203" y="1152"/>
                    </a:lnTo>
                    <a:lnTo>
                      <a:pt x="2203" y="230"/>
                    </a:lnTo>
                    <a:lnTo>
                      <a:pt x="226" y="230"/>
                    </a:lnTo>
                    <a:close/>
                    <a:moveTo>
                      <a:pt x="2307" y="0"/>
                    </a:moveTo>
                    <a:lnTo>
                      <a:pt x="2339" y="3"/>
                    </a:lnTo>
                    <a:lnTo>
                      <a:pt x="2366" y="9"/>
                    </a:lnTo>
                    <a:lnTo>
                      <a:pt x="2392" y="20"/>
                    </a:lnTo>
                    <a:lnTo>
                      <a:pt x="2416" y="34"/>
                    </a:lnTo>
                    <a:lnTo>
                      <a:pt x="2439" y="55"/>
                    </a:lnTo>
                    <a:lnTo>
                      <a:pt x="2718" y="335"/>
                    </a:lnTo>
                    <a:lnTo>
                      <a:pt x="2998" y="614"/>
                    </a:lnTo>
                    <a:lnTo>
                      <a:pt x="3276" y="894"/>
                    </a:lnTo>
                    <a:lnTo>
                      <a:pt x="3291" y="911"/>
                    </a:lnTo>
                    <a:lnTo>
                      <a:pt x="3305" y="933"/>
                    </a:lnTo>
                    <a:lnTo>
                      <a:pt x="3314" y="956"/>
                    </a:lnTo>
                    <a:lnTo>
                      <a:pt x="3322" y="979"/>
                    </a:lnTo>
                    <a:lnTo>
                      <a:pt x="3324" y="1002"/>
                    </a:lnTo>
                    <a:lnTo>
                      <a:pt x="3325" y="2478"/>
                    </a:lnTo>
                    <a:lnTo>
                      <a:pt x="3325" y="3954"/>
                    </a:lnTo>
                    <a:lnTo>
                      <a:pt x="3325" y="4031"/>
                    </a:lnTo>
                    <a:lnTo>
                      <a:pt x="0" y="4031"/>
                    </a:lnTo>
                    <a:lnTo>
                      <a:pt x="0" y="1"/>
                    </a:lnTo>
                    <a:lnTo>
                      <a:pt x="83" y="1"/>
                    </a:lnTo>
                    <a:lnTo>
                      <a:pt x="1195" y="1"/>
                    </a:lnTo>
                    <a:lnTo>
                      <a:pt x="2307"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2063" name="Freeform 10"/>
              <p:cNvSpPr>
                <a:spLocks/>
              </p:cNvSpPr>
              <p:nvPr/>
            </p:nvSpPr>
            <p:spPr bwMode="auto">
              <a:xfrm>
                <a:off x="6953006" y="2358096"/>
                <a:ext cx="397720" cy="213482"/>
              </a:xfrm>
              <a:custGeom>
                <a:avLst/>
                <a:gdLst>
                  <a:gd name="T0" fmla="*/ 1148 w 1904"/>
                  <a:gd name="T1" fmla="*/ 0 h 1021"/>
                  <a:gd name="T2" fmla="*/ 1257 w 1904"/>
                  <a:gd name="T3" fmla="*/ 6 h 1021"/>
                  <a:gd name="T4" fmla="*/ 1367 w 1904"/>
                  <a:gd name="T5" fmla="*/ 20 h 1021"/>
                  <a:gd name="T6" fmla="*/ 1475 w 1904"/>
                  <a:gd name="T7" fmla="*/ 42 h 1021"/>
                  <a:gd name="T8" fmla="*/ 1584 w 1904"/>
                  <a:gd name="T9" fmla="*/ 73 h 1021"/>
                  <a:gd name="T10" fmla="*/ 1691 w 1904"/>
                  <a:gd name="T11" fmla="*/ 111 h 1021"/>
                  <a:gd name="T12" fmla="*/ 1799 w 1904"/>
                  <a:gd name="T13" fmla="*/ 157 h 1021"/>
                  <a:gd name="T14" fmla="*/ 1833 w 1904"/>
                  <a:gd name="T15" fmla="*/ 176 h 1021"/>
                  <a:gd name="T16" fmla="*/ 1868 w 1904"/>
                  <a:gd name="T17" fmla="*/ 196 h 1021"/>
                  <a:gd name="T18" fmla="*/ 1877 w 1904"/>
                  <a:gd name="T19" fmla="*/ 201 h 1021"/>
                  <a:gd name="T20" fmla="*/ 1889 w 1904"/>
                  <a:gd name="T21" fmla="*/ 209 h 1021"/>
                  <a:gd name="T22" fmla="*/ 1904 w 1904"/>
                  <a:gd name="T23" fmla="*/ 217 h 1021"/>
                  <a:gd name="T24" fmla="*/ 1679 w 1904"/>
                  <a:gd name="T25" fmla="*/ 321 h 1021"/>
                  <a:gd name="T26" fmla="*/ 1458 w 1904"/>
                  <a:gd name="T27" fmla="*/ 424 h 1021"/>
                  <a:gd name="T28" fmla="*/ 1240 w 1904"/>
                  <a:gd name="T29" fmla="*/ 525 h 1021"/>
                  <a:gd name="T30" fmla="*/ 1023 w 1904"/>
                  <a:gd name="T31" fmla="*/ 627 h 1021"/>
                  <a:gd name="T32" fmla="*/ 749 w 1904"/>
                  <a:gd name="T33" fmla="*/ 753 h 1021"/>
                  <a:gd name="T34" fmla="*/ 476 w 1904"/>
                  <a:gd name="T35" fmla="*/ 877 h 1021"/>
                  <a:gd name="T36" fmla="*/ 205 w 1904"/>
                  <a:gd name="T37" fmla="*/ 1007 h 1021"/>
                  <a:gd name="T38" fmla="*/ 182 w 1904"/>
                  <a:gd name="T39" fmla="*/ 1015 h 1021"/>
                  <a:gd name="T40" fmla="*/ 162 w 1904"/>
                  <a:gd name="T41" fmla="*/ 1021 h 1021"/>
                  <a:gd name="T42" fmla="*/ 145 w 1904"/>
                  <a:gd name="T43" fmla="*/ 1021 h 1021"/>
                  <a:gd name="T44" fmla="*/ 129 w 1904"/>
                  <a:gd name="T45" fmla="*/ 1019 h 1021"/>
                  <a:gd name="T46" fmla="*/ 116 w 1904"/>
                  <a:gd name="T47" fmla="*/ 1012 h 1021"/>
                  <a:gd name="T48" fmla="*/ 102 w 1904"/>
                  <a:gd name="T49" fmla="*/ 1001 h 1021"/>
                  <a:gd name="T50" fmla="*/ 90 w 1904"/>
                  <a:gd name="T51" fmla="*/ 986 h 1021"/>
                  <a:gd name="T52" fmla="*/ 78 w 1904"/>
                  <a:gd name="T53" fmla="*/ 968 h 1021"/>
                  <a:gd name="T54" fmla="*/ 49 w 1904"/>
                  <a:gd name="T55" fmla="*/ 914 h 1021"/>
                  <a:gd name="T56" fmla="*/ 27 w 1904"/>
                  <a:gd name="T57" fmla="*/ 859 h 1021"/>
                  <a:gd name="T58" fmla="*/ 11 w 1904"/>
                  <a:gd name="T59" fmla="*/ 804 h 1021"/>
                  <a:gd name="T60" fmla="*/ 1 w 1904"/>
                  <a:gd name="T61" fmla="*/ 748 h 1021"/>
                  <a:gd name="T62" fmla="*/ 0 w 1904"/>
                  <a:gd name="T63" fmla="*/ 691 h 1021"/>
                  <a:gd name="T64" fmla="*/ 5 w 1904"/>
                  <a:gd name="T65" fmla="*/ 635 h 1021"/>
                  <a:gd name="T66" fmla="*/ 16 w 1904"/>
                  <a:gd name="T67" fmla="*/ 580 h 1021"/>
                  <a:gd name="T68" fmla="*/ 34 w 1904"/>
                  <a:gd name="T69" fmla="*/ 525 h 1021"/>
                  <a:gd name="T70" fmla="*/ 60 w 1904"/>
                  <a:gd name="T71" fmla="*/ 471 h 1021"/>
                  <a:gd name="T72" fmla="*/ 93 w 1904"/>
                  <a:gd name="T73" fmla="*/ 420 h 1021"/>
                  <a:gd name="T74" fmla="*/ 132 w 1904"/>
                  <a:gd name="T75" fmla="*/ 369 h 1021"/>
                  <a:gd name="T76" fmla="*/ 179 w 1904"/>
                  <a:gd name="T77" fmla="*/ 317 h 1021"/>
                  <a:gd name="T78" fmla="*/ 231 w 1904"/>
                  <a:gd name="T79" fmla="*/ 271 h 1021"/>
                  <a:gd name="T80" fmla="*/ 284 w 1904"/>
                  <a:gd name="T81" fmla="*/ 229 h 1021"/>
                  <a:gd name="T82" fmla="*/ 342 w 1904"/>
                  <a:gd name="T83" fmla="*/ 193 h 1021"/>
                  <a:gd name="T84" fmla="*/ 402 w 1904"/>
                  <a:gd name="T85" fmla="*/ 159 h 1021"/>
                  <a:gd name="T86" fmla="*/ 463 w 1904"/>
                  <a:gd name="T87" fmla="*/ 129 h 1021"/>
                  <a:gd name="T88" fmla="*/ 528 w 1904"/>
                  <a:gd name="T89" fmla="*/ 104 h 1021"/>
                  <a:gd name="T90" fmla="*/ 594 w 1904"/>
                  <a:gd name="T91" fmla="*/ 82 h 1021"/>
                  <a:gd name="T92" fmla="*/ 705 w 1904"/>
                  <a:gd name="T93" fmla="*/ 51 h 1021"/>
                  <a:gd name="T94" fmla="*/ 816 w 1904"/>
                  <a:gd name="T95" fmla="*/ 27 h 1021"/>
                  <a:gd name="T96" fmla="*/ 927 w 1904"/>
                  <a:gd name="T97" fmla="*/ 11 h 1021"/>
                  <a:gd name="T98" fmla="*/ 1037 w 1904"/>
                  <a:gd name="T99" fmla="*/ 1 h 1021"/>
                  <a:gd name="T100" fmla="*/ 1148 w 1904"/>
                  <a:gd name="T10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04" h="1021">
                    <a:moveTo>
                      <a:pt x="1148" y="0"/>
                    </a:moveTo>
                    <a:lnTo>
                      <a:pt x="1257" y="6"/>
                    </a:lnTo>
                    <a:lnTo>
                      <a:pt x="1367" y="20"/>
                    </a:lnTo>
                    <a:lnTo>
                      <a:pt x="1475" y="42"/>
                    </a:lnTo>
                    <a:lnTo>
                      <a:pt x="1584" y="73"/>
                    </a:lnTo>
                    <a:lnTo>
                      <a:pt x="1691" y="111"/>
                    </a:lnTo>
                    <a:lnTo>
                      <a:pt x="1799" y="157"/>
                    </a:lnTo>
                    <a:lnTo>
                      <a:pt x="1833" y="176"/>
                    </a:lnTo>
                    <a:lnTo>
                      <a:pt x="1868" y="196"/>
                    </a:lnTo>
                    <a:lnTo>
                      <a:pt x="1877" y="201"/>
                    </a:lnTo>
                    <a:lnTo>
                      <a:pt x="1889" y="209"/>
                    </a:lnTo>
                    <a:lnTo>
                      <a:pt x="1904" y="217"/>
                    </a:lnTo>
                    <a:lnTo>
                      <a:pt x="1679" y="321"/>
                    </a:lnTo>
                    <a:lnTo>
                      <a:pt x="1458" y="424"/>
                    </a:lnTo>
                    <a:lnTo>
                      <a:pt x="1240" y="525"/>
                    </a:lnTo>
                    <a:lnTo>
                      <a:pt x="1023" y="627"/>
                    </a:lnTo>
                    <a:lnTo>
                      <a:pt x="749" y="753"/>
                    </a:lnTo>
                    <a:lnTo>
                      <a:pt x="476" y="877"/>
                    </a:lnTo>
                    <a:lnTo>
                      <a:pt x="205" y="1007"/>
                    </a:lnTo>
                    <a:lnTo>
                      <a:pt x="182" y="1015"/>
                    </a:lnTo>
                    <a:lnTo>
                      <a:pt x="162" y="1021"/>
                    </a:lnTo>
                    <a:lnTo>
                      <a:pt x="145" y="1021"/>
                    </a:lnTo>
                    <a:lnTo>
                      <a:pt x="129" y="1019"/>
                    </a:lnTo>
                    <a:lnTo>
                      <a:pt x="116" y="1012"/>
                    </a:lnTo>
                    <a:lnTo>
                      <a:pt x="102" y="1001"/>
                    </a:lnTo>
                    <a:lnTo>
                      <a:pt x="90" y="986"/>
                    </a:lnTo>
                    <a:lnTo>
                      <a:pt x="78" y="968"/>
                    </a:lnTo>
                    <a:lnTo>
                      <a:pt x="49" y="914"/>
                    </a:lnTo>
                    <a:lnTo>
                      <a:pt x="27" y="859"/>
                    </a:lnTo>
                    <a:lnTo>
                      <a:pt x="11" y="804"/>
                    </a:lnTo>
                    <a:lnTo>
                      <a:pt x="1" y="748"/>
                    </a:lnTo>
                    <a:lnTo>
                      <a:pt x="0" y="691"/>
                    </a:lnTo>
                    <a:lnTo>
                      <a:pt x="5" y="635"/>
                    </a:lnTo>
                    <a:lnTo>
                      <a:pt x="16" y="580"/>
                    </a:lnTo>
                    <a:lnTo>
                      <a:pt x="34" y="525"/>
                    </a:lnTo>
                    <a:lnTo>
                      <a:pt x="60" y="471"/>
                    </a:lnTo>
                    <a:lnTo>
                      <a:pt x="93" y="420"/>
                    </a:lnTo>
                    <a:lnTo>
                      <a:pt x="132" y="369"/>
                    </a:lnTo>
                    <a:lnTo>
                      <a:pt x="179" y="317"/>
                    </a:lnTo>
                    <a:lnTo>
                      <a:pt x="231" y="271"/>
                    </a:lnTo>
                    <a:lnTo>
                      <a:pt x="284" y="229"/>
                    </a:lnTo>
                    <a:lnTo>
                      <a:pt x="342" y="193"/>
                    </a:lnTo>
                    <a:lnTo>
                      <a:pt x="402" y="159"/>
                    </a:lnTo>
                    <a:lnTo>
                      <a:pt x="463" y="129"/>
                    </a:lnTo>
                    <a:lnTo>
                      <a:pt x="528" y="104"/>
                    </a:lnTo>
                    <a:lnTo>
                      <a:pt x="594" y="82"/>
                    </a:lnTo>
                    <a:lnTo>
                      <a:pt x="705" y="51"/>
                    </a:lnTo>
                    <a:lnTo>
                      <a:pt x="816" y="27"/>
                    </a:lnTo>
                    <a:lnTo>
                      <a:pt x="927" y="11"/>
                    </a:lnTo>
                    <a:lnTo>
                      <a:pt x="1037" y="1"/>
                    </a:lnTo>
                    <a:lnTo>
                      <a:pt x="1148"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2064" name="Freeform 11"/>
              <p:cNvSpPr>
                <a:spLocks/>
              </p:cNvSpPr>
              <p:nvPr/>
            </p:nvSpPr>
            <p:spPr bwMode="auto">
              <a:xfrm>
                <a:off x="7209101" y="2433713"/>
                <a:ext cx="204291" cy="206380"/>
              </a:xfrm>
              <a:custGeom>
                <a:avLst/>
                <a:gdLst>
                  <a:gd name="T0" fmla="*/ 805 w 978"/>
                  <a:gd name="T1" fmla="*/ 0 h 986"/>
                  <a:gd name="T2" fmla="*/ 822 w 978"/>
                  <a:gd name="T3" fmla="*/ 2 h 986"/>
                  <a:gd name="T4" fmla="*/ 838 w 978"/>
                  <a:gd name="T5" fmla="*/ 9 h 986"/>
                  <a:gd name="T6" fmla="*/ 852 w 978"/>
                  <a:gd name="T7" fmla="*/ 22 h 986"/>
                  <a:gd name="T8" fmla="*/ 868 w 978"/>
                  <a:gd name="T9" fmla="*/ 36 h 986"/>
                  <a:gd name="T10" fmla="*/ 883 w 978"/>
                  <a:gd name="T11" fmla="*/ 57 h 986"/>
                  <a:gd name="T12" fmla="*/ 916 w 978"/>
                  <a:gd name="T13" fmla="*/ 110 h 986"/>
                  <a:gd name="T14" fmla="*/ 942 w 978"/>
                  <a:gd name="T15" fmla="*/ 165 h 986"/>
                  <a:gd name="T16" fmla="*/ 961 w 978"/>
                  <a:gd name="T17" fmla="*/ 220 h 986"/>
                  <a:gd name="T18" fmla="*/ 973 w 978"/>
                  <a:gd name="T19" fmla="*/ 276 h 986"/>
                  <a:gd name="T20" fmla="*/ 978 w 978"/>
                  <a:gd name="T21" fmla="*/ 332 h 986"/>
                  <a:gd name="T22" fmla="*/ 976 w 978"/>
                  <a:gd name="T23" fmla="*/ 388 h 986"/>
                  <a:gd name="T24" fmla="*/ 966 w 978"/>
                  <a:gd name="T25" fmla="*/ 445 h 986"/>
                  <a:gd name="T26" fmla="*/ 950 w 978"/>
                  <a:gd name="T27" fmla="*/ 501 h 986"/>
                  <a:gd name="T28" fmla="*/ 926 w 978"/>
                  <a:gd name="T29" fmla="*/ 556 h 986"/>
                  <a:gd name="T30" fmla="*/ 894 w 978"/>
                  <a:gd name="T31" fmla="*/ 610 h 986"/>
                  <a:gd name="T32" fmla="*/ 863 w 978"/>
                  <a:gd name="T33" fmla="*/ 651 h 986"/>
                  <a:gd name="T34" fmla="*/ 827 w 978"/>
                  <a:gd name="T35" fmla="*/ 693 h 986"/>
                  <a:gd name="T36" fmla="*/ 785 w 978"/>
                  <a:gd name="T37" fmla="*/ 734 h 986"/>
                  <a:gd name="T38" fmla="*/ 740 w 978"/>
                  <a:gd name="T39" fmla="*/ 773 h 986"/>
                  <a:gd name="T40" fmla="*/ 690 w 978"/>
                  <a:gd name="T41" fmla="*/ 810 h 986"/>
                  <a:gd name="T42" fmla="*/ 637 w 978"/>
                  <a:gd name="T43" fmla="*/ 845 h 986"/>
                  <a:gd name="T44" fmla="*/ 583 w 978"/>
                  <a:gd name="T45" fmla="*/ 877 h 986"/>
                  <a:gd name="T46" fmla="*/ 527 w 978"/>
                  <a:gd name="T47" fmla="*/ 907 h 986"/>
                  <a:gd name="T48" fmla="*/ 471 w 978"/>
                  <a:gd name="T49" fmla="*/ 931 h 986"/>
                  <a:gd name="T50" fmla="*/ 415 w 978"/>
                  <a:gd name="T51" fmla="*/ 952 h 986"/>
                  <a:gd name="T52" fmla="*/ 360 w 978"/>
                  <a:gd name="T53" fmla="*/ 969 h 986"/>
                  <a:gd name="T54" fmla="*/ 306 w 978"/>
                  <a:gd name="T55" fmla="*/ 980 h 986"/>
                  <a:gd name="T56" fmla="*/ 253 w 978"/>
                  <a:gd name="T57" fmla="*/ 986 h 986"/>
                  <a:gd name="T58" fmla="*/ 170 w 978"/>
                  <a:gd name="T59" fmla="*/ 779 h 986"/>
                  <a:gd name="T60" fmla="*/ 86 w 978"/>
                  <a:gd name="T61" fmla="*/ 573 h 986"/>
                  <a:gd name="T62" fmla="*/ 0 w 978"/>
                  <a:gd name="T63" fmla="*/ 365 h 986"/>
                  <a:gd name="T64" fmla="*/ 102 w 978"/>
                  <a:gd name="T65" fmla="*/ 317 h 986"/>
                  <a:gd name="T66" fmla="*/ 202 w 978"/>
                  <a:gd name="T67" fmla="*/ 271 h 986"/>
                  <a:gd name="T68" fmla="*/ 301 w 978"/>
                  <a:gd name="T69" fmla="*/ 225 h 986"/>
                  <a:gd name="T70" fmla="*/ 448 w 978"/>
                  <a:gd name="T71" fmla="*/ 157 h 986"/>
                  <a:gd name="T72" fmla="*/ 594 w 978"/>
                  <a:gd name="T73" fmla="*/ 89 h 986"/>
                  <a:gd name="T74" fmla="*/ 741 w 978"/>
                  <a:gd name="T75" fmla="*/ 18 h 986"/>
                  <a:gd name="T76" fmla="*/ 764 w 978"/>
                  <a:gd name="T77" fmla="*/ 7 h 986"/>
                  <a:gd name="T78" fmla="*/ 785 w 978"/>
                  <a:gd name="T79" fmla="*/ 1 h 986"/>
                  <a:gd name="T80" fmla="*/ 805 w 978"/>
                  <a:gd name="T81"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8" h="986">
                    <a:moveTo>
                      <a:pt x="805" y="0"/>
                    </a:moveTo>
                    <a:lnTo>
                      <a:pt x="822" y="2"/>
                    </a:lnTo>
                    <a:lnTo>
                      <a:pt x="838" y="9"/>
                    </a:lnTo>
                    <a:lnTo>
                      <a:pt x="852" y="22"/>
                    </a:lnTo>
                    <a:lnTo>
                      <a:pt x="868" y="36"/>
                    </a:lnTo>
                    <a:lnTo>
                      <a:pt x="883" y="57"/>
                    </a:lnTo>
                    <a:lnTo>
                      <a:pt x="916" y="110"/>
                    </a:lnTo>
                    <a:lnTo>
                      <a:pt x="942" y="165"/>
                    </a:lnTo>
                    <a:lnTo>
                      <a:pt x="961" y="220"/>
                    </a:lnTo>
                    <a:lnTo>
                      <a:pt x="973" y="276"/>
                    </a:lnTo>
                    <a:lnTo>
                      <a:pt x="978" y="332"/>
                    </a:lnTo>
                    <a:lnTo>
                      <a:pt x="976" y="388"/>
                    </a:lnTo>
                    <a:lnTo>
                      <a:pt x="966" y="445"/>
                    </a:lnTo>
                    <a:lnTo>
                      <a:pt x="950" y="501"/>
                    </a:lnTo>
                    <a:lnTo>
                      <a:pt x="926" y="556"/>
                    </a:lnTo>
                    <a:lnTo>
                      <a:pt x="894" y="610"/>
                    </a:lnTo>
                    <a:lnTo>
                      <a:pt x="863" y="651"/>
                    </a:lnTo>
                    <a:lnTo>
                      <a:pt x="827" y="693"/>
                    </a:lnTo>
                    <a:lnTo>
                      <a:pt x="785" y="734"/>
                    </a:lnTo>
                    <a:lnTo>
                      <a:pt x="740" y="773"/>
                    </a:lnTo>
                    <a:lnTo>
                      <a:pt x="690" y="810"/>
                    </a:lnTo>
                    <a:lnTo>
                      <a:pt x="637" y="845"/>
                    </a:lnTo>
                    <a:lnTo>
                      <a:pt x="583" y="877"/>
                    </a:lnTo>
                    <a:lnTo>
                      <a:pt x="527" y="907"/>
                    </a:lnTo>
                    <a:lnTo>
                      <a:pt x="471" y="931"/>
                    </a:lnTo>
                    <a:lnTo>
                      <a:pt x="415" y="952"/>
                    </a:lnTo>
                    <a:lnTo>
                      <a:pt x="360" y="969"/>
                    </a:lnTo>
                    <a:lnTo>
                      <a:pt x="306" y="980"/>
                    </a:lnTo>
                    <a:lnTo>
                      <a:pt x="253" y="986"/>
                    </a:lnTo>
                    <a:lnTo>
                      <a:pt x="170" y="779"/>
                    </a:lnTo>
                    <a:lnTo>
                      <a:pt x="86" y="573"/>
                    </a:lnTo>
                    <a:lnTo>
                      <a:pt x="0" y="365"/>
                    </a:lnTo>
                    <a:lnTo>
                      <a:pt x="102" y="317"/>
                    </a:lnTo>
                    <a:lnTo>
                      <a:pt x="202" y="271"/>
                    </a:lnTo>
                    <a:lnTo>
                      <a:pt x="301" y="225"/>
                    </a:lnTo>
                    <a:lnTo>
                      <a:pt x="448" y="157"/>
                    </a:lnTo>
                    <a:lnTo>
                      <a:pt x="594" y="89"/>
                    </a:lnTo>
                    <a:lnTo>
                      <a:pt x="741" y="18"/>
                    </a:lnTo>
                    <a:lnTo>
                      <a:pt x="764" y="7"/>
                    </a:lnTo>
                    <a:lnTo>
                      <a:pt x="785" y="1"/>
                    </a:lnTo>
                    <a:lnTo>
                      <a:pt x="805"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2065" name="Freeform 12"/>
              <p:cNvSpPr>
                <a:spLocks/>
              </p:cNvSpPr>
              <p:nvPr/>
            </p:nvSpPr>
            <p:spPr bwMode="auto">
              <a:xfrm>
                <a:off x="6942562" y="2058135"/>
                <a:ext cx="288263" cy="56817"/>
              </a:xfrm>
              <a:custGeom>
                <a:avLst/>
                <a:gdLst>
                  <a:gd name="T0" fmla="*/ 1219 w 1381"/>
                  <a:gd name="T1" fmla="*/ 0 h 271"/>
                  <a:gd name="T2" fmla="*/ 1253 w 1381"/>
                  <a:gd name="T3" fmla="*/ 2 h 271"/>
                  <a:gd name="T4" fmla="*/ 1285 w 1381"/>
                  <a:gd name="T5" fmla="*/ 10 h 271"/>
                  <a:gd name="T6" fmla="*/ 1312 w 1381"/>
                  <a:gd name="T7" fmla="*/ 22 h 271"/>
                  <a:gd name="T8" fmla="*/ 1337 w 1381"/>
                  <a:gd name="T9" fmla="*/ 39 h 271"/>
                  <a:gd name="T10" fmla="*/ 1355 w 1381"/>
                  <a:gd name="T11" fmla="*/ 60 h 271"/>
                  <a:gd name="T12" fmla="*/ 1370 w 1381"/>
                  <a:gd name="T13" fmla="*/ 83 h 271"/>
                  <a:gd name="T14" fmla="*/ 1378 w 1381"/>
                  <a:gd name="T15" fmla="*/ 110 h 271"/>
                  <a:gd name="T16" fmla="*/ 1381 w 1381"/>
                  <a:gd name="T17" fmla="*/ 138 h 271"/>
                  <a:gd name="T18" fmla="*/ 1378 w 1381"/>
                  <a:gd name="T19" fmla="*/ 166 h 271"/>
                  <a:gd name="T20" fmla="*/ 1368 w 1381"/>
                  <a:gd name="T21" fmla="*/ 192 h 271"/>
                  <a:gd name="T22" fmla="*/ 1355 w 1381"/>
                  <a:gd name="T23" fmla="*/ 214 h 271"/>
                  <a:gd name="T24" fmla="*/ 1335 w 1381"/>
                  <a:gd name="T25" fmla="*/ 233 h 271"/>
                  <a:gd name="T26" fmla="*/ 1312 w 1381"/>
                  <a:gd name="T27" fmla="*/ 249 h 271"/>
                  <a:gd name="T28" fmla="*/ 1286 w 1381"/>
                  <a:gd name="T29" fmla="*/ 261 h 271"/>
                  <a:gd name="T30" fmla="*/ 1256 w 1381"/>
                  <a:gd name="T31" fmla="*/ 269 h 271"/>
                  <a:gd name="T32" fmla="*/ 1223 w 1381"/>
                  <a:gd name="T33" fmla="*/ 271 h 271"/>
                  <a:gd name="T34" fmla="*/ 688 w 1381"/>
                  <a:gd name="T35" fmla="*/ 271 h 271"/>
                  <a:gd name="T36" fmla="*/ 167 w 1381"/>
                  <a:gd name="T37" fmla="*/ 271 h 271"/>
                  <a:gd name="T38" fmla="*/ 129 w 1381"/>
                  <a:gd name="T39" fmla="*/ 269 h 271"/>
                  <a:gd name="T40" fmla="*/ 95 w 1381"/>
                  <a:gd name="T41" fmla="*/ 263 h 271"/>
                  <a:gd name="T42" fmla="*/ 67 w 1381"/>
                  <a:gd name="T43" fmla="*/ 250 h 271"/>
                  <a:gd name="T44" fmla="*/ 42 w 1381"/>
                  <a:gd name="T45" fmla="*/ 236 h 271"/>
                  <a:gd name="T46" fmla="*/ 24 w 1381"/>
                  <a:gd name="T47" fmla="*/ 215 h 271"/>
                  <a:gd name="T48" fmla="*/ 11 w 1381"/>
                  <a:gd name="T49" fmla="*/ 192 h 271"/>
                  <a:gd name="T50" fmla="*/ 2 w 1381"/>
                  <a:gd name="T51" fmla="*/ 165 h 271"/>
                  <a:gd name="T52" fmla="*/ 0 w 1381"/>
                  <a:gd name="T53" fmla="*/ 133 h 271"/>
                  <a:gd name="T54" fmla="*/ 3 w 1381"/>
                  <a:gd name="T55" fmla="*/ 104 h 271"/>
                  <a:gd name="T56" fmla="*/ 12 w 1381"/>
                  <a:gd name="T57" fmla="*/ 77 h 271"/>
                  <a:gd name="T58" fmla="*/ 25 w 1381"/>
                  <a:gd name="T59" fmla="*/ 54 h 271"/>
                  <a:gd name="T60" fmla="*/ 44 w 1381"/>
                  <a:gd name="T61" fmla="*/ 35 h 271"/>
                  <a:gd name="T62" fmla="*/ 67 w 1381"/>
                  <a:gd name="T63" fmla="*/ 19 h 271"/>
                  <a:gd name="T64" fmla="*/ 95 w 1381"/>
                  <a:gd name="T65" fmla="*/ 8 h 271"/>
                  <a:gd name="T66" fmla="*/ 127 w 1381"/>
                  <a:gd name="T67" fmla="*/ 2 h 271"/>
                  <a:gd name="T68" fmla="*/ 163 w 1381"/>
                  <a:gd name="T69" fmla="*/ 0 h 271"/>
                  <a:gd name="T70" fmla="*/ 1219 w 1381"/>
                  <a:gd name="T71"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1" h="271">
                    <a:moveTo>
                      <a:pt x="1219" y="0"/>
                    </a:moveTo>
                    <a:lnTo>
                      <a:pt x="1253" y="2"/>
                    </a:lnTo>
                    <a:lnTo>
                      <a:pt x="1285" y="10"/>
                    </a:lnTo>
                    <a:lnTo>
                      <a:pt x="1312" y="22"/>
                    </a:lnTo>
                    <a:lnTo>
                      <a:pt x="1337" y="39"/>
                    </a:lnTo>
                    <a:lnTo>
                      <a:pt x="1355" y="60"/>
                    </a:lnTo>
                    <a:lnTo>
                      <a:pt x="1370" y="83"/>
                    </a:lnTo>
                    <a:lnTo>
                      <a:pt x="1378" y="110"/>
                    </a:lnTo>
                    <a:lnTo>
                      <a:pt x="1381" y="138"/>
                    </a:lnTo>
                    <a:lnTo>
                      <a:pt x="1378" y="166"/>
                    </a:lnTo>
                    <a:lnTo>
                      <a:pt x="1368" y="192"/>
                    </a:lnTo>
                    <a:lnTo>
                      <a:pt x="1355" y="214"/>
                    </a:lnTo>
                    <a:lnTo>
                      <a:pt x="1335" y="233"/>
                    </a:lnTo>
                    <a:lnTo>
                      <a:pt x="1312" y="249"/>
                    </a:lnTo>
                    <a:lnTo>
                      <a:pt x="1286" y="261"/>
                    </a:lnTo>
                    <a:lnTo>
                      <a:pt x="1256" y="269"/>
                    </a:lnTo>
                    <a:lnTo>
                      <a:pt x="1223" y="271"/>
                    </a:lnTo>
                    <a:lnTo>
                      <a:pt x="688" y="271"/>
                    </a:lnTo>
                    <a:lnTo>
                      <a:pt x="167" y="271"/>
                    </a:lnTo>
                    <a:lnTo>
                      <a:pt x="129" y="269"/>
                    </a:lnTo>
                    <a:lnTo>
                      <a:pt x="95" y="263"/>
                    </a:lnTo>
                    <a:lnTo>
                      <a:pt x="67" y="250"/>
                    </a:lnTo>
                    <a:lnTo>
                      <a:pt x="42" y="236"/>
                    </a:lnTo>
                    <a:lnTo>
                      <a:pt x="24" y="215"/>
                    </a:lnTo>
                    <a:lnTo>
                      <a:pt x="11" y="192"/>
                    </a:lnTo>
                    <a:lnTo>
                      <a:pt x="2" y="165"/>
                    </a:lnTo>
                    <a:lnTo>
                      <a:pt x="0" y="133"/>
                    </a:lnTo>
                    <a:lnTo>
                      <a:pt x="3" y="104"/>
                    </a:lnTo>
                    <a:lnTo>
                      <a:pt x="12" y="77"/>
                    </a:lnTo>
                    <a:lnTo>
                      <a:pt x="25" y="54"/>
                    </a:lnTo>
                    <a:lnTo>
                      <a:pt x="44" y="35"/>
                    </a:lnTo>
                    <a:lnTo>
                      <a:pt x="67" y="19"/>
                    </a:lnTo>
                    <a:lnTo>
                      <a:pt x="95" y="8"/>
                    </a:lnTo>
                    <a:lnTo>
                      <a:pt x="127" y="2"/>
                    </a:lnTo>
                    <a:lnTo>
                      <a:pt x="163" y="0"/>
                    </a:lnTo>
                    <a:lnTo>
                      <a:pt x="1219"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2066" name="Freeform 13"/>
              <p:cNvSpPr>
                <a:spLocks/>
              </p:cNvSpPr>
              <p:nvPr/>
            </p:nvSpPr>
            <p:spPr bwMode="auto">
              <a:xfrm>
                <a:off x="6945486" y="2151716"/>
                <a:ext cx="286592" cy="57235"/>
              </a:xfrm>
              <a:custGeom>
                <a:avLst/>
                <a:gdLst>
                  <a:gd name="T0" fmla="*/ 163 w 1373"/>
                  <a:gd name="T1" fmla="*/ 0 h 274"/>
                  <a:gd name="T2" fmla="*/ 1209 w 1373"/>
                  <a:gd name="T3" fmla="*/ 1 h 274"/>
                  <a:gd name="T4" fmla="*/ 1244 w 1373"/>
                  <a:gd name="T5" fmla="*/ 3 h 274"/>
                  <a:gd name="T6" fmla="*/ 1275 w 1373"/>
                  <a:gd name="T7" fmla="*/ 8 h 274"/>
                  <a:gd name="T8" fmla="*/ 1302 w 1373"/>
                  <a:gd name="T9" fmla="*/ 16 h 274"/>
                  <a:gd name="T10" fmla="*/ 1324 w 1373"/>
                  <a:gd name="T11" fmla="*/ 27 h 274"/>
                  <a:gd name="T12" fmla="*/ 1342 w 1373"/>
                  <a:gd name="T13" fmla="*/ 43 h 274"/>
                  <a:gd name="T14" fmla="*/ 1356 w 1373"/>
                  <a:gd name="T15" fmla="*/ 61 h 274"/>
                  <a:gd name="T16" fmla="*/ 1365 w 1373"/>
                  <a:gd name="T17" fmla="*/ 83 h 274"/>
                  <a:gd name="T18" fmla="*/ 1370 w 1373"/>
                  <a:gd name="T19" fmla="*/ 109 h 274"/>
                  <a:gd name="T20" fmla="*/ 1373 w 1373"/>
                  <a:gd name="T21" fmla="*/ 138 h 274"/>
                  <a:gd name="T22" fmla="*/ 1369 w 1373"/>
                  <a:gd name="T23" fmla="*/ 170 h 274"/>
                  <a:gd name="T24" fmla="*/ 1362 w 1373"/>
                  <a:gd name="T25" fmla="*/ 198 h 274"/>
                  <a:gd name="T26" fmla="*/ 1349 w 1373"/>
                  <a:gd name="T27" fmla="*/ 221 h 274"/>
                  <a:gd name="T28" fmla="*/ 1332 w 1373"/>
                  <a:gd name="T29" fmla="*/ 240 h 274"/>
                  <a:gd name="T30" fmla="*/ 1310 w 1373"/>
                  <a:gd name="T31" fmla="*/ 254 h 274"/>
                  <a:gd name="T32" fmla="*/ 1283 w 1373"/>
                  <a:gd name="T33" fmla="*/ 264 h 274"/>
                  <a:gd name="T34" fmla="*/ 1250 w 1373"/>
                  <a:gd name="T35" fmla="*/ 270 h 274"/>
                  <a:gd name="T36" fmla="*/ 1213 w 1373"/>
                  <a:gd name="T37" fmla="*/ 273 h 274"/>
                  <a:gd name="T38" fmla="*/ 686 w 1373"/>
                  <a:gd name="T39" fmla="*/ 273 h 274"/>
                  <a:gd name="T40" fmla="*/ 686 w 1373"/>
                  <a:gd name="T41" fmla="*/ 274 h 274"/>
                  <a:gd name="T42" fmla="*/ 158 w 1373"/>
                  <a:gd name="T43" fmla="*/ 273 h 274"/>
                  <a:gd name="T44" fmla="*/ 122 w 1373"/>
                  <a:gd name="T45" fmla="*/ 270 h 274"/>
                  <a:gd name="T46" fmla="*/ 91 w 1373"/>
                  <a:gd name="T47" fmla="*/ 264 h 274"/>
                  <a:gd name="T48" fmla="*/ 64 w 1373"/>
                  <a:gd name="T49" fmla="*/ 252 h 274"/>
                  <a:gd name="T50" fmla="*/ 41 w 1373"/>
                  <a:gd name="T51" fmla="*/ 236 h 274"/>
                  <a:gd name="T52" fmla="*/ 23 w 1373"/>
                  <a:gd name="T53" fmla="*/ 217 h 274"/>
                  <a:gd name="T54" fmla="*/ 10 w 1373"/>
                  <a:gd name="T55" fmla="*/ 193 h 274"/>
                  <a:gd name="T56" fmla="*/ 3 w 1373"/>
                  <a:gd name="T57" fmla="*/ 165 h 274"/>
                  <a:gd name="T58" fmla="*/ 0 w 1373"/>
                  <a:gd name="T59" fmla="*/ 135 h 274"/>
                  <a:gd name="T60" fmla="*/ 4 w 1373"/>
                  <a:gd name="T61" fmla="*/ 104 h 274"/>
                  <a:gd name="T62" fmla="*/ 12 w 1373"/>
                  <a:gd name="T63" fmla="*/ 77 h 274"/>
                  <a:gd name="T64" fmla="*/ 26 w 1373"/>
                  <a:gd name="T65" fmla="*/ 54 h 274"/>
                  <a:gd name="T66" fmla="*/ 44 w 1373"/>
                  <a:gd name="T67" fmla="*/ 36 h 274"/>
                  <a:gd name="T68" fmla="*/ 66 w 1373"/>
                  <a:gd name="T69" fmla="*/ 20 h 274"/>
                  <a:gd name="T70" fmla="*/ 94 w 1373"/>
                  <a:gd name="T71" fmla="*/ 9 h 274"/>
                  <a:gd name="T72" fmla="*/ 126 w 1373"/>
                  <a:gd name="T73" fmla="*/ 3 h 274"/>
                  <a:gd name="T74" fmla="*/ 163 w 1373"/>
                  <a:gd name="T7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3" h="274">
                    <a:moveTo>
                      <a:pt x="163" y="0"/>
                    </a:moveTo>
                    <a:lnTo>
                      <a:pt x="1209" y="1"/>
                    </a:lnTo>
                    <a:lnTo>
                      <a:pt x="1244" y="3"/>
                    </a:lnTo>
                    <a:lnTo>
                      <a:pt x="1275" y="8"/>
                    </a:lnTo>
                    <a:lnTo>
                      <a:pt x="1302" y="16"/>
                    </a:lnTo>
                    <a:lnTo>
                      <a:pt x="1324" y="27"/>
                    </a:lnTo>
                    <a:lnTo>
                      <a:pt x="1342" y="43"/>
                    </a:lnTo>
                    <a:lnTo>
                      <a:pt x="1356" y="61"/>
                    </a:lnTo>
                    <a:lnTo>
                      <a:pt x="1365" y="83"/>
                    </a:lnTo>
                    <a:lnTo>
                      <a:pt x="1370" y="109"/>
                    </a:lnTo>
                    <a:lnTo>
                      <a:pt x="1373" y="138"/>
                    </a:lnTo>
                    <a:lnTo>
                      <a:pt x="1369" y="170"/>
                    </a:lnTo>
                    <a:lnTo>
                      <a:pt x="1362" y="198"/>
                    </a:lnTo>
                    <a:lnTo>
                      <a:pt x="1349" y="221"/>
                    </a:lnTo>
                    <a:lnTo>
                      <a:pt x="1332" y="240"/>
                    </a:lnTo>
                    <a:lnTo>
                      <a:pt x="1310" y="254"/>
                    </a:lnTo>
                    <a:lnTo>
                      <a:pt x="1283" y="264"/>
                    </a:lnTo>
                    <a:lnTo>
                      <a:pt x="1250" y="270"/>
                    </a:lnTo>
                    <a:lnTo>
                      <a:pt x="1213" y="273"/>
                    </a:lnTo>
                    <a:lnTo>
                      <a:pt x="686" y="273"/>
                    </a:lnTo>
                    <a:lnTo>
                      <a:pt x="686" y="274"/>
                    </a:lnTo>
                    <a:lnTo>
                      <a:pt x="158" y="273"/>
                    </a:lnTo>
                    <a:lnTo>
                      <a:pt x="122" y="270"/>
                    </a:lnTo>
                    <a:lnTo>
                      <a:pt x="91" y="264"/>
                    </a:lnTo>
                    <a:lnTo>
                      <a:pt x="64" y="252"/>
                    </a:lnTo>
                    <a:lnTo>
                      <a:pt x="41" y="236"/>
                    </a:lnTo>
                    <a:lnTo>
                      <a:pt x="23" y="217"/>
                    </a:lnTo>
                    <a:lnTo>
                      <a:pt x="10" y="193"/>
                    </a:lnTo>
                    <a:lnTo>
                      <a:pt x="3" y="165"/>
                    </a:lnTo>
                    <a:lnTo>
                      <a:pt x="0" y="135"/>
                    </a:lnTo>
                    <a:lnTo>
                      <a:pt x="4" y="104"/>
                    </a:lnTo>
                    <a:lnTo>
                      <a:pt x="12" y="77"/>
                    </a:lnTo>
                    <a:lnTo>
                      <a:pt x="26" y="54"/>
                    </a:lnTo>
                    <a:lnTo>
                      <a:pt x="44" y="36"/>
                    </a:lnTo>
                    <a:lnTo>
                      <a:pt x="66" y="20"/>
                    </a:lnTo>
                    <a:lnTo>
                      <a:pt x="94" y="9"/>
                    </a:lnTo>
                    <a:lnTo>
                      <a:pt x="126" y="3"/>
                    </a:lnTo>
                    <a:lnTo>
                      <a:pt x="163"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sp>
            <p:nvSpPr>
              <p:cNvPr id="2067" name="Freeform 14"/>
              <p:cNvSpPr>
                <a:spLocks/>
              </p:cNvSpPr>
              <p:nvPr/>
            </p:nvSpPr>
            <p:spPr bwMode="auto">
              <a:xfrm>
                <a:off x="7011912" y="2532307"/>
                <a:ext cx="197607" cy="116976"/>
              </a:xfrm>
              <a:custGeom>
                <a:avLst/>
                <a:gdLst>
                  <a:gd name="T0" fmla="*/ 721 w 946"/>
                  <a:gd name="T1" fmla="*/ 0 h 560"/>
                  <a:gd name="T2" fmla="*/ 796 w 946"/>
                  <a:gd name="T3" fmla="*/ 185 h 560"/>
                  <a:gd name="T4" fmla="*/ 870 w 946"/>
                  <a:gd name="T5" fmla="*/ 368 h 560"/>
                  <a:gd name="T6" fmla="*/ 946 w 946"/>
                  <a:gd name="T7" fmla="*/ 554 h 560"/>
                  <a:gd name="T8" fmla="*/ 833 w 946"/>
                  <a:gd name="T9" fmla="*/ 560 h 560"/>
                  <a:gd name="T10" fmla="*/ 724 w 946"/>
                  <a:gd name="T11" fmla="*/ 560 h 560"/>
                  <a:gd name="T12" fmla="*/ 615 w 946"/>
                  <a:gd name="T13" fmla="*/ 552 h 560"/>
                  <a:gd name="T14" fmla="*/ 508 w 946"/>
                  <a:gd name="T15" fmla="*/ 535 h 560"/>
                  <a:gd name="T16" fmla="*/ 405 w 946"/>
                  <a:gd name="T17" fmla="*/ 511 h 560"/>
                  <a:gd name="T18" fmla="*/ 302 w 946"/>
                  <a:gd name="T19" fmla="*/ 480 h 560"/>
                  <a:gd name="T20" fmla="*/ 199 w 946"/>
                  <a:gd name="T21" fmla="*/ 439 h 560"/>
                  <a:gd name="T22" fmla="*/ 99 w 946"/>
                  <a:gd name="T23" fmla="*/ 390 h 560"/>
                  <a:gd name="T24" fmla="*/ 0 w 946"/>
                  <a:gd name="T25" fmla="*/ 334 h 560"/>
                  <a:gd name="T26" fmla="*/ 182 w 946"/>
                  <a:gd name="T27" fmla="*/ 250 h 560"/>
                  <a:gd name="T28" fmla="*/ 362 w 946"/>
                  <a:gd name="T29" fmla="*/ 167 h 560"/>
                  <a:gd name="T30" fmla="*/ 541 w 946"/>
                  <a:gd name="T31" fmla="*/ 84 h 560"/>
                  <a:gd name="T32" fmla="*/ 721 w 946"/>
                  <a:gd name="T33"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6" h="560">
                    <a:moveTo>
                      <a:pt x="721" y="0"/>
                    </a:moveTo>
                    <a:lnTo>
                      <a:pt x="796" y="185"/>
                    </a:lnTo>
                    <a:lnTo>
                      <a:pt x="870" y="368"/>
                    </a:lnTo>
                    <a:lnTo>
                      <a:pt x="946" y="554"/>
                    </a:lnTo>
                    <a:lnTo>
                      <a:pt x="833" y="560"/>
                    </a:lnTo>
                    <a:lnTo>
                      <a:pt x="724" y="560"/>
                    </a:lnTo>
                    <a:lnTo>
                      <a:pt x="615" y="552"/>
                    </a:lnTo>
                    <a:lnTo>
                      <a:pt x="508" y="535"/>
                    </a:lnTo>
                    <a:lnTo>
                      <a:pt x="405" y="511"/>
                    </a:lnTo>
                    <a:lnTo>
                      <a:pt x="302" y="480"/>
                    </a:lnTo>
                    <a:lnTo>
                      <a:pt x="199" y="439"/>
                    </a:lnTo>
                    <a:lnTo>
                      <a:pt x="99" y="390"/>
                    </a:lnTo>
                    <a:lnTo>
                      <a:pt x="0" y="334"/>
                    </a:lnTo>
                    <a:lnTo>
                      <a:pt x="182" y="250"/>
                    </a:lnTo>
                    <a:lnTo>
                      <a:pt x="362" y="167"/>
                    </a:lnTo>
                    <a:lnTo>
                      <a:pt x="541" y="84"/>
                    </a:lnTo>
                    <a:lnTo>
                      <a:pt x="721" y="0"/>
                    </a:lnTo>
                    <a:close/>
                  </a:path>
                </a:pathLst>
              </a:custGeom>
              <a:solidFill>
                <a:schemeClr val="bg1"/>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srgbClr val="00B0F0"/>
                  </a:solidFill>
                </a:endParaRPr>
              </a:p>
            </p:txBody>
          </p:sp>
        </p:grpSp>
      </p:grpSp>
    </p:spTree>
    <p:extLst>
      <p:ext uri="{BB962C8B-B14F-4D97-AF65-F5344CB8AC3E}">
        <p14:creationId xmlns:p14="http://schemas.microsoft.com/office/powerpoint/2010/main" val="405242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nodeType="withEffect">
                                  <p:stCondLst>
                                    <p:cond delay="25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par>
                                <p:cTn id="11" presetID="22" presetClass="entr" presetSubtype="4" fill="hold" nodeType="withEffect">
                                  <p:stCondLst>
                                    <p:cond delay="50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4" fill="hold" nodeType="withEffect">
                                  <p:stCondLst>
                                    <p:cond delay="75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par>
                                <p:cTn id="17" presetID="22" presetClass="entr" presetSubtype="1" fill="hold" nodeType="withEffect">
                                  <p:stCondLst>
                                    <p:cond delay="100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par>
                                <p:cTn id="20" presetID="22" presetClass="entr" presetSubtype="1" fill="hold" nodeType="withEffect">
                                  <p:stCondLst>
                                    <p:cond delay="125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par>
                                <p:cTn id="23" presetID="22" presetClass="entr" presetSubtype="1" fill="hold" nodeType="withEffect">
                                  <p:stCondLst>
                                    <p:cond delay="150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par>
                                <p:cTn id="26" presetID="22" presetClass="entr" presetSubtype="1" fill="hold" nodeType="withEffect">
                                  <p:stCondLst>
                                    <p:cond delay="175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10"/>
          </p:nvPr>
        </p:nvSpPr>
        <p:spPr>
          <a:xfrm>
            <a:off x="366168" y="1212851"/>
            <a:ext cx="11702553" cy="5558445"/>
          </a:xfrm>
        </p:spPr>
        <p:txBody>
          <a:bodyPr/>
          <a:lstStyle/>
          <a:p>
            <a:pPr marL="0" indent="0">
              <a:buNone/>
            </a:pPr>
            <a:r>
              <a:rPr lang="en-US" dirty="0">
                <a:solidFill>
                  <a:schemeClr val="tx2"/>
                </a:solidFill>
              </a:rPr>
              <a:t>Keep labels simple and limited in number</a:t>
            </a:r>
          </a:p>
          <a:p>
            <a:pPr marL="0" indent="0">
              <a:buNone/>
            </a:pPr>
            <a:endParaRPr lang="en-US" dirty="0">
              <a:solidFill>
                <a:schemeClr val="tx2"/>
              </a:solidFill>
            </a:endParaRPr>
          </a:p>
          <a:p>
            <a:pPr marL="0" indent="0">
              <a:buNone/>
            </a:pPr>
            <a:r>
              <a:rPr lang="en-US" dirty="0">
                <a:solidFill>
                  <a:schemeClr val="tx2"/>
                </a:solidFill>
              </a:rPr>
              <a:t>Align terminology that matches the users mental model</a:t>
            </a:r>
          </a:p>
          <a:p>
            <a:pPr marL="0" indent="0">
              <a:buNone/>
            </a:pPr>
            <a:endParaRPr lang="en-US" dirty="0">
              <a:solidFill>
                <a:schemeClr val="tx2"/>
              </a:solidFill>
            </a:endParaRPr>
          </a:p>
          <a:p>
            <a:pPr marL="0" indent="0">
              <a:buNone/>
            </a:pPr>
            <a:r>
              <a:rPr lang="en-US" dirty="0">
                <a:solidFill>
                  <a:schemeClr val="tx2"/>
                </a:solidFill>
              </a:rPr>
              <a:t>Consider external sharing needs</a:t>
            </a:r>
          </a:p>
          <a:p>
            <a:pPr marL="0" indent="0">
              <a:buNone/>
            </a:pPr>
            <a:endParaRPr lang="en-US" dirty="0">
              <a:solidFill>
                <a:schemeClr val="tx2"/>
              </a:solidFill>
            </a:endParaRPr>
          </a:p>
          <a:p>
            <a:pPr marL="0" indent="0">
              <a:buNone/>
            </a:pPr>
            <a:r>
              <a:rPr lang="en-US" dirty="0">
                <a:solidFill>
                  <a:schemeClr val="tx2"/>
                </a:solidFill>
              </a:rPr>
              <a:t>Define a default label for documents (maximizes adoption)</a:t>
            </a:r>
          </a:p>
          <a:p>
            <a:pPr marL="0" indent="0">
              <a:buNone/>
            </a:pPr>
            <a:endParaRPr lang="en-US" dirty="0">
              <a:solidFill>
                <a:schemeClr val="tx2"/>
              </a:solidFill>
            </a:endParaRPr>
          </a:p>
          <a:p>
            <a:pPr marL="0" indent="0">
              <a:buNone/>
            </a:pPr>
            <a:r>
              <a:rPr lang="en-US" dirty="0">
                <a:solidFill>
                  <a:schemeClr val="tx2"/>
                </a:solidFill>
              </a:rPr>
              <a:t>Always allow reclassification</a:t>
            </a:r>
          </a:p>
        </p:txBody>
      </p:sp>
      <p:sp>
        <p:nvSpPr>
          <p:cNvPr id="2" name="Title 1"/>
          <p:cNvSpPr>
            <a:spLocks noGrp="1"/>
          </p:cNvSpPr>
          <p:nvPr>
            <p:ph type="title"/>
          </p:nvPr>
        </p:nvSpPr>
        <p:spPr/>
        <p:txBody>
          <a:bodyPr/>
          <a:lstStyle/>
          <a:p>
            <a:r>
              <a:rPr lang="en-US" dirty="0"/>
              <a:t>Classification Best Practices</a:t>
            </a:r>
          </a:p>
        </p:txBody>
      </p:sp>
    </p:spTree>
    <p:extLst>
      <p:ext uri="{BB962C8B-B14F-4D97-AF65-F5344CB8AC3E}">
        <p14:creationId xmlns:p14="http://schemas.microsoft.com/office/powerpoint/2010/main" val="90879725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security strategies</a:t>
            </a:r>
          </a:p>
        </p:txBody>
      </p:sp>
    </p:spTree>
    <p:extLst>
      <p:ext uri="{BB962C8B-B14F-4D97-AF65-F5344CB8AC3E}">
        <p14:creationId xmlns:p14="http://schemas.microsoft.com/office/powerpoint/2010/main" val="222226518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quarter" idx="10"/>
          </p:nvPr>
        </p:nvSpPr>
        <p:spPr>
          <a:xfrm>
            <a:off x="366168" y="1212851"/>
            <a:ext cx="12068720" cy="849463"/>
          </a:xfrm>
        </p:spPr>
        <p:txBody>
          <a:bodyPr/>
          <a:lstStyle/>
          <a:p>
            <a:pPr marL="0" lvl="0" indent="0">
              <a:buNone/>
            </a:pPr>
            <a:r>
              <a:rPr lang="en-US" sz="2400" dirty="0">
                <a:solidFill>
                  <a:schemeClr val="tx2"/>
                </a:solidFill>
              </a:rPr>
              <a:t>The following are the primary sources for new or increased risks when moving to the cloud</a:t>
            </a:r>
          </a:p>
        </p:txBody>
      </p:sp>
      <p:sp>
        <p:nvSpPr>
          <p:cNvPr id="17" name="Title 16"/>
          <p:cNvSpPr>
            <a:spLocks noGrp="1"/>
          </p:cNvSpPr>
          <p:nvPr>
            <p:ph type="title"/>
          </p:nvPr>
        </p:nvSpPr>
        <p:spPr/>
        <p:txBody>
          <a:bodyPr/>
          <a:lstStyle/>
          <a:p>
            <a:r>
              <a:rPr lang="en-US" dirty="0"/>
              <a:t>Azure security strategies – Risks </a:t>
            </a:r>
          </a:p>
        </p:txBody>
      </p:sp>
      <p:sp>
        <p:nvSpPr>
          <p:cNvPr id="20" name="Rectangle 19"/>
          <p:cNvSpPr/>
          <p:nvPr/>
        </p:nvSpPr>
        <p:spPr>
          <a:xfrm>
            <a:off x="556894" y="2072155"/>
            <a:ext cx="2837941" cy="1806107"/>
          </a:xfrm>
          <a:prstGeom prst="rect">
            <a:avLst/>
          </a:prstGeom>
          <a:solidFill>
            <a:schemeClr val="tx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21" name="Rectangle 20"/>
          <p:cNvSpPr/>
          <p:nvPr/>
        </p:nvSpPr>
        <p:spPr>
          <a:xfrm>
            <a:off x="556894" y="4029267"/>
            <a:ext cx="2837941" cy="2513237"/>
          </a:xfrm>
          <a:prstGeom prst="rect">
            <a:avLst/>
          </a:prstGeom>
          <a:solidFill>
            <a:schemeClr val="bg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22" name="Rectangle 21"/>
          <p:cNvSpPr/>
          <p:nvPr/>
        </p:nvSpPr>
        <p:spPr>
          <a:xfrm>
            <a:off x="709986" y="2133952"/>
            <a:ext cx="2684847" cy="1682512"/>
          </a:xfrm>
          <a:prstGeom prst="rect">
            <a:avLst/>
          </a:prstGeom>
        </p:spPr>
        <p:txBody>
          <a:bodyPr wrap="square">
            <a:spAutoFit/>
          </a:bodyPr>
          <a:lstStyle/>
          <a:p>
            <a:pPr defTabSz="950774">
              <a:lnSpc>
                <a:spcPts val="3060"/>
              </a:lnSpc>
            </a:pPr>
            <a:r>
              <a:rPr lang="en-US" sz="2400" kern="0" spc="-51" dirty="0">
                <a:solidFill>
                  <a:srgbClr val="FFFFFF"/>
                </a:solidFill>
                <a:latin typeface="Segoe UI Light"/>
              </a:rPr>
              <a:t>Risk 1: Availability </a:t>
            </a:r>
            <a:br>
              <a:rPr lang="en-US" sz="2400" kern="0" spc="-51" dirty="0">
                <a:solidFill>
                  <a:srgbClr val="FFFFFF"/>
                </a:solidFill>
                <a:latin typeface="Segoe UI Light"/>
              </a:rPr>
            </a:br>
            <a:r>
              <a:rPr lang="en-US" sz="2400" kern="0" spc="-51" dirty="0">
                <a:solidFill>
                  <a:srgbClr val="FFFFFF"/>
                </a:solidFill>
                <a:latin typeface="Segoe UI Light"/>
              </a:rPr>
              <a:t>of administrative interfaces to the public Internet</a:t>
            </a:r>
          </a:p>
        </p:txBody>
      </p:sp>
      <p:sp>
        <p:nvSpPr>
          <p:cNvPr id="24" name="TextBox 23"/>
          <p:cNvSpPr txBox="1"/>
          <p:nvPr/>
        </p:nvSpPr>
        <p:spPr>
          <a:xfrm>
            <a:off x="3394834" y="4029267"/>
            <a:ext cx="8309010" cy="2513237"/>
          </a:xfrm>
          <a:prstGeom prst="rect">
            <a:avLst/>
          </a:prstGeom>
          <a:solidFill>
            <a:schemeClr val="bg1">
              <a:lumMod val="9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25" name="Rectangle 24"/>
          <p:cNvSpPr/>
          <p:nvPr/>
        </p:nvSpPr>
        <p:spPr>
          <a:xfrm>
            <a:off x="3525993" y="4120902"/>
            <a:ext cx="8177851" cy="2403735"/>
          </a:xfrm>
          <a:prstGeom prst="rect">
            <a:avLst/>
          </a:prstGeom>
        </p:spPr>
        <p:txBody>
          <a:bodyPr wrap="square" anchor="ctr">
            <a:spAutoFit/>
          </a:bodyPr>
          <a:lstStyle/>
          <a:p>
            <a:pPr marL="342900" indent="-342900" defTabSz="710804">
              <a:spcAft>
                <a:spcPts val="408"/>
              </a:spcAft>
              <a:buFont typeface="Arial" panose="020B0604020202020204" pitchFamily="34" charset="0"/>
              <a:buChar char="•"/>
            </a:pPr>
            <a:r>
              <a:rPr lang="en-US" sz="1836" spc="-51" dirty="0">
                <a:solidFill>
                  <a:srgbClr val="44546A"/>
                </a:solidFill>
              </a:rPr>
              <a:t>This risk is specific to publicly hosted IaaS workloads that are transitioned to Microsoft Azure. If not configured correctly post-migration, a Virtual Machine may accept traffic from the Internet for remote management including remote desktop and PowerShell</a:t>
            </a:r>
          </a:p>
          <a:p>
            <a:pPr marL="342900" indent="-342900" defTabSz="710804">
              <a:spcAft>
                <a:spcPts val="408"/>
              </a:spcAft>
              <a:buFont typeface="Arial" panose="020B0604020202020204" pitchFamily="34" charset="0"/>
              <a:buChar char="•"/>
            </a:pPr>
            <a:r>
              <a:rPr lang="en-US" sz="1836" spc="-51" dirty="0">
                <a:solidFill>
                  <a:srgbClr val="44546A"/>
                </a:solidFill>
              </a:rPr>
              <a:t>This allows attackers to attempt to connect and authenticate to these resources, enabling them to abuse or test stolen credentials as well as              to attempt dictionary attacks or brute force attacks on the                          Virtual Machine passwords</a:t>
            </a:r>
          </a:p>
        </p:txBody>
      </p:sp>
      <p:grpSp>
        <p:nvGrpSpPr>
          <p:cNvPr id="26" name="Group 25"/>
          <p:cNvGrpSpPr/>
          <p:nvPr/>
        </p:nvGrpSpPr>
        <p:grpSpPr>
          <a:xfrm>
            <a:off x="3394834" y="2072155"/>
            <a:ext cx="8309010" cy="1806107"/>
            <a:chOff x="3492752" y="1828801"/>
            <a:chExt cx="8147868" cy="1771080"/>
          </a:xfrm>
        </p:grpSpPr>
        <p:sp>
          <p:nvSpPr>
            <p:cNvPr id="27" name="TextBox 26"/>
            <p:cNvSpPr txBox="1"/>
            <p:nvPr/>
          </p:nvSpPr>
          <p:spPr>
            <a:xfrm>
              <a:off x="3492752" y="1828801"/>
              <a:ext cx="8147868" cy="1771080"/>
            </a:xfrm>
            <a:prstGeom prst="rect">
              <a:avLst/>
            </a:prstGeom>
            <a:solidFill>
              <a:schemeClr val="bg1">
                <a:lumMod val="9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28" name="Rectangle 27"/>
            <p:cNvSpPr/>
            <p:nvPr/>
          </p:nvSpPr>
          <p:spPr>
            <a:xfrm>
              <a:off x="3564217" y="2117320"/>
              <a:ext cx="8019253" cy="1198679"/>
            </a:xfrm>
            <a:prstGeom prst="rect">
              <a:avLst/>
            </a:prstGeom>
          </p:spPr>
          <p:txBody>
            <a:bodyPr wrap="square" anchor="ctr">
              <a:spAutoFit/>
            </a:bodyPr>
            <a:lstStyle/>
            <a:p>
              <a:pPr marL="342900" lvl="1" indent="-342900" defTabSz="710804">
                <a:spcAft>
                  <a:spcPts val="408"/>
                </a:spcAft>
                <a:buFont typeface="Arial" panose="020B0604020202020204" pitchFamily="34" charset="0"/>
                <a:buChar char="•"/>
              </a:pPr>
              <a:r>
                <a:rPr lang="en-US" sz="1836" spc="-51" dirty="0">
                  <a:solidFill>
                    <a:srgbClr val="44546A"/>
                  </a:solidFill>
                </a:rPr>
                <a:t>The key security difference of an IaaS solution hosted in Azure is that the administrative interfaces are potentially accessible through public Internet interfaces while a typical on-premises virtualization deployment may be restricted to only a corporate Intranet or to a dedicated management VLAN</a:t>
              </a:r>
            </a:p>
          </p:txBody>
        </p:sp>
      </p:grpSp>
      <p:sp>
        <p:nvSpPr>
          <p:cNvPr id="29" name="Rectangle 28"/>
          <p:cNvSpPr/>
          <p:nvPr/>
        </p:nvSpPr>
        <p:spPr>
          <a:xfrm>
            <a:off x="709985" y="4051516"/>
            <a:ext cx="2684847" cy="2447914"/>
          </a:xfrm>
          <a:prstGeom prst="rect">
            <a:avLst/>
          </a:prstGeom>
        </p:spPr>
        <p:txBody>
          <a:bodyPr wrap="square">
            <a:spAutoFit/>
          </a:bodyPr>
          <a:lstStyle/>
          <a:p>
            <a:pPr defTabSz="950774">
              <a:lnSpc>
                <a:spcPts val="3060"/>
              </a:lnSpc>
            </a:pPr>
            <a:r>
              <a:rPr lang="en-US" sz="2400" kern="0" spc="-51" dirty="0">
                <a:solidFill>
                  <a:srgbClr val="FFFFFF"/>
                </a:solidFill>
                <a:latin typeface="Segoe UI Light"/>
              </a:rPr>
              <a:t>Risk 2: Potential inadvertent exposure of intranet services to the public Internet         (IaaS workloads)</a:t>
            </a:r>
          </a:p>
        </p:txBody>
      </p:sp>
    </p:spTree>
    <p:extLst>
      <p:ext uri="{BB962C8B-B14F-4D97-AF65-F5344CB8AC3E}">
        <p14:creationId xmlns:p14="http://schemas.microsoft.com/office/powerpoint/2010/main" val="2036834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quarter" idx="10"/>
          </p:nvPr>
        </p:nvSpPr>
        <p:spPr>
          <a:xfrm>
            <a:off x="366168" y="1668462"/>
            <a:ext cx="11702553" cy="1828193"/>
          </a:xfrm>
        </p:spPr>
        <p:txBody>
          <a:bodyPr/>
          <a:lstStyle/>
          <a:p>
            <a:pPr marL="28572" lvl="1" indent="0">
              <a:buNone/>
            </a:pPr>
            <a:r>
              <a:rPr lang="en-US" dirty="0"/>
              <a:t>When planning security for rapidly onboarding to Azure, organizations should take a “do no harm” approach to ensure that security risks are not increased when compared to the current on-premises posture for the organization. </a:t>
            </a:r>
          </a:p>
          <a:p>
            <a:pPr marL="0" lvl="0" indent="0">
              <a:buNone/>
            </a:pPr>
            <a:endParaRPr lang="en-US" sz="2400" dirty="0">
              <a:solidFill>
                <a:schemeClr val="tx2"/>
              </a:solidFill>
            </a:endParaRPr>
          </a:p>
          <a:p>
            <a:pPr marL="0" lvl="0" indent="0">
              <a:buNone/>
            </a:pPr>
            <a:r>
              <a:rPr lang="en-US" sz="2400" dirty="0">
                <a:solidFill>
                  <a:schemeClr val="tx2"/>
                </a:solidFill>
              </a:rPr>
              <a:t>Risk mitigation strategies:</a:t>
            </a:r>
          </a:p>
        </p:txBody>
      </p:sp>
      <p:sp>
        <p:nvSpPr>
          <p:cNvPr id="17" name="Title 16"/>
          <p:cNvSpPr>
            <a:spLocks noGrp="1"/>
          </p:cNvSpPr>
          <p:nvPr>
            <p:ph type="title"/>
          </p:nvPr>
        </p:nvSpPr>
        <p:spPr>
          <a:xfrm>
            <a:off x="366169" y="295278"/>
            <a:ext cx="12068719" cy="1208711"/>
          </a:xfrm>
        </p:spPr>
        <p:txBody>
          <a:bodyPr/>
          <a:lstStyle/>
          <a:p>
            <a:r>
              <a:rPr lang="en-US" dirty="0"/>
              <a:t>Rapid Azure onboarding security </a:t>
            </a:r>
            <a:r>
              <a:rPr lang="en-US" sz="2400" dirty="0"/>
              <a:t> </a:t>
            </a:r>
            <a:br>
              <a:rPr lang="en-US" sz="3200" dirty="0"/>
            </a:br>
            <a:r>
              <a:rPr lang="en-US" sz="3200" dirty="0">
                <a:solidFill>
                  <a:schemeClr val="tx2"/>
                </a:solidFill>
              </a:rPr>
              <a:t>Start with ‘do no harm’</a:t>
            </a:r>
            <a:endParaRPr lang="en-US" sz="2400" dirty="0">
              <a:solidFill>
                <a:schemeClr val="tx2"/>
              </a:solidFill>
            </a:endParaRPr>
          </a:p>
        </p:txBody>
      </p:sp>
      <p:graphicFrame>
        <p:nvGraphicFramePr>
          <p:cNvPr id="3" name="Diagram 2"/>
          <p:cNvGraphicFramePr/>
          <p:nvPr>
            <p:extLst>
              <p:ext uri="{D42A27DB-BD31-4B8C-83A1-F6EECF244321}">
                <p14:modId xmlns:p14="http://schemas.microsoft.com/office/powerpoint/2010/main" val="1311591612"/>
              </p:ext>
            </p:extLst>
          </p:nvPr>
        </p:nvGraphicFramePr>
        <p:xfrm>
          <a:off x="1805784" y="3573462"/>
          <a:ext cx="890746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643037466"/>
              </p:ext>
            </p:extLst>
          </p:nvPr>
        </p:nvGraphicFramePr>
        <p:xfrm>
          <a:off x="1805784" y="5097462"/>
          <a:ext cx="8907460" cy="1676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406125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329729066"/>
              </p:ext>
            </p:extLst>
          </p:nvPr>
        </p:nvGraphicFramePr>
        <p:xfrm>
          <a:off x="2026444" y="2659062"/>
          <a:ext cx="82296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5"/>
          <p:cNvSpPr txBox="1">
            <a:spLocks/>
          </p:cNvSpPr>
          <p:nvPr/>
        </p:nvSpPr>
        <p:spPr>
          <a:xfrm>
            <a:off x="366168" y="1212851"/>
            <a:ext cx="12068720" cy="849463"/>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400" dirty="0">
                <a:solidFill>
                  <a:schemeClr val="tx2"/>
                </a:solidFill>
              </a:rPr>
              <a:t>A containment strategy should focus on containing propagation of risk at all feasible levels while prioritizing operational effectiveness and protection of assets by business impact.</a:t>
            </a:r>
          </a:p>
        </p:txBody>
      </p:sp>
      <p:sp>
        <p:nvSpPr>
          <p:cNvPr id="6" name="Title 16"/>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Building a containment strategy</a:t>
            </a:r>
          </a:p>
        </p:txBody>
      </p:sp>
    </p:spTree>
    <p:extLst>
      <p:ext uri="{BB962C8B-B14F-4D97-AF65-F5344CB8AC3E}">
        <p14:creationId xmlns:p14="http://schemas.microsoft.com/office/powerpoint/2010/main" val="222074177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decisions</a:t>
            </a:r>
          </a:p>
        </p:txBody>
      </p:sp>
    </p:spTree>
    <p:extLst>
      <p:ext uri="{BB962C8B-B14F-4D97-AF65-F5344CB8AC3E}">
        <p14:creationId xmlns:p14="http://schemas.microsoft.com/office/powerpoint/2010/main" val="354829850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3619452"/>
          </a:xfrm>
        </p:spPr>
        <p:txBody>
          <a:bodyPr/>
          <a:lstStyle/>
          <a:p>
            <a:pPr marL="0" indent="0">
              <a:buNone/>
            </a:pPr>
            <a:r>
              <a:rPr lang="en-US" dirty="0">
                <a:solidFill>
                  <a:schemeClr val="tx2"/>
                </a:solidFill>
              </a:rPr>
              <a:t>What is most important </a:t>
            </a:r>
            <a:r>
              <a:rPr lang="en-US" u="sng" dirty="0">
                <a:solidFill>
                  <a:schemeClr val="tx2"/>
                </a:solidFill>
              </a:rPr>
              <a:t>to you </a:t>
            </a:r>
            <a:r>
              <a:rPr lang="en-US" dirty="0">
                <a:solidFill>
                  <a:schemeClr val="tx2"/>
                </a:solidFill>
              </a:rPr>
              <a:t>to Discuss?</a:t>
            </a:r>
          </a:p>
          <a:p>
            <a:pPr marL="0" indent="0">
              <a:buNone/>
            </a:pPr>
            <a:r>
              <a:rPr lang="en-US" dirty="0">
                <a:solidFill>
                  <a:schemeClr val="tx2"/>
                </a:solidFill>
              </a:rPr>
              <a:t>Compliance requirements</a:t>
            </a:r>
          </a:p>
          <a:p>
            <a:pPr marL="0" indent="0">
              <a:buNone/>
            </a:pPr>
            <a:r>
              <a:rPr lang="en-US" dirty="0">
                <a:solidFill>
                  <a:schemeClr val="tx2"/>
                </a:solidFill>
              </a:rPr>
              <a:t>Your Top security concerns?</a:t>
            </a:r>
          </a:p>
          <a:p>
            <a:pPr marL="0" indent="0">
              <a:buNone/>
            </a:pPr>
            <a:r>
              <a:rPr lang="en-US" dirty="0">
                <a:solidFill>
                  <a:schemeClr val="tx2"/>
                </a:solidFill>
              </a:rPr>
              <a:t>Security Concerns with Azure?</a:t>
            </a:r>
          </a:p>
          <a:p>
            <a:pPr marL="0" indent="0">
              <a:buNone/>
            </a:pPr>
            <a:r>
              <a:rPr lang="en-US" dirty="0">
                <a:solidFill>
                  <a:schemeClr val="tx2"/>
                </a:solidFill>
              </a:rPr>
              <a:t>Questions or security concerns with any particular Azure Services?</a:t>
            </a:r>
          </a:p>
        </p:txBody>
      </p:sp>
      <p:sp>
        <p:nvSpPr>
          <p:cNvPr id="3" name="Title 2"/>
          <p:cNvSpPr>
            <a:spLocks noGrp="1"/>
          </p:cNvSpPr>
          <p:nvPr>
            <p:ph type="title"/>
          </p:nvPr>
        </p:nvSpPr>
        <p:spPr/>
        <p:txBody>
          <a:bodyPr/>
          <a:lstStyle/>
          <a:p>
            <a:r>
              <a:rPr lang="en-US" dirty="0"/>
              <a:t>Follow up required on anything below?</a:t>
            </a:r>
          </a:p>
        </p:txBody>
      </p:sp>
    </p:spTree>
    <p:extLst>
      <p:ext uri="{BB962C8B-B14F-4D97-AF65-F5344CB8AC3E}">
        <p14:creationId xmlns:p14="http://schemas.microsoft.com/office/powerpoint/2010/main" val="69862172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91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21444" y="1212850"/>
            <a:ext cx="12268200" cy="3440942"/>
          </a:xfrm>
        </p:spPr>
        <p:txBody>
          <a:bodyPr/>
          <a:lstStyle/>
          <a:p>
            <a:r>
              <a:rPr lang="en-US" sz="3600" dirty="0">
                <a:latin typeface="+mj-lt"/>
              </a:rPr>
              <a:t>These are extra slide for your review</a:t>
            </a:r>
          </a:p>
          <a:p>
            <a:r>
              <a:rPr lang="en-US" dirty="0">
                <a:latin typeface="+mj-lt"/>
              </a:rPr>
              <a:t>They have been removed from the presentation to streamline it and to allow completion of this deck within 1-2 hours</a:t>
            </a:r>
          </a:p>
          <a:p>
            <a:r>
              <a:rPr lang="en-US" dirty="0">
                <a:latin typeface="+mj-lt"/>
              </a:rPr>
              <a:t>Use for studying and or supporting any other discussions on this topic if needed with the customer.</a:t>
            </a:r>
            <a:endParaRPr lang="en-US" dirty="0">
              <a:latin typeface="+mj-lt"/>
              <a:hlinkClick r:id="rId3"/>
            </a:endParaRPr>
          </a:p>
          <a:p>
            <a:endParaRPr lang="en-US" sz="3200" dirty="0">
              <a:latin typeface="+mj-lt"/>
              <a:hlinkClick r:id="rId3"/>
            </a:endParaRPr>
          </a:p>
        </p:txBody>
      </p:sp>
      <p:sp>
        <p:nvSpPr>
          <p:cNvPr id="6" name="Text Placeholder 5"/>
          <p:cNvSpPr>
            <a:spLocks noGrp="1"/>
          </p:cNvSpPr>
          <p:nvPr>
            <p:ph type="body" sz="quarter" idx="11"/>
          </p:nvPr>
        </p:nvSpPr>
        <p:spPr/>
        <p:txBody>
          <a:bodyPr/>
          <a:lstStyle/>
          <a:p>
            <a:pPr algn="ctr"/>
            <a:r>
              <a:rPr lang="en-US" dirty="0"/>
              <a:t>DELETE THIS SLIDE BEFORE DELIVERY</a:t>
            </a:r>
          </a:p>
        </p:txBody>
      </p:sp>
      <p:sp>
        <p:nvSpPr>
          <p:cNvPr id="4" name="Title 3"/>
          <p:cNvSpPr>
            <a:spLocks noGrp="1"/>
          </p:cNvSpPr>
          <p:nvPr>
            <p:ph type="title"/>
          </p:nvPr>
        </p:nvSpPr>
        <p:spPr/>
        <p:txBody>
          <a:bodyPr/>
          <a:lstStyle/>
          <a:p>
            <a:r>
              <a:rPr lang="en-US" dirty="0">
                <a:latin typeface="+mj-lt"/>
              </a:rPr>
              <a:t>Note about the Appendix</a:t>
            </a:r>
          </a:p>
        </p:txBody>
      </p:sp>
    </p:spTree>
    <p:extLst>
      <p:ext uri="{BB962C8B-B14F-4D97-AF65-F5344CB8AC3E}">
        <p14:creationId xmlns:p14="http://schemas.microsoft.com/office/powerpoint/2010/main" val="14690992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2764544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5278"/>
            <a:ext cx="11702551" cy="917575"/>
          </a:xfrm>
        </p:spPr>
        <p:txBody>
          <a:bodyPr/>
          <a:lstStyle/>
          <a:p>
            <a:r>
              <a:rPr lang="en-US" dirty="0"/>
              <a:t>Tools for implementing secure environments</a:t>
            </a:r>
          </a:p>
        </p:txBody>
      </p:sp>
      <p:sp>
        <p:nvSpPr>
          <p:cNvPr id="10" name="TextBox 9"/>
          <p:cNvSpPr txBox="1"/>
          <p:nvPr/>
        </p:nvSpPr>
        <p:spPr>
          <a:xfrm>
            <a:off x="366169" y="5896598"/>
            <a:ext cx="11871075" cy="572464"/>
          </a:xfrm>
          <a:prstGeom prst="rect">
            <a:avLst/>
          </a:prstGeom>
          <a:noFill/>
        </p:spPr>
        <p:txBody>
          <a:bodyPr wrap="square" lIns="146304" tIns="9144" rIns="146304" bIns="9144" rtlCol="0">
            <a:spAutoFit/>
          </a:bodyPr>
          <a:lstStyle/>
          <a:p>
            <a:pPr>
              <a:lnSpc>
                <a:spcPct val="90000"/>
              </a:lnSpc>
            </a:pPr>
            <a:r>
              <a:rPr lang="en-GB" sz="2000" spc="-38" dirty="0">
                <a:gradFill>
                  <a:gsLst>
                    <a:gs pos="2917">
                      <a:schemeClr val="tx1"/>
                    </a:gs>
                    <a:gs pos="30000">
                      <a:schemeClr val="tx1"/>
                    </a:gs>
                  </a:gsLst>
                  <a:lin ang="5400000" scaled="0"/>
                </a:gradFill>
              </a:rPr>
              <a:t>We publish a wide range of whitepapers detailing best practices for building secure environments on Azure: </a:t>
            </a:r>
            <a:r>
              <a:rPr lang="en-GB" sz="2000" spc="-38" dirty="0">
                <a:gradFill>
                  <a:gsLst>
                    <a:gs pos="2917">
                      <a:schemeClr val="tx1"/>
                    </a:gs>
                    <a:gs pos="30000">
                      <a:schemeClr val="tx1"/>
                    </a:gs>
                  </a:gsLst>
                  <a:lin ang="5400000" scaled="0"/>
                </a:gradFill>
                <a:hlinkClick r:id="rId3"/>
              </a:rPr>
              <a:t>http://azure.microsoft.com/en-gb/support/trust-center/resources/</a:t>
            </a:r>
            <a:r>
              <a:rPr lang="en-GB" sz="2000" spc="-38" dirty="0">
                <a:gradFill>
                  <a:gsLst>
                    <a:gs pos="2917">
                      <a:schemeClr val="tx1"/>
                    </a:gs>
                    <a:gs pos="30000">
                      <a:schemeClr val="tx1"/>
                    </a:gs>
                  </a:gsLst>
                  <a:lin ang="5400000" scaled="0"/>
                </a:gradFill>
              </a:rPr>
              <a:t> </a:t>
            </a:r>
          </a:p>
        </p:txBody>
      </p:sp>
      <p:sp>
        <p:nvSpPr>
          <p:cNvPr id="4" name="Rectangle 3"/>
          <p:cNvSpPr/>
          <p:nvPr/>
        </p:nvSpPr>
        <p:spPr bwMode="auto">
          <a:xfrm>
            <a:off x="7879214" y="2675130"/>
            <a:ext cx="2986430" cy="2727132"/>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5723" rIns="0" bIns="35671" numCol="1" rtlCol="0" anchor="t" anchorCtr="0" compatLnSpc="1">
            <a:prstTxWarp prst="textNoShape">
              <a:avLst/>
            </a:prstTxWarp>
          </a:bodyPr>
          <a:lstStyle/>
          <a:p>
            <a:pPr algn="ctr" defTabSz="713200" fontAlgn="base">
              <a:spcBef>
                <a:spcPct val="0"/>
              </a:spcBef>
              <a:spcAft>
                <a:spcPct val="0"/>
              </a:spcAft>
            </a:pPr>
            <a:endParaRPr lang="en-US" sz="2400" dirty="0">
              <a:gradFill>
                <a:gsLst>
                  <a:gs pos="0">
                    <a:srgbClr val="FFFFFF"/>
                  </a:gs>
                  <a:gs pos="100000">
                    <a:srgbClr val="FFFFFF"/>
                  </a:gs>
                </a:gsLst>
                <a:lin ang="5400000" scaled="0"/>
              </a:gradFill>
              <a:latin typeface="+mj-lt"/>
            </a:endParaRPr>
          </a:p>
        </p:txBody>
      </p:sp>
      <p:sp>
        <p:nvSpPr>
          <p:cNvPr id="5" name="Rectangle 4"/>
          <p:cNvSpPr/>
          <p:nvPr/>
        </p:nvSpPr>
        <p:spPr bwMode="auto">
          <a:xfrm>
            <a:off x="4312444" y="2675130"/>
            <a:ext cx="3242759" cy="2727132"/>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5723" rIns="0" bIns="35671" numCol="1" rtlCol="0" anchor="t" anchorCtr="0" compatLnSpc="1">
            <a:prstTxWarp prst="textNoShape">
              <a:avLst/>
            </a:prstTxWarp>
          </a:bodyPr>
          <a:lstStyle/>
          <a:p>
            <a:pPr algn="ctr" defTabSz="713200" fontAlgn="base">
              <a:spcBef>
                <a:spcPct val="0"/>
              </a:spcBef>
              <a:spcAft>
                <a:spcPct val="0"/>
              </a:spcAft>
            </a:pPr>
            <a:endParaRPr lang="en-US" sz="2400" dirty="0">
              <a:gradFill>
                <a:gsLst>
                  <a:gs pos="0">
                    <a:srgbClr val="FFFFFF"/>
                  </a:gs>
                  <a:gs pos="100000">
                    <a:srgbClr val="FFFFFF"/>
                  </a:gs>
                </a:gsLst>
                <a:lin ang="5400000" scaled="0"/>
              </a:gradFill>
              <a:latin typeface="+mj-lt"/>
            </a:endParaRPr>
          </a:p>
        </p:txBody>
      </p:sp>
      <p:grpSp>
        <p:nvGrpSpPr>
          <p:cNvPr id="6" name="Group 5"/>
          <p:cNvGrpSpPr/>
          <p:nvPr/>
        </p:nvGrpSpPr>
        <p:grpSpPr>
          <a:xfrm>
            <a:off x="1112044" y="2675130"/>
            <a:ext cx="2912771" cy="2727132"/>
            <a:chOff x="312520" y="2125663"/>
            <a:chExt cx="3564273" cy="3636485"/>
          </a:xfrm>
        </p:grpSpPr>
        <p:sp>
          <p:nvSpPr>
            <p:cNvPr id="7" name="Rectangle 6"/>
            <p:cNvSpPr/>
            <p:nvPr/>
          </p:nvSpPr>
          <p:spPr bwMode="auto">
            <a:xfrm>
              <a:off x="312520"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5723" rIns="0" bIns="35671" numCol="1" rtlCol="0" anchor="t" anchorCtr="0" compatLnSpc="1">
              <a:prstTxWarp prst="textNoShape">
                <a:avLst/>
              </a:prstTxWarp>
            </a:bodyPr>
            <a:lstStyle/>
            <a:p>
              <a:pPr algn="ctr" defTabSz="713200" fontAlgn="base">
                <a:spcBef>
                  <a:spcPct val="0"/>
                </a:spcBef>
                <a:spcAft>
                  <a:spcPct val="0"/>
                </a:spcAft>
              </a:pPr>
              <a:endParaRPr lang="en-US" sz="2400" dirty="0">
                <a:gradFill>
                  <a:gsLst>
                    <a:gs pos="0">
                      <a:srgbClr val="FFFFFF"/>
                    </a:gs>
                    <a:gs pos="100000">
                      <a:srgbClr val="FFFFFF"/>
                    </a:gs>
                  </a:gsLst>
                  <a:lin ang="5400000" scaled="0"/>
                </a:gradFill>
                <a:latin typeface="+mj-lt"/>
              </a:endParaRPr>
            </a:p>
          </p:txBody>
        </p:sp>
        <p:sp>
          <p:nvSpPr>
            <p:cNvPr id="8" name="Rectangle 7"/>
            <p:cNvSpPr/>
            <p:nvPr/>
          </p:nvSpPr>
          <p:spPr>
            <a:xfrm>
              <a:off x="439150" y="2574848"/>
              <a:ext cx="3212623" cy="2749704"/>
            </a:xfrm>
            <a:prstGeom prst="rect">
              <a:avLst/>
            </a:prstGeom>
          </p:spPr>
          <p:txBody>
            <a:bodyPr wrap="square">
              <a:spAutoFit/>
            </a:bodyPr>
            <a:lstStyle/>
            <a:p>
              <a:pPr algn="ctr" defTabSz="713200" fontAlgn="base">
                <a:spcBef>
                  <a:spcPct val="0"/>
                </a:spcBef>
                <a:spcAft>
                  <a:spcPct val="0"/>
                </a:spcAft>
              </a:pPr>
              <a:r>
                <a:rPr lang="en-US" sz="1600" b="1" u="sng" dirty="0">
                  <a:solidFill>
                    <a:schemeClr val="bg1"/>
                  </a:solidFill>
                  <a:latin typeface="+mj-lt"/>
                </a:rPr>
                <a:t>Network protection</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Private, isolated network</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Extend existing topology</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Private, physical connection </a:t>
              </a:r>
            </a:p>
          </p:txBody>
        </p:sp>
      </p:grpSp>
      <p:sp>
        <p:nvSpPr>
          <p:cNvPr id="9" name="Rectangle 8"/>
          <p:cNvSpPr/>
          <p:nvPr/>
        </p:nvSpPr>
        <p:spPr>
          <a:xfrm>
            <a:off x="4541044" y="3011549"/>
            <a:ext cx="2895600" cy="2308324"/>
          </a:xfrm>
          <a:prstGeom prst="rect">
            <a:avLst/>
          </a:prstGeom>
        </p:spPr>
        <p:txBody>
          <a:bodyPr wrap="square">
            <a:spAutoFit/>
          </a:bodyPr>
          <a:lstStyle/>
          <a:p>
            <a:pPr algn="ctr" defTabSz="713200" fontAlgn="base">
              <a:spcBef>
                <a:spcPct val="0"/>
              </a:spcBef>
              <a:spcAft>
                <a:spcPct val="0"/>
              </a:spcAft>
            </a:pPr>
            <a:r>
              <a:rPr lang="en-US" sz="1600" b="1" u="sng" dirty="0">
                <a:solidFill>
                  <a:schemeClr val="bg1"/>
                </a:solidFill>
                <a:latin typeface="+mj-lt"/>
              </a:rPr>
              <a:t>Data protection</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Data redundancy options</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Encryption - in-transit &amp;  at-rest</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Key Vault</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Azure Security Center </a:t>
            </a:r>
          </a:p>
        </p:txBody>
      </p:sp>
      <p:sp>
        <p:nvSpPr>
          <p:cNvPr id="11" name="Rectangle 10"/>
          <p:cNvSpPr/>
          <p:nvPr/>
        </p:nvSpPr>
        <p:spPr>
          <a:xfrm>
            <a:off x="8078413" y="3011549"/>
            <a:ext cx="2482431" cy="1815882"/>
          </a:xfrm>
          <a:prstGeom prst="rect">
            <a:avLst/>
          </a:prstGeom>
        </p:spPr>
        <p:txBody>
          <a:bodyPr wrap="square">
            <a:spAutoFit/>
          </a:bodyPr>
          <a:lstStyle/>
          <a:p>
            <a:pPr algn="ctr" defTabSz="713200" fontAlgn="base">
              <a:spcBef>
                <a:spcPct val="0"/>
              </a:spcBef>
              <a:spcAft>
                <a:spcPct val="0"/>
              </a:spcAft>
            </a:pPr>
            <a:r>
              <a:rPr lang="en-US" sz="1600" b="1" u="sng" dirty="0">
                <a:solidFill>
                  <a:schemeClr val="bg1"/>
                </a:solidFill>
                <a:latin typeface="+mj-lt"/>
              </a:rPr>
              <a:t>Identity and access</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Manage user identities</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Multi-factor authentication</a:t>
            </a:r>
          </a:p>
          <a:p>
            <a:pPr algn="ctr" defTabSz="713200" fontAlgn="base">
              <a:spcBef>
                <a:spcPct val="0"/>
              </a:spcBef>
              <a:spcAft>
                <a:spcPct val="0"/>
              </a:spcAft>
            </a:pPr>
            <a:endParaRPr lang="en-US" sz="1600" b="1" dirty="0">
              <a:solidFill>
                <a:schemeClr val="bg1"/>
              </a:solidFill>
              <a:latin typeface="+mj-lt"/>
            </a:endParaRPr>
          </a:p>
          <a:p>
            <a:pPr algn="ctr" defTabSz="713200" fontAlgn="base">
              <a:spcBef>
                <a:spcPct val="0"/>
              </a:spcBef>
              <a:spcAft>
                <a:spcPct val="0"/>
              </a:spcAft>
            </a:pPr>
            <a:r>
              <a:rPr lang="en-US" sz="1600" b="1" dirty="0">
                <a:solidFill>
                  <a:schemeClr val="bg1"/>
                </a:solidFill>
                <a:latin typeface="+mj-lt"/>
              </a:rPr>
              <a:t>Role-based access control</a:t>
            </a:r>
          </a:p>
        </p:txBody>
      </p:sp>
      <p:sp>
        <p:nvSpPr>
          <p:cNvPr id="15" name="Text Placeholder 3"/>
          <p:cNvSpPr>
            <a:spLocks noGrp="1"/>
          </p:cNvSpPr>
          <p:nvPr>
            <p:ph type="body" sz="quarter" idx="10"/>
          </p:nvPr>
        </p:nvSpPr>
        <p:spPr>
          <a:xfrm>
            <a:off x="366168" y="1212851"/>
            <a:ext cx="11490076" cy="1071062"/>
          </a:xfrm>
        </p:spPr>
        <p:txBody>
          <a:bodyPr/>
          <a:lstStyle/>
          <a:p>
            <a:pPr marL="0" indent="0">
              <a:buNone/>
            </a:pPr>
            <a:r>
              <a:rPr lang="en-US" sz="3200" dirty="0">
                <a:solidFill>
                  <a:schemeClr val="tx2"/>
                </a:solidFill>
              </a:rPr>
              <a:t>Microsoft provides various tools and best practices to implement the shared responsibility model, including:</a:t>
            </a:r>
          </a:p>
        </p:txBody>
      </p:sp>
    </p:spTree>
    <p:extLst>
      <p:ext uri="{BB962C8B-B14F-4D97-AF65-F5344CB8AC3E}">
        <p14:creationId xmlns:p14="http://schemas.microsoft.com/office/powerpoint/2010/main" val="329691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p:cNvGrpSpPr/>
          <p:nvPr/>
        </p:nvGrpSpPr>
        <p:grpSpPr>
          <a:xfrm>
            <a:off x="634999" y="1666562"/>
            <a:ext cx="11221245" cy="4650100"/>
            <a:chOff x="1036505" y="1196574"/>
            <a:chExt cx="11221245" cy="4650100"/>
          </a:xfrm>
        </p:grpSpPr>
        <p:sp>
          <p:nvSpPr>
            <p:cNvPr id="314" name="TextBox 313"/>
            <p:cNvSpPr txBox="1"/>
            <p:nvPr/>
          </p:nvSpPr>
          <p:spPr>
            <a:xfrm>
              <a:off x="1637956" y="1931020"/>
              <a:ext cx="2392001" cy="461665"/>
            </a:xfrm>
            <a:prstGeom prst="rect">
              <a:avLst/>
            </a:prstGeom>
            <a:noFill/>
          </p:spPr>
          <p:txBody>
            <a:bodyPr wrap="none" rtlCol="0">
              <a:spAutoFit/>
            </a:bodyPr>
            <a:lstStyle/>
            <a:p>
              <a:pPr defTabSz="914309"/>
              <a:r>
                <a:rPr lang="en-US" sz="2400" kern="0" dirty="0">
                  <a:latin typeface="Segoe Semibold"/>
                  <a:cs typeface="Segoe UI Light" panose="020B0502040204020203" pitchFamily="34" charset="0"/>
                </a:rPr>
                <a:t>Azure Key Vault</a:t>
              </a:r>
            </a:p>
          </p:txBody>
        </p:sp>
        <p:sp>
          <p:nvSpPr>
            <p:cNvPr id="316" name="TextBox 315"/>
            <p:cNvSpPr txBox="1"/>
            <p:nvPr/>
          </p:nvSpPr>
          <p:spPr>
            <a:xfrm>
              <a:off x="1637956" y="5172951"/>
              <a:ext cx="2890535" cy="461665"/>
            </a:xfrm>
            <a:prstGeom prst="rect">
              <a:avLst/>
            </a:prstGeom>
            <a:noFill/>
          </p:spPr>
          <p:txBody>
            <a:bodyPr wrap="none" rtlCol="0">
              <a:spAutoFit/>
            </a:bodyPr>
            <a:lstStyle/>
            <a:p>
              <a:pPr defTabSz="914309"/>
              <a:r>
                <a:rPr lang="en-US" sz="2400" kern="0" dirty="0">
                  <a:latin typeface="Segoe Semibold"/>
                  <a:cs typeface="Segoe UI Light" panose="020B0502040204020203" pitchFamily="34" charset="0"/>
                </a:rPr>
                <a:t>Resource Providers</a:t>
              </a:r>
            </a:p>
          </p:txBody>
        </p:sp>
        <p:sp>
          <p:nvSpPr>
            <p:cNvPr id="319" name="TextBox 318"/>
            <p:cNvSpPr txBox="1"/>
            <p:nvPr/>
          </p:nvSpPr>
          <p:spPr>
            <a:xfrm>
              <a:off x="1637956" y="3771337"/>
              <a:ext cx="4068743" cy="461665"/>
            </a:xfrm>
            <a:prstGeom prst="rect">
              <a:avLst/>
            </a:prstGeom>
            <a:noFill/>
          </p:spPr>
          <p:txBody>
            <a:bodyPr wrap="none" rtlCol="0">
              <a:spAutoFit/>
            </a:bodyPr>
            <a:lstStyle/>
            <a:p>
              <a:pPr defTabSz="914309"/>
              <a:r>
                <a:rPr lang="en-US" sz="2400" kern="0" dirty="0">
                  <a:latin typeface="Segoe Semibold"/>
                  <a:cs typeface="Segoe UI Light" panose="020B0502040204020203" pitchFamily="34" charset="0"/>
                </a:rPr>
                <a:t>Data Encryption Keys (DEK)</a:t>
              </a:r>
            </a:p>
          </p:txBody>
        </p:sp>
        <p:cxnSp>
          <p:nvCxnSpPr>
            <p:cNvPr id="326" name="Straight Connector 325"/>
            <p:cNvCxnSpPr/>
            <p:nvPr/>
          </p:nvCxnSpPr>
          <p:spPr>
            <a:xfrm>
              <a:off x="1036505" y="2705928"/>
              <a:ext cx="10819019" cy="30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7" name="TextBox 326"/>
            <p:cNvSpPr txBox="1"/>
            <p:nvPr/>
          </p:nvSpPr>
          <p:spPr>
            <a:xfrm>
              <a:off x="10612588" y="2430462"/>
              <a:ext cx="1277914" cy="261610"/>
            </a:xfrm>
            <a:prstGeom prst="rect">
              <a:avLst/>
            </a:prstGeom>
            <a:noFill/>
          </p:spPr>
          <p:txBody>
            <a:bodyPr wrap="none" rtlCol="0">
              <a:spAutoFit/>
            </a:bodyPr>
            <a:lstStyle/>
            <a:p>
              <a:pPr defTabSz="914309"/>
              <a:r>
                <a:rPr lang="en-US" sz="1100" kern="0" dirty="0">
                  <a:latin typeface="Segoe Semibold"/>
                  <a:cs typeface="Segoe UI Light" panose="020B0502040204020203" pitchFamily="34" charset="0"/>
                </a:rPr>
                <a:t>Customer owned</a:t>
              </a:r>
            </a:p>
          </p:txBody>
        </p:sp>
        <p:sp>
          <p:nvSpPr>
            <p:cNvPr id="328" name="TextBox 327"/>
            <p:cNvSpPr txBox="1"/>
            <p:nvPr/>
          </p:nvSpPr>
          <p:spPr>
            <a:xfrm>
              <a:off x="10745601" y="2702252"/>
              <a:ext cx="1112805" cy="261610"/>
            </a:xfrm>
            <a:prstGeom prst="rect">
              <a:avLst/>
            </a:prstGeom>
            <a:noFill/>
          </p:spPr>
          <p:txBody>
            <a:bodyPr wrap="none" rtlCol="0">
              <a:spAutoFit/>
            </a:bodyPr>
            <a:lstStyle/>
            <a:p>
              <a:pPr defTabSz="914309"/>
              <a:r>
                <a:rPr lang="en-US" sz="1100" kern="0" dirty="0">
                  <a:latin typeface="Segoe Semibold"/>
                  <a:cs typeface="Segoe UI Light" panose="020B0502040204020203" pitchFamily="34" charset="0"/>
                </a:rPr>
                <a:t>Service owned</a:t>
              </a:r>
            </a:p>
          </p:txBody>
        </p:sp>
        <p:cxnSp>
          <p:nvCxnSpPr>
            <p:cNvPr id="323" name="Straight Arrow Connector 322"/>
            <p:cNvCxnSpPr/>
            <p:nvPr/>
          </p:nvCxnSpPr>
          <p:spPr>
            <a:xfrm flipV="1">
              <a:off x="5822226" y="3313011"/>
              <a:ext cx="3164" cy="258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4" name="Group 333"/>
            <p:cNvGrpSpPr/>
            <p:nvPr/>
          </p:nvGrpSpPr>
          <p:grpSpPr>
            <a:xfrm rot="18436786">
              <a:off x="5727143" y="2766161"/>
              <a:ext cx="303357" cy="582457"/>
              <a:chOff x="9071737" y="5772887"/>
              <a:chExt cx="377892" cy="725566"/>
            </a:xfrm>
            <a:solidFill>
              <a:schemeClr val="tx1"/>
            </a:solidFill>
          </p:grpSpPr>
          <p:sp>
            <p:nvSpPr>
              <p:cNvPr id="335" name="Oval 334"/>
              <p:cNvSpPr/>
              <p:nvPr/>
            </p:nvSpPr>
            <p:spPr bwMode="auto">
              <a:xfrm>
                <a:off x="9071737" y="5772887"/>
                <a:ext cx="377892" cy="37789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9187636" y="5886568"/>
                <a:ext cx="150692" cy="15069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9199420" y="6095996"/>
                <a:ext cx="138908" cy="40245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9101276" y="6312592"/>
                <a:ext cx="161213" cy="11798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39" name="Picture 338"/>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5416512" y="1701600"/>
              <a:ext cx="823158" cy="743377"/>
            </a:xfrm>
            <a:prstGeom prst="rect">
              <a:avLst/>
            </a:prstGeom>
          </p:spPr>
        </p:pic>
        <p:grpSp>
          <p:nvGrpSpPr>
            <p:cNvPr id="351" name="Group 350"/>
            <p:cNvGrpSpPr/>
            <p:nvPr/>
          </p:nvGrpSpPr>
          <p:grpSpPr>
            <a:xfrm>
              <a:off x="4990893" y="3830974"/>
              <a:ext cx="1801952" cy="2015700"/>
              <a:chOff x="1685507" y="3838061"/>
              <a:chExt cx="1802182" cy="2015957"/>
            </a:xfrm>
          </p:grpSpPr>
          <p:grpSp>
            <p:nvGrpSpPr>
              <p:cNvPr id="352" name="Group 351"/>
              <p:cNvGrpSpPr/>
              <p:nvPr/>
            </p:nvGrpSpPr>
            <p:grpSpPr>
              <a:xfrm>
                <a:off x="1685507" y="4725553"/>
                <a:ext cx="1802182" cy="1128465"/>
                <a:chOff x="6500851" y="3483227"/>
                <a:chExt cx="5854620" cy="3608021"/>
              </a:xfrm>
            </p:grpSpPr>
            <p:sp>
              <p:nvSpPr>
                <p:cNvPr id="360" name="Freeform 25"/>
                <p:cNvSpPr>
                  <a:spLocks/>
                </p:cNvSpPr>
                <p:nvPr/>
              </p:nvSpPr>
              <p:spPr bwMode="auto">
                <a:xfrm>
                  <a:off x="6500851" y="3483227"/>
                  <a:ext cx="5854620" cy="360802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2">
                    <a:lumMod val="10000"/>
                    <a:lumOff val="90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kern="0" dirty="0">
                    <a:solidFill>
                      <a:srgbClr val="00B0F0"/>
                    </a:solidFill>
                  </a:endParaRPr>
                </a:p>
              </p:txBody>
            </p:sp>
            <p:grpSp>
              <p:nvGrpSpPr>
                <p:cNvPr id="361" name="Group 360"/>
                <p:cNvGrpSpPr/>
                <p:nvPr/>
              </p:nvGrpSpPr>
              <p:grpSpPr>
                <a:xfrm>
                  <a:off x="7670236" y="4209873"/>
                  <a:ext cx="3045056" cy="1992963"/>
                  <a:chOff x="7670236" y="4209873"/>
                  <a:chExt cx="3045056" cy="1992963"/>
                </a:xfrm>
              </p:grpSpPr>
              <p:grpSp>
                <p:nvGrpSpPr>
                  <p:cNvPr id="362" name="Group 361"/>
                  <p:cNvGrpSpPr/>
                  <p:nvPr/>
                </p:nvGrpSpPr>
                <p:grpSpPr>
                  <a:xfrm>
                    <a:off x="9255182" y="4209873"/>
                    <a:ext cx="714142" cy="487839"/>
                    <a:chOff x="10236200" y="3170238"/>
                    <a:chExt cx="1062038" cy="725487"/>
                  </a:xfrm>
                  <a:solidFill>
                    <a:schemeClr val="bg1">
                      <a:lumMod val="65000"/>
                    </a:schemeClr>
                  </a:solidFill>
                </p:grpSpPr>
                <p:sp>
                  <p:nvSpPr>
                    <p:cNvPr id="429" name="Freeform 428"/>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0" name="Freeform 429"/>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1" name="Freeform 430"/>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2" name="Freeform 431"/>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3" name="Freeform 432"/>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4" name="Freeform 433"/>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5" name="Freeform 434"/>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6" name="Freeform 435"/>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7" name="Freeform 436"/>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8" name="Freeform 437"/>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9" name="Freeform 438"/>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0" name="Freeform 439"/>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1" name="Freeform 440"/>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2" name="Freeform 441"/>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3" name="Freeform 442"/>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4" name="Freeform 443"/>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5" name="Freeform 444"/>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6" name="Freeform 445"/>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7" name="Freeform 446"/>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8" name="Freeform 447"/>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9" name="Freeform 448"/>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50" name="Freeform 449"/>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51" name="Freeform 450"/>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52" name="Freeform 451"/>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53" name="Freeform 452"/>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54" name="Freeform 453"/>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55" name="Freeform 454"/>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56" name="Freeform 455"/>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57" name="Freeform 456"/>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363" name="Group 362"/>
                  <p:cNvGrpSpPr/>
                  <p:nvPr/>
                </p:nvGrpSpPr>
                <p:grpSpPr>
                  <a:xfrm>
                    <a:off x="7670236" y="4435873"/>
                    <a:ext cx="1728563" cy="1181598"/>
                    <a:chOff x="7824788" y="2765425"/>
                    <a:chExt cx="1971675" cy="1347788"/>
                  </a:xfrm>
                  <a:solidFill>
                    <a:schemeClr val="accent6"/>
                  </a:solidFill>
                </p:grpSpPr>
                <p:sp>
                  <p:nvSpPr>
                    <p:cNvPr id="400" name="Freeform 34"/>
                    <p:cNvSpPr>
                      <a:spLocks/>
                    </p:cNvSpPr>
                    <p:nvPr/>
                  </p:nvSpPr>
                  <p:spPr bwMode="auto">
                    <a:xfrm>
                      <a:off x="8831263"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1" name="Freeform 35"/>
                    <p:cNvSpPr>
                      <a:spLocks/>
                    </p:cNvSpPr>
                    <p:nvPr/>
                  </p:nvSpPr>
                  <p:spPr bwMode="auto">
                    <a:xfrm>
                      <a:off x="9220200" y="38020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8" y="23"/>
                            <a:pt x="15" y="25"/>
                            <a:pt x="12" y="26"/>
                          </a:cubicBezTo>
                          <a:cubicBezTo>
                            <a:pt x="8" y="28"/>
                            <a:pt x="4" y="29"/>
                            <a:pt x="0" y="30"/>
                          </a:cubicBezTo>
                          <a:cubicBezTo>
                            <a:pt x="0" y="16"/>
                            <a:pt x="0" y="16"/>
                            <a:pt x="0" y="16"/>
                          </a:cubicBezTo>
                          <a:cubicBezTo>
                            <a:pt x="2"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2" name="Freeform 36"/>
                    <p:cNvSpPr>
                      <a:spLocks noEditPoints="1"/>
                    </p:cNvSpPr>
                    <p:nvPr/>
                  </p:nvSpPr>
                  <p:spPr bwMode="auto">
                    <a:xfrm>
                      <a:off x="8988425" y="3798888"/>
                      <a:ext cx="207963" cy="314325"/>
                    </a:xfrm>
                    <a:custGeom>
                      <a:avLst/>
                      <a:gdLst>
                        <a:gd name="T0" fmla="*/ 35 w 73"/>
                        <a:gd name="T1" fmla="*/ 110 h 110"/>
                        <a:gd name="T2" fmla="*/ 9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8 w 73"/>
                        <a:gd name="T19" fmla="*/ 57 h 110"/>
                        <a:gd name="T20" fmla="*/ 37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6" y="106"/>
                            <a:pt x="9" y="97"/>
                          </a:cubicBezTo>
                          <a:cubicBezTo>
                            <a:pt x="3" y="88"/>
                            <a:pt x="0" y="74"/>
                            <a:pt x="0" y="57"/>
                          </a:cubicBezTo>
                          <a:cubicBezTo>
                            <a:pt x="0" y="38"/>
                            <a:pt x="3" y="24"/>
                            <a:pt x="10" y="14"/>
                          </a:cubicBezTo>
                          <a:cubicBezTo>
                            <a:pt x="16" y="5"/>
                            <a:pt x="26" y="0"/>
                            <a:pt x="38" y="0"/>
                          </a:cubicBezTo>
                          <a:cubicBezTo>
                            <a:pt x="61" y="0"/>
                            <a:pt x="73" y="18"/>
                            <a:pt x="73" y="55"/>
                          </a:cubicBezTo>
                          <a:cubicBezTo>
                            <a:pt x="73" y="73"/>
                            <a:pt x="70" y="87"/>
                            <a:pt x="63" y="96"/>
                          </a:cubicBezTo>
                          <a:cubicBezTo>
                            <a:pt x="57" y="106"/>
                            <a:pt x="47" y="110"/>
                            <a:pt x="35" y="110"/>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3" name="Freeform 37"/>
                    <p:cNvSpPr>
                      <a:spLocks noEditPoints="1"/>
                    </p:cNvSpPr>
                    <p:nvPr/>
                  </p:nvSpPr>
                  <p:spPr bwMode="auto">
                    <a:xfrm>
                      <a:off x="9377363" y="3798888"/>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4"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5"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4" name="Freeform 38"/>
                    <p:cNvSpPr>
                      <a:spLocks/>
                    </p:cNvSpPr>
                    <p:nvPr/>
                  </p:nvSpPr>
                  <p:spPr bwMode="auto">
                    <a:xfrm>
                      <a:off x="8040688"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5" name="Freeform 39"/>
                    <p:cNvSpPr>
                      <a:spLocks/>
                    </p:cNvSpPr>
                    <p:nvPr/>
                  </p:nvSpPr>
                  <p:spPr bwMode="auto">
                    <a:xfrm>
                      <a:off x="82153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6" name="Freeform 40"/>
                    <p:cNvSpPr>
                      <a:spLocks/>
                    </p:cNvSpPr>
                    <p:nvPr/>
                  </p:nvSpPr>
                  <p:spPr bwMode="auto">
                    <a:xfrm>
                      <a:off x="8372475"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7" name="Freeform 41"/>
                    <p:cNvSpPr>
                      <a:spLocks/>
                    </p:cNvSpPr>
                    <p:nvPr/>
                  </p:nvSpPr>
                  <p:spPr bwMode="auto">
                    <a:xfrm>
                      <a:off x="85328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8" name="Freeform 42"/>
                    <p:cNvSpPr>
                      <a:spLocks/>
                    </p:cNvSpPr>
                    <p:nvPr/>
                  </p:nvSpPr>
                  <p:spPr bwMode="auto">
                    <a:xfrm>
                      <a:off x="9428163" y="34591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9" name="Freeform 43"/>
                    <p:cNvSpPr>
                      <a:spLocks/>
                    </p:cNvSpPr>
                    <p:nvPr/>
                  </p:nvSpPr>
                  <p:spPr bwMode="auto">
                    <a:xfrm>
                      <a:off x="7824788"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0" name="Freeform 44"/>
                    <p:cNvSpPr>
                      <a:spLocks/>
                    </p:cNvSpPr>
                    <p:nvPr/>
                  </p:nvSpPr>
                  <p:spPr bwMode="auto">
                    <a:xfrm>
                      <a:off x="8426450"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10"/>
                          </a:cubicBezTo>
                          <a:cubicBezTo>
                            <a:pt x="19" y="8"/>
                            <a:pt x="21" y="7"/>
                            <a:pt x="24" y="5"/>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1" name="Freeform 45"/>
                    <p:cNvSpPr>
                      <a:spLocks noEditPoints="1"/>
                    </p:cNvSpPr>
                    <p:nvPr/>
                  </p:nvSpPr>
                  <p:spPr bwMode="auto">
                    <a:xfrm>
                      <a:off x="8197850" y="3798888"/>
                      <a:ext cx="207963" cy="314325"/>
                    </a:xfrm>
                    <a:custGeom>
                      <a:avLst/>
                      <a:gdLst>
                        <a:gd name="T0" fmla="*/ 35 w 73"/>
                        <a:gd name="T1" fmla="*/ 110 h 110"/>
                        <a:gd name="T2" fmla="*/ 9 w 73"/>
                        <a:gd name="T3" fmla="*/ 97 h 110"/>
                        <a:gd name="T4" fmla="*/ 0 w 73"/>
                        <a:gd name="T5" fmla="*/ 57 h 110"/>
                        <a:gd name="T6" fmla="*/ 9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7 w 73"/>
                        <a:gd name="T19" fmla="*/ 57 h 110"/>
                        <a:gd name="T20" fmla="*/ 36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5" y="106"/>
                            <a:pt x="9" y="97"/>
                          </a:cubicBezTo>
                          <a:cubicBezTo>
                            <a:pt x="3" y="88"/>
                            <a:pt x="0" y="74"/>
                            <a:pt x="0" y="57"/>
                          </a:cubicBezTo>
                          <a:cubicBezTo>
                            <a:pt x="0" y="38"/>
                            <a:pt x="3" y="24"/>
                            <a:pt x="9" y="14"/>
                          </a:cubicBezTo>
                          <a:cubicBezTo>
                            <a:pt x="16" y="5"/>
                            <a:pt x="25" y="0"/>
                            <a:pt x="38" y="0"/>
                          </a:cubicBezTo>
                          <a:cubicBezTo>
                            <a:pt x="61" y="0"/>
                            <a:pt x="73" y="18"/>
                            <a:pt x="73" y="55"/>
                          </a:cubicBezTo>
                          <a:cubicBezTo>
                            <a:pt x="73" y="73"/>
                            <a:pt x="70" y="87"/>
                            <a:pt x="63" y="96"/>
                          </a:cubicBezTo>
                          <a:cubicBezTo>
                            <a:pt x="56" y="106"/>
                            <a:pt x="47" y="110"/>
                            <a:pt x="35" y="110"/>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2" name="Freeform 46"/>
                    <p:cNvSpPr>
                      <a:spLocks noEditPoints="1"/>
                    </p:cNvSpPr>
                    <p:nvPr/>
                  </p:nvSpPr>
                  <p:spPr bwMode="auto">
                    <a:xfrm>
                      <a:off x="7972425" y="3452813"/>
                      <a:ext cx="207963"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3" name="Freeform 47"/>
                    <p:cNvSpPr>
                      <a:spLocks noEditPoints="1"/>
                    </p:cNvSpPr>
                    <p:nvPr/>
                  </p:nvSpPr>
                  <p:spPr bwMode="auto">
                    <a:xfrm>
                      <a:off x="8691563"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4" name="Freeform 48"/>
                    <p:cNvSpPr>
                      <a:spLocks noEditPoints="1"/>
                    </p:cNvSpPr>
                    <p:nvPr/>
                  </p:nvSpPr>
                  <p:spPr bwMode="auto">
                    <a:xfrm>
                      <a:off x="8942388"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6"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5" name="Freeform 49"/>
                    <p:cNvSpPr>
                      <a:spLocks/>
                    </p:cNvSpPr>
                    <p:nvPr/>
                  </p:nvSpPr>
                  <p:spPr bwMode="auto">
                    <a:xfrm>
                      <a:off x="8677275" y="2771775"/>
                      <a:ext cx="111125" cy="301625"/>
                    </a:xfrm>
                    <a:custGeom>
                      <a:avLst/>
                      <a:gdLst>
                        <a:gd name="T0" fmla="*/ 39 w 39"/>
                        <a:gd name="T1" fmla="*/ 0 h 106"/>
                        <a:gd name="T2" fmla="*/ 39 w 39"/>
                        <a:gd name="T3" fmla="*/ 106 h 106"/>
                        <a:gd name="T4" fmla="*/ 22 w 39"/>
                        <a:gd name="T5" fmla="*/ 106 h 106"/>
                        <a:gd name="T6" fmla="*/ 22 w 39"/>
                        <a:gd name="T7" fmla="*/ 20 h 106"/>
                        <a:gd name="T8" fmla="*/ 12 w 39"/>
                        <a:gd name="T9" fmla="*/ 26 h 106"/>
                        <a:gd name="T10" fmla="*/ 0 w 39"/>
                        <a:gd name="T11" fmla="*/ 30 h 106"/>
                        <a:gd name="T12" fmla="*/ 0 w 39"/>
                        <a:gd name="T13" fmla="*/ 16 h 106"/>
                        <a:gd name="T14" fmla="*/ 8 w 39"/>
                        <a:gd name="T15" fmla="*/ 13 h 106"/>
                        <a:gd name="T16" fmla="*/ 16 w 39"/>
                        <a:gd name="T17" fmla="*/ 9 h 106"/>
                        <a:gd name="T18" fmla="*/ 24 w 39"/>
                        <a:gd name="T19" fmla="*/ 5 h 106"/>
                        <a:gd name="T20" fmla="*/ 32 w 39"/>
                        <a:gd name="T21" fmla="*/ 0 h 106"/>
                        <a:gd name="T22" fmla="*/ 39 w 39"/>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6">
                          <a:moveTo>
                            <a:pt x="39" y="0"/>
                          </a:moveTo>
                          <a:cubicBezTo>
                            <a:pt x="39" y="106"/>
                            <a:pt x="39" y="106"/>
                            <a:pt x="39" y="106"/>
                          </a:cubicBezTo>
                          <a:cubicBezTo>
                            <a:pt x="22" y="106"/>
                            <a:pt x="22" y="106"/>
                            <a:pt x="22" y="106"/>
                          </a:cubicBezTo>
                          <a:cubicBezTo>
                            <a:pt x="22" y="20"/>
                            <a:pt x="22" y="20"/>
                            <a:pt x="22" y="20"/>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9"/>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6" name="Freeform 50"/>
                    <p:cNvSpPr>
                      <a:spLocks noEditPoints="1"/>
                    </p:cNvSpPr>
                    <p:nvPr/>
                  </p:nvSpPr>
                  <p:spPr bwMode="auto">
                    <a:xfrm>
                      <a:off x="8837613" y="2765425"/>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4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3" y="18"/>
                            <a:pt x="73" y="55"/>
                          </a:cubicBezTo>
                          <a:cubicBezTo>
                            <a:pt x="73" y="73"/>
                            <a:pt x="70" y="87"/>
                            <a:pt x="64" y="96"/>
                          </a:cubicBezTo>
                          <a:cubicBezTo>
                            <a:pt x="57" y="106"/>
                            <a:pt x="48" y="110"/>
                            <a:pt x="36" y="110"/>
                          </a:cubicBezTo>
                          <a:close/>
                          <a:moveTo>
                            <a:pt x="37" y="14"/>
                          </a:moveTo>
                          <a:cubicBezTo>
                            <a:pt x="24" y="14"/>
                            <a:pt x="18" y="28"/>
                            <a:pt x="18" y="57"/>
                          </a:cubicBezTo>
                          <a:cubicBezTo>
                            <a:pt x="18" y="83"/>
                            <a:pt x="24" y="97"/>
                            <a:pt x="37" y="97"/>
                          </a:cubicBezTo>
                          <a:cubicBezTo>
                            <a:pt x="50"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7" name="Freeform 51"/>
                    <p:cNvSpPr>
                      <a:spLocks noEditPoints="1"/>
                    </p:cNvSpPr>
                    <p:nvPr/>
                  </p:nvSpPr>
                  <p:spPr bwMode="auto">
                    <a:xfrm>
                      <a:off x="9088438" y="2765425"/>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4"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8" name="Freeform 52"/>
                    <p:cNvSpPr>
                      <a:spLocks noEditPoints="1"/>
                    </p:cNvSpPr>
                    <p:nvPr/>
                  </p:nvSpPr>
                  <p:spPr bwMode="auto">
                    <a:xfrm>
                      <a:off x="9196388" y="3452813"/>
                      <a:ext cx="209550" cy="317500"/>
                    </a:xfrm>
                    <a:custGeom>
                      <a:avLst/>
                      <a:gdLst>
                        <a:gd name="T0" fmla="*/ 36 w 73"/>
                        <a:gd name="T1" fmla="*/ 111 h 111"/>
                        <a:gd name="T2" fmla="*/ 10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8"/>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4"/>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9" name="Freeform 53"/>
                    <p:cNvSpPr>
                      <a:spLocks noEditPoints="1"/>
                    </p:cNvSpPr>
                    <p:nvPr/>
                  </p:nvSpPr>
                  <p:spPr bwMode="auto">
                    <a:xfrm>
                      <a:off x="9588500" y="3452813"/>
                      <a:ext cx="207963" cy="317500"/>
                    </a:xfrm>
                    <a:custGeom>
                      <a:avLst/>
                      <a:gdLst>
                        <a:gd name="T0" fmla="*/ 35 w 73"/>
                        <a:gd name="T1" fmla="*/ 111 h 111"/>
                        <a:gd name="T2" fmla="*/ 9 w 73"/>
                        <a:gd name="T3" fmla="*/ 97 h 111"/>
                        <a:gd name="T4" fmla="*/ 0 w 73"/>
                        <a:gd name="T5" fmla="*/ 58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0" name="Freeform 54"/>
                    <p:cNvSpPr>
                      <a:spLocks noEditPoints="1"/>
                    </p:cNvSpPr>
                    <p:nvPr/>
                  </p:nvSpPr>
                  <p:spPr bwMode="auto">
                    <a:xfrm>
                      <a:off x="8586788" y="3798888"/>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4" y="110"/>
                            <a:pt x="16" y="106"/>
                            <a:pt x="10" y="97"/>
                          </a:cubicBezTo>
                          <a:cubicBezTo>
                            <a:pt x="3" y="88"/>
                            <a:pt x="0" y="74"/>
                            <a:pt x="0" y="57"/>
                          </a:cubicBezTo>
                          <a:cubicBezTo>
                            <a:pt x="0" y="38"/>
                            <a:pt x="3" y="24"/>
                            <a:pt x="10" y="14"/>
                          </a:cubicBezTo>
                          <a:cubicBezTo>
                            <a:pt x="16" y="5"/>
                            <a:pt x="26" y="0"/>
                            <a:pt x="38" y="0"/>
                          </a:cubicBezTo>
                          <a:cubicBezTo>
                            <a:pt x="62" y="0"/>
                            <a:pt x="73" y="18"/>
                            <a:pt x="73" y="55"/>
                          </a:cubicBezTo>
                          <a:cubicBezTo>
                            <a:pt x="73" y="73"/>
                            <a:pt x="70" y="87"/>
                            <a:pt x="63" y="96"/>
                          </a:cubicBezTo>
                          <a:cubicBezTo>
                            <a:pt x="57" y="106"/>
                            <a:pt x="47" y="110"/>
                            <a:pt x="36" y="110"/>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1" name="Freeform 55"/>
                    <p:cNvSpPr>
                      <a:spLocks/>
                    </p:cNvSpPr>
                    <p:nvPr/>
                  </p:nvSpPr>
                  <p:spPr bwMode="auto">
                    <a:xfrm>
                      <a:off x="8831263"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3" y="11"/>
                            <a:pt x="16" y="10"/>
                          </a:cubicBezTo>
                          <a:cubicBezTo>
                            <a:pt x="19" y="9"/>
                            <a:pt x="21" y="7"/>
                            <a:pt x="24" y="6"/>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2" name="Freeform 56"/>
                    <p:cNvSpPr>
                      <a:spLocks noEditPoints="1"/>
                    </p:cNvSpPr>
                    <p:nvPr/>
                  </p:nvSpPr>
                  <p:spPr bwMode="auto">
                    <a:xfrm>
                      <a:off x="8988425" y="3108325"/>
                      <a:ext cx="207963" cy="315913"/>
                    </a:xfrm>
                    <a:custGeom>
                      <a:avLst/>
                      <a:gdLst>
                        <a:gd name="T0" fmla="*/ 35 w 73"/>
                        <a:gd name="T1" fmla="*/ 111 h 111"/>
                        <a:gd name="T2" fmla="*/ 9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7"/>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3" name="Freeform 57"/>
                    <p:cNvSpPr>
                      <a:spLocks/>
                    </p:cNvSpPr>
                    <p:nvPr/>
                  </p:nvSpPr>
                  <p:spPr bwMode="auto">
                    <a:xfrm>
                      <a:off x="9223375"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4" name="Freeform 58"/>
                    <p:cNvSpPr>
                      <a:spLocks noEditPoints="1"/>
                    </p:cNvSpPr>
                    <p:nvPr/>
                  </p:nvSpPr>
                  <p:spPr bwMode="auto">
                    <a:xfrm>
                      <a:off x="938053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5" name="Freeform 59"/>
                    <p:cNvSpPr>
                      <a:spLocks/>
                    </p:cNvSpPr>
                    <p:nvPr/>
                  </p:nvSpPr>
                  <p:spPr bwMode="auto">
                    <a:xfrm>
                      <a:off x="8040688"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3 w 39"/>
                        <a:gd name="T19" fmla="*/ 6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7"/>
                          </a:cubicBezTo>
                          <a:cubicBezTo>
                            <a:pt x="8" y="28"/>
                            <a:pt x="4" y="29"/>
                            <a:pt x="0" y="31"/>
                          </a:cubicBezTo>
                          <a:cubicBezTo>
                            <a:pt x="0" y="16"/>
                            <a:pt x="0" y="16"/>
                            <a:pt x="0" y="16"/>
                          </a:cubicBezTo>
                          <a:cubicBezTo>
                            <a:pt x="3" y="15"/>
                            <a:pt x="5" y="14"/>
                            <a:pt x="8" y="13"/>
                          </a:cubicBezTo>
                          <a:cubicBezTo>
                            <a:pt x="11" y="12"/>
                            <a:pt x="13" y="11"/>
                            <a:pt x="16" y="10"/>
                          </a:cubicBezTo>
                          <a:cubicBezTo>
                            <a:pt x="18" y="9"/>
                            <a:pt x="21" y="7"/>
                            <a:pt x="23" y="6"/>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6" name="Freeform 60"/>
                    <p:cNvSpPr>
                      <a:spLocks/>
                    </p:cNvSpPr>
                    <p:nvPr/>
                  </p:nvSpPr>
                  <p:spPr bwMode="auto">
                    <a:xfrm>
                      <a:off x="8426450"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7" name="Freeform 61"/>
                    <p:cNvSpPr>
                      <a:spLocks noEditPoints="1"/>
                    </p:cNvSpPr>
                    <p:nvPr/>
                  </p:nvSpPr>
                  <p:spPr bwMode="auto">
                    <a:xfrm>
                      <a:off x="8197850" y="3108325"/>
                      <a:ext cx="207963" cy="315913"/>
                    </a:xfrm>
                    <a:custGeom>
                      <a:avLst/>
                      <a:gdLst>
                        <a:gd name="T0" fmla="*/ 35 w 73"/>
                        <a:gd name="T1" fmla="*/ 111 h 111"/>
                        <a:gd name="T2" fmla="*/ 9 w 73"/>
                        <a:gd name="T3" fmla="*/ 97 h 111"/>
                        <a:gd name="T4" fmla="*/ 0 w 73"/>
                        <a:gd name="T5" fmla="*/ 57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7"/>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8" name="Freeform 62"/>
                    <p:cNvSpPr>
                      <a:spLocks noEditPoints="1"/>
                    </p:cNvSpPr>
                    <p:nvPr/>
                  </p:nvSpPr>
                  <p:spPr bwMode="auto">
                    <a:xfrm>
                      <a:off x="858678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7"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364" name="Group 363"/>
                  <p:cNvGrpSpPr/>
                  <p:nvPr/>
                </p:nvGrpSpPr>
                <p:grpSpPr>
                  <a:xfrm>
                    <a:off x="9784216" y="4790755"/>
                    <a:ext cx="931076" cy="636027"/>
                    <a:chOff x="10236200" y="3170238"/>
                    <a:chExt cx="1062038" cy="725487"/>
                  </a:xfrm>
                  <a:solidFill>
                    <a:schemeClr val="accent5"/>
                  </a:solidFill>
                </p:grpSpPr>
                <p:sp>
                  <p:nvSpPr>
                    <p:cNvPr id="371" name="Freeform 370"/>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2" name="Freeform 371"/>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3" name="Freeform 372"/>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4" name="Freeform 373"/>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5" name="Freeform 374"/>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6" name="Freeform 375"/>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7" name="Freeform 376"/>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8" name="Freeform 377"/>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9" name="Freeform 378"/>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0" name="Freeform 379"/>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1" name="Freeform 380"/>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2" name="Freeform 381"/>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3" name="Freeform 382"/>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4" name="Freeform 383"/>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5" name="Freeform 384"/>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6" name="Freeform 385"/>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7" name="Freeform 386"/>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8" name="Freeform 387"/>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9" name="Freeform 388"/>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0" name="Freeform 389"/>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1" name="Freeform 390"/>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2" name="Freeform 391"/>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3" name="Freeform 392"/>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4" name="Freeform 393"/>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5" name="Freeform 394"/>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6" name="Freeform 395"/>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7" name="Freeform 396"/>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8" name="Freeform 397"/>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9" name="Freeform 398"/>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365" name="Group 364"/>
                  <p:cNvGrpSpPr/>
                  <p:nvPr/>
                </p:nvGrpSpPr>
                <p:grpSpPr>
                  <a:xfrm>
                    <a:off x="8616736" y="5375377"/>
                    <a:ext cx="702773" cy="827459"/>
                    <a:chOff x="5433800" y="4790767"/>
                    <a:chExt cx="1264119" cy="1488399"/>
                  </a:xfrm>
                  <a:effectLst/>
                </p:grpSpPr>
                <p:sp>
                  <p:nvSpPr>
                    <p:cNvPr id="369" name="Oval 368"/>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nvGrpSpPr>
                  <p:cNvPr id="366" name="Group 365"/>
                  <p:cNvGrpSpPr/>
                  <p:nvPr/>
                </p:nvGrpSpPr>
                <p:grpSpPr>
                  <a:xfrm>
                    <a:off x="9847006" y="5354231"/>
                    <a:ext cx="506203" cy="596015"/>
                    <a:chOff x="5433800" y="4790767"/>
                    <a:chExt cx="1264119" cy="1488399"/>
                  </a:xfrm>
                  <a:effectLst/>
                </p:grpSpPr>
                <p:sp>
                  <p:nvSpPr>
                    <p:cNvPr id="367" name="Oval 366"/>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68"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grpSp>
          <p:cxnSp>
            <p:nvCxnSpPr>
              <p:cNvPr id="353" name="Straight Arrow Connector 352"/>
              <p:cNvCxnSpPr/>
              <p:nvPr/>
            </p:nvCxnSpPr>
            <p:spPr>
              <a:xfrm flipV="1">
                <a:off x="2588783" y="4247635"/>
                <a:ext cx="0" cy="332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p:nvPr/>
            </p:nvCxnSpPr>
            <p:spPr>
              <a:xfrm flipV="1">
                <a:off x="2484648" y="4279356"/>
                <a:ext cx="0" cy="33290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55" name="Group 354"/>
              <p:cNvGrpSpPr/>
              <p:nvPr/>
            </p:nvGrpSpPr>
            <p:grpSpPr>
              <a:xfrm rot="18436786">
                <a:off x="2406150" y="3698493"/>
                <a:ext cx="303396" cy="582531"/>
                <a:chOff x="9071737" y="5772887"/>
                <a:chExt cx="377892" cy="725566"/>
              </a:xfrm>
              <a:solidFill>
                <a:schemeClr val="tx1"/>
              </a:solidFill>
            </p:grpSpPr>
            <p:sp>
              <p:nvSpPr>
                <p:cNvPr id="356" name="Oval 355"/>
                <p:cNvSpPr/>
                <p:nvPr/>
              </p:nvSpPr>
              <p:spPr bwMode="auto">
                <a:xfrm>
                  <a:off x="9071737" y="5772887"/>
                  <a:ext cx="377892" cy="37789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57" name="Oval 356"/>
                <p:cNvSpPr/>
                <p:nvPr/>
              </p:nvSpPr>
              <p:spPr bwMode="auto">
                <a:xfrm>
                  <a:off x="9187636" y="5886568"/>
                  <a:ext cx="150692" cy="15069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9199420" y="6095996"/>
                  <a:ext cx="138908" cy="40245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101276" y="6312592"/>
                  <a:ext cx="161213" cy="11798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3" name="Picture 10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03486" y="1677367"/>
              <a:ext cx="801825" cy="880652"/>
            </a:xfrm>
            <a:prstGeom prst="rect">
              <a:avLst/>
            </a:prstGeom>
          </p:spPr>
        </p:pic>
        <p:sp>
          <p:nvSpPr>
            <p:cNvPr id="682" name="Arc 681"/>
            <p:cNvSpPr/>
            <p:nvPr/>
          </p:nvSpPr>
          <p:spPr>
            <a:xfrm>
              <a:off x="5832082" y="1196574"/>
              <a:ext cx="2542961" cy="1432079"/>
            </a:xfrm>
            <a:prstGeom prst="arc">
              <a:avLst>
                <a:gd name="adj1" fmla="val 11655172"/>
                <a:gd name="adj2" fmla="val 2064584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309"/>
              <a:endParaRPr lang="en-US" kern="0">
                <a:solidFill>
                  <a:sysClr val="windowText" lastClr="000000"/>
                </a:solidFill>
              </a:endParaRPr>
            </a:p>
          </p:txBody>
        </p:sp>
        <p:cxnSp>
          <p:nvCxnSpPr>
            <p:cNvPr id="458" name="Straight Arrow Connector 457"/>
            <p:cNvCxnSpPr/>
            <p:nvPr/>
          </p:nvCxnSpPr>
          <p:spPr>
            <a:xfrm flipV="1">
              <a:off x="5810999" y="2534126"/>
              <a:ext cx="3164" cy="258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9" name="TextBox 458"/>
            <p:cNvSpPr txBox="1"/>
            <p:nvPr/>
          </p:nvSpPr>
          <p:spPr>
            <a:xfrm>
              <a:off x="1637956" y="2927070"/>
              <a:ext cx="3930884" cy="461665"/>
            </a:xfrm>
            <a:prstGeom prst="rect">
              <a:avLst/>
            </a:prstGeom>
            <a:noFill/>
          </p:spPr>
          <p:txBody>
            <a:bodyPr wrap="none" rtlCol="0">
              <a:spAutoFit/>
            </a:bodyPr>
            <a:lstStyle/>
            <a:p>
              <a:pPr defTabSz="914309"/>
              <a:r>
                <a:rPr lang="en-US" sz="2400" kern="0" dirty="0">
                  <a:latin typeface="Segoe Semibold"/>
                  <a:cs typeface="Segoe UI Light" panose="020B0502040204020203" pitchFamily="34" charset="0"/>
                </a:rPr>
                <a:t>Key Encryption Keys (KEK)</a:t>
              </a:r>
            </a:p>
          </p:txBody>
        </p:sp>
        <p:sp>
          <p:nvSpPr>
            <p:cNvPr id="677" name="TextBox 676"/>
            <p:cNvSpPr txBox="1"/>
            <p:nvPr/>
          </p:nvSpPr>
          <p:spPr>
            <a:xfrm>
              <a:off x="9027378" y="1856869"/>
              <a:ext cx="3230372" cy="461665"/>
            </a:xfrm>
            <a:prstGeom prst="rect">
              <a:avLst/>
            </a:prstGeom>
            <a:noFill/>
          </p:spPr>
          <p:txBody>
            <a:bodyPr wrap="none" rtlCol="0">
              <a:spAutoFit/>
            </a:bodyPr>
            <a:lstStyle/>
            <a:p>
              <a:pPr defTabSz="914309"/>
              <a:r>
                <a:rPr lang="en-US" sz="2400" kern="0" dirty="0">
                  <a:latin typeface="Segoe Semibold"/>
                  <a:cs typeface="Segoe UI Light" panose="020B0502040204020203" pitchFamily="34" charset="0"/>
                </a:rPr>
                <a:t>Azure Active Directory</a:t>
              </a:r>
            </a:p>
          </p:txBody>
        </p:sp>
      </p:grpSp>
      <p:sp>
        <p:nvSpPr>
          <p:cNvPr id="6" name="Title 5"/>
          <p:cNvSpPr>
            <a:spLocks noGrp="1"/>
          </p:cNvSpPr>
          <p:nvPr>
            <p:ph type="title"/>
          </p:nvPr>
        </p:nvSpPr>
        <p:spPr/>
        <p:txBody>
          <a:bodyPr/>
          <a:lstStyle/>
          <a:p>
            <a:r>
              <a:rPr lang="en-US" dirty="0"/>
              <a:t>Encryption components</a:t>
            </a:r>
          </a:p>
        </p:txBody>
      </p:sp>
    </p:spTree>
    <p:extLst>
      <p:ext uri="{BB962C8B-B14F-4D97-AF65-F5344CB8AC3E}">
        <p14:creationId xmlns:p14="http://schemas.microsoft.com/office/powerpoint/2010/main" val="157349540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66168" y="5021262"/>
            <a:ext cx="11702553" cy="1698927"/>
          </a:xfrm>
        </p:spPr>
        <p:txBody>
          <a:bodyPr/>
          <a:lstStyle/>
          <a:p>
            <a:pPr marL="0" indent="0">
              <a:buNone/>
            </a:pPr>
            <a:r>
              <a:rPr lang="en-US" dirty="0">
                <a:solidFill>
                  <a:schemeClr val="tx2"/>
                </a:solidFill>
              </a:rPr>
              <a:t>Key Vault</a:t>
            </a:r>
          </a:p>
          <a:p>
            <a:pPr marL="371472" lvl="1" indent="-342900"/>
            <a:r>
              <a:rPr lang="en-US" dirty="0"/>
              <a:t>Your own container to store and manage related SECRETS and KEYS</a:t>
            </a:r>
          </a:p>
          <a:p>
            <a:pPr marL="371472" lvl="1" indent="-342900"/>
            <a:r>
              <a:rPr lang="en-US" dirty="0"/>
              <a:t>Typically you create one Key Vault per application instance</a:t>
            </a:r>
          </a:p>
          <a:p>
            <a:pPr marL="371472" lvl="1" indent="-342900"/>
            <a:r>
              <a:rPr lang="en-US" dirty="0"/>
              <a:t>You can create up to 800 Key Vaults per Azure subscription</a:t>
            </a:r>
          </a:p>
        </p:txBody>
      </p:sp>
      <p:sp>
        <p:nvSpPr>
          <p:cNvPr id="2" name="Title 1"/>
          <p:cNvSpPr>
            <a:spLocks noGrp="1"/>
          </p:cNvSpPr>
          <p:nvPr>
            <p:ph type="title"/>
          </p:nvPr>
        </p:nvSpPr>
        <p:spPr/>
        <p:txBody>
          <a:bodyPr/>
          <a:lstStyle/>
          <a:p>
            <a:r>
              <a:rPr lang="en-US" dirty="0"/>
              <a:t>Azure Key Vault concepts</a:t>
            </a:r>
          </a:p>
        </p:txBody>
      </p:sp>
      <p:graphicFrame>
        <p:nvGraphicFramePr>
          <p:cNvPr id="8" name="Table 7"/>
          <p:cNvGraphicFramePr>
            <a:graphicFrameLocks noGrp="1"/>
          </p:cNvGraphicFramePr>
          <p:nvPr>
            <p:extLst>
              <p:ext uri="{D42A27DB-BD31-4B8C-83A1-F6EECF244321}">
                <p14:modId xmlns:p14="http://schemas.microsoft.com/office/powerpoint/2010/main" val="3884974854"/>
              </p:ext>
            </p:extLst>
          </p:nvPr>
        </p:nvGraphicFramePr>
        <p:xfrm>
          <a:off x="609600" y="1624614"/>
          <a:ext cx="11215688" cy="3091848"/>
        </p:xfrm>
        <a:graphic>
          <a:graphicData uri="http://schemas.openxmlformats.org/drawingml/2006/table">
            <a:tbl>
              <a:tblPr>
                <a:tableStyleId>{616DA210-FB5B-4158-B5E0-FEB733F419BA}</a:tableStyleId>
              </a:tblPr>
              <a:tblGrid>
                <a:gridCol w="5942086">
                  <a:extLst>
                    <a:ext uri="{9D8B030D-6E8A-4147-A177-3AD203B41FA5}">
                      <a16:colId xmlns:a16="http://schemas.microsoft.com/office/drawing/2014/main" val="3397041616"/>
                    </a:ext>
                  </a:extLst>
                </a:gridCol>
                <a:gridCol w="5273602">
                  <a:extLst>
                    <a:ext uri="{9D8B030D-6E8A-4147-A177-3AD203B41FA5}">
                      <a16:colId xmlns:a16="http://schemas.microsoft.com/office/drawing/2014/main" val="3021206675"/>
                    </a:ext>
                  </a:extLst>
                </a:gridCol>
              </a:tblGrid>
              <a:tr h="701028">
                <a:tc>
                  <a:txBody>
                    <a:bodyPr/>
                    <a:lstStyle/>
                    <a:p>
                      <a:pPr marL="0" marR="0" indent="0" algn="l" defTabSz="932667" rtl="0" eaLnBrk="1" fontAlgn="auto" latinLnBrk="0" hangingPunct="1">
                        <a:lnSpc>
                          <a:spcPct val="100000"/>
                        </a:lnSpc>
                        <a:spcBef>
                          <a:spcPts val="0"/>
                        </a:spcBef>
                        <a:spcAft>
                          <a:spcPts val="0"/>
                        </a:spcAft>
                        <a:buClrTx/>
                        <a:buSzTx/>
                        <a:buFontTx/>
                        <a:buNone/>
                        <a:tabLst/>
                        <a:defRPr/>
                      </a:pPr>
                      <a:r>
                        <a:rPr lang="en-US" sz="3600" dirty="0">
                          <a:solidFill>
                            <a:schemeClr val="accent1"/>
                          </a:solidFill>
                          <a:latin typeface="+mj-lt"/>
                        </a:rPr>
                        <a:t>Secrets</a:t>
                      </a:r>
                    </a:p>
                  </a:txBody>
                  <a:tcPr marL="91428" marR="91428" marT="45714" marB="45714" anchor="ctr"/>
                </a:tc>
                <a:tc>
                  <a:txBody>
                    <a:bodyPr/>
                    <a:lstStyle/>
                    <a:p>
                      <a:r>
                        <a:rPr lang="en-US" sz="3600" dirty="0">
                          <a:solidFill>
                            <a:schemeClr val="accent1"/>
                          </a:solidFill>
                          <a:latin typeface="+mj-lt"/>
                        </a:rPr>
                        <a:t>Keys</a:t>
                      </a:r>
                    </a:p>
                  </a:txBody>
                  <a:tcPr marL="91428" marR="91428" marT="45714" marB="45714" anchor="ctr"/>
                </a:tc>
                <a:extLst>
                  <a:ext uri="{0D108BD9-81ED-4DB2-BD59-A6C34878D82A}">
                    <a16:rowId xmlns:a16="http://schemas.microsoft.com/office/drawing/2014/main" val="993825334"/>
                  </a:ext>
                </a:extLst>
              </a:tr>
              <a:tr h="1080192">
                <a:tc>
                  <a:txBody>
                    <a:bodyPr/>
                    <a:lstStyle/>
                    <a:p>
                      <a:pPr marL="0" marR="0" indent="0" algn="l" defTabSz="932667" rtl="0" eaLnBrk="1" fontAlgn="auto" latinLnBrk="0" hangingPunct="1">
                        <a:lnSpc>
                          <a:spcPct val="100000"/>
                        </a:lnSpc>
                        <a:spcBef>
                          <a:spcPts val="0"/>
                        </a:spcBef>
                        <a:spcAft>
                          <a:spcPts val="1200"/>
                        </a:spcAft>
                        <a:buClrTx/>
                        <a:buSzTx/>
                        <a:buFontTx/>
                        <a:buNone/>
                        <a:tabLst/>
                        <a:defRPr/>
                      </a:pPr>
                      <a:r>
                        <a:rPr lang="en-US" sz="1800" dirty="0"/>
                        <a:t>Any sequence of bytes &lt; 25 KB</a:t>
                      </a:r>
                    </a:p>
                    <a:p>
                      <a:pPr marL="0" marR="0" indent="0" algn="l" defTabSz="932667" rtl="0" eaLnBrk="1" fontAlgn="auto" latinLnBrk="0" hangingPunct="1">
                        <a:lnSpc>
                          <a:spcPct val="100000"/>
                        </a:lnSpc>
                        <a:spcBef>
                          <a:spcPts val="0"/>
                        </a:spcBef>
                        <a:spcAft>
                          <a:spcPts val="0"/>
                        </a:spcAft>
                        <a:buClrTx/>
                        <a:buSzTx/>
                        <a:buFontTx/>
                        <a:buNone/>
                        <a:tabLst/>
                        <a:defRPr/>
                      </a:pPr>
                      <a:r>
                        <a:rPr lang="en-US" sz="1800" dirty="0"/>
                        <a:t>e.g. Connection string, Storage account key, PFX file</a:t>
                      </a:r>
                      <a:endParaRPr lang="en-US" sz="1800" dirty="0">
                        <a:solidFill>
                          <a:schemeClr val="tx1"/>
                        </a:solidFill>
                        <a:latin typeface="+mn-lt"/>
                      </a:endParaRPr>
                    </a:p>
                  </a:txBody>
                  <a:tcPr marL="91428" marR="91428" marT="45714" marB="45714" anchor="ctr"/>
                </a:tc>
                <a:tc>
                  <a:txBody>
                    <a:bodyPr/>
                    <a:lstStyle/>
                    <a:p>
                      <a:pPr marL="0" indent="0">
                        <a:spcAft>
                          <a:spcPts val="1200"/>
                        </a:spcAft>
                        <a:buClr>
                          <a:srgbClr val="FFFFFF"/>
                        </a:buClr>
                        <a:buNone/>
                      </a:pPr>
                      <a:r>
                        <a:rPr lang="en-US" sz="1800" dirty="0"/>
                        <a:t>A cryptographic key</a:t>
                      </a:r>
                    </a:p>
                    <a:p>
                      <a:pPr marL="0" indent="0">
                        <a:buClr>
                          <a:srgbClr val="FFFFFF"/>
                        </a:buClr>
                        <a:buNone/>
                      </a:pPr>
                      <a:r>
                        <a:rPr lang="en-US" sz="1800" dirty="0"/>
                        <a:t>RSA 2048</a:t>
                      </a:r>
                      <a:endParaRPr lang="en-US" sz="1800" dirty="0">
                        <a:gradFill>
                          <a:gsLst>
                            <a:gs pos="1250">
                              <a:srgbClr val="FFFFFF"/>
                            </a:gs>
                            <a:gs pos="100000">
                              <a:srgbClr val="FFFFFF"/>
                            </a:gs>
                          </a:gsLst>
                          <a:lin ang="5400000" scaled="0"/>
                        </a:gradFill>
                        <a:latin typeface="+mn-lt"/>
                      </a:endParaRPr>
                    </a:p>
                  </a:txBody>
                  <a:tcPr marL="91428" marR="91428" marT="45714" marB="45714" anchor="ctr"/>
                </a:tc>
                <a:extLst>
                  <a:ext uri="{0D108BD9-81ED-4DB2-BD59-A6C34878D82A}">
                    <a16:rowId xmlns:a16="http://schemas.microsoft.com/office/drawing/2014/main" val="2550046400"/>
                  </a:ext>
                </a:extLst>
              </a:tr>
              <a:tr h="1310628">
                <a:tc>
                  <a:txBody>
                    <a:bodyPr/>
                    <a:lstStyle/>
                    <a:p>
                      <a:pPr>
                        <a:spcBef>
                          <a:spcPts val="1200"/>
                        </a:spcBef>
                      </a:pPr>
                      <a:r>
                        <a:rPr lang="en-US" sz="1800" dirty="0"/>
                        <a:t>Use pattern: </a:t>
                      </a:r>
                    </a:p>
                    <a:p>
                      <a:pPr marL="371472" marR="0" lvl="1" indent="-342900" algn="l" defTabSz="932594" rtl="0" eaLnBrk="1" fontAlgn="auto" latinLnBrk="0" hangingPunct="1">
                        <a:lnSpc>
                          <a:spcPct val="90000"/>
                        </a:lnSpc>
                        <a:spcBef>
                          <a:spcPct val="20000"/>
                        </a:spcBef>
                        <a:spcAft>
                          <a:spcPts val="0"/>
                        </a:spcAft>
                        <a:buClrTx/>
                        <a:buSzPct val="90000"/>
                        <a:buFont typeface="Arial" pitchFamily="34" charset="0"/>
                        <a:buChar char="•"/>
                        <a:tabLst/>
                      </a:pPr>
                      <a:r>
                        <a:rPr lang="en-US" sz="1800" kern="1200" spc="0" baseline="0" dirty="0">
                          <a:gradFill>
                            <a:gsLst>
                              <a:gs pos="1250">
                                <a:schemeClr val="tx1"/>
                              </a:gs>
                              <a:gs pos="100000">
                                <a:schemeClr val="tx1"/>
                              </a:gs>
                            </a:gsLst>
                            <a:lin ang="5400000" scaled="0"/>
                          </a:gradFill>
                          <a:latin typeface="+mn-lt"/>
                          <a:ea typeface="+mn-ea"/>
                          <a:cs typeface="+mn-cs"/>
                        </a:rPr>
                        <a:t>Operator adds secret to Key Vault</a:t>
                      </a:r>
                    </a:p>
                    <a:p>
                      <a:pPr marL="371472" marR="0" lvl="1" indent="-342900" algn="l" defTabSz="932594" rtl="0" eaLnBrk="1" fontAlgn="auto" latinLnBrk="0" hangingPunct="1">
                        <a:lnSpc>
                          <a:spcPct val="90000"/>
                        </a:lnSpc>
                        <a:spcBef>
                          <a:spcPct val="20000"/>
                        </a:spcBef>
                        <a:spcAft>
                          <a:spcPts val="0"/>
                        </a:spcAft>
                        <a:buClrTx/>
                        <a:buSzPct val="90000"/>
                        <a:buFont typeface="Arial" pitchFamily="34" charset="0"/>
                        <a:buChar char="•"/>
                        <a:tabLst/>
                      </a:pPr>
                      <a:r>
                        <a:rPr lang="en-US" sz="1800" kern="1200" spc="0" baseline="0" dirty="0">
                          <a:gradFill>
                            <a:gsLst>
                              <a:gs pos="1250">
                                <a:schemeClr val="tx1"/>
                              </a:gs>
                              <a:gs pos="100000">
                                <a:schemeClr val="tx1"/>
                              </a:gs>
                            </a:gsLst>
                            <a:lin ang="5400000" scaled="0"/>
                          </a:gradFill>
                          <a:latin typeface="+mn-lt"/>
                          <a:ea typeface="+mn-ea"/>
                          <a:cs typeface="+mn-cs"/>
                        </a:rPr>
                        <a:t>App reads secret and uses it</a:t>
                      </a:r>
                    </a:p>
                  </a:txBody>
                  <a:tcPr marL="91428" marR="91428" marT="45714" marB="45714" anchor="ctr"/>
                </a:tc>
                <a:tc>
                  <a:txBody>
                    <a:bodyPr/>
                    <a:lstStyle/>
                    <a:p>
                      <a:pPr marL="0" indent="0">
                        <a:buClr>
                          <a:srgbClr val="FFFFFF"/>
                        </a:buClr>
                        <a:buNone/>
                      </a:pPr>
                      <a:r>
                        <a:rPr lang="en-US" sz="1800" dirty="0"/>
                        <a:t>Use pattern: </a:t>
                      </a:r>
                    </a:p>
                    <a:p>
                      <a:pPr marL="371472" marR="0" lvl="1" indent="-342900" algn="l" defTabSz="932594" rtl="0" eaLnBrk="1" fontAlgn="auto" latinLnBrk="0" hangingPunct="1">
                        <a:lnSpc>
                          <a:spcPct val="90000"/>
                        </a:lnSpc>
                        <a:spcBef>
                          <a:spcPct val="20000"/>
                        </a:spcBef>
                        <a:spcAft>
                          <a:spcPts val="0"/>
                        </a:spcAft>
                        <a:buClrTx/>
                        <a:buSzPct val="90000"/>
                        <a:buFont typeface="Arial" pitchFamily="34" charset="0"/>
                        <a:buChar char="•"/>
                        <a:tabLst/>
                      </a:pPr>
                      <a:r>
                        <a:rPr lang="en-US" sz="1800" kern="1200" spc="0" baseline="0" dirty="0">
                          <a:gradFill>
                            <a:gsLst>
                              <a:gs pos="1250">
                                <a:schemeClr val="tx1"/>
                              </a:gs>
                              <a:gs pos="100000">
                                <a:schemeClr val="tx1"/>
                              </a:gs>
                            </a:gsLst>
                            <a:lin ang="5400000" scaled="0"/>
                          </a:gradFill>
                          <a:latin typeface="+mn-lt"/>
                          <a:ea typeface="+mn-ea"/>
                          <a:cs typeface="+mn-cs"/>
                        </a:rPr>
                        <a:t>Operator adds key to Key Vault </a:t>
                      </a:r>
                    </a:p>
                    <a:p>
                      <a:pPr marL="371472" marR="0" lvl="1" indent="-342900" algn="l" defTabSz="932594" rtl="0" eaLnBrk="1" fontAlgn="auto" latinLnBrk="0" hangingPunct="1">
                        <a:lnSpc>
                          <a:spcPct val="90000"/>
                        </a:lnSpc>
                        <a:spcBef>
                          <a:spcPct val="20000"/>
                        </a:spcBef>
                        <a:spcAft>
                          <a:spcPts val="0"/>
                        </a:spcAft>
                        <a:buClrTx/>
                        <a:buSzPct val="90000"/>
                        <a:buFont typeface="Arial" pitchFamily="34" charset="0"/>
                        <a:buChar char="•"/>
                        <a:tabLst/>
                      </a:pPr>
                      <a:r>
                        <a:rPr lang="en-US" sz="1800" kern="1200" spc="0" baseline="0" dirty="0">
                          <a:gradFill>
                            <a:gsLst>
                              <a:gs pos="1250">
                                <a:schemeClr val="tx1"/>
                              </a:gs>
                              <a:gs pos="100000">
                                <a:schemeClr val="tx1"/>
                              </a:gs>
                            </a:gsLst>
                            <a:lin ang="5400000" scaled="0"/>
                          </a:gradFill>
                          <a:latin typeface="+mn-lt"/>
                          <a:ea typeface="+mn-ea"/>
                          <a:cs typeface="+mn-cs"/>
                        </a:rPr>
                        <a:t>App asks Key Vault service to decrypt/sign </a:t>
                      </a:r>
                      <a:br>
                        <a:rPr lang="en-US" sz="1800" kern="1200" spc="0" baseline="0" dirty="0">
                          <a:gradFill>
                            <a:gsLst>
                              <a:gs pos="1250">
                                <a:schemeClr val="tx1"/>
                              </a:gs>
                              <a:gs pos="100000">
                                <a:schemeClr val="tx1"/>
                              </a:gs>
                            </a:gsLst>
                            <a:lin ang="5400000" scaled="0"/>
                          </a:gradFill>
                          <a:latin typeface="+mn-lt"/>
                          <a:ea typeface="+mn-ea"/>
                          <a:cs typeface="+mn-cs"/>
                        </a:rPr>
                      </a:br>
                      <a:r>
                        <a:rPr lang="en-US" sz="1800" kern="1200" spc="0" baseline="0" dirty="0">
                          <a:gradFill>
                            <a:gsLst>
                              <a:gs pos="1250">
                                <a:schemeClr val="tx1"/>
                              </a:gs>
                              <a:gs pos="100000">
                                <a:schemeClr val="tx1"/>
                              </a:gs>
                            </a:gsLst>
                            <a:lin ang="5400000" scaled="0"/>
                          </a:gradFill>
                          <a:latin typeface="+mn-lt"/>
                          <a:ea typeface="+mn-ea"/>
                          <a:cs typeface="+mn-cs"/>
                        </a:rPr>
                        <a:t>with the key. Keys cannot be read back</a:t>
                      </a:r>
                    </a:p>
                  </a:txBody>
                  <a:tcPr marL="91428" marR="91428" marT="45714" marB="45714" anchor="ctr"/>
                </a:tc>
                <a:extLst>
                  <a:ext uri="{0D108BD9-81ED-4DB2-BD59-A6C34878D82A}">
                    <a16:rowId xmlns:a16="http://schemas.microsoft.com/office/drawing/2014/main" val="2210370552"/>
                  </a:ext>
                </a:extLst>
              </a:tr>
            </a:tbl>
          </a:graphicData>
        </a:graphic>
      </p:graphicFrame>
    </p:spTree>
    <p:extLst>
      <p:ext uri="{BB962C8B-B14F-4D97-AF65-F5344CB8AC3E}">
        <p14:creationId xmlns:p14="http://schemas.microsoft.com/office/powerpoint/2010/main" val="1871361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366168" y="2125662"/>
            <a:ext cx="11702553" cy="3804118"/>
          </a:xfrm>
        </p:spPr>
        <p:txBody>
          <a:bodyPr/>
          <a:lstStyle/>
          <a:p>
            <a:r>
              <a:rPr lang="en-US" sz="2400" dirty="0">
                <a:solidFill>
                  <a:schemeClr val="tx2"/>
                </a:solidFill>
              </a:rPr>
              <a:t>Traditionally, many IT security organizations have built segmentation and containment strategies primarily using </a:t>
            </a:r>
            <a:r>
              <a:rPr lang="en-US" sz="2400" b="1" dirty="0">
                <a:solidFill>
                  <a:schemeClr val="tx2"/>
                </a:solidFill>
              </a:rPr>
              <a:t>firewalls that filter IP traffic by protocol and port rules</a:t>
            </a:r>
            <a:endParaRPr lang="en-US" sz="2400" dirty="0">
              <a:solidFill>
                <a:schemeClr val="tx2"/>
              </a:solidFill>
            </a:endParaRPr>
          </a:p>
          <a:p>
            <a:endParaRPr lang="en-US" sz="2400" dirty="0">
              <a:solidFill>
                <a:schemeClr val="tx2"/>
              </a:solidFill>
            </a:endParaRPr>
          </a:p>
          <a:p>
            <a:r>
              <a:rPr lang="en-US" sz="2400" dirty="0">
                <a:solidFill>
                  <a:schemeClr val="tx2"/>
                </a:solidFill>
              </a:rPr>
              <a:t>These designs typically include a </a:t>
            </a:r>
            <a:r>
              <a:rPr lang="en-US" sz="2400" b="1" dirty="0">
                <a:solidFill>
                  <a:schemeClr val="tx2"/>
                </a:solidFill>
              </a:rPr>
              <a:t>production intranet, an extranet (sometimes called a “demilitarized zone” (DMZ)) extranet, and sometimes additional segment isolation within or outside of production using firewalls</a:t>
            </a:r>
            <a:endParaRPr lang="en-US" sz="2400" dirty="0">
              <a:solidFill>
                <a:schemeClr val="tx2"/>
              </a:solidFill>
            </a:endParaRPr>
          </a:p>
          <a:p>
            <a:endParaRPr lang="en-US" sz="2400" dirty="0">
              <a:solidFill>
                <a:schemeClr val="tx2"/>
              </a:solidFill>
            </a:endParaRPr>
          </a:p>
          <a:p>
            <a:r>
              <a:rPr lang="en-US" sz="2400" dirty="0">
                <a:solidFill>
                  <a:schemeClr val="tx2"/>
                </a:solidFill>
              </a:rPr>
              <a:t>The net result of most of these is a failed strategy that is difficult to implement, costly to the organization, and yet repeatedly proven easily evaded by attackers and penetration testers</a:t>
            </a:r>
          </a:p>
        </p:txBody>
      </p:sp>
      <p:sp>
        <p:nvSpPr>
          <p:cNvPr id="17" name="Title 16"/>
          <p:cNvSpPr>
            <a:spLocks noGrp="1"/>
          </p:cNvSpPr>
          <p:nvPr>
            <p:ph type="title"/>
          </p:nvPr>
        </p:nvSpPr>
        <p:spPr>
          <a:xfrm>
            <a:off x="366169" y="295278"/>
            <a:ext cx="11702551" cy="1449384"/>
          </a:xfrm>
        </p:spPr>
        <p:txBody>
          <a:bodyPr/>
          <a:lstStyle/>
          <a:p>
            <a:r>
              <a:rPr lang="en-US" dirty="0"/>
              <a:t>Containment and segmentation strategies – traditional approaches and challenge</a:t>
            </a:r>
          </a:p>
        </p:txBody>
      </p:sp>
    </p:spTree>
    <p:extLst>
      <p:ext uri="{BB962C8B-B14F-4D97-AF65-F5344CB8AC3E}">
        <p14:creationId xmlns:p14="http://schemas.microsoft.com/office/powerpoint/2010/main" val="124552890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81792" y="2423251"/>
            <a:ext cx="5610200" cy="4383362"/>
          </a:xfrm>
          <a:prstGeom prst="rect">
            <a:avLst/>
          </a:prstGeom>
        </p:spPr>
      </p:pic>
      <p:pic>
        <p:nvPicPr>
          <p:cNvPr id="9" name="Picture 8"/>
          <p:cNvPicPr>
            <a:picLocks noChangeAspect="1"/>
          </p:cNvPicPr>
          <p:nvPr/>
        </p:nvPicPr>
        <p:blipFill>
          <a:blip r:embed="rId4"/>
          <a:stretch>
            <a:fillRect/>
          </a:stretch>
        </p:blipFill>
        <p:spPr>
          <a:xfrm>
            <a:off x="2166188" y="1668462"/>
            <a:ext cx="582803" cy="571098"/>
          </a:xfrm>
          <a:prstGeom prst="rect">
            <a:avLst/>
          </a:prstGeom>
        </p:spPr>
      </p:pic>
      <p:cxnSp>
        <p:nvCxnSpPr>
          <p:cNvPr id="10" name="Straight Connector 9"/>
          <p:cNvCxnSpPr>
            <a:stCxn id="9" idx="2"/>
          </p:cNvCxnSpPr>
          <p:nvPr/>
        </p:nvCxnSpPr>
        <p:spPr>
          <a:xfrm>
            <a:off x="2457590" y="2239559"/>
            <a:ext cx="0" cy="269397"/>
          </a:xfrm>
          <a:prstGeom prst="line">
            <a:avLst/>
          </a:prstGeom>
          <a:ln>
            <a:solidFill>
              <a:schemeClr val="bg1">
                <a:lumMod val="60000"/>
                <a:lumOff val="40000"/>
              </a:schemeClr>
            </a:solidFill>
            <a:headEnd type="none"/>
            <a:tailEnd type="none"/>
          </a:ln>
        </p:spPr>
        <p:style>
          <a:lnRef idx="2">
            <a:schemeClr val="dk1"/>
          </a:lnRef>
          <a:fillRef idx="0">
            <a:schemeClr val="dk1"/>
          </a:fillRef>
          <a:effectRef idx="1">
            <a:schemeClr val="dk1"/>
          </a:effectRef>
          <a:fontRef idx="minor">
            <a:schemeClr val="tx1"/>
          </a:fontRef>
        </p:style>
      </p:cxnSp>
      <p:sp>
        <p:nvSpPr>
          <p:cNvPr id="11" name="Line Callout 1 (No Border) 10"/>
          <p:cNvSpPr/>
          <p:nvPr/>
        </p:nvSpPr>
        <p:spPr bwMode="auto">
          <a:xfrm>
            <a:off x="5748455" y="4571087"/>
            <a:ext cx="6890852" cy="473528"/>
          </a:xfrm>
          <a:prstGeom prst="callout1">
            <a:avLst>
              <a:gd name="adj1" fmla="val 64903"/>
              <a:gd name="adj2" fmla="val 8085"/>
              <a:gd name="adj3" fmla="val 158656"/>
              <a:gd name="adj4" fmla="val -285"/>
            </a:avLst>
          </a:prstGeom>
          <a:noFill/>
          <a:ln>
            <a:solidFill>
              <a:schemeClr val="tx1"/>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4841" tIns="139873" rIns="174841" bIns="139873" numCol="1" spcCol="0" rtlCol="0" fromWordArt="0" anchor="t" anchorCtr="0" forceAA="0" compatLnSpc="1">
            <a:prstTxWarp prst="textNoShape">
              <a:avLst/>
            </a:prstTxWarp>
            <a:noAutofit/>
          </a:bodyPr>
          <a:lstStyle/>
          <a:p>
            <a:pPr marL="0" lvl="1" defTabSz="914309"/>
            <a:r>
              <a:rPr lang="en-US" sz="1200" kern="0" dirty="0">
                <a:solidFill>
                  <a:schemeClr val="tx1"/>
                </a:solidFill>
              </a:rPr>
              <a:t>https://Vault1.vault.azure.net/</a:t>
            </a:r>
            <a:r>
              <a:rPr lang="en-US" sz="1200" kern="0" dirty="0">
                <a:solidFill>
                  <a:schemeClr val="accent1"/>
                </a:solidFill>
              </a:rPr>
              <a:t>keys/MyKey</a:t>
            </a:r>
          </a:p>
        </p:txBody>
      </p:sp>
      <p:sp>
        <p:nvSpPr>
          <p:cNvPr id="12" name="Line Callout 1 (No Border) 11"/>
          <p:cNvSpPr/>
          <p:nvPr/>
        </p:nvSpPr>
        <p:spPr bwMode="auto">
          <a:xfrm>
            <a:off x="5516266" y="3796462"/>
            <a:ext cx="7940178" cy="473528"/>
          </a:xfrm>
          <a:prstGeom prst="callout1">
            <a:avLst>
              <a:gd name="adj1" fmla="val 118750"/>
              <a:gd name="adj2" fmla="val 6820"/>
              <a:gd name="adj3" fmla="val 508655"/>
              <a:gd name="adj4" fmla="val -20114"/>
            </a:avLst>
          </a:prstGeom>
          <a:noFill/>
          <a:ln>
            <a:solidFill>
              <a:schemeClr val="tx1"/>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4841" tIns="139873" rIns="174841" bIns="139873" numCol="1" spcCol="0" rtlCol="0" fromWordArt="0" anchor="t" anchorCtr="0" forceAA="0" compatLnSpc="1">
            <a:prstTxWarp prst="textNoShape">
              <a:avLst/>
            </a:prstTxWarp>
            <a:noAutofit/>
          </a:bodyPr>
          <a:lstStyle/>
          <a:p>
            <a:pPr marL="0" lvl="1" defTabSz="914309"/>
            <a:r>
              <a:rPr lang="en-US" sz="1200" kern="0" dirty="0">
                <a:solidFill>
                  <a:schemeClr val="tx1"/>
                </a:solidFill>
              </a:rPr>
              <a:t>https://Vault1.vault.azure.net/secrets/MySQLPassword</a:t>
            </a:r>
            <a:r>
              <a:rPr lang="en-US" sz="1200" kern="0" dirty="0">
                <a:solidFill>
                  <a:schemeClr val="accent1"/>
                </a:solidFill>
              </a:rPr>
              <a:t>/e0ec2eb3b8764192aa1e7f20fc74dab7</a:t>
            </a:r>
            <a:endParaRPr lang="en-US" sz="1400" kern="0" dirty="0">
              <a:solidFill>
                <a:schemeClr val="accent1"/>
              </a:solidFill>
            </a:endParaRPr>
          </a:p>
        </p:txBody>
      </p:sp>
      <p:sp>
        <p:nvSpPr>
          <p:cNvPr id="13" name="Line Callout 1 (No Border) 12"/>
          <p:cNvSpPr/>
          <p:nvPr/>
        </p:nvSpPr>
        <p:spPr bwMode="auto">
          <a:xfrm>
            <a:off x="6091056" y="5197696"/>
            <a:ext cx="6480875" cy="473528"/>
          </a:xfrm>
          <a:prstGeom prst="callout1">
            <a:avLst>
              <a:gd name="adj1" fmla="val 64904"/>
              <a:gd name="adj2" fmla="val 9683"/>
              <a:gd name="adj3" fmla="val 204809"/>
              <a:gd name="adj4" fmla="val -4094"/>
            </a:avLst>
          </a:prstGeom>
          <a:noFill/>
          <a:ln>
            <a:solidFill>
              <a:schemeClr val="tx1"/>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4841" tIns="139873" rIns="174841" bIns="139873" numCol="1" spcCol="0" rtlCol="0" fromWordArt="0" anchor="t" anchorCtr="0" forceAA="0" compatLnSpc="1">
            <a:prstTxWarp prst="textNoShape">
              <a:avLst/>
            </a:prstTxWarp>
            <a:noAutofit/>
          </a:bodyPr>
          <a:lstStyle/>
          <a:p>
            <a:pPr marL="0" lvl="1" defTabSz="914309"/>
            <a:r>
              <a:rPr lang="en-US" sz="1200" kern="0" dirty="0">
                <a:solidFill>
                  <a:schemeClr val="tx1"/>
                </a:solidFill>
              </a:rPr>
              <a:t>https://Vault1.vault.azure.net/keys/MyKey</a:t>
            </a:r>
            <a:r>
              <a:rPr lang="en-US" sz="1200" kern="0" dirty="0">
                <a:solidFill>
                  <a:schemeClr val="accent1"/>
                </a:solidFill>
              </a:rPr>
              <a:t>/fc8ae52ae7544ff38c60243f1c1bb129</a:t>
            </a:r>
            <a:endParaRPr lang="en-US" sz="1400" kern="0" dirty="0">
              <a:solidFill>
                <a:schemeClr val="accent1"/>
              </a:solidFill>
            </a:endParaRPr>
          </a:p>
        </p:txBody>
      </p:sp>
      <p:sp>
        <p:nvSpPr>
          <p:cNvPr id="14" name="Line Callout 1 (No Border) 13"/>
          <p:cNvSpPr/>
          <p:nvPr/>
        </p:nvSpPr>
        <p:spPr bwMode="auto">
          <a:xfrm>
            <a:off x="5378600" y="3195303"/>
            <a:ext cx="8002357" cy="473528"/>
          </a:xfrm>
          <a:prstGeom prst="callout1">
            <a:avLst>
              <a:gd name="adj1" fmla="val 80289"/>
              <a:gd name="adj2" fmla="val 8182"/>
              <a:gd name="adj3" fmla="val 447117"/>
              <a:gd name="adj4" fmla="val -17936"/>
            </a:avLst>
          </a:prstGeom>
          <a:noFill/>
          <a:ln>
            <a:solidFill>
              <a:schemeClr val="tx1"/>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4841" tIns="139873" rIns="174841" bIns="139873" numCol="1" spcCol="0" rtlCol="0" fromWordArt="0" anchor="t" anchorCtr="0" forceAA="0" compatLnSpc="1">
            <a:prstTxWarp prst="textNoShape">
              <a:avLst/>
            </a:prstTxWarp>
            <a:noAutofit/>
          </a:bodyPr>
          <a:lstStyle/>
          <a:p>
            <a:pPr marL="0" lvl="1" defTabSz="914309"/>
            <a:r>
              <a:rPr lang="en-US" sz="1200" kern="0" dirty="0">
                <a:solidFill>
                  <a:schemeClr val="tx1"/>
                </a:solidFill>
              </a:rPr>
              <a:t>https://Vault1.vault.azure.net/</a:t>
            </a:r>
            <a:r>
              <a:rPr lang="en-US" sz="1200" kern="0" dirty="0">
                <a:solidFill>
                  <a:schemeClr val="accent1"/>
                </a:solidFill>
              </a:rPr>
              <a:t>secrets/MySQLPassword</a:t>
            </a:r>
          </a:p>
        </p:txBody>
      </p:sp>
      <p:sp>
        <p:nvSpPr>
          <p:cNvPr id="15" name="Line Callout 1 (No Border) 14"/>
          <p:cNvSpPr/>
          <p:nvPr/>
        </p:nvSpPr>
        <p:spPr bwMode="auto">
          <a:xfrm>
            <a:off x="5311107" y="2543320"/>
            <a:ext cx="6694703" cy="473528"/>
          </a:xfrm>
          <a:prstGeom prst="callout1">
            <a:avLst>
              <a:gd name="adj1" fmla="val 76443"/>
              <a:gd name="adj2" fmla="val 8786"/>
              <a:gd name="adj3" fmla="val 343271"/>
              <a:gd name="adj4" fmla="val -14180"/>
            </a:avLst>
          </a:prstGeom>
          <a:noFill/>
          <a:ln>
            <a:solidFill>
              <a:schemeClr val="tx1"/>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4841" tIns="139873" rIns="174841" bIns="139873" numCol="1" spcCol="0" rtlCol="0" fromWordArt="0" anchor="t" anchorCtr="0" forceAA="0" compatLnSpc="1">
            <a:prstTxWarp prst="textNoShape">
              <a:avLst/>
            </a:prstTxWarp>
            <a:noAutofit/>
          </a:bodyPr>
          <a:lstStyle/>
          <a:p>
            <a:pPr marL="0" lvl="1" defTabSz="914309"/>
            <a:r>
              <a:rPr lang="en-US" sz="1200" kern="0" dirty="0">
                <a:solidFill>
                  <a:schemeClr val="tx1"/>
                </a:solidFill>
              </a:rPr>
              <a:t>https://</a:t>
            </a:r>
            <a:r>
              <a:rPr lang="en-US" sz="1200" kern="0" dirty="0">
                <a:solidFill>
                  <a:schemeClr val="accent1"/>
                </a:solidFill>
              </a:rPr>
              <a:t>Vault1</a:t>
            </a:r>
            <a:r>
              <a:rPr lang="en-US" sz="1200" kern="0" dirty="0">
                <a:solidFill>
                  <a:schemeClr val="tx1"/>
                </a:solidFill>
              </a:rPr>
              <a:t>.vault.azure.net</a:t>
            </a:r>
          </a:p>
        </p:txBody>
      </p:sp>
      <p:sp>
        <p:nvSpPr>
          <p:cNvPr id="4" name="Rectangle 3"/>
          <p:cNvSpPr/>
          <p:nvPr/>
        </p:nvSpPr>
        <p:spPr>
          <a:xfrm>
            <a:off x="366169" y="1144396"/>
            <a:ext cx="6216650" cy="295466"/>
          </a:xfrm>
          <a:prstGeom prst="rect">
            <a:avLst/>
          </a:prstGeom>
        </p:spPr>
        <p:txBody>
          <a:bodyPr lIns="146304" tIns="9144" rIns="146304" bIns="9144">
            <a:spAutoFit/>
          </a:bodyPr>
          <a:lstStyle/>
          <a:p>
            <a:pPr defTabSz="932574"/>
            <a:r>
              <a:rPr lang="da-DK" dirty="0">
                <a:solidFill>
                  <a:schemeClr val="tx2"/>
                </a:solidFill>
              </a:rPr>
              <a:t>Read/write/use via REST API / SDK / PSH / CLI</a:t>
            </a:r>
          </a:p>
        </p:txBody>
      </p:sp>
      <p:sp>
        <p:nvSpPr>
          <p:cNvPr id="5" name="Title 4"/>
          <p:cNvSpPr>
            <a:spLocks noGrp="1"/>
          </p:cNvSpPr>
          <p:nvPr>
            <p:ph type="title"/>
          </p:nvPr>
        </p:nvSpPr>
        <p:spPr>
          <a:xfrm>
            <a:off x="366169" y="295278"/>
            <a:ext cx="11702551" cy="917575"/>
          </a:xfrm>
        </p:spPr>
        <p:txBody>
          <a:bodyPr/>
          <a:lstStyle/>
          <a:p>
            <a:r>
              <a:rPr lang="da-DK" dirty="0"/>
              <a:t>KeyVault</a:t>
            </a:r>
            <a:endParaRPr lang="en-US" dirty="0"/>
          </a:p>
        </p:txBody>
      </p:sp>
    </p:spTree>
    <p:extLst>
      <p:ext uri="{BB962C8B-B14F-4D97-AF65-F5344CB8AC3E}">
        <p14:creationId xmlns:p14="http://schemas.microsoft.com/office/powerpoint/2010/main" val="378969283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Abstract Model</a:t>
            </a:r>
          </a:p>
        </p:txBody>
      </p:sp>
      <p:grpSp>
        <p:nvGrpSpPr>
          <p:cNvPr id="17" name="Group 16"/>
          <p:cNvGrpSpPr/>
          <p:nvPr/>
        </p:nvGrpSpPr>
        <p:grpSpPr>
          <a:xfrm>
            <a:off x="1413346" y="1987941"/>
            <a:ext cx="1539061" cy="1118104"/>
            <a:chOff x="369845" y="1264498"/>
            <a:chExt cx="1539257" cy="1118247"/>
          </a:xfrm>
        </p:grpSpPr>
        <p:sp>
          <p:nvSpPr>
            <p:cNvPr id="32" name="Folded Corner 31"/>
            <p:cNvSpPr/>
            <p:nvPr/>
          </p:nvSpPr>
          <p:spPr bwMode="auto">
            <a:xfrm>
              <a:off x="369845" y="1264498"/>
              <a:ext cx="1144087" cy="553837"/>
            </a:xfrm>
            <a:prstGeom prst="foldedCorner">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ctr" anchorCtr="0" forceAA="0" compatLnSpc="1">
              <a:prstTxWarp prst="textNoShape">
                <a:avLst/>
              </a:prstTxWarp>
              <a:noAutofit/>
            </a:bodyPr>
            <a:lstStyle/>
            <a:p>
              <a:pPr algn="ctr" defTabSz="932379" fontAlgn="base">
                <a:lnSpc>
                  <a:spcPct val="90000"/>
                </a:lnSpc>
                <a:spcBef>
                  <a:spcPct val="0"/>
                </a:spcBef>
                <a:spcAft>
                  <a:spcPct val="0"/>
                </a:spcAft>
                <a:defRPr/>
              </a:pPr>
              <a:r>
                <a:rPr lang="en-US" sz="2000" dirty="0">
                  <a:solidFill>
                    <a:schemeClr val="tx1"/>
                  </a:solidFill>
                  <a:latin typeface="Segoe UI"/>
                  <a:ea typeface="Segoe UI" pitchFamily="34" charset="0"/>
                  <a:cs typeface="Segoe UI" pitchFamily="34" charset="0"/>
                </a:rPr>
                <a:t>Data1</a:t>
              </a:r>
              <a:endParaRPr lang="en-US" sz="2400" dirty="0">
                <a:solidFill>
                  <a:schemeClr val="tx1"/>
                </a:solidFill>
                <a:latin typeface="Segoe UI"/>
                <a:ea typeface="Segoe UI" pitchFamily="34" charset="0"/>
                <a:cs typeface="Segoe UI" pitchFamily="34" charset="0"/>
              </a:endParaRPr>
            </a:p>
          </p:txBody>
        </p:sp>
        <p:grpSp>
          <p:nvGrpSpPr>
            <p:cNvPr id="36" name="Group 35"/>
            <p:cNvGrpSpPr/>
            <p:nvPr/>
          </p:nvGrpSpPr>
          <p:grpSpPr>
            <a:xfrm>
              <a:off x="474883" y="1691237"/>
              <a:ext cx="1434219" cy="691508"/>
              <a:chOff x="1641691" y="3596649"/>
              <a:chExt cx="1837047" cy="887906"/>
            </a:xfrm>
          </p:grpSpPr>
          <p:pic>
            <p:nvPicPr>
              <p:cNvPr id="33" name="Picture 3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641691" y="3596649"/>
                <a:ext cx="1393993" cy="578507"/>
              </a:xfrm>
              <a:prstGeom prst="rect">
                <a:avLst/>
              </a:prstGeom>
            </p:spPr>
          </p:pic>
          <p:sp>
            <p:nvSpPr>
              <p:cNvPr id="35" name="TextBox 34"/>
              <p:cNvSpPr txBox="1"/>
              <p:nvPr/>
            </p:nvSpPr>
            <p:spPr>
              <a:xfrm>
                <a:off x="2208348" y="3820637"/>
                <a:ext cx="1270390" cy="663918"/>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latin typeface="Segoe UI"/>
                  </a:rPr>
                  <a:t>DEK1</a:t>
                </a:r>
              </a:p>
            </p:txBody>
          </p:sp>
        </p:grpSp>
      </p:grpSp>
      <p:grpSp>
        <p:nvGrpSpPr>
          <p:cNvPr id="42" name="Group 41"/>
          <p:cNvGrpSpPr/>
          <p:nvPr/>
        </p:nvGrpSpPr>
        <p:grpSpPr>
          <a:xfrm>
            <a:off x="578644" y="1417098"/>
            <a:ext cx="1394107" cy="1479598"/>
            <a:chOff x="558242" y="800311"/>
            <a:chExt cx="1394285" cy="1479787"/>
          </a:xfrm>
        </p:grpSpPr>
        <p:pic>
          <p:nvPicPr>
            <p:cNvPr id="24" name="Picture 23"/>
            <p:cNvPicPr>
              <a:picLocks noChangeAspect="1"/>
            </p:cNvPicPr>
            <p:nvPr/>
          </p:nvPicPr>
          <p:blipFill>
            <a:blip r:embed="rId4" cstate="screen">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a:ext>
              </a:extLst>
            </a:blip>
            <a:stretch>
              <a:fillRect/>
            </a:stretch>
          </p:blipFill>
          <p:spPr>
            <a:xfrm>
              <a:off x="558242" y="1391413"/>
              <a:ext cx="888685" cy="888685"/>
            </a:xfrm>
            <a:prstGeom prst="rect">
              <a:avLst/>
            </a:prstGeom>
            <a:noFill/>
            <a:ln>
              <a:noFill/>
            </a:ln>
          </p:spPr>
        </p:pic>
        <p:sp>
          <p:nvSpPr>
            <p:cNvPr id="41" name="TextBox 40"/>
            <p:cNvSpPr txBox="1"/>
            <p:nvPr/>
          </p:nvSpPr>
          <p:spPr>
            <a:xfrm>
              <a:off x="577946" y="800311"/>
              <a:ext cx="1374581" cy="54476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dirty="0">
                  <a:latin typeface="Segoe UI"/>
                </a:rPr>
                <a:t>Workload</a:t>
              </a:r>
            </a:p>
          </p:txBody>
        </p:sp>
      </p:grpSp>
      <p:grpSp>
        <p:nvGrpSpPr>
          <p:cNvPr id="5" name="Group 4"/>
          <p:cNvGrpSpPr/>
          <p:nvPr/>
        </p:nvGrpSpPr>
        <p:grpSpPr>
          <a:xfrm>
            <a:off x="2098526" y="4504796"/>
            <a:ext cx="1316051" cy="973666"/>
            <a:chOff x="3265935" y="5512547"/>
            <a:chExt cx="1316219" cy="973790"/>
          </a:xfrm>
        </p:grpSpPr>
        <p:sp>
          <p:nvSpPr>
            <p:cNvPr id="40" name="Frame 39"/>
            <p:cNvSpPr/>
            <p:nvPr/>
          </p:nvSpPr>
          <p:spPr bwMode="auto">
            <a:xfrm>
              <a:off x="3265935" y="5550881"/>
              <a:ext cx="1233788" cy="918181"/>
            </a:xfrm>
            <a:prstGeom prst="fram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endParaRPr lang="en-US" sz="2400" dirty="0">
                <a:solidFill>
                  <a:schemeClr val="tx1"/>
                </a:solidFill>
                <a:latin typeface="Segoe UI"/>
                <a:ea typeface="Segoe UI" pitchFamily="34" charset="0"/>
                <a:cs typeface="Segoe UI" pitchFamily="34" charset="0"/>
              </a:endParaRPr>
            </a:p>
          </p:txBody>
        </p:sp>
        <p:grpSp>
          <p:nvGrpSpPr>
            <p:cNvPr id="53" name="Group 52"/>
            <p:cNvGrpSpPr/>
            <p:nvPr/>
          </p:nvGrpSpPr>
          <p:grpSpPr>
            <a:xfrm>
              <a:off x="3423308" y="5847221"/>
              <a:ext cx="1076415" cy="639116"/>
              <a:chOff x="2460896" y="4841611"/>
              <a:chExt cx="1608679" cy="955950"/>
            </a:xfrm>
          </p:grpSpPr>
          <p:pic>
            <p:nvPicPr>
              <p:cNvPr id="59" name="Picture 58"/>
              <p:cNvPicPr>
                <a:picLocks noChangeAspect="1"/>
              </p:cNvPicPr>
              <p:nvPr/>
            </p:nvPicPr>
            <p:blipFill>
              <a:blip r:embed="rId6"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2460896" y="4841611"/>
                <a:ext cx="1393993" cy="578507"/>
              </a:xfrm>
              <a:prstGeom prst="rect">
                <a:avLst/>
              </a:prstGeom>
            </p:spPr>
          </p:pic>
          <p:sp>
            <p:nvSpPr>
              <p:cNvPr id="60" name="TextBox 59"/>
              <p:cNvSpPr txBox="1"/>
              <p:nvPr/>
            </p:nvSpPr>
            <p:spPr>
              <a:xfrm>
                <a:off x="3027553" y="5065599"/>
                <a:ext cx="1042022" cy="731962"/>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400" dirty="0">
                    <a:latin typeface="Segoe UI"/>
                  </a:rPr>
                  <a:t>KEK</a:t>
                </a:r>
              </a:p>
            </p:txBody>
          </p:sp>
        </p:grpSp>
        <p:sp>
          <p:nvSpPr>
            <p:cNvPr id="3" name="TextBox 2"/>
            <p:cNvSpPr txBox="1"/>
            <p:nvPr/>
          </p:nvSpPr>
          <p:spPr>
            <a:xfrm>
              <a:off x="3703506" y="5512547"/>
              <a:ext cx="878648" cy="54476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dirty="0">
                  <a:latin typeface="Segoe UI"/>
                </a:rPr>
                <a:t>HSM</a:t>
              </a:r>
            </a:p>
          </p:txBody>
        </p:sp>
      </p:grpSp>
      <p:sp>
        <p:nvSpPr>
          <p:cNvPr id="9" name="Rounded Rectangle 8"/>
          <p:cNvSpPr/>
          <p:nvPr/>
        </p:nvSpPr>
        <p:spPr bwMode="auto">
          <a:xfrm>
            <a:off x="578644" y="1861365"/>
            <a:ext cx="4728302" cy="1287207"/>
          </a:xfrm>
          <a:prstGeom prst="roundRect">
            <a:avLst/>
          </a:prstGeom>
          <a:noFill/>
          <a:ln>
            <a:solidFill>
              <a:srgbClr val="B4A0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dirty="0">
              <a:solidFill>
                <a:schemeClr val="tx1"/>
              </a:solidFill>
              <a:latin typeface="Segoe UI"/>
            </a:endParaRPr>
          </a:p>
        </p:txBody>
      </p:sp>
      <p:grpSp>
        <p:nvGrpSpPr>
          <p:cNvPr id="50" name="Group 49"/>
          <p:cNvGrpSpPr/>
          <p:nvPr/>
        </p:nvGrpSpPr>
        <p:grpSpPr>
          <a:xfrm>
            <a:off x="2651527" y="1987941"/>
            <a:ext cx="1417237" cy="1118104"/>
            <a:chOff x="369845" y="1264498"/>
            <a:chExt cx="1417418" cy="1118247"/>
          </a:xfrm>
        </p:grpSpPr>
        <p:sp>
          <p:nvSpPr>
            <p:cNvPr id="51" name="Folded Corner 50"/>
            <p:cNvSpPr/>
            <p:nvPr/>
          </p:nvSpPr>
          <p:spPr bwMode="auto">
            <a:xfrm>
              <a:off x="369845" y="1264498"/>
              <a:ext cx="1144087" cy="553837"/>
            </a:xfrm>
            <a:prstGeom prst="foldedCorner">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ctr" anchorCtr="0" forceAA="0" compatLnSpc="1">
              <a:prstTxWarp prst="textNoShape">
                <a:avLst/>
              </a:prstTxWarp>
              <a:noAutofit/>
            </a:bodyPr>
            <a:lstStyle/>
            <a:p>
              <a:pPr algn="ctr" defTabSz="932379" fontAlgn="base">
                <a:lnSpc>
                  <a:spcPct val="90000"/>
                </a:lnSpc>
                <a:spcBef>
                  <a:spcPct val="0"/>
                </a:spcBef>
                <a:spcAft>
                  <a:spcPct val="0"/>
                </a:spcAft>
                <a:defRPr/>
              </a:pPr>
              <a:r>
                <a:rPr lang="en-US" sz="2000" dirty="0">
                  <a:solidFill>
                    <a:schemeClr val="tx1"/>
                  </a:solidFill>
                  <a:latin typeface="Segoe UI"/>
                  <a:ea typeface="Segoe UI" pitchFamily="34" charset="0"/>
                  <a:cs typeface="Segoe UI" pitchFamily="34" charset="0"/>
                </a:rPr>
                <a:t>Data2</a:t>
              </a:r>
              <a:endParaRPr lang="en-US" sz="2400" dirty="0">
                <a:solidFill>
                  <a:schemeClr val="tx1"/>
                </a:solidFill>
                <a:latin typeface="Segoe UI"/>
                <a:ea typeface="Segoe UI" pitchFamily="34" charset="0"/>
                <a:cs typeface="Segoe UI" pitchFamily="34" charset="0"/>
              </a:endParaRPr>
            </a:p>
          </p:txBody>
        </p:sp>
        <p:grpSp>
          <p:nvGrpSpPr>
            <p:cNvPr id="58" name="Group 57"/>
            <p:cNvGrpSpPr/>
            <p:nvPr/>
          </p:nvGrpSpPr>
          <p:grpSpPr>
            <a:xfrm>
              <a:off x="474883" y="1691237"/>
              <a:ext cx="1312380" cy="691508"/>
              <a:chOff x="1641691" y="3596649"/>
              <a:chExt cx="1680987" cy="887906"/>
            </a:xfrm>
          </p:grpSpPr>
          <p:pic>
            <p:nvPicPr>
              <p:cNvPr id="61" name="Picture 60"/>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641691" y="3596649"/>
                <a:ext cx="1393993" cy="578507"/>
              </a:xfrm>
              <a:prstGeom prst="rect">
                <a:avLst/>
              </a:prstGeom>
            </p:spPr>
          </p:pic>
          <p:sp>
            <p:nvSpPr>
              <p:cNvPr id="62" name="TextBox 61"/>
              <p:cNvSpPr txBox="1"/>
              <p:nvPr/>
            </p:nvSpPr>
            <p:spPr>
              <a:xfrm>
                <a:off x="2208346" y="3820637"/>
                <a:ext cx="1114332" cy="663918"/>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latin typeface="Segoe UI"/>
                  </a:rPr>
                  <a:t>DEK2</a:t>
                </a:r>
              </a:p>
            </p:txBody>
          </p:sp>
        </p:grpSp>
      </p:grpSp>
      <p:grpSp>
        <p:nvGrpSpPr>
          <p:cNvPr id="63" name="Group 62"/>
          <p:cNvGrpSpPr/>
          <p:nvPr/>
        </p:nvGrpSpPr>
        <p:grpSpPr>
          <a:xfrm>
            <a:off x="3867254" y="1987941"/>
            <a:ext cx="1439692" cy="1118104"/>
            <a:chOff x="369845" y="1264498"/>
            <a:chExt cx="1439876" cy="1118247"/>
          </a:xfrm>
        </p:grpSpPr>
        <p:sp>
          <p:nvSpPr>
            <p:cNvPr id="64" name="Folded Corner 63"/>
            <p:cNvSpPr/>
            <p:nvPr/>
          </p:nvSpPr>
          <p:spPr bwMode="auto">
            <a:xfrm>
              <a:off x="369845" y="1264498"/>
              <a:ext cx="1144087" cy="553837"/>
            </a:xfrm>
            <a:prstGeom prst="foldedCorner">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ctr" anchorCtr="0" forceAA="0" compatLnSpc="1">
              <a:prstTxWarp prst="textNoShape">
                <a:avLst/>
              </a:prstTxWarp>
              <a:noAutofit/>
            </a:bodyPr>
            <a:lstStyle/>
            <a:p>
              <a:pPr algn="ctr" defTabSz="932379" fontAlgn="base">
                <a:lnSpc>
                  <a:spcPct val="90000"/>
                </a:lnSpc>
                <a:spcBef>
                  <a:spcPct val="0"/>
                </a:spcBef>
                <a:spcAft>
                  <a:spcPct val="0"/>
                </a:spcAft>
                <a:defRPr/>
              </a:pPr>
              <a:r>
                <a:rPr lang="en-US" sz="2000" dirty="0">
                  <a:solidFill>
                    <a:schemeClr val="tx1"/>
                  </a:solidFill>
                  <a:latin typeface="Segoe UI"/>
                  <a:ea typeface="Segoe UI" pitchFamily="34" charset="0"/>
                  <a:cs typeface="Segoe UI" pitchFamily="34" charset="0"/>
                </a:rPr>
                <a:t>Data3</a:t>
              </a:r>
              <a:endParaRPr lang="en-US" sz="2400" dirty="0">
                <a:solidFill>
                  <a:schemeClr val="tx1"/>
                </a:solidFill>
                <a:latin typeface="Segoe UI"/>
                <a:ea typeface="Segoe UI" pitchFamily="34" charset="0"/>
                <a:cs typeface="Segoe UI" pitchFamily="34" charset="0"/>
              </a:endParaRPr>
            </a:p>
          </p:txBody>
        </p:sp>
        <p:grpSp>
          <p:nvGrpSpPr>
            <p:cNvPr id="65" name="Group 64"/>
            <p:cNvGrpSpPr/>
            <p:nvPr/>
          </p:nvGrpSpPr>
          <p:grpSpPr>
            <a:xfrm>
              <a:off x="474883" y="1691237"/>
              <a:ext cx="1334838" cy="691508"/>
              <a:chOff x="1641691" y="3596649"/>
              <a:chExt cx="1709752" cy="887906"/>
            </a:xfrm>
          </p:grpSpPr>
          <p:pic>
            <p:nvPicPr>
              <p:cNvPr id="66" name="Picture 65"/>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641691" y="3596649"/>
                <a:ext cx="1393993" cy="578507"/>
              </a:xfrm>
              <a:prstGeom prst="rect">
                <a:avLst/>
              </a:prstGeom>
            </p:spPr>
          </p:pic>
          <p:sp>
            <p:nvSpPr>
              <p:cNvPr id="67" name="TextBox 66"/>
              <p:cNvSpPr txBox="1"/>
              <p:nvPr/>
            </p:nvSpPr>
            <p:spPr>
              <a:xfrm>
                <a:off x="2208347" y="3820637"/>
                <a:ext cx="1143096" cy="663918"/>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latin typeface="Segoe UI"/>
                  </a:rPr>
                  <a:t>DEK3</a:t>
                </a:r>
              </a:p>
            </p:txBody>
          </p:sp>
        </p:grpSp>
      </p:grpSp>
      <p:sp>
        <p:nvSpPr>
          <p:cNvPr id="10" name="Down Arrow 9"/>
          <p:cNvSpPr/>
          <p:nvPr/>
        </p:nvSpPr>
        <p:spPr bwMode="auto">
          <a:xfrm>
            <a:off x="2012761" y="3269389"/>
            <a:ext cx="486236" cy="1142854"/>
          </a:xfrm>
          <a:prstGeom prst="down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dirty="0">
              <a:solidFill>
                <a:schemeClr val="tx1"/>
              </a:solidFill>
              <a:latin typeface="Segoe UI"/>
            </a:endParaRPr>
          </a:p>
        </p:txBody>
      </p:sp>
      <p:sp>
        <p:nvSpPr>
          <p:cNvPr id="11" name="TextBox 10"/>
          <p:cNvSpPr txBox="1"/>
          <p:nvPr/>
        </p:nvSpPr>
        <p:spPr>
          <a:xfrm>
            <a:off x="1226318" y="3226764"/>
            <a:ext cx="1365980" cy="114170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latin typeface="Segoe UI"/>
              </a:rPr>
              <a:t>DEK1</a:t>
            </a:r>
          </a:p>
          <a:p>
            <a:pPr defTabSz="932649">
              <a:lnSpc>
                <a:spcPct val="90000"/>
              </a:lnSpc>
              <a:spcAft>
                <a:spcPts val="600"/>
              </a:spcAft>
              <a:defRPr/>
            </a:pPr>
            <a:r>
              <a:rPr lang="en-US" sz="1600" dirty="0">
                <a:latin typeface="Segoe UI"/>
              </a:rPr>
              <a:t>DEK2</a:t>
            </a:r>
          </a:p>
          <a:p>
            <a:pPr defTabSz="932649">
              <a:lnSpc>
                <a:spcPct val="90000"/>
              </a:lnSpc>
              <a:spcAft>
                <a:spcPts val="600"/>
              </a:spcAft>
              <a:defRPr/>
            </a:pPr>
            <a:r>
              <a:rPr lang="en-US" sz="1600" dirty="0">
                <a:latin typeface="Segoe UI"/>
              </a:rPr>
              <a:t>DEK3</a:t>
            </a:r>
          </a:p>
        </p:txBody>
      </p:sp>
      <p:sp>
        <p:nvSpPr>
          <p:cNvPr id="68" name="TextBox 67"/>
          <p:cNvSpPr txBox="1"/>
          <p:nvPr/>
        </p:nvSpPr>
        <p:spPr>
          <a:xfrm>
            <a:off x="3357633" y="3226764"/>
            <a:ext cx="1365980" cy="1141705"/>
          </a:xfrm>
          <a:prstGeom prst="rect">
            <a:avLst/>
          </a:prstGeom>
          <a:noFill/>
        </p:spPr>
        <p:txBody>
          <a:bodyPr wrap="square" lIns="182857" tIns="146285" rIns="182857" bIns="146285" rtlCol="0">
            <a:spAutoFit/>
          </a:bodyPr>
          <a:lstStyle/>
          <a:p>
            <a:pPr defTabSz="932649">
              <a:lnSpc>
                <a:spcPct val="90000"/>
              </a:lnSpc>
              <a:spcAft>
                <a:spcPts val="600"/>
              </a:spcAft>
              <a:defRPr/>
            </a:pPr>
            <a:r>
              <a:rPr lang="en-US" sz="1600" dirty="0">
                <a:latin typeface="Segoe UI"/>
              </a:rPr>
              <a:t>(DEK1)</a:t>
            </a:r>
            <a:r>
              <a:rPr lang="en-US" sz="1600" baseline="-25000" dirty="0">
                <a:latin typeface="Segoe UI"/>
              </a:rPr>
              <a:t>KEK</a:t>
            </a:r>
            <a:endParaRPr lang="en-US" sz="1600" dirty="0">
              <a:latin typeface="Segoe UI"/>
            </a:endParaRPr>
          </a:p>
          <a:p>
            <a:pPr defTabSz="932649">
              <a:lnSpc>
                <a:spcPct val="90000"/>
              </a:lnSpc>
              <a:spcAft>
                <a:spcPts val="600"/>
              </a:spcAft>
              <a:defRPr/>
            </a:pPr>
            <a:r>
              <a:rPr lang="en-US" sz="1600" dirty="0">
                <a:latin typeface="Segoe UI"/>
              </a:rPr>
              <a:t>(DEK2)</a:t>
            </a:r>
            <a:r>
              <a:rPr lang="en-US" sz="1600" baseline="-25000" dirty="0">
                <a:latin typeface="Segoe UI"/>
              </a:rPr>
              <a:t>KEK</a:t>
            </a:r>
            <a:endParaRPr lang="en-US" sz="1600" dirty="0">
              <a:latin typeface="Segoe UI"/>
            </a:endParaRPr>
          </a:p>
          <a:p>
            <a:pPr defTabSz="932649">
              <a:lnSpc>
                <a:spcPct val="90000"/>
              </a:lnSpc>
              <a:spcAft>
                <a:spcPts val="600"/>
              </a:spcAft>
              <a:defRPr/>
            </a:pPr>
            <a:r>
              <a:rPr lang="en-US" sz="1600" dirty="0">
                <a:latin typeface="Segoe UI"/>
              </a:rPr>
              <a:t>(DEK3)</a:t>
            </a:r>
            <a:r>
              <a:rPr lang="en-US" sz="1600" baseline="-25000" dirty="0">
                <a:latin typeface="Segoe UI"/>
              </a:rPr>
              <a:t>KEK</a:t>
            </a:r>
            <a:endParaRPr lang="en-US" sz="1600" dirty="0">
              <a:latin typeface="Segoe UI"/>
            </a:endParaRPr>
          </a:p>
        </p:txBody>
      </p:sp>
      <p:sp>
        <p:nvSpPr>
          <p:cNvPr id="69" name="Down Arrow 68"/>
          <p:cNvSpPr/>
          <p:nvPr/>
        </p:nvSpPr>
        <p:spPr bwMode="auto">
          <a:xfrm rot="10800000">
            <a:off x="2945404" y="3226764"/>
            <a:ext cx="486236" cy="1142854"/>
          </a:xfrm>
          <a:prstGeom prst="down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05" fontAlgn="base">
              <a:spcBef>
                <a:spcPct val="0"/>
              </a:spcBef>
              <a:spcAft>
                <a:spcPct val="0"/>
              </a:spcAft>
              <a:defRPr/>
            </a:pPr>
            <a:endParaRPr lang="en-US" sz="2000" dirty="0">
              <a:solidFill>
                <a:schemeClr val="tx1"/>
              </a:solidFill>
              <a:latin typeface="Segoe UI"/>
            </a:endParaRPr>
          </a:p>
        </p:txBody>
      </p:sp>
      <p:sp>
        <p:nvSpPr>
          <p:cNvPr id="39" name="Text Placeholder 6"/>
          <p:cNvSpPr txBox="1">
            <a:spLocks/>
          </p:cNvSpPr>
          <p:nvPr/>
        </p:nvSpPr>
        <p:spPr>
          <a:xfrm>
            <a:off x="5686065" y="1401369"/>
            <a:ext cx="6728513" cy="5593156"/>
          </a:xfrm>
          <a:prstGeom prst="rect">
            <a:avLst/>
          </a:prstGeom>
        </p:spPr>
        <p:txBody>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tx2"/>
                </a:solidFill>
              </a:rPr>
              <a:t>Workload encrypts data locally</a:t>
            </a:r>
          </a:p>
          <a:p>
            <a:r>
              <a:rPr lang="en-US" sz="2000" dirty="0">
                <a:latin typeface="+mn-lt"/>
              </a:rPr>
              <a:t>DEK = Data Encryption Key</a:t>
            </a:r>
            <a:br>
              <a:rPr lang="en-US" sz="2800" dirty="0">
                <a:solidFill>
                  <a:schemeClr val="tx2"/>
                </a:solidFill>
              </a:rPr>
            </a:br>
            <a:endParaRPr lang="en-US" sz="2800" dirty="0">
              <a:solidFill>
                <a:schemeClr val="tx2"/>
              </a:solidFill>
            </a:endParaRPr>
          </a:p>
          <a:p>
            <a:pPr marL="0" indent="0">
              <a:buNone/>
            </a:pPr>
            <a:r>
              <a:rPr lang="en-US" sz="3200" dirty="0">
                <a:solidFill>
                  <a:schemeClr val="tx2"/>
                </a:solidFill>
              </a:rPr>
              <a:t>Workload asks Key Vault to </a:t>
            </a:r>
            <a:br>
              <a:rPr lang="en-US" sz="3200" dirty="0">
                <a:solidFill>
                  <a:schemeClr val="tx2"/>
                </a:solidFill>
              </a:rPr>
            </a:br>
            <a:r>
              <a:rPr lang="en-US" sz="3200" dirty="0">
                <a:solidFill>
                  <a:schemeClr val="tx2"/>
                </a:solidFill>
              </a:rPr>
              <a:t>encrypt DEKs</a:t>
            </a:r>
          </a:p>
          <a:p>
            <a:pPr marL="0" indent="0">
              <a:buNone/>
            </a:pPr>
            <a:endParaRPr lang="en-US" sz="2800" dirty="0">
              <a:solidFill>
                <a:schemeClr val="tx2"/>
              </a:solidFill>
            </a:endParaRPr>
          </a:p>
          <a:p>
            <a:pPr marL="0" indent="0">
              <a:buNone/>
            </a:pPr>
            <a:r>
              <a:rPr lang="en-US" sz="3200" dirty="0">
                <a:solidFill>
                  <a:schemeClr val="tx2"/>
                </a:solidFill>
              </a:rPr>
              <a:t>HSM in Key Vault protects KEK</a:t>
            </a:r>
          </a:p>
          <a:p>
            <a:pPr marL="371472" lvl="1" indent="-342900"/>
            <a:r>
              <a:rPr lang="en-US" sz="2000" dirty="0"/>
              <a:t>KEK = Key Encryption Key</a:t>
            </a:r>
          </a:p>
          <a:p>
            <a:pPr marL="371472" lvl="1" indent="-342900"/>
            <a:r>
              <a:rPr lang="en-US" sz="2000" dirty="0"/>
              <a:t>BYOK prevents KEK from seeing daylight</a:t>
            </a:r>
          </a:p>
          <a:p>
            <a:pPr marL="0" indent="0">
              <a:buNone/>
            </a:pPr>
            <a:endParaRPr lang="en-US" sz="2800" dirty="0">
              <a:solidFill>
                <a:schemeClr val="tx2"/>
              </a:solidFill>
            </a:endParaRPr>
          </a:p>
          <a:p>
            <a:pPr marL="0" indent="0">
              <a:buNone/>
            </a:pPr>
            <a:r>
              <a:rPr lang="en-US" sz="3200" dirty="0">
                <a:solidFill>
                  <a:schemeClr val="tx2"/>
                </a:solidFill>
              </a:rPr>
              <a:t>Decryption is exact opposite sequence</a:t>
            </a:r>
          </a:p>
        </p:txBody>
      </p:sp>
    </p:spTree>
    <p:extLst>
      <p:ext uri="{BB962C8B-B14F-4D97-AF65-F5344CB8AC3E}">
        <p14:creationId xmlns:p14="http://schemas.microsoft.com/office/powerpoint/2010/main" val="181768538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5278"/>
            <a:ext cx="11702551" cy="1582415"/>
          </a:xfrm>
        </p:spPr>
        <p:txBody>
          <a:bodyPr/>
          <a:lstStyle/>
          <a:p>
            <a:r>
              <a:rPr lang="en-US" dirty="0"/>
              <a:t>Key management – Service-managed keys</a:t>
            </a:r>
            <a:br>
              <a:rPr lang="en-US" dirty="0"/>
            </a:br>
            <a:endParaRPr lang="en-US" dirty="0"/>
          </a:p>
        </p:txBody>
      </p:sp>
      <p:grpSp>
        <p:nvGrpSpPr>
          <p:cNvPr id="4" name="Group 3"/>
          <p:cNvGrpSpPr/>
          <p:nvPr/>
        </p:nvGrpSpPr>
        <p:grpSpPr>
          <a:xfrm>
            <a:off x="9113005" y="2727795"/>
            <a:ext cx="1801952" cy="2903067"/>
            <a:chOff x="977561" y="2978408"/>
            <a:chExt cx="1802182" cy="2903438"/>
          </a:xfrm>
        </p:grpSpPr>
        <p:cxnSp>
          <p:nvCxnSpPr>
            <p:cNvPr id="5" name="Straight Arrow Connector 4"/>
            <p:cNvCxnSpPr/>
            <p:nvPr/>
          </p:nvCxnSpPr>
          <p:spPr>
            <a:xfrm flipV="1">
              <a:off x="1808794" y="3385760"/>
              <a:ext cx="3164" cy="258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77561" y="3865889"/>
              <a:ext cx="1802182" cy="2015957"/>
              <a:chOff x="1685507" y="3838061"/>
              <a:chExt cx="1802182" cy="2015957"/>
            </a:xfrm>
          </p:grpSpPr>
          <p:grpSp>
            <p:nvGrpSpPr>
              <p:cNvPr id="12" name="Group 11"/>
              <p:cNvGrpSpPr/>
              <p:nvPr/>
            </p:nvGrpSpPr>
            <p:grpSpPr>
              <a:xfrm>
                <a:off x="1685507" y="4725553"/>
                <a:ext cx="1802182" cy="1128465"/>
                <a:chOff x="6500851" y="3483227"/>
                <a:chExt cx="5854620" cy="3608021"/>
              </a:xfrm>
            </p:grpSpPr>
            <p:sp>
              <p:nvSpPr>
                <p:cNvPr id="20" name="Freeform 25"/>
                <p:cNvSpPr>
                  <a:spLocks/>
                </p:cNvSpPr>
                <p:nvPr/>
              </p:nvSpPr>
              <p:spPr bwMode="auto">
                <a:xfrm>
                  <a:off x="6500851" y="3483227"/>
                  <a:ext cx="5854620" cy="360802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2">
                    <a:lumMod val="10000"/>
                    <a:lumOff val="90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kern="0" dirty="0">
                    <a:solidFill>
                      <a:srgbClr val="00B0F0"/>
                    </a:solidFill>
                  </a:endParaRPr>
                </a:p>
              </p:txBody>
            </p:sp>
            <p:grpSp>
              <p:nvGrpSpPr>
                <p:cNvPr id="21" name="Group 20"/>
                <p:cNvGrpSpPr/>
                <p:nvPr/>
              </p:nvGrpSpPr>
              <p:grpSpPr>
                <a:xfrm>
                  <a:off x="7670236" y="4209873"/>
                  <a:ext cx="3045056" cy="1992963"/>
                  <a:chOff x="7670236" y="4209873"/>
                  <a:chExt cx="3045056" cy="1992963"/>
                </a:xfrm>
              </p:grpSpPr>
              <p:grpSp>
                <p:nvGrpSpPr>
                  <p:cNvPr id="22" name="Group 21"/>
                  <p:cNvGrpSpPr/>
                  <p:nvPr/>
                </p:nvGrpSpPr>
                <p:grpSpPr>
                  <a:xfrm>
                    <a:off x="9255182" y="4209873"/>
                    <a:ext cx="714142" cy="487839"/>
                    <a:chOff x="10236200" y="3170238"/>
                    <a:chExt cx="1062038" cy="725487"/>
                  </a:xfrm>
                  <a:solidFill>
                    <a:schemeClr val="bg1">
                      <a:lumMod val="65000"/>
                    </a:schemeClr>
                  </a:solidFill>
                </p:grpSpPr>
                <p:sp>
                  <p:nvSpPr>
                    <p:cNvPr id="89" name="Freeform 88"/>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0" name="Freeform 89"/>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1" name="Freeform 90"/>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2" name="Freeform 91"/>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3" name="Freeform 92"/>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4" name="Freeform 93"/>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5" name="Freeform 94"/>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6" name="Freeform 95"/>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7" name="Freeform 96"/>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8" name="Freeform 97"/>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99" name="Freeform 98"/>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0" name="Freeform 99"/>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1" name="Freeform 100"/>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2" name="Freeform 101"/>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3" name="Freeform 102"/>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4" name="Freeform 103"/>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5" name="Freeform 104"/>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6" name="Freeform 105"/>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7" name="Freeform 106"/>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8" name="Freeform 107"/>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09" name="Freeform 108"/>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10" name="Freeform 109"/>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11" name="Freeform 110"/>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12" name="Freeform 111"/>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13" name="Freeform 112"/>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14" name="Freeform 113"/>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15" name="Freeform 114"/>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16" name="Freeform 115"/>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17" name="Freeform 116"/>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23" name="Group 22"/>
                  <p:cNvGrpSpPr/>
                  <p:nvPr/>
                </p:nvGrpSpPr>
                <p:grpSpPr>
                  <a:xfrm>
                    <a:off x="7670236" y="4435873"/>
                    <a:ext cx="1728563" cy="1181598"/>
                    <a:chOff x="7824788" y="2765425"/>
                    <a:chExt cx="1971675" cy="1347788"/>
                  </a:xfrm>
                  <a:solidFill>
                    <a:schemeClr val="accent6"/>
                  </a:solidFill>
                </p:grpSpPr>
                <p:sp>
                  <p:nvSpPr>
                    <p:cNvPr id="60" name="Freeform 34"/>
                    <p:cNvSpPr>
                      <a:spLocks/>
                    </p:cNvSpPr>
                    <p:nvPr/>
                  </p:nvSpPr>
                  <p:spPr bwMode="auto">
                    <a:xfrm>
                      <a:off x="8831263"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61" name="Freeform 35"/>
                    <p:cNvSpPr>
                      <a:spLocks/>
                    </p:cNvSpPr>
                    <p:nvPr/>
                  </p:nvSpPr>
                  <p:spPr bwMode="auto">
                    <a:xfrm>
                      <a:off x="9220200" y="38020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8" y="23"/>
                            <a:pt x="15" y="25"/>
                            <a:pt x="12" y="26"/>
                          </a:cubicBezTo>
                          <a:cubicBezTo>
                            <a:pt x="8" y="28"/>
                            <a:pt x="4" y="29"/>
                            <a:pt x="0" y="30"/>
                          </a:cubicBezTo>
                          <a:cubicBezTo>
                            <a:pt x="0" y="16"/>
                            <a:pt x="0" y="16"/>
                            <a:pt x="0" y="16"/>
                          </a:cubicBezTo>
                          <a:cubicBezTo>
                            <a:pt x="2"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62" name="Freeform 36"/>
                    <p:cNvSpPr>
                      <a:spLocks noEditPoints="1"/>
                    </p:cNvSpPr>
                    <p:nvPr/>
                  </p:nvSpPr>
                  <p:spPr bwMode="auto">
                    <a:xfrm>
                      <a:off x="8988425" y="3798888"/>
                      <a:ext cx="207963" cy="314325"/>
                    </a:xfrm>
                    <a:custGeom>
                      <a:avLst/>
                      <a:gdLst>
                        <a:gd name="T0" fmla="*/ 35 w 73"/>
                        <a:gd name="T1" fmla="*/ 110 h 110"/>
                        <a:gd name="T2" fmla="*/ 9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8 w 73"/>
                        <a:gd name="T19" fmla="*/ 57 h 110"/>
                        <a:gd name="T20" fmla="*/ 37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6" y="106"/>
                            <a:pt x="9" y="97"/>
                          </a:cubicBezTo>
                          <a:cubicBezTo>
                            <a:pt x="3" y="88"/>
                            <a:pt x="0" y="74"/>
                            <a:pt x="0" y="57"/>
                          </a:cubicBezTo>
                          <a:cubicBezTo>
                            <a:pt x="0" y="38"/>
                            <a:pt x="3" y="24"/>
                            <a:pt x="10" y="14"/>
                          </a:cubicBezTo>
                          <a:cubicBezTo>
                            <a:pt x="16" y="5"/>
                            <a:pt x="26" y="0"/>
                            <a:pt x="38" y="0"/>
                          </a:cubicBezTo>
                          <a:cubicBezTo>
                            <a:pt x="61" y="0"/>
                            <a:pt x="73" y="18"/>
                            <a:pt x="73" y="55"/>
                          </a:cubicBezTo>
                          <a:cubicBezTo>
                            <a:pt x="73" y="73"/>
                            <a:pt x="70" y="87"/>
                            <a:pt x="63" y="96"/>
                          </a:cubicBezTo>
                          <a:cubicBezTo>
                            <a:pt x="57" y="106"/>
                            <a:pt x="47" y="110"/>
                            <a:pt x="35" y="110"/>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63" name="Freeform 37"/>
                    <p:cNvSpPr>
                      <a:spLocks noEditPoints="1"/>
                    </p:cNvSpPr>
                    <p:nvPr/>
                  </p:nvSpPr>
                  <p:spPr bwMode="auto">
                    <a:xfrm>
                      <a:off x="9377363" y="3798888"/>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4"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5"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64" name="Freeform 38"/>
                    <p:cNvSpPr>
                      <a:spLocks/>
                    </p:cNvSpPr>
                    <p:nvPr/>
                  </p:nvSpPr>
                  <p:spPr bwMode="auto">
                    <a:xfrm>
                      <a:off x="8040688"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65" name="Freeform 39"/>
                    <p:cNvSpPr>
                      <a:spLocks/>
                    </p:cNvSpPr>
                    <p:nvPr/>
                  </p:nvSpPr>
                  <p:spPr bwMode="auto">
                    <a:xfrm>
                      <a:off x="82153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66" name="Freeform 40"/>
                    <p:cNvSpPr>
                      <a:spLocks/>
                    </p:cNvSpPr>
                    <p:nvPr/>
                  </p:nvSpPr>
                  <p:spPr bwMode="auto">
                    <a:xfrm>
                      <a:off x="8372475"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67" name="Freeform 41"/>
                    <p:cNvSpPr>
                      <a:spLocks/>
                    </p:cNvSpPr>
                    <p:nvPr/>
                  </p:nvSpPr>
                  <p:spPr bwMode="auto">
                    <a:xfrm>
                      <a:off x="85328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68" name="Freeform 42"/>
                    <p:cNvSpPr>
                      <a:spLocks/>
                    </p:cNvSpPr>
                    <p:nvPr/>
                  </p:nvSpPr>
                  <p:spPr bwMode="auto">
                    <a:xfrm>
                      <a:off x="9428163" y="34591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69" name="Freeform 43"/>
                    <p:cNvSpPr>
                      <a:spLocks/>
                    </p:cNvSpPr>
                    <p:nvPr/>
                  </p:nvSpPr>
                  <p:spPr bwMode="auto">
                    <a:xfrm>
                      <a:off x="7824788"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0" name="Freeform 44"/>
                    <p:cNvSpPr>
                      <a:spLocks/>
                    </p:cNvSpPr>
                    <p:nvPr/>
                  </p:nvSpPr>
                  <p:spPr bwMode="auto">
                    <a:xfrm>
                      <a:off x="8426450"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10"/>
                          </a:cubicBezTo>
                          <a:cubicBezTo>
                            <a:pt x="19" y="8"/>
                            <a:pt x="21" y="7"/>
                            <a:pt x="24" y="5"/>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1" name="Freeform 45"/>
                    <p:cNvSpPr>
                      <a:spLocks noEditPoints="1"/>
                    </p:cNvSpPr>
                    <p:nvPr/>
                  </p:nvSpPr>
                  <p:spPr bwMode="auto">
                    <a:xfrm>
                      <a:off x="8197850" y="3798888"/>
                      <a:ext cx="207963" cy="314325"/>
                    </a:xfrm>
                    <a:custGeom>
                      <a:avLst/>
                      <a:gdLst>
                        <a:gd name="T0" fmla="*/ 35 w 73"/>
                        <a:gd name="T1" fmla="*/ 110 h 110"/>
                        <a:gd name="T2" fmla="*/ 9 w 73"/>
                        <a:gd name="T3" fmla="*/ 97 h 110"/>
                        <a:gd name="T4" fmla="*/ 0 w 73"/>
                        <a:gd name="T5" fmla="*/ 57 h 110"/>
                        <a:gd name="T6" fmla="*/ 9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7 w 73"/>
                        <a:gd name="T19" fmla="*/ 57 h 110"/>
                        <a:gd name="T20" fmla="*/ 36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5" y="106"/>
                            <a:pt x="9" y="97"/>
                          </a:cubicBezTo>
                          <a:cubicBezTo>
                            <a:pt x="3" y="88"/>
                            <a:pt x="0" y="74"/>
                            <a:pt x="0" y="57"/>
                          </a:cubicBezTo>
                          <a:cubicBezTo>
                            <a:pt x="0" y="38"/>
                            <a:pt x="3" y="24"/>
                            <a:pt x="9" y="14"/>
                          </a:cubicBezTo>
                          <a:cubicBezTo>
                            <a:pt x="16" y="5"/>
                            <a:pt x="25" y="0"/>
                            <a:pt x="38" y="0"/>
                          </a:cubicBezTo>
                          <a:cubicBezTo>
                            <a:pt x="61" y="0"/>
                            <a:pt x="73" y="18"/>
                            <a:pt x="73" y="55"/>
                          </a:cubicBezTo>
                          <a:cubicBezTo>
                            <a:pt x="73" y="73"/>
                            <a:pt x="70" y="87"/>
                            <a:pt x="63" y="96"/>
                          </a:cubicBezTo>
                          <a:cubicBezTo>
                            <a:pt x="56" y="106"/>
                            <a:pt x="47" y="110"/>
                            <a:pt x="35" y="110"/>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2" name="Freeform 46"/>
                    <p:cNvSpPr>
                      <a:spLocks noEditPoints="1"/>
                    </p:cNvSpPr>
                    <p:nvPr/>
                  </p:nvSpPr>
                  <p:spPr bwMode="auto">
                    <a:xfrm>
                      <a:off x="7972425" y="3452813"/>
                      <a:ext cx="207963"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3" name="Freeform 47"/>
                    <p:cNvSpPr>
                      <a:spLocks noEditPoints="1"/>
                    </p:cNvSpPr>
                    <p:nvPr/>
                  </p:nvSpPr>
                  <p:spPr bwMode="auto">
                    <a:xfrm>
                      <a:off x="8691563"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4" name="Freeform 48"/>
                    <p:cNvSpPr>
                      <a:spLocks noEditPoints="1"/>
                    </p:cNvSpPr>
                    <p:nvPr/>
                  </p:nvSpPr>
                  <p:spPr bwMode="auto">
                    <a:xfrm>
                      <a:off x="8942388"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6"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5" name="Freeform 49"/>
                    <p:cNvSpPr>
                      <a:spLocks/>
                    </p:cNvSpPr>
                    <p:nvPr/>
                  </p:nvSpPr>
                  <p:spPr bwMode="auto">
                    <a:xfrm>
                      <a:off x="8677275" y="2771775"/>
                      <a:ext cx="111125" cy="301625"/>
                    </a:xfrm>
                    <a:custGeom>
                      <a:avLst/>
                      <a:gdLst>
                        <a:gd name="T0" fmla="*/ 39 w 39"/>
                        <a:gd name="T1" fmla="*/ 0 h 106"/>
                        <a:gd name="T2" fmla="*/ 39 w 39"/>
                        <a:gd name="T3" fmla="*/ 106 h 106"/>
                        <a:gd name="T4" fmla="*/ 22 w 39"/>
                        <a:gd name="T5" fmla="*/ 106 h 106"/>
                        <a:gd name="T6" fmla="*/ 22 w 39"/>
                        <a:gd name="T7" fmla="*/ 20 h 106"/>
                        <a:gd name="T8" fmla="*/ 12 w 39"/>
                        <a:gd name="T9" fmla="*/ 26 h 106"/>
                        <a:gd name="T10" fmla="*/ 0 w 39"/>
                        <a:gd name="T11" fmla="*/ 30 h 106"/>
                        <a:gd name="T12" fmla="*/ 0 w 39"/>
                        <a:gd name="T13" fmla="*/ 16 h 106"/>
                        <a:gd name="T14" fmla="*/ 8 w 39"/>
                        <a:gd name="T15" fmla="*/ 13 h 106"/>
                        <a:gd name="T16" fmla="*/ 16 w 39"/>
                        <a:gd name="T17" fmla="*/ 9 h 106"/>
                        <a:gd name="T18" fmla="*/ 24 w 39"/>
                        <a:gd name="T19" fmla="*/ 5 h 106"/>
                        <a:gd name="T20" fmla="*/ 32 w 39"/>
                        <a:gd name="T21" fmla="*/ 0 h 106"/>
                        <a:gd name="T22" fmla="*/ 39 w 39"/>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6">
                          <a:moveTo>
                            <a:pt x="39" y="0"/>
                          </a:moveTo>
                          <a:cubicBezTo>
                            <a:pt x="39" y="106"/>
                            <a:pt x="39" y="106"/>
                            <a:pt x="39" y="106"/>
                          </a:cubicBezTo>
                          <a:cubicBezTo>
                            <a:pt x="22" y="106"/>
                            <a:pt x="22" y="106"/>
                            <a:pt x="22" y="106"/>
                          </a:cubicBezTo>
                          <a:cubicBezTo>
                            <a:pt x="22" y="20"/>
                            <a:pt x="22" y="20"/>
                            <a:pt x="22" y="20"/>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9"/>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6" name="Freeform 50"/>
                    <p:cNvSpPr>
                      <a:spLocks noEditPoints="1"/>
                    </p:cNvSpPr>
                    <p:nvPr/>
                  </p:nvSpPr>
                  <p:spPr bwMode="auto">
                    <a:xfrm>
                      <a:off x="8837613" y="2765425"/>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4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3" y="18"/>
                            <a:pt x="73" y="55"/>
                          </a:cubicBezTo>
                          <a:cubicBezTo>
                            <a:pt x="73" y="73"/>
                            <a:pt x="70" y="87"/>
                            <a:pt x="64" y="96"/>
                          </a:cubicBezTo>
                          <a:cubicBezTo>
                            <a:pt x="57" y="106"/>
                            <a:pt x="48" y="110"/>
                            <a:pt x="36" y="110"/>
                          </a:cubicBezTo>
                          <a:close/>
                          <a:moveTo>
                            <a:pt x="37" y="14"/>
                          </a:moveTo>
                          <a:cubicBezTo>
                            <a:pt x="24" y="14"/>
                            <a:pt x="18" y="28"/>
                            <a:pt x="18" y="57"/>
                          </a:cubicBezTo>
                          <a:cubicBezTo>
                            <a:pt x="18" y="83"/>
                            <a:pt x="24" y="97"/>
                            <a:pt x="37" y="97"/>
                          </a:cubicBezTo>
                          <a:cubicBezTo>
                            <a:pt x="50"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7" name="Freeform 51"/>
                    <p:cNvSpPr>
                      <a:spLocks noEditPoints="1"/>
                    </p:cNvSpPr>
                    <p:nvPr/>
                  </p:nvSpPr>
                  <p:spPr bwMode="auto">
                    <a:xfrm>
                      <a:off x="9088438" y="2765425"/>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4"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8" name="Freeform 52"/>
                    <p:cNvSpPr>
                      <a:spLocks noEditPoints="1"/>
                    </p:cNvSpPr>
                    <p:nvPr/>
                  </p:nvSpPr>
                  <p:spPr bwMode="auto">
                    <a:xfrm>
                      <a:off x="9196388" y="3452813"/>
                      <a:ext cx="209550" cy="317500"/>
                    </a:xfrm>
                    <a:custGeom>
                      <a:avLst/>
                      <a:gdLst>
                        <a:gd name="T0" fmla="*/ 36 w 73"/>
                        <a:gd name="T1" fmla="*/ 111 h 111"/>
                        <a:gd name="T2" fmla="*/ 10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8"/>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4"/>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79" name="Freeform 53"/>
                    <p:cNvSpPr>
                      <a:spLocks noEditPoints="1"/>
                    </p:cNvSpPr>
                    <p:nvPr/>
                  </p:nvSpPr>
                  <p:spPr bwMode="auto">
                    <a:xfrm>
                      <a:off x="9588500" y="3452813"/>
                      <a:ext cx="207963" cy="317500"/>
                    </a:xfrm>
                    <a:custGeom>
                      <a:avLst/>
                      <a:gdLst>
                        <a:gd name="T0" fmla="*/ 35 w 73"/>
                        <a:gd name="T1" fmla="*/ 111 h 111"/>
                        <a:gd name="T2" fmla="*/ 9 w 73"/>
                        <a:gd name="T3" fmla="*/ 97 h 111"/>
                        <a:gd name="T4" fmla="*/ 0 w 73"/>
                        <a:gd name="T5" fmla="*/ 58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80" name="Freeform 54"/>
                    <p:cNvSpPr>
                      <a:spLocks noEditPoints="1"/>
                    </p:cNvSpPr>
                    <p:nvPr/>
                  </p:nvSpPr>
                  <p:spPr bwMode="auto">
                    <a:xfrm>
                      <a:off x="8586788" y="3798888"/>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4" y="110"/>
                            <a:pt x="16" y="106"/>
                            <a:pt x="10" y="97"/>
                          </a:cubicBezTo>
                          <a:cubicBezTo>
                            <a:pt x="3" y="88"/>
                            <a:pt x="0" y="74"/>
                            <a:pt x="0" y="57"/>
                          </a:cubicBezTo>
                          <a:cubicBezTo>
                            <a:pt x="0" y="38"/>
                            <a:pt x="3" y="24"/>
                            <a:pt x="10" y="14"/>
                          </a:cubicBezTo>
                          <a:cubicBezTo>
                            <a:pt x="16" y="5"/>
                            <a:pt x="26" y="0"/>
                            <a:pt x="38" y="0"/>
                          </a:cubicBezTo>
                          <a:cubicBezTo>
                            <a:pt x="62" y="0"/>
                            <a:pt x="73" y="18"/>
                            <a:pt x="73" y="55"/>
                          </a:cubicBezTo>
                          <a:cubicBezTo>
                            <a:pt x="73" y="73"/>
                            <a:pt x="70" y="87"/>
                            <a:pt x="63" y="96"/>
                          </a:cubicBezTo>
                          <a:cubicBezTo>
                            <a:pt x="57" y="106"/>
                            <a:pt x="47" y="110"/>
                            <a:pt x="36" y="110"/>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81" name="Freeform 55"/>
                    <p:cNvSpPr>
                      <a:spLocks/>
                    </p:cNvSpPr>
                    <p:nvPr/>
                  </p:nvSpPr>
                  <p:spPr bwMode="auto">
                    <a:xfrm>
                      <a:off x="8831263"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3" y="11"/>
                            <a:pt x="16" y="10"/>
                          </a:cubicBezTo>
                          <a:cubicBezTo>
                            <a:pt x="19" y="9"/>
                            <a:pt x="21" y="7"/>
                            <a:pt x="24" y="6"/>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82" name="Freeform 56"/>
                    <p:cNvSpPr>
                      <a:spLocks noEditPoints="1"/>
                    </p:cNvSpPr>
                    <p:nvPr/>
                  </p:nvSpPr>
                  <p:spPr bwMode="auto">
                    <a:xfrm>
                      <a:off x="8988425" y="3108325"/>
                      <a:ext cx="207963" cy="315913"/>
                    </a:xfrm>
                    <a:custGeom>
                      <a:avLst/>
                      <a:gdLst>
                        <a:gd name="T0" fmla="*/ 35 w 73"/>
                        <a:gd name="T1" fmla="*/ 111 h 111"/>
                        <a:gd name="T2" fmla="*/ 9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7"/>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83" name="Freeform 57"/>
                    <p:cNvSpPr>
                      <a:spLocks/>
                    </p:cNvSpPr>
                    <p:nvPr/>
                  </p:nvSpPr>
                  <p:spPr bwMode="auto">
                    <a:xfrm>
                      <a:off x="9223375"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84" name="Freeform 58"/>
                    <p:cNvSpPr>
                      <a:spLocks noEditPoints="1"/>
                    </p:cNvSpPr>
                    <p:nvPr/>
                  </p:nvSpPr>
                  <p:spPr bwMode="auto">
                    <a:xfrm>
                      <a:off x="938053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85" name="Freeform 59"/>
                    <p:cNvSpPr>
                      <a:spLocks/>
                    </p:cNvSpPr>
                    <p:nvPr/>
                  </p:nvSpPr>
                  <p:spPr bwMode="auto">
                    <a:xfrm>
                      <a:off x="8040688"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3 w 39"/>
                        <a:gd name="T19" fmla="*/ 6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7"/>
                          </a:cubicBezTo>
                          <a:cubicBezTo>
                            <a:pt x="8" y="28"/>
                            <a:pt x="4" y="29"/>
                            <a:pt x="0" y="31"/>
                          </a:cubicBezTo>
                          <a:cubicBezTo>
                            <a:pt x="0" y="16"/>
                            <a:pt x="0" y="16"/>
                            <a:pt x="0" y="16"/>
                          </a:cubicBezTo>
                          <a:cubicBezTo>
                            <a:pt x="3" y="15"/>
                            <a:pt x="5" y="14"/>
                            <a:pt x="8" y="13"/>
                          </a:cubicBezTo>
                          <a:cubicBezTo>
                            <a:pt x="11" y="12"/>
                            <a:pt x="13" y="11"/>
                            <a:pt x="16" y="10"/>
                          </a:cubicBezTo>
                          <a:cubicBezTo>
                            <a:pt x="18" y="9"/>
                            <a:pt x="21" y="7"/>
                            <a:pt x="23" y="6"/>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86" name="Freeform 60"/>
                    <p:cNvSpPr>
                      <a:spLocks/>
                    </p:cNvSpPr>
                    <p:nvPr/>
                  </p:nvSpPr>
                  <p:spPr bwMode="auto">
                    <a:xfrm>
                      <a:off x="8426450"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87" name="Freeform 61"/>
                    <p:cNvSpPr>
                      <a:spLocks noEditPoints="1"/>
                    </p:cNvSpPr>
                    <p:nvPr/>
                  </p:nvSpPr>
                  <p:spPr bwMode="auto">
                    <a:xfrm>
                      <a:off x="8197850" y="3108325"/>
                      <a:ext cx="207963" cy="315913"/>
                    </a:xfrm>
                    <a:custGeom>
                      <a:avLst/>
                      <a:gdLst>
                        <a:gd name="T0" fmla="*/ 35 w 73"/>
                        <a:gd name="T1" fmla="*/ 111 h 111"/>
                        <a:gd name="T2" fmla="*/ 9 w 73"/>
                        <a:gd name="T3" fmla="*/ 97 h 111"/>
                        <a:gd name="T4" fmla="*/ 0 w 73"/>
                        <a:gd name="T5" fmla="*/ 57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7"/>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88" name="Freeform 62"/>
                    <p:cNvSpPr>
                      <a:spLocks noEditPoints="1"/>
                    </p:cNvSpPr>
                    <p:nvPr/>
                  </p:nvSpPr>
                  <p:spPr bwMode="auto">
                    <a:xfrm>
                      <a:off x="858678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7"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24" name="Group 23"/>
                  <p:cNvGrpSpPr/>
                  <p:nvPr/>
                </p:nvGrpSpPr>
                <p:grpSpPr>
                  <a:xfrm>
                    <a:off x="9784216" y="4790755"/>
                    <a:ext cx="931076" cy="636027"/>
                    <a:chOff x="10236200" y="3170238"/>
                    <a:chExt cx="1062038" cy="725487"/>
                  </a:xfrm>
                  <a:solidFill>
                    <a:schemeClr val="accent5"/>
                  </a:solidFill>
                </p:grpSpPr>
                <p:sp>
                  <p:nvSpPr>
                    <p:cNvPr id="31" name="Freeform 30"/>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 name="Freeform 31"/>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 name="Freeform 32"/>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4" name="Freeform 33"/>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5" name="Freeform 34"/>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 name="Freeform 35"/>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 name="Freeform 36"/>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 name="Freeform 37"/>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 name="Freeform 38"/>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 name="Freeform 39"/>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 name="Freeform 40"/>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 name="Freeform 41"/>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 name="Freeform 42"/>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 name="Freeform 43"/>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5" name="Freeform 44"/>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6" name="Freeform 45"/>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7" name="Freeform 46"/>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8" name="Freeform 47"/>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9" name="Freeform 48"/>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0" name="Freeform 49"/>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1" name="Freeform 50"/>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2" name="Freeform 51"/>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3" name="Freeform 52"/>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4" name="Freeform 53"/>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5" name="Freeform 54"/>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6" name="Freeform 55"/>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7" name="Freeform 56"/>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8" name="Freeform 57"/>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59" name="Freeform 58"/>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25" name="Group 24"/>
                  <p:cNvGrpSpPr/>
                  <p:nvPr/>
                </p:nvGrpSpPr>
                <p:grpSpPr>
                  <a:xfrm>
                    <a:off x="8616736" y="5375377"/>
                    <a:ext cx="702773" cy="827459"/>
                    <a:chOff x="5433800" y="4790767"/>
                    <a:chExt cx="1264119" cy="1488399"/>
                  </a:xfrm>
                  <a:effectLst/>
                </p:grpSpPr>
                <p:sp>
                  <p:nvSpPr>
                    <p:cNvPr id="29" name="Oval 28"/>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nvGrpSpPr>
                  <p:cNvPr id="26" name="Group 25"/>
                  <p:cNvGrpSpPr/>
                  <p:nvPr/>
                </p:nvGrpSpPr>
                <p:grpSpPr>
                  <a:xfrm>
                    <a:off x="9847006" y="5354231"/>
                    <a:ext cx="506203" cy="596015"/>
                    <a:chOff x="5433800" y="4790767"/>
                    <a:chExt cx="1264119" cy="1488399"/>
                  </a:xfrm>
                  <a:effectLst/>
                </p:grpSpPr>
                <p:sp>
                  <p:nvSpPr>
                    <p:cNvPr id="27" name="Oval 26"/>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grpSp>
          <p:cxnSp>
            <p:nvCxnSpPr>
              <p:cNvPr id="13" name="Straight Arrow Connector 12"/>
              <p:cNvCxnSpPr/>
              <p:nvPr/>
            </p:nvCxnSpPr>
            <p:spPr>
              <a:xfrm flipV="1">
                <a:off x="2588783" y="4247635"/>
                <a:ext cx="0" cy="332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484648" y="4279356"/>
                <a:ext cx="0" cy="33290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rot="18436786">
                <a:off x="2406150" y="3698493"/>
                <a:ext cx="303396" cy="582531"/>
                <a:chOff x="9071737" y="5772887"/>
                <a:chExt cx="377892" cy="725566"/>
              </a:xfrm>
              <a:solidFill>
                <a:schemeClr val="tx1"/>
              </a:solidFill>
            </p:grpSpPr>
            <p:sp>
              <p:nvSpPr>
                <p:cNvPr id="16" name="Oval 15"/>
                <p:cNvSpPr/>
                <p:nvPr/>
              </p:nvSpPr>
              <p:spPr bwMode="auto">
                <a:xfrm>
                  <a:off x="9071737" y="5772887"/>
                  <a:ext cx="377892" cy="37789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9187636" y="5886568"/>
                  <a:ext cx="150692" cy="15069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9199420" y="6095996"/>
                  <a:ext cx="138908" cy="40245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9101276" y="6312592"/>
                  <a:ext cx="161213" cy="11798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7" name="Group 6"/>
            <p:cNvGrpSpPr/>
            <p:nvPr/>
          </p:nvGrpSpPr>
          <p:grpSpPr>
            <a:xfrm rot="18436786">
              <a:off x="1713698" y="2838840"/>
              <a:ext cx="303396" cy="582531"/>
              <a:chOff x="9071737" y="5772887"/>
              <a:chExt cx="377892" cy="725566"/>
            </a:xfrm>
            <a:solidFill>
              <a:schemeClr val="tx1"/>
            </a:solidFill>
          </p:grpSpPr>
          <p:sp>
            <p:nvSpPr>
              <p:cNvPr id="8" name="Oval 7"/>
              <p:cNvSpPr/>
              <p:nvPr/>
            </p:nvSpPr>
            <p:spPr bwMode="auto">
              <a:xfrm>
                <a:off x="9071737" y="5772887"/>
                <a:ext cx="377892" cy="37789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9187636" y="5886568"/>
                <a:ext cx="150692" cy="15069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9199420" y="6095996"/>
                <a:ext cx="138908" cy="40245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101276" y="6312592"/>
                <a:ext cx="161213" cy="11798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118" name="Straight Connector 117"/>
          <p:cNvCxnSpPr/>
          <p:nvPr/>
        </p:nvCxnSpPr>
        <p:spPr>
          <a:xfrm>
            <a:off x="8808244" y="2552241"/>
            <a:ext cx="282961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0394925" y="2285334"/>
            <a:ext cx="1524414" cy="261610"/>
          </a:xfrm>
          <a:prstGeom prst="rect">
            <a:avLst/>
          </a:prstGeom>
          <a:noFill/>
        </p:spPr>
        <p:txBody>
          <a:bodyPr wrap="square" rtlCol="0">
            <a:spAutoFit/>
          </a:bodyPr>
          <a:lstStyle/>
          <a:p>
            <a:pPr defTabSz="914309"/>
            <a:r>
              <a:rPr lang="en-US" sz="1100" kern="0" dirty="0">
                <a:latin typeface="Segoe UI Semibold" panose="020B0702040204020203" pitchFamily="34" charset="0"/>
                <a:cs typeface="Segoe UI Semibold" panose="020B0702040204020203" pitchFamily="34" charset="0"/>
              </a:rPr>
              <a:t>Customer owned</a:t>
            </a:r>
          </a:p>
        </p:txBody>
      </p:sp>
      <p:sp>
        <p:nvSpPr>
          <p:cNvPr id="120" name="TextBox 119"/>
          <p:cNvSpPr txBox="1"/>
          <p:nvPr/>
        </p:nvSpPr>
        <p:spPr>
          <a:xfrm>
            <a:off x="10527938" y="2546911"/>
            <a:ext cx="1328413" cy="261610"/>
          </a:xfrm>
          <a:prstGeom prst="rect">
            <a:avLst/>
          </a:prstGeom>
          <a:noFill/>
        </p:spPr>
        <p:txBody>
          <a:bodyPr wrap="square" rtlCol="0">
            <a:spAutoFit/>
          </a:bodyPr>
          <a:lstStyle/>
          <a:p>
            <a:pPr defTabSz="914309"/>
            <a:r>
              <a:rPr lang="en-US" sz="1100" kern="0" dirty="0">
                <a:latin typeface="Segoe UI Semibold" panose="020B0702040204020203" pitchFamily="34" charset="0"/>
                <a:cs typeface="Segoe UI Semibold" panose="020B0702040204020203" pitchFamily="34" charset="0"/>
              </a:rPr>
              <a:t>Service owned</a:t>
            </a:r>
          </a:p>
        </p:txBody>
      </p:sp>
      <p:sp>
        <p:nvSpPr>
          <p:cNvPr id="123" name="Text Placeholder 1"/>
          <p:cNvSpPr txBox="1">
            <a:spLocks/>
          </p:cNvSpPr>
          <p:nvPr/>
        </p:nvSpPr>
        <p:spPr>
          <a:xfrm>
            <a:off x="366169" y="1267755"/>
            <a:ext cx="10042248" cy="4286907"/>
          </a:xfrm>
          <a:prstGeom prst="rect">
            <a:avLst/>
          </a:prstGeom>
        </p:spPr>
        <p:txBody>
          <a:bodyPr/>
          <a:lstStyle>
            <a:lvl1pPr marL="336102" marR="0" indent="-336102" algn="l" defTabSz="914250"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618" marR="0" indent="-236516" algn="l" defTabSz="914250"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38"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05"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373"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186"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313"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438"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564"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14159">
              <a:buNone/>
            </a:pPr>
            <a:r>
              <a:rPr lang="en-US" sz="3600" dirty="0">
                <a:solidFill>
                  <a:schemeClr val="tx2"/>
                </a:solidFill>
              </a:rPr>
              <a:t>Pros</a:t>
            </a:r>
          </a:p>
          <a:p>
            <a:pPr marL="371472" lvl="1" indent="-342900" defTabSz="932594"/>
            <a:r>
              <a:rPr lang="en-US" sz="2000" dirty="0"/>
              <a:t>Simple setup (checkbox)</a:t>
            </a:r>
          </a:p>
          <a:p>
            <a:pPr marL="371472" lvl="1" indent="-342900" defTabSz="932594"/>
            <a:r>
              <a:rPr lang="en-US" sz="2000" dirty="0"/>
              <a:t>Microsoft is responsible for key rotation, backup and redundancy</a:t>
            </a:r>
          </a:p>
          <a:p>
            <a:pPr marL="0" indent="0" defTabSz="914159">
              <a:buNone/>
            </a:pPr>
            <a:r>
              <a:rPr lang="en-US" sz="3600" dirty="0">
                <a:solidFill>
                  <a:schemeClr val="tx2"/>
                </a:solidFill>
              </a:rPr>
              <a:t>Cons</a:t>
            </a:r>
          </a:p>
          <a:p>
            <a:pPr marL="371472" lvl="1" indent="-342900" defTabSz="932594"/>
            <a:r>
              <a:rPr lang="en-US" sz="2000" dirty="0"/>
              <a:t>No control over the key (spec, lifecycle, revocation)</a:t>
            </a:r>
          </a:p>
          <a:p>
            <a:pPr marL="371472" lvl="1" indent="-342900" defTabSz="932594"/>
            <a:r>
              <a:rPr lang="en-US" sz="2000" dirty="0"/>
              <a:t>Same root key may be used to encrypt multiple customers</a:t>
            </a:r>
          </a:p>
          <a:p>
            <a:pPr marL="371472" lvl="1" indent="-342900" defTabSz="932594"/>
            <a:r>
              <a:rPr lang="en-US" sz="2000" dirty="0"/>
              <a:t>No ability to segregate key management from service management</a:t>
            </a:r>
          </a:p>
          <a:p>
            <a:pPr marL="0" indent="0" defTabSz="914159">
              <a:buNone/>
            </a:pPr>
            <a:endParaRPr lang="en-US" sz="3600" dirty="0">
              <a:solidFill>
                <a:schemeClr val="tx2"/>
              </a:solidFill>
            </a:endParaRPr>
          </a:p>
        </p:txBody>
      </p:sp>
    </p:spTree>
    <p:extLst>
      <p:ext uri="{BB962C8B-B14F-4D97-AF65-F5344CB8AC3E}">
        <p14:creationId xmlns:p14="http://schemas.microsoft.com/office/powerpoint/2010/main" val="338479767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6862"/>
            <a:ext cx="11702551" cy="917575"/>
          </a:xfrm>
        </p:spPr>
        <p:txBody>
          <a:bodyPr/>
          <a:lstStyle/>
          <a:p>
            <a:r>
              <a:rPr lang="en-US" dirty="0"/>
              <a:t>Key management – Customer-managed keys</a:t>
            </a:r>
            <a:br>
              <a:rPr lang="en-US" dirty="0"/>
            </a:br>
            <a:endParaRPr lang="en-US" dirty="0"/>
          </a:p>
        </p:txBody>
      </p:sp>
      <p:grpSp>
        <p:nvGrpSpPr>
          <p:cNvPr id="118" name="Group 117"/>
          <p:cNvGrpSpPr/>
          <p:nvPr/>
        </p:nvGrpSpPr>
        <p:grpSpPr>
          <a:xfrm>
            <a:off x="5760244" y="2019189"/>
            <a:ext cx="1801952" cy="4145073"/>
            <a:chOff x="3214655" y="1736244"/>
            <a:chExt cx="1802182" cy="4145602"/>
          </a:xfrm>
        </p:grpSpPr>
        <p:cxnSp>
          <p:nvCxnSpPr>
            <p:cNvPr id="119" name="Straight Arrow Connector 118"/>
            <p:cNvCxnSpPr/>
            <p:nvPr/>
          </p:nvCxnSpPr>
          <p:spPr>
            <a:xfrm flipV="1">
              <a:off x="4050586" y="2555614"/>
              <a:ext cx="0" cy="1085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0" name="Picture 119"/>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3640328" y="1736244"/>
              <a:ext cx="823263" cy="743472"/>
            </a:xfrm>
            <a:prstGeom prst="rect">
              <a:avLst/>
            </a:prstGeom>
          </p:spPr>
        </p:pic>
        <p:grpSp>
          <p:nvGrpSpPr>
            <p:cNvPr id="121" name="Group 120"/>
            <p:cNvGrpSpPr/>
            <p:nvPr/>
          </p:nvGrpSpPr>
          <p:grpSpPr>
            <a:xfrm>
              <a:off x="3214655" y="3865889"/>
              <a:ext cx="1802182" cy="2015957"/>
              <a:chOff x="1685507" y="3838061"/>
              <a:chExt cx="1802182" cy="2015957"/>
            </a:xfrm>
          </p:grpSpPr>
          <p:grpSp>
            <p:nvGrpSpPr>
              <p:cNvPr id="122" name="Group 121"/>
              <p:cNvGrpSpPr/>
              <p:nvPr/>
            </p:nvGrpSpPr>
            <p:grpSpPr>
              <a:xfrm>
                <a:off x="1685507" y="4725553"/>
                <a:ext cx="1802182" cy="1128465"/>
                <a:chOff x="6500851" y="3483227"/>
                <a:chExt cx="5854620" cy="3608021"/>
              </a:xfrm>
            </p:grpSpPr>
            <p:sp>
              <p:nvSpPr>
                <p:cNvPr id="130" name="Freeform 25"/>
                <p:cNvSpPr>
                  <a:spLocks/>
                </p:cNvSpPr>
                <p:nvPr/>
              </p:nvSpPr>
              <p:spPr bwMode="auto">
                <a:xfrm>
                  <a:off x="6500851" y="3483227"/>
                  <a:ext cx="5854620" cy="360802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2">
                    <a:lumMod val="10000"/>
                    <a:lumOff val="90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kern="0" dirty="0">
                    <a:solidFill>
                      <a:srgbClr val="00B0F0"/>
                    </a:solidFill>
                  </a:endParaRPr>
                </a:p>
              </p:txBody>
            </p:sp>
            <p:grpSp>
              <p:nvGrpSpPr>
                <p:cNvPr id="131" name="Group 130"/>
                <p:cNvGrpSpPr/>
                <p:nvPr/>
              </p:nvGrpSpPr>
              <p:grpSpPr>
                <a:xfrm>
                  <a:off x="7670236" y="4209873"/>
                  <a:ext cx="3045056" cy="1992963"/>
                  <a:chOff x="7670236" y="4209873"/>
                  <a:chExt cx="3045056" cy="1992963"/>
                </a:xfrm>
              </p:grpSpPr>
              <p:grpSp>
                <p:nvGrpSpPr>
                  <p:cNvPr id="132" name="Group 131"/>
                  <p:cNvGrpSpPr/>
                  <p:nvPr/>
                </p:nvGrpSpPr>
                <p:grpSpPr>
                  <a:xfrm>
                    <a:off x="9255182" y="4209873"/>
                    <a:ext cx="714142" cy="487839"/>
                    <a:chOff x="10236200" y="3170238"/>
                    <a:chExt cx="1062038" cy="725487"/>
                  </a:xfrm>
                  <a:solidFill>
                    <a:schemeClr val="bg1">
                      <a:lumMod val="65000"/>
                    </a:schemeClr>
                  </a:solidFill>
                </p:grpSpPr>
                <p:sp>
                  <p:nvSpPr>
                    <p:cNvPr id="199" name="Freeform 198"/>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0" name="Freeform 199"/>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1" name="Freeform 200"/>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2" name="Freeform 201"/>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3" name="Freeform 202"/>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4" name="Freeform 203"/>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5" name="Freeform 204"/>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6" name="Freeform 205"/>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7" name="Freeform 206"/>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8" name="Freeform 207"/>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09" name="Freeform 208"/>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0" name="Freeform 209"/>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1" name="Freeform 210"/>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2" name="Freeform 211"/>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3" name="Freeform 212"/>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4" name="Freeform 213"/>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5" name="Freeform 214"/>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6" name="Freeform 215"/>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7" name="Freeform 216"/>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8" name="Freeform 217"/>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19" name="Freeform 218"/>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20" name="Freeform 219"/>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21" name="Freeform 220"/>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22" name="Freeform 221"/>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23" name="Freeform 222"/>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24" name="Freeform 223"/>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25" name="Freeform 224"/>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26" name="Freeform 225"/>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27" name="Freeform 226"/>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133" name="Group 132"/>
                  <p:cNvGrpSpPr/>
                  <p:nvPr/>
                </p:nvGrpSpPr>
                <p:grpSpPr>
                  <a:xfrm>
                    <a:off x="7670236" y="4435873"/>
                    <a:ext cx="1728563" cy="1181598"/>
                    <a:chOff x="7824788" y="2765425"/>
                    <a:chExt cx="1971675" cy="1347788"/>
                  </a:xfrm>
                  <a:solidFill>
                    <a:schemeClr val="accent6"/>
                  </a:solidFill>
                </p:grpSpPr>
                <p:sp>
                  <p:nvSpPr>
                    <p:cNvPr id="170" name="Freeform 34"/>
                    <p:cNvSpPr>
                      <a:spLocks/>
                    </p:cNvSpPr>
                    <p:nvPr/>
                  </p:nvSpPr>
                  <p:spPr bwMode="auto">
                    <a:xfrm>
                      <a:off x="8831263"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71" name="Freeform 35"/>
                    <p:cNvSpPr>
                      <a:spLocks/>
                    </p:cNvSpPr>
                    <p:nvPr/>
                  </p:nvSpPr>
                  <p:spPr bwMode="auto">
                    <a:xfrm>
                      <a:off x="9220200" y="38020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8" y="23"/>
                            <a:pt x="15" y="25"/>
                            <a:pt x="12" y="26"/>
                          </a:cubicBezTo>
                          <a:cubicBezTo>
                            <a:pt x="8" y="28"/>
                            <a:pt x="4" y="29"/>
                            <a:pt x="0" y="30"/>
                          </a:cubicBezTo>
                          <a:cubicBezTo>
                            <a:pt x="0" y="16"/>
                            <a:pt x="0" y="16"/>
                            <a:pt x="0" y="16"/>
                          </a:cubicBezTo>
                          <a:cubicBezTo>
                            <a:pt x="2"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72" name="Freeform 36"/>
                    <p:cNvSpPr>
                      <a:spLocks noEditPoints="1"/>
                    </p:cNvSpPr>
                    <p:nvPr/>
                  </p:nvSpPr>
                  <p:spPr bwMode="auto">
                    <a:xfrm>
                      <a:off x="8988425" y="3798888"/>
                      <a:ext cx="207963" cy="314325"/>
                    </a:xfrm>
                    <a:custGeom>
                      <a:avLst/>
                      <a:gdLst>
                        <a:gd name="T0" fmla="*/ 35 w 73"/>
                        <a:gd name="T1" fmla="*/ 110 h 110"/>
                        <a:gd name="T2" fmla="*/ 9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8 w 73"/>
                        <a:gd name="T19" fmla="*/ 57 h 110"/>
                        <a:gd name="T20" fmla="*/ 37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6" y="106"/>
                            <a:pt x="9" y="97"/>
                          </a:cubicBezTo>
                          <a:cubicBezTo>
                            <a:pt x="3" y="88"/>
                            <a:pt x="0" y="74"/>
                            <a:pt x="0" y="57"/>
                          </a:cubicBezTo>
                          <a:cubicBezTo>
                            <a:pt x="0" y="38"/>
                            <a:pt x="3" y="24"/>
                            <a:pt x="10" y="14"/>
                          </a:cubicBezTo>
                          <a:cubicBezTo>
                            <a:pt x="16" y="5"/>
                            <a:pt x="26" y="0"/>
                            <a:pt x="38" y="0"/>
                          </a:cubicBezTo>
                          <a:cubicBezTo>
                            <a:pt x="61" y="0"/>
                            <a:pt x="73" y="18"/>
                            <a:pt x="73" y="55"/>
                          </a:cubicBezTo>
                          <a:cubicBezTo>
                            <a:pt x="73" y="73"/>
                            <a:pt x="70" y="87"/>
                            <a:pt x="63" y="96"/>
                          </a:cubicBezTo>
                          <a:cubicBezTo>
                            <a:pt x="57" y="106"/>
                            <a:pt x="47" y="110"/>
                            <a:pt x="35" y="110"/>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73" name="Freeform 37"/>
                    <p:cNvSpPr>
                      <a:spLocks noEditPoints="1"/>
                    </p:cNvSpPr>
                    <p:nvPr/>
                  </p:nvSpPr>
                  <p:spPr bwMode="auto">
                    <a:xfrm>
                      <a:off x="9377363" y="3798888"/>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4"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5"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74" name="Freeform 38"/>
                    <p:cNvSpPr>
                      <a:spLocks/>
                    </p:cNvSpPr>
                    <p:nvPr/>
                  </p:nvSpPr>
                  <p:spPr bwMode="auto">
                    <a:xfrm>
                      <a:off x="8040688"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75" name="Freeform 39"/>
                    <p:cNvSpPr>
                      <a:spLocks/>
                    </p:cNvSpPr>
                    <p:nvPr/>
                  </p:nvSpPr>
                  <p:spPr bwMode="auto">
                    <a:xfrm>
                      <a:off x="82153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76" name="Freeform 40"/>
                    <p:cNvSpPr>
                      <a:spLocks/>
                    </p:cNvSpPr>
                    <p:nvPr/>
                  </p:nvSpPr>
                  <p:spPr bwMode="auto">
                    <a:xfrm>
                      <a:off x="8372475"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77" name="Freeform 41"/>
                    <p:cNvSpPr>
                      <a:spLocks/>
                    </p:cNvSpPr>
                    <p:nvPr/>
                  </p:nvSpPr>
                  <p:spPr bwMode="auto">
                    <a:xfrm>
                      <a:off x="85328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78" name="Freeform 42"/>
                    <p:cNvSpPr>
                      <a:spLocks/>
                    </p:cNvSpPr>
                    <p:nvPr/>
                  </p:nvSpPr>
                  <p:spPr bwMode="auto">
                    <a:xfrm>
                      <a:off x="9428163" y="34591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79" name="Freeform 43"/>
                    <p:cNvSpPr>
                      <a:spLocks/>
                    </p:cNvSpPr>
                    <p:nvPr/>
                  </p:nvSpPr>
                  <p:spPr bwMode="auto">
                    <a:xfrm>
                      <a:off x="7824788"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0" name="Freeform 44"/>
                    <p:cNvSpPr>
                      <a:spLocks/>
                    </p:cNvSpPr>
                    <p:nvPr/>
                  </p:nvSpPr>
                  <p:spPr bwMode="auto">
                    <a:xfrm>
                      <a:off x="8426450"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10"/>
                          </a:cubicBezTo>
                          <a:cubicBezTo>
                            <a:pt x="19" y="8"/>
                            <a:pt x="21" y="7"/>
                            <a:pt x="24" y="5"/>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1" name="Freeform 45"/>
                    <p:cNvSpPr>
                      <a:spLocks noEditPoints="1"/>
                    </p:cNvSpPr>
                    <p:nvPr/>
                  </p:nvSpPr>
                  <p:spPr bwMode="auto">
                    <a:xfrm>
                      <a:off x="8197850" y="3798888"/>
                      <a:ext cx="207963" cy="314325"/>
                    </a:xfrm>
                    <a:custGeom>
                      <a:avLst/>
                      <a:gdLst>
                        <a:gd name="T0" fmla="*/ 35 w 73"/>
                        <a:gd name="T1" fmla="*/ 110 h 110"/>
                        <a:gd name="T2" fmla="*/ 9 w 73"/>
                        <a:gd name="T3" fmla="*/ 97 h 110"/>
                        <a:gd name="T4" fmla="*/ 0 w 73"/>
                        <a:gd name="T5" fmla="*/ 57 h 110"/>
                        <a:gd name="T6" fmla="*/ 9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7 w 73"/>
                        <a:gd name="T19" fmla="*/ 57 h 110"/>
                        <a:gd name="T20" fmla="*/ 36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5" y="106"/>
                            <a:pt x="9" y="97"/>
                          </a:cubicBezTo>
                          <a:cubicBezTo>
                            <a:pt x="3" y="88"/>
                            <a:pt x="0" y="74"/>
                            <a:pt x="0" y="57"/>
                          </a:cubicBezTo>
                          <a:cubicBezTo>
                            <a:pt x="0" y="38"/>
                            <a:pt x="3" y="24"/>
                            <a:pt x="9" y="14"/>
                          </a:cubicBezTo>
                          <a:cubicBezTo>
                            <a:pt x="16" y="5"/>
                            <a:pt x="25" y="0"/>
                            <a:pt x="38" y="0"/>
                          </a:cubicBezTo>
                          <a:cubicBezTo>
                            <a:pt x="61" y="0"/>
                            <a:pt x="73" y="18"/>
                            <a:pt x="73" y="55"/>
                          </a:cubicBezTo>
                          <a:cubicBezTo>
                            <a:pt x="73" y="73"/>
                            <a:pt x="70" y="87"/>
                            <a:pt x="63" y="96"/>
                          </a:cubicBezTo>
                          <a:cubicBezTo>
                            <a:pt x="56" y="106"/>
                            <a:pt x="47" y="110"/>
                            <a:pt x="35" y="110"/>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2" name="Freeform 46"/>
                    <p:cNvSpPr>
                      <a:spLocks noEditPoints="1"/>
                    </p:cNvSpPr>
                    <p:nvPr/>
                  </p:nvSpPr>
                  <p:spPr bwMode="auto">
                    <a:xfrm>
                      <a:off x="7972425" y="3452813"/>
                      <a:ext cx="207963"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3" name="Freeform 47"/>
                    <p:cNvSpPr>
                      <a:spLocks noEditPoints="1"/>
                    </p:cNvSpPr>
                    <p:nvPr/>
                  </p:nvSpPr>
                  <p:spPr bwMode="auto">
                    <a:xfrm>
                      <a:off x="8691563"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4" name="Freeform 48"/>
                    <p:cNvSpPr>
                      <a:spLocks noEditPoints="1"/>
                    </p:cNvSpPr>
                    <p:nvPr/>
                  </p:nvSpPr>
                  <p:spPr bwMode="auto">
                    <a:xfrm>
                      <a:off x="8942388"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6"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5" name="Freeform 49"/>
                    <p:cNvSpPr>
                      <a:spLocks/>
                    </p:cNvSpPr>
                    <p:nvPr/>
                  </p:nvSpPr>
                  <p:spPr bwMode="auto">
                    <a:xfrm>
                      <a:off x="8677275" y="2771775"/>
                      <a:ext cx="111125" cy="301625"/>
                    </a:xfrm>
                    <a:custGeom>
                      <a:avLst/>
                      <a:gdLst>
                        <a:gd name="T0" fmla="*/ 39 w 39"/>
                        <a:gd name="T1" fmla="*/ 0 h 106"/>
                        <a:gd name="T2" fmla="*/ 39 w 39"/>
                        <a:gd name="T3" fmla="*/ 106 h 106"/>
                        <a:gd name="T4" fmla="*/ 22 w 39"/>
                        <a:gd name="T5" fmla="*/ 106 h 106"/>
                        <a:gd name="T6" fmla="*/ 22 w 39"/>
                        <a:gd name="T7" fmla="*/ 20 h 106"/>
                        <a:gd name="T8" fmla="*/ 12 w 39"/>
                        <a:gd name="T9" fmla="*/ 26 h 106"/>
                        <a:gd name="T10" fmla="*/ 0 w 39"/>
                        <a:gd name="T11" fmla="*/ 30 h 106"/>
                        <a:gd name="T12" fmla="*/ 0 w 39"/>
                        <a:gd name="T13" fmla="*/ 16 h 106"/>
                        <a:gd name="T14" fmla="*/ 8 w 39"/>
                        <a:gd name="T15" fmla="*/ 13 h 106"/>
                        <a:gd name="T16" fmla="*/ 16 w 39"/>
                        <a:gd name="T17" fmla="*/ 9 h 106"/>
                        <a:gd name="T18" fmla="*/ 24 w 39"/>
                        <a:gd name="T19" fmla="*/ 5 h 106"/>
                        <a:gd name="T20" fmla="*/ 32 w 39"/>
                        <a:gd name="T21" fmla="*/ 0 h 106"/>
                        <a:gd name="T22" fmla="*/ 39 w 39"/>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6">
                          <a:moveTo>
                            <a:pt x="39" y="0"/>
                          </a:moveTo>
                          <a:cubicBezTo>
                            <a:pt x="39" y="106"/>
                            <a:pt x="39" y="106"/>
                            <a:pt x="39" y="106"/>
                          </a:cubicBezTo>
                          <a:cubicBezTo>
                            <a:pt x="22" y="106"/>
                            <a:pt x="22" y="106"/>
                            <a:pt x="22" y="106"/>
                          </a:cubicBezTo>
                          <a:cubicBezTo>
                            <a:pt x="22" y="20"/>
                            <a:pt x="22" y="20"/>
                            <a:pt x="22" y="20"/>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9"/>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6" name="Freeform 50"/>
                    <p:cNvSpPr>
                      <a:spLocks noEditPoints="1"/>
                    </p:cNvSpPr>
                    <p:nvPr/>
                  </p:nvSpPr>
                  <p:spPr bwMode="auto">
                    <a:xfrm>
                      <a:off x="8837613" y="2765425"/>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4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3" y="18"/>
                            <a:pt x="73" y="55"/>
                          </a:cubicBezTo>
                          <a:cubicBezTo>
                            <a:pt x="73" y="73"/>
                            <a:pt x="70" y="87"/>
                            <a:pt x="64" y="96"/>
                          </a:cubicBezTo>
                          <a:cubicBezTo>
                            <a:pt x="57" y="106"/>
                            <a:pt x="48" y="110"/>
                            <a:pt x="36" y="110"/>
                          </a:cubicBezTo>
                          <a:close/>
                          <a:moveTo>
                            <a:pt x="37" y="14"/>
                          </a:moveTo>
                          <a:cubicBezTo>
                            <a:pt x="24" y="14"/>
                            <a:pt x="18" y="28"/>
                            <a:pt x="18" y="57"/>
                          </a:cubicBezTo>
                          <a:cubicBezTo>
                            <a:pt x="18" y="83"/>
                            <a:pt x="24" y="97"/>
                            <a:pt x="37" y="97"/>
                          </a:cubicBezTo>
                          <a:cubicBezTo>
                            <a:pt x="50"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7" name="Freeform 51"/>
                    <p:cNvSpPr>
                      <a:spLocks noEditPoints="1"/>
                    </p:cNvSpPr>
                    <p:nvPr/>
                  </p:nvSpPr>
                  <p:spPr bwMode="auto">
                    <a:xfrm>
                      <a:off x="9088438" y="2765425"/>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4"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8" name="Freeform 52"/>
                    <p:cNvSpPr>
                      <a:spLocks noEditPoints="1"/>
                    </p:cNvSpPr>
                    <p:nvPr/>
                  </p:nvSpPr>
                  <p:spPr bwMode="auto">
                    <a:xfrm>
                      <a:off x="9196388" y="3452813"/>
                      <a:ext cx="209550" cy="317500"/>
                    </a:xfrm>
                    <a:custGeom>
                      <a:avLst/>
                      <a:gdLst>
                        <a:gd name="T0" fmla="*/ 36 w 73"/>
                        <a:gd name="T1" fmla="*/ 111 h 111"/>
                        <a:gd name="T2" fmla="*/ 10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8"/>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4"/>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89" name="Freeform 53"/>
                    <p:cNvSpPr>
                      <a:spLocks noEditPoints="1"/>
                    </p:cNvSpPr>
                    <p:nvPr/>
                  </p:nvSpPr>
                  <p:spPr bwMode="auto">
                    <a:xfrm>
                      <a:off x="9588500" y="3452813"/>
                      <a:ext cx="207963" cy="317500"/>
                    </a:xfrm>
                    <a:custGeom>
                      <a:avLst/>
                      <a:gdLst>
                        <a:gd name="T0" fmla="*/ 35 w 73"/>
                        <a:gd name="T1" fmla="*/ 111 h 111"/>
                        <a:gd name="T2" fmla="*/ 9 w 73"/>
                        <a:gd name="T3" fmla="*/ 97 h 111"/>
                        <a:gd name="T4" fmla="*/ 0 w 73"/>
                        <a:gd name="T5" fmla="*/ 58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90" name="Freeform 54"/>
                    <p:cNvSpPr>
                      <a:spLocks noEditPoints="1"/>
                    </p:cNvSpPr>
                    <p:nvPr/>
                  </p:nvSpPr>
                  <p:spPr bwMode="auto">
                    <a:xfrm>
                      <a:off x="8586788" y="3798888"/>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4" y="110"/>
                            <a:pt x="16" y="106"/>
                            <a:pt x="10" y="97"/>
                          </a:cubicBezTo>
                          <a:cubicBezTo>
                            <a:pt x="3" y="88"/>
                            <a:pt x="0" y="74"/>
                            <a:pt x="0" y="57"/>
                          </a:cubicBezTo>
                          <a:cubicBezTo>
                            <a:pt x="0" y="38"/>
                            <a:pt x="3" y="24"/>
                            <a:pt x="10" y="14"/>
                          </a:cubicBezTo>
                          <a:cubicBezTo>
                            <a:pt x="16" y="5"/>
                            <a:pt x="26" y="0"/>
                            <a:pt x="38" y="0"/>
                          </a:cubicBezTo>
                          <a:cubicBezTo>
                            <a:pt x="62" y="0"/>
                            <a:pt x="73" y="18"/>
                            <a:pt x="73" y="55"/>
                          </a:cubicBezTo>
                          <a:cubicBezTo>
                            <a:pt x="73" y="73"/>
                            <a:pt x="70" y="87"/>
                            <a:pt x="63" y="96"/>
                          </a:cubicBezTo>
                          <a:cubicBezTo>
                            <a:pt x="57" y="106"/>
                            <a:pt x="47" y="110"/>
                            <a:pt x="36" y="110"/>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91" name="Freeform 55"/>
                    <p:cNvSpPr>
                      <a:spLocks/>
                    </p:cNvSpPr>
                    <p:nvPr/>
                  </p:nvSpPr>
                  <p:spPr bwMode="auto">
                    <a:xfrm>
                      <a:off x="8831263"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3" y="11"/>
                            <a:pt x="16" y="10"/>
                          </a:cubicBezTo>
                          <a:cubicBezTo>
                            <a:pt x="19" y="9"/>
                            <a:pt x="21" y="7"/>
                            <a:pt x="24" y="6"/>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92" name="Freeform 56"/>
                    <p:cNvSpPr>
                      <a:spLocks noEditPoints="1"/>
                    </p:cNvSpPr>
                    <p:nvPr/>
                  </p:nvSpPr>
                  <p:spPr bwMode="auto">
                    <a:xfrm>
                      <a:off x="8988425" y="3108325"/>
                      <a:ext cx="207963" cy="315913"/>
                    </a:xfrm>
                    <a:custGeom>
                      <a:avLst/>
                      <a:gdLst>
                        <a:gd name="T0" fmla="*/ 35 w 73"/>
                        <a:gd name="T1" fmla="*/ 111 h 111"/>
                        <a:gd name="T2" fmla="*/ 9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7"/>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93" name="Freeform 57"/>
                    <p:cNvSpPr>
                      <a:spLocks/>
                    </p:cNvSpPr>
                    <p:nvPr/>
                  </p:nvSpPr>
                  <p:spPr bwMode="auto">
                    <a:xfrm>
                      <a:off x="9223375"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94" name="Freeform 58"/>
                    <p:cNvSpPr>
                      <a:spLocks noEditPoints="1"/>
                    </p:cNvSpPr>
                    <p:nvPr/>
                  </p:nvSpPr>
                  <p:spPr bwMode="auto">
                    <a:xfrm>
                      <a:off x="938053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95" name="Freeform 59"/>
                    <p:cNvSpPr>
                      <a:spLocks/>
                    </p:cNvSpPr>
                    <p:nvPr/>
                  </p:nvSpPr>
                  <p:spPr bwMode="auto">
                    <a:xfrm>
                      <a:off x="8040688"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3 w 39"/>
                        <a:gd name="T19" fmla="*/ 6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7"/>
                          </a:cubicBezTo>
                          <a:cubicBezTo>
                            <a:pt x="8" y="28"/>
                            <a:pt x="4" y="29"/>
                            <a:pt x="0" y="31"/>
                          </a:cubicBezTo>
                          <a:cubicBezTo>
                            <a:pt x="0" y="16"/>
                            <a:pt x="0" y="16"/>
                            <a:pt x="0" y="16"/>
                          </a:cubicBezTo>
                          <a:cubicBezTo>
                            <a:pt x="3" y="15"/>
                            <a:pt x="5" y="14"/>
                            <a:pt x="8" y="13"/>
                          </a:cubicBezTo>
                          <a:cubicBezTo>
                            <a:pt x="11" y="12"/>
                            <a:pt x="13" y="11"/>
                            <a:pt x="16" y="10"/>
                          </a:cubicBezTo>
                          <a:cubicBezTo>
                            <a:pt x="18" y="9"/>
                            <a:pt x="21" y="7"/>
                            <a:pt x="23" y="6"/>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96" name="Freeform 60"/>
                    <p:cNvSpPr>
                      <a:spLocks/>
                    </p:cNvSpPr>
                    <p:nvPr/>
                  </p:nvSpPr>
                  <p:spPr bwMode="auto">
                    <a:xfrm>
                      <a:off x="8426450"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97" name="Freeform 61"/>
                    <p:cNvSpPr>
                      <a:spLocks noEditPoints="1"/>
                    </p:cNvSpPr>
                    <p:nvPr/>
                  </p:nvSpPr>
                  <p:spPr bwMode="auto">
                    <a:xfrm>
                      <a:off x="8197850" y="3108325"/>
                      <a:ext cx="207963" cy="315913"/>
                    </a:xfrm>
                    <a:custGeom>
                      <a:avLst/>
                      <a:gdLst>
                        <a:gd name="T0" fmla="*/ 35 w 73"/>
                        <a:gd name="T1" fmla="*/ 111 h 111"/>
                        <a:gd name="T2" fmla="*/ 9 w 73"/>
                        <a:gd name="T3" fmla="*/ 97 h 111"/>
                        <a:gd name="T4" fmla="*/ 0 w 73"/>
                        <a:gd name="T5" fmla="*/ 57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7"/>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98" name="Freeform 62"/>
                    <p:cNvSpPr>
                      <a:spLocks noEditPoints="1"/>
                    </p:cNvSpPr>
                    <p:nvPr/>
                  </p:nvSpPr>
                  <p:spPr bwMode="auto">
                    <a:xfrm>
                      <a:off x="858678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7"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134" name="Group 133"/>
                  <p:cNvGrpSpPr/>
                  <p:nvPr/>
                </p:nvGrpSpPr>
                <p:grpSpPr>
                  <a:xfrm>
                    <a:off x="9784216" y="4790755"/>
                    <a:ext cx="931076" cy="636027"/>
                    <a:chOff x="10236200" y="3170238"/>
                    <a:chExt cx="1062038" cy="725487"/>
                  </a:xfrm>
                  <a:solidFill>
                    <a:schemeClr val="accent5"/>
                  </a:solidFill>
                </p:grpSpPr>
                <p:sp>
                  <p:nvSpPr>
                    <p:cNvPr id="141" name="Freeform 140"/>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42" name="Freeform 141"/>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43" name="Freeform 142"/>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44" name="Freeform 143"/>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45" name="Freeform 144"/>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46" name="Freeform 145"/>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47" name="Freeform 146"/>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48" name="Freeform 147"/>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49" name="Freeform 148"/>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0" name="Freeform 149"/>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1" name="Freeform 150"/>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2" name="Freeform 151"/>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3" name="Freeform 152"/>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4" name="Freeform 153"/>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5" name="Freeform 154"/>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6" name="Freeform 155"/>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7" name="Freeform 156"/>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8" name="Freeform 157"/>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59" name="Freeform 158"/>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0" name="Freeform 159"/>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1" name="Freeform 160"/>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2" name="Freeform 161"/>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3" name="Freeform 162"/>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4" name="Freeform 163"/>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5" name="Freeform 164"/>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6" name="Freeform 165"/>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7" name="Freeform 166"/>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8" name="Freeform 167"/>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169" name="Freeform 168"/>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135" name="Group 134"/>
                  <p:cNvGrpSpPr/>
                  <p:nvPr/>
                </p:nvGrpSpPr>
                <p:grpSpPr>
                  <a:xfrm>
                    <a:off x="8616736" y="5375377"/>
                    <a:ext cx="702773" cy="827459"/>
                    <a:chOff x="5433800" y="4790767"/>
                    <a:chExt cx="1264119" cy="1488399"/>
                  </a:xfrm>
                  <a:effectLst/>
                </p:grpSpPr>
                <p:sp>
                  <p:nvSpPr>
                    <p:cNvPr id="139" name="Oval 138"/>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nvGrpSpPr>
                  <p:cNvPr id="136" name="Group 135"/>
                  <p:cNvGrpSpPr/>
                  <p:nvPr/>
                </p:nvGrpSpPr>
                <p:grpSpPr>
                  <a:xfrm>
                    <a:off x="9847006" y="5354231"/>
                    <a:ext cx="506203" cy="596015"/>
                    <a:chOff x="5433800" y="4790767"/>
                    <a:chExt cx="1264119" cy="1488399"/>
                  </a:xfrm>
                  <a:effectLst/>
                </p:grpSpPr>
                <p:sp>
                  <p:nvSpPr>
                    <p:cNvPr id="137" name="Oval 136"/>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grpSp>
          <p:cxnSp>
            <p:nvCxnSpPr>
              <p:cNvPr id="123" name="Straight Arrow Connector 122"/>
              <p:cNvCxnSpPr/>
              <p:nvPr/>
            </p:nvCxnSpPr>
            <p:spPr>
              <a:xfrm flipV="1">
                <a:off x="2588783" y="4247635"/>
                <a:ext cx="0" cy="332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2484648" y="4279356"/>
                <a:ext cx="0" cy="33290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rot="18436786">
                <a:off x="2406150" y="3698493"/>
                <a:ext cx="303396" cy="582531"/>
                <a:chOff x="9071737" y="5772887"/>
                <a:chExt cx="377892" cy="725566"/>
              </a:xfrm>
              <a:solidFill>
                <a:schemeClr val="tx1"/>
              </a:solidFill>
            </p:grpSpPr>
            <p:sp>
              <p:nvSpPr>
                <p:cNvPr id="126" name="Oval 125"/>
                <p:cNvSpPr/>
                <p:nvPr/>
              </p:nvSpPr>
              <p:spPr bwMode="auto">
                <a:xfrm>
                  <a:off x="9071737" y="5772887"/>
                  <a:ext cx="377892" cy="37789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Oval 126"/>
                <p:cNvSpPr/>
                <p:nvPr/>
              </p:nvSpPr>
              <p:spPr bwMode="auto">
                <a:xfrm>
                  <a:off x="9187636" y="5886568"/>
                  <a:ext cx="150692" cy="15069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p:cNvSpPr/>
                <p:nvPr/>
              </p:nvSpPr>
              <p:spPr bwMode="auto">
                <a:xfrm>
                  <a:off x="9199420" y="6095996"/>
                  <a:ext cx="138908" cy="40245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9101276" y="6312592"/>
                  <a:ext cx="161213" cy="11798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228" name="Group 227"/>
          <p:cNvGrpSpPr/>
          <p:nvPr/>
        </p:nvGrpSpPr>
        <p:grpSpPr>
          <a:xfrm>
            <a:off x="7993667" y="2000148"/>
            <a:ext cx="4009794" cy="4145073"/>
            <a:chOff x="5448363" y="1717201"/>
            <a:chExt cx="4010306" cy="4145602"/>
          </a:xfrm>
        </p:grpSpPr>
        <p:cxnSp>
          <p:nvCxnSpPr>
            <p:cNvPr id="229" name="Straight Arrow Connector 228"/>
            <p:cNvCxnSpPr/>
            <p:nvPr/>
          </p:nvCxnSpPr>
          <p:spPr>
            <a:xfrm flipV="1">
              <a:off x="6284294" y="2536571"/>
              <a:ext cx="0" cy="1085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0" name="Picture 229"/>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5874036" y="1717201"/>
              <a:ext cx="823263" cy="743472"/>
            </a:xfrm>
            <a:prstGeom prst="rect">
              <a:avLst/>
            </a:prstGeom>
          </p:spPr>
        </p:pic>
        <p:grpSp>
          <p:nvGrpSpPr>
            <p:cNvPr id="231" name="Group 230"/>
            <p:cNvGrpSpPr/>
            <p:nvPr/>
          </p:nvGrpSpPr>
          <p:grpSpPr>
            <a:xfrm>
              <a:off x="5448363" y="3846846"/>
              <a:ext cx="1802182" cy="2015957"/>
              <a:chOff x="1685507" y="3838061"/>
              <a:chExt cx="1802182" cy="2015957"/>
            </a:xfrm>
          </p:grpSpPr>
          <p:grpSp>
            <p:nvGrpSpPr>
              <p:cNvPr id="340" name="Group 339"/>
              <p:cNvGrpSpPr/>
              <p:nvPr/>
            </p:nvGrpSpPr>
            <p:grpSpPr>
              <a:xfrm>
                <a:off x="1685507" y="4725553"/>
                <a:ext cx="1802182" cy="1128465"/>
                <a:chOff x="6500851" y="3483227"/>
                <a:chExt cx="5854620" cy="3608021"/>
              </a:xfrm>
            </p:grpSpPr>
            <p:sp>
              <p:nvSpPr>
                <p:cNvPr id="348" name="Freeform 25"/>
                <p:cNvSpPr>
                  <a:spLocks/>
                </p:cNvSpPr>
                <p:nvPr/>
              </p:nvSpPr>
              <p:spPr bwMode="auto">
                <a:xfrm>
                  <a:off x="6500851" y="3483227"/>
                  <a:ext cx="5854620" cy="360802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2">
                    <a:lumMod val="10000"/>
                    <a:lumOff val="90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kern="0" dirty="0">
                    <a:solidFill>
                      <a:srgbClr val="00B0F0"/>
                    </a:solidFill>
                  </a:endParaRPr>
                </a:p>
              </p:txBody>
            </p:sp>
            <p:grpSp>
              <p:nvGrpSpPr>
                <p:cNvPr id="349" name="Group 348"/>
                <p:cNvGrpSpPr/>
                <p:nvPr/>
              </p:nvGrpSpPr>
              <p:grpSpPr>
                <a:xfrm>
                  <a:off x="7670236" y="4209873"/>
                  <a:ext cx="3045056" cy="1992963"/>
                  <a:chOff x="7670236" y="4209873"/>
                  <a:chExt cx="3045056" cy="1992963"/>
                </a:xfrm>
              </p:grpSpPr>
              <p:grpSp>
                <p:nvGrpSpPr>
                  <p:cNvPr id="350" name="Group 349"/>
                  <p:cNvGrpSpPr/>
                  <p:nvPr/>
                </p:nvGrpSpPr>
                <p:grpSpPr>
                  <a:xfrm>
                    <a:off x="9255182" y="4209873"/>
                    <a:ext cx="714142" cy="487839"/>
                    <a:chOff x="10236200" y="3170238"/>
                    <a:chExt cx="1062038" cy="725487"/>
                  </a:xfrm>
                  <a:solidFill>
                    <a:schemeClr val="bg1">
                      <a:lumMod val="65000"/>
                    </a:schemeClr>
                  </a:solidFill>
                </p:grpSpPr>
                <p:sp>
                  <p:nvSpPr>
                    <p:cNvPr id="417" name="Freeform 416"/>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8" name="Freeform 417"/>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9" name="Freeform 418"/>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0" name="Freeform 419"/>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1" name="Freeform 420"/>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2" name="Freeform 421"/>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3" name="Freeform 422"/>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4" name="Freeform 423"/>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5" name="Freeform 424"/>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6" name="Freeform 425"/>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7" name="Freeform 426"/>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8" name="Freeform 427"/>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29" name="Freeform 428"/>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0" name="Freeform 429"/>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1" name="Freeform 430"/>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2" name="Freeform 431"/>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3" name="Freeform 432"/>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4" name="Freeform 433"/>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5" name="Freeform 434"/>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6" name="Freeform 435"/>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7" name="Freeform 436"/>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8" name="Freeform 437"/>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39" name="Freeform 438"/>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0" name="Freeform 439"/>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1" name="Freeform 440"/>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2" name="Freeform 441"/>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3" name="Freeform 442"/>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4" name="Freeform 443"/>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45" name="Freeform 444"/>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351" name="Group 350"/>
                  <p:cNvGrpSpPr/>
                  <p:nvPr/>
                </p:nvGrpSpPr>
                <p:grpSpPr>
                  <a:xfrm>
                    <a:off x="7670236" y="4435873"/>
                    <a:ext cx="1728563" cy="1181598"/>
                    <a:chOff x="7824788" y="2765425"/>
                    <a:chExt cx="1971675" cy="1347788"/>
                  </a:xfrm>
                  <a:solidFill>
                    <a:schemeClr val="accent6"/>
                  </a:solidFill>
                </p:grpSpPr>
                <p:sp>
                  <p:nvSpPr>
                    <p:cNvPr id="388" name="Freeform 34"/>
                    <p:cNvSpPr>
                      <a:spLocks/>
                    </p:cNvSpPr>
                    <p:nvPr/>
                  </p:nvSpPr>
                  <p:spPr bwMode="auto">
                    <a:xfrm>
                      <a:off x="8831263"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9" name="Freeform 35"/>
                    <p:cNvSpPr>
                      <a:spLocks/>
                    </p:cNvSpPr>
                    <p:nvPr/>
                  </p:nvSpPr>
                  <p:spPr bwMode="auto">
                    <a:xfrm>
                      <a:off x="9220200" y="38020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8" y="23"/>
                            <a:pt x="15" y="25"/>
                            <a:pt x="12" y="26"/>
                          </a:cubicBezTo>
                          <a:cubicBezTo>
                            <a:pt x="8" y="28"/>
                            <a:pt x="4" y="29"/>
                            <a:pt x="0" y="30"/>
                          </a:cubicBezTo>
                          <a:cubicBezTo>
                            <a:pt x="0" y="16"/>
                            <a:pt x="0" y="16"/>
                            <a:pt x="0" y="16"/>
                          </a:cubicBezTo>
                          <a:cubicBezTo>
                            <a:pt x="2"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0" name="Freeform 36"/>
                    <p:cNvSpPr>
                      <a:spLocks noEditPoints="1"/>
                    </p:cNvSpPr>
                    <p:nvPr/>
                  </p:nvSpPr>
                  <p:spPr bwMode="auto">
                    <a:xfrm>
                      <a:off x="8988425" y="3798888"/>
                      <a:ext cx="207963" cy="314325"/>
                    </a:xfrm>
                    <a:custGeom>
                      <a:avLst/>
                      <a:gdLst>
                        <a:gd name="T0" fmla="*/ 35 w 73"/>
                        <a:gd name="T1" fmla="*/ 110 h 110"/>
                        <a:gd name="T2" fmla="*/ 9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8 w 73"/>
                        <a:gd name="T19" fmla="*/ 57 h 110"/>
                        <a:gd name="T20" fmla="*/ 37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6" y="106"/>
                            <a:pt x="9" y="97"/>
                          </a:cubicBezTo>
                          <a:cubicBezTo>
                            <a:pt x="3" y="88"/>
                            <a:pt x="0" y="74"/>
                            <a:pt x="0" y="57"/>
                          </a:cubicBezTo>
                          <a:cubicBezTo>
                            <a:pt x="0" y="38"/>
                            <a:pt x="3" y="24"/>
                            <a:pt x="10" y="14"/>
                          </a:cubicBezTo>
                          <a:cubicBezTo>
                            <a:pt x="16" y="5"/>
                            <a:pt x="26" y="0"/>
                            <a:pt x="38" y="0"/>
                          </a:cubicBezTo>
                          <a:cubicBezTo>
                            <a:pt x="61" y="0"/>
                            <a:pt x="73" y="18"/>
                            <a:pt x="73" y="55"/>
                          </a:cubicBezTo>
                          <a:cubicBezTo>
                            <a:pt x="73" y="73"/>
                            <a:pt x="70" y="87"/>
                            <a:pt x="63" y="96"/>
                          </a:cubicBezTo>
                          <a:cubicBezTo>
                            <a:pt x="57" y="106"/>
                            <a:pt x="47" y="110"/>
                            <a:pt x="35" y="110"/>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1" name="Freeform 37"/>
                    <p:cNvSpPr>
                      <a:spLocks noEditPoints="1"/>
                    </p:cNvSpPr>
                    <p:nvPr/>
                  </p:nvSpPr>
                  <p:spPr bwMode="auto">
                    <a:xfrm>
                      <a:off x="9377363" y="3798888"/>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4"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5"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2" name="Freeform 38"/>
                    <p:cNvSpPr>
                      <a:spLocks/>
                    </p:cNvSpPr>
                    <p:nvPr/>
                  </p:nvSpPr>
                  <p:spPr bwMode="auto">
                    <a:xfrm>
                      <a:off x="8040688"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3" name="Freeform 39"/>
                    <p:cNvSpPr>
                      <a:spLocks/>
                    </p:cNvSpPr>
                    <p:nvPr/>
                  </p:nvSpPr>
                  <p:spPr bwMode="auto">
                    <a:xfrm>
                      <a:off x="82153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4" name="Freeform 40"/>
                    <p:cNvSpPr>
                      <a:spLocks/>
                    </p:cNvSpPr>
                    <p:nvPr/>
                  </p:nvSpPr>
                  <p:spPr bwMode="auto">
                    <a:xfrm>
                      <a:off x="8372475"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5" name="Freeform 41"/>
                    <p:cNvSpPr>
                      <a:spLocks/>
                    </p:cNvSpPr>
                    <p:nvPr/>
                  </p:nvSpPr>
                  <p:spPr bwMode="auto">
                    <a:xfrm>
                      <a:off x="85328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6" name="Freeform 42"/>
                    <p:cNvSpPr>
                      <a:spLocks/>
                    </p:cNvSpPr>
                    <p:nvPr/>
                  </p:nvSpPr>
                  <p:spPr bwMode="auto">
                    <a:xfrm>
                      <a:off x="9428163" y="34591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7" name="Freeform 43"/>
                    <p:cNvSpPr>
                      <a:spLocks/>
                    </p:cNvSpPr>
                    <p:nvPr/>
                  </p:nvSpPr>
                  <p:spPr bwMode="auto">
                    <a:xfrm>
                      <a:off x="7824788"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8" name="Freeform 44"/>
                    <p:cNvSpPr>
                      <a:spLocks/>
                    </p:cNvSpPr>
                    <p:nvPr/>
                  </p:nvSpPr>
                  <p:spPr bwMode="auto">
                    <a:xfrm>
                      <a:off x="8426450"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10"/>
                          </a:cubicBezTo>
                          <a:cubicBezTo>
                            <a:pt x="19" y="8"/>
                            <a:pt x="21" y="7"/>
                            <a:pt x="24" y="5"/>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99" name="Freeform 45"/>
                    <p:cNvSpPr>
                      <a:spLocks noEditPoints="1"/>
                    </p:cNvSpPr>
                    <p:nvPr/>
                  </p:nvSpPr>
                  <p:spPr bwMode="auto">
                    <a:xfrm>
                      <a:off x="8197850" y="3798888"/>
                      <a:ext cx="207963" cy="314325"/>
                    </a:xfrm>
                    <a:custGeom>
                      <a:avLst/>
                      <a:gdLst>
                        <a:gd name="T0" fmla="*/ 35 w 73"/>
                        <a:gd name="T1" fmla="*/ 110 h 110"/>
                        <a:gd name="T2" fmla="*/ 9 w 73"/>
                        <a:gd name="T3" fmla="*/ 97 h 110"/>
                        <a:gd name="T4" fmla="*/ 0 w 73"/>
                        <a:gd name="T5" fmla="*/ 57 h 110"/>
                        <a:gd name="T6" fmla="*/ 9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7 w 73"/>
                        <a:gd name="T19" fmla="*/ 57 h 110"/>
                        <a:gd name="T20" fmla="*/ 36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5" y="106"/>
                            <a:pt x="9" y="97"/>
                          </a:cubicBezTo>
                          <a:cubicBezTo>
                            <a:pt x="3" y="88"/>
                            <a:pt x="0" y="74"/>
                            <a:pt x="0" y="57"/>
                          </a:cubicBezTo>
                          <a:cubicBezTo>
                            <a:pt x="0" y="38"/>
                            <a:pt x="3" y="24"/>
                            <a:pt x="9" y="14"/>
                          </a:cubicBezTo>
                          <a:cubicBezTo>
                            <a:pt x="16" y="5"/>
                            <a:pt x="25" y="0"/>
                            <a:pt x="38" y="0"/>
                          </a:cubicBezTo>
                          <a:cubicBezTo>
                            <a:pt x="61" y="0"/>
                            <a:pt x="73" y="18"/>
                            <a:pt x="73" y="55"/>
                          </a:cubicBezTo>
                          <a:cubicBezTo>
                            <a:pt x="73" y="73"/>
                            <a:pt x="70" y="87"/>
                            <a:pt x="63" y="96"/>
                          </a:cubicBezTo>
                          <a:cubicBezTo>
                            <a:pt x="56" y="106"/>
                            <a:pt x="47" y="110"/>
                            <a:pt x="35" y="110"/>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0" name="Freeform 46"/>
                    <p:cNvSpPr>
                      <a:spLocks noEditPoints="1"/>
                    </p:cNvSpPr>
                    <p:nvPr/>
                  </p:nvSpPr>
                  <p:spPr bwMode="auto">
                    <a:xfrm>
                      <a:off x="7972425" y="3452813"/>
                      <a:ext cx="207963"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1" name="Freeform 47"/>
                    <p:cNvSpPr>
                      <a:spLocks noEditPoints="1"/>
                    </p:cNvSpPr>
                    <p:nvPr/>
                  </p:nvSpPr>
                  <p:spPr bwMode="auto">
                    <a:xfrm>
                      <a:off x="8691563"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2" name="Freeform 48"/>
                    <p:cNvSpPr>
                      <a:spLocks noEditPoints="1"/>
                    </p:cNvSpPr>
                    <p:nvPr/>
                  </p:nvSpPr>
                  <p:spPr bwMode="auto">
                    <a:xfrm>
                      <a:off x="8942388"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6"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3" name="Freeform 49"/>
                    <p:cNvSpPr>
                      <a:spLocks/>
                    </p:cNvSpPr>
                    <p:nvPr/>
                  </p:nvSpPr>
                  <p:spPr bwMode="auto">
                    <a:xfrm>
                      <a:off x="8677275" y="2771775"/>
                      <a:ext cx="111125" cy="301625"/>
                    </a:xfrm>
                    <a:custGeom>
                      <a:avLst/>
                      <a:gdLst>
                        <a:gd name="T0" fmla="*/ 39 w 39"/>
                        <a:gd name="T1" fmla="*/ 0 h 106"/>
                        <a:gd name="T2" fmla="*/ 39 w 39"/>
                        <a:gd name="T3" fmla="*/ 106 h 106"/>
                        <a:gd name="T4" fmla="*/ 22 w 39"/>
                        <a:gd name="T5" fmla="*/ 106 h 106"/>
                        <a:gd name="T6" fmla="*/ 22 w 39"/>
                        <a:gd name="T7" fmla="*/ 20 h 106"/>
                        <a:gd name="T8" fmla="*/ 12 w 39"/>
                        <a:gd name="T9" fmla="*/ 26 h 106"/>
                        <a:gd name="T10" fmla="*/ 0 w 39"/>
                        <a:gd name="T11" fmla="*/ 30 h 106"/>
                        <a:gd name="T12" fmla="*/ 0 w 39"/>
                        <a:gd name="T13" fmla="*/ 16 h 106"/>
                        <a:gd name="T14" fmla="*/ 8 w 39"/>
                        <a:gd name="T15" fmla="*/ 13 h 106"/>
                        <a:gd name="T16" fmla="*/ 16 w 39"/>
                        <a:gd name="T17" fmla="*/ 9 h 106"/>
                        <a:gd name="T18" fmla="*/ 24 w 39"/>
                        <a:gd name="T19" fmla="*/ 5 h 106"/>
                        <a:gd name="T20" fmla="*/ 32 w 39"/>
                        <a:gd name="T21" fmla="*/ 0 h 106"/>
                        <a:gd name="T22" fmla="*/ 39 w 39"/>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6">
                          <a:moveTo>
                            <a:pt x="39" y="0"/>
                          </a:moveTo>
                          <a:cubicBezTo>
                            <a:pt x="39" y="106"/>
                            <a:pt x="39" y="106"/>
                            <a:pt x="39" y="106"/>
                          </a:cubicBezTo>
                          <a:cubicBezTo>
                            <a:pt x="22" y="106"/>
                            <a:pt x="22" y="106"/>
                            <a:pt x="22" y="106"/>
                          </a:cubicBezTo>
                          <a:cubicBezTo>
                            <a:pt x="22" y="20"/>
                            <a:pt x="22" y="20"/>
                            <a:pt x="22" y="20"/>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9"/>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4" name="Freeform 50"/>
                    <p:cNvSpPr>
                      <a:spLocks noEditPoints="1"/>
                    </p:cNvSpPr>
                    <p:nvPr/>
                  </p:nvSpPr>
                  <p:spPr bwMode="auto">
                    <a:xfrm>
                      <a:off x="8837613" y="2765425"/>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4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3" y="18"/>
                            <a:pt x="73" y="55"/>
                          </a:cubicBezTo>
                          <a:cubicBezTo>
                            <a:pt x="73" y="73"/>
                            <a:pt x="70" y="87"/>
                            <a:pt x="64" y="96"/>
                          </a:cubicBezTo>
                          <a:cubicBezTo>
                            <a:pt x="57" y="106"/>
                            <a:pt x="48" y="110"/>
                            <a:pt x="36" y="110"/>
                          </a:cubicBezTo>
                          <a:close/>
                          <a:moveTo>
                            <a:pt x="37" y="14"/>
                          </a:moveTo>
                          <a:cubicBezTo>
                            <a:pt x="24" y="14"/>
                            <a:pt x="18" y="28"/>
                            <a:pt x="18" y="57"/>
                          </a:cubicBezTo>
                          <a:cubicBezTo>
                            <a:pt x="18" y="83"/>
                            <a:pt x="24" y="97"/>
                            <a:pt x="37" y="97"/>
                          </a:cubicBezTo>
                          <a:cubicBezTo>
                            <a:pt x="50"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5" name="Freeform 51"/>
                    <p:cNvSpPr>
                      <a:spLocks noEditPoints="1"/>
                    </p:cNvSpPr>
                    <p:nvPr/>
                  </p:nvSpPr>
                  <p:spPr bwMode="auto">
                    <a:xfrm>
                      <a:off x="9088438" y="2765425"/>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4"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6" name="Freeform 52"/>
                    <p:cNvSpPr>
                      <a:spLocks noEditPoints="1"/>
                    </p:cNvSpPr>
                    <p:nvPr/>
                  </p:nvSpPr>
                  <p:spPr bwMode="auto">
                    <a:xfrm>
                      <a:off x="9196388" y="3452813"/>
                      <a:ext cx="209550" cy="317500"/>
                    </a:xfrm>
                    <a:custGeom>
                      <a:avLst/>
                      <a:gdLst>
                        <a:gd name="T0" fmla="*/ 36 w 73"/>
                        <a:gd name="T1" fmla="*/ 111 h 111"/>
                        <a:gd name="T2" fmla="*/ 10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8"/>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4"/>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7" name="Freeform 53"/>
                    <p:cNvSpPr>
                      <a:spLocks noEditPoints="1"/>
                    </p:cNvSpPr>
                    <p:nvPr/>
                  </p:nvSpPr>
                  <p:spPr bwMode="auto">
                    <a:xfrm>
                      <a:off x="9588500" y="3452813"/>
                      <a:ext cx="207963" cy="317500"/>
                    </a:xfrm>
                    <a:custGeom>
                      <a:avLst/>
                      <a:gdLst>
                        <a:gd name="T0" fmla="*/ 35 w 73"/>
                        <a:gd name="T1" fmla="*/ 111 h 111"/>
                        <a:gd name="T2" fmla="*/ 9 w 73"/>
                        <a:gd name="T3" fmla="*/ 97 h 111"/>
                        <a:gd name="T4" fmla="*/ 0 w 73"/>
                        <a:gd name="T5" fmla="*/ 58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8" name="Freeform 54"/>
                    <p:cNvSpPr>
                      <a:spLocks noEditPoints="1"/>
                    </p:cNvSpPr>
                    <p:nvPr/>
                  </p:nvSpPr>
                  <p:spPr bwMode="auto">
                    <a:xfrm>
                      <a:off x="8586788" y="3798888"/>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4" y="110"/>
                            <a:pt x="16" y="106"/>
                            <a:pt x="10" y="97"/>
                          </a:cubicBezTo>
                          <a:cubicBezTo>
                            <a:pt x="3" y="88"/>
                            <a:pt x="0" y="74"/>
                            <a:pt x="0" y="57"/>
                          </a:cubicBezTo>
                          <a:cubicBezTo>
                            <a:pt x="0" y="38"/>
                            <a:pt x="3" y="24"/>
                            <a:pt x="10" y="14"/>
                          </a:cubicBezTo>
                          <a:cubicBezTo>
                            <a:pt x="16" y="5"/>
                            <a:pt x="26" y="0"/>
                            <a:pt x="38" y="0"/>
                          </a:cubicBezTo>
                          <a:cubicBezTo>
                            <a:pt x="62" y="0"/>
                            <a:pt x="73" y="18"/>
                            <a:pt x="73" y="55"/>
                          </a:cubicBezTo>
                          <a:cubicBezTo>
                            <a:pt x="73" y="73"/>
                            <a:pt x="70" y="87"/>
                            <a:pt x="63" y="96"/>
                          </a:cubicBezTo>
                          <a:cubicBezTo>
                            <a:pt x="57" y="106"/>
                            <a:pt x="47" y="110"/>
                            <a:pt x="36" y="110"/>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09" name="Freeform 55"/>
                    <p:cNvSpPr>
                      <a:spLocks/>
                    </p:cNvSpPr>
                    <p:nvPr/>
                  </p:nvSpPr>
                  <p:spPr bwMode="auto">
                    <a:xfrm>
                      <a:off x="8831263"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3" y="11"/>
                            <a:pt x="16" y="10"/>
                          </a:cubicBezTo>
                          <a:cubicBezTo>
                            <a:pt x="19" y="9"/>
                            <a:pt x="21" y="7"/>
                            <a:pt x="24" y="6"/>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0" name="Freeform 56"/>
                    <p:cNvSpPr>
                      <a:spLocks noEditPoints="1"/>
                    </p:cNvSpPr>
                    <p:nvPr/>
                  </p:nvSpPr>
                  <p:spPr bwMode="auto">
                    <a:xfrm>
                      <a:off x="8988425" y="3108325"/>
                      <a:ext cx="207963" cy="315913"/>
                    </a:xfrm>
                    <a:custGeom>
                      <a:avLst/>
                      <a:gdLst>
                        <a:gd name="T0" fmla="*/ 35 w 73"/>
                        <a:gd name="T1" fmla="*/ 111 h 111"/>
                        <a:gd name="T2" fmla="*/ 9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7"/>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1" name="Freeform 57"/>
                    <p:cNvSpPr>
                      <a:spLocks/>
                    </p:cNvSpPr>
                    <p:nvPr/>
                  </p:nvSpPr>
                  <p:spPr bwMode="auto">
                    <a:xfrm>
                      <a:off x="9223375"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2" name="Freeform 58"/>
                    <p:cNvSpPr>
                      <a:spLocks noEditPoints="1"/>
                    </p:cNvSpPr>
                    <p:nvPr/>
                  </p:nvSpPr>
                  <p:spPr bwMode="auto">
                    <a:xfrm>
                      <a:off x="938053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3" name="Freeform 59"/>
                    <p:cNvSpPr>
                      <a:spLocks/>
                    </p:cNvSpPr>
                    <p:nvPr/>
                  </p:nvSpPr>
                  <p:spPr bwMode="auto">
                    <a:xfrm>
                      <a:off x="8040688"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3 w 39"/>
                        <a:gd name="T19" fmla="*/ 6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7"/>
                          </a:cubicBezTo>
                          <a:cubicBezTo>
                            <a:pt x="8" y="28"/>
                            <a:pt x="4" y="29"/>
                            <a:pt x="0" y="31"/>
                          </a:cubicBezTo>
                          <a:cubicBezTo>
                            <a:pt x="0" y="16"/>
                            <a:pt x="0" y="16"/>
                            <a:pt x="0" y="16"/>
                          </a:cubicBezTo>
                          <a:cubicBezTo>
                            <a:pt x="3" y="15"/>
                            <a:pt x="5" y="14"/>
                            <a:pt x="8" y="13"/>
                          </a:cubicBezTo>
                          <a:cubicBezTo>
                            <a:pt x="11" y="12"/>
                            <a:pt x="13" y="11"/>
                            <a:pt x="16" y="10"/>
                          </a:cubicBezTo>
                          <a:cubicBezTo>
                            <a:pt x="18" y="9"/>
                            <a:pt x="21" y="7"/>
                            <a:pt x="23" y="6"/>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4" name="Freeform 60"/>
                    <p:cNvSpPr>
                      <a:spLocks/>
                    </p:cNvSpPr>
                    <p:nvPr/>
                  </p:nvSpPr>
                  <p:spPr bwMode="auto">
                    <a:xfrm>
                      <a:off x="8426450"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5" name="Freeform 61"/>
                    <p:cNvSpPr>
                      <a:spLocks noEditPoints="1"/>
                    </p:cNvSpPr>
                    <p:nvPr/>
                  </p:nvSpPr>
                  <p:spPr bwMode="auto">
                    <a:xfrm>
                      <a:off x="8197850" y="3108325"/>
                      <a:ext cx="207963" cy="315913"/>
                    </a:xfrm>
                    <a:custGeom>
                      <a:avLst/>
                      <a:gdLst>
                        <a:gd name="T0" fmla="*/ 35 w 73"/>
                        <a:gd name="T1" fmla="*/ 111 h 111"/>
                        <a:gd name="T2" fmla="*/ 9 w 73"/>
                        <a:gd name="T3" fmla="*/ 97 h 111"/>
                        <a:gd name="T4" fmla="*/ 0 w 73"/>
                        <a:gd name="T5" fmla="*/ 57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7"/>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416" name="Freeform 62"/>
                    <p:cNvSpPr>
                      <a:spLocks noEditPoints="1"/>
                    </p:cNvSpPr>
                    <p:nvPr/>
                  </p:nvSpPr>
                  <p:spPr bwMode="auto">
                    <a:xfrm>
                      <a:off x="858678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7"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352" name="Group 351"/>
                  <p:cNvGrpSpPr/>
                  <p:nvPr/>
                </p:nvGrpSpPr>
                <p:grpSpPr>
                  <a:xfrm>
                    <a:off x="9784216" y="4790755"/>
                    <a:ext cx="931076" cy="636027"/>
                    <a:chOff x="10236200" y="3170238"/>
                    <a:chExt cx="1062038" cy="725487"/>
                  </a:xfrm>
                  <a:solidFill>
                    <a:schemeClr val="accent5"/>
                  </a:solidFill>
                </p:grpSpPr>
                <p:sp>
                  <p:nvSpPr>
                    <p:cNvPr id="359" name="Freeform 358"/>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0" name="Freeform 359"/>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1" name="Freeform 360"/>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2" name="Freeform 361"/>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3" name="Freeform 362"/>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4" name="Freeform 363"/>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5" name="Freeform 364"/>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6" name="Freeform 365"/>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7" name="Freeform 366"/>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8" name="Freeform 367"/>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69" name="Freeform 368"/>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0" name="Freeform 369"/>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1" name="Freeform 370"/>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2" name="Freeform 371"/>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3" name="Freeform 372"/>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4" name="Freeform 373"/>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5" name="Freeform 374"/>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6" name="Freeform 375"/>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7" name="Freeform 376"/>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8" name="Freeform 377"/>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79" name="Freeform 378"/>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0" name="Freeform 379"/>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1" name="Freeform 380"/>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2" name="Freeform 381"/>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3" name="Freeform 382"/>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4" name="Freeform 383"/>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5" name="Freeform 384"/>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6" name="Freeform 385"/>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87" name="Freeform 386"/>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353" name="Group 352"/>
                  <p:cNvGrpSpPr/>
                  <p:nvPr/>
                </p:nvGrpSpPr>
                <p:grpSpPr>
                  <a:xfrm>
                    <a:off x="8616736" y="5375377"/>
                    <a:ext cx="702773" cy="827459"/>
                    <a:chOff x="5433800" y="4790767"/>
                    <a:chExt cx="1264119" cy="1488399"/>
                  </a:xfrm>
                  <a:effectLst/>
                </p:grpSpPr>
                <p:sp>
                  <p:nvSpPr>
                    <p:cNvPr id="357" name="Oval 356"/>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58"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nvGrpSpPr>
                  <p:cNvPr id="354" name="Group 353"/>
                  <p:cNvGrpSpPr/>
                  <p:nvPr/>
                </p:nvGrpSpPr>
                <p:grpSpPr>
                  <a:xfrm>
                    <a:off x="9847006" y="5354231"/>
                    <a:ext cx="506203" cy="596015"/>
                    <a:chOff x="5433800" y="4790767"/>
                    <a:chExt cx="1264119" cy="1488399"/>
                  </a:xfrm>
                  <a:effectLst/>
                </p:grpSpPr>
                <p:sp>
                  <p:nvSpPr>
                    <p:cNvPr id="355" name="Oval 354"/>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56"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grpSp>
          <p:cxnSp>
            <p:nvCxnSpPr>
              <p:cNvPr id="341" name="Straight Arrow Connector 340"/>
              <p:cNvCxnSpPr/>
              <p:nvPr/>
            </p:nvCxnSpPr>
            <p:spPr>
              <a:xfrm flipV="1">
                <a:off x="2588783" y="4247635"/>
                <a:ext cx="0" cy="332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p:nvPr/>
            </p:nvCxnSpPr>
            <p:spPr>
              <a:xfrm flipV="1">
                <a:off x="2484648" y="4279356"/>
                <a:ext cx="0" cy="33290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43" name="Group 342"/>
              <p:cNvGrpSpPr/>
              <p:nvPr/>
            </p:nvGrpSpPr>
            <p:grpSpPr>
              <a:xfrm rot="18436786">
                <a:off x="2406150" y="3698493"/>
                <a:ext cx="303396" cy="582531"/>
                <a:chOff x="9071737" y="5772887"/>
                <a:chExt cx="377892" cy="725566"/>
              </a:xfrm>
              <a:solidFill>
                <a:schemeClr val="tx1"/>
              </a:solidFill>
            </p:grpSpPr>
            <p:sp>
              <p:nvSpPr>
                <p:cNvPr id="344" name="Oval 343"/>
                <p:cNvSpPr/>
                <p:nvPr/>
              </p:nvSpPr>
              <p:spPr bwMode="auto">
                <a:xfrm>
                  <a:off x="9071737" y="5772887"/>
                  <a:ext cx="377892" cy="37789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Oval 344"/>
                <p:cNvSpPr/>
                <p:nvPr/>
              </p:nvSpPr>
              <p:spPr bwMode="auto">
                <a:xfrm>
                  <a:off x="9187636" y="5886568"/>
                  <a:ext cx="150692" cy="15069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46" name="Rectangle 345"/>
                <p:cNvSpPr/>
                <p:nvPr/>
              </p:nvSpPr>
              <p:spPr bwMode="auto">
                <a:xfrm>
                  <a:off x="9199420" y="6095996"/>
                  <a:ext cx="138908" cy="40245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9101276" y="6312592"/>
                  <a:ext cx="161213" cy="11798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2" name="Group 231"/>
            <p:cNvGrpSpPr/>
            <p:nvPr/>
          </p:nvGrpSpPr>
          <p:grpSpPr>
            <a:xfrm>
              <a:off x="7656487" y="3829518"/>
              <a:ext cx="1802182" cy="2015957"/>
              <a:chOff x="1685507" y="3838061"/>
              <a:chExt cx="1802182" cy="2015957"/>
            </a:xfrm>
          </p:grpSpPr>
          <p:grpSp>
            <p:nvGrpSpPr>
              <p:cNvPr id="234" name="Group 233"/>
              <p:cNvGrpSpPr/>
              <p:nvPr/>
            </p:nvGrpSpPr>
            <p:grpSpPr>
              <a:xfrm>
                <a:off x="1685507" y="4725553"/>
                <a:ext cx="1802182" cy="1128465"/>
                <a:chOff x="6500851" y="3483227"/>
                <a:chExt cx="5854620" cy="3608021"/>
              </a:xfrm>
            </p:grpSpPr>
            <p:sp>
              <p:nvSpPr>
                <p:cNvPr id="242" name="Freeform 25"/>
                <p:cNvSpPr>
                  <a:spLocks/>
                </p:cNvSpPr>
                <p:nvPr/>
              </p:nvSpPr>
              <p:spPr bwMode="auto">
                <a:xfrm>
                  <a:off x="6500851" y="3483227"/>
                  <a:ext cx="5854620" cy="360802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2">
                    <a:lumMod val="10000"/>
                    <a:lumOff val="90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kern="0" dirty="0">
                    <a:solidFill>
                      <a:srgbClr val="00B0F0"/>
                    </a:solidFill>
                  </a:endParaRPr>
                </a:p>
              </p:txBody>
            </p:sp>
            <p:grpSp>
              <p:nvGrpSpPr>
                <p:cNvPr id="243" name="Group 242"/>
                <p:cNvGrpSpPr/>
                <p:nvPr/>
              </p:nvGrpSpPr>
              <p:grpSpPr>
                <a:xfrm>
                  <a:off x="7670236" y="4209873"/>
                  <a:ext cx="3045056" cy="1992963"/>
                  <a:chOff x="7670236" y="4209873"/>
                  <a:chExt cx="3045056" cy="1992963"/>
                </a:xfrm>
              </p:grpSpPr>
              <p:grpSp>
                <p:nvGrpSpPr>
                  <p:cNvPr id="244" name="Group 243"/>
                  <p:cNvGrpSpPr/>
                  <p:nvPr/>
                </p:nvGrpSpPr>
                <p:grpSpPr>
                  <a:xfrm>
                    <a:off x="9255182" y="4209873"/>
                    <a:ext cx="714142" cy="487839"/>
                    <a:chOff x="10236200" y="3170238"/>
                    <a:chExt cx="1062038" cy="725487"/>
                  </a:xfrm>
                  <a:solidFill>
                    <a:schemeClr val="bg1">
                      <a:lumMod val="65000"/>
                    </a:schemeClr>
                  </a:solidFill>
                </p:grpSpPr>
                <p:sp>
                  <p:nvSpPr>
                    <p:cNvPr id="311" name="Freeform 310"/>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12" name="Freeform 311"/>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13" name="Freeform 312"/>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14" name="Freeform 313"/>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15" name="Freeform 314"/>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16" name="Freeform 315"/>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17" name="Freeform 316"/>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18" name="Freeform 317"/>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19" name="Freeform 318"/>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0" name="Freeform 319"/>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1" name="Freeform 320"/>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2" name="Freeform 321"/>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3" name="Freeform 322"/>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4" name="Freeform 323"/>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5" name="Freeform 324"/>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6" name="Freeform 325"/>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7" name="Freeform 326"/>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8" name="Freeform 327"/>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29" name="Freeform 328"/>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0" name="Freeform 329"/>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1" name="Freeform 330"/>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2" name="Freeform 331"/>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3" name="Freeform 332"/>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4" name="Freeform 333"/>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5" name="Freeform 334"/>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6" name="Freeform 335"/>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7" name="Freeform 336"/>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8" name="Freeform 337"/>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39" name="Freeform 338"/>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245" name="Group 244"/>
                  <p:cNvGrpSpPr/>
                  <p:nvPr/>
                </p:nvGrpSpPr>
                <p:grpSpPr>
                  <a:xfrm>
                    <a:off x="7670236" y="4435873"/>
                    <a:ext cx="1728563" cy="1181598"/>
                    <a:chOff x="7824788" y="2765425"/>
                    <a:chExt cx="1971675" cy="1347788"/>
                  </a:xfrm>
                  <a:solidFill>
                    <a:schemeClr val="accent6"/>
                  </a:solidFill>
                </p:grpSpPr>
                <p:sp>
                  <p:nvSpPr>
                    <p:cNvPr id="282" name="Freeform 34"/>
                    <p:cNvSpPr>
                      <a:spLocks/>
                    </p:cNvSpPr>
                    <p:nvPr/>
                  </p:nvSpPr>
                  <p:spPr bwMode="auto">
                    <a:xfrm>
                      <a:off x="8831263"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83" name="Freeform 35"/>
                    <p:cNvSpPr>
                      <a:spLocks/>
                    </p:cNvSpPr>
                    <p:nvPr/>
                  </p:nvSpPr>
                  <p:spPr bwMode="auto">
                    <a:xfrm>
                      <a:off x="9220200" y="38020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8" y="23"/>
                            <a:pt x="15" y="25"/>
                            <a:pt x="12" y="26"/>
                          </a:cubicBezTo>
                          <a:cubicBezTo>
                            <a:pt x="8" y="28"/>
                            <a:pt x="4" y="29"/>
                            <a:pt x="0" y="30"/>
                          </a:cubicBezTo>
                          <a:cubicBezTo>
                            <a:pt x="0" y="16"/>
                            <a:pt x="0" y="16"/>
                            <a:pt x="0" y="16"/>
                          </a:cubicBezTo>
                          <a:cubicBezTo>
                            <a:pt x="2"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84" name="Freeform 36"/>
                    <p:cNvSpPr>
                      <a:spLocks noEditPoints="1"/>
                    </p:cNvSpPr>
                    <p:nvPr/>
                  </p:nvSpPr>
                  <p:spPr bwMode="auto">
                    <a:xfrm>
                      <a:off x="8988425" y="3798888"/>
                      <a:ext cx="207963" cy="314325"/>
                    </a:xfrm>
                    <a:custGeom>
                      <a:avLst/>
                      <a:gdLst>
                        <a:gd name="T0" fmla="*/ 35 w 73"/>
                        <a:gd name="T1" fmla="*/ 110 h 110"/>
                        <a:gd name="T2" fmla="*/ 9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8 w 73"/>
                        <a:gd name="T19" fmla="*/ 57 h 110"/>
                        <a:gd name="T20" fmla="*/ 37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6" y="106"/>
                            <a:pt x="9" y="97"/>
                          </a:cubicBezTo>
                          <a:cubicBezTo>
                            <a:pt x="3" y="88"/>
                            <a:pt x="0" y="74"/>
                            <a:pt x="0" y="57"/>
                          </a:cubicBezTo>
                          <a:cubicBezTo>
                            <a:pt x="0" y="38"/>
                            <a:pt x="3" y="24"/>
                            <a:pt x="10" y="14"/>
                          </a:cubicBezTo>
                          <a:cubicBezTo>
                            <a:pt x="16" y="5"/>
                            <a:pt x="26" y="0"/>
                            <a:pt x="38" y="0"/>
                          </a:cubicBezTo>
                          <a:cubicBezTo>
                            <a:pt x="61" y="0"/>
                            <a:pt x="73" y="18"/>
                            <a:pt x="73" y="55"/>
                          </a:cubicBezTo>
                          <a:cubicBezTo>
                            <a:pt x="73" y="73"/>
                            <a:pt x="70" y="87"/>
                            <a:pt x="63" y="96"/>
                          </a:cubicBezTo>
                          <a:cubicBezTo>
                            <a:pt x="57" y="106"/>
                            <a:pt x="47" y="110"/>
                            <a:pt x="35" y="110"/>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85" name="Freeform 37"/>
                    <p:cNvSpPr>
                      <a:spLocks noEditPoints="1"/>
                    </p:cNvSpPr>
                    <p:nvPr/>
                  </p:nvSpPr>
                  <p:spPr bwMode="auto">
                    <a:xfrm>
                      <a:off x="9377363" y="3798888"/>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4"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5"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86" name="Freeform 38"/>
                    <p:cNvSpPr>
                      <a:spLocks/>
                    </p:cNvSpPr>
                    <p:nvPr/>
                  </p:nvSpPr>
                  <p:spPr bwMode="auto">
                    <a:xfrm>
                      <a:off x="8040688"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87" name="Freeform 39"/>
                    <p:cNvSpPr>
                      <a:spLocks/>
                    </p:cNvSpPr>
                    <p:nvPr/>
                  </p:nvSpPr>
                  <p:spPr bwMode="auto">
                    <a:xfrm>
                      <a:off x="82153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88" name="Freeform 40"/>
                    <p:cNvSpPr>
                      <a:spLocks/>
                    </p:cNvSpPr>
                    <p:nvPr/>
                  </p:nvSpPr>
                  <p:spPr bwMode="auto">
                    <a:xfrm>
                      <a:off x="8372475"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89" name="Freeform 41"/>
                    <p:cNvSpPr>
                      <a:spLocks/>
                    </p:cNvSpPr>
                    <p:nvPr/>
                  </p:nvSpPr>
                  <p:spPr bwMode="auto">
                    <a:xfrm>
                      <a:off x="85328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0" name="Freeform 42"/>
                    <p:cNvSpPr>
                      <a:spLocks/>
                    </p:cNvSpPr>
                    <p:nvPr/>
                  </p:nvSpPr>
                  <p:spPr bwMode="auto">
                    <a:xfrm>
                      <a:off x="9428163" y="34591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1" name="Freeform 43"/>
                    <p:cNvSpPr>
                      <a:spLocks/>
                    </p:cNvSpPr>
                    <p:nvPr/>
                  </p:nvSpPr>
                  <p:spPr bwMode="auto">
                    <a:xfrm>
                      <a:off x="7824788"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2" name="Freeform 44"/>
                    <p:cNvSpPr>
                      <a:spLocks/>
                    </p:cNvSpPr>
                    <p:nvPr/>
                  </p:nvSpPr>
                  <p:spPr bwMode="auto">
                    <a:xfrm>
                      <a:off x="8426450"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10"/>
                          </a:cubicBezTo>
                          <a:cubicBezTo>
                            <a:pt x="19" y="8"/>
                            <a:pt x="21" y="7"/>
                            <a:pt x="24" y="5"/>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3" name="Freeform 45"/>
                    <p:cNvSpPr>
                      <a:spLocks noEditPoints="1"/>
                    </p:cNvSpPr>
                    <p:nvPr/>
                  </p:nvSpPr>
                  <p:spPr bwMode="auto">
                    <a:xfrm>
                      <a:off x="8197850" y="3798888"/>
                      <a:ext cx="207963" cy="314325"/>
                    </a:xfrm>
                    <a:custGeom>
                      <a:avLst/>
                      <a:gdLst>
                        <a:gd name="T0" fmla="*/ 35 w 73"/>
                        <a:gd name="T1" fmla="*/ 110 h 110"/>
                        <a:gd name="T2" fmla="*/ 9 w 73"/>
                        <a:gd name="T3" fmla="*/ 97 h 110"/>
                        <a:gd name="T4" fmla="*/ 0 w 73"/>
                        <a:gd name="T5" fmla="*/ 57 h 110"/>
                        <a:gd name="T6" fmla="*/ 9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7 w 73"/>
                        <a:gd name="T19" fmla="*/ 57 h 110"/>
                        <a:gd name="T20" fmla="*/ 36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5" y="106"/>
                            <a:pt x="9" y="97"/>
                          </a:cubicBezTo>
                          <a:cubicBezTo>
                            <a:pt x="3" y="88"/>
                            <a:pt x="0" y="74"/>
                            <a:pt x="0" y="57"/>
                          </a:cubicBezTo>
                          <a:cubicBezTo>
                            <a:pt x="0" y="38"/>
                            <a:pt x="3" y="24"/>
                            <a:pt x="9" y="14"/>
                          </a:cubicBezTo>
                          <a:cubicBezTo>
                            <a:pt x="16" y="5"/>
                            <a:pt x="25" y="0"/>
                            <a:pt x="38" y="0"/>
                          </a:cubicBezTo>
                          <a:cubicBezTo>
                            <a:pt x="61" y="0"/>
                            <a:pt x="73" y="18"/>
                            <a:pt x="73" y="55"/>
                          </a:cubicBezTo>
                          <a:cubicBezTo>
                            <a:pt x="73" y="73"/>
                            <a:pt x="70" y="87"/>
                            <a:pt x="63" y="96"/>
                          </a:cubicBezTo>
                          <a:cubicBezTo>
                            <a:pt x="56" y="106"/>
                            <a:pt x="47" y="110"/>
                            <a:pt x="35" y="110"/>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4" name="Freeform 46"/>
                    <p:cNvSpPr>
                      <a:spLocks noEditPoints="1"/>
                    </p:cNvSpPr>
                    <p:nvPr/>
                  </p:nvSpPr>
                  <p:spPr bwMode="auto">
                    <a:xfrm>
                      <a:off x="7972425" y="3452813"/>
                      <a:ext cx="207963"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5" name="Freeform 47"/>
                    <p:cNvSpPr>
                      <a:spLocks noEditPoints="1"/>
                    </p:cNvSpPr>
                    <p:nvPr/>
                  </p:nvSpPr>
                  <p:spPr bwMode="auto">
                    <a:xfrm>
                      <a:off x="8691563"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6" name="Freeform 48"/>
                    <p:cNvSpPr>
                      <a:spLocks noEditPoints="1"/>
                    </p:cNvSpPr>
                    <p:nvPr/>
                  </p:nvSpPr>
                  <p:spPr bwMode="auto">
                    <a:xfrm>
                      <a:off x="8942388"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6"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7" name="Freeform 49"/>
                    <p:cNvSpPr>
                      <a:spLocks/>
                    </p:cNvSpPr>
                    <p:nvPr/>
                  </p:nvSpPr>
                  <p:spPr bwMode="auto">
                    <a:xfrm>
                      <a:off x="8677275" y="2771775"/>
                      <a:ext cx="111125" cy="301625"/>
                    </a:xfrm>
                    <a:custGeom>
                      <a:avLst/>
                      <a:gdLst>
                        <a:gd name="T0" fmla="*/ 39 w 39"/>
                        <a:gd name="T1" fmla="*/ 0 h 106"/>
                        <a:gd name="T2" fmla="*/ 39 w 39"/>
                        <a:gd name="T3" fmla="*/ 106 h 106"/>
                        <a:gd name="T4" fmla="*/ 22 w 39"/>
                        <a:gd name="T5" fmla="*/ 106 h 106"/>
                        <a:gd name="T6" fmla="*/ 22 w 39"/>
                        <a:gd name="T7" fmla="*/ 20 h 106"/>
                        <a:gd name="T8" fmla="*/ 12 w 39"/>
                        <a:gd name="T9" fmla="*/ 26 h 106"/>
                        <a:gd name="T10" fmla="*/ 0 w 39"/>
                        <a:gd name="T11" fmla="*/ 30 h 106"/>
                        <a:gd name="T12" fmla="*/ 0 w 39"/>
                        <a:gd name="T13" fmla="*/ 16 h 106"/>
                        <a:gd name="T14" fmla="*/ 8 w 39"/>
                        <a:gd name="T15" fmla="*/ 13 h 106"/>
                        <a:gd name="T16" fmla="*/ 16 w 39"/>
                        <a:gd name="T17" fmla="*/ 9 h 106"/>
                        <a:gd name="T18" fmla="*/ 24 w 39"/>
                        <a:gd name="T19" fmla="*/ 5 h 106"/>
                        <a:gd name="T20" fmla="*/ 32 w 39"/>
                        <a:gd name="T21" fmla="*/ 0 h 106"/>
                        <a:gd name="T22" fmla="*/ 39 w 39"/>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6">
                          <a:moveTo>
                            <a:pt x="39" y="0"/>
                          </a:moveTo>
                          <a:cubicBezTo>
                            <a:pt x="39" y="106"/>
                            <a:pt x="39" y="106"/>
                            <a:pt x="39" y="106"/>
                          </a:cubicBezTo>
                          <a:cubicBezTo>
                            <a:pt x="22" y="106"/>
                            <a:pt x="22" y="106"/>
                            <a:pt x="22" y="106"/>
                          </a:cubicBezTo>
                          <a:cubicBezTo>
                            <a:pt x="22" y="20"/>
                            <a:pt x="22" y="20"/>
                            <a:pt x="22" y="20"/>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9"/>
                          </a:cubicBezTo>
                          <a:cubicBezTo>
                            <a:pt x="19" y="8"/>
                            <a:pt x="21" y="7"/>
                            <a:pt x="24" y="5"/>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8" name="Freeform 50"/>
                    <p:cNvSpPr>
                      <a:spLocks noEditPoints="1"/>
                    </p:cNvSpPr>
                    <p:nvPr/>
                  </p:nvSpPr>
                  <p:spPr bwMode="auto">
                    <a:xfrm>
                      <a:off x="8837613" y="2765425"/>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4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3" y="18"/>
                            <a:pt x="73" y="55"/>
                          </a:cubicBezTo>
                          <a:cubicBezTo>
                            <a:pt x="73" y="73"/>
                            <a:pt x="70" y="87"/>
                            <a:pt x="64" y="96"/>
                          </a:cubicBezTo>
                          <a:cubicBezTo>
                            <a:pt x="57" y="106"/>
                            <a:pt x="48" y="110"/>
                            <a:pt x="36" y="110"/>
                          </a:cubicBezTo>
                          <a:close/>
                          <a:moveTo>
                            <a:pt x="37" y="14"/>
                          </a:moveTo>
                          <a:cubicBezTo>
                            <a:pt x="24" y="14"/>
                            <a:pt x="18" y="28"/>
                            <a:pt x="18" y="57"/>
                          </a:cubicBezTo>
                          <a:cubicBezTo>
                            <a:pt x="18" y="83"/>
                            <a:pt x="24" y="97"/>
                            <a:pt x="37" y="97"/>
                          </a:cubicBezTo>
                          <a:cubicBezTo>
                            <a:pt x="50"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99" name="Freeform 51"/>
                    <p:cNvSpPr>
                      <a:spLocks noEditPoints="1"/>
                    </p:cNvSpPr>
                    <p:nvPr/>
                  </p:nvSpPr>
                  <p:spPr bwMode="auto">
                    <a:xfrm>
                      <a:off x="9088438" y="2765425"/>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4" y="97"/>
                            <a:pt x="37" y="97"/>
                          </a:cubicBezTo>
                          <a:cubicBezTo>
                            <a:pt x="50" y="97"/>
                            <a:pt x="56" y="83"/>
                            <a:pt x="56" y="56"/>
                          </a:cubicBezTo>
                          <a:cubicBezTo>
                            <a:pt x="56" y="28"/>
                            <a:pt x="50" y="14"/>
                            <a:pt x="38"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0" name="Freeform 52"/>
                    <p:cNvSpPr>
                      <a:spLocks noEditPoints="1"/>
                    </p:cNvSpPr>
                    <p:nvPr/>
                  </p:nvSpPr>
                  <p:spPr bwMode="auto">
                    <a:xfrm>
                      <a:off x="9196388" y="3452813"/>
                      <a:ext cx="209550" cy="317500"/>
                    </a:xfrm>
                    <a:custGeom>
                      <a:avLst/>
                      <a:gdLst>
                        <a:gd name="T0" fmla="*/ 36 w 73"/>
                        <a:gd name="T1" fmla="*/ 111 h 111"/>
                        <a:gd name="T2" fmla="*/ 10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8"/>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4"/>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1" name="Freeform 53"/>
                    <p:cNvSpPr>
                      <a:spLocks noEditPoints="1"/>
                    </p:cNvSpPr>
                    <p:nvPr/>
                  </p:nvSpPr>
                  <p:spPr bwMode="auto">
                    <a:xfrm>
                      <a:off x="9588500" y="3452813"/>
                      <a:ext cx="207963" cy="317500"/>
                    </a:xfrm>
                    <a:custGeom>
                      <a:avLst/>
                      <a:gdLst>
                        <a:gd name="T0" fmla="*/ 35 w 73"/>
                        <a:gd name="T1" fmla="*/ 111 h 111"/>
                        <a:gd name="T2" fmla="*/ 9 w 73"/>
                        <a:gd name="T3" fmla="*/ 97 h 111"/>
                        <a:gd name="T4" fmla="*/ 0 w 73"/>
                        <a:gd name="T5" fmla="*/ 58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2" name="Freeform 54"/>
                    <p:cNvSpPr>
                      <a:spLocks noEditPoints="1"/>
                    </p:cNvSpPr>
                    <p:nvPr/>
                  </p:nvSpPr>
                  <p:spPr bwMode="auto">
                    <a:xfrm>
                      <a:off x="8586788" y="3798888"/>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4" y="110"/>
                            <a:pt x="16" y="106"/>
                            <a:pt x="10" y="97"/>
                          </a:cubicBezTo>
                          <a:cubicBezTo>
                            <a:pt x="3" y="88"/>
                            <a:pt x="0" y="74"/>
                            <a:pt x="0" y="57"/>
                          </a:cubicBezTo>
                          <a:cubicBezTo>
                            <a:pt x="0" y="38"/>
                            <a:pt x="3" y="24"/>
                            <a:pt x="10" y="14"/>
                          </a:cubicBezTo>
                          <a:cubicBezTo>
                            <a:pt x="16" y="5"/>
                            <a:pt x="26" y="0"/>
                            <a:pt x="38" y="0"/>
                          </a:cubicBezTo>
                          <a:cubicBezTo>
                            <a:pt x="62" y="0"/>
                            <a:pt x="73" y="18"/>
                            <a:pt x="73" y="55"/>
                          </a:cubicBezTo>
                          <a:cubicBezTo>
                            <a:pt x="73" y="73"/>
                            <a:pt x="70" y="87"/>
                            <a:pt x="63" y="96"/>
                          </a:cubicBezTo>
                          <a:cubicBezTo>
                            <a:pt x="57" y="106"/>
                            <a:pt x="47" y="110"/>
                            <a:pt x="36" y="110"/>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3" name="Freeform 55"/>
                    <p:cNvSpPr>
                      <a:spLocks/>
                    </p:cNvSpPr>
                    <p:nvPr/>
                  </p:nvSpPr>
                  <p:spPr bwMode="auto">
                    <a:xfrm>
                      <a:off x="8831263"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3" y="11"/>
                            <a:pt x="16" y="10"/>
                          </a:cubicBezTo>
                          <a:cubicBezTo>
                            <a:pt x="19" y="9"/>
                            <a:pt x="21" y="7"/>
                            <a:pt x="24" y="6"/>
                          </a:cubicBezTo>
                          <a:cubicBezTo>
                            <a:pt x="26"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4" name="Freeform 56"/>
                    <p:cNvSpPr>
                      <a:spLocks noEditPoints="1"/>
                    </p:cNvSpPr>
                    <p:nvPr/>
                  </p:nvSpPr>
                  <p:spPr bwMode="auto">
                    <a:xfrm>
                      <a:off x="8988425" y="3108325"/>
                      <a:ext cx="207963" cy="315913"/>
                    </a:xfrm>
                    <a:custGeom>
                      <a:avLst/>
                      <a:gdLst>
                        <a:gd name="T0" fmla="*/ 35 w 73"/>
                        <a:gd name="T1" fmla="*/ 111 h 111"/>
                        <a:gd name="T2" fmla="*/ 9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7"/>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5" name="Freeform 57"/>
                    <p:cNvSpPr>
                      <a:spLocks/>
                    </p:cNvSpPr>
                    <p:nvPr/>
                  </p:nvSpPr>
                  <p:spPr bwMode="auto">
                    <a:xfrm>
                      <a:off x="9223375"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6" name="Freeform 58"/>
                    <p:cNvSpPr>
                      <a:spLocks noEditPoints="1"/>
                    </p:cNvSpPr>
                    <p:nvPr/>
                  </p:nvSpPr>
                  <p:spPr bwMode="auto">
                    <a:xfrm>
                      <a:off x="938053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7" name="Freeform 59"/>
                    <p:cNvSpPr>
                      <a:spLocks/>
                    </p:cNvSpPr>
                    <p:nvPr/>
                  </p:nvSpPr>
                  <p:spPr bwMode="auto">
                    <a:xfrm>
                      <a:off x="8040688"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3 w 39"/>
                        <a:gd name="T19" fmla="*/ 6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7"/>
                          </a:cubicBezTo>
                          <a:cubicBezTo>
                            <a:pt x="8" y="28"/>
                            <a:pt x="4" y="29"/>
                            <a:pt x="0" y="31"/>
                          </a:cubicBezTo>
                          <a:cubicBezTo>
                            <a:pt x="0" y="16"/>
                            <a:pt x="0" y="16"/>
                            <a:pt x="0" y="16"/>
                          </a:cubicBezTo>
                          <a:cubicBezTo>
                            <a:pt x="3" y="15"/>
                            <a:pt x="5" y="14"/>
                            <a:pt x="8" y="13"/>
                          </a:cubicBezTo>
                          <a:cubicBezTo>
                            <a:pt x="11" y="12"/>
                            <a:pt x="13" y="11"/>
                            <a:pt x="16" y="10"/>
                          </a:cubicBezTo>
                          <a:cubicBezTo>
                            <a:pt x="18" y="9"/>
                            <a:pt x="21" y="7"/>
                            <a:pt x="23" y="6"/>
                          </a:cubicBezTo>
                          <a:cubicBezTo>
                            <a:pt x="26" y="4"/>
                            <a:pt x="29" y="2"/>
                            <a:pt x="31"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8" name="Freeform 60"/>
                    <p:cNvSpPr>
                      <a:spLocks/>
                    </p:cNvSpPr>
                    <p:nvPr/>
                  </p:nvSpPr>
                  <p:spPr bwMode="auto">
                    <a:xfrm>
                      <a:off x="8426450"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09" name="Freeform 61"/>
                    <p:cNvSpPr>
                      <a:spLocks noEditPoints="1"/>
                    </p:cNvSpPr>
                    <p:nvPr/>
                  </p:nvSpPr>
                  <p:spPr bwMode="auto">
                    <a:xfrm>
                      <a:off x="8197850" y="3108325"/>
                      <a:ext cx="207963" cy="315913"/>
                    </a:xfrm>
                    <a:custGeom>
                      <a:avLst/>
                      <a:gdLst>
                        <a:gd name="T0" fmla="*/ 35 w 73"/>
                        <a:gd name="T1" fmla="*/ 111 h 111"/>
                        <a:gd name="T2" fmla="*/ 9 w 73"/>
                        <a:gd name="T3" fmla="*/ 97 h 111"/>
                        <a:gd name="T4" fmla="*/ 0 w 73"/>
                        <a:gd name="T5" fmla="*/ 57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7"/>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310" name="Freeform 62"/>
                    <p:cNvSpPr>
                      <a:spLocks noEditPoints="1"/>
                    </p:cNvSpPr>
                    <p:nvPr/>
                  </p:nvSpPr>
                  <p:spPr bwMode="auto">
                    <a:xfrm>
                      <a:off x="858678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7"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246" name="Group 245"/>
                  <p:cNvGrpSpPr/>
                  <p:nvPr/>
                </p:nvGrpSpPr>
                <p:grpSpPr>
                  <a:xfrm>
                    <a:off x="9784216" y="4790755"/>
                    <a:ext cx="931076" cy="636027"/>
                    <a:chOff x="10236200" y="3170238"/>
                    <a:chExt cx="1062038" cy="725487"/>
                  </a:xfrm>
                  <a:solidFill>
                    <a:schemeClr val="accent5"/>
                  </a:solidFill>
                </p:grpSpPr>
                <p:sp>
                  <p:nvSpPr>
                    <p:cNvPr id="253" name="Freeform 252"/>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54" name="Freeform 253"/>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55" name="Freeform 254"/>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56" name="Freeform 255"/>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57" name="Freeform 256"/>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58" name="Freeform 257"/>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59" name="Freeform 258"/>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0" name="Freeform 259"/>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1" name="Freeform 260"/>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2" name="Freeform 261"/>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3" name="Freeform 262"/>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4" name="Freeform 263"/>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5" name="Freeform 264"/>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6" name="Freeform 265"/>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7" name="Freeform 266"/>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8" name="Freeform 267"/>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69" name="Freeform 268"/>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0" name="Freeform 269"/>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1" name="Freeform 270"/>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2" name="Freeform 271"/>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3" name="Freeform 272"/>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4" name="Freeform 273"/>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5" name="Freeform 274"/>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6" name="Freeform 275"/>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7" name="Freeform 276"/>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8" name="Freeform 277"/>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79" name="Freeform 278"/>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80" name="Freeform 279"/>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sp>
                  <p:nvSpPr>
                    <p:cNvPr id="281" name="Freeform 280"/>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kern="0">
                        <a:solidFill>
                          <a:srgbClr val="505050"/>
                        </a:solidFill>
                      </a:endParaRPr>
                    </a:p>
                  </p:txBody>
                </p:sp>
              </p:grpSp>
              <p:grpSp>
                <p:nvGrpSpPr>
                  <p:cNvPr id="247" name="Group 246"/>
                  <p:cNvGrpSpPr/>
                  <p:nvPr/>
                </p:nvGrpSpPr>
                <p:grpSpPr>
                  <a:xfrm>
                    <a:off x="8616736" y="5375377"/>
                    <a:ext cx="702773" cy="827459"/>
                    <a:chOff x="5433800" y="4790767"/>
                    <a:chExt cx="1264119" cy="1488399"/>
                  </a:xfrm>
                  <a:effectLst/>
                </p:grpSpPr>
                <p:sp>
                  <p:nvSpPr>
                    <p:cNvPr id="251" name="Oval 250"/>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52"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nvGrpSpPr>
                  <p:cNvPr id="248" name="Group 247"/>
                  <p:cNvGrpSpPr/>
                  <p:nvPr/>
                </p:nvGrpSpPr>
                <p:grpSpPr>
                  <a:xfrm>
                    <a:off x="9847006" y="5354231"/>
                    <a:ext cx="506203" cy="596015"/>
                    <a:chOff x="5433800" y="4790767"/>
                    <a:chExt cx="1264119" cy="1488399"/>
                  </a:xfrm>
                  <a:effectLst/>
                </p:grpSpPr>
                <p:sp>
                  <p:nvSpPr>
                    <p:cNvPr id="249" name="Oval 248"/>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50"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16"/>
                      <a:endParaRPr lang="en-US" sz="1836" kern="0">
                        <a:solidFill>
                          <a:srgbClr val="000000"/>
                        </a:solidFill>
                      </a:endParaRPr>
                    </a:p>
                  </p:txBody>
                </p:sp>
              </p:grpSp>
            </p:grpSp>
          </p:grpSp>
          <p:cxnSp>
            <p:nvCxnSpPr>
              <p:cNvPr id="235" name="Straight Arrow Connector 234"/>
              <p:cNvCxnSpPr/>
              <p:nvPr/>
            </p:nvCxnSpPr>
            <p:spPr>
              <a:xfrm flipV="1">
                <a:off x="2588783" y="4247635"/>
                <a:ext cx="0" cy="332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flipV="1">
                <a:off x="2484648" y="4279356"/>
                <a:ext cx="0" cy="33290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rot="18436786">
                <a:off x="2406150" y="3698493"/>
                <a:ext cx="303396" cy="582531"/>
                <a:chOff x="9071737" y="5772887"/>
                <a:chExt cx="377892" cy="725566"/>
              </a:xfrm>
              <a:solidFill>
                <a:schemeClr val="tx1"/>
              </a:solidFill>
            </p:grpSpPr>
            <p:sp>
              <p:nvSpPr>
                <p:cNvPr id="238" name="Oval 237"/>
                <p:cNvSpPr/>
                <p:nvPr/>
              </p:nvSpPr>
              <p:spPr bwMode="auto">
                <a:xfrm>
                  <a:off x="9071737" y="5772887"/>
                  <a:ext cx="377892" cy="37789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39" name="Oval 238"/>
                <p:cNvSpPr/>
                <p:nvPr/>
              </p:nvSpPr>
              <p:spPr bwMode="auto">
                <a:xfrm>
                  <a:off x="9187636" y="5886568"/>
                  <a:ext cx="150692" cy="15069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9199420" y="6095996"/>
                  <a:ext cx="138908" cy="40245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101276" y="6312592"/>
                  <a:ext cx="161213" cy="11798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3843" tIns="131075" rIns="163843" bIns="131075" numCol="1" spcCol="0" rtlCol="0" fromWordArt="0" anchor="t" anchorCtr="0" forceAA="0" compatLnSpc="1">
                  <a:prstTxWarp prst="textNoShape">
                    <a:avLst/>
                  </a:prstTxWarp>
                  <a:noAutofit/>
                </a:bodyPr>
                <a:lstStyle/>
                <a:p>
                  <a:pPr algn="ctr" defTabSz="835376" fontAlgn="base">
                    <a:lnSpc>
                      <a:spcPct val="90000"/>
                    </a:lnSpc>
                    <a:spcBef>
                      <a:spcPct val="0"/>
                    </a:spcBef>
                    <a:spcAft>
                      <a:spcPct val="0"/>
                    </a:spcAft>
                  </a:pPr>
                  <a:endParaRPr lang="en-US" sz="2151" kern="0" dirty="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233" name="Straight Arrow Connector 232"/>
            <p:cNvCxnSpPr/>
            <p:nvPr/>
          </p:nvCxnSpPr>
          <p:spPr>
            <a:xfrm flipH="1" flipV="1">
              <a:off x="6684828" y="2460673"/>
              <a:ext cx="1740647" cy="1115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6" name="Group 445"/>
          <p:cNvGrpSpPr/>
          <p:nvPr/>
        </p:nvGrpSpPr>
        <p:grpSpPr>
          <a:xfrm>
            <a:off x="6634835" y="1514163"/>
            <a:ext cx="4770256" cy="1432079"/>
            <a:chOff x="4089357" y="1231153"/>
            <a:chExt cx="4770865" cy="1432262"/>
          </a:xfrm>
        </p:grpSpPr>
        <p:pic>
          <p:nvPicPr>
            <p:cNvPr id="447" name="Picture 44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58295" y="1736244"/>
              <a:ext cx="801927" cy="880764"/>
            </a:xfrm>
            <a:prstGeom prst="rect">
              <a:avLst/>
            </a:prstGeom>
          </p:spPr>
        </p:pic>
        <p:sp>
          <p:nvSpPr>
            <p:cNvPr id="448" name="Arc 447"/>
            <p:cNvSpPr/>
            <p:nvPr/>
          </p:nvSpPr>
          <p:spPr>
            <a:xfrm>
              <a:off x="6108196" y="1457249"/>
              <a:ext cx="2056057" cy="1191324"/>
            </a:xfrm>
            <a:prstGeom prst="arc">
              <a:avLst>
                <a:gd name="adj1" fmla="val 12480279"/>
                <a:gd name="adj2" fmla="val 2078341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309"/>
              <a:endParaRPr lang="en-US" kern="0">
                <a:solidFill>
                  <a:sysClr val="windowText" lastClr="000000"/>
                </a:solidFill>
              </a:endParaRPr>
            </a:p>
          </p:txBody>
        </p:sp>
        <p:sp>
          <p:nvSpPr>
            <p:cNvPr id="449" name="Arc 448"/>
            <p:cNvSpPr/>
            <p:nvPr/>
          </p:nvSpPr>
          <p:spPr>
            <a:xfrm>
              <a:off x="4089357" y="1231153"/>
              <a:ext cx="4439291" cy="1432262"/>
            </a:xfrm>
            <a:prstGeom prst="arc">
              <a:avLst>
                <a:gd name="adj1" fmla="val 11219107"/>
                <a:gd name="adj2" fmla="val 2115416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309"/>
              <a:endParaRPr lang="en-US" kern="0">
                <a:solidFill>
                  <a:sysClr val="windowText" lastClr="000000"/>
                </a:solidFill>
              </a:endParaRPr>
            </a:p>
          </p:txBody>
        </p:sp>
      </p:grpSp>
      <p:cxnSp>
        <p:nvCxnSpPr>
          <p:cNvPr id="450" name="Straight Connector 449"/>
          <p:cNvCxnSpPr/>
          <p:nvPr/>
        </p:nvCxnSpPr>
        <p:spPr>
          <a:xfrm>
            <a:off x="5920854" y="3122992"/>
            <a:ext cx="627247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1" name="TextBox 450"/>
          <p:cNvSpPr txBox="1"/>
          <p:nvPr/>
        </p:nvSpPr>
        <p:spPr>
          <a:xfrm>
            <a:off x="10950389" y="2845344"/>
            <a:ext cx="1393302" cy="261610"/>
          </a:xfrm>
          <a:prstGeom prst="rect">
            <a:avLst/>
          </a:prstGeom>
          <a:noFill/>
        </p:spPr>
        <p:txBody>
          <a:bodyPr wrap="square" rtlCol="0">
            <a:spAutoFit/>
          </a:bodyPr>
          <a:lstStyle/>
          <a:p>
            <a:pPr defTabSz="914309"/>
            <a:r>
              <a:rPr lang="en-US" sz="1100" kern="0" dirty="0">
                <a:latin typeface="Segoe Semibold"/>
                <a:cs typeface="Segoe UI Light" panose="020B0502040204020203" pitchFamily="34" charset="0"/>
              </a:rPr>
              <a:t>Customer owned</a:t>
            </a:r>
          </a:p>
        </p:txBody>
      </p:sp>
      <p:sp>
        <p:nvSpPr>
          <p:cNvPr id="452" name="TextBox 451"/>
          <p:cNvSpPr txBox="1"/>
          <p:nvPr/>
        </p:nvSpPr>
        <p:spPr>
          <a:xfrm>
            <a:off x="11083402" y="3106954"/>
            <a:ext cx="1214158" cy="261610"/>
          </a:xfrm>
          <a:prstGeom prst="rect">
            <a:avLst/>
          </a:prstGeom>
          <a:noFill/>
        </p:spPr>
        <p:txBody>
          <a:bodyPr wrap="square" rtlCol="0">
            <a:spAutoFit/>
          </a:bodyPr>
          <a:lstStyle/>
          <a:p>
            <a:pPr defTabSz="914309"/>
            <a:r>
              <a:rPr lang="en-US" sz="1100" kern="0" dirty="0">
                <a:latin typeface="Segoe Semibold"/>
                <a:cs typeface="Segoe UI Light" panose="020B0502040204020203" pitchFamily="34" charset="0"/>
              </a:rPr>
              <a:t>Service owned</a:t>
            </a:r>
          </a:p>
        </p:txBody>
      </p:sp>
      <p:sp>
        <p:nvSpPr>
          <p:cNvPr id="453" name="Text Placeholder 1"/>
          <p:cNvSpPr txBox="1">
            <a:spLocks/>
          </p:cNvSpPr>
          <p:nvPr/>
        </p:nvSpPr>
        <p:spPr>
          <a:xfrm>
            <a:off x="366169" y="1267755"/>
            <a:ext cx="5824244" cy="4286907"/>
          </a:xfrm>
          <a:prstGeom prst="rect">
            <a:avLst/>
          </a:prstGeom>
        </p:spPr>
        <p:txBody>
          <a:bodyPr/>
          <a:lstStyle>
            <a:lvl1pPr marL="336102" marR="0" indent="-336102" algn="l" defTabSz="914250"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618" marR="0" indent="-236516" algn="l" defTabSz="914250"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38"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05"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373"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186"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313"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438"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564"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14159">
              <a:buNone/>
            </a:pPr>
            <a:r>
              <a:rPr lang="en-US" sz="3600" dirty="0">
                <a:solidFill>
                  <a:schemeClr val="tx2"/>
                </a:solidFill>
              </a:rPr>
              <a:t>Pros</a:t>
            </a:r>
          </a:p>
          <a:p>
            <a:pPr marL="371472" lvl="1" indent="-342900" defTabSz="932594"/>
            <a:r>
              <a:rPr lang="en-US" sz="2000" dirty="0"/>
              <a:t>Full control over the keys used </a:t>
            </a:r>
          </a:p>
          <a:p>
            <a:pPr marL="371472" lvl="1" indent="-342900" defTabSz="932594"/>
            <a:r>
              <a:rPr lang="en-US" sz="2000" dirty="0"/>
              <a:t>Ability to encrypt multiple services                    to one master</a:t>
            </a:r>
          </a:p>
          <a:p>
            <a:pPr marL="371472" lvl="1" indent="-342900" defTabSz="932594"/>
            <a:r>
              <a:rPr lang="en-US" sz="2000" dirty="0"/>
              <a:t>Can segregate key management from </a:t>
            </a:r>
            <a:br>
              <a:rPr lang="en-US" sz="2000" dirty="0"/>
            </a:br>
            <a:r>
              <a:rPr lang="en-US" sz="2000" dirty="0"/>
              <a:t>service management </a:t>
            </a:r>
          </a:p>
          <a:p>
            <a:pPr marL="371472" lvl="1" indent="-342900" defTabSz="932594"/>
            <a:r>
              <a:rPr lang="en-US" sz="2000" dirty="0"/>
              <a:t>Can define service and key location </a:t>
            </a:r>
            <a:br>
              <a:rPr lang="en-US" sz="2000" dirty="0"/>
            </a:br>
            <a:r>
              <a:rPr lang="en-US" sz="2000" dirty="0"/>
              <a:t>across regions</a:t>
            </a:r>
          </a:p>
          <a:p>
            <a:pPr marL="0" indent="0" defTabSz="914159">
              <a:buNone/>
            </a:pPr>
            <a:r>
              <a:rPr lang="en-US" sz="3600" dirty="0">
                <a:solidFill>
                  <a:schemeClr val="tx2"/>
                </a:solidFill>
              </a:rPr>
              <a:t>Cons</a:t>
            </a:r>
          </a:p>
          <a:p>
            <a:pPr marL="371472" lvl="1" indent="-342900" defTabSz="932594"/>
            <a:r>
              <a:rPr lang="en-US" sz="2000" dirty="0"/>
              <a:t>Full responsibility for key                             access management</a:t>
            </a:r>
          </a:p>
          <a:p>
            <a:pPr marL="371472" lvl="1" indent="-342900" defTabSz="932594"/>
            <a:r>
              <a:rPr lang="en-US" sz="2000" dirty="0"/>
              <a:t>Full responsibility for key                         lifecycle management</a:t>
            </a:r>
          </a:p>
          <a:p>
            <a:pPr marL="371472" lvl="1" indent="-342900" defTabSz="932594"/>
            <a:r>
              <a:rPr lang="en-US" sz="2000" dirty="0"/>
              <a:t>Setup</a:t>
            </a:r>
          </a:p>
          <a:p>
            <a:pPr marL="0" indent="0" defTabSz="914159">
              <a:buNone/>
            </a:pPr>
            <a:endParaRPr lang="en-US" sz="3600" dirty="0">
              <a:solidFill>
                <a:schemeClr val="tx2"/>
              </a:solidFill>
            </a:endParaRPr>
          </a:p>
        </p:txBody>
      </p:sp>
    </p:spTree>
    <p:extLst>
      <p:ext uri="{BB962C8B-B14F-4D97-AF65-F5344CB8AC3E}">
        <p14:creationId xmlns:p14="http://schemas.microsoft.com/office/powerpoint/2010/main" val="401985445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106335" y="2858693"/>
            <a:ext cx="763783" cy="665473"/>
          </a:xfrm>
          <a:prstGeom prst="rect">
            <a:avLst/>
          </a:prstGeom>
        </p:spPr>
      </p:pic>
      <p:sp>
        <p:nvSpPr>
          <p:cNvPr id="2" name="Title 1"/>
          <p:cNvSpPr>
            <a:spLocks noGrp="1"/>
          </p:cNvSpPr>
          <p:nvPr>
            <p:ph type="title"/>
          </p:nvPr>
        </p:nvSpPr>
        <p:spPr>
          <a:xfrm>
            <a:off x="366169" y="295278"/>
            <a:ext cx="12556875" cy="917575"/>
          </a:xfrm>
        </p:spPr>
        <p:txBody>
          <a:bodyPr/>
          <a:lstStyle/>
          <a:p>
            <a:r>
              <a:rPr lang="en-US" sz="4400" dirty="0"/>
              <a:t>Azure Disk Encryption – Encrypted VHD workflow</a:t>
            </a:r>
          </a:p>
        </p:txBody>
      </p:sp>
      <p:sp>
        <p:nvSpPr>
          <p:cNvPr id="6" name="Rounded Rectangle 5"/>
          <p:cNvSpPr/>
          <p:nvPr/>
        </p:nvSpPr>
        <p:spPr>
          <a:xfrm>
            <a:off x="6310464" y="6199823"/>
            <a:ext cx="1379883" cy="5474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932504">
              <a:defRPr/>
            </a:pPr>
            <a:r>
              <a:rPr lang="en-US" sz="1600" dirty="0">
                <a:solidFill>
                  <a:prstClr val="white"/>
                </a:solidFill>
                <a:latin typeface="Segoe UI"/>
              </a:rPr>
              <a:t>ARM/PS cmdlets</a:t>
            </a:r>
          </a:p>
        </p:txBody>
      </p:sp>
      <p:sp>
        <p:nvSpPr>
          <p:cNvPr id="27" name="Rounded Rectangle 26"/>
          <p:cNvSpPr/>
          <p:nvPr/>
        </p:nvSpPr>
        <p:spPr>
          <a:xfrm>
            <a:off x="1405371" y="4378631"/>
            <a:ext cx="1165605" cy="623353"/>
          </a:xfrm>
          <a:prstGeom prst="roundRect">
            <a:avLst/>
          </a:prstGeom>
          <a:solidFill>
            <a:schemeClr val="tx2"/>
          </a:solidFill>
        </p:spPr>
        <p:style>
          <a:lnRef idx="0">
            <a:schemeClr val="dk1"/>
          </a:lnRef>
          <a:fillRef idx="3">
            <a:schemeClr val="dk1"/>
          </a:fillRef>
          <a:effectRef idx="3">
            <a:schemeClr val="dk1"/>
          </a:effectRef>
          <a:fontRef idx="minor">
            <a:schemeClr val="lt1"/>
          </a:fontRef>
        </p:style>
        <p:txBody>
          <a:bodyPr rtlCol="0" anchor="ctr"/>
          <a:lstStyle/>
          <a:p>
            <a:pPr algn="ctr" defTabSz="932504">
              <a:defRPr/>
            </a:pPr>
            <a:r>
              <a:rPr lang="en-US" sz="1600" dirty="0">
                <a:solidFill>
                  <a:prstClr val="white"/>
                </a:solidFill>
                <a:latin typeface="Segoe UI"/>
              </a:rPr>
              <a:t>HOST</a:t>
            </a:r>
          </a:p>
        </p:txBody>
      </p:sp>
      <p:pic>
        <p:nvPicPr>
          <p:cNvPr id="47" name="Picture 7" descr="C:\Users\Saad\AppData\Local\Microsoft\Windows\Temporary Internet Files\Content.IE5\6IOCOCW1\MC900441533[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242377" y="6065233"/>
            <a:ext cx="1027703" cy="1013429"/>
          </a:xfrm>
          <a:prstGeom prst="rect">
            <a:avLst/>
          </a:prstGeom>
          <a:extLst>
            <a:ext uri="{909E8E84-426E-40DD-AFC4-6F175D3DCCD1}">
              <a14:hiddenFill xmlns:a14="http://schemas.microsoft.com/office/drawing/2010/main">
                <a:solidFill>
                  <a:srgbClr val="FFFFFF"/>
                </a:solidFill>
              </a14:hiddenFill>
            </a:ext>
          </a:extLst>
        </p:spPr>
      </p:pic>
      <p:sp>
        <p:nvSpPr>
          <p:cNvPr id="3" name="Rectangle 2"/>
          <p:cNvSpPr/>
          <p:nvPr/>
        </p:nvSpPr>
        <p:spPr>
          <a:xfrm>
            <a:off x="7596365" y="1284993"/>
            <a:ext cx="4518906" cy="3367076"/>
          </a:xfrm>
          <a:prstGeom prst="rect">
            <a:avLst/>
          </a:prstGeom>
        </p:spPr>
        <p:txBody>
          <a:bodyPr wrap="square">
            <a:spAutoFit/>
          </a:bodyPr>
          <a:lstStyle/>
          <a:p>
            <a:pPr marL="371472" lvl="1" indent="-342900" defTabSz="932594">
              <a:lnSpc>
                <a:spcPct val="90000"/>
              </a:lnSpc>
              <a:spcBef>
                <a:spcPct val="20000"/>
              </a:spcBef>
              <a:buClr>
                <a:srgbClr val="0171B0"/>
              </a:buClr>
              <a:buSzPct val="90000"/>
              <a:buFont typeface="+mj-lt"/>
              <a:buAutoNum type="arabicPeriod"/>
              <a:defRPr/>
            </a:pPr>
            <a:r>
              <a:rPr lang="en-US" sz="1600" dirty="0">
                <a:gradFill>
                  <a:gsLst>
                    <a:gs pos="1250">
                      <a:schemeClr val="tx1"/>
                    </a:gs>
                    <a:gs pos="100000">
                      <a:schemeClr val="tx1"/>
                    </a:gs>
                  </a:gsLst>
                  <a:lin ang="5400000" scaled="0"/>
                </a:gradFill>
              </a:rPr>
              <a:t>Customer uploads Encrypted VHD to their Azure Storage account</a:t>
            </a:r>
          </a:p>
          <a:p>
            <a:pPr marL="371472" lvl="1" indent="-342900" defTabSz="932594">
              <a:lnSpc>
                <a:spcPct val="90000"/>
              </a:lnSpc>
              <a:spcBef>
                <a:spcPct val="20000"/>
              </a:spcBef>
              <a:buClr>
                <a:srgbClr val="0171B0"/>
              </a:buClr>
              <a:buSzPct val="90000"/>
              <a:buFont typeface="+mj-lt"/>
              <a:buAutoNum type="arabicPeriod"/>
              <a:defRPr/>
            </a:pPr>
            <a:r>
              <a:rPr lang="en-US" sz="1600" dirty="0">
                <a:gradFill>
                  <a:gsLst>
                    <a:gs pos="1250">
                      <a:schemeClr val="tx1"/>
                    </a:gs>
                    <a:gs pos="100000">
                      <a:schemeClr val="tx1"/>
                    </a:gs>
                  </a:gsLst>
                  <a:lin ang="5400000" scaled="0"/>
                </a:gradFill>
              </a:rPr>
              <a:t>Customer provision encryption key material* in their Key Vault and grants access to platform to provision VM</a:t>
            </a:r>
          </a:p>
          <a:p>
            <a:pPr marL="371472" lvl="1" indent="-342900" defTabSz="932594">
              <a:lnSpc>
                <a:spcPct val="90000"/>
              </a:lnSpc>
              <a:spcBef>
                <a:spcPct val="20000"/>
              </a:spcBef>
              <a:buClr>
                <a:srgbClr val="0171B0"/>
              </a:buClr>
              <a:buSzPct val="90000"/>
              <a:buFont typeface="+mj-lt"/>
              <a:buAutoNum type="arabicPeriod"/>
              <a:defRPr/>
            </a:pPr>
            <a:r>
              <a:rPr lang="en-US" sz="1600" dirty="0">
                <a:gradFill>
                  <a:gsLst>
                    <a:gs pos="1250">
                      <a:schemeClr val="tx1"/>
                    </a:gs>
                    <a:gs pos="100000">
                      <a:schemeClr val="tx1"/>
                    </a:gs>
                  </a:gsLst>
                  <a:lin ang="5400000" scaled="0"/>
                </a:gradFill>
              </a:rPr>
              <a:t>Customer opt into enabling disk encryption</a:t>
            </a:r>
          </a:p>
          <a:p>
            <a:pPr marL="371472" lvl="1" indent="-342900" defTabSz="932594">
              <a:lnSpc>
                <a:spcPct val="90000"/>
              </a:lnSpc>
              <a:spcBef>
                <a:spcPct val="20000"/>
              </a:spcBef>
              <a:buClr>
                <a:srgbClr val="0171B0"/>
              </a:buClr>
              <a:buSzPct val="90000"/>
              <a:buFont typeface="+mj-lt"/>
              <a:buAutoNum type="arabicPeriod"/>
              <a:defRPr/>
            </a:pPr>
            <a:r>
              <a:rPr lang="en-US" sz="1600" dirty="0">
                <a:gradFill>
                  <a:gsLst>
                    <a:gs pos="1250">
                      <a:schemeClr val="tx1"/>
                    </a:gs>
                    <a:gs pos="100000">
                      <a:schemeClr val="tx1"/>
                    </a:gs>
                  </a:gsLst>
                  <a:lin ang="5400000" scaled="0"/>
                </a:gradFill>
              </a:rPr>
              <a:t>Azure service management updates service model with encryption and Key Vault configuration</a:t>
            </a:r>
          </a:p>
          <a:p>
            <a:pPr marL="371472" lvl="1" indent="-342900" defTabSz="932594">
              <a:lnSpc>
                <a:spcPct val="90000"/>
              </a:lnSpc>
              <a:spcBef>
                <a:spcPct val="20000"/>
              </a:spcBef>
              <a:buClr>
                <a:srgbClr val="0171B0"/>
              </a:buClr>
              <a:buSzPct val="90000"/>
              <a:buFont typeface="+mj-lt"/>
              <a:buAutoNum type="arabicPeriod"/>
              <a:defRPr/>
            </a:pPr>
            <a:r>
              <a:rPr lang="en-US" sz="1600" dirty="0">
                <a:gradFill>
                  <a:gsLst>
                    <a:gs pos="1250">
                      <a:schemeClr val="tx1"/>
                    </a:gs>
                    <a:gs pos="100000">
                      <a:schemeClr val="tx1"/>
                    </a:gs>
                  </a:gsLst>
                  <a:lin ang="5400000" scaled="0"/>
                </a:gradFill>
              </a:rPr>
              <a:t>Azure platform provision encrypted VM</a:t>
            </a:r>
          </a:p>
          <a:p>
            <a:pPr marL="457200" indent="-457200" defTabSz="932649">
              <a:buClr>
                <a:schemeClr val="tx2"/>
              </a:buClr>
              <a:buFont typeface="+mj-lt"/>
              <a:buAutoNum type="arabicPeriod"/>
              <a:defRPr/>
            </a:pPr>
            <a:endParaRPr lang="en-US" sz="1600" dirty="0">
              <a:latin typeface="Segoe UI" panose="020B0502040204020203" pitchFamily="34" charset="0"/>
              <a:cs typeface="Segoe UI" panose="020B0502040204020203" pitchFamily="34" charset="0"/>
            </a:endParaRPr>
          </a:p>
          <a:p>
            <a:pPr marL="28572" lvl="1" defTabSz="932594">
              <a:lnSpc>
                <a:spcPct val="90000"/>
              </a:lnSpc>
              <a:spcBef>
                <a:spcPct val="20000"/>
              </a:spcBef>
              <a:buSzPct val="90000"/>
              <a:defRPr/>
            </a:pPr>
            <a:r>
              <a:rPr lang="en-US" sz="1600" dirty="0">
                <a:gradFill>
                  <a:gsLst>
                    <a:gs pos="1250">
                      <a:schemeClr val="tx1"/>
                    </a:gs>
                    <a:gs pos="100000">
                      <a:schemeClr val="tx1"/>
                    </a:gs>
                  </a:gsLst>
                  <a:lin ang="5400000" scaled="0"/>
                </a:gradFill>
              </a:rPr>
              <a:t>* Key Material – BitLocker Encryption Keys [Windows], Passphrase [Linux]</a:t>
            </a:r>
          </a:p>
        </p:txBody>
      </p:sp>
      <p:sp>
        <p:nvSpPr>
          <p:cNvPr id="65" name="Left-Right Arrow 64"/>
          <p:cNvSpPr/>
          <p:nvPr/>
        </p:nvSpPr>
        <p:spPr>
          <a:xfrm rot="19091549">
            <a:off x="2557329" y="4044270"/>
            <a:ext cx="1222188" cy="228571"/>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32504">
              <a:defRPr/>
            </a:pPr>
            <a:endParaRPr lang="en-US" sz="1836">
              <a:solidFill>
                <a:schemeClr val="tx1"/>
              </a:solidFill>
              <a:latin typeface="Segoe UI"/>
            </a:endParaRPr>
          </a:p>
        </p:txBody>
      </p:sp>
      <p:pic>
        <p:nvPicPr>
          <p:cNvPr id="45" name="Picture 8" descr="C:\Users\Saad\AppData\Local\Microsoft\Windows\Temporary Internet Files\Content.IE5\VOAR8KN8\MC90044040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090901" y="6023914"/>
            <a:ext cx="721217" cy="721217"/>
          </a:xfrm>
          <a:prstGeom prst="rect">
            <a:avLst/>
          </a:prstGeom>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977377" y="4248648"/>
            <a:ext cx="917518" cy="933477"/>
          </a:xfrm>
          <a:prstGeom prst="rect">
            <a:avLst/>
          </a:prstGeom>
        </p:spPr>
      </p:pic>
      <p:sp>
        <p:nvSpPr>
          <p:cNvPr id="44" name="TextBox 43"/>
          <p:cNvSpPr txBox="1"/>
          <p:nvPr/>
        </p:nvSpPr>
        <p:spPr>
          <a:xfrm>
            <a:off x="3900156" y="4227481"/>
            <a:ext cx="512265" cy="286269"/>
          </a:xfrm>
          <a:prstGeom prst="rect">
            <a:avLst/>
          </a:prstGeom>
          <a:noFill/>
        </p:spPr>
        <p:txBody>
          <a:bodyPr wrap="square" rtlCol="0">
            <a:spAutoFit/>
          </a:bodyPr>
          <a:lstStyle/>
          <a:p>
            <a:pPr defTabSz="932504">
              <a:defRPr/>
            </a:pPr>
            <a:r>
              <a:rPr lang="en-US" sz="1224" dirty="0">
                <a:latin typeface="Segoe UI"/>
              </a:rPr>
              <a:t>AAD</a:t>
            </a:r>
          </a:p>
        </p:txBody>
      </p:sp>
      <p:sp>
        <p:nvSpPr>
          <p:cNvPr id="54" name="Left-Right Arrow 53"/>
          <p:cNvSpPr/>
          <p:nvPr/>
        </p:nvSpPr>
        <p:spPr>
          <a:xfrm>
            <a:off x="2709539" y="4631077"/>
            <a:ext cx="1148952" cy="228571"/>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32504">
              <a:defRPr/>
            </a:pPr>
            <a:endParaRPr lang="en-US" sz="1836">
              <a:solidFill>
                <a:prstClr val="white"/>
              </a:solidFill>
              <a:latin typeface="Segoe UI"/>
            </a:endParaRPr>
          </a:p>
        </p:txBody>
      </p:sp>
      <p:sp>
        <p:nvSpPr>
          <p:cNvPr id="59" name="TextBox 58"/>
          <p:cNvSpPr txBox="1"/>
          <p:nvPr/>
        </p:nvSpPr>
        <p:spPr>
          <a:xfrm>
            <a:off x="2703772" y="4796205"/>
            <a:ext cx="1312132" cy="343492"/>
          </a:xfrm>
          <a:prstGeom prst="rect">
            <a:avLst/>
          </a:prstGeom>
          <a:noFill/>
        </p:spPr>
        <p:txBody>
          <a:bodyPr wrap="square" rtlCol="0">
            <a:spAutoFit/>
          </a:bodyPr>
          <a:lstStyle/>
          <a:p>
            <a:pPr defTabSz="932504">
              <a:defRPr/>
            </a:pPr>
            <a:r>
              <a:rPr lang="en-US" sz="1632" dirty="0">
                <a:latin typeface="Segoe UI"/>
              </a:rPr>
              <a:t>AAD token</a:t>
            </a:r>
          </a:p>
        </p:txBody>
      </p:sp>
      <p:pic>
        <p:nvPicPr>
          <p:cNvPr id="9" name="Picture 8"/>
          <p:cNvPicPr>
            <a:picLocks noChangeAspect="1"/>
          </p:cNvPicPr>
          <p:nvPr/>
        </p:nvPicPr>
        <p:blipFill>
          <a:blip r:embed="rId7"/>
          <a:stretch>
            <a:fillRect/>
          </a:stretch>
        </p:blipFill>
        <p:spPr>
          <a:xfrm>
            <a:off x="4026471" y="1334888"/>
            <a:ext cx="1025463" cy="918416"/>
          </a:xfrm>
          <a:prstGeom prst="rect">
            <a:avLst/>
          </a:prstGeom>
        </p:spPr>
      </p:pic>
      <p:sp>
        <p:nvSpPr>
          <p:cNvPr id="56" name="Rounded Rectangle 55"/>
          <p:cNvSpPr/>
          <p:nvPr/>
        </p:nvSpPr>
        <p:spPr>
          <a:xfrm>
            <a:off x="3800687" y="2364424"/>
            <a:ext cx="1669355" cy="35458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32504">
              <a:defRPr/>
            </a:pPr>
            <a:r>
              <a:rPr lang="en-US" sz="1600" dirty="0">
                <a:solidFill>
                  <a:prstClr val="white"/>
                </a:solidFill>
                <a:latin typeface="Segoe UI"/>
              </a:rPr>
              <a:t>Azure Storage</a:t>
            </a:r>
          </a:p>
        </p:txBody>
      </p:sp>
      <p:sp>
        <p:nvSpPr>
          <p:cNvPr id="57" name="Rounded Rectangle 56"/>
          <p:cNvSpPr/>
          <p:nvPr/>
        </p:nvSpPr>
        <p:spPr>
          <a:xfrm>
            <a:off x="3788534" y="3594541"/>
            <a:ext cx="1669355" cy="55965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932504">
              <a:defRPr/>
            </a:pPr>
            <a:r>
              <a:rPr lang="en-US" sz="1600" dirty="0">
                <a:solidFill>
                  <a:prstClr val="white"/>
                </a:solidFill>
                <a:latin typeface="Segoe UI"/>
              </a:rPr>
              <a:t>Customer Key Vault</a:t>
            </a:r>
          </a:p>
        </p:txBody>
      </p:sp>
      <p:pic>
        <p:nvPicPr>
          <p:cNvPr id="61" name="Picture 19" descr="C:\Users\Saad\AppData\Local\Microsoft\Windows\Temporary Internet Files\Content.IE5\VOAR8KN8\MC900326902[1].wmf"/>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167112" y="6257344"/>
            <a:ext cx="436984" cy="436984"/>
          </a:xfrm>
          <a:prstGeom prst="rect">
            <a:avLst/>
          </a:prstGeom>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9"/>
          <a:stretch>
            <a:fillRect/>
          </a:stretch>
        </p:blipFill>
        <p:spPr>
          <a:xfrm>
            <a:off x="1581830" y="1213061"/>
            <a:ext cx="942198" cy="932484"/>
          </a:xfrm>
          <a:prstGeom prst="rect">
            <a:avLst/>
          </a:prstGeom>
        </p:spPr>
      </p:pic>
      <p:pic>
        <p:nvPicPr>
          <p:cNvPr id="13" name="Picture 12"/>
          <p:cNvPicPr>
            <a:picLocks noChangeAspect="1"/>
          </p:cNvPicPr>
          <p:nvPr/>
        </p:nvPicPr>
        <p:blipFill>
          <a:blip r:embed="rId10"/>
          <a:stretch>
            <a:fillRect/>
          </a:stretch>
        </p:blipFill>
        <p:spPr>
          <a:xfrm>
            <a:off x="1428293" y="1417798"/>
            <a:ext cx="354500" cy="347785"/>
          </a:xfrm>
          <a:prstGeom prst="rect">
            <a:avLst/>
          </a:prstGeom>
        </p:spPr>
      </p:pic>
      <p:sp>
        <p:nvSpPr>
          <p:cNvPr id="62" name="Rounded Rectangle 61"/>
          <p:cNvSpPr/>
          <p:nvPr/>
        </p:nvSpPr>
        <p:spPr>
          <a:xfrm>
            <a:off x="1067493" y="2148701"/>
            <a:ext cx="1845061" cy="354587"/>
          </a:xfrm>
          <a:prstGeom prst="roundRect">
            <a:avLst/>
          </a:prstGeom>
          <a:solidFill>
            <a:schemeClr val="accent6"/>
          </a:solidFill>
        </p:spPr>
        <p:style>
          <a:lnRef idx="0">
            <a:schemeClr val="accent3"/>
          </a:lnRef>
          <a:fillRef idx="3">
            <a:schemeClr val="accent3"/>
          </a:fillRef>
          <a:effectRef idx="3">
            <a:schemeClr val="accent3"/>
          </a:effectRef>
          <a:fontRef idx="minor">
            <a:schemeClr val="lt1"/>
          </a:fontRef>
        </p:style>
        <p:txBody>
          <a:bodyPr rtlCol="0" anchor="ctr"/>
          <a:lstStyle/>
          <a:p>
            <a:pPr algn="ctr" defTabSz="932504">
              <a:defRPr/>
            </a:pPr>
            <a:r>
              <a:rPr lang="en-US" sz="1600" dirty="0">
                <a:solidFill>
                  <a:prstClr val="white"/>
                </a:solidFill>
                <a:latin typeface="Segoe UI"/>
              </a:rPr>
              <a:t>Virtual Machine</a:t>
            </a:r>
          </a:p>
        </p:txBody>
      </p:sp>
      <p:sp>
        <p:nvSpPr>
          <p:cNvPr id="67" name="Rounded Rectangle 66"/>
          <p:cNvSpPr/>
          <p:nvPr/>
        </p:nvSpPr>
        <p:spPr>
          <a:xfrm>
            <a:off x="3466549" y="6231612"/>
            <a:ext cx="1739024" cy="547486"/>
          </a:xfrm>
          <a:prstGeom prst="roundRect">
            <a:avLst/>
          </a:prstGeom>
          <a:solidFill>
            <a:srgbClr val="FFC00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932504">
              <a:defRPr/>
            </a:pPr>
            <a:r>
              <a:rPr lang="en-US" sz="1600" dirty="0">
                <a:solidFill>
                  <a:schemeClr val="bg1"/>
                </a:solidFill>
                <a:latin typeface="Segoe UI"/>
              </a:rPr>
              <a:t>Service Management</a:t>
            </a:r>
          </a:p>
        </p:txBody>
      </p:sp>
      <p:sp>
        <p:nvSpPr>
          <p:cNvPr id="71" name="Left-Right Arrow 70"/>
          <p:cNvSpPr/>
          <p:nvPr/>
        </p:nvSpPr>
        <p:spPr>
          <a:xfrm rot="18711731">
            <a:off x="1932118" y="3394360"/>
            <a:ext cx="2154423" cy="228571"/>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32504">
              <a:defRPr/>
            </a:pPr>
            <a:endParaRPr lang="en-US" sz="1836">
              <a:solidFill>
                <a:schemeClr val="tx1"/>
              </a:solidFill>
              <a:latin typeface="Segoe UI"/>
            </a:endParaRPr>
          </a:p>
        </p:txBody>
      </p:sp>
      <p:grpSp>
        <p:nvGrpSpPr>
          <p:cNvPr id="8" name="Group 7"/>
          <p:cNvGrpSpPr/>
          <p:nvPr/>
        </p:nvGrpSpPr>
        <p:grpSpPr>
          <a:xfrm>
            <a:off x="8795237" y="5878095"/>
            <a:ext cx="1263923" cy="397168"/>
            <a:chOff x="9084372" y="5568005"/>
            <a:chExt cx="1080378" cy="389466"/>
          </a:xfrm>
        </p:grpSpPr>
        <p:sp>
          <p:nvSpPr>
            <p:cNvPr id="43" name="Flowchart: Magnetic Disk 42"/>
            <p:cNvSpPr/>
            <p:nvPr/>
          </p:nvSpPr>
          <p:spPr>
            <a:xfrm>
              <a:off x="9084372" y="5568005"/>
              <a:ext cx="828555" cy="355933"/>
            </a:xfrm>
            <a:prstGeom prst="flowChartMagneticDisk">
              <a:avLst/>
            </a:prstGeom>
            <a:solidFill>
              <a:schemeClr val="tx2"/>
            </a:solidFill>
          </p:spPr>
          <p:style>
            <a:lnRef idx="0">
              <a:schemeClr val="dk1"/>
            </a:lnRef>
            <a:fillRef idx="3">
              <a:schemeClr val="dk1"/>
            </a:fillRef>
            <a:effectRef idx="3">
              <a:schemeClr val="dk1"/>
            </a:effectRef>
            <a:fontRef idx="minor">
              <a:schemeClr val="lt1"/>
            </a:fontRef>
          </p:style>
          <p:txBody>
            <a:bodyPr rtlCol="0" anchor="ctr"/>
            <a:lstStyle/>
            <a:p>
              <a:pPr algn="ctr" defTabSz="932649">
                <a:defRPr/>
              </a:pPr>
              <a:r>
                <a:rPr lang="en-US" sz="1200" b="1" dirty="0">
                  <a:solidFill>
                    <a:schemeClr val="bg1"/>
                  </a:solidFill>
                  <a:latin typeface="Segoe UI"/>
                </a:rPr>
                <a:t>Customer Disks</a:t>
              </a:r>
            </a:p>
          </p:txBody>
        </p:sp>
        <p:pic>
          <p:nvPicPr>
            <p:cNvPr id="36" name="Picture 35"/>
            <p:cNvPicPr>
              <a:picLocks noChangeAspect="1"/>
            </p:cNvPicPr>
            <p:nvPr/>
          </p:nvPicPr>
          <p:blipFill>
            <a:blip r:embed="rId10"/>
            <a:stretch>
              <a:fillRect/>
            </a:stretch>
          </p:blipFill>
          <p:spPr>
            <a:xfrm>
              <a:off x="9817125" y="5616431"/>
              <a:ext cx="347625" cy="341040"/>
            </a:xfrm>
            <a:prstGeom prst="rect">
              <a:avLst/>
            </a:prstGeom>
          </p:spPr>
        </p:pic>
      </p:grpSp>
      <p:sp>
        <p:nvSpPr>
          <p:cNvPr id="38" name="TextBox 37"/>
          <p:cNvSpPr txBox="1"/>
          <p:nvPr/>
        </p:nvSpPr>
        <p:spPr>
          <a:xfrm rot="18815265">
            <a:off x="2242182" y="3196926"/>
            <a:ext cx="1194317" cy="350285"/>
          </a:xfrm>
          <a:prstGeom prst="rect">
            <a:avLst/>
          </a:prstGeom>
          <a:noFill/>
        </p:spPr>
        <p:txBody>
          <a:bodyPr wrap="square" rtlCol="0">
            <a:spAutoFit/>
          </a:bodyPr>
          <a:lstStyle/>
          <a:p>
            <a:pPr defTabSz="932504">
              <a:defRPr/>
            </a:pPr>
            <a:r>
              <a:rPr lang="en-US" sz="1632" dirty="0">
                <a:latin typeface="Segoe UI"/>
              </a:rPr>
              <a:t>Read VHD</a:t>
            </a:r>
          </a:p>
        </p:txBody>
      </p:sp>
      <p:sp>
        <p:nvSpPr>
          <p:cNvPr id="40" name="TextBox 39"/>
          <p:cNvSpPr txBox="1"/>
          <p:nvPr/>
        </p:nvSpPr>
        <p:spPr>
          <a:xfrm rot="19028241">
            <a:off x="2551576" y="3610597"/>
            <a:ext cx="1452150" cy="350285"/>
          </a:xfrm>
          <a:prstGeom prst="rect">
            <a:avLst/>
          </a:prstGeom>
          <a:noFill/>
        </p:spPr>
        <p:txBody>
          <a:bodyPr wrap="square" rtlCol="0">
            <a:spAutoFit/>
          </a:bodyPr>
          <a:lstStyle/>
          <a:p>
            <a:pPr defTabSz="932504">
              <a:defRPr/>
            </a:pPr>
            <a:r>
              <a:rPr lang="en-US" sz="1632" dirty="0">
                <a:latin typeface="Segoe UI"/>
              </a:rPr>
              <a:t>Read Key</a:t>
            </a:r>
          </a:p>
        </p:txBody>
      </p:sp>
      <p:sp>
        <p:nvSpPr>
          <p:cNvPr id="41" name="TextBox 40"/>
          <p:cNvSpPr txBox="1"/>
          <p:nvPr/>
        </p:nvSpPr>
        <p:spPr>
          <a:xfrm>
            <a:off x="883444" y="2936847"/>
            <a:ext cx="1201454" cy="862537"/>
          </a:xfrm>
          <a:prstGeom prst="rect">
            <a:avLst/>
          </a:prstGeom>
          <a:noFill/>
        </p:spPr>
        <p:txBody>
          <a:bodyPr wrap="square" rtlCol="0">
            <a:spAutoFit/>
          </a:bodyPr>
          <a:lstStyle/>
          <a:p>
            <a:pPr defTabSz="932504">
              <a:defRPr/>
            </a:pPr>
            <a:r>
              <a:rPr lang="en-US" sz="1632" dirty="0">
                <a:latin typeface="Segoe UI"/>
              </a:rPr>
              <a:t>Provision encrypted VM</a:t>
            </a:r>
          </a:p>
        </p:txBody>
      </p:sp>
      <p:sp>
        <p:nvSpPr>
          <p:cNvPr id="33" name="Left-Right Arrow 32"/>
          <p:cNvSpPr/>
          <p:nvPr/>
        </p:nvSpPr>
        <p:spPr>
          <a:xfrm rot="10800000">
            <a:off x="2665759" y="1669401"/>
            <a:ext cx="1225140" cy="182857"/>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32504">
              <a:defRPr/>
            </a:pPr>
            <a:endParaRPr lang="en-US" sz="1836">
              <a:solidFill>
                <a:schemeClr val="tx1"/>
              </a:solidFill>
              <a:latin typeface="Segoe UI"/>
            </a:endParaRPr>
          </a:p>
        </p:txBody>
      </p:sp>
      <p:sp>
        <p:nvSpPr>
          <p:cNvPr id="5" name="Right Arrow 4"/>
          <p:cNvSpPr/>
          <p:nvPr/>
        </p:nvSpPr>
        <p:spPr bwMode="auto">
          <a:xfrm rot="10800000">
            <a:off x="5288883" y="6393639"/>
            <a:ext cx="914283" cy="228571"/>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tx1"/>
              </a:solidFill>
              <a:latin typeface="Segoe UI"/>
            </a:endParaRPr>
          </a:p>
        </p:txBody>
      </p:sp>
      <p:sp>
        <p:nvSpPr>
          <p:cNvPr id="7" name="Rectangle 6"/>
          <p:cNvSpPr/>
          <p:nvPr/>
        </p:nvSpPr>
        <p:spPr>
          <a:xfrm>
            <a:off x="7535334" y="5868209"/>
            <a:ext cx="1304589" cy="584700"/>
          </a:xfrm>
          <a:prstGeom prst="rect">
            <a:avLst/>
          </a:prstGeom>
        </p:spPr>
        <p:txBody>
          <a:bodyPr wrap="square">
            <a:spAutoFit/>
          </a:bodyPr>
          <a:lstStyle/>
          <a:p>
            <a:pPr algn="ctr" defTabSz="932504">
              <a:defRPr/>
            </a:pPr>
            <a:r>
              <a:rPr lang="en-US" sz="1600" dirty="0">
                <a:latin typeface="Segoe UI"/>
              </a:rPr>
              <a:t>Encryption </a:t>
            </a:r>
            <a:r>
              <a:rPr lang="en-US" sz="1600" dirty="0" err="1">
                <a:latin typeface="Segoe UI"/>
              </a:rPr>
              <a:t>Config</a:t>
            </a:r>
            <a:endParaRPr lang="en-US" sz="1600" dirty="0">
              <a:latin typeface="Segoe UI"/>
            </a:endParaRPr>
          </a:p>
        </p:txBody>
      </p:sp>
      <p:sp>
        <p:nvSpPr>
          <p:cNvPr id="37" name="Right Arrow 36"/>
          <p:cNvSpPr/>
          <p:nvPr/>
        </p:nvSpPr>
        <p:spPr bwMode="auto">
          <a:xfrm rot="10800000">
            <a:off x="7738508" y="6393640"/>
            <a:ext cx="1333081" cy="228571"/>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tx1"/>
              </a:solidFill>
              <a:latin typeface="Segoe UI"/>
            </a:endParaRPr>
          </a:p>
        </p:txBody>
      </p:sp>
      <p:sp>
        <p:nvSpPr>
          <p:cNvPr id="39" name="Right Arrow 38"/>
          <p:cNvSpPr/>
          <p:nvPr/>
        </p:nvSpPr>
        <p:spPr bwMode="auto">
          <a:xfrm rot="14008828">
            <a:off x="1955189" y="5692440"/>
            <a:ext cx="1595434" cy="228571"/>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tx1"/>
              </a:solidFill>
              <a:latin typeface="Segoe UI"/>
            </a:endParaRPr>
          </a:p>
        </p:txBody>
      </p:sp>
      <p:sp>
        <p:nvSpPr>
          <p:cNvPr id="42" name="Right Arrow 41"/>
          <p:cNvSpPr/>
          <p:nvPr/>
        </p:nvSpPr>
        <p:spPr bwMode="auto">
          <a:xfrm rot="16200000">
            <a:off x="1154970" y="3323454"/>
            <a:ext cx="1737138" cy="228571"/>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tx1"/>
              </a:solidFill>
              <a:latin typeface="Segoe UI"/>
            </a:endParaRPr>
          </a:p>
        </p:txBody>
      </p:sp>
      <p:sp>
        <p:nvSpPr>
          <p:cNvPr id="46" name="TextBox 45"/>
          <p:cNvSpPr txBox="1"/>
          <p:nvPr/>
        </p:nvSpPr>
        <p:spPr>
          <a:xfrm>
            <a:off x="2727993" y="1182864"/>
            <a:ext cx="1201284" cy="606411"/>
          </a:xfrm>
          <a:prstGeom prst="rect">
            <a:avLst/>
          </a:prstGeom>
          <a:noFill/>
        </p:spPr>
        <p:txBody>
          <a:bodyPr wrap="square" rtlCol="0">
            <a:spAutoFit/>
          </a:bodyPr>
          <a:lstStyle/>
          <a:p>
            <a:pPr defTabSz="932325"/>
            <a:r>
              <a:rPr lang="en-US" sz="1632" kern="0" dirty="0"/>
              <a:t>Encrypted Disks</a:t>
            </a:r>
          </a:p>
        </p:txBody>
      </p:sp>
      <p:pic>
        <p:nvPicPr>
          <p:cNvPr id="48" name="Picture 47"/>
          <p:cNvPicPr>
            <a:picLocks noChangeAspect="1"/>
          </p:cNvPicPr>
          <p:nvPr/>
        </p:nvPicPr>
        <p:blipFill>
          <a:blip r:embed="rId10"/>
          <a:stretch>
            <a:fillRect/>
          </a:stretch>
        </p:blipFill>
        <p:spPr>
          <a:xfrm>
            <a:off x="3909750" y="1959667"/>
            <a:ext cx="354500" cy="347785"/>
          </a:xfrm>
          <a:prstGeom prst="rect">
            <a:avLst/>
          </a:prstGeom>
        </p:spPr>
      </p:pic>
    </p:spTree>
    <p:extLst>
      <p:ext uri="{BB962C8B-B14F-4D97-AF65-F5344CB8AC3E}">
        <p14:creationId xmlns:p14="http://schemas.microsoft.com/office/powerpoint/2010/main" val="709128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4.81169E-6 -1.0168E-6 L -0.35835 -0.54925 " pathEditMode="relative" rAng="0" ptsTypes="AA">
                                      <p:cBhvr>
                                        <p:cTn id="8" dur="2000" fill="hold"/>
                                        <p:tgtEl>
                                          <p:spTgt spid="8"/>
                                        </p:tgtEl>
                                        <p:attrNameLst>
                                          <p:attrName>ppt_x</p:attrName>
                                          <p:attrName>ppt_y</p:attrName>
                                        </p:attrNameLst>
                                      </p:cBhvr>
                                      <p:rCtr x="-17924" y="-27463"/>
                                    </p:animMotion>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4.47849E-6 1.21198E-6 L -0.36423 -0.43373 " pathEditMode="relative" rAng="0" ptsTypes="AA">
                                      <p:cBhvr>
                                        <p:cTn id="16" dur="2000" fill="hold"/>
                                        <p:tgtEl>
                                          <p:spTgt spid="61"/>
                                        </p:tgtEl>
                                        <p:attrNameLst>
                                          <p:attrName>ppt_x</p:attrName>
                                          <p:attrName>ppt_y</p:attrName>
                                        </p:attrNameLst>
                                      </p:cBhvr>
                                      <p:rCtr x="-18218" y="-21698"/>
                                    </p:animMotion>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42"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anim calcmode="lin" valueType="num">
                                      <p:cBhvr>
                                        <p:cTn id="2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entr"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1000"/>
                                        <p:tgtEl>
                                          <p:spTgt spid="3">
                                            <p:txEl>
                                              <p:pRg st="3" end="3"/>
                                            </p:txEl>
                                          </p:spTgt>
                                        </p:tgtEl>
                                      </p:cBhvr>
                                    </p:animEffect>
                                    <p:anim calcmode="lin" valueType="num">
                                      <p:cBhvr>
                                        <p:cTn id="4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50" presetID="1"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par>
                                <p:cTn id="54" presetID="31" presetClass="entr" presetSubtype="0"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1000" fill="hold"/>
                                        <p:tgtEl>
                                          <p:spTgt spid="45"/>
                                        </p:tgtEl>
                                        <p:attrNameLst>
                                          <p:attrName>ppt_w</p:attrName>
                                        </p:attrNameLst>
                                      </p:cBhvr>
                                      <p:tavLst>
                                        <p:tav tm="0">
                                          <p:val>
                                            <p:fltVal val="0"/>
                                          </p:val>
                                        </p:tav>
                                        <p:tav tm="100000">
                                          <p:val>
                                            <p:strVal val="#ppt_w"/>
                                          </p:val>
                                        </p:tav>
                                      </p:tavLst>
                                    </p:anim>
                                    <p:anim calcmode="lin" valueType="num">
                                      <p:cBhvr>
                                        <p:cTn id="57" dur="1000" fill="hold"/>
                                        <p:tgtEl>
                                          <p:spTgt spid="45"/>
                                        </p:tgtEl>
                                        <p:attrNameLst>
                                          <p:attrName>ppt_h</p:attrName>
                                        </p:attrNameLst>
                                      </p:cBhvr>
                                      <p:tavLst>
                                        <p:tav tm="0">
                                          <p:val>
                                            <p:fltVal val="0"/>
                                          </p:val>
                                        </p:tav>
                                        <p:tav tm="100000">
                                          <p:val>
                                            <p:strVal val="#ppt_h"/>
                                          </p:val>
                                        </p:tav>
                                      </p:tavLst>
                                    </p:anim>
                                    <p:anim calcmode="lin" valueType="num">
                                      <p:cBhvr>
                                        <p:cTn id="58" dur="1000" fill="hold"/>
                                        <p:tgtEl>
                                          <p:spTgt spid="45"/>
                                        </p:tgtEl>
                                        <p:attrNameLst>
                                          <p:attrName>style.rotation</p:attrName>
                                        </p:attrNameLst>
                                      </p:cBhvr>
                                      <p:tavLst>
                                        <p:tav tm="0">
                                          <p:val>
                                            <p:fltVal val="90"/>
                                          </p:val>
                                        </p:tav>
                                        <p:tav tm="100000">
                                          <p:val>
                                            <p:fltVal val="0"/>
                                          </p:val>
                                        </p:tav>
                                      </p:tavLst>
                                    </p:anim>
                                    <p:animEffect transition="in" filter="fade">
                                      <p:cBhvr>
                                        <p:cTn id="59" dur="1000"/>
                                        <p:tgtEl>
                                          <p:spTgt spid="45"/>
                                        </p:tgtEl>
                                      </p:cBhvr>
                                    </p:animEffect>
                                  </p:childTnLst>
                                </p:cTn>
                              </p:par>
                            </p:childTnLst>
                          </p:cTn>
                        </p:par>
                        <p:par>
                          <p:cTn id="60" fill="hold">
                            <p:stCondLst>
                              <p:cond delay="1000"/>
                            </p:stCondLst>
                            <p:childTnLst>
                              <p:par>
                                <p:cTn id="61" presetID="42" presetClass="path" presetSubtype="0" accel="50000" decel="50000" fill="hold" nodeType="afterEffect">
                                  <p:stCondLst>
                                    <p:cond delay="0"/>
                                  </p:stCondLst>
                                  <p:childTnLst>
                                    <p:animMotion origin="layout" path="M -0.00766 0.00409 L -0.09383 -0.16092 " pathEditMode="relative" rAng="0" ptsTypes="AA">
                                      <p:cBhvr>
                                        <p:cTn id="62" dur="2000" fill="hold"/>
                                        <p:tgtEl>
                                          <p:spTgt spid="45"/>
                                        </p:tgtEl>
                                        <p:attrNameLst>
                                          <p:attrName>ppt_x</p:attrName>
                                          <p:attrName>ppt_y</p:attrName>
                                        </p:attrNameLst>
                                      </p:cBhvr>
                                      <p:rCtr x="-4315" y="-8261"/>
                                    </p:animMotion>
                                  </p:childTnLst>
                                </p:cTn>
                              </p:par>
                            </p:childTnLst>
                          </p:cTn>
                        </p:par>
                        <p:par>
                          <p:cTn id="63" fill="hold">
                            <p:stCondLst>
                              <p:cond delay="3000"/>
                            </p:stCondLst>
                            <p:childTnLst>
                              <p:par>
                                <p:cTn id="64" presetID="31" presetClass="exit" presetSubtype="0" fill="hold" nodeType="afterEffect">
                                  <p:stCondLst>
                                    <p:cond delay="0"/>
                                  </p:stCondLst>
                                  <p:childTnLst>
                                    <p:anim calcmode="lin" valueType="num">
                                      <p:cBhvr>
                                        <p:cTn id="65" dur="1000"/>
                                        <p:tgtEl>
                                          <p:spTgt spid="45"/>
                                        </p:tgtEl>
                                        <p:attrNameLst>
                                          <p:attrName>ppt_w</p:attrName>
                                        </p:attrNameLst>
                                      </p:cBhvr>
                                      <p:tavLst>
                                        <p:tav tm="0">
                                          <p:val>
                                            <p:strVal val="ppt_w"/>
                                          </p:val>
                                        </p:tav>
                                        <p:tav tm="100000">
                                          <p:val>
                                            <p:fltVal val="0"/>
                                          </p:val>
                                        </p:tav>
                                      </p:tavLst>
                                    </p:anim>
                                    <p:anim calcmode="lin" valueType="num">
                                      <p:cBhvr>
                                        <p:cTn id="66" dur="1000"/>
                                        <p:tgtEl>
                                          <p:spTgt spid="45"/>
                                        </p:tgtEl>
                                        <p:attrNameLst>
                                          <p:attrName>ppt_h</p:attrName>
                                        </p:attrNameLst>
                                      </p:cBhvr>
                                      <p:tavLst>
                                        <p:tav tm="0">
                                          <p:val>
                                            <p:strVal val="ppt_h"/>
                                          </p:val>
                                        </p:tav>
                                        <p:tav tm="100000">
                                          <p:val>
                                            <p:fltVal val="0"/>
                                          </p:val>
                                        </p:tav>
                                      </p:tavLst>
                                    </p:anim>
                                    <p:anim calcmode="lin" valueType="num">
                                      <p:cBhvr>
                                        <p:cTn id="67" dur="1000"/>
                                        <p:tgtEl>
                                          <p:spTgt spid="45"/>
                                        </p:tgtEl>
                                        <p:attrNameLst>
                                          <p:attrName>style.rotation</p:attrName>
                                        </p:attrNameLst>
                                      </p:cBhvr>
                                      <p:tavLst>
                                        <p:tav tm="0">
                                          <p:val>
                                            <p:fltVal val="0"/>
                                          </p:val>
                                        </p:tav>
                                        <p:tav tm="100000">
                                          <p:val>
                                            <p:fltVal val="90"/>
                                          </p:val>
                                        </p:tav>
                                      </p:tavLst>
                                    </p:anim>
                                    <p:animEffect transition="out" filter="fade">
                                      <p:cBhvr>
                                        <p:cTn id="68" dur="1000"/>
                                        <p:tgtEl>
                                          <p:spTgt spid="45"/>
                                        </p:tgtEl>
                                      </p:cBhvr>
                                    </p:animEffect>
                                    <p:set>
                                      <p:cBhvr>
                                        <p:cTn id="69" dur="1" fill="hold">
                                          <p:stCondLst>
                                            <p:cond delay="999"/>
                                          </p:stCondLst>
                                        </p:cTn>
                                        <p:tgtEl>
                                          <p:spTgt spid="45"/>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4"/>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2"/>
                                        </p:tgtEl>
                                        <p:attrNameLst>
                                          <p:attrName>style.visibility</p:attrName>
                                        </p:attrNameLst>
                                      </p:cBhvr>
                                      <p:to>
                                        <p:strVal val="visible"/>
                                      </p:to>
                                    </p:set>
                                  </p:childTnLst>
                                </p:cTn>
                              </p:par>
                              <p:par>
                                <p:cTn id="102" presetID="45" presetClass="entr" presetSubtype="0" repeatCount="indefinite" fill="hold" nodeType="withEffect">
                                  <p:stCondLst>
                                    <p:cond delay="0"/>
                                  </p:stCondLst>
                                  <p:endCondLst>
                                    <p:cond evt="onNext" delay="0">
                                      <p:tgtEl>
                                        <p:sldTgt/>
                                      </p:tgtEl>
                                    </p:cond>
                                  </p:endCondLst>
                                  <p:childTnLst>
                                    <p:set>
                                      <p:cBhvr>
                                        <p:cTn id="103" dur="1" fill="hold">
                                          <p:stCondLst>
                                            <p:cond delay="0"/>
                                          </p:stCondLst>
                                        </p:cTn>
                                        <p:tgtEl>
                                          <p:spTgt spid="13"/>
                                        </p:tgtEl>
                                        <p:attrNameLst>
                                          <p:attrName>style.visibility</p:attrName>
                                        </p:attrNameLst>
                                      </p:cBhvr>
                                      <p:to>
                                        <p:strVal val="visible"/>
                                      </p:to>
                                    </p:set>
                                    <p:animEffect transition="in" filter="fade">
                                      <p:cBhvr>
                                        <p:cTn id="104" dur="5000"/>
                                        <p:tgtEl>
                                          <p:spTgt spid="13"/>
                                        </p:tgtEl>
                                      </p:cBhvr>
                                    </p:animEffect>
                                    <p:anim calcmode="lin" valueType="num">
                                      <p:cBhvr>
                                        <p:cTn id="105" dur="5000" fill="hold"/>
                                        <p:tgtEl>
                                          <p:spTgt spid="13"/>
                                        </p:tgtEl>
                                        <p:attrNameLst>
                                          <p:attrName>ppt_w</p:attrName>
                                        </p:attrNameLst>
                                      </p:cBhvr>
                                      <p:tavLst>
                                        <p:tav tm="0" fmla="#ppt_w*sin(2.5*pi*$)">
                                          <p:val>
                                            <p:fltVal val="0"/>
                                          </p:val>
                                        </p:tav>
                                        <p:tav tm="100000">
                                          <p:val>
                                            <p:fltVal val="1"/>
                                          </p:val>
                                        </p:tav>
                                      </p:tavLst>
                                    </p:anim>
                                    <p:anim calcmode="lin" valueType="num">
                                      <p:cBhvr>
                                        <p:cTn id="106" dur="5000" fill="hold"/>
                                        <p:tgtEl>
                                          <p:spTgt spid="13"/>
                                        </p:tgtEl>
                                        <p:attrNameLst>
                                          <p:attrName>ppt_h</p:attrName>
                                        </p:attrNameLst>
                                      </p:cBhvr>
                                      <p:tavLst>
                                        <p:tav tm="0">
                                          <p:val>
                                            <p:strVal val="#ppt_h"/>
                                          </p:val>
                                        </p:tav>
                                        <p:tav tm="100000">
                                          <p:val>
                                            <p:strVal val="#ppt_h"/>
                                          </p:val>
                                        </p:tav>
                                      </p:tavLst>
                                    </p:anim>
                                  </p:childTnLst>
                                </p:cTn>
                              </p:par>
                              <p:par>
                                <p:cTn id="107" presetID="1" presetClass="entr" presetSubtype="0"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par>
                                <p:cTn id="111" presetID="45" presetClass="entr" presetSubtype="0" repeatCount="indefinite" fill="hold" nodeType="withEffect">
                                  <p:stCondLst>
                                    <p:cond delay="0"/>
                                  </p:stCondLst>
                                  <p:endCondLst>
                                    <p:cond evt="onNext" delay="0">
                                      <p:tgtEl>
                                        <p:sldTgt/>
                                      </p:tgtEl>
                                    </p:cond>
                                  </p:endCondLst>
                                  <p:childTnLst>
                                    <p:set>
                                      <p:cBhvr>
                                        <p:cTn id="112" dur="1" fill="hold">
                                          <p:stCondLst>
                                            <p:cond delay="0"/>
                                          </p:stCondLst>
                                        </p:cTn>
                                        <p:tgtEl>
                                          <p:spTgt spid="48"/>
                                        </p:tgtEl>
                                        <p:attrNameLst>
                                          <p:attrName>style.visibility</p:attrName>
                                        </p:attrNameLst>
                                      </p:cBhvr>
                                      <p:to>
                                        <p:strVal val="visible"/>
                                      </p:to>
                                    </p:set>
                                    <p:animEffect transition="in" filter="fade">
                                      <p:cBhvr>
                                        <p:cTn id="113" dur="5000"/>
                                        <p:tgtEl>
                                          <p:spTgt spid="48"/>
                                        </p:tgtEl>
                                      </p:cBhvr>
                                    </p:animEffect>
                                    <p:anim calcmode="lin" valueType="num">
                                      <p:cBhvr>
                                        <p:cTn id="114" dur="5000" fill="hold"/>
                                        <p:tgtEl>
                                          <p:spTgt spid="48"/>
                                        </p:tgtEl>
                                        <p:attrNameLst>
                                          <p:attrName>ppt_w</p:attrName>
                                        </p:attrNameLst>
                                      </p:cBhvr>
                                      <p:tavLst>
                                        <p:tav tm="0" fmla="#ppt_w*sin(2.5*pi*$)">
                                          <p:val>
                                            <p:fltVal val="0"/>
                                          </p:val>
                                        </p:tav>
                                        <p:tav tm="100000">
                                          <p:val>
                                            <p:fltVal val="1"/>
                                          </p:val>
                                        </p:tav>
                                      </p:tavLst>
                                    </p:anim>
                                    <p:anim calcmode="lin" valueType="num">
                                      <p:cBhvr>
                                        <p:cTn id="115" dur="5000" fill="hold"/>
                                        <p:tgtEl>
                                          <p:spTgt spid="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65" grpId="0" animBg="1"/>
      <p:bldP spid="44" grpId="0"/>
      <p:bldP spid="54" grpId="0" animBg="1"/>
      <p:bldP spid="59" grpId="0"/>
      <p:bldP spid="56" grpId="0" animBg="1"/>
      <p:bldP spid="57" grpId="0" animBg="1"/>
      <p:bldP spid="62" grpId="0" animBg="1"/>
      <p:bldP spid="67" grpId="0" animBg="1"/>
      <p:bldP spid="71" grpId="0" animBg="1"/>
      <p:bldP spid="38" grpId="0"/>
      <p:bldP spid="40" grpId="0"/>
      <p:bldP spid="41" grpId="0"/>
      <p:bldP spid="33" grpId="0" animBg="1"/>
      <p:bldP spid="5" grpId="0" animBg="1"/>
      <p:bldP spid="7" grpId="0"/>
      <p:bldP spid="37" grpId="0" animBg="1"/>
      <p:bldP spid="39" grpId="0" animBg="1"/>
      <p:bldP spid="42" grpId="0" animBg="1"/>
      <p:bldP spid="46"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414094" y="2804726"/>
            <a:ext cx="763676" cy="665379"/>
          </a:xfrm>
          <a:prstGeom prst="rect">
            <a:avLst/>
          </a:prstGeom>
        </p:spPr>
      </p:pic>
      <p:sp>
        <p:nvSpPr>
          <p:cNvPr id="6" name="Rounded Rectangle 5"/>
          <p:cNvSpPr/>
          <p:nvPr/>
        </p:nvSpPr>
        <p:spPr>
          <a:xfrm>
            <a:off x="6617911" y="6130254"/>
            <a:ext cx="1379687" cy="54740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932325"/>
            <a:r>
              <a:rPr lang="en-US" sz="1600" kern="0" dirty="0">
                <a:solidFill>
                  <a:prstClr val="white"/>
                </a:solidFill>
              </a:rPr>
              <a:t>ARM/PS cmdlets</a:t>
            </a:r>
          </a:p>
        </p:txBody>
      </p:sp>
      <p:sp>
        <p:nvSpPr>
          <p:cNvPr id="27" name="Rounded Rectangle 26"/>
          <p:cNvSpPr/>
          <p:nvPr/>
        </p:nvSpPr>
        <p:spPr>
          <a:xfrm>
            <a:off x="1713514" y="4237009"/>
            <a:ext cx="1165440" cy="623265"/>
          </a:xfrm>
          <a:prstGeom prst="roundRect">
            <a:avLst/>
          </a:prstGeom>
          <a:solidFill>
            <a:schemeClr val="tx2"/>
          </a:solidFill>
        </p:spPr>
        <p:style>
          <a:lnRef idx="0">
            <a:schemeClr val="dk1"/>
          </a:lnRef>
          <a:fillRef idx="3">
            <a:schemeClr val="dk1"/>
          </a:fillRef>
          <a:effectRef idx="3">
            <a:schemeClr val="dk1"/>
          </a:effectRef>
          <a:fontRef idx="minor">
            <a:schemeClr val="lt1"/>
          </a:fontRef>
        </p:style>
        <p:txBody>
          <a:bodyPr rtlCol="0" anchor="ctr"/>
          <a:lstStyle/>
          <a:p>
            <a:pPr algn="ctr" defTabSz="932325"/>
            <a:r>
              <a:rPr lang="en-US" sz="1600" kern="0" dirty="0">
                <a:solidFill>
                  <a:prstClr val="white"/>
                </a:solidFill>
              </a:rPr>
              <a:t>HOST</a:t>
            </a:r>
          </a:p>
        </p:txBody>
      </p:sp>
      <p:pic>
        <p:nvPicPr>
          <p:cNvPr id="47" name="Picture 7" descr="C:\Users\Saad\AppData\Local\Microsoft\Windows\Temporary Internet Files\Content.IE5\6IOCOCW1\MC900441533[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532117" y="5836776"/>
            <a:ext cx="1027557" cy="10132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08518" y="1274050"/>
            <a:ext cx="4256296" cy="4191917"/>
          </a:xfrm>
          <a:prstGeom prst="rect">
            <a:avLst/>
          </a:prstGeom>
        </p:spPr>
        <p:txBody>
          <a:bodyPr wrap="square">
            <a:spAutoFit/>
          </a:bodyPr>
          <a:lstStyle/>
          <a:p>
            <a:pPr marL="371472" lvl="1" indent="-342900" defTabSz="932594">
              <a:lnSpc>
                <a:spcPct val="90000"/>
              </a:lnSpc>
              <a:spcBef>
                <a:spcPct val="20000"/>
              </a:spcBef>
              <a:buClr>
                <a:srgbClr val="0171B0"/>
              </a:buClr>
              <a:buSzPct val="90000"/>
              <a:buFont typeface="+mj-lt"/>
              <a:buAutoNum type="arabicPeriod"/>
            </a:pPr>
            <a:r>
              <a:rPr lang="en-US" sz="1600" dirty="0">
                <a:gradFill>
                  <a:gsLst>
                    <a:gs pos="1250">
                      <a:schemeClr val="tx1"/>
                    </a:gs>
                    <a:gs pos="100000">
                      <a:schemeClr val="tx1"/>
                    </a:gs>
                  </a:gsLst>
                  <a:lin ang="5400000" scaled="0"/>
                </a:gradFill>
              </a:rPr>
              <a:t>Customer opt into enabling disk encryption</a:t>
            </a:r>
          </a:p>
          <a:p>
            <a:pPr marL="371472" lvl="1" indent="-342900" defTabSz="932594">
              <a:lnSpc>
                <a:spcPct val="90000"/>
              </a:lnSpc>
              <a:spcBef>
                <a:spcPct val="20000"/>
              </a:spcBef>
              <a:buClr>
                <a:srgbClr val="0171B0"/>
              </a:buClr>
              <a:buSzPct val="90000"/>
              <a:buFont typeface="+mj-lt"/>
              <a:buAutoNum type="arabicPeriod"/>
            </a:pPr>
            <a:r>
              <a:rPr lang="en-US" sz="1600" dirty="0">
                <a:gradFill>
                  <a:gsLst>
                    <a:gs pos="1250">
                      <a:schemeClr val="tx1"/>
                    </a:gs>
                    <a:gs pos="100000">
                      <a:schemeClr val="tx1"/>
                    </a:gs>
                  </a:gsLst>
                  <a:lin ang="5400000" scaled="0"/>
                </a:gradFill>
              </a:rPr>
              <a:t>Customer provide identity and other encryption configuration to Azure Portal/API to provision encryption key material* in their Key Vault</a:t>
            </a:r>
          </a:p>
          <a:p>
            <a:pPr marL="371472" lvl="1" indent="-342900" defTabSz="932594">
              <a:lnSpc>
                <a:spcPct val="90000"/>
              </a:lnSpc>
              <a:spcBef>
                <a:spcPct val="20000"/>
              </a:spcBef>
              <a:buClr>
                <a:srgbClr val="0171B0"/>
              </a:buClr>
              <a:buSzPct val="90000"/>
              <a:buFont typeface="+mj-lt"/>
              <a:buAutoNum type="arabicPeriod"/>
            </a:pPr>
            <a:r>
              <a:rPr lang="en-US" sz="1600" dirty="0">
                <a:gradFill>
                  <a:gsLst>
                    <a:gs pos="1250">
                      <a:schemeClr val="tx1"/>
                    </a:gs>
                    <a:gs pos="100000">
                      <a:schemeClr val="tx1"/>
                    </a:gs>
                  </a:gsLst>
                  <a:lin ang="5400000" scaled="0"/>
                </a:gradFill>
              </a:rPr>
              <a:t>Azure service management updates service model with encryption and Key </a:t>
            </a:r>
            <a:r>
              <a:rPr lang="en-US" sz="1600" dirty="0" err="1">
                <a:gradFill>
                  <a:gsLst>
                    <a:gs pos="1250">
                      <a:schemeClr val="tx1"/>
                    </a:gs>
                    <a:gs pos="100000">
                      <a:schemeClr val="tx1"/>
                    </a:gs>
                  </a:gsLst>
                  <a:lin ang="5400000" scaled="0"/>
                </a:gradFill>
              </a:rPr>
              <a:t>Vaultconfiguration</a:t>
            </a:r>
            <a:r>
              <a:rPr lang="en-US" sz="1600" dirty="0">
                <a:gradFill>
                  <a:gsLst>
                    <a:gs pos="1250">
                      <a:schemeClr val="tx1"/>
                    </a:gs>
                    <a:gs pos="100000">
                      <a:schemeClr val="tx1"/>
                    </a:gs>
                  </a:gsLst>
                  <a:lin ang="5400000" scaled="0"/>
                </a:gradFill>
              </a:rPr>
              <a:t> and Azure platform push the encryption extension on the VM</a:t>
            </a:r>
          </a:p>
          <a:p>
            <a:pPr marL="371472" lvl="1" indent="-342900" defTabSz="932594">
              <a:lnSpc>
                <a:spcPct val="90000"/>
              </a:lnSpc>
              <a:spcBef>
                <a:spcPct val="20000"/>
              </a:spcBef>
              <a:buClr>
                <a:srgbClr val="0171B0"/>
              </a:buClr>
              <a:buSzPct val="90000"/>
              <a:buFont typeface="+mj-lt"/>
              <a:buAutoNum type="arabicPeriod"/>
            </a:pPr>
            <a:r>
              <a:rPr lang="en-US" sz="1600" dirty="0">
                <a:gradFill>
                  <a:gsLst>
                    <a:gs pos="1250">
                      <a:schemeClr val="tx1"/>
                    </a:gs>
                    <a:gs pos="100000">
                      <a:schemeClr val="tx1"/>
                    </a:gs>
                  </a:gsLst>
                  <a:lin ang="5400000" scaled="0"/>
                </a:gradFill>
              </a:rPr>
              <a:t>Encryption extension initiate encryption on the VM</a:t>
            </a:r>
          </a:p>
          <a:p>
            <a:pPr marL="371472" lvl="1" indent="-342900" defTabSz="932594">
              <a:lnSpc>
                <a:spcPct val="90000"/>
              </a:lnSpc>
              <a:spcBef>
                <a:spcPct val="20000"/>
              </a:spcBef>
              <a:buClr>
                <a:srgbClr val="0171B0"/>
              </a:buClr>
              <a:buSzPct val="90000"/>
              <a:buFont typeface="+mj-lt"/>
              <a:buAutoNum type="arabicPeriod"/>
            </a:pPr>
            <a:r>
              <a:rPr lang="en-US" sz="1600" dirty="0">
                <a:gradFill>
                  <a:gsLst>
                    <a:gs pos="1250">
                      <a:schemeClr val="tx1"/>
                    </a:gs>
                    <a:gs pos="100000">
                      <a:schemeClr val="tx1"/>
                    </a:gs>
                  </a:gsLst>
                  <a:lin ang="5400000" scaled="0"/>
                </a:gradFill>
              </a:rPr>
              <a:t>VM is encrypted</a:t>
            </a:r>
          </a:p>
          <a:p>
            <a:pPr marL="349621" indent="-349621" defTabSz="932470">
              <a:buClr>
                <a:schemeClr val="tx2"/>
              </a:buClr>
              <a:buFont typeface="+mj-lt"/>
              <a:buAutoNum type="arabicPeriod"/>
            </a:pPr>
            <a:endParaRPr lang="en-US" sz="1600" kern="0" dirty="0">
              <a:latin typeface="Segoe UI" panose="020B0502040204020203" pitchFamily="34" charset="0"/>
              <a:cs typeface="Segoe UI" panose="020B0502040204020203" pitchFamily="34" charset="0"/>
            </a:endParaRPr>
          </a:p>
          <a:p>
            <a:pPr marL="28572" lvl="1" defTabSz="932594">
              <a:lnSpc>
                <a:spcPct val="90000"/>
              </a:lnSpc>
              <a:spcBef>
                <a:spcPct val="20000"/>
              </a:spcBef>
              <a:buSzPct val="90000"/>
            </a:pPr>
            <a:r>
              <a:rPr lang="en-US" sz="1600" dirty="0">
                <a:gradFill>
                  <a:gsLst>
                    <a:gs pos="1250">
                      <a:schemeClr val="tx1"/>
                    </a:gs>
                    <a:gs pos="100000">
                      <a:schemeClr val="tx1"/>
                    </a:gs>
                  </a:gsLst>
                  <a:lin ang="5400000" scaled="0"/>
                </a:gradFill>
              </a:rPr>
              <a:t>* Key Material – BitLocker Encryption Keys [Windows], Passphrase [Linux]</a:t>
            </a:r>
          </a:p>
        </p:txBody>
      </p:sp>
      <p:sp>
        <p:nvSpPr>
          <p:cNvPr id="65" name="Left-Right Arrow 64"/>
          <p:cNvSpPr/>
          <p:nvPr/>
        </p:nvSpPr>
        <p:spPr>
          <a:xfrm rot="2645389">
            <a:off x="3092565" y="2838386"/>
            <a:ext cx="1222014" cy="182857"/>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32325"/>
            <a:endParaRPr lang="en-US" kern="0">
              <a:solidFill>
                <a:schemeClr val="tx1"/>
              </a:solidFill>
            </a:endParaRPr>
          </a:p>
        </p:txBody>
      </p:sp>
      <p:pic>
        <p:nvPicPr>
          <p:cNvPr id="45" name="Picture 8" descr="C:\Users\Saad\AppData\Local\Microsoft\Windows\Temporary Internet Files\Content.IE5\VOAR8KN8\MC900440401[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98804" y="5954370"/>
            <a:ext cx="721115" cy="7211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285155" y="4248493"/>
            <a:ext cx="917388" cy="933344"/>
          </a:xfrm>
          <a:prstGeom prst="rect">
            <a:avLst/>
          </a:prstGeom>
        </p:spPr>
      </p:pic>
      <p:sp>
        <p:nvSpPr>
          <p:cNvPr id="44" name="TextBox 43"/>
          <p:cNvSpPr txBox="1"/>
          <p:nvPr/>
        </p:nvSpPr>
        <p:spPr>
          <a:xfrm>
            <a:off x="4207944" y="4209902"/>
            <a:ext cx="651674" cy="280682"/>
          </a:xfrm>
          <a:prstGeom prst="rect">
            <a:avLst/>
          </a:prstGeom>
          <a:noFill/>
        </p:spPr>
        <p:txBody>
          <a:bodyPr wrap="square" rtlCol="0">
            <a:spAutoFit/>
          </a:bodyPr>
          <a:lstStyle/>
          <a:p>
            <a:pPr defTabSz="932325"/>
            <a:r>
              <a:rPr lang="en-US" sz="1224" b="1" kern="0" dirty="0"/>
              <a:t>AAD</a:t>
            </a:r>
          </a:p>
        </p:txBody>
      </p:sp>
      <p:sp>
        <p:nvSpPr>
          <p:cNvPr id="54" name="Left-Right Arrow 53"/>
          <p:cNvSpPr/>
          <p:nvPr/>
        </p:nvSpPr>
        <p:spPr>
          <a:xfrm rot="2995277">
            <a:off x="2198007" y="3455758"/>
            <a:ext cx="2454242" cy="182857"/>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32325"/>
            <a:endParaRPr lang="en-US" kern="0">
              <a:solidFill>
                <a:schemeClr val="tx1"/>
              </a:solidFill>
            </a:endParaRPr>
          </a:p>
        </p:txBody>
      </p:sp>
      <p:sp>
        <p:nvSpPr>
          <p:cNvPr id="59" name="TextBox 58"/>
          <p:cNvSpPr txBox="1"/>
          <p:nvPr/>
        </p:nvSpPr>
        <p:spPr>
          <a:xfrm rot="2915153">
            <a:off x="2743966" y="3470174"/>
            <a:ext cx="1183447" cy="343448"/>
          </a:xfrm>
          <a:prstGeom prst="rect">
            <a:avLst/>
          </a:prstGeom>
          <a:noFill/>
        </p:spPr>
        <p:txBody>
          <a:bodyPr wrap="square" rtlCol="0">
            <a:spAutoFit/>
          </a:bodyPr>
          <a:lstStyle/>
          <a:p>
            <a:pPr defTabSz="932325"/>
            <a:r>
              <a:rPr lang="en-US" sz="1632" kern="0" dirty="0"/>
              <a:t>AAD token</a:t>
            </a:r>
          </a:p>
        </p:txBody>
      </p:sp>
      <p:pic>
        <p:nvPicPr>
          <p:cNvPr id="9" name="Picture 8"/>
          <p:cNvPicPr>
            <a:picLocks noChangeAspect="1"/>
          </p:cNvPicPr>
          <p:nvPr/>
        </p:nvPicPr>
        <p:blipFill>
          <a:blip r:embed="rId7"/>
          <a:stretch>
            <a:fillRect/>
          </a:stretch>
        </p:blipFill>
        <p:spPr>
          <a:xfrm>
            <a:off x="4334243" y="1250462"/>
            <a:ext cx="1025318" cy="918286"/>
          </a:xfrm>
          <a:prstGeom prst="rect">
            <a:avLst/>
          </a:prstGeom>
        </p:spPr>
      </p:pic>
      <p:sp>
        <p:nvSpPr>
          <p:cNvPr id="56" name="Rounded Rectangle 55"/>
          <p:cNvSpPr/>
          <p:nvPr/>
        </p:nvSpPr>
        <p:spPr>
          <a:xfrm>
            <a:off x="4108491" y="2256162"/>
            <a:ext cx="1669118" cy="35453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32325"/>
            <a:r>
              <a:rPr lang="en-US" sz="1600" kern="0" dirty="0">
                <a:solidFill>
                  <a:schemeClr val="bg1"/>
                </a:solidFill>
              </a:rPr>
              <a:t>Azure Storage</a:t>
            </a:r>
          </a:p>
        </p:txBody>
      </p:sp>
      <p:sp>
        <p:nvSpPr>
          <p:cNvPr id="57" name="Rounded Rectangle 56"/>
          <p:cNvSpPr/>
          <p:nvPr/>
        </p:nvSpPr>
        <p:spPr>
          <a:xfrm>
            <a:off x="4096338" y="3550735"/>
            <a:ext cx="1669118" cy="55957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defTabSz="932325"/>
            <a:r>
              <a:rPr lang="en-US" sz="1600" kern="0" dirty="0">
                <a:solidFill>
                  <a:schemeClr val="bg1"/>
                </a:solidFill>
              </a:rPr>
              <a:t>Customer Key Vault</a:t>
            </a:r>
          </a:p>
        </p:txBody>
      </p:sp>
      <p:pic>
        <p:nvPicPr>
          <p:cNvPr id="12" name="Picture 11"/>
          <p:cNvPicPr>
            <a:picLocks noChangeAspect="1"/>
          </p:cNvPicPr>
          <p:nvPr/>
        </p:nvPicPr>
        <p:blipFill>
          <a:blip r:embed="rId8"/>
          <a:stretch>
            <a:fillRect/>
          </a:stretch>
        </p:blipFill>
        <p:spPr>
          <a:xfrm>
            <a:off x="1889947" y="1271016"/>
            <a:ext cx="942064" cy="932352"/>
          </a:xfrm>
          <a:prstGeom prst="rect">
            <a:avLst/>
          </a:prstGeom>
        </p:spPr>
      </p:pic>
      <p:pic>
        <p:nvPicPr>
          <p:cNvPr id="13" name="Picture 12"/>
          <p:cNvPicPr>
            <a:picLocks noChangeAspect="1"/>
          </p:cNvPicPr>
          <p:nvPr/>
        </p:nvPicPr>
        <p:blipFill>
          <a:blip r:embed="rId9"/>
          <a:stretch>
            <a:fillRect/>
          </a:stretch>
        </p:blipFill>
        <p:spPr>
          <a:xfrm>
            <a:off x="1736432" y="1475726"/>
            <a:ext cx="354449" cy="347735"/>
          </a:xfrm>
          <a:prstGeom prst="rect">
            <a:avLst/>
          </a:prstGeom>
        </p:spPr>
      </p:pic>
      <p:sp>
        <p:nvSpPr>
          <p:cNvPr id="62" name="Rounded Rectangle 61"/>
          <p:cNvSpPr/>
          <p:nvPr/>
        </p:nvSpPr>
        <p:spPr>
          <a:xfrm>
            <a:off x="1375683" y="2206523"/>
            <a:ext cx="1844799" cy="354537"/>
          </a:xfrm>
          <a:prstGeom prst="roundRect">
            <a:avLst/>
          </a:prstGeom>
          <a:solidFill>
            <a:schemeClr val="accent6"/>
          </a:solidFill>
        </p:spPr>
        <p:style>
          <a:lnRef idx="0">
            <a:schemeClr val="accent3"/>
          </a:lnRef>
          <a:fillRef idx="3">
            <a:schemeClr val="accent3"/>
          </a:fillRef>
          <a:effectRef idx="3">
            <a:schemeClr val="accent3"/>
          </a:effectRef>
          <a:fontRef idx="minor">
            <a:schemeClr val="lt1"/>
          </a:fontRef>
        </p:style>
        <p:txBody>
          <a:bodyPr rtlCol="0" anchor="ctr"/>
          <a:lstStyle/>
          <a:p>
            <a:pPr algn="ctr" defTabSz="932325"/>
            <a:r>
              <a:rPr lang="en-US" sz="1600" kern="0" dirty="0">
                <a:solidFill>
                  <a:schemeClr val="bg1"/>
                </a:solidFill>
              </a:rPr>
              <a:t>Virtual Machine</a:t>
            </a:r>
          </a:p>
        </p:txBody>
      </p:sp>
      <p:sp>
        <p:nvSpPr>
          <p:cNvPr id="67" name="Rounded Rectangle 66"/>
          <p:cNvSpPr/>
          <p:nvPr/>
        </p:nvSpPr>
        <p:spPr>
          <a:xfrm>
            <a:off x="3774399" y="6162038"/>
            <a:ext cx="1738777" cy="547408"/>
          </a:xfrm>
          <a:prstGeom prst="roundRect">
            <a:avLst/>
          </a:prstGeom>
          <a:solidFill>
            <a:srgbClr val="FFC00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932325"/>
            <a:r>
              <a:rPr lang="en-US" sz="1600" kern="0" dirty="0">
                <a:solidFill>
                  <a:prstClr val="white"/>
                </a:solidFill>
              </a:rPr>
              <a:t>Service Management</a:t>
            </a:r>
          </a:p>
        </p:txBody>
      </p:sp>
      <p:sp>
        <p:nvSpPr>
          <p:cNvPr id="40" name="TextBox 39"/>
          <p:cNvSpPr txBox="1"/>
          <p:nvPr/>
        </p:nvSpPr>
        <p:spPr>
          <a:xfrm rot="2705506">
            <a:off x="3209238" y="2718834"/>
            <a:ext cx="1451944" cy="350235"/>
          </a:xfrm>
          <a:prstGeom prst="rect">
            <a:avLst/>
          </a:prstGeom>
          <a:noFill/>
        </p:spPr>
        <p:txBody>
          <a:bodyPr wrap="square" rtlCol="0">
            <a:spAutoFit/>
          </a:bodyPr>
          <a:lstStyle/>
          <a:p>
            <a:pPr defTabSz="932325"/>
            <a:r>
              <a:rPr lang="en-US" sz="1632" kern="0" dirty="0"/>
              <a:t>Upload Key</a:t>
            </a:r>
          </a:p>
        </p:txBody>
      </p:sp>
      <p:sp>
        <p:nvSpPr>
          <p:cNvPr id="41" name="TextBox 40"/>
          <p:cNvSpPr txBox="1"/>
          <p:nvPr/>
        </p:nvSpPr>
        <p:spPr>
          <a:xfrm>
            <a:off x="1191660" y="3033083"/>
            <a:ext cx="1201284" cy="606411"/>
          </a:xfrm>
          <a:prstGeom prst="rect">
            <a:avLst/>
          </a:prstGeom>
          <a:noFill/>
        </p:spPr>
        <p:txBody>
          <a:bodyPr wrap="square" rtlCol="0">
            <a:spAutoFit/>
          </a:bodyPr>
          <a:lstStyle/>
          <a:p>
            <a:pPr defTabSz="932325"/>
            <a:r>
              <a:rPr lang="en-US" sz="1632" kern="0" dirty="0"/>
              <a:t>Encryption Extension</a:t>
            </a:r>
          </a:p>
        </p:txBody>
      </p:sp>
      <p:sp>
        <p:nvSpPr>
          <p:cNvPr id="29" name="Left-Right Arrow 28"/>
          <p:cNvSpPr/>
          <p:nvPr/>
        </p:nvSpPr>
        <p:spPr>
          <a:xfrm rot="10800000">
            <a:off x="2936927" y="1600475"/>
            <a:ext cx="1224966" cy="182831"/>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32325"/>
            <a:endParaRPr lang="en-US" kern="0">
              <a:solidFill>
                <a:schemeClr val="tx1"/>
              </a:solidFill>
            </a:endParaRPr>
          </a:p>
        </p:txBody>
      </p:sp>
      <p:pic>
        <p:nvPicPr>
          <p:cNvPr id="32" name="Picture 19" descr="C:\Users\Saad\AppData\Local\Microsoft\Windows\Temporary Internet Files\Content.IE5\VOAR8KN8\MC900326902[1].wmf"/>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700813" y="1844015"/>
            <a:ext cx="436922" cy="4369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9"/>
          <a:stretch>
            <a:fillRect/>
          </a:stretch>
        </p:blipFill>
        <p:spPr>
          <a:xfrm>
            <a:off x="4187048" y="1908428"/>
            <a:ext cx="354449" cy="347735"/>
          </a:xfrm>
          <a:prstGeom prst="rect">
            <a:avLst/>
          </a:prstGeom>
        </p:spPr>
      </p:pic>
      <p:sp>
        <p:nvSpPr>
          <p:cNvPr id="31" name="TextBox 30"/>
          <p:cNvSpPr txBox="1"/>
          <p:nvPr/>
        </p:nvSpPr>
        <p:spPr>
          <a:xfrm rot="3019217">
            <a:off x="2795323" y="5186230"/>
            <a:ext cx="1201284" cy="606411"/>
          </a:xfrm>
          <a:prstGeom prst="rect">
            <a:avLst/>
          </a:prstGeom>
          <a:noFill/>
        </p:spPr>
        <p:txBody>
          <a:bodyPr wrap="square" rtlCol="0">
            <a:spAutoFit/>
          </a:bodyPr>
          <a:lstStyle/>
          <a:p>
            <a:pPr defTabSz="932325"/>
            <a:r>
              <a:rPr lang="en-US" sz="1632" kern="0" dirty="0"/>
              <a:t>Encryption Extension</a:t>
            </a:r>
          </a:p>
        </p:txBody>
      </p:sp>
      <p:sp>
        <p:nvSpPr>
          <p:cNvPr id="33" name="TextBox 32"/>
          <p:cNvSpPr txBox="1"/>
          <p:nvPr/>
        </p:nvSpPr>
        <p:spPr>
          <a:xfrm>
            <a:off x="3035496" y="1113650"/>
            <a:ext cx="1201284" cy="606411"/>
          </a:xfrm>
          <a:prstGeom prst="rect">
            <a:avLst/>
          </a:prstGeom>
          <a:noFill/>
        </p:spPr>
        <p:txBody>
          <a:bodyPr wrap="square" rtlCol="0">
            <a:spAutoFit/>
          </a:bodyPr>
          <a:lstStyle/>
          <a:p>
            <a:pPr defTabSz="932325"/>
            <a:r>
              <a:rPr lang="en-US" sz="1632" kern="0" dirty="0"/>
              <a:t>Encrypted Disks</a:t>
            </a:r>
          </a:p>
        </p:txBody>
      </p:sp>
      <p:sp>
        <p:nvSpPr>
          <p:cNvPr id="34" name="Right Arrow 33"/>
          <p:cNvSpPr/>
          <p:nvPr/>
        </p:nvSpPr>
        <p:spPr bwMode="auto">
          <a:xfrm rot="16200000">
            <a:off x="1586823" y="3251806"/>
            <a:ext cx="1488439" cy="228571"/>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tx1"/>
              </a:solidFill>
              <a:latin typeface="Segoe UI"/>
            </a:endParaRPr>
          </a:p>
        </p:txBody>
      </p:sp>
      <p:sp>
        <p:nvSpPr>
          <p:cNvPr id="35" name="Right Arrow 34"/>
          <p:cNvSpPr/>
          <p:nvPr/>
        </p:nvSpPr>
        <p:spPr bwMode="auto">
          <a:xfrm rot="14008828">
            <a:off x="2146345" y="5502370"/>
            <a:ext cx="1595434" cy="228571"/>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tx1"/>
              </a:solidFill>
              <a:latin typeface="Segoe UI"/>
            </a:endParaRPr>
          </a:p>
        </p:txBody>
      </p:sp>
      <p:sp>
        <p:nvSpPr>
          <p:cNvPr id="36" name="Right Arrow 35"/>
          <p:cNvSpPr/>
          <p:nvPr/>
        </p:nvSpPr>
        <p:spPr bwMode="auto">
          <a:xfrm rot="10800000">
            <a:off x="8046011" y="6324426"/>
            <a:ext cx="1333081" cy="228571"/>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kern="0" dirty="0">
              <a:solidFill>
                <a:schemeClr val="tx1"/>
              </a:solidFill>
            </a:endParaRPr>
          </a:p>
        </p:txBody>
      </p:sp>
      <p:sp>
        <p:nvSpPr>
          <p:cNvPr id="37" name="Rectangle 36"/>
          <p:cNvSpPr/>
          <p:nvPr/>
        </p:nvSpPr>
        <p:spPr>
          <a:xfrm>
            <a:off x="7842837" y="5798995"/>
            <a:ext cx="1304589" cy="584700"/>
          </a:xfrm>
          <a:prstGeom prst="rect">
            <a:avLst/>
          </a:prstGeom>
        </p:spPr>
        <p:txBody>
          <a:bodyPr wrap="square">
            <a:spAutoFit/>
          </a:bodyPr>
          <a:lstStyle/>
          <a:p>
            <a:pPr algn="ctr" defTabSz="932504"/>
            <a:r>
              <a:rPr lang="en-US" sz="1600" kern="0" dirty="0"/>
              <a:t>Encryption </a:t>
            </a:r>
            <a:r>
              <a:rPr lang="en-US" sz="1600" kern="0" dirty="0" err="1"/>
              <a:t>Config</a:t>
            </a:r>
            <a:endParaRPr lang="en-US" sz="1600" kern="0" dirty="0"/>
          </a:p>
        </p:txBody>
      </p:sp>
      <p:sp>
        <p:nvSpPr>
          <p:cNvPr id="38" name="Right Arrow 37"/>
          <p:cNvSpPr/>
          <p:nvPr/>
        </p:nvSpPr>
        <p:spPr bwMode="auto">
          <a:xfrm rot="10800000">
            <a:off x="5596386" y="6324425"/>
            <a:ext cx="914283" cy="228571"/>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tx1"/>
              </a:solidFill>
              <a:latin typeface="Segoe UI"/>
            </a:endParaRPr>
          </a:p>
        </p:txBody>
      </p:sp>
      <p:sp>
        <p:nvSpPr>
          <p:cNvPr id="43" name="Title 1"/>
          <p:cNvSpPr txBox="1">
            <a:spLocks/>
          </p:cNvSpPr>
          <p:nvPr/>
        </p:nvSpPr>
        <p:spPr>
          <a:xfrm>
            <a:off x="366169" y="295278"/>
            <a:ext cx="12068719" cy="917575"/>
          </a:xfrm>
          <a:prstGeom prst="rect">
            <a:avLst/>
          </a:prstGeom>
        </p:spPr>
        <p:txBody>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t>Azure Disk Encryption – New VM or running VM workflow</a:t>
            </a:r>
          </a:p>
        </p:txBody>
      </p:sp>
    </p:spTree>
    <p:extLst>
      <p:ext uri="{BB962C8B-B14F-4D97-AF65-F5344CB8AC3E}">
        <p14:creationId xmlns:p14="http://schemas.microsoft.com/office/powerpoint/2010/main" val="1988521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42"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1"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par>
                          <p:cTn id="34" fill="hold">
                            <p:stCondLst>
                              <p:cond delay="1000"/>
                            </p:stCondLst>
                            <p:childTnLst>
                              <p:par>
                                <p:cTn id="35" presetID="42" presetClass="path" presetSubtype="0" accel="50000" decel="50000" fill="hold" nodeType="afterEffect">
                                  <p:stCondLst>
                                    <p:cond delay="0"/>
                                  </p:stCondLst>
                                  <p:childTnLst>
                                    <p:animMotion origin="layout" path="M -0.00766 0.00408 L -0.09382 -0.16092 " pathEditMode="relative" rAng="0" ptsTypes="AA">
                                      <p:cBhvr>
                                        <p:cTn id="36" dur="2000" fill="hold"/>
                                        <p:tgtEl>
                                          <p:spTgt spid="45"/>
                                        </p:tgtEl>
                                        <p:attrNameLst>
                                          <p:attrName>ppt_x</p:attrName>
                                          <p:attrName>ppt_y</p:attrName>
                                        </p:attrNameLst>
                                      </p:cBhvr>
                                      <p:rCtr x="-4315" y="-8261"/>
                                    </p:animMotion>
                                  </p:childTnLst>
                                </p:cTn>
                              </p:par>
                            </p:childTnLst>
                          </p:cTn>
                        </p:par>
                        <p:par>
                          <p:cTn id="37" fill="hold">
                            <p:stCondLst>
                              <p:cond delay="3000"/>
                            </p:stCondLst>
                            <p:childTnLst>
                              <p:par>
                                <p:cTn id="38" presetID="31" presetClass="exit" presetSubtype="0" fill="hold" nodeType="afterEffect">
                                  <p:stCondLst>
                                    <p:cond delay="0"/>
                                  </p:stCondLst>
                                  <p:childTnLst>
                                    <p:anim calcmode="lin" valueType="num">
                                      <p:cBhvr>
                                        <p:cTn id="39" dur="1000"/>
                                        <p:tgtEl>
                                          <p:spTgt spid="45"/>
                                        </p:tgtEl>
                                        <p:attrNameLst>
                                          <p:attrName>ppt_w</p:attrName>
                                        </p:attrNameLst>
                                      </p:cBhvr>
                                      <p:tavLst>
                                        <p:tav tm="0">
                                          <p:val>
                                            <p:strVal val="ppt_w"/>
                                          </p:val>
                                        </p:tav>
                                        <p:tav tm="100000">
                                          <p:val>
                                            <p:fltVal val="0"/>
                                          </p:val>
                                        </p:tav>
                                      </p:tavLst>
                                    </p:anim>
                                    <p:anim calcmode="lin" valueType="num">
                                      <p:cBhvr>
                                        <p:cTn id="40" dur="1000"/>
                                        <p:tgtEl>
                                          <p:spTgt spid="45"/>
                                        </p:tgtEl>
                                        <p:attrNameLst>
                                          <p:attrName>ppt_h</p:attrName>
                                        </p:attrNameLst>
                                      </p:cBhvr>
                                      <p:tavLst>
                                        <p:tav tm="0">
                                          <p:val>
                                            <p:strVal val="ppt_h"/>
                                          </p:val>
                                        </p:tav>
                                        <p:tav tm="100000">
                                          <p:val>
                                            <p:fltVal val="0"/>
                                          </p:val>
                                        </p:tav>
                                      </p:tavLst>
                                    </p:anim>
                                    <p:anim calcmode="lin" valueType="num">
                                      <p:cBhvr>
                                        <p:cTn id="41" dur="1000"/>
                                        <p:tgtEl>
                                          <p:spTgt spid="45"/>
                                        </p:tgtEl>
                                        <p:attrNameLst>
                                          <p:attrName>style.rotation</p:attrName>
                                        </p:attrNameLst>
                                      </p:cBhvr>
                                      <p:tavLst>
                                        <p:tav tm="0">
                                          <p:val>
                                            <p:fltVal val="0"/>
                                          </p:val>
                                        </p:tav>
                                        <p:tav tm="100000">
                                          <p:val>
                                            <p:fltVal val="90"/>
                                          </p:val>
                                        </p:tav>
                                      </p:tavLst>
                                    </p:anim>
                                    <p:animEffect transition="out" filter="fade">
                                      <p:cBhvr>
                                        <p:cTn id="42" dur="1000"/>
                                        <p:tgtEl>
                                          <p:spTgt spid="45"/>
                                        </p:tgtEl>
                                      </p:cBhvr>
                                    </p:animEffect>
                                    <p:set>
                                      <p:cBhvr>
                                        <p:cTn id="43" dur="1" fill="hold">
                                          <p:stCondLst>
                                            <p:cond delay="999"/>
                                          </p:stCondLst>
                                        </p:cTn>
                                        <p:tgtEl>
                                          <p:spTgt spid="45"/>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fade">
                                      <p:cBhvr>
                                        <p:cTn id="66" dur="500"/>
                                        <p:tgtEl>
                                          <p:spTgt spid="3">
                                            <p:txEl>
                                              <p:pRg st="3" end="3"/>
                                            </p:txEl>
                                          </p:spTgt>
                                        </p:tgtEl>
                                      </p:cBhvr>
                                    </p:animEffect>
                                    <p:anim calcmode="lin" valueType="num">
                                      <p:cBhvr>
                                        <p:cTn id="6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31"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p:cTn id="87" dur="500" fill="hold"/>
                                        <p:tgtEl>
                                          <p:spTgt spid="32"/>
                                        </p:tgtEl>
                                        <p:attrNameLst>
                                          <p:attrName>ppt_w</p:attrName>
                                        </p:attrNameLst>
                                      </p:cBhvr>
                                      <p:tavLst>
                                        <p:tav tm="0">
                                          <p:val>
                                            <p:fltVal val="0"/>
                                          </p:val>
                                        </p:tav>
                                        <p:tav tm="100000">
                                          <p:val>
                                            <p:strVal val="#ppt_w"/>
                                          </p:val>
                                        </p:tav>
                                      </p:tavLst>
                                    </p:anim>
                                    <p:anim calcmode="lin" valueType="num">
                                      <p:cBhvr>
                                        <p:cTn id="88" dur="500" fill="hold"/>
                                        <p:tgtEl>
                                          <p:spTgt spid="32"/>
                                        </p:tgtEl>
                                        <p:attrNameLst>
                                          <p:attrName>ppt_h</p:attrName>
                                        </p:attrNameLst>
                                      </p:cBhvr>
                                      <p:tavLst>
                                        <p:tav tm="0">
                                          <p:val>
                                            <p:fltVal val="0"/>
                                          </p:val>
                                        </p:tav>
                                        <p:tav tm="100000">
                                          <p:val>
                                            <p:strVal val="#ppt_h"/>
                                          </p:val>
                                        </p:tav>
                                      </p:tavLst>
                                    </p:anim>
                                    <p:anim calcmode="lin" valueType="num">
                                      <p:cBhvr>
                                        <p:cTn id="89" dur="500" fill="hold"/>
                                        <p:tgtEl>
                                          <p:spTgt spid="32"/>
                                        </p:tgtEl>
                                        <p:attrNameLst>
                                          <p:attrName>style.rotation</p:attrName>
                                        </p:attrNameLst>
                                      </p:cBhvr>
                                      <p:tavLst>
                                        <p:tav tm="0">
                                          <p:val>
                                            <p:fltVal val="90"/>
                                          </p:val>
                                        </p:tav>
                                        <p:tav tm="100000">
                                          <p:val>
                                            <p:fltVal val="0"/>
                                          </p:val>
                                        </p:tav>
                                      </p:tavLst>
                                    </p:anim>
                                    <p:animEffect transition="in" filter="fade">
                                      <p:cBhvr>
                                        <p:cTn id="90" dur="500"/>
                                        <p:tgtEl>
                                          <p:spTgt spid="32"/>
                                        </p:tgtEl>
                                      </p:cBhvr>
                                    </p:animEffect>
                                  </p:childTnLst>
                                </p:cTn>
                              </p:par>
                              <p:par>
                                <p:cTn id="91" presetID="0" presetClass="path" presetSubtype="0" accel="50000" decel="50000" fill="hold" nodeType="withEffect">
                                  <p:stCondLst>
                                    <p:cond delay="0"/>
                                  </p:stCondLst>
                                  <p:childTnLst>
                                    <p:animMotion origin="layout" path="M 4.02093E-6 0.00045 L 4.02093E-6 0.00022 C 0.00229 0.00272 0.00485 0.00431 0.00727 0.00726 C 0.00919 0.00976 0.01085 0.0143 0.01289 0.01588 C 0.01851 0.0202 0.01289 0.01543 0.01965 0.02247 C 0.02476 0.02814 0.02974 0.03291 0.03472 0.03813 C 0.04046 0.04403 0.04046 0.04289 0.04697 0.05152 C 0.04837 0.05311 0.04927 0.05628 0.05067 0.05833 C 0.05974 0.07058 0.05578 0.06355 0.06305 0.07149 C 0.06548 0.07421 0.06816 0.07694 0.07059 0.08034 C 0.07199 0.08193 0.07301 0.08511 0.07442 0.08715 C 0.07582 0.08942 0.07748 0.09124 0.07914 0.09373 C 0.08195 0.09805 0.08437 0.10395 0.08769 0.1069 C 0.09241 0.11166 0.09152 0.10985 0.09522 0.11598 C 0.09777 0.12029 0.10326 0.13005 0.10467 0.13595 C 0.10671 0.14571 0.10901 0.15842 0.11297 0.16455 L 0.1159 0.16886 C 0.11833 0.18588 0.11514 0.16477 0.11871 0.18202 C 0.12101 0.19246 0.11845 0.18611 0.1205 0.1911 L 0.12369 0.1911 L 0.12369 0.19065 " pathEditMode="relative" rAng="0" ptsTypes="AAAAAAAAAAAAAAAAAAAAA">
                                      <p:cBhvr>
                                        <p:cTn id="92" dur="1000" fill="hold"/>
                                        <p:tgtEl>
                                          <p:spTgt spid="32"/>
                                        </p:tgtEl>
                                        <p:attrNameLst>
                                          <p:attrName>ppt_x</p:attrName>
                                          <p:attrName>ppt_y</p:attrName>
                                        </p:attrNameLst>
                                      </p:cBhvr>
                                      <p:rCtr x="6178" y="9510"/>
                                    </p:animMotion>
                                  </p:childTnLst>
                                </p:cTn>
                              </p:par>
                              <p:par>
                                <p:cTn id="93" presetID="1" presetClass="entr" presetSubtype="0" fill="hold" nodeType="with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3">
                                            <p:txEl>
                                              <p:pRg st="4" end="4"/>
                                            </p:txEl>
                                          </p:spTgt>
                                        </p:tgtEl>
                                        <p:attrNameLst>
                                          <p:attrName>style.visibility</p:attrName>
                                        </p:attrNameLst>
                                      </p:cBhvr>
                                      <p:to>
                                        <p:strVal val="visible"/>
                                      </p:to>
                                    </p:set>
                                    <p:animEffect transition="in" filter="fade">
                                      <p:cBhvr>
                                        <p:cTn id="101" dur="500"/>
                                        <p:tgtEl>
                                          <p:spTgt spid="3">
                                            <p:txEl>
                                              <p:pRg st="4" end="4"/>
                                            </p:txEl>
                                          </p:spTgt>
                                        </p:tgtEl>
                                      </p:cBhvr>
                                    </p:animEffect>
                                    <p:anim calcmode="lin" valueType="num">
                                      <p:cBhvr>
                                        <p:cTn id="10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03" dur="500" fill="hold"/>
                                        <p:tgtEl>
                                          <p:spTgt spid="3">
                                            <p:txEl>
                                              <p:pRg st="4" end="4"/>
                                            </p:txEl>
                                          </p:spTgt>
                                        </p:tgtEl>
                                        <p:attrNameLst>
                                          <p:attrName>ppt_y</p:attrName>
                                        </p:attrNameLst>
                                      </p:cBhvr>
                                      <p:tavLst>
                                        <p:tav tm="0">
                                          <p:val>
                                            <p:strVal val="#ppt_y+.1"/>
                                          </p:val>
                                        </p:tav>
                                        <p:tav tm="100000">
                                          <p:val>
                                            <p:strVal val="#ppt_y"/>
                                          </p:val>
                                        </p:tav>
                                      </p:tavLst>
                                    </p:anim>
                                  </p:childTnLst>
                                </p:cTn>
                              </p:par>
                              <p:par>
                                <p:cTn id="104" presetID="45" presetClass="entr" presetSubtype="0" repeatCount="indefinite" fill="hold" nodeType="withEffect">
                                  <p:stCondLst>
                                    <p:cond delay="0"/>
                                  </p:stCondLst>
                                  <p:endCondLst>
                                    <p:cond evt="onNext" delay="0">
                                      <p:tgtEl>
                                        <p:sldTgt/>
                                      </p:tgtEl>
                                    </p:cond>
                                  </p:endCondLst>
                                  <p:childTnLst>
                                    <p:set>
                                      <p:cBhvr>
                                        <p:cTn id="105" dur="1" fill="hold">
                                          <p:stCondLst>
                                            <p:cond delay="0"/>
                                          </p:stCondLst>
                                        </p:cTn>
                                        <p:tgtEl>
                                          <p:spTgt spid="13"/>
                                        </p:tgtEl>
                                        <p:attrNameLst>
                                          <p:attrName>style.visibility</p:attrName>
                                        </p:attrNameLst>
                                      </p:cBhvr>
                                      <p:to>
                                        <p:strVal val="visible"/>
                                      </p:to>
                                    </p:set>
                                    <p:animEffect transition="in" filter="fade">
                                      <p:cBhvr>
                                        <p:cTn id="106" dur="5000"/>
                                        <p:tgtEl>
                                          <p:spTgt spid="13"/>
                                        </p:tgtEl>
                                      </p:cBhvr>
                                    </p:animEffect>
                                    <p:anim calcmode="lin" valueType="num">
                                      <p:cBhvr>
                                        <p:cTn id="107" dur="5000" fill="hold"/>
                                        <p:tgtEl>
                                          <p:spTgt spid="13"/>
                                        </p:tgtEl>
                                        <p:attrNameLst>
                                          <p:attrName>ppt_w</p:attrName>
                                        </p:attrNameLst>
                                      </p:cBhvr>
                                      <p:tavLst>
                                        <p:tav tm="0" fmla="#ppt_w*sin(2.5*pi*$)">
                                          <p:val>
                                            <p:fltVal val="0"/>
                                          </p:val>
                                        </p:tav>
                                        <p:tav tm="100000">
                                          <p:val>
                                            <p:fltVal val="1"/>
                                          </p:val>
                                        </p:tav>
                                      </p:tavLst>
                                    </p:anim>
                                    <p:anim calcmode="lin" valueType="num">
                                      <p:cBhvr>
                                        <p:cTn id="108" dur="5000" fill="hold"/>
                                        <p:tgtEl>
                                          <p:spTgt spid="13"/>
                                        </p:tgtEl>
                                        <p:attrNameLst>
                                          <p:attrName>ppt_h</p:attrName>
                                        </p:attrNameLst>
                                      </p:cBhvr>
                                      <p:tavLst>
                                        <p:tav tm="0">
                                          <p:val>
                                            <p:strVal val="#ppt_h"/>
                                          </p:val>
                                        </p:tav>
                                        <p:tav tm="100000">
                                          <p:val>
                                            <p:strVal val="#ppt_h"/>
                                          </p:val>
                                        </p:tav>
                                      </p:tavLst>
                                    </p:anim>
                                  </p:childTnLst>
                                </p:cTn>
                              </p:par>
                              <p:par>
                                <p:cTn id="109" presetID="45" presetClass="entr" presetSubtype="0" repeatCount="indefinite" fill="hold" nodeType="withEffect">
                                  <p:stCondLst>
                                    <p:cond delay="0"/>
                                  </p:stCondLst>
                                  <p:endCondLst>
                                    <p:cond evt="onNext" delay="0">
                                      <p:tgtEl>
                                        <p:sldTgt/>
                                      </p:tgtEl>
                                    </p:cond>
                                  </p:end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5000"/>
                                        <p:tgtEl>
                                          <p:spTgt spid="30"/>
                                        </p:tgtEl>
                                      </p:cBhvr>
                                    </p:animEffect>
                                    <p:anim calcmode="lin" valueType="num">
                                      <p:cBhvr>
                                        <p:cTn id="112" dur="5000" fill="hold"/>
                                        <p:tgtEl>
                                          <p:spTgt spid="30"/>
                                        </p:tgtEl>
                                        <p:attrNameLst>
                                          <p:attrName>ppt_w</p:attrName>
                                        </p:attrNameLst>
                                      </p:cBhvr>
                                      <p:tavLst>
                                        <p:tav tm="0" fmla="#ppt_w*sin(2.5*pi*$)">
                                          <p:val>
                                            <p:fltVal val="0"/>
                                          </p:val>
                                        </p:tav>
                                        <p:tav tm="100000">
                                          <p:val>
                                            <p:fltVal val="1"/>
                                          </p:val>
                                        </p:tav>
                                      </p:tavLst>
                                    </p:anim>
                                    <p:anim calcmode="lin" valueType="num">
                                      <p:cBhvr>
                                        <p:cTn id="113" dur="5000" fill="hold"/>
                                        <p:tgtEl>
                                          <p:spTgt spid="30"/>
                                        </p:tgtEl>
                                        <p:attrNameLst>
                                          <p:attrName>ppt_h</p:attrName>
                                        </p:attrNameLst>
                                      </p:cBhvr>
                                      <p:tavLst>
                                        <p:tav tm="0">
                                          <p:val>
                                            <p:strVal val="#ppt_h"/>
                                          </p:val>
                                        </p:tav>
                                        <p:tav tm="100000">
                                          <p:val>
                                            <p:strVal val="#ppt_h"/>
                                          </p:val>
                                        </p:tav>
                                      </p:tavLst>
                                    </p:anim>
                                  </p:childTnLst>
                                </p:cTn>
                              </p:par>
                              <p:par>
                                <p:cTn id="114" presetID="1" presetClass="entr" presetSubtype="0"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65" grpId="0" animBg="1"/>
      <p:bldP spid="44" grpId="0"/>
      <p:bldP spid="54" grpId="0" animBg="1"/>
      <p:bldP spid="59" grpId="0"/>
      <p:bldP spid="56" grpId="0" animBg="1"/>
      <p:bldP spid="57" grpId="0" animBg="1"/>
      <p:bldP spid="62" grpId="0" animBg="1"/>
      <p:bldP spid="67" grpId="0" animBg="1"/>
      <p:bldP spid="40" grpId="0"/>
      <p:bldP spid="41" grpId="0"/>
      <p:bldP spid="29" grpId="0" animBg="1"/>
      <p:bldP spid="31" grpId="0"/>
      <p:bldP spid="33" grpId="0"/>
      <p:bldP spid="34" grpId="0" animBg="1"/>
      <p:bldP spid="35" grpId="0" animBg="1"/>
      <p:bldP spid="36" grpId="0" animBg="1"/>
      <p:bldP spid="37" grpId="0"/>
      <p:bldP spid="38"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5"/>
          <p:cNvSpPr>
            <a:spLocks noGrp="1"/>
          </p:cNvSpPr>
          <p:nvPr>
            <p:ph type="body" sz="quarter" idx="4294967295"/>
          </p:nvPr>
        </p:nvSpPr>
        <p:spPr>
          <a:xfrm>
            <a:off x="366169" y="1249952"/>
            <a:ext cx="11353800" cy="3016210"/>
          </a:xfrm>
          <a:prstGeom prst="rect">
            <a:avLst/>
          </a:prstGeom>
        </p:spPr>
        <p:txBody>
          <a:bodyPr/>
          <a:lstStyle/>
          <a:p>
            <a:pPr marL="0" indent="0">
              <a:buNone/>
            </a:pPr>
            <a:r>
              <a:rPr lang="en-US" sz="2400" dirty="0">
                <a:gradFill>
                  <a:gsLst>
                    <a:gs pos="1250">
                      <a:schemeClr val="tx2"/>
                    </a:gs>
                    <a:gs pos="99000">
                      <a:schemeClr val="tx2"/>
                    </a:gs>
                  </a:gsLst>
                  <a:lin ang="5400000" scaled="0"/>
                </a:gradFill>
              </a:rPr>
              <a:t>Design security zones to minimize the number of application data flows across the trust boundaries between zones. </a:t>
            </a:r>
          </a:p>
          <a:p>
            <a:pPr marL="0" indent="0">
              <a:buNone/>
            </a:pPr>
            <a:r>
              <a:rPr lang="en-US" sz="2400" dirty="0">
                <a:gradFill>
                  <a:gsLst>
                    <a:gs pos="1250">
                      <a:schemeClr val="tx2"/>
                    </a:gs>
                    <a:gs pos="99000">
                      <a:schemeClr val="tx2"/>
                    </a:gs>
                  </a:gsLst>
                  <a:lin ang="5400000" scaled="0"/>
                </a:gradFill>
              </a:rPr>
              <a:t>Every inter-zone trust boundary must be secured and defended and each application that crosses the boundary incurs security overhead to analyze, protect, and monitor.</a:t>
            </a:r>
          </a:p>
          <a:p>
            <a:pPr marL="371472" lvl="1" indent="-342900" defTabSz="932594"/>
            <a:r>
              <a:rPr lang="en-US" sz="2000" dirty="0"/>
              <a:t>Perform a threat modelling exercise for every system and application data flows that crosses the trust boundary between zones, particularly focusing on:</a:t>
            </a:r>
          </a:p>
          <a:p>
            <a:endParaRPr lang="en-US" sz="2400" dirty="0">
              <a:gradFill>
                <a:gsLst>
                  <a:gs pos="1250">
                    <a:schemeClr val="tx2"/>
                  </a:gs>
                  <a:gs pos="99000">
                    <a:schemeClr val="tx2"/>
                  </a:gs>
                </a:gsLst>
                <a:lin ang="5400000" scaled="0"/>
              </a:gradFill>
            </a:endParaRPr>
          </a:p>
          <a:p>
            <a:endParaRPr lang="en-US" sz="2400" dirty="0">
              <a:gradFill>
                <a:gsLst>
                  <a:gs pos="1250">
                    <a:schemeClr val="tx2"/>
                  </a:gs>
                  <a:gs pos="99000">
                    <a:schemeClr val="tx2"/>
                  </a:gs>
                </a:gsLst>
                <a:lin ang="5400000" scaled="0"/>
              </a:gradFill>
            </a:endParaRPr>
          </a:p>
        </p:txBody>
      </p:sp>
      <p:pic>
        <p:nvPicPr>
          <p:cNvPr id="5" name="Picture 4"/>
          <p:cNvPicPr/>
          <p:nvPr/>
        </p:nvPicPr>
        <p:blipFill>
          <a:blip r:embed="rId3" cstate="screen">
            <a:extLst>
              <a:ext uri="{28A0092B-C50C-407E-A947-70E740481C1C}">
                <a14:useLocalDpi xmlns:a14="http://schemas.microsoft.com/office/drawing/2010/main"/>
              </a:ext>
            </a:extLst>
          </a:blip>
          <a:stretch>
            <a:fillRect/>
          </a:stretch>
        </p:blipFill>
        <p:spPr bwMode="auto">
          <a:xfrm>
            <a:off x="2636044" y="4098690"/>
            <a:ext cx="6949282" cy="2294172"/>
          </a:xfrm>
          <a:prstGeom prst="rect">
            <a:avLst/>
          </a:prstGeom>
        </p:spPr>
      </p:pic>
      <p:sp>
        <p:nvSpPr>
          <p:cNvPr id="7" name="Title 16"/>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Isolation between security zones</a:t>
            </a:r>
          </a:p>
        </p:txBody>
      </p:sp>
    </p:spTree>
    <p:extLst>
      <p:ext uri="{BB962C8B-B14F-4D97-AF65-F5344CB8AC3E}">
        <p14:creationId xmlns:p14="http://schemas.microsoft.com/office/powerpoint/2010/main" val="21227139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36762" y="3804390"/>
            <a:ext cx="2340080" cy="1527966"/>
            <a:chOff x="693738" y="4027901"/>
            <a:chExt cx="2294698" cy="1152776"/>
          </a:xfrm>
        </p:grpSpPr>
        <p:sp>
          <p:nvSpPr>
            <p:cNvPr id="17" name="TextBox 16"/>
            <p:cNvSpPr txBox="1"/>
            <p:nvPr/>
          </p:nvSpPr>
          <p:spPr>
            <a:xfrm>
              <a:off x="693738" y="4027901"/>
              <a:ext cx="2282824" cy="1152776"/>
            </a:xfrm>
            <a:prstGeom prst="rect">
              <a:avLst/>
            </a:prstGeom>
            <a:solidFill>
              <a:schemeClr val="bg1">
                <a:lumMod val="9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21" name="Rectangle 20"/>
            <p:cNvSpPr/>
            <p:nvPr/>
          </p:nvSpPr>
          <p:spPr>
            <a:xfrm>
              <a:off x="705613" y="4027991"/>
              <a:ext cx="2282823" cy="843976"/>
            </a:xfrm>
            <a:prstGeom prst="rect">
              <a:avLst/>
            </a:prstGeom>
          </p:spPr>
          <p:txBody>
            <a:bodyPr wrap="square">
              <a:spAutoFit/>
            </a:bodyPr>
            <a:lstStyle/>
            <a:p>
              <a:pPr defTabSz="932504"/>
              <a:r>
                <a:rPr lang="en-US" sz="1632" dirty="0">
                  <a:solidFill>
                    <a:srgbClr val="44546A"/>
                  </a:solidFill>
                </a:rPr>
                <a:t>Security embedded </a:t>
              </a:r>
              <a:br>
                <a:rPr lang="en-US" sz="1632" dirty="0">
                  <a:solidFill>
                    <a:srgbClr val="44546A"/>
                  </a:solidFill>
                </a:rPr>
              </a:br>
              <a:r>
                <a:rPr lang="en-US" sz="1632" dirty="0">
                  <a:solidFill>
                    <a:srgbClr val="44546A"/>
                  </a:solidFill>
                </a:rPr>
                <a:t>in planning, design, development, and deployment</a:t>
              </a:r>
            </a:p>
          </p:txBody>
        </p:sp>
      </p:grpSp>
      <p:grpSp>
        <p:nvGrpSpPr>
          <p:cNvPr id="22" name="Group 21"/>
          <p:cNvGrpSpPr/>
          <p:nvPr/>
        </p:nvGrpSpPr>
        <p:grpSpPr>
          <a:xfrm>
            <a:off x="3061917" y="3804390"/>
            <a:ext cx="2327972" cy="1527966"/>
            <a:chOff x="2973800" y="4027901"/>
            <a:chExt cx="2282824" cy="1220993"/>
          </a:xfrm>
        </p:grpSpPr>
        <p:sp>
          <p:nvSpPr>
            <p:cNvPr id="23" name="TextBox 22"/>
            <p:cNvSpPr txBox="1"/>
            <p:nvPr/>
          </p:nvSpPr>
          <p:spPr>
            <a:xfrm>
              <a:off x="2973800" y="4027901"/>
              <a:ext cx="2282824" cy="1220993"/>
            </a:xfrm>
            <a:prstGeom prst="rect">
              <a:avLst/>
            </a:prstGeom>
            <a:solidFill>
              <a:srgbClr val="E8E8E8"/>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24" name="Rectangle 23"/>
            <p:cNvSpPr/>
            <p:nvPr/>
          </p:nvSpPr>
          <p:spPr>
            <a:xfrm>
              <a:off x="2984350" y="4027991"/>
              <a:ext cx="2268401" cy="893919"/>
            </a:xfrm>
            <a:prstGeom prst="rect">
              <a:avLst/>
            </a:prstGeom>
          </p:spPr>
          <p:txBody>
            <a:bodyPr wrap="square">
              <a:spAutoFit/>
            </a:bodyPr>
            <a:lstStyle/>
            <a:p>
              <a:pPr defTabSz="932504"/>
              <a:r>
                <a:rPr lang="en-US" sz="1632" dirty="0">
                  <a:solidFill>
                    <a:srgbClr val="44546A"/>
                  </a:solidFill>
                </a:rPr>
                <a:t>Rigorous controls to prevent, detect, contain, and respond to threats</a:t>
              </a:r>
            </a:p>
          </p:txBody>
        </p:sp>
      </p:grpSp>
      <p:grpSp>
        <p:nvGrpSpPr>
          <p:cNvPr id="25" name="Group 24"/>
          <p:cNvGrpSpPr/>
          <p:nvPr/>
        </p:nvGrpSpPr>
        <p:grpSpPr>
          <a:xfrm>
            <a:off x="5387074" y="3804390"/>
            <a:ext cx="2322342" cy="1527966"/>
            <a:chOff x="5265738" y="4027901"/>
            <a:chExt cx="2282824" cy="1220993"/>
          </a:xfrm>
        </p:grpSpPr>
        <p:sp>
          <p:nvSpPr>
            <p:cNvPr id="26" name="TextBox 25"/>
            <p:cNvSpPr txBox="1"/>
            <p:nvPr/>
          </p:nvSpPr>
          <p:spPr>
            <a:xfrm>
              <a:off x="5265738" y="4027901"/>
              <a:ext cx="2282824" cy="1220993"/>
            </a:xfrm>
            <a:prstGeom prst="rect">
              <a:avLst/>
            </a:prstGeom>
            <a:solidFill>
              <a:schemeClr val="bg1">
                <a:lumMod val="8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27" name="Rectangle 26"/>
            <p:cNvSpPr/>
            <p:nvPr/>
          </p:nvSpPr>
          <p:spPr>
            <a:xfrm>
              <a:off x="5300812" y="4027991"/>
              <a:ext cx="2120653" cy="893919"/>
            </a:xfrm>
            <a:prstGeom prst="rect">
              <a:avLst/>
            </a:prstGeom>
          </p:spPr>
          <p:txBody>
            <a:bodyPr wrap="square">
              <a:spAutoFit/>
            </a:bodyPr>
            <a:lstStyle/>
            <a:p>
              <a:pPr defTabSz="932504"/>
              <a:r>
                <a:rPr lang="en-US" sz="1632" dirty="0">
                  <a:solidFill>
                    <a:srgbClr val="44546A"/>
                  </a:solidFill>
                </a:rPr>
                <a:t>Hardening cloud services through simulated real-world attacks</a:t>
              </a:r>
            </a:p>
          </p:txBody>
        </p:sp>
      </p:grpSp>
      <p:grpSp>
        <p:nvGrpSpPr>
          <p:cNvPr id="4" name="Group 3"/>
          <p:cNvGrpSpPr/>
          <p:nvPr/>
        </p:nvGrpSpPr>
        <p:grpSpPr>
          <a:xfrm>
            <a:off x="7708279" y="3796203"/>
            <a:ext cx="2322342" cy="1527966"/>
            <a:chOff x="7557922" y="3722143"/>
            <a:chExt cx="2277303" cy="1498333"/>
          </a:xfrm>
        </p:grpSpPr>
        <p:sp>
          <p:nvSpPr>
            <p:cNvPr id="37" name="TextBox 36"/>
            <p:cNvSpPr txBox="1"/>
            <p:nvPr/>
          </p:nvSpPr>
          <p:spPr>
            <a:xfrm>
              <a:off x="7557922" y="3722143"/>
              <a:ext cx="2277303" cy="1498333"/>
            </a:xfrm>
            <a:prstGeom prst="rect">
              <a:avLst/>
            </a:prstGeom>
            <a:solidFill>
              <a:schemeClr val="bg1">
                <a:lumMod val="7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38" name="Rectangle 37"/>
            <p:cNvSpPr/>
            <p:nvPr/>
          </p:nvSpPr>
          <p:spPr>
            <a:xfrm>
              <a:off x="7638811" y="3730289"/>
              <a:ext cx="2115524" cy="845809"/>
            </a:xfrm>
            <a:prstGeom prst="rect">
              <a:avLst/>
            </a:prstGeom>
          </p:spPr>
          <p:txBody>
            <a:bodyPr wrap="square">
              <a:spAutoFit/>
            </a:bodyPr>
            <a:lstStyle/>
            <a:p>
              <a:pPr defTabSz="932504"/>
              <a:r>
                <a:rPr lang="en-US" sz="1632" dirty="0">
                  <a:solidFill>
                    <a:srgbClr val="44546A"/>
                  </a:solidFill>
                </a:rPr>
                <a:t>Global, 24x7 incident response to mitigate effects of attacks</a:t>
              </a:r>
            </a:p>
          </p:txBody>
        </p:sp>
      </p:grpSp>
      <p:sp>
        <p:nvSpPr>
          <p:cNvPr id="2" name="Title 1"/>
          <p:cNvSpPr>
            <a:spLocks noGrp="1"/>
          </p:cNvSpPr>
          <p:nvPr>
            <p:ph type="title"/>
          </p:nvPr>
        </p:nvSpPr>
        <p:spPr/>
        <p:txBody>
          <a:bodyPr/>
          <a:lstStyle/>
          <a:p>
            <a:r>
              <a:rPr lang="en-US" dirty="0"/>
              <a:t>Azure Design and Operations</a:t>
            </a:r>
          </a:p>
        </p:txBody>
      </p:sp>
      <p:sp>
        <p:nvSpPr>
          <p:cNvPr id="13" name="TextBox 12"/>
          <p:cNvSpPr txBox="1"/>
          <p:nvPr/>
        </p:nvSpPr>
        <p:spPr>
          <a:xfrm>
            <a:off x="3059103" y="1874171"/>
            <a:ext cx="2327972" cy="1930218"/>
          </a:xfrm>
          <a:prstGeom prst="rect">
            <a:avLst/>
          </a:prstGeom>
          <a:solidFill>
            <a:srgbClr val="015F99"/>
          </a:solidFill>
        </p:spPr>
        <p:txBody>
          <a:bodyPr wrap="square" lIns="186497" tIns="139873" rIns="0" rtlCol="0">
            <a:noAutofit/>
          </a:bodyPr>
          <a:lstStyle/>
          <a:p>
            <a:pPr defTabSz="950774">
              <a:lnSpc>
                <a:spcPts val="3060"/>
              </a:lnSpc>
              <a:defRPr/>
            </a:pPr>
            <a:r>
              <a:rPr lang="en-US" sz="2856" kern="0" spc="-92" dirty="0">
                <a:solidFill>
                  <a:srgbClr val="FFFFFF"/>
                </a:solidFill>
                <a:latin typeface="Segoe UI Light"/>
              </a:rPr>
              <a:t>Operational security controls</a:t>
            </a:r>
          </a:p>
        </p:txBody>
      </p:sp>
      <p:sp>
        <p:nvSpPr>
          <p:cNvPr id="14" name="TextBox 13"/>
          <p:cNvSpPr txBox="1"/>
          <p:nvPr/>
        </p:nvSpPr>
        <p:spPr>
          <a:xfrm>
            <a:off x="5387073" y="1874171"/>
            <a:ext cx="2327972" cy="1930218"/>
          </a:xfrm>
          <a:prstGeom prst="rect">
            <a:avLst/>
          </a:prstGeom>
          <a:solidFill>
            <a:srgbClr val="004986"/>
          </a:solidFill>
        </p:spPr>
        <p:txBody>
          <a:bodyPr wrap="square" lIns="186497" tIns="139873" rIns="0" rtlCol="0">
            <a:noAutofit/>
          </a:bodyPr>
          <a:lstStyle/>
          <a:p>
            <a:pPr defTabSz="950774">
              <a:lnSpc>
                <a:spcPts val="3060"/>
              </a:lnSpc>
              <a:defRPr/>
            </a:pPr>
            <a:r>
              <a:rPr lang="en-US" sz="2856" kern="0" spc="-51" dirty="0">
                <a:solidFill>
                  <a:srgbClr val="FFFFFF"/>
                </a:solidFill>
                <a:latin typeface="Segoe UI Light"/>
              </a:rPr>
              <a:t>Assume breach</a:t>
            </a:r>
          </a:p>
        </p:txBody>
      </p:sp>
      <p:sp>
        <p:nvSpPr>
          <p:cNvPr id="15" name="TextBox 14"/>
          <p:cNvSpPr txBox="1"/>
          <p:nvPr/>
        </p:nvSpPr>
        <p:spPr>
          <a:xfrm>
            <a:off x="7715047" y="1874171"/>
            <a:ext cx="2315574" cy="1930218"/>
          </a:xfrm>
          <a:prstGeom prst="rect">
            <a:avLst/>
          </a:prstGeom>
          <a:solidFill>
            <a:srgbClr val="1D4380"/>
          </a:solidFill>
        </p:spPr>
        <p:txBody>
          <a:bodyPr wrap="square" lIns="186497" tIns="139873" rIns="0" rtlCol="0">
            <a:noAutofit/>
          </a:bodyPr>
          <a:lstStyle/>
          <a:p>
            <a:pPr defTabSz="950774">
              <a:lnSpc>
                <a:spcPts val="3060"/>
              </a:lnSpc>
              <a:defRPr/>
            </a:pPr>
            <a:r>
              <a:rPr lang="en-US" sz="2856" kern="0" spc="-51" dirty="0">
                <a:solidFill>
                  <a:srgbClr val="FFFFFF"/>
                </a:solidFill>
                <a:latin typeface="Segoe UI Light"/>
              </a:rPr>
              <a:t>Incident response</a:t>
            </a:r>
          </a:p>
        </p:txBody>
      </p:sp>
      <p:sp>
        <p:nvSpPr>
          <p:cNvPr id="18" name="TextBox 17"/>
          <p:cNvSpPr txBox="1"/>
          <p:nvPr/>
        </p:nvSpPr>
        <p:spPr>
          <a:xfrm>
            <a:off x="731131" y="1874171"/>
            <a:ext cx="2327972" cy="1930218"/>
          </a:xfrm>
          <a:prstGeom prst="rect">
            <a:avLst/>
          </a:prstGeom>
          <a:solidFill>
            <a:srgbClr val="0171B0"/>
          </a:solidFill>
        </p:spPr>
        <p:txBody>
          <a:bodyPr wrap="square" lIns="130547" tIns="139873" rIns="0" rtlCol="0">
            <a:noAutofit/>
          </a:bodyPr>
          <a:lstStyle>
            <a:defPPr>
              <a:defRPr lang="en-US"/>
            </a:defPPr>
            <a:lvl1pPr marR="0" lvl="0" indent="0" defTabSz="932316" fontAlgn="auto">
              <a:lnSpc>
                <a:spcPts val="3000"/>
              </a:lnSpc>
              <a:spcBef>
                <a:spcPts val="0"/>
              </a:spcBef>
              <a:spcAft>
                <a:spcPts val="0"/>
              </a:spcAft>
              <a:buClrTx/>
              <a:buSzTx/>
              <a:buFontTx/>
              <a:buNone/>
              <a:tabLst/>
              <a:defRPr kumimoji="0" sz="2800" b="0" i="0" u="none" strike="noStrike" kern="0" cap="none" spc="0" normalizeH="0" baseline="0">
                <a:ln>
                  <a:noFill/>
                </a:ln>
                <a:solidFill>
                  <a:srgbClr val="FFFFFF"/>
                </a:solidFill>
                <a:effectLst/>
                <a:uLnTx/>
                <a:uFillTx/>
                <a:latin typeface="Segoe UI Light"/>
              </a:defRPr>
            </a:lvl1pPr>
          </a:lstStyle>
          <a:p>
            <a:r>
              <a:rPr lang="en-US" sz="2856" spc="-51" dirty="0"/>
              <a:t>Software Development Lifecycle (SDL)</a:t>
            </a:r>
          </a:p>
        </p:txBody>
      </p:sp>
      <p:grpSp>
        <p:nvGrpSpPr>
          <p:cNvPr id="3" name="Group 2"/>
          <p:cNvGrpSpPr/>
          <p:nvPr/>
        </p:nvGrpSpPr>
        <p:grpSpPr>
          <a:xfrm flipH="1">
            <a:off x="6280075" y="5387652"/>
            <a:ext cx="6500753" cy="2930191"/>
            <a:chOff x="9581742" y="3876210"/>
            <a:chExt cx="6329510" cy="2873364"/>
          </a:xfrm>
        </p:grpSpPr>
        <p:pic>
          <p:nvPicPr>
            <p:cNvPr id="19" name="Picture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81742" y="3876210"/>
              <a:ext cx="6329510" cy="2873364"/>
            </a:xfrm>
            <a:prstGeom prst="rect">
              <a:avLst/>
            </a:prstGeom>
          </p:spPr>
        </p:pic>
        <p:sp>
          <p:nvSpPr>
            <p:cNvPr id="9" name="Freeform 164"/>
            <p:cNvSpPr>
              <a:spLocks noEditPoints="1"/>
            </p:cNvSpPr>
            <p:nvPr/>
          </p:nvSpPr>
          <p:spPr bwMode="black">
            <a:xfrm>
              <a:off x="14694195" y="4728506"/>
              <a:ext cx="260258" cy="360824"/>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32" tIns="41967" rIns="83932" bIns="41967" numCol="1" anchor="t" anchorCtr="0" compatLnSpc="1">
              <a:prstTxWarp prst="textNoShape">
                <a:avLst/>
              </a:prstTxWarp>
            </a:bodyPr>
            <a:lstStyle/>
            <a:p>
              <a:pPr defTabSz="932504"/>
              <a:endParaRPr lang="en-US" sz="1632" dirty="0">
                <a:solidFill>
                  <a:prstClr val="black"/>
                </a:solidFill>
              </a:endParaRPr>
            </a:p>
          </p:txBody>
        </p:sp>
        <p:pic>
          <p:nvPicPr>
            <p:cNvPr id="1026" name="Picture 2" descr="http://icons.iconarchive.com/icons/visualpharm/icons8-metro-style/512/Very-Basic-Lock-icon.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0959201" y="4118578"/>
              <a:ext cx="476250" cy="611046"/>
            </a:xfrm>
            <a:prstGeom prst="rect">
              <a:avLst/>
            </a:prstGeom>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3221387" y="4179598"/>
              <a:ext cx="366713" cy="419700"/>
              <a:chOff x="9253537" y="4854575"/>
              <a:chExt cx="366713" cy="419700"/>
            </a:xfrm>
          </p:grpSpPr>
          <p:sp>
            <p:nvSpPr>
              <p:cNvPr id="6" name="Freeform 10"/>
              <p:cNvSpPr>
                <a:spLocks/>
              </p:cNvSpPr>
              <p:nvPr/>
            </p:nvSpPr>
            <p:spPr bwMode="auto">
              <a:xfrm>
                <a:off x="9253537" y="4854575"/>
                <a:ext cx="366713" cy="419700"/>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solidFill>
                <a:srgbClr val="06D0BD"/>
              </a:solidFill>
              <a:ln w="0">
                <a:no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0" name="Freeform 10"/>
              <p:cNvSpPr>
                <a:spLocks/>
              </p:cNvSpPr>
              <p:nvPr/>
            </p:nvSpPr>
            <p:spPr bwMode="auto">
              <a:xfrm>
                <a:off x="9286964" y="4891401"/>
                <a:ext cx="303064" cy="346854"/>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noFill/>
              <a:ln w="19050">
                <a:solidFill>
                  <a:srgbClr val="1CB08D"/>
                </a:solid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grpSp>
    </p:spTree>
    <p:extLst>
      <p:ext uri="{BB962C8B-B14F-4D97-AF65-F5344CB8AC3E}">
        <p14:creationId xmlns:p14="http://schemas.microsoft.com/office/powerpoint/2010/main" val="2238420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down)">
                                      <p:cBhvr>
                                        <p:cTn id="8" dur="500"/>
                                        <p:tgtEl>
                                          <p:spTgt spid="16"/>
                                        </p:tgtEl>
                                      </p:cBhvr>
                                    </p:animEffect>
                                  </p:childTnLst>
                                </p:cTn>
                              </p:par>
                              <p:par>
                                <p:cTn id="9" presetID="12" presetClass="entr" presetSubtype="1"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ppt_y</p:attrName>
                                        </p:attrNameLst>
                                      </p:cBhvr>
                                      <p:tavLst>
                                        <p:tav tm="0">
                                          <p:val>
                                            <p:strVal val="#ppt_y-#ppt_h*1.125000"/>
                                          </p:val>
                                        </p:tav>
                                        <p:tav tm="100000">
                                          <p:val>
                                            <p:strVal val="#ppt_y"/>
                                          </p:val>
                                        </p:tav>
                                      </p:tavLst>
                                    </p:anim>
                                    <p:animEffect transition="in" filter="wipe(down)">
                                      <p:cBhvr>
                                        <p:cTn id="12" dur="500"/>
                                        <p:tgtEl>
                                          <p:spTgt spid="22"/>
                                        </p:tgtEl>
                                      </p:cBhvr>
                                    </p:animEffect>
                                  </p:childTnLst>
                                </p:cTn>
                              </p:par>
                              <p:par>
                                <p:cTn id="13" presetID="12" presetClass="entr" presetSubtype="1" fill="hold"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ppt_y</p:attrName>
                                        </p:attrNameLst>
                                      </p:cBhvr>
                                      <p:tavLst>
                                        <p:tav tm="0">
                                          <p:val>
                                            <p:strVal val="#ppt_y-#ppt_h*1.125000"/>
                                          </p:val>
                                        </p:tav>
                                        <p:tav tm="100000">
                                          <p:val>
                                            <p:strVal val="#ppt_y"/>
                                          </p:val>
                                        </p:tav>
                                      </p:tavLst>
                                    </p:anim>
                                    <p:animEffect transition="in" filter="wipe(down)">
                                      <p:cBhvr>
                                        <p:cTn id="16" dur="500"/>
                                        <p:tgtEl>
                                          <p:spTgt spid="25"/>
                                        </p:tgtEl>
                                      </p:cBhvr>
                                    </p:animEffect>
                                  </p:childTnLst>
                                </p:cTn>
                              </p:par>
                            </p:childTnLst>
                          </p:cTn>
                        </p:par>
                        <p:par>
                          <p:cTn id="17" fill="hold">
                            <p:stCondLst>
                              <p:cond delay="1000"/>
                            </p:stCondLst>
                            <p:childTnLst>
                              <p:par>
                                <p:cTn id="18" presetID="1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p:tgtEl>
                                          <p:spTgt spid="4"/>
                                        </p:tgtEl>
                                        <p:attrNameLst>
                                          <p:attrName>ppt_y</p:attrName>
                                        </p:attrNameLst>
                                      </p:cBhvr>
                                      <p:tavLst>
                                        <p:tav tm="0">
                                          <p:val>
                                            <p:strVal val="#ppt_y-#ppt_h*1.125000"/>
                                          </p:val>
                                        </p:tav>
                                        <p:tav tm="100000">
                                          <p:val>
                                            <p:strVal val="#ppt_y"/>
                                          </p:val>
                                        </p:tav>
                                      </p:tavLst>
                                    </p:anim>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74838468"/>
              </p:ext>
            </p:extLst>
          </p:nvPr>
        </p:nvGraphicFramePr>
        <p:xfrm>
          <a:off x="578644" y="1820862"/>
          <a:ext cx="10515600" cy="5011085"/>
        </p:xfrm>
        <a:graphic>
          <a:graphicData uri="http://schemas.openxmlformats.org/drawingml/2006/table">
            <a:tbl>
              <a:tblPr firstRow="1" bandRow="1">
                <a:tableStyleId>{5C22544A-7EE6-4342-B048-85BDC9FD1C3A}</a:tableStyleId>
              </a:tblPr>
              <a:tblGrid>
                <a:gridCol w="3528264">
                  <a:extLst>
                    <a:ext uri="{9D8B030D-6E8A-4147-A177-3AD203B41FA5}">
                      <a16:colId xmlns:a16="http://schemas.microsoft.com/office/drawing/2014/main" val="20000"/>
                    </a:ext>
                  </a:extLst>
                </a:gridCol>
                <a:gridCol w="6987336">
                  <a:extLst>
                    <a:ext uri="{9D8B030D-6E8A-4147-A177-3AD203B41FA5}">
                      <a16:colId xmlns:a16="http://schemas.microsoft.com/office/drawing/2014/main" val="20001"/>
                    </a:ext>
                  </a:extLst>
                </a:gridCol>
              </a:tblGrid>
              <a:tr h="428044">
                <a:tc>
                  <a:txBody>
                    <a:bodyPr/>
                    <a:lstStyle/>
                    <a:p>
                      <a:r>
                        <a:rPr lang="en-GB" sz="1600" b="0" i="0" dirty="0">
                          <a:latin typeface="Segoe UI Semibold" panose="020B0702040204020203" pitchFamily="34" charset="0"/>
                          <a:cs typeface="Segoe UI Semibold" panose="020B0702040204020203" pitchFamily="34" charset="0"/>
                        </a:rPr>
                        <a:t>Requirement</a:t>
                      </a:r>
                    </a:p>
                  </a:txBody>
                  <a:tcPr marL="68574" marR="68574" marT="34287" marB="34287" anchor="ctr"/>
                </a:tc>
                <a:tc>
                  <a:txBody>
                    <a:bodyPr/>
                    <a:lstStyle/>
                    <a:p>
                      <a:r>
                        <a:rPr lang="en-GB" sz="1600" b="0" i="0" dirty="0">
                          <a:latin typeface="Segoe UI Semibold" panose="020B0702040204020203" pitchFamily="34" charset="0"/>
                          <a:cs typeface="Segoe UI Semibold" panose="020B0702040204020203" pitchFamily="34" charset="0"/>
                        </a:rPr>
                        <a:t>Microsoft capability</a:t>
                      </a:r>
                    </a:p>
                  </a:txBody>
                  <a:tcPr marL="68574" marR="68574" marT="34287" marB="34287" anchor="ctr"/>
                </a:tc>
                <a:extLst>
                  <a:ext uri="{0D108BD9-81ED-4DB2-BD59-A6C34878D82A}">
                    <a16:rowId xmlns:a16="http://schemas.microsoft.com/office/drawing/2014/main" val="10000"/>
                  </a:ext>
                </a:extLst>
              </a:tr>
              <a:tr h="875988">
                <a:tc>
                  <a:txBody>
                    <a:bodyPr/>
                    <a:lstStyle/>
                    <a:p>
                      <a:pPr marL="0" indent="0">
                        <a:buNone/>
                      </a:pPr>
                      <a:r>
                        <a:rPr lang="en-GB" sz="1100" dirty="0"/>
                        <a:t>1. Ability</a:t>
                      </a:r>
                      <a:r>
                        <a:rPr lang="en-GB" sz="1100" baseline="0" dirty="0"/>
                        <a:t> and capacity of service provider</a:t>
                      </a:r>
                    </a:p>
                    <a:p>
                      <a:pPr marL="342900" indent="-342900">
                        <a:buAutoNum type="arabicPeriod"/>
                      </a:pPr>
                      <a:endParaRPr lang="en-GB" sz="1100" dirty="0"/>
                    </a:p>
                  </a:txBody>
                  <a:tcPr marL="68574" marR="68574" marT="34287" marB="34287"/>
                </a:tc>
                <a:tc>
                  <a:txBody>
                    <a:bodyPr/>
                    <a:lstStyle/>
                    <a:p>
                      <a:pPr marL="285750" indent="-285750">
                        <a:buFont typeface="Arial" panose="020B0604020202020204" pitchFamily="34" charset="0"/>
                        <a:buChar char="•"/>
                      </a:pPr>
                      <a:r>
                        <a:rPr lang="en-GB" sz="1100" dirty="0"/>
                        <a:t>SLAs</a:t>
                      </a:r>
                      <a:r>
                        <a:rPr lang="en-GB" sz="1100" baseline="0" dirty="0"/>
                        <a:t> for Azure services</a:t>
                      </a:r>
                    </a:p>
                    <a:p>
                      <a:pPr marL="285750" indent="-285750">
                        <a:buFont typeface="Arial" panose="020B0604020202020204" pitchFamily="34" charset="0"/>
                        <a:buChar char="•"/>
                      </a:pPr>
                      <a:r>
                        <a:rPr lang="en-GB" sz="1100" baseline="0" dirty="0"/>
                        <a:t>20+ years experience of running cloud services</a:t>
                      </a:r>
                    </a:p>
                    <a:p>
                      <a:pPr marL="285750" indent="-285750">
                        <a:buFont typeface="Arial" panose="020B0604020202020204" pitchFamily="34" charset="0"/>
                        <a:buChar char="•"/>
                      </a:pPr>
                      <a:r>
                        <a:rPr lang="en-GB" sz="1100" baseline="0" dirty="0"/>
                        <a:t>Secure development lifecycle and assume breach simulation</a:t>
                      </a:r>
                    </a:p>
                    <a:p>
                      <a:pPr marL="285750" indent="-285750">
                        <a:buFont typeface="Arial" panose="020B0604020202020204" pitchFamily="34" charset="0"/>
                        <a:buChar char="•"/>
                      </a:pPr>
                      <a:r>
                        <a:rPr lang="en-GB" sz="1100" baseline="0" dirty="0"/>
                        <a:t>Independent audits</a:t>
                      </a:r>
                    </a:p>
                    <a:p>
                      <a:pPr marL="285750" indent="-285750">
                        <a:buFont typeface="Arial" panose="020B0604020202020204" pitchFamily="34" charset="0"/>
                        <a:buChar char="•"/>
                      </a:pPr>
                      <a:r>
                        <a:rPr lang="en-GB" sz="1100" baseline="0" dirty="0"/>
                        <a:t>24x7 support and incident response service</a:t>
                      </a:r>
                      <a:endParaRPr lang="en-GB" sz="1100" dirty="0"/>
                    </a:p>
                  </a:txBody>
                  <a:tcPr marL="68574" marR="68574" marT="34287" marB="34287"/>
                </a:tc>
                <a:extLst>
                  <a:ext uri="{0D108BD9-81ED-4DB2-BD59-A6C34878D82A}">
                    <a16:rowId xmlns:a16="http://schemas.microsoft.com/office/drawing/2014/main" val="10001"/>
                  </a:ext>
                </a:extLst>
              </a:tr>
              <a:tr h="906774">
                <a:tc>
                  <a:txBody>
                    <a:bodyPr/>
                    <a:lstStyle/>
                    <a:p>
                      <a:r>
                        <a:rPr lang="en-GB" sz="1100" dirty="0"/>
                        <a:t>2. Mechanism to assess performance levels</a:t>
                      </a:r>
                    </a:p>
                    <a:p>
                      <a:endParaRPr lang="en-GB" sz="1100" dirty="0"/>
                    </a:p>
                  </a:txBody>
                  <a:tcPr marL="68574" marR="68574" marT="34287" marB="34287"/>
                </a:tc>
                <a:tc>
                  <a:txBody>
                    <a:bodyPr/>
                    <a:lstStyle/>
                    <a:p>
                      <a:pPr marL="285750" indent="-285750">
                        <a:buFont typeface="Arial" panose="020B0604020202020204" pitchFamily="34" charset="0"/>
                        <a:buChar char="•"/>
                      </a:pPr>
                      <a:r>
                        <a:rPr lang="en-GB" sz="1100" dirty="0"/>
                        <a:t>Service Health Dashboard</a:t>
                      </a:r>
                    </a:p>
                    <a:p>
                      <a:pPr marL="285750" indent="-285750">
                        <a:buFont typeface="Arial" panose="020B0604020202020204" pitchFamily="34" charset="0"/>
                        <a:buChar char="•"/>
                      </a:pPr>
                      <a:r>
                        <a:rPr lang="en-GB" sz="1100" dirty="0"/>
                        <a:t>Service Delivery Manager to review performance regularly</a:t>
                      </a:r>
                    </a:p>
                    <a:p>
                      <a:pPr marL="285750" indent="-285750">
                        <a:buFont typeface="Arial" panose="020B0604020202020204" pitchFamily="34" charset="0"/>
                        <a:buChar char="•"/>
                      </a:pPr>
                      <a:r>
                        <a:rPr lang="en-GB" sz="1100" baseline="0" dirty="0"/>
                        <a:t>Audit results available under NDA</a:t>
                      </a:r>
                    </a:p>
                    <a:p>
                      <a:pPr marL="285750" indent="-285750">
                        <a:buFont typeface="Arial" panose="020B0604020202020204" pitchFamily="34" charset="0"/>
                        <a:buChar char="•"/>
                      </a:pPr>
                      <a:r>
                        <a:rPr lang="en-GB" sz="1100" baseline="0" dirty="0"/>
                        <a:t>Management/monitoring technologies - Systems Centre, Operational/Application Insights</a:t>
                      </a:r>
                    </a:p>
                    <a:p>
                      <a:pPr marL="285750" indent="-285750">
                        <a:buFont typeface="Arial" panose="020B0604020202020204" pitchFamily="34" charset="0"/>
                        <a:buChar char="•"/>
                      </a:pPr>
                      <a:r>
                        <a:rPr lang="en-GB" sz="1100" baseline="0" dirty="0"/>
                        <a:t>Datacentre tours available on request</a:t>
                      </a:r>
                      <a:endParaRPr lang="en-GB" sz="1100" dirty="0"/>
                    </a:p>
                  </a:txBody>
                  <a:tcPr marL="68574" marR="68574" marT="34287" marB="34287"/>
                </a:tc>
                <a:extLst>
                  <a:ext uri="{0D108BD9-81ED-4DB2-BD59-A6C34878D82A}">
                    <a16:rowId xmlns:a16="http://schemas.microsoft.com/office/drawing/2014/main" val="10002"/>
                  </a:ext>
                </a:extLst>
              </a:tr>
              <a:tr h="739134">
                <a:tc>
                  <a:txBody>
                    <a:bodyPr/>
                    <a:lstStyle/>
                    <a:p>
                      <a:r>
                        <a:rPr lang="en-GB" sz="1100" dirty="0"/>
                        <a:t>3. Supervise and manage risk of outsource</a:t>
                      </a:r>
                    </a:p>
                    <a:p>
                      <a:endParaRPr lang="en-GB" sz="1100" dirty="0"/>
                    </a:p>
                  </a:txBody>
                  <a:tcPr marL="68574" marR="68574" marT="34287" marB="34287"/>
                </a:tc>
                <a:tc>
                  <a:txBody>
                    <a:bodyPr/>
                    <a:lstStyle/>
                    <a:p>
                      <a:pPr marL="285750" indent="-285750">
                        <a:buFont typeface="Arial" panose="020B0604020202020204" pitchFamily="34" charset="0"/>
                        <a:buChar char="•"/>
                      </a:pPr>
                      <a:r>
                        <a:rPr lang="en-GB" sz="1100" dirty="0"/>
                        <a:t>Secure development lifecycle</a:t>
                      </a:r>
                      <a:r>
                        <a:rPr lang="en-GB" sz="1100" baseline="0" dirty="0"/>
                        <a:t> and a</a:t>
                      </a:r>
                      <a:r>
                        <a:rPr lang="en-GB" sz="1100" dirty="0"/>
                        <a:t>ssume</a:t>
                      </a:r>
                      <a:r>
                        <a:rPr lang="en-GB" sz="1100" baseline="0" dirty="0"/>
                        <a:t> breach simulation</a:t>
                      </a:r>
                    </a:p>
                    <a:p>
                      <a:pPr marL="285750" indent="-285750">
                        <a:buFont typeface="Arial" panose="020B0604020202020204" pitchFamily="34" charset="0"/>
                        <a:buChar char="•"/>
                      </a:pPr>
                      <a:r>
                        <a:rPr lang="en-GB" sz="1100" baseline="0" dirty="0"/>
                        <a:t>Independent audits</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Service Delivery Manager to review performance regularly</a:t>
                      </a:r>
                      <a:endParaRPr lang="en-GB" sz="1100" baseline="0" dirty="0"/>
                    </a:p>
                    <a:p>
                      <a:pPr marL="285750" indent="-285750">
                        <a:buFont typeface="Arial" panose="020B0604020202020204" pitchFamily="34" charset="0"/>
                        <a:buChar char="•"/>
                      </a:pPr>
                      <a:r>
                        <a:rPr lang="en-GB" sz="1100" baseline="0" dirty="0"/>
                        <a:t>Microsoft Regulatory Compliance Program</a:t>
                      </a:r>
                      <a:endParaRPr lang="en-GB" sz="1100" dirty="0"/>
                    </a:p>
                  </a:txBody>
                  <a:tcPr marL="68574" marR="68574" marT="34287" marB="34287"/>
                </a:tc>
                <a:extLst>
                  <a:ext uri="{0D108BD9-81ED-4DB2-BD59-A6C34878D82A}">
                    <a16:rowId xmlns:a16="http://schemas.microsoft.com/office/drawing/2014/main" val="10003"/>
                  </a:ext>
                </a:extLst>
              </a:tr>
              <a:tr h="714040">
                <a:tc>
                  <a:txBody>
                    <a:bodyPr/>
                    <a:lstStyle/>
                    <a:p>
                      <a:r>
                        <a:rPr lang="en-GB" sz="1100" dirty="0"/>
                        <a:t>4. Appropriate actions plans if non performant</a:t>
                      </a:r>
                    </a:p>
                    <a:p>
                      <a:endParaRPr lang="en-GB" sz="1100" dirty="0"/>
                    </a:p>
                  </a:txBody>
                  <a:tcPr marL="68574" marR="68574" marT="34287" marB="34287"/>
                </a:tc>
                <a:tc>
                  <a:txBody>
                    <a:bodyPr/>
                    <a:lstStyle/>
                    <a:p>
                      <a:pPr marL="285750" indent="-285750">
                        <a:buFont typeface="Arial" panose="020B0604020202020204" pitchFamily="34" charset="0"/>
                        <a:buChar char="•"/>
                      </a:pPr>
                      <a:r>
                        <a:rPr lang="en-GB" sz="1100" dirty="0"/>
                        <a:t>Microsoft Alerts via Service Health Dashboard and emails</a:t>
                      </a:r>
                    </a:p>
                    <a:p>
                      <a:pPr marL="285750" indent="-285750">
                        <a:buFont typeface="Arial" panose="020B0604020202020204" pitchFamily="34" charset="0"/>
                        <a:buChar char="•"/>
                      </a:pPr>
                      <a:r>
                        <a:rPr lang="en-GB" sz="1100" baseline="0" dirty="0"/>
                        <a:t>Post incident reports shared and Service Delivery Manager as single point of contact</a:t>
                      </a:r>
                    </a:p>
                    <a:p>
                      <a:pPr marL="285750" indent="-285750">
                        <a:buFont typeface="Arial" panose="020B0604020202020204" pitchFamily="34" charset="0"/>
                        <a:buChar char="•"/>
                      </a:pPr>
                      <a:r>
                        <a:rPr lang="en-GB" sz="1100" baseline="0" dirty="0"/>
                        <a:t>Financially backed SLAs</a:t>
                      </a:r>
                    </a:p>
                    <a:p>
                      <a:pPr marL="285750" indent="-285750">
                        <a:buFont typeface="Arial" panose="020B0604020202020204" pitchFamily="34" charset="0"/>
                        <a:buChar char="•"/>
                      </a:pPr>
                      <a:r>
                        <a:rPr lang="en-GB" sz="1100" baseline="0" dirty="0"/>
                        <a:t>EU Model Clauses and EU/Swiss Safe Harbor compliance</a:t>
                      </a:r>
                      <a:endParaRPr lang="en-GB" sz="1100" dirty="0"/>
                    </a:p>
                  </a:txBody>
                  <a:tcPr marL="68574" marR="68574" marT="34287" marB="34287"/>
                </a:tc>
                <a:extLst>
                  <a:ext uri="{0D108BD9-81ED-4DB2-BD59-A6C34878D82A}">
                    <a16:rowId xmlns:a16="http://schemas.microsoft.com/office/drawing/2014/main" val="10004"/>
                  </a:ext>
                </a:extLst>
              </a:tr>
              <a:tr h="714040">
                <a:tc>
                  <a:txBody>
                    <a:bodyPr/>
                    <a:lstStyle/>
                    <a:p>
                      <a:r>
                        <a:rPr lang="en-GB" sz="1100" dirty="0"/>
                        <a:t>5. Retain skills to supervise</a:t>
                      </a:r>
                    </a:p>
                    <a:p>
                      <a:endParaRPr lang="en-GB" sz="1100" dirty="0"/>
                    </a:p>
                  </a:txBody>
                  <a:tcPr marL="68574" marR="68574" marT="34287" marB="34287"/>
                </a:tc>
                <a:tc>
                  <a:txBody>
                    <a:bodyPr/>
                    <a:lstStyle/>
                    <a:p>
                      <a:pPr marL="285750" indent="-285750">
                        <a:buFont typeface="Arial" panose="020B0604020202020204" pitchFamily="34" charset="0"/>
                        <a:buChar char="•"/>
                      </a:pPr>
                      <a:r>
                        <a:rPr lang="en-GB" sz="1100" dirty="0"/>
                        <a:t>Regular</a:t>
                      </a:r>
                      <a:r>
                        <a:rPr lang="en-GB" sz="1100" baseline="0" dirty="0"/>
                        <a:t> reviews with Service Delivery Manager</a:t>
                      </a:r>
                    </a:p>
                    <a:p>
                      <a:pPr marL="285750" indent="-285750">
                        <a:buFont typeface="Arial" panose="020B0604020202020204" pitchFamily="34" charset="0"/>
                        <a:buChar char="•"/>
                      </a:pPr>
                      <a:r>
                        <a:rPr lang="en-GB" sz="1100" dirty="0"/>
                        <a:t>Premier</a:t>
                      </a:r>
                      <a:r>
                        <a:rPr lang="en-GB" sz="1100" baseline="0" dirty="0"/>
                        <a:t> Support for Azure</a:t>
                      </a:r>
                    </a:p>
                    <a:p>
                      <a:pPr marL="285750" indent="-285750">
                        <a:buFont typeface="Arial" panose="020B0604020202020204" pitchFamily="34" charset="0"/>
                        <a:buChar char="•"/>
                      </a:pPr>
                      <a:r>
                        <a:rPr lang="en-GB" sz="1100" baseline="0" dirty="0"/>
                        <a:t>Cloud Solution Architect to provide technical best practices for Azure</a:t>
                      </a:r>
                    </a:p>
                    <a:p>
                      <a:pPr marL="285750" indent="-285750">
                        <a:buFont typeface="Arial" panose="020B0604020202020204" pitchFamily="34" charset="0"/>
                        <a:buChar char="•"/>
                      </a:pPr>
                      <a:r>
                        <a:rPr lang="en-GB" sz="1100" baseline="0" dirty="0"/>
                        <a:t>Microsoft training courses and workshops</a:t>
                      </a:r>
                      <a:endParaRPr lang="en-GB" sz="1100" dirty="0"/>
                    </a:p>
                  </a:txBody>
                  <a:tcPr marL="68574" marR="68574" marT="34287" marB="34287"/>
                </a:tc>
                <a:extLst>
                  <a:ext uri="{0D108BD9-81ED-4DB2-BD59-A6C34878D82A}">
                    <a16:rowId xmlns:a16="http://schemas.microsoft.com/office/drawing/2014/main" val="10005"/>
                  </a:ext>
                </a:extLst>
              </a:tr>
              <a:tr h="552091">
                <a:tc>
                  <a:txBody>
                    <a:bodyPr/>
                    <a:lstStyle/>
                    <a:p>
                      <a:r>
                        <a:rPr lang="en-GB" sz="1100" dirty="0"/>
                        <a:t>6. Disclosure of</a:t>
                      </a:r>
                      <a:r>
                        <a:rPr lang="en-GB" sz="1100" baseline="0" dirty="0"/>
                        <a:t> material impact</a:t>
                      </a:r>
                    </a:p>
                    <a:p>
                      <a:endParaRPr lang="en-GB" sz="1100" dirty="0"/>
                    </a:p>
                  </a:txBody>
                  <a:tcPr marL="68574" marR="68574" marT="34287" marB="34287"/>
                </a:tc>
                <a:tc>
                  <a:txBody>
                    <a:bodyPr/>
                    <a:lstStyle/>
                    <a:p>
                      <a:pPr marL="285750" indent="-285750">
                        <a:buFont typeface="Arial" panose="020B0604020202020204" pitchFamily="34" charset="0"/>
                        <a:buChar char="•"/>
                      </a:pPr>
                      <a:r>
                        <a:rPr lang="en-GB" sz="1100" dirty="0"/>
                        <a:t>Proactive informing of Service Impacting Events via email and Service Health Dashboard</a:t>
                      </a:r>
                    </a:p>
                    <a:p>
                      <a:pPr marL="285750" indent="-285750">
                        <a:buFont typeface="Arial" panose="020B0604020202020204" pitchFamily="34" charset="0"/>
                        <a:buChar char="•"/>
                      </a:pPr>
                      <a:r>
                        <a:rPr lang="en-GB" sz="1100" dirty="0"/>
                        <a:t>Customer informed of any breach promptly</a:t>
                      </a:r>
                    </a:p>
                  </a:txBody>
                  <a:tcPr marL="68574" marR="68574" marT="34287" marB="34287"/>
                </a:tc>
                <a:extLst>
                  <a:ext uri="{0D108BD9-81ED-4DB2-BD59-A6C34878D82A}">
                    <a16:rowId xmlns:a16="http://schemas.microsoft.com/office/drawing/2014/main" val="10006"/>
                  </a:ext>
                </a:extLst>
              </a:tr>
            </a:tbl>
          </a:graphicData>
        </a:graphic>
      </p:graphicFrame>
      <p:sp>
        <p:nvSpPr>
          <p:cNvPr id="8" name="Title 16"/>
          <p:cNvSpPr txBox="1">
            <a:spLocks/>
          </p:cNvSpPr>
          <p:nvPr/>
        </p:nvSpPr>
        <p:spPr>
          <a:xfrm>
            <a:off x="366169" y="295278"/>
            <a:ext cx="11702551" cy="1449384"/>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SYSC Section 8 – 11 Requirements of outsourcing setup</a:t>
            </a:r>
          </a:p>
        </p:txBody>
      </p:sp>
    </p:spTree>
    <p:extLst>
      <p:ext uri="{BB962C8B-B14F-4D97-AF65-F5344CB8AC3E}">
        <p14:creationId xmlns:p14="http://schemas.microsoft.com/office/powerpoint/2010/main" val="16266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98513370"/>
              </p:ext>
            </p:extLst>
          </p:nvPr>
        </p:nvGraphicFramePr>
        <p:xfrm>
          <a:off x="578644" y="1820862"/>
          <a:ext cx="10896600" cy="4953000"/>
        </p:xfrm>
        <a:graphic>
          <a:graphicData uri="http://schemas.openxmlformats.org/drawingml/2006/table">
            <a:tbl>
              <a:tblPr firstRow="1" bandRow="1">
                <a:tableStyleId>{5C22544A-7EE6-4342-B048-85BDC9FD1C3A}</a:tableStyleId>
              </a:tblPr>
              <a:tblGrid>
                <a:gridCol w="3788423">
                  <a:extLst>
                    <a:ext uri="{9D8B030D-6E8A-4147-A177-3AD203B41FA5}">
                      <a16:colId xmlns:a16="http://schemas.microsoft.com/office/drawing/2014/main" val="20000"/>
                    </a:ext>
                  </a:extLst>
                </a:gridCol>
                <a:gridCol w="7108177">
                  <a:extLst>
                    <a:ext uri="{9D8B030D-6E8A-4147-A177-3AD203B41FA5}">
                      <a16:colId xmlns:a16="http://schemas.microsoft.com/office/drawing/2014/main" val="20001"/>
                    </a:ext>
                  </a:extLst>
                </a:gridCol>
              </a:tblGrid>
              <a:tr h="457200">
                <a:tc>
                  <a:txBody>
                    <a:bodyPr/>
                    <a:lstStyle/>
                    <a:p>
                      <a:r>
                        <a:rPr lang="en-GB" sz="1600" b="0" i="0" dirty="0">
                          <a:latin typeface="Segoe UI Semibold" panose="020B0702040204020203" pitchFamily="34" charset="0"/>
                          <a:cs typeface="Segoe UI Semibold" panose="020B0702040204020203" pitchFamily="34" charset="0"/>
                        </a:rPr>
                        <a:t>Requirement</a:t>
                      </a:r>
                    </a:p>
                  </a:txBody>
                  <a:tcPr marL="68574" marR="68574" marT="34287" marB="34287" anchor="ctr"/>
                </a:tc>
                <a:tc>
                  <a:txBody>
                    <a:bodyPr/>
                    <a:lstStyle/>
                    <a:p>
                      <a:r>
                        <a:rPr lang="en-GB" sz="1600" b="0" i="0" dirty="0">
                          <a:latin typeface="Segoe UI Semibold" panose="020B0702040204020203" pitchFamily="34" charset="0"/>
                          <a:cs typeface="Segoe UI Semibold" panose="020B0702040204020203" pitchFamily="34" charset="0"/>
                        </a:rPr>
                        <a:t>Microsoft Capability</a:t>
                      </a:r>
                    </a:p>
                  </a:txBody>
                  <a:tcPr marL="68574" marR="68574" marT="34287" marB="34287" anchor="ctr"/>
                </a:tc>
                <a:extLst>
                  <a:ext uri="{0D108BD9-81ED-4DB2-BD59-A6C34878D82A}">
                    <a16:rowId xmlns:a16="http://schemas.microsoft.com/office/drawing/2014/main" val="10000"/>
                  </a:ext>
                </a:extLst>
              </a:tr>
              <a:tr h="616708">
                <a:tc>
                  <a:txBody>
                    <a:bodyPr/>
                    <a:lstStyle/>
                    <a:p>
                      <a:r>
                        <a:rPr lang="en-GB" sz="1100" dirty="0"/>
                        <a:t>7. Ability to terminate</a:t>
                      </a:r>
                    </a:p>
                  </a:txBody>
                  <a:tcPr marL="68574" marR="68574" marT="34287" marB="34287"/>
                </a:tc>
                <a:tc>
                  <a:txBody>
                    <a:bodyPr/>
                    <a:lstStyle/>
                    <a:p>
                      <a:pPr marL="285750" indent="-285750">
                        <a:buFont typeface="Arial" panose="020B0604020202020204" pitchFamily="34" charset="0"/>
                        <a:buChar char="•"/>
                      </a:pPr>
                      <a:r>
                        <a:rPr lang="en-GB" sz="1100" dirty="0"/>
                        <a:t>Customer has rights to terminate and extract/delete data at any time</a:t>
                      </a:r>
                    </a:p>
                    <a:p>
                      <a:pPr marL="285750" indent="-285750">
                        <a:buFont typeface="Arial" panose="020B0604020202020204" pitchFamily="34" charset="0"/>
                        <a:buChar char="•"/>
                      </a:pPr>
                      <a:r>
                        <a:rPr lang="en-GB" sz="1100" dirty="0"/>
                        <a:t>Hybrid capabilities allows movement back to on premises</a:t>
                      </a:r>
                    </a:p>
                    <a:p>
                      <a:pPr marL="285750" indent="-285750">
                        <a:buFont typeface="Arial" panose="020B0604020202020204" pitchFamily="34" charset="0"/>
                        <a:buChar char="•"/>
                      </a:pPr>
                      <a:r>
                        <a:rPr lang="en-GB" sz="1100" dirty="0"/>
                        <a:t>Microsoft confirm that all data will be deleted from the entire service</a:t>
                      </a:r>
                    </a:p>
                  </a:txBody>
                  <a:tcPr marL="68574" marR="68574" marT="34287" marB="34287"/>
                </a:tc>
                <a:extLst>
                  <a:ext uri="{0D108BD9-81ED-4DB2-BD59-A6C34878D82A}">
                    <a16:rowId xmlns:a16="http://schemas.microsoft.com/office/drawing/2014/main" val="10001"/>
                  </a:ext>
                </a:extLst>
              </a:tr>
              <a:tr h="797611">
                <a:tc>
                  <a:txBody>
                    <a:bodyPr/>
                    <a:lstStyle/>
                    <a:p>
                      <a:r>
                        <a:rPr lang="en-GB" sz="1100" dirty="0"/>
                        <a:t>8. Co-operate with regulator &amp; other authorities</a:t>
                      </a:r>
                    </a:p>
                    <a:p>
                      <a:endParaRPr lang="en-GB" sz="1100" dirty="0"/>
                    </a:p>
                  </a:txBody>
                  <a:tcPr marL="68574" marR="68574" marT="34287" marB="34287"/>
                </a:tc>
                <a:tc>
                  <a:txBody>
                    <a:bodyPr/>
                    <a:lstStyle/>
                    <a:p>
                      <a:pPr marL="285750" indent="-285750">
                        <a:buFont typeface="Arial" panose="020B0604020202020204" pitchFamily="34" charset="0"/>
                        <a:buChar char="•"/>
                      </a:pPr>
                      <a:r>
                        <a:rPr lang="en-GB" sz="1100" dirty="0"/>
                        <a:t>Wide</a:t>
                      </a:r>
                      <a:r>
                        <a:rPr lang="en-GB" sz="1100" baseline="0" dirty="0"/>
                        <a:t> range of certifications and accreditations</a:t>
                      </a:r>
                    </a:p>
                    <a:p>
                      <a:pPr marL="285750" indent="-285750">
                        <a:buFont typeface="Arial" panose="020B0604020202020204" pitchFamily="34" charset="0"/>
                        <a:buChar char="•"/>
                      </a:pPr>
                      <a:r>
                        <a:rPr lang="en-GB" sz="1100" baseline="0" dirty="0"/>
                        <a:t>Audit results available under NDA</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Microsoft Regulatory Compliance Program</a:t>
                      </a:r>
                      <a:endParaRPr lang="en-GB" sz="1100" dirty="0"/>
                    </a:p>
                    <a:p>
                      <a:pPr marL="285750" indent="-285750">
                        <a:buFont typeface="Arial" panose="020B0604020202020204" pitchFamily="34" charset="0"/>
                        <a:buChar char="•"/>
                      </a:pPr>
                      <a:r>
                        <a:rPr lang="en-GB" sz="1100" baseline="0" dirty="0"/>
                        <a:t>Regulator Right to Examine clause</a:t>
                      </a:r>
                    </a:p>
                  </a:txBody>
                  <a:tcPr marL="68574" marR="68574" marT="34287" marB="34287"/>
                </a:tc>
                <a:extLst>
                  <a:ext uri="{0D108BD9-81ED-4DB2-BD59-A6C34878D82A}">
                    <a16:rowId xmlns:a16="http://schemas.microsoft.com/office/drawing/2014/main" val="10002"/>
                  </a:ext>
                </a:extLst>
              </a:tr>
              <a:tr h="435805">
                <a:tc>
                  <a:txBody>
                    <a:bodyPr/>
                    <a:lstStyle/>
                    <a:p>
                      <a:r>
                        <a:rPr lang="en-GB" sz="1100" dirty="0"/>
                        <a:t>9.</a:t>
                      </a:r>
                      <a:r>
                        <a:rPr lang="en-GB" sz="1100" baseline="0" dirty="0"/>
                        <a:t> Right to inspect</a:t>
                      </a:r>
                    </a:p>
                    <a:p>
                      <a:endParaRPr lang="en-GB" sz="1100" dirty="0"/>
                    </a:p>
                  </a:txBody>
                  <a:tcPr marL="68574" marR="68574" marT="34287" marB="34287"/>
                </a:tc>
                <a:tc>
                  <a:txBody>
                    <a:bodyPr/>
                    <a:lstStyle/>
                    <a:p>
                      <a:pPr marL="285750" indent="-285750">
                        <a:buFont typeface="Arial" panose="020B0604020202020204" pitchFamily="34" charset="0"/>
                        <a:buChar char="•"/>
                      </a:pPr>
                      <a:r>
                        <a:rPr lang="en-GB" sz="1100" dirty="0"/>
                        <a:t>Regulator Right to Examine clause</a:t>
                      </a:r>
                    </a:p>
                    <a:p>
                      <a:pPr marL="285750" indent="-285750">
                        <a:buFont typeface="Arial" panose="020B0604020202020204" pitchFamily="34" charset="0"/>
                        <a:buChar char="•"/>
                      </a:pPr>
                      <a:r>
                        <a:rPr lang="en-GB" sz="1100" baseline="0" dirty="0"/>
                        <a:t>Microsoft Regulatory Compliance Program</a:t>
                      </a:r>
                      <a:endParaRPr lang="en-GB" sz="1100" dirty="0"/>
                    </a:p>
                  </a:txBody>
                  <a:tcPr marL="68574" marR="68574" marT="34287" marB="34287"/>
                </a:tc>
                <a:extLst>
                  <a:ext uri="{0D108BD9-81ED-4DB2-BD59-A6C34878D82A}">
                    <a16:rowId xmlns:a16="http://schemas.microsoft.com/office/drawing/2014/main" val="10003"/>
                  </a:ext>
                </a:extLst>
              </a:tr>
              <a:tr h="1702125">
                <a:tc>
                  <a:txBody>
                    <a:bodyPr/>
                    <a:lstStyle/>
                    <a:p>
                      <a:r>
                        <a:rPr lang="en-GB" sz="1100" dirty="0"/>
                        <a:t>10. Protect confidential information</a:t>
                      </a:r>
                    </a:p>
                    <a:p>
                      <a:endParaRPr lang="en-GB" sz="1100" dirty="0"/>
                    </a:p>
                  </a:txBody>
                  <a:tcPr marL="68574" marR="68574" marT="34287" marB="34287"/>
                </a:tc>
                <a:tc>
                  <a:txBody>
                    <a:bodyPr/>
                    <a:lstStyle/>
                    <a:p>
                      <a:pPr marL="285750" indent="-285750">
                        <a:buFont typeface="Arial" panose="020B0604020202020204" pitchFamily="34" charset="0"/>
                        <a:buChar char="•"/>
                      </a:pPr>
                      <a:r>
                        <a:rPr lang="en-GB" sz="1100" dirty="0"/>
                        <a:t>Microsoft doesn’t</a:t>
                      </a:r>
                      <a:r>
                        <a:rPr lang="en-GB" sz="1100" baseline="0" dirty="0"/>
                        <a:t> use customer data for advertising</a:t>
                      </a:r>
                      <a:endParaRPr lang="en-GB" sz="1100" dirty="0"/>
                    </a:p>
                    <a:p>
                      <a:pPr marL="285750" indent="-285750">
                        <a:buFont typeface="Arial" panose="020B0604020202020204" pitchFamily="34" charset="0"/>
                        <a:buChar char="•"/>
                      </a:pPr>
                      <a:r>
                        <a:rPr lang="en-GB" sz="1100" dirty="0"/>
                        <a:t>Restricted and transparent</a:t>
                      </a:r>
                      <a:r>
                        <a:rPr lang="en-GB" sz="1100" baseline="0" dirty="0"/>
                        <a:t> </a:t>
                      </a:r>
                      <a:r>
                        <a:rPr lang="en-GB" sz="1100" dirty="0"/>
                        <a:t>data access – e.g. troubleshooting</a:t>
                      </a:r>
                      <a:r>
                        <a:rPr lang="en-GB" sz="1100" baseline="0" dirty="0"/>
                        <a:t> or when required by law</a:t>
                      </a:r>
                    </a:p>
                    <a:p>
                      <a:pPr marL="285750" indent="-285750">
                        <a:buFont typeface="Arial" panose="020B0604020202020204" pitchFamily="34" charset="0"/>
                        <a:buChar char="•"/>
                      </a:pPr>
                      <a:r>
                        <a:rPr lang="en-GB" sz="1100" baseline="0" dirty="0"/>
                        <a:t>Data access is controlled, logged and revoked as soon as no longer needed</a:t>
                      </a:r>
                    </a:p>
                    <a:p>
                      <a:pPr marL="285750" indent="-285750">
                        <a:buFont typeface="Arial" panose="020B0604020202020204" pitchFamily="34" charset="0"/>
                        <a:buChar char="•"/>
                      </a:pPr>
                      <a:r>
                        <a:rPr lang="en-GB" sz="1100" baseline="0" dirty="0"/>
                        <a:t>Customers choose data location and replication options</a:t>
                      </a:r>
                    </a:p>
                    <a:p>
                      <a:pPr marL="285750" indent="-285750">
                        <a:buFont typeface="Arial" panose="020B0604020202020204" pitchFamily="34" charset="0"/>
                        <a:buChar char="•"/>
                      </a:pPr>
                      <a:r>
                        <a:rPr lang="en-GB" sz="1100" baseline="0" dirty="0"/>
                        <a:t>Flexibility around encrypting data in transit and at rest</a:t>
                      </a:r>
                    </a:p>
                    <a:p>
                      <a:pPr marL="285750" indent="-285750">
                        <a:buFont typeface="Arial" panose="020B0604020202020204" pitchFamily="34" charset="0"/>
                        <a:buChar char="•"/>
                      </a:pPr>
                      <a:r>
                        <a:rPr lang="en-GB" sz="1100" baseline="0" dirty="0"/>
                        <a:t>Deletion of data on customer request and on contract termination</a:t>
                      </a:r>
                    </a:p>
                    <a:p>
                      <a:pPr marL="285750" indent="-285750">
                        <a:buFont typeface="Arial" panose="020B0604020202020204" pitchFamily="34" charset="0"/>
                        <a:buChar char="•"/>
                      </a:pPr>
                      <a:r>
                        <a:rPr lang="en-GB" sz="1100" dirty="0"/>
                        <a:t>Disks destroyed according to NIST standards</a:t>
                      </a:r>
                    </a:p>
                    <a:p>
                      <a:pPr marL="285750" indent="-285750">
                        <a:buFont typeface="Arial" panose="020B0604020202020204" pitchFamily="34" charset="0"/>
                        <a:buChar char="•"/>
                      </a:pPr>
                      <a:r>
                        <a:rPr lang="en-GB" sz="1100" dirty="0"/>
                        <a:t>Role-based access control to</a:t>
                      </a:r>
                      <a:r>
                        <a:rPr lang="en-GB" sz="1100" baseline="0" dirty="0"/>
                        <a:t> support authorisation based on user’s role</a:t>
                      </a:r>
                      <a:endParaRPr lang="en-GB" sz="1100" dirty="0"/>
                    </a:p>
                  </a:txBody>
                  <a:tcPr marL="68574" marR="68574" marT="34287" marB="34287"/>
                </a:tc>
                <a:extLst>
                  <a:ext uri="{0D108BD9-81ED-4DB2-BD59-A6C34878D82A}">
                    <a16:rowId xmlns:a16="http://schemas.microsoft.com/office/drawing/2014/main" val="10004"/>
                  </a:ext>
                </a:extLst>
              </a:tr>
              <a:tr h="943551">
                <a:tc>
                  <a:txBody>
                    <a:bodyPr/>
                    <a:lstStyle/>
                    <a:p>
                      <a:r>
                        <a:rPr lang="en-GB" sz="1100" dirty="0"/>
                        <a:t>11. Disaster Recovery</a:t>
                      </a:r>
                    </a:p>
                    <a:p>
                      <a:endParaRPr lang="en-GB" sz="1100" dirty="0"/>
                    </a:p>
                  </a:txBody>
                  <a:tcPr marL="68574" marR="68574" marT="34287" marB="3428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SLAs for Azure services</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Availability sets to build highly available</a:t>
                      </a:r>
                      <a:r>
                        <a:rPr lang="en-GB" sz="1100" baseline="0" dirty="0"/>
                        <a:t> applications</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D</a:t>
                      </a:r>
                      <a:r>
                        <a:rPr lang="en-GB" sz="1100" dirty="0"/>
                        <a:t>ata</a:t>
                      </a:r>
                      <a:r>
                        <a:rPr lang="en-GB" sz="1100" baseline="0" dirty="0"/>
                        <a:t> redundancy options across multiple geographic regions</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Various technology options such as Azure Backup and Site Recovery</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Service Delivery Manager and Cloud Solution Architect to provide technical best practices</a:t>
                      </a:r>
                    </a:p>
                  </a:txBody>
                  <a:tcPr marL="68574" marR="68574" marT="34287" marB="34287"/>
                </a:tc>
                <a:extLst>
                  <a:ext uri="{0D108BD9-81ED-4DB2-BD59-A6C34878D82A}">
                    <a16:rowId xmlns:a16="http://schemas.microsoft.com/office/drawing/2014/main" val="10005"/>
                  </a:ext>
                </a:extLst>
              </a:tr>
            </a:tbl>
          </a:graphicData>
        </a:graphic>
      </p:graphicFrame>
      <p:sp>
        <p:nvSpPr>
          <p:cNvPr id="7" name="Title 16"/>
          <p:cNvSpPr txBox="1">
            <a:spLocks/>
          </p:cNvSpPr>
          <p:nvPr/>
        </p:nvSpPr>
        <p:spPr>
          <a:xfrm>
            <a:off x="366169" y="295278"/>
            <a:ext cx="11702551" cy="1449384"/>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SYSC Section 8 – 11 Requirements of outsourcing setup</a:t>
            </a:r>
          </a:p>
        </p:txBody>
      </p:sp>
    </p:spTree>
    <p:extLst>
      <p:ext uri="{BB962C8B-B14F-4D97-AF65-F5344CB8AC3E}">
        <p14:creationId xmlns:p14="http://schemas.microsoft.com/office/powerpoint/2010/main" val="226954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95278"/>
            <a:ext cx="11702551" cy="917575"/>
          </a:xfrm>
        </p:spPr>
        <p:txBody>
          <a:bodyPr/>
          <a:lstStyle/>
          <a:p>
            <a:r>
              <a:rPr lang="en-US" dirty="0"/>
              <a:t>Financial Services Addendums</a:t>
            </a:r>
          </a:p>
        </p:txBody>
      </p:sp>
      <p:sp>
        <p:nvSpPr>
          <p:cNvPr id="10" name="TextBox 9"/>
          <p:cNvSpPr txBox="1"/>
          <p:nvPr/>
        </p:nvSpPr>
        <p:spPr>
          <a:xfrm>
            <a:off x="366168" y="1516062"/>
            <a:ext cx="11702552" cy="4370407"/>
          </a:xfrm>
          <a:prstGeom prst="rect">
            <a:avLst/>
          </a:prstGeom>
          <a:noFill/>
        </p:spPr>
        <p:txBody>
          <a:bodyPr wrap="square" lIns="137149" tIns="109718" rIns="137149" bIns="109718" rtlCol="0">
            <a:spAutoFit/>
          </a:bodyPr>
          <a:lstStyle/>
          <a:p>
            <a:pPr>
              <a:lnSpc>
                <a:spcPct val="90000"/>
              </a:lnSpc>
            </a:pPr>
            <a:r>
              <a:rPr lang="en-US" sz="2400" dirty="0">
                <a:solidFill>
                  <a:schemeClr val="tx2"/>
                </a:solidFill>
                <a:latin typeface="+mj-lt"/>
              </a:rPr>
              <a:t>Through the “Regulator Right to Examine,” Microsoft will provide the Regulator:</a:t>
            </a:r>
            <a:endParaRPr lang="en-US" sz="1600" dirty="0">
              <a:latin typeface="+mj-lt"/>
            </a:endParaRP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The opportunity to communicate with Microsoft’s auditor at customer’s expense</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If required by the Regulator, a direct right to examine the Online Services, including examination on-premises </a:t>
            </a:r>
            <a:br>
              <a:rPr lang="en-US" sz="1600" dirty="0">
                <a:gradFill>
                  <a:gsLst>
                    <a:gs pos="1250">
                      <a:schemeClr val="tx1"/>
                    </a:gs>
                    <a:gs pos="100000">
                      <a:schemeClr val="tx1"/>
                    </a:gs>
                  </a:gsLst>
                  <a:lin ang="5400000" scaled="0"/>
                </a:gradFill>
              </a:rPr>
            </a:br>
            <a:r>
              <a:rPr lang="en-US" sz="1600" dirty="0">
                <a:gradFill>
                  <a:gsLst>
                    <a:gs pos="1250">
                      <a:schemeClr val="tx1"/>
                    </a:gs>
                    <a:gs pos="100000">
                      <a:schemeClr val="tx1"/>
                    </a:gs>
                  </a:gsLst>
                  <a:lin ang="5400000" scaled="0"/>
                </a:gradFill>
              </a:rPr>
              <a:t>and access to information, records, reports and documents relating to the Online Services</a:t>
            </a:r>
          </a:p>
          <a:p>
            <a:pPr marL="606803" lvl="1" indent="-257150">
              <a:lnSpc>
                <a:spcPct val="90000"/>
              </a:lnSpc>
              <a:buFont typeface="Arial" panose="020B0604020202020204" pitchFamily="34" charset="0"/>
              <a:buChar char="•"/>
            </a:pPr>
            <a:endParaRPr lang="en-US" sz="1600" dirty="0">
              <a:latin typeface="+mj-lt"/>
            </a:endParaRPr>
          </a:p>
          <a:p>
            <a:pPr>
              <a:lnSpc>
                <a:spcPct val="90000"/>
              </a:lnSpc>
            </a:pPr>
            <a:r>
              <a:rPr lang="en-US" sz="2400" dirty="0">
                <a:solidFill>
                  <a:schemeClr val="tx2"/>
                </a:solidFill>
                <a:latin typeface="+mj-lt"/>
              </a:rPr>
              <a:t>Through the “Microsoft Regulatory Compliance Program,” Microsoft will provide </a:t>
            </a:r>
            <a:br>
              <a:rPr lang="en-US" sz="2400" dirty="0">
                <a:solidFill>
                  <a:schemeClr val="tx2"/>
                </a:solidFill>
                <a:latin typeface="+mj-lt"/>
              </a:rPr>
            </a:br>
            <a:r>
              <a:rPr lang="en-US" sz="2400" dirty="0">
                <a:solidFill>
                  <a:schemeClr val="tx2"/>
                </a:solidFill>
                <a:latin typeface="+mj-lt"/>
              </a:rPr>
              <a:t>RBS with:</a:t>
            </a:r>
            <a:endParaRPr lang="en-US" sz="1600" dirty="0">
              <a:latin typeface="+mj-lt"/>
            </a:endParaRP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Ad hoc engagement with Microsoft Product Group</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Early access to future compliance related information</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One-on-one discussions with Microsoft’s auditors</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Annual Microsoft webcast of ISO and SSAE audit reports</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Option to view service control framework</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Opportunity to recommend additions to audit scope of service</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Reports on external penetration testing</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Review of service risk register and other in-depth aspects</a:t>
            </a:r>
          </a:p>
        </p:txBody>
      </p:sp>
    </p:spTree>
    <p:extLst>
      <p:ext uri="{BB962C8B-B14F-4D97-AF65-F5344CB8AC3E}">
        <p14:creationId xmlns:p14="http://schemas.microsoft.com/office/powerpoint/2010/main" val="354657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5"/>
          <p:cNvSpPr>
            <a:spLocks noGrp="1"/>
          </p:cNvSpPr>
          <p:nvPr>
            <p:ph type="body" sz="quarter" idx="4294967295"/>
          </p:nvPr>
        </p:nvSpPr>
        <p:spPr>
          <a:xfrm>
            <a:off x="386013" y="1820862"/>
            <a:ext cx="10936832" cy="1803571"/>
          </a:xfrm>
          <a:prstGeom prst="rect">
            <a:avLst/>
          </a:prstGeom>
        </p:spPr>
        <p:txBody>
          <a:bodyPr/>
          <a:lstStyle/>
          <a:p>
            <a:pPr marL="0" indent="0">
              <a:buNone/>
            </a:pPr>
            <a:r>
              <a:rPr lang="en-US" sz="2400" dirty="0">
                <a:gradFill>
                  <a:gsLst>
                    <a:gs pos="1250">
                      <a:schemeClr val="tx2"/>
                    </a:gs>
                    <a:gs pos="99000">
                      <a:schemeClr val="tx2"/>
                    </a:gs>
                  </a:gsLst>
                  <a:lin ang="5400000" scaled="0"/>
                </a:gradFill>
              </a:rPr>
              <a:t>Maintaining the security standards of a system is a critical to maintaining positive administrative control of that system. </a:t>
            </a:r>
          </a:p>
          <a:p>
            <a:pPr marL="371472" lvl="1" indent="-342900" defTabSz="932594"/>
            <a:r>
              <a:rPr lang="en-US" sz="2000" dirty="0"/>
              <a:t>Getting positive enterprise control requires restricting all means of administrative. The following are categories for control for the identity store:</a:t>
            </a:r>
          </a:p>
          <a:p>
            <a:endParaRPr lang="en-US" sz="2000" dirty="0">
              <a:gradFill>
                <a:gsLst>
                  <a:gs pos="1250">
                    <a:schemeClr val="tx2"/>
                  </a:gs>
                  <a:gs pos="99000">
                    <a:schemeClr val="tx2"/>
                  </a:gs>
                </a:gsLst>
                <a:lin ang="5400000" scaled="0"/>
              </a:gradFill>
            </a:endParaRPr>
          </a:p>
        </p:txBody>
      </p:sp>
      <p:graphicFrame>
        <p:nvGraphicFramePr>
          <p:cNvPr id="2" name="Diagram 1"/>
          <p:cNvGraphicFramePr/>
          <p:nvPr>
            <p:extLst>
              <p:ext uri="{D42A27DB-BD31-4B8C-83A1-F6EECF244321}">
                <p14:modId xmlns:p14="http://schemas.microsoft.com/office/powerpoint/2010/main" val="1551167954"/>
              </p:ext>
            </p:extLst>
          </p:nvPr>
        </p:nvGraphicFramePr>
        <p:xfrm>
          <a:off x="1950244" y="3268662"/>
          <a:ext cx="8153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6"/>
          <p:cNvSpPr txBox="1">
            <a:spLocks/>
          </p:cNvSpPr>
          <p:nvPr/>
        </p:nvSpPr>
        <p:spPr>
          <a:xfrm>
            <a:off x="366169" y="295278"/>
            <a:ext cx="10270875" cy="917575"/>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Security standardization for administrative control </a:t>
            </a:r>
          </a:p>
        </p:txBody>
      </p:sp>
    </p:spTree>
    <p:extLst>
      <p:ext uri="{BB962C8B-B14F-4D97-AF65-F5344CB8AC3E}">
        <p14:creationId xmlns:p14="http://schemas.microsoft.com/office/powerpoint/2010/main" val="1276916259"/>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5"/>
          <p:cNvSpPr>
            <a:spLocks noGrp="1"/>
          </p:cNvSpPr>
          <p:nvPr>
            <p:ph type="body" sz="quarter" idx="4294967295"/>
          </p:nvPr>
        </p:nvSpPr>
        <p:spPr>
          <a:xfrm>
            <a:off x="366169" y="1897061"/>
            <a:ext cx="11701787" cy="3545586"/>
          </a:xfrm>
          <a:prstGeom prst="rect">
            <a:avLst/>
          </a:prstGeom>
        </p:spPr>
        <p:txBody>
          <a:bodyPr/>
          <a:lstStyle/>
          <a:p>
            <a:r>
              <a:rPr lang="en-US" sz="2400" dirty="0">
                <a:solidFill>
                  <a:schemeClr val="tx2"/>
                </a:solidFill>
              </a:rPr>
              <a:t>The security of software developed in house relies on the security practices during the development cycle as well as the maintenance and response process</a:t>
            </a:r>
          </a:p>
          <a:p>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All custom developed applications should be developed with a full security development lifecycle to minimize risk</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All in-house applications should be threat modelled to systematically identify risk and mitigations to the applications design and configuration</a:t>
            </a:r>
          </a:p>
          <a:p>
            <a:endParaRPr lang="en-US" sz="2400" dirty="0">
              <a:gradFill>
                <a:gsLst>
                  <a:gs pos="1250">
                    <a:schemeClr val="tx2"/>
                  </a:gs>
                  <a:gs pos="99000">
                    <a:schemeClr val="tx2"/>
                  </a:gs>
                </a:gsLst>
                <a:lin ang="5400000" scaled="0"/>
              </a:gradFill>
            </a:endParaRPr>
          </a:p>
        </p:txBody>
      </p:sp>
      <p:sp>
        <p:nvSpPr>
          <p:cNvPr id="4" name="Title 16"/>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Security standardization for         administrative control </a:t>
            </a:r>
          </a:p>
        </p:txBody>
      </p:sp>
    </p:spTree>
    <p:extLst>
      <p:ext uri="{BB962C8B-B14F-4D97-AF65-F5344CB8AC3E}">
        <p14:creationId xmlns:p14="http://schemas.microsoft.com/office/powerpoint/2010/main" val="2991822950"/>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 Placeholder 5"/>
          <p:cNvSpPr>
            <a:spLocks noGrp="1"/>
          </p:cNvSpPr>
          <p:nvPr>
            <p:ph type="body" sz="quarter" idx="4294967295"/>
          </p:nvPr>
        </p:nvSpPr>
        <p:spPr>
          <a:xfrm>
            <a:off x="366168" y="1439861"/>
            <a:ext cx="11702552" cy="3422475"/>
          </a:xfrm>
          <a:prstGeom prst="rect">
            <a:avLst/>
          </a:prstGeom>
        </p:spPr>
        <p:txBody>
          <a:bodyPr/>
          <a:lstStyle/>
          <a:p>
            <a:pPr marL="52353" indent="0">
              <a:buNone/>
            </a:pPr>
            <a:r>
              <a:rPr lang="en-US" sz="3200" dirty="0">
                <a:gradFill>
                  <a:gsLst>
                    <a:gs pos="1250">
                      <a:schemeClr val="tx2"/>
                    </a:gs>
                    <a:gs pos="99000">
                      <a:schemeClr val="tx2"/>
                    </a:gs>
                  </a:gsLst>
                  <a:lin ang="5400000" scaled="0"/>
                </a:gradFill>
                <a:latin typeface="+mj-lt"/>
              </a:rPr>
              <a:t>In order to establish a full security strategy when implementing solutions in or consuming services from Microsoft Azure, the following considerations should apply:</a:t>
            </a:r>
          </a:p>
          <a:p>
            <a:pPr marL="371472" lvl="1" indent="-342900" defTabSz="932594"/>
            <a:r>
              <a:rPr lang="en-US" sz="2000" dirty="0"/>
              <a:t>Establish the “do no harm” controls outlined in the models section</a:t>
            </a:r>
          </a:p>
          <a:p>
            <a:pPr marL="371472" lvl="1" indent="-342900" defTabSz="932594"/>
            <a:r>
              <a:rPr lang="en-US" sz="2000" dirty="0"/>
              <a:t>Ensure to follow each of the customer responsibilities for security in a cloud enabled world outlined here: </a:t>
            </a:r>
            <a:r>
              <a:rPr lang="en-US" sz="2000" dirty="0">
                <a:hlinkClick r:id="rId3"/>
              </a:rPr>
              <a:t>https://technet.microsoft.com/en-us/library/dn919927(v=office.15).aspx</a:t>
            </a:r>
            <a:r>
              <a:rPr lang="en-US" sz="2000" dirty="0"/>
              <a:t>  </a:t>
            </a:r>
          </a:p>
          <a:p>
            <a:pPr marL="371472" lvl="1" indent="-342900" defTabSz="932594"/>
            <a:r>
              <a:rPr lang="en-US" sz="2000" dirty="0"/>
              <a:t>Educate the organization’s security staff with knowledge of Azure capabilities and security features</a:t>
            </a:r>
          </a:p>
          <a:p>
            <a:pPr marL="371472" lvl="1" indent="-342900" defTabSz="932594"/>
            <a:r>
              <a:rPr lang="en-US" sz="2000" dirty="0"/>
              <a:t>Integrate Azure Logs with current security tools such as Security Information and Event Management (SIEM)</a:t>
            </a:r>
          </a:p>
        </p:txBody>
      </p:sp>
      <p:sp>
        <p:nvSpPr>
          <p:cNvPr id="4" name="Title 16"/>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Security strategy decisions</a:t>
            </a:r>
          </a:p>
        </p:txBody>
      </p:sp>
    </p:spTree>
    <p:extLst>
      <p:ext uri="{BB962C8B-B14F-4D97-AF65-F5344CB8AC3E}">
        <p14:creationId xmlns:p14="http://schemas.microsoft.com/office/powerpoint/2010/main" val="149380099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6"/>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Security strategy decisions</a:t>
            </a:r>
          </a:p>
        </p:txBody>
      </p:sp>
      <p:sp>
        <p:nvSpPr>
          <p:cNvPr id="8" name="Text Placeholder 5"/>
          <p:cNvSpPr txBox="1">
            <a:spLocks/>
          </p:cNvSpPr>
          <p:nvPr/>
        </p:nvSpPr>
        <p:spPr>
          <a:xfrm>
            <a:off x="366168" y="1439861"/>
            <a:ext cx="11794876" cy="3637919"/>
          </a:xfrm>
          <a:prstGeom prst="rect">
            <a:avLst/>
          </a:prstGeom>
        </p:spPr>
        <p:txBody>
          <a:bodyPr vert="horz" wrap="square" lIns="146304" tIns="91440" rIns="146304" bIns="91440" rtlCol="0">
            <a:spAutoFit/>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52353" indent="0">
              <a:buNone/>
            </a:pPr>
            <a:r>
              <a:rPr lang="en-US" sz="3200" dirty="0">
                <a:gradFill>
                  <a:gsLst>
                    <a:gs pos="1250">
                      <a:schemeClr val="tx2"/>
                    </a:gs>
                    <a:gs pos="99000">
                      <a:schemeClr val="tx2"/>
                    </a:gs>
                  </a:gsLst>
                  <a:lin ang="5400000" scaled="0"/>
                </a:gradFill>
                <a:latin typeface="+mj-lt"/>
              </a:rPr>
              <a:t>In order to establish a security operations for Microsoft Azure through administrative controls, practices and procedures, the following considerations apply:</a:t>
            </a:r>
          </a:p>
          <a:p>
            <a:pPr marL="371472" lvl="1" indent="-342900" defTabSz="932594"/>
            <a:r>
              <a:rPr lang="en-US" sz="2000" dirty="0"/>
              <a:t>All personnel with subscription admins accounts will have a separate dedicated administrative account workstations. This account will be used only for administrative tasks and the standard user account will have no administrative privileges</a:t>
            </a:r>
          </a:p>
          <a:p>
            <a:pPr marL="371472" lvl="1" indent="-342900" defTabSz="932594"/>
            <a:r>
              <a:rPr lang="en-US" sz="2000" dirty="0"/>
              <a:t>All subscription admins will utilize Azure multi-factor authentication (MFA) except for one emergency access account, if used</a:t>
            </a:r>
          </a:p>
          <a:p>
            <a:pPr marL="371472" lvl="1" indent="-342900" defTabSz="932594"/>
            <a:r>
              <a:rPr lang="en-US" sz="2000" dirty="0"/>
              <a:t>All subscription admin accounts will only logon to authorized administrative workstations with those admin accounts. Subscription admin accounts will never be used on any other workstation</a:t>
            </a:r>
          </a:p>
        </p:txBody>
      </p:sp>
    </p:spTree>
    <p:extLst>
      <p:ext uri="{BB962C8B-B14F-4D97-AF65-F5344CB8AC3E}">
        <p14:creationId xmlns:p14="http://schemas.microsoft.com/office/powerpoint/2010/main" val="3166830863"/>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 Placeholder 5"/>
          <p:cNvSpPr>
            <a:spLocks noGrp="1"/>
          </p:cNvSpPr>
          <p:nvPr>
            <p:ph type="body" sz="quarter" idx="4294967295"/>
          </p:nvPr>
        </p:nvSpPr>
        <p:spPr>
          <a:xfrm>
            <a:off x="366168" y="1356994"/>
            <a:ext cx="11413876" cy="5878532"/>
          </a:xfrm>
          <a:prstGeom prst="rect">
            <a:avLst/>
          </a:prstGeom>
        </p:spPr>
        <p:txBody>
          <a:bodyPr/>
          <a:lstStyle/>
          <a:p>
            <a:r>
              <a:rPr lang="en-US" sz="2400" dirty="0">
                <a:solidFill>
                  <a:schemeClr val="tx2"/>
                </a:solidFill>
              </a:rPr>
              <a:t>Standard user accounts associated with administrative personnel may be used anywhere standard user accounts are permitted to logon</a:t>
            </a:r>
          </a:p>
          <a:p>
            <a:pPr marL="223838" indent="-223838">
              <a:buFont typeface="Arial" pitchFamily="34" charset="0"/>
              <a:buChar char="•"/>
            </a:pPr>
            <a:r>
              <a:rPr lang="en-US" sz="2400" dirty="0">
                <a:solidFill>
                  <a:schemeClr val="tx2"/>
                </a:solidFill>
              </a:rPr>
              <a:t>Administrative workstations will not be used for email or general web browsing, only administration of Azure and other on premises resources as appropriate</a:t>
            </a:r>
          </a:p>
          <a:p>
            <a:pPr marL="223838" indent="-223838">
              <a:buFont typeface="Arial" pitchFamily="34" charset="0"/>
              <a:buChar char="•"/>
            </a:pPr>
            <a:r>
              <a:rPr lang="en-US" sz="2400" dirty="0">
                <a:solidFill>
                  <a:schemeClr val="tx2"/>
                </a:solidFill>
              </a:rPr>
              <a:t>Administrative personnel may use virtualization (such as Hyper-V) or remote desktop to access an alternate operating system to perform standard user tasks such as web browsing and email</a:t>
            </a:r>
          </a:p>
          <a:p>
            <a:pPr marL="223838" indent="-223838">
              <a:buFont typeface="Arial" pitchFamily="34" charset="0"/>
              <a:buChar char="•"/>
            </a:pPr>
            <a:r>
              <a:rPr lang="en-US" sz="2400" dirty="0">
                <a:solidFill>
                  <a:schemeClr val="tx2"/>
                </a:solidFill>
              </a:rPr>
              <a:t>Subscription admins will check administrative logs for anomalies each day at a minimum, ideally every time they logon</a:t>
            </a:r>
          </a:p>
          <a:p>
            <a:pPr marL="223838" indent="-223838">
              <a:buFont typeface="Arial" pitchFamily="34" charset="0"/>
              <a:buChar char="•"/>
            </a:pPr>
            <a:r>
              <a:rPr lang="en-US" sz="2400" dirty="0">
                <a:solidFill>
                  <a:schemeClr val="tx2"/>
                </a:solidFill>
              </a:rPr>
              <a:t>All subscription admin accounts should be restricted by ADFS policy to only be authenticated from authorized administrative workstations</a:t>
            </a:r>
          </a:p>
          <a:p>
            <a:pPr marL="223838" indent="-223838">
              <a:buFont typeface="Arial" pitchFamily="34" charset="0"/>
              <a:buChar char="•"/>
            </a:pPr>
            <a:r>
              <a:rPr lang="en-US" sz="2400" dirty="0">
                <a:solidFill>
                  <a:schemeClr val="tx2"/>
                </a:solidFill>
              </a:rPr>
              <a:t>An emergency access account will be created and the password for the account will be physically secured. The password will be changed on each use and the account should be configured for Azure multi-factor authentication (MFA). If this is not created, emergency access will be provided through Azure support processes</a:t>
            </a:r>
          </a:p>
          <a:p>
            <a:pPr marL="342900" indent="-342900">
              <a:buFont typeface="Arial" pitchFamily="34" charset="0"/>
              <a:buChar char="•"/>
            </a:pPr>
            <a:endParaRPr lang="en-US" sz="2000" dirty="0">
              <a:solidFill>
                <a:schemeClr val="tx1"/>
              </a:solidFill>
            </a:endParaRPr>
          </a:p>
        </p:txBody>
      </p:sp>
      <p:sp>
        <p:nvSpPr>
          <p:cNvPr id="8" name="Title 16"/>
          <p:cNvSpPr txBox="1">
            <a:spLocks/>
          </p:cNvSpPr>
          <p:nvPr/>
        </p:nvSpPr>
        <p:spPr>
          <a:xfrm>
            <a:off x="366169" y="295278"/>
            <a:ext cx="11702551" cy="917575"/>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t>Security strategy decisions</a:t>
            </a:r>
          </a:p>
        </p:txBody>
      </p:sp>
    </p:spTree>
    <p:extLst>
      <p:ext uri="{BB962C8B-B14F-4D97-AF65-F5344CB8AC3E}">
        <p14:creationId xmlns:p14="http://schemas.microsoft.com/office/powerpoint/2010/main" val="387917331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6168" y="1212851"/>
            <a:ext cx="11459120" cy="2659190"/>
          </a:xfrm>
        </p:spPr>
        <p:txBody>
          <a:bodyPr/>
          <a:lstStyle/>
          <a:p>
            <a:r>
              <a:rPr lang="en-US" sz="2400" dirty="0">
                <a:solidFill>
                  <a:schemeClr val="tx1"/>
                </a:solidFill>
              </a:rPr>
              <a:t>Red Teaming makes theoretical scenarios real by exposing gaps in security, exploiting live vulnerabilities, and providing concrete evidence of the need to assume breach</a:t>
            </a:r>
          </a:p>
          <a:p>
            <a:r>
              <a:rPr lang="en-US" sz="2400" dirty="0">
                <a:solidFill>
                  <a:schemeClr val="tx1"/>
                </a:solidFill>
              </a:rPr>
              <a:t>This challenging world – the Blue Team exercises the </a:t>
            </a:r>
            <a:br>
              <a:rPr lang="en-US" sz="2400" dirty="0">
                <a:solidFill>
                  <a:schemeClr val="tx1"/>
                </a:solidFill>
              </a:rPr>
            </a:br>
            <a:r>
              <a:rPr lang="en-US" sz="2400" dirty="0">
                <a:solidFill>
                  <a:schemeClr val="tx1"/>
                </a:solidFill>
              </a:rPr>
              <a:t>ability to detect and respond in the face of attacks</a:t>
            </a:r>
          </a:p>
          <a:p>
            <a:r>
              <a:rPr lang="en-US" sz="2400" dirty="0">
                <a:solidFill>
                  <a:schemeClr val="tx1"/>
                </a:solidFill>
              </a:rPr>
              <a:t>All organizations can benefit from adopting similar </a:t>
            </a:r>
            <a:br>
              <a:rPr lang="en-US" sz="2400" dirty="0">
                <a:solidFill>
                  <a:schemeClr val="tx1"/>
                </a:solidFill>
              </a:rPr>
            </a:br>
            <a:r>
              <a:rPr lang="en-US" sz="2400" dirty="0">
                <a:solidFill>
                  <a:schemeClr val="tx1"/>
                </a:solidFill>
              </a:rPr>
              <a:t>security strategies for combatting emerging and </a:t>
            </a:r>
            <a:br>
              <a:rPr lang="en-US" sz="2400" dirty="0">
                <a:solidFill>
                  <a:schemeClr val="tx1"/>
                </a:solidFill>
              </a:rPr>
            </a:br>
            <a:r>
              <a:rPr lang="en-US" sz="2400" dirty="0">
                <a:solidFill>
                  <a:schemeClr val="tx1"/>
                </a:solidFill>
              </a:rPr>
              <a:t>evolving threats</a:t>
            </a:r>
          </a:p>
        </p:txBody>
      </p:sp>
      <p:sp>
        <p:nvSpPr>
          <p:cNvPr id="2" name="Title 1"/>
          <p:cNvSpPr>
            <a:spLocks noGrp="1"/>
          </p:cNvSpPr>
          <p:nvPr>
            <p:ph type="title"/>
          </p:nvPr>
        </p:nvSpPr>
        <p:spPr/>
        <p:txBody>
          <a:bodyPr/>
          <a:lstStyle/>
          <a:p>
            <a:r>
              <a:rPr lang="en-US" dirty="0"/>
              <a:t>Red Team vs. Blue Team - Summary</a:t>
            </a:r>
          </a:p>
        </p:txBody>
      </p:sp>
      <p:sp>
        <p:nvSpPr>
          <p:cNvPr id="4" name="TextBox 3"/>
          <p:cNvSpPr txBox="1"/>
          <p:nvPr/>
        </p:nvSpPr>
        <p:spPr>
          <a:xfrm>
            <a:off x="7441516" y="6666344"/>
            <a:ext cx="4546118" cy="128030"/>
          </a:xfrm>
          <a:prstGeom prst="rect">
            <a:avLst/>
          </a:prstGeom>
          <a:noFill/>
        </p:spPr>
        <p:txBody>
          <a:bodyPr wrap="none" lIns="0" tIns="0" rIns="0" bIns="0" rtlCol="0">
            <a:spAutoFit/>
          </a:bodyPr>
          <a:lstStyle/>
          <a:p>
            <a:pPr algn="r" defTabSz="932504"/>
            <a:r>
              <a:rPr lang="en-US" sz="816" b="1"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Microsoft Enterprise Cloud Red Teaming:</a:t>
            </a:r>
            <a:r>
              <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hlinkClick r:id="rId3"/>
              </a:rPr>
              <a:t>http://go.microsoft.com/fwlink/?linkid=518599&amp;clcid=0x409</a:t>
            </a:r>
            <a:endParaRPr lang="en-US" sz="816" kern="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grpSp>
        <p:nvGrpSpPr>
          <p:cNvPr id="5" name="Group 2"/>
          <p:cNvGrpSpPr/>
          <p:nvPr/>
        </p:nvGrpSpPr>
        <p:grpSpPr bwMode="blackWhite">
          <a:xfrm>
            <a:off x="8234976" y="2708436"/>
            <a:ext cx="3752658" cy="3575197"/>
            <a:chOff x="467199" y="2057291"/>
            <a:chExt cx="4581601" cy="4522898"/>
          </a:xfrm>
        </p:grpSpPr>
        <p:grpSp>
          <p:nvGrpSpPr>
            <p:cNvPr id="6" name="Group 5"/>
            <p:cNvGrpSpPr/>
            <p:nvPr/>
          </p:nvGrpSpPr>
          <p:grpSpPr bwMode="blackWhite">
            <a:xfrm>
              <a:off x="467199" y="2057291"/>
              <a:ext cx="4581601" cy="4522898"/>
              <a:chOff x="7600950" y="3494088"/>
              <a:chExt cx="2601913" cy="2568575"/>
            </a:xfrm>
            <a:solidFill>
              <a:srgbClr val="0072C6"/>
            </a:solidFill>
          </p:grpSpPr>
          <p:sp>
            <p:nvSpPr>
              <p:cNvPr id="10" name="Freeform 23"/>
              <p:cNvSpPr>
                <a:spLocks/>
              </p:cNvSpPr>
              <p:nvPr/>
            </p:nvSpPr>
            <p:spPr bwMode="blackWhite">
              <a:xfrm>
                <a:off x="7600950" y="3494088"/>
                <a:ext cx="1655763" cy="1860550"/>
              </a:xfrm>
              <a:custGeom>
                <a:avLst/>
                <a:gdLst>
                  <a:gd name="T0" fmla="*/ 440 w 440"/>
                  <a:gd name="T1" fmla="*/ 105 h 494"/>
                  <a:gd name="T2" fmla="*/ 335 w 440"/>
                  <a:gd name="T3" fmla="*/ 0 h 494"/>
                  <a:gd name="T4" fmla="*/ 45 w 440"/>
                  <a:gd name="T5" fmla="*/ 169 h 494"/>
                  <a:gd name="T6" fmla="*/ 0 w 440"/>
                  <a:gd name="T7" fmla="*/ 338 h 494"/>
                  <a:gd name="T8" fmla="*/ 38 w 440"/>
                  <a:gd name="T9" fmla="*/ 494 h 494"/>
                  <a:gd name="T10" fmla="*/ 76 w 440"/>
                  <a:gd name="T11" fmla="*/ 351 h 494"/>
                  <a:gd name="T12" fmla="*/ 221 w 440"/>
                  <a:gd name="T13" fmla="*/ 390 h 494"/>
                  <a:gd name="T14" fmla="*/ 210 w 440"/>
                  <a:gd name="T15" fmla="*/ 338 h 494"/>
                  <a:gd name="T16" fmla="*/ 335 w 440"/>
                  <a:gd name="T17" fmla="*/ 210 h 494"/>
                  <a:gd name="T18" fmla="*/ 440 w 440"/>
                  <a:gd name="T19" fmla="*/ 10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0" h="494">
                    <a:moveTo>
                      <a:pt x="440" y="105"/>
                    </a:moveTo>
                    <a:cubicBezTo>
                      <a:pt x="335" y="0"/>
                      <a:pt x="335" y="0"/>
                      <a:pt x="335" y="0"/>
                    </a:cubicBezTo>
                    <a:cubicBezTo>
                      <a:pt x="216" y="1"/>
                      <a:pt x="105" y="66"/>
                      <a:pt x="45" y="169"/>
                    </a:cubicBezTo>
                    <a:cubicBezTo>
                      <a:pt x="16" y="220"/>
                      <a:pt x="0" y="279"/>
                      <a:pt x="0" y="338"/>
                    </a:cubicBezTo>
                    <a:cubicBezTo>
                      <a:pt x="0" y="393"/>
                      <a:pt x="13" y="446"/>
                      <a:pt x="38" y="494"/>
                    </a:cubicBezTo>
                    <a:cubicBezTo>
                      <a:pt x="76" y="351"/>
                      <a:pt x="76" y="351"/>
                      <a:pt x="76" y="351"/>
                    </a:cubicBezTo>
                    <a:cubicBezTo>
                      <a:pt x="221" y="390"/>
                      <a:pt x="221" y="390"/>
                      <a:pt x="221" y="390"/>
                    </a:cubicBezTo>
                    <a:cubicBezTo>
                      <a:pt x="214" y="374"/>
                      <a:pt x="210" y="356"/>
                      <a:pt x="210" y="338"/>
                    </a:cubicBezTo>
                    <a:cubicBezTo>
                      <a:pt x="210" y="268"/>
                      <a:pt x="266" y="212"/>
                      <a:pt x="335" y="210"/>
                    </a:cubicBezTo>
                    <a:lnTo>
                      <a:pt x="440" y="105"/>
                    </a:lnTo>
                    <a:close/>
                  </a:path>
                </a:pathLst>
              </a:custGeom>
              <a:solidFill>
                <a:srgbClr val="00BDF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p>
                <a:pPr defTabSz="931174"/>
                <a:endParaRPr lang="en-US" sz="1836" kern="0" dirty="0">
                  <a:solidFill>
                    <a:srgbClr val="505050"/>
                  </a:solidFill>
                </a:endParaRPr>
              </a:p>
            </p:txBody>
          </p:sp>
          <p:sp>
            <p:nvSpPr>
              <p:cNvPr id="11" name="Freeform 24"/>
              <p:cNvSpPr>
                <a:spLocks/>
              </p:cNvSpPr>
              <p:nvPr/>
            </p:nvSpPr>
            <p:spPr bwMode="blackWhite">
              <a:xfrm>
                <a:off x="8924925" y="3497263"/>
                <a:ext cx="1277938" cy="2041525"/>
              </a:xfrm>
              <a:custGeom>
                <a:avLst/>
                <a:gdLst>
                  <a:gd name="T0" fmla="*/ 278 w 339"/>
                  <a:gd name="T1" fmla="*/ 168 h 542"/>
                  <a:gd name="T2" fmla="*/ 155 w 339"/>
                  <a:gd name="T3" fmla="*/ 44 h 542"/>
                  <a:gd name="T4" fmla="*/ 1 w 339"/>
                  <a:gd name="T5" fmla="*/ 0 h 542"/>
                  <a:gd name="T6" fmla="*/ 105 w 339"/>
                  <a:gd name="T7" fmla="*/ 104 h 542"/>
                  <a:gd name="T8" fmla="*/ 0 w 339"/>
                  <a:gd name="T9" fmla="*/ 210 h 542"/>
                  <a:gd name="T10" fmla="*/ 50 w 339"/>
                  <a:gd name="T11" fmla="*/ 226 h 542"/>
                  <a:gd name="T12" fmla="*/ 98 w 339"/>
                  <a:gd name="T13" fmla="*/ 399 h 542"/>
                  <a:gd name="T14" fmla="*/ 136 w 339"/>
                  <a:gd name="T15" fmla="*/ 542 h 542"/>
                  <a:gd name="T16" fmla="*/ 280 w 339"/>
                  <a:gd name="T17" fmla="*/ 504 h 542"/>
                  <a:gd name="T18" fmla="*/ 278 w 339"/>
                  <a:gd name="T19" fmla="*/ 168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542">
                    <a:moveTo>
                      <a:pt x="278" y="168"/>
                    </a:moveTo>
                    <a:cubicBezTo>
                      <a:pt x="249" y="117"/>
                      <a:pt x="206" y="74"/>
                      <a:pt x="155" y="44"/>
                    </a:cubicBezTo>
                    <a:cubicBezTo>
                      <a:pt x="108" y="17"/>
                      <a:pt x="55" y="2"/>
                      <a:pt x="1" y="0"/>
                    </a:cubicBezTo>
                    <a:cubicBezTo>
                      <a:pt x="105" y="104"/>
                      <a:pt x="105" y="104"/>
                      <a:pt x="105" y="104"/>
                    </a:cubicBezTo>
                    <a:cubicBezTo>
                      <a:pt x="0" y="210"/>
                      <a:pt x="0" y="210"/>
                      <a:pt x="0" y="210"/>
                    </a:cubicBezTo>
                    <a:cubicBezTo>
                      <a:pt x="17" y="212"/>
                      <a:pt x="34" y="217"/>
                      <a:pt x="50" y="226"/>
                    </a:cubicBezTo>
                    <a:cubicBezTo>
                      <a:pt x="110" y="261"/>
                      <a:pt x="131" y="338"/>
                      <a:pt x="98" y="399"/>
                    </a:cubicBezTo>
                    <a:cubicBezTo>
                      <a:pt x="136" y="542"/>
                      <a:pt x="136" y="542"/>
                      <a:pt x="136" y="542"/>
                    </a:cubicBezTo>
                    <a:cubicBezTo>
                      <a:pt x="280" y="504"/>
                      <a:pt x="280" y="504"/>
                      <a:pt x="280" y="504"/>
                    </a:cubicBezTo>
                    <a:cubicBezTo>
                      <a:pt x="339" y="400"/>
                      <a:pt x="338" y="272"/>
                      <a:pt x="278" y="168"/>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p>
                <a:pPr defTabSz="931174"/>
                <a:endParaRPr lang="en-US" sz="1836" kern="0" dirty="0">
                  <a:solidFill>
                    <a:srgbClr val="505050"/>
                  </a:solidFill>
                </a:endParaRPr>
              </a:p>
            </p:txBody>
          </p:sp>
          <p:sp>
            <p:nvSpPr>
              <p:cNvPr id="12" name="Freeform 25"/>
              <p:cNvSpPr>
                <a:spLocks/>
              </p:cNvSpPr>
              <p:nvPr/>
            </p:nvSpPr>
            <p:spPr bwMode="blackWhite">
              <a:xfrm>
                <a:off x="7773988" y="4872038"/>
                <a:ext cx="2171700" cy="1190625"/>
              </a:xfrm>
              <a:custGeom>
                <a:avLst/>
                <a:gdLst>
                  <a:gd name="T0" fmla="*/ 292 w 577"/>
                  <a:gd name="T1" fmla="*/ 310 h 316"/>
                  <a:gd name="T2" fmla="*/ 461 w 577"/>
                  <a:gd name="T3" fmla="*/ 265 h 316"/>
                  <a:gd name="T4" fmla="*/ 577 w 577"/>
                  <a:gd name="T5" fmla="*/ 154 h 316"/>
                  <a:gd name="T6" fmla="*/ 434 w 577"/>
                  <a:gd name="T7" fmla="*/ 192 h 316"/>
                  <a:gd name="T8" fmla="*/ 395 w 577"/>
                  <a:gd name="T9" fmla="*/ 48 h 316"/>
                  <a:gd name="T10" fmla="*/ 356 w 577"/>
                  <a:gd name="T11" fmla="*/ 83 h 316"/>
                  <a:gd name="T12" fmla="*/ 292 w 577"/>
                  <a:gd name="T13" fmla="*/ 100 h 316"/>
                  <a:gd name="T14" fmla="*/ 182 w 577"/>
                  <a:gd name="T15" fmla="*/ 38 h 316"/>
                  <a:gd name="T16" fmla="*/ 39 w 577"/>
                  <a:gd name="T17" fmla="*/ 0 h 316"/>
                  <a:gd name="T18" fmla="*/ 0 w 577"/>
                  <a:gd name="T19" fmla="*/ 143 h 316"/>
                  <a:gd name="T20" fmla="*/ 292 w 577"/>
                  <a:gd name="T21" fmla="*/ 310 h 316"/>
                  <a:gd name="T22" fmla="*/ 292 w 577"/>
                  <a:gd name="T23" fmla="*/ 316 h 316"/>
                  <a:gd name="T24" fmla="*/ 292 w 577"/>
                  <a:gd name="T25" fmla="*/ 316 h 316"/>
                  <a:gd name="T26" fmla="*/ 292 w 577"/>
                  <a:gd name="T27" fmla="*/ 31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7" h="316">
                    <a:moveTo>
                      <a:pt x="292" y="310"/>
                    </a:moveTo>
                    <a:cubicBezTo>
                      <a:pt x="351" y="310"/>
                      <a:pt x="410" y="295"/>
                      <a:pt x="461" y="265"/>
                    </a:cubicBezTo>
                    <a:cubicBezTo>
                      <a:pt x="508" y="238"/>
                      <a:pt x="548" y="200"/>
                      <a:pt x="577" y="154"/>
                    </a:cubicBezTo>
                    <a:cubicBezTo>
                      <a:pt x="434" y="192"/>
                      <a:pt x="434" y="192"/>
                      <a:pt x="434" y="192"/>
                    </a:cubicBezTo>
                    <a:cubicBezTo>
                      <a:pt x="395" y="48"/>
                      <a:pt x="395" y="48"/>
                      <a:pt x="395" y="48"/>
                    </a:cubicBezTo>
                    <a:cubicBezTo>
                      <a:pt x="385" y="62"/>
                      <a:pt x="371" y="74"/>
                      <a:pt x="356" y="83"/>
                    </a:cubicBezTo>
                    <a:cubicBezTo>
                      <a:pt x="336" y="94"/>
                      <a:pt x="314" y="100"/>
                      <a:pt x="292" y="100"/>
                    </a:cubicBezTo>
                    <a:cubicBezTo>
                      <a:pt x="247" y="100"/>
                      <a:pt x="205" y="77"/>
                      <a:pt x="182" y="38"/>
                    </a:cubicBezTo>
                    <a:cubicBezTo>
                      <a:pt x="39" y="0"/>
                      <a:pt x="39" y="0"/>
                      <a:pt x="39" y="0"/>
                    </a:cubicBezTo>
                    <a:cubicBezTo>
                      <a:pt x="0" y="143"/>
                      <a:pt x="0" y="143"/>
                      <a:pt x="0" y="143"/>
                    </a:cubicBezTo>
                    <a:cubicBezTo>
                      <a:pt x="61" y="246"/>
                      <a:pt x="172" y="310"/>
                      <a:pt x="292" y="310"/>
                    </a:cubicBezTo>
                    <a:cubicBezTo>
                      <a:pt x="292" y="316"/>
                      <a:pt x="292" y="316"/>
                      <a:pt x="292" y="316"/>
                    </a:cubicBezTo>
                    <a:cubicBezTo>
                      <a:pt x="292" y="316"/>
                      <a:pt x="292" y="316"/>
                      <a:pt x="292" y="316"/>
                    </a:cubicBezTo>
                    <a:lnTo>
                      <a:pt x="292" y="310"/>
                    </a:lnTo>
                    <a:close/>
                  </a:path>
                </a:pathLst>
              </a:custGeom>
              <a:solidFill>
                <a:srgbClr val="0078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p>
                <a:pPr defTabSz="931174"/>
                <a:endParaRPr lang="en-US" sz="1836" kern="0" dirty="0">
                  <a:solidFill>
                    <a:srgbClr val="505050"/>
                  </a:solidFill>
                </a:endParaRPr>
              </a:p>
            </p:txBody>
          </p:sp>
        </p:grpSp>
        <p:sp>
          <p:nvSpPr>
            <p:cNvPr id="7" name="Freeform 5"/>
            <p:cNvSpPr>
              <a:spLocks noChangeAspect="1" noEditPoints="1"/>
            </p:cNvSpPr>
            <p:nvPr/>
          </p:nvSpPr>
          <p:spPr bwMode="blackWhite">
            <a:xfrm>
              <a:off x="1629686" y="2659907"/>
              <a:ext cx="1216602" cy="297295"/>
            </a:xfrm>
            <a:custGeom>
              <a:avLst/>
              <a:gdLst>
                <a:gd name="T0" fmla="*/ 48 w 356"/>
                <a:gd name="T1" fmla="*/ 46 h 87"/>
                <a:gd name="T2" fmla="*/ 14 w 356"/>
                <a:gd name="T3" fmla="*/ 55 h 87"/>
                <a:gd name="T4" fmla="*/ 0 w 356"/>
                <a:gd name="T5" fmla="*/ 0 h 87"/>
                <a:gd name="T6" fmla="*/ 49 w 356"/>
                <a:gd name="T7" fmla="*/ 8 h 87"/>
                <a:gd name="T8" fmla="*/ 41 w 356"/>
                <a:gd name="T9" fmla="*/ 27 h 87"/>
                <a:gd name="T10" fmla="*/ 31 w 356"/>
                <a:gd name="T11" fmla="*/ 13 h 87"/>
                <a:gd name="T12" fmla="*/ 14 w 356"/>
                <a:gd name="T13" fmla="*/ 43 h 87"/>
                <a:gd name="T14" fmla="*/ 41 w 356"/>
                <a:gd name="T15" fmla="*/ 27 h 87"/>
                <a:gd name="T16" fmla="*/ 92 w 356"/>
                <a:gd name="T17" fmla="*/ 36 h 87"/>
                <a:gd name="T18" fmla="*/ 81 w 356"/>
                <a:gd name="T19" fmla="*/ 41 h 87"/>
                <a:gd name="T20" fmla="*/ 77 w 356"/>
                <a:gd name="T21" fmla="*/ 85 h 87"/>
                <a:gd name="T22" fmla="*/ 77 w 356"/>
                <a:gd name="T23" fmla="*/ 25 h 87"/>
                <a:gd name="T24" fmla="*/ 80 w 356"/>
                <a:gd name="T25" fmla="*/ 31 h 87"/>
                <a:gd name="T26" fmla="*/ 93 w 356"/>
                <a:gd name="T27" fmla="*/ 24 h 87"/>
                <a:gd name="T28" fmla="*/ 98 w 356"/>
                <a:gd name="T29" fmla="*/ 38 h 87"/>
                <a:gd name="T30" fmla="*/ 159 w 356"/>
                <a:gd name="T31" fmla="*/ 68 h 87"/>
                <a:gd name="T32" fmla="*/ 130 w 356"/>
                <a:gd name="T33" fmla="*/ 87 h 87"/>
                <a:gd name="T34" fmla="*/ 101 w 356"/>
                <a:gd name="T35" fmla="*/ 68 h 87"/>
                <a:gd name="T36" fmla="*/ 108 w 356"/>
                <a:gd name="T37" fmla="*/ 31 h 87"/>
                <a:gd name="T38" fmla="*/ 144 w 356"/>
                <a:gd name="T39" fmla="*/ 25 h 87"/>
                <a:gd name="T40" fmla="*/ 161 w 356"/>
                <a:gd name="T41" fmla="*/ 54 h 87"/>
                <a:gd name="T42" fmla="*/ 131 w 356"/>
                <a:gd name="T43" fmla="*/ 34 h 87"/>
                <a:gd name="T44" fmla="*/ 115 w 356"/>
                <a:gd name="T45" fmla="*/ 46 h 87"/>
                <a:gd name="T46" fmla="*/ 118 w 356"/>
                <a:gd name="T47" fmla="*/ 70 h 87"/>
                <a:gd name="T48" fmla="*/ 143 w 356"/>
                <a:gd name="T49" fmla="*/ 70 h 87"/>
                <a:gd name="T50" fmla="*/ 197 w 356"/>
                <a:gd name="T51" fmla="*/ 86 h 87"/>
                <a:gd name="T52" fmla="*/ 178 w 356"/>
                <a:gd name="T53" fmla="*/ 82 h 87"/>
                <a:gd name="T54" fmla="*/ 164 w 356"/>
                <a:gd name="T55" fmla="*/ 36 h 87"/>
                <a:gd name="T56" fmla="*/ 174 w 356"/>
                <a:gd name="T57" fmla="*/ 11 h 87"/>
                <a:gd name="T58" fmla="*/ 202 w 356"/>
                <a:gd name="T59" fmla="*/ 25 h 87"/>
                <a:gd name="T60" fmla="*/ 187 w 356"/>
                <a:gd name="T61" fmla="*/ 65 h 87"/>
                <a:gd name="T62" fmla="*/ 199 w 356"/>
                <a:gd name="T63" fmla="*/ 75 h 87"/>
                <a:gd name="T64" fmla="*/ 200 w 356"/>
                <a:gd name="T65" fmla="*/ 85 h 87"/>
                <a:gd name="T66" fmla="*/ 238 w 356"/>
                <a:gd name="T67" fmla="*/ 76 h 87"/>
                <a:gd name="T68" fmla="*/ 256 w 356"/>
                <a:gd name="T69" fmla="*/ 81 h 87"/>
                <a:gd name="T70" fmla="*/ 242 w 356"/>
                <a:gd name="T71" fmla="*/ 86 h 87"/>
                <a:gd name="T72" fmla="*/ 213 w 356"/>
                <a:gd name="T73" fmla="*/ 79 h 87"/>
                <a:gd name="T74" fmla="*/ 208 w 356"/>
                <a:gd name="T75" fmla="*/ 41 h 87"/>
                <a:gd name="T76" fmla="*/ 234 w 356"/>
                <a:gd name="T77" fmla="*/ 23 h 87"/>
                <a:gd name="T78" fmla="*/ 259 w 356"/>
                <a:gd name="T79" fmla="*/ 40 h 87"/>
                <a:gd name="T80" fmla="*/ 220 w 356"/>
                <a:gd name="T81" fmla="*/ 59 h 87"/>
                <a:gd name="T82" fmla="*/ 240 w 356"/>
                <a:gd name="T83" fmla="*/ 35 h 87"/>
                <a:gd name="T84" fmla="*/ 225 w 356"/>
                <a:gd name="T85" fmla="*/ 38 h 87"/>
                <a:gd name="T86" fmla="*/ 247 w 356"/>
                <a:gd name="T87" fmla="*/ 49 h 87"/>
                <a:gd name="T88" fmla="*/ 296 w 356"/>
                <a:gd name="T89" fmla="*/ 87 h 87"/>
                <a:gd name="T90" fmla="*/ 268 w 356"/>
                <a:gd name="T91" fmla="*/ 68 h 87"/>
                <a:gd name="T92" fmla="*/ 275 w 356"/>
                <a:gd name="T93" fmla="*/ 32 h 87"/>
                <a:gd name="T94" fmla="*/ 304 w 356"/>
                <a:gd name="T95" fmla="*/ 23 h 87"/>
                <a:gd name="T96" fmla="*/ 313 w 356"/>
                <a:gd name="T97" fmla="*/ 26 h 87"/>
                <a:gd name="T98" fmla="*/ 300 w 356"/>
                <a:gd name="T99" fmla="*/ 34 h 87"/>
                <a:gd name="T100" fmla="*/ 282 w 356"/>
                <a:gd name="T101" fmla="*/ 46 h 87"/>
                <a:gd name="T102" fmla="*/ 286 w 356"/>
                <a:gd name="T103" fmla="*/ 70 h 87"/>
                <a:gd name="T104" fmla="*/ 303 w 356"/>
                <a:gd name="T105" fmla="*/ 75 h 87"/>
                <a:gd name="T106" fmla="*/ 313 w 356"/>
                <a:gd name="T107" fmla="*/ 70 h 87"/>
                <a:gd name="T108" fmla="*/ 355 w 356"/>
                <a:gd name="T109" fmla="*/ 85 h 87"/>
                <a:gd name="T110" fmla="*/ 346 w 356"/>
                <a:gd name="T111" fmla="*/ 87 h 87"/>
                <a:gd name="T112" fmla="*/ 328 w 356"/>
                <a:gd name="T113" fmla="*/ 36 h 87"/>
                <a:gd name="T114" fmla="*/ 328 w 356"/>
                <a:gd name="T115" fmla="*/ 25 h 87"/>
                <a:gd name="T116" fmla="*/ 342 w 356"/>
                <a:gd name="T117" fmla="*/ 25 h 87"/>
                <a:gd name="T118" fmla="*/ 342 w 356"/>
                <a:gd name="T119" fmla="*/ 36 h 87"/>
                <a:gd name="T120" fmla="*/ 350 w 356"/>
                <a:gd name="T121" fmla="*/ 75 h 87"/>
                <a:gd name="T122" fmla="*/ 356 w 356"/>
                <a:gd name="T123" fmla="*/ 8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6" h="87">
                  <a:moveTo>
                    <a:pt x="56" y="27"/>
                  </a:moveTo>
                  <a:cubicBezTo>
                    <a:pt x="56" y="31"/>
                    <a:pt x="55" y="34"/>
                    <a:pt x="54" y="38"/>
                  </a:cubicBezTo>
                  <a:cubicBezTo>
                    <a:pt x="52" y="41"/>
                    <a:pt x="50" y="44"/>
                    <a:pt x="48" y="46"/>
                  </a:cubicBezTo>
                  <a:cubicBezTo>
                    <a:pt x="45" y="49"/>
                    <a:pt x="42" y="51"/>
                    <a:pt x="38" y="52"/>
                  </a:cubicBezTo>
                  <a:cubicBezTo>
                    <a:pt x="34" y="54"/>
                    <a:pt x="29" y="55"/>
                    <a:pt x="24" y="55"/>
                  </a:cubicBezTo>
                  <a:cubicBezTo>
                    <a:pt x="14" y="55"/>
                    <a:pt x="14" y="55"/>
                    <a:pt x="14" y="55"/>
                  </a:cubicBezTo>
                  <a:cubicBezTo>
                    <a:pt x="14" y="85"/>
                    <a:pt x="14" y="85"/>
                    <a:pt x="14" y="85"/>
                  </a:cubicBezTo>
                  <a:cubicBezTo>
                    <a:pt x="0" y="85"/>
                    <a:pt x="0" y="85"/>
                    <a:pt x="0" y="85"/>
                  </a:cubicBezTo>
                  <a:cubicBezTo>
                    <a:pt x="0" y="0"/>
                    <a:pt x="0" y="0"/>
                    <a:pt x="0" y="0"/>
                  </a:cubicBezTo>
                  <a:cubicBezTo>
                    <a:pt x="26" y="0"/>
                    <a:pt x="26" y="0"/>
                    <a:pt x="26" y="0"/>
                  </a:cubicBezTo>
                  <a:cubicBezTo>
                    <a:pt x="31" y="0"/>
                    <a:pt x="35" y="1"/>
                    <a:pt x="39" y="2"/>
                  </a:cubicBezTo>
                  <a:cubicBezTo>
                    <a:pt x="43" y="4"/>
                    <a:pt x="46" y="5"/>
                    <a:pt x="49" y="8"/>
                  </a:cubicBezTo>
                  <a:cubicBezTo>
                    <a:pt x="51" y="10"/>
                    <a:pt x="53" y="13"/>
                    <a:pt x="54" y="16"/>
                  </a:cubicBezTo>
                  <a:cubicBezTo>
                    <a:pt x="55" y="19"/>
                    <a:pt x="56" y="23"/>
                    <a:pt x="56" y="27"/>
                  </a:cubicBezTo>
                  <a:close/>
                  <a:moveTo>
                    <a:pt x="41" y="27"/>
                  </a:moveTo>
                  <a:cubicBezTo>
                    <a:pt x="41" y="25"/>
                    <a:pt x="41" y="23"/>
                    <a:pt x="40" y="21"/>
                  </a:cubicBezTo>
                  <a:cubicBezTo>
                    <a:pt x="39" y="19"/>
                    <a:pt x="38" y="18"/>
                    <a:pt x="37" y="16"/>
                  </a:cubicBezTo>
                  <a:cubicBezTo>
                    <a:pt x="35" y="15"/>
                    <a:pt x="34" y="14"/>
                    <a:pt x="31" y="13"/>
                  </a:cubicBezTo>
                  <a:cubicBezTo>
                    <a:pt x="29" y="13"/>
                    <a:pt x="26" y="12"/>
                    <a:pt x="23" y="12"/>
                  </a:cubicBezTo>
                  <a:cubicBezTo>
                    <a:pt x="14" y="12"/>
                    <a:pt x="14" y="12"/>
                    <a:pt x="14" y="12"/>
                  </a:cubicBezTo>
                  <a:cubicBezTo>
                    <a:pt x="14" y="43"/>
                    <a:pt x="14" y="43"/>
                    <a:pt x="14" y="43"/>
                  </a:cubicBezTo>
                  <a:cubicBezTo>
                    <a:pt x="23" y="43"/>
                    <a:pt x="23" y="43"/>
                    <a:pt x="23" y="43"/>
                  </a:cubicBezTo>
                  <a:cubicBezTo>
                    <a:pt x="29" y="43"/>
                    <a:pt x="33" y="41"/>
                    <a:pt x="36" y="39"/>
                  </a:cubicBezTo>
                  <a:cubicBezTo>
                    <a:pt x="40" y="36"/>
                    <a:pt x="41" y="32"/>
                    <a:pt x="41" y="27"/>
                  </a:cubicBezTo>
                  <a:close/>
                  <a:moveTo>
                    <a:pt x="97" y="37"/>
                  </a:moveTo>
                  <a:cubicBezTo>
                    <a:pt x="96" y="37"/>
                    <a:pt x="95" y="37"/>
                    <a:pt x="95" y="37"/>
                  </a:cubicBezTo>
                  <a:cubicBezTo>
                    <a:pt x="94" y="36"/>
                    <a:pt x="93" y="36"/>
                    <a:pt x="92" y="36"/>
                  </a:cubicBezTo>
                  <a:cubicBezTo>
                    <a:pt x="92" y="36"/>
                    <a:pt x="91" y="36"/>
                    <a:pt x="90" y="36"/>
                  </a:cubicBezTo>
                  <a:cubicBezTo>
                    <a:pt x="88" y="36"/>
                    <a:pt x="87" y="36"/>
                    <a:pt x="85" y="37"/>
                  </a:cubicBezTo>
                  <a:cubicBezTo>
                    <a:pt x="83" y="38"/>
                    <a:pt x="82" y="39"/>
                    <a:pt x="81" y="41"/>
                  </a:cubicBezTo>
                  <a:cubicBezTo>
                    <a:pt x="80" y="42"/>
                    <a:pt x="79" y="44"/>
                    <a:pt x="78" y="46"/>
                  </a:cubicBezTo>
                  <a:cubicBezTo>
                    <a:pt x="77" y="49"/>
                    <a:pt x="77" y="51"/>
                    <a:pt x="77" y="54"/>
                  </a:cubicBezTo>
                  <a:cubicBezTo>
                    <a:pt x="77" y="85"/>
                    <a:pt x="77" y="85"/>
                    <a:pt x="77" y="85"/>
                  </a:cubicBezTo>
                  <a:cubicBezTo>
                    <a:pt x="63" y="85"/>
                    <a:pt x="63" y="85"/>
                    <a:pt x="63" y="85"/>
                  </a:cubicBezTo>
                  <a:cubicBezTo>
                    <a:pt x="63" y="25"/>
                    <a:pt x="63" y="25"/>
                    <a:pt x="63" y="25"/>
                  </a:cubicBezTo>
                  <a:cubicBezTo>
                    <a:pt x="77" y="25"/>
                    <a:pt x="77" y="25"/>
                    <a:pt x="77" y="25"/>
                  </a:cubicBezTo>
                  <a:cubicBezTo>
                    <a:pt x="77" y="36"/>
                    <a:pt x="77" y="36"/>
                    <a:pt x="77" y="36"/>
                  </a:cubicBezTo>
                  <a:cubicBezTo>
                    <a:pt x="77" y="36"/>
                    <a:pt x="77" y="36"/>
                    <a:pt x="77" y="36"/>
                  </a:cubicBezTo>
                  <a:cubicBezTo>
                    <a:pt x="78" y="34"/>
                    <a:pt x="79" y="32"/>
                    <a:pt x="80" y="31"/>
                  </a:cubicBezTo>
                  <a:cubicBezTo>
                    <a:pt x="81" y="29"/>
                    <a:pt x="82" y="28"/>
                    <a:pt x="84" y="27"/>
                  </a:cubicBezTo>
                  <a:cubicBezTo>
                    <a:pt x="85" y="26"/>
                    <a:pt x="86" y="25"/>
                    <a:pt x="88" y="24"/>
                  </a:cubicBezTo>
                  <a:cubicBezTo>
                    <a:pt x="89" y="24"/>
                    <a:pt x="91" y="24"/>
                    <a:pt x="93" y="24"/>
                  </a:cubicBezTo>
                  <a:cubicBezTo>
                    <a:pt x="94" y="24"/>
                    <a:pt x="95" y="24"/>
                    <a:pt x="96" y="24"/>
                  </a:cubicBezTo>
                  <a:cubicBezTo>
                    <a:pt x="96" y="24"/>
                    <a:pt x="97" y="24"/>
                    <a:pt x="98" y="24"/>
                  </a:cubicBezTo>
                  <a:cubicBezTo>
                    <a:pt x="98" y="38"/>
                    <a:pt x="98" y="38"/>
                    <a:pt x="98" y="38"/>
                  </a:cubicBezTo>
                  <a:cubicBezTo>
                    <a:pt x="98" y="38"/>
                    <a:pt x="97" y="37"/>
                    <a:pt x="97" y="37"/>
                  </a:cubicBezTo>
                  <a:close/>
                  <a:moveTo>
                    <a:pt x="161" y="54"/>
                  </a:moveTo>
                  <a:cubicBezTo>
                    <a:pt x="161" y="59"/>
                    <a:pt x="161" y="64"/>
                    <a:pt x="159" y="68"/>
                  </a:cubicBezTo>
                  <a:cubicBezTo>
                    <a:pt x="158" y="72"/>
                    <a:pt x="155" y="75"/>
                    <a:pt x="153" y="78"/>
                  </a:cubicBezTo>
                  <a:cubicBezTo>
                    <a:pt x="150" y="81"/>
                    <a:pt x="147" y="83"/>
                    <a:pt x="143" y="84"/>
                  </a:cubicBezTo>
                  <a:cubicBezTo>
                    <a:pt x="139" y="86"/>
                    <a:pt x="135" y="87"/>
                    <a:pt x="130" y="87"/>
                  </a:cubicBezTo>
                  <a:cubicBezTo>
                    <a:pt x="125" y="87"/>
                    <a:pt x="121" y="86"/>
                    <a:pt x="117" y="84"/>
                  </a:cubicBezTo>
                  <a:cubicBezTo>
                    <a:pt x="113" y="83"/>
                    <a:pt x="110" y="81"/>
                    <a:pt x="108" y="78"/>
                  </a:cubicBezTo>
                  <a:cubicBezTo>
                    <a:pt x="105" y="75"/>
                    <a:pt x="103" y="72"/>
                    <a:pt x="101" y="68"/>
                  </a:cubicBezTo>
                  <a:cubicBezTo>
                    <a:pt x="100" y="65"/>
                    <a:pt x="99" y="60"/>
                    <a:pt x="99" y="56"/>
                  </a:cubicBezTo>
                  <a:cubicBezTo>
                    <a:pt x="99" y="50"/>
                    <a:pt x="100" y="46"/>
                    <a:pt x="102" y="42"/>
                  </a:cubicBezTo>
                  <a:cubicBezTo>
                    <a:pt x="103" y="38"/>
                    <a:pt x="105" y="34"/>
                    <a:pt x="108" y="31"/>
                  </a:cubicBezTo>
                  <a:cubicBezTo>
                    <a:pt x="111" y="29"/>
                    <a:pt x="114" y="27"/>
                    <a:pt x="118" y="25"/>
                  </a:cubicBezTo>
                  <a:cubicBezTo>
                    <a:pt x="122" y="24"/>
                    <a:pt x="127" y="23"/>
                    <a:pt x="131" y="23"/>
                  </a:cubicBezTo>
                  <a:cubicBezTo>
                    <a:pt x="136" y="23"/>
                    <a:pt x="140" y="24"/>
                    <a:pt x="144" y="25"/>
                  </a:cubicBezTo>
                  <a:cubicBezTo>
                    <a:pt x="148" y="27"/>
                    <a:pt x="151" y="29"/>
                    <a:pt x="154" y="32"/>
                  </a:cubicBezTo>
                  <a:cubicBezTo>
                    <a:pt x="156" y="35"/>
                    <a:pt x="158" y="38"/>
                    <a:pt x="159" y="42"/>
                  </a:cubicBezTo>
                  <a:cubicBezTo>
                    <a:pt x="161" y="45"/>
                    <a:pt x="161" y="50"/>
                    <a:pt x="161" y="54"/>
                  </a:cubicBezTo>
                  <a:close/>
                  <a:moveTo>
                    <a:pt x="147" y="55"/>
                  </a:moveTo>
                  <a:cubicBezTo>
                    <a:pt x="147" y="48"/>
                    <a:pt x="146" y="43"/>
                    <a:pt x="143" y="40"/>
                  </a:cubicBezTo>
                  <a:cubicBezTo>
                    <a:pt x="140" y="36"/>
                    <a:pt x="136" y="34"/>
                    <a:pt x="131" y="34"/>
                  </a:cubicBezTo>
                  <a:cubicBezTo>
                    <a:pt x="128" y="34"/>
                    <a:pt x="126" y="35"/>
                    <a:pt x="124" y="36"/>
                  </a:cubicBezTo>
                  <a:cubicBezTo>
                    <a:pt x="122" y="36"/>
                    <a:pt x="120" y="38"/>
                    <a:pt x="118" y="39"/>
                  </a:cubicBezTo>
                  <a:cubicBezTo>
                    <a:pt x="117" y="41"/>
                    <a:pt x="116" y="43"/>
                    <a:pt x="115" y="46"/>
                  </a:cubicBezTo>
                  <a:cubicBezTo>
                    <a:pt x="114" y="48"/>
                    <a:pt x="113" y="52"/>
                    <a:pt x="113" y="55"/>
                  </a:cubicBezTo>
                  <a:cubicBezTo>
                    <a:pt x="113" y="59"/>
                    <a:pt x="114" y="61"/>
                    <a:pt x="115" y="64"/>
                  </a:cubicBezTo>
                  <a:cubicBezTo>
                    <a:pt x="116" y="67"/>
                    <a:pt x="117" y="69"/>
                    <a:pt x="118" y="70"/>
                  </a:cubicBezTo>
                  <a:cubicBezTo>
                    <a:pt x="120" y="72"/>
                    <a:pt x="122" y="73"/>
                    <a:pt x="124" y="74"/>
                  </a:cubicBezTo>
                  <a:cubicBezTo>
                    <a:pt x="126" y="75"/>
                    <a:pt x="128" y="75"/>
                    <a:pt x="131" y="75"/>
                  </a:cubicBezTo>
                  <a:cubicBezTo>
                    <a:pt x="136" y="75"/>
                    <a:pt x="140" y="74"/>
                    <a:pt x="143" y="70"/>
                  </a:cubicBezTo>
                  <a:cubicBezTo>
                    <a:pt x="146" y="67"/>
                    <a:pt x="147" y="61"/>
                    <a:pt x="147" y="55"/>
                  </a:cubicBezTo>
                  <a:close/>
                  <a:moveTo>
                    <a:pt x="200" y="85"/>
                  </a:moveTo>
                  <a:cubicBezTo>
                    <a:pt x="199" y="85"/>
                    <a:pt x="198" y="86"/>
                    <a:pt x="197" y="86"/>
                  </a:cubicBezTo>
                  <a:cubicBezTo>
                    <a:pt x="196" y="86"/>
                    <a:pt x="195" y="86"/>
                    <a:pt x="194" y="86"/>
                  </a:cubicBezTo>
                  <a:cubicBezTo>
                    <a:pt x="193" y="86"/>
                    <a:pt x="192" y="87"/>
                    <a:pt x="191" y="87"/>
                  </a:cubicBezTo>
                  <a:cubicBezTo>
                    <a:pt x="185" y="87"/>
                    <a:pt x="181" y="85"/>
                    <a:pt x="178" y="82"/>
                  </a:cubicBezTo>
                  <a:cubicBezTo>
                    <a:pt x="175" y="78"/>
                    <a:pt x="174" y="74"/>
                    <a:pt x="174" y="67"/>
                  </a:cubicBezTo>
                  <a:cubicBezTo>
                    <a:pt x="174" y="36"/>
                    <a:pt x="174" y="36"/>
                    <a:pt x="174" y="36"/>
                  </a:cubicBezTo>
                  <a:cubicBezTo>
                    <a:pt x="164" y="36"/>
                    <a:pt x="164" y="36"/>
                    <a:pt x="164" y="36"/>
                  </a:cubicBezTo>
                  <a:cubicBezTo>
                    <a:pt x="164" y="25"/>
                    <a:pt x="164" y="25"/>
                    <a:pt x="164" y="25"/>
                  </a:cubicBezTo>
                  <a:cubicBezTo>
                    <a:pt x="174" y="25"/>
                    <a:pt x="174" y="25"/>
                    <a:pt x="174" y="25"/>
                  </a:cubicBezTo>
                  <a:cubicBezTo>
                    <a:pt x="174" y="11"/>
                    <a:pt x="174" y="11"/>
                    <a:pt x="174" y="11"/>
                  </a:cubicBezTo>
                  <a:cubicBezTo>
                    <a:pt x="187" y="7"/>
                    <a:pt x="187" y="7"/>
                    <a:pt x="187" y="7"/>
                  </a:cubicBezTo>
                  <a:cubicBezTo>
                    <a:pt x="187" y="25"/>
                    <a:pt x="187" y="25"/>
                    <a:pt x="187" y="25"/>
                  </a:cubicBezTo>
                  <a:cubicBezTo>
                    <a:pt x="202" y="25"/>
                    <a:pt x="202" y="25"/>
                    <a:pt x="202" y="25"/>
                  </a:cubicBezTo>
                  <a:cubicBezTo>
                    <a:pt x="202" y="36"/>
                    <a:pt x="202" y="36"/>
                    <a:pt x="202" y="36"/>
                  </a:cubicBezTo>
                  <a:cubicBezTo>
                    <a:pt x="187" y="36"/>
                    <a:pt x="187" y="36"/>
                    <a:pt x="187" y="36"/>
                  </a:cubicBezTo>
                  <a:cubicBezTo>
                    <a:pt x="187" y="65"/>
                    <a:pt x="187" y="65"/>
                    <a:pt x="187" y="65"/>
                  </a:cubicBezTo>
                  <a:cubicBezTo>
                    <a:pt x="187" y="69"/>
                    <a:pt x="188" y="71"/>
                    <a:pt x="189" y="73"/>
                  </a:cubicBezTo>
                  <a:cubicBezTo>
                    <a:pt x="191" y="75"/>
                    <a:pt x="193" y="75"/>
                    <a:pt x="196" y="75"/>
                  </a:cubicBezTo>
                  <a:cubicBezTo>
                    <a:pt x="197" y="75"/>
                    <a:pt x="198" y="75"/>
                    <a:pt x="199" y="75"/>
                  </a:cubicBezTo>
                  <a:cubicBezTo>
                    <a:pt x="200" y="75"/>
                    <a:pt x="201" y="74"/>
                    <a:pt x="202" y="74"/>
                  </a:cubicBezTo>
                  <a:cubicBezTo>
                    <a:pt x="202" y="84"/>
                    <a:pt x="202" y="84"/>
                    <a:pt x="202" y="84"/>
                  </a:cubicBezTo>
                  <a:cubicBezTo>
                    <a:pt x="201" y="85"/>
                    <a:pt x="201" y="85"/>
                    <a:pt x="200" y="85"/>
                  </a:cubicBezTo>
                  <a:close/>
                  <a:moveTo>
                    <a:pt x="220" y="59"/>
                  </a:moveTo>
                  <a:cubicBezTo>
                    <a:pt x="220" y="64"/>
                    <a:pt x="222" y="69"/>
                    <a:pt x="225" y="71"/>
                  </a:cubicBezTo>
                  <a:cubicBezTo>
                    <a:pt x="228" y="74"/>
                    <a:pt x="232" y="76"/>
                    <a:pt x="238" y="76"/>
                  </a:cubicBezTo>
                  <a:cubicBezTo>
                    <a:pt x="241" y="76"/>
                    <a:pt x="245" y="75"/>
                    <a:pt x="248" y="74"/>
                  </a:cubicBezTo>
                  <a:cubicBezTo>
                    <a:pt x="251" y="73"/>
                    <a:pt x="254" y="72"/>
                    <a:pt x="256" y="70"/>
                  </a:cubicBezTo>
                  <a:cubicBezTo>
                    <a:pt x="256" y="81"/>
                    <a:pt x="256" y="81"/>
                    <a:pt x="256" y="81"/>
                  </a:cubicBezTo>
                  <a:cubicBezTo>
                    <a:pt x="255" y="82"/>
                    <a:pt x="254" y="83"/>
                    <a:pt x="253" y="83"/>
                  </a:cubicBezTo>
                  <a:cubicBezTo>
                    <a:pt x="251" y="84"/>
                    <a:pt x="250" y="84"/>
                    <a:pt x="248" y="85"/>
                  </a:cubicBezTo>
                  <a:cubicBezTo>
                    <a:pt x="246" y="85"/>
                    <a:pt x="244" y="86"/>
                    <a:pt x="242" y="86"/>
                  </a:cubicBezTo>
                  <a:cubicBezTo>
                    <a:pt x="240" y="86"/>
                    <a:pt x="237" y="87"/>
                    <a:pt x="235" y="87"/>
                  </a:cubicBezTo>
                  <a:cubicBezTo>
                    <a:pt x="230" y="87"/>
                    <a:pt x="226" y="86"/>
                    <a:pt x="223" y="84"/>
                  </a:cubicBezTo>
                  <a:cubicBezTo>
                    <a:pt x="219" y="83"/>
                    <a:pt x="216" y="81"/>
                    <a:pt x="213" y="79"/>
                  </a:cubicBezTo>
                  <a:cubicBezTo>
                    <a:pt x="211" y="76"/>
                    <a:pt x="209" y="73"/>
                    <a:pt x="208" y="69"/>
                  </a:cubicBezTo>
                  <a:cubicBezTo>
                    <a:pt x="206" y="65"/>
                    <a:pt x="206" y="60"/>
                    <a:pt x="206" y="55"/>
                  </a:cubicBezTo>
                  <a:cubicBezTo>
                    <a:pt x="206" y="50"/>
                    <a:pt x="207" y="45"/>
                    <a:pt x="208" y="41"/>
                  </a:cubicBezTo>
                  <a:cubicBezTo>
                    <a:pt x="210" y="37"/>
                    <a:pt x="212" y="34"/>
                    <a:pt x="215" y="31"/>
                  </a:cubicBezTo>
                  <a:cubicBezTo>
                    <a:pt x="218" y="28"/>
                    <a:pt x="221" y="26"/>
                    <a:pt x="224" y="25"/>
                  </a:cubicBezTo>
                  <a:cubicBezTo>
                    <a:pt x="228" y="24"/>
                    <a:pt x="231" y="23"/>
                    <a:pt x="234" y="23"/>
                  </a:cubicBezTo>
                  <a:cubicBezTo>
                    <a:pt x="239" y="23"/>
                    <a:pt x="243" y="24"/>
                    <a:pt x="246" y="25"/>
                  </a:cubicBezTo>
                  <a:cubicBezTo>
                    <a:pt x="249" y="27"/>
                    <a:pt x="252" y="29"/>
                    <a:pt x="254" y="31"/>
                  </a:cubicBezTo>
                  <a:cubicBezTo>
                    <a:pt x="256" y="34"/>
                    <a:pt x="258" y="37"/>
                    <a:pt x="259" y="40"/>
                  </a:cubicBezTo>
                  <a:cubicBezTo>
                    <a:pt x="260" y="44"/>
                    <a:pt x="261" y="48"/>
                    <a:pt x="261" y="52"/>
                  </a:cubicBezTo>
                  <a:cubicBezTo>
                    <a:pt x="261" y="59"/>
                    <a:pt x="261" y="59"/>
                    <a:pt x="261" y="59"/>
                  </a:cubicBezTo>
                  <a:lnTo>
                    <a:pt x="220" y="59"/>
                  </a:lnTo>
                  <a:close/>
                  <a:moveTo>
                    <a:pt x="247" y="43"/>
                  </a:moveTo>
                  <a:cubicBezTo>
                    <a:pt x="246" y="41"/>
                    <a:pt x="245" y="39"/>
                    <a:pt x="244" y="38"/>
                  </a:cubicBezTo>
                  <a:cubicBezTo>
                    <a:pt x="243" y="37"/>
                    <a:pt x="242" y="36"/>
                    <a:pt x="240" y="35"/>
                  </a:cubicBezTo>
                  <a:cubicBezTo>
                    <a:pt x="239" y="34"/>
                    <a:pt x="237" y="34"/>
                    <a:pt x="234" y="34"/>
                  </a:cubicBezTo>
                  <a:cubicBezTo>
                    <a:pt x="233" y="34"/>
                    <a:pt x="231" y="34"/>
                    <a:pt x="229" y="35"/>
                  </a:cubicBezTo>
                  <a:cubicBezTo>
                    <a:pt x="228" y="36"/>
                    <a:pt x="226" y="37"/>
                    <a:pt x="225" y="38"/>
                  </a:cubicBezTo>
                  <a:cubicBezTo>
                    <a:pt x="224" y="39"/>
                    <a:pt x="222" y="41"/>
                    <a:pt x="222" y="43"/>
                  </a:cubicBezTo>
                  <a:cubicBezTo>
                    <a:pt x="221" y="44"/>
                    <a:pt x="220" y="46"/>
                    <a:pt x="220" y="49"/>
                  </a:cubicBezTo>
                  <a:cubicBezTo>
                    <a:pt x="247" y="49"/>
                    <a:pt x="247" y="49"/>
                    <a:pt x="247" y="49"/>
                  </a:cubicBezTo>
                  <a:cubicBezTo>
                    <a:pt x="247" y="47"/>
                    <a:pt x="247" y="45"/>
                    <a:pt x="247" y="43"/>
                  </a:cubicBezTo>
                  <a:close/>
                  <a:moveTo>
                    <a:pt x="306" y="85"/>
                  </a:moveTo>
                  <a:cubicBezTo>
                    <a:pt x="303" y="86"/>
                    <a:pt x="300" y="87"/>
                    <a:pt x="296" y="87"/>
                  </a:cubicBezTo>
                  <a:cubicBezTo>
                    <a:pt x="292" y="87"/>
                    <a:pt x="288" y="86"/>
                    <a:pt x="284" y="84"/>
                  </a:cubicBezTo>
                  <a:cubicBezTo>
                    <a:pt x="280" y="83"/>
                    <a:pt x="277" y="81"/>
                    <a:pt x="275" y="78"/>
                  </a:cubicBezTo>
                  <a:cubicBezTo>
                    <a:pt x="272" y="75"/>
                    <a:pt x="270" y="72"/>
                    <a:pt x="268" y="68"/>
                  </a:cubicBezTo>
                  <a:cubicBezTo>
                    <a:pt x="267" y="65"/>
                    <a:pt x="266" y="61"/>
                    <a:pt x="266" y="56"/>
                  </a:cubicBezTo>
                  <a:cubicBezTo>
                    <a:pt x="266" y="51"/>
                    <a:pt x="267" y="47"/>
                    <a:pt x="269" y="43"/>
                  </a:cubicBezTo>
                  <a:cubicBezTo>
                    <a:pt x="270" y="39"/>
                    <a:pt x="272" y="35"/>
                    <a:pt x="275" y="32"/>
                  </a:cubicBezTo>
                  <a:cubicBezTo>
                    <a:pt x="278" y="29"/>
                    <a:pt x="281" y="27"/>
                    <a:pt x="285" y="26"/>
                  </a:cubicBezTo>
                  <a:cubicBezTo>
                    <a:pt x="289" y="24"/>
                    <a:pt x="294" y="23"/>
                    <a:pt x="299" y="23"/>
                  </a:cubicBezTo>
                  <a:cubicBezTo>
                    <a:pt x="301" y="23"/>
                    <a:pt x="302" y="23"/>
                    <a:pt x="304" y="23"/>
                  </a:cubicBezTo>
                  <a:cubicBezTo>
                    <a:pt x="305" y="24"/>
                    <a:pt x="306" y="24"/>
                    <a:pt x="308" y="24"/>
                  </a:cubicBezTo>
                  <a:cubicBezTo>
                    <a:pt x="309" y="25"/>
                    <a:pt x="310" y="25"/>
                    <a:pt x="311" y="25"/>
                  </a:cubicBezTo>
                  <a:cubicBezTo>
                    <a:pt x="312" y="26"/>
                    <a:pt x="313" y="26"/>
                    <a:pt x="313" y="26"/>
                  </a:cubicBezTo>
                  <a:cubicBezTo>
                    <a:pt x="313" y="39"/>
                    <a:pt x="313" y="39"/>
                    <a:pt x="313" y="39"/>
                  </a:cubicBezTo>
                  <a:cubicBezTo>
                    <a:pt x="312" y="38"/>
                    <a:pt x="309" y="37"/>
                    <a:pt x="307" y="36"/>
                  </a:cubicBezTo>
                  <a:cubicBezTo>
                    <a:pt x="305" y="35"/>
                    <a:pt x="302" y="34"/>
                    <a:pt x="300" y="34"/>
                  </a:cubicBezTo>
                  <a:cubicBezTo>
                    <a:pt x="297" y="34"/>
                    <a:pt x="294" y="35"/>
                    <a:pt x="292" y="36"/>
                  </a:cubicBezTo>
                  <a:cubicBezTo>
                    <a:pt x="290" y="37"/>
                    <a:pt x="288" y="38"/>
                    <a:pt x="286" y="40"/>
                  </a:cubicBezTo>
                  <a:cubicBezTo>
                    <a:pt x="284" y="42"/>
                    <a:pt x="283" y="44"/>
                    <a:pt x="282" y="46"/>
                  </a:cubicBezTo>
                  <a:cubicBezTo>
                    <a:pt x="281" y="49"/>
                    <a:pt x="281" y="52"/>
                    <a:pt x="281" y="55"/>
                  </a:cubicBezTo>
                  <a:cubicBezTo>
                    <a:pt x="281" y="58"/>
                    <a:pt x="281" y="61"/>
                    <a:pt x="282" y="64"/>
                  </a:cubicBezTo>
                  <a:cubicBezTo>
                    <a:pt x="283" y="66"/>
                    <a:pt x="284" y="68"/>
                    <a:pt x="286" y="70"/>
                  </a:cubicBezTo>
                  <a:cubicBezTo>
                    <a:pt x="287" y="72"/>
                    <a:pt x="289" y="73"/>
                    <a:pt x="291" y="74"/>
                  </a:cubicBezTo>
                  <a:cubicBezTo>
                    <a:pt x="294" y="75"/>
                    <a:pt x="296" y="75"/>
                    <a:pt x="299" y="75"/>
                  </a:cubicBezTo>
                  <a:cubicBezTo>
                    <a:pt x="301" y="75"/>
                    <a:pt x="302" y="75"/>
                    <a:pt x="303" y="75"/>
                  </a:cubicBezTo>
                  <a:cubicBezTo>
                    <a:pt x="304" y="75"/>
                    <a:pt x="305" y="74"/>
                    <a:pt x="307" y="74"/>
                  </a:cubicBezTo>
                  <a:cubicBezTo>
                    <a:pt x="308" y="73"/>
                    <a:pt x="309" y="73"/>
                    <a:pt x="310" y="72"/>
                  </a:cubicBezTo>
                  <a:cubicBezTo>
                    <a:pt x="311" y="72"/>
                    <a:pt x="313" y="71"/>
                    <a:pt x="313" y="70"/>
                  </a:cubicBezTo>
                  <a:cubicBezTo>
                    <a:pt x="313" y="83"/>
                    <a:pt x="313" y="83"/>
                    <a:pt x="313" y="83"/>
                  </a:cubicBezTo>
                  <a:cubicBezTo>
                    <a:pt x="311" y="84"/>
                    <a:pt x="309" y="85"/>
                    <a:pt x="306" y="85"/>
                  </a:cubicBezTo>
                  <a:close/>
                  <a:moveTo>
                    <a:pt x="355" y="85"/>
                  </a:moveTo>
                  <a:cubicBezTo>
                    <a:pt x="354" y="85"/>
                    <a:pt x="353" y="86"/>
                    <a:pt x="352" y="86"/>
                  </a:cubicBezTo>
                  <a:cubicBezTo>
                    <a:pt x="351" y="86"/>
                    <a:pt x="350" y="86"/>
                    <a:pt x="349" y="86"/>
                  </a:cubicBezTo>
                  <a:cubicBezTo>
                    <a:pt x="348" y="86"/>
                    <a:pt x="347" y="87"/>
                    <a:pt x="346" y="87"/>
                  </a:cubicBezTo>
                  <a:cubicBezTo>
                    <a:pt x="340" y="87"/>
                    <a:pt x="335" y="85"/>
                    <a:pt x="333" y="82"/>
                  </a:cubicBezTo>
                  <a:cubicBezTo>
                    <a:pt x="330" y="78"/>
                    <a:pt x="328" y="74"/>
                    <a:pt x="328" y="67"/>
                  </a:cubicBezTo>
                  <a:cubicBezTo>
                    <a:pt x="328" y="36"/>
                    <a:pt x="328" y="36"/>
                    <a:pt x="328" y="36"/>
                  </a:cubicBezTo>
                  <a:cubicBezTo>
                    <a:pt x="318" y="36"/>
                    <a:pt x="318" y="36"/>
                    <a:pt x="318" y="36"/>
                  </a:cubicBezTo>
                  <a:cubicBezTo>
                    <a:pt x="318" y="25"/>
                    <a:pt x="318" y="25"/>
                    <a:pt x="318" y="25"/>
                  </a:cubicBezTo>
                  <a:cubicBezTo>
                    <a:pt x="328" y="25"/>
                    <a:pt x="328" y="25"/>
                    <a:pt x="328" y="25"/>
                  </a:cubicBezTo>
                  <a:cubicBezTo>
                    <a:pt x="328" y="11"/>
                    <a:pt x="328" y="11"/>
                    <a:pt x="328" y="11"/>
                  </a:cubicBezTo>
                  <a:cubicBezTo>
                    <a:pt x="342" y="7"/>
                    <a:pt x="342" y="7"/>
                    <a:pt x="342" y="7"/>
                  </a:cubicBezTo>
                  <a:cubicBezTo>
                    <a:pt x="342" y="25"/>
                    <a:pt x="342" y="25"/>
                    <a:pt x="342" y="25"/>
                  </a:cubicBezTo>
                  <a:cubicBezTo>
                    <a:pt x="356" y="25"/>
                    <a:pt x="356" y="25"/>
                    <a:pt x="356" y="25"/>
                  </a:cubicBezTo>
                  <a:cubicBezTo>
                    <a:pt x="356" y="36"/>
                    <a:pt x="356" y="36"/>
                    <a:pt x="356" y="36"/>
                  </a:cubicBezTo>
                  <a:cubicBezTo>
                    <a:pt x="342" y="36"/>
                    <a:pt x="342" y="36"/>
                    <a:pt x="342" y="36"/>
                  </a:cubicBezTo>
                  <a:cubicBezTo>
                    <a:pt x="342" y="65"/>
                    <a:pt x="342" y="65"/>
                    <a:pt x="342" y="65"/>
                  </a:cubicBezTo>
                  <a:cubicBezTo>
                    <a:pt x="342" y="69"/>
                    <a:pt x="343" y="71"/>
                    <a:pt x="344" y="73"/>
                  </a:cubicBezTo>
                  <a:cubicBezTo>
                    <a:pt x="345" y="75"/>
                    <a:pt x="348" y="75"/>
                    <a:pt x="350" y="75"/>
                  </a:cubicBezTo>
                  <a:cubicBezTo>
                    <a:pt x="351" y="75"/>
                    <a:pt x="352" y="75"/>
                    <a:pt x="353" y="75"/>
                  </a:cubicBezTo>
                  <a:cubicBezTo>
                    <a:pt x="355" y="75"/>
                    <a:pt x="356" y="74"/>
                    <a:pt x="356" y="74"/>
                  </a:cubicBezTo>
                  <a:cubicBezTo>
                    <a:pt x="356" y="84"/>
                    <a:pt x="356" y="84"/>
                    <a:pt x="356" y="84"/>
                  </a:cubicBezTo>
                  <a:cubicBezTo>
                    <a:pt x="356" y="85"/>
                    <a:pt x="355" y="85"/>
                    <a:pt x="355" y="85"/>
                  </a:cubicBezTo>
                  <a:close/>
                </a:path>
              </a:pathLst>
            </a:custGeom>
            <a:solidFill>
              <a:schemeClr val="bg1"/>
            </a:solidFill>
            <a:ln>
              <a:noFill/>
            </a:ln>
          </p:spPr>
          <p:txBody>
            <a:bodyPr vert="horz" wrap="square" lIns="91391" tIns="45696" rIns="91391" bIns="45696" numCol="1" anchor="t" anchorCtr="0" compatLnSpc="1">
              <a:prstTxWarp prst="textNoShape">
                <a:avLst/>
              </a:prstTxWarp>
            </a:bodyPr>
            <a:lstStyle/>
            <a:p>
              <a:pPr defTabSz="931174"/>
              <a:endParaRPr lang="en-US" sz="1836" kern="0" dirty="0">
                <a:solidFill>
                  <a:srgbClr val="505050"/>
                </a:solidFill>
              </a:endParaRPr>
            </a:p>
          </p:txBody>
        </p:sp>
        <p:sp>
          <p:nvSpPr>
            <p:cNvPr id="8" name="Freeform 6"/>
            <p:cNvSpPr>
              <a:spLocks noChangeAspect="1" noEditPoints="1"/>
            </p:cNvSpPr>
            <p:nvPr/>
          </p:nvSpPr>
          <p:spPr bwMode="blackWhite">
            <a:xfrm>
              <a:off x="3635787" y="4594526"/>
              <a:ext cx="1099705" cy="294409"/>
            </a:xfrm>
            <a:custGeom>
              <a:avLst/>
              <a:gdLst>
                <a:gd name="T0" fmla="*/ 59 w 322"/>
                <a:gd name="T1" fmla="*/ 73 h 86"/>
                <a:gd name="T2" fmla="*/ 0 w 322"/>
                <a:gd name="T3" fmla="*/ 85 h 86"/>
                <a:gd name="T4" fmla="*/ 60 w 322"/>
                <a:gd name="T5" fmla="*/ 11 h 86"/>
                <a:gd name="T6" fmla="*/ 54 w 322"/>
                <a:gd name="T7" fmla="*/ 29 h 86"/>
                <a:gd name="T8" fmla="*/ 25 w 322"/>
                <a:gd name="T9" fmla="*/ 12 h 86"/>
                <a:gd name="T10" fmla="*/ 25 w 322"/>
                <a:gd name="T11" fmla="*/ 73 h 86"/>
                <a:gd name="T12" fmla="*/ 54 w 322"/>
                <a:gd name="T13" fmla="*/ 55 h 86"/>
                <a:gd name="T14" fmla="*/ 95 w 322"/>
                <a:gd name="T15" fmla="*/ 71 h 86"/>
                <a:gd name="T16" fmla="*/ 126 w 322"/>
                <a:gd name="T17" fmla="*/ 70 h 86"/>
                <a:gd name="T18" fmla="*/ 118 w 322"/>
                <a:gd name="T19" fmla="*/ 85 h 86"/>
                <a:gd name="T20" fmla="*/ 92 w 322"/>
                <a:gd name="T21" fmla="*/ 84 h 86"/>
                <a:gd name="T22" fmla="*/ 76 w 322"/>
                <a:gd name="T23" fmla="*/ 55 h 86"/>
                <a:gd name="T24" fmla="*/ 94 w 322"/>
                <a:gd name="T25" fmla="*/ 25 h 86"/>
                <a:gd name="T26" fmla="*/ 124 w 322"/>
                <a:gd name="T27" fmla="*/ 31 h 86"/>
                <a:gd name="T28" fmla="*/ 131 w 322"/>
                <a:gd name="T29" fmla="*/ 59 h 86"/>
                <a:gd name="T30" fmla="*/ 114 w 322"/>
                <a:gd name="T31" fmla="*/ 38 h 86"/>
                <a:gd name="T32" fmla="*/ 99 w 322"/>
                <a:gd name="T33" fmla="*/ 35 h 86"/>
                <a:gd name="T34" fmla="*/ 89 w 322"/>
                <a:gd name="T35" fmla="*/ 48 h 86"/>
                <a:gd name="T36" fmla="*/ 168 w 322"/>
                <a:gd name="T37" fmla="*/ 85 h 86"/>
                <a:gd name="T38" fmla="*/ 160 w 322"/>
                <a:gd name="T39" fmla="*/ 86 h 86"/>
                <a:gd name="T40" fmla="*/ 142 w 322"/>
                <a:gd name="T41" fmla="*/ 36 h 86"/>
                <a:gd name="T42" fmla="*/ 142 w 322"/>
                <a:gd name="T43" fmla="*/ 25 h 86"/>
                <a:gd name="T44" fmla="*/ 155 w 322"/>
                <a:gd name="T45" fmla="*/ 25 h 86"/>
                <a:gd name="T46" fmla="*/ 155 w 322"/>
                <a:gd name="T47" fmla="*/ 36 h 86"/>
                <a:gd name="T48" fmla="*/ 164 w 322"/>
                <a:gd name="T49" fmla="*/ 75 h 86"/>
                <a:gd name="T50" fmla="*/ 170 w 322"/>
                <a:gd name="T51" fmla="*/ 84 h 86"/>
                <a:gd name="T52" fmla="*/ 190 w 322"/>
                <a:gd name="T53" fmla="*/ 71 h 86"/>
                <a:gd name="T54" fmla="*/ 222 w 322"/>
                <a:gd name="T55" fmla="*/ 70 h 86"/>
                <a:gd name="T56" fmla="*/ 214 w 322"/>
                <a:gd name="T57" fmla="*/ 85 h 86"/>
                <a:gd name="T58" fmla="*/ 188 w 322"/>
                <a:gd name="T59" fmla="*/ 84 h 86"/>
                <a:gd name="T60" fmla="*/ 171 w 322"/>
                <a:gd name="T61" fmla="*/ 55 h 86"/>
                <a:gd name="T62" fmla="*/ 190 w 322"/>
                <a:gd name="T63" fmla="*/ 25 h 86"/>
                <a:gd name="T64" fmla="*/ 220 w 322"/>
                <a:gd name="T65" fmla="*/ 31 h 86"/>
                <a:gd name="T66" fmla="*/ 227 w 322"/>
                <a:gd name="T67" fmla="*/ 59 h 86"/>
                <a:gd name="T68" fmla="*/ 210 w 322"/>
                <a:gd name="T69" fmla="*/ 38 h 86"/>
                <a:gd name="T70" fmla="*/ 195 w 322"/>
                <a:gd name="T71" fmla="*/ 35 h 86"/>
                <a:gd name="T72" fmla="*/ 185 w 322"/>
                <a:gd name="T73" fmla="*/ 48 h 86"/>
                <a:gd name="T74" fmla="*/ 272 w 322"/>
                <a:gd name="T75" fmla="*/ 85 h 86"/>
                <a:gd name="T76" fmla="*/ 240 w 322"/>
                <a:gd name="T77" fmla="*/ 78 h 86"/>
                <a:gd name="T78" fmla="*/ 234 w 322"/>
                <a:gd name="T79" fmla="*/ 43 h 86"/>
                <a:gd name="T80" fmla="*/ 265 w 322"/>
                <a:gd name="T81" fmla="*/ 23 h 86"/>
                <a:gd name="T82" fmla="*/ 277 w 322"/>
                <a:gd name="T83" fmla="*/ 25 h 86"/>
                <a:gd name="T84" fmla="*/ 273 w 322"/>
                <a:gd name="T85" fmla="*/ 36 h 86"/>
                <a:gd name="T86" fmla="*/ 252 w 322"/>
                <a:gd name="T87" fmla="*/ 40 h 86"/>
                <a:gd name="T88" fmla="*/ 247 w 322"/>
                <a:gd name="T89" fmla="*/ 64 h 86"/>
                <a:gd name="T90" fmla="*/ 265 w 322"/>
                <a:gd name="T91" fmla="*/ 75 h 86"/>
                <a:gd name="T92" fmla="*/ 276 w 322"/>
                <a:gd name="T93" fmla="*/ 72 h 86"/>
                <a:gd name="T94" fmla="*/ 272 w 322"/>
                <a:gd name="T95" fmla="*/ 85 h 86"/>
                <a:gd name="T96" fmla="*/ 315 w 322"/>
                <a:gd name="T97" fmla="*/ 86 h 86"/>
                <a:gd name="T98" fmla="*/ 294 w 322"/>
                <a:gd name="T99" fmla="*/ 67 h 86"/>
                <a:gd name="T100" fmla="*/ 284 w 322"/>
                <a:gd name="T101" fmla="*/ 25 h 86"/>
                <a:gd name="T102" fmla="*/ 308 w 322"/>
                <a:gd name="T103" fmla="*/ 6 h 86"/>
                <a:gd name="T104" fmla="*/ 322 w 322"/>
                <a:gd name="T105" fmla="*/ 36 h 86"/>
                <a:gd name="T106" fmla="*/ 310 w 322"/>
                <a:gd name="T107" fmla="*/ 73 h 86"/>
                <a:gd name="T108" fmla="*/ 322 w 322"/>
                <a:gd name="T109"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2" h="86">
                  <a:moveTo>
                    <a:pt x="71" y="42"/>
                  </a:moveTo>
                  <a:cubicBezTo>
                    <a:pt x="71" y="48"/>
                    <a:pt x="70" y="54"/>
                    <a:pt x="68" y="59"/>
                  </a:cubicBezTo>
                  <a:cubicBezTo>
                    <a:pt x="66" y="65"/>
                    <a:pt x="63" y="69"/>
                    <a:pt x="59" y="73"/>
                  </a:cubicBezTo>
                  <a:cubicBezTo>
                    <a:pt x="55" y="77"/>
                    <a:pt x="50" y="80"/>
                    <a:pt x="44" y="82"/>
                  </a:cubicBezTo>
                  <a:cubicBezTo>
                    <a:pt x="38" y="84"/>
                    <a:pt x="32" y="85"/>
                    <a:pt x="25" y="85"/>
                  </a:cubicBezTo>
                  <a:cubicBezTo>
                    <a:pt x="0" y="85"/>
                    <a:pt x="0" y="85"/>
                    <a:pt x="0" y="85"/>
                  </a:cubicBezTo>
                  <a:cubicBezTo>
                    <a:pt x="0" y="0"/>
                    <a:pt x="0" y="0"/>
                    <a:pt x="0" y="0"/>
                  </a:cubicBezTo>
                  <a:cubicBezTo>
                    <a:pt x="26" y="0"/>
                    <a:pt x="26" y="0"/>
                    <a:pt x="26" y="0"/>
                  </a:cubicBezTo>
                  <a:cubicBezTo>
                    <a:pt x="41" y="0"/>
                    <a:pt x="52" y="4"/>
                    <a:pt x="60" y="11"/>
                  </a:cubicBezTo>
                  <a:cubicBezTo>
                    <a:pt x="67" y="18"/>
                    <a:pt x="71" y="28"/>
                    <a:pt x="71" y="42"/>
                  </a:cubicBezTo>
                  <a:close/>
                  <a:moveTo>
                    <a:pt x="56" y="42"/>
                  </a:moveTo>
                  <a:cubicBezTo>
                    <a:pt x="56" y="37"/>
                    <a:pt x="56" y="33"/>
                    <a:pt x="54" y="29"/>
                  </a:cubicBezTo>
                  <a:cubicBezTo>
                    <a:pt x="53" y="26"/>
                    <a:pt x="51" y="23"/>
                    <a:pt x="48" y="20"/>
                  </a:cubicBezTo>
                  <a:cubicBezTo>
                    <a:pt x="46" y="18"/>
                    <a:pt x="43" y="16"/>
                    <a:pt x="39" y="14"/>
                  </a:cubicBezTo>
                  <a:cubicBezTo>
                    <a:pt x="35" y="13"/>
                    <a:pt x="30" y="12"/>
                    <a:pt x="25" y="12"/>
                  </a:cubicBezTo>
                  <a:cubicBezTo>
                    <a:pt x="14" y="12"/>
                    <a:pt x="14" y="12"/>
                    <a:pt x="14" y="12"/>
                  </a:cubicBezTo>
                  <a:cubicBezTo>
                    <a:pt x="14" y="73"/>
                    <a:pt x="14" y="73"/>
                    <a:pt x="14" y="73"/>
                  </a:cubicBezTo>
                  <a:cubicBezTo>
                    <a:pt x="25" y="73"/>
                    <a:pt x="25" y="73"/>
                    <a:pt x="25" y="73"/>
                  </a:cubicBezTo>
                  <a:cubicBezTo>
                    <a:pt x="30" y="73"/>
                    <a:pt x="35" y="72"/>
                    <a:pt x="39" y="71"/>
                  </a:cubicBezTo>
                  <a:cubicBezTo>
                    <a:pt x="42" y="69"/>
                    <a:pt x="46" y="67"/>
                    <a:pt x="48" y="64"/>
                  </a:cubicBezTo>
                  <a:cubicBezTo>
                    <a:pt x="51" y="62"/>
                    <a:pt x="53" y="58"/>
                    <a:pt x="54" y="55"/>
                  </a:cubicBezTo>
                  <a:cubicBezTo>
                    <a:pt x="56" y="51"/>
                    <a:pt x="56" y="47"/>
                    <a:pt x="56" y="42"/>
                  </a:cubicBezTo>
                  <a:close/>
                  <a:moveTo>
                    <a:pt x="89" y="59"/>
                  </a:moveTo>
                  <a:cubicBezTo>
                    <a:pt x="90" y="64"/>
                    <a:pt x="91" y="68"/>
                    <a:pt x="95" y="71"/>
                  </a:cubicBezTo>
                  <a:cubicBezTo>
                    <a:pt x="98" y="74"/>
                    <a:pt x="102" y="76"/>
                    <a:pt x="108" y="76"/>
                  </a:cubicBezTo>
                  <a:cubicBezTo>
                    <a:pt x="111" y="76"/>
                    <a:pt x="114" y="75"/>
                    <a:pt x="118" y="74"/>
                  </a:cubicBezTo>
                  <a:cubicBezTo>
                    <a:pt x="121" y="73"/>
                    <a:pt x="123" y="72"/>
                    <a:pt x="126" y="70"/>
                  </a:cubicBezTo>
                  <a:cubicBezTo>
                    <a:pt x="126" y="81"/>
                    <a:pt x="126" y="81"/>
                    <a:pt x="126" y="81"/>
                  </a:cubicBezTo>
                  <a:cubicBezTo>
                    <a:pt x="125" y="82"/>
                    <a:pt x="124" y="82"/>
                    <a:pt x="123" y="83"/>
                  </a:cubicBezTo>
                  <a:cubicBezTo>
                    <a:pt x="121" y="84"/>
                    <a:pt x="120" y="84"/>
                    <a:pt x="118" y="85"/>
                  </a:cubicBezTo>
                  <a:cubicBezTo>
                    <a:pt x="116" y="85"/>
                    <a:pt x="114" y="86"/>
                    <a:pt x="112" y="86"/>
                  </a:cubicBezTo>
                  <a:cubicBezTo>
                    <a:pt x="109" y="86"/>
                    <a:pt x="107" y="86"/>
                    <a:pt x="104" y="86"/>
                  </a:cubicBezTo>
                  <a:cubicBezTo>
                    <a:pt x="100" y="86"/>
                    <a:pt x="96" y="86"/>
                    <a:pt x="92" y="84"/>
                  </a:cubicBezTo>
                  <a:cubicBezTo>
                    <a:pt x="89" y="83"/>
                    <a:pt x="86" y="81"/>
                    <a:pt x="83" y="78"/>
                  </a:cubicBezTo>
                  <a:cubicBezTo>
                    <a:pt x="81" y="76"/>
                    <a:pt x="79" y="73"/>
                    <a:pt x="78" y="69"/>
                  </a:cubicBezTo>
                  <a:cubicBezTo>
                    <a:pt x="76" y="65"/>
                    <a:pt x="76" y="60"/>
                    <a:pt x="76" y="55"/>
                  </a:cubicBezTo>
                  <a:cubicBezTo>
                    <a:pt x="76" y="50"/>
                    <a:pt x="76" y="45"/>
                    <a:pt x="78" y="41"/>
                  </a:cubicBezTo>
                  <a:cubicBezTo>
                    <a:pt x="80" y="37"/>
                    <a:pt x="82" y="34"/>
                    <a:pt x="85" y="31"/>
                  </a:cubicBezTo>
                  <a:cubicBezTo>
                    <a:pt x="88" y="28"/>
                    <a:pt x="91" y="26"/>
                    <a:pt x="94" y="25"/>
                  </a:cubicBezTo>
                  <a:cubicBezTo>
                    <a:pt x="97" y="24"/>
                    <a:pt x="101" y="23"/>
                    <a:pt x="104" y="23"/>
                  </a:cubicBezTo>
                  <a:cubicBezTo>
                    <a:pt x="109" y="23"/>
                    <a:pt x="112" y="24"/>
                    <a:pt x="116" y="25"/>
                  </a:cubicBezTo>
                  <a:cubicBezTo>
                    <a:pt x="119" y="27"/>
                    <a:pt x="122" y="29"/>
                    <a:pt x="124" y="31"/>
                  </a:cubicBezTo>
                  <a:cubicBezTo>
                    <a:pt x="126" y="34"/>
                    <a:pt x="128" y="37"/>
                    <a:pt x="129" y="40"/>
                  </a:cubicBezTo>
                  <a:cubicBezTo>
                    <a:pt x="130" y="44"/>
                    <a:pt x="131" y="48"/>
                    <a:pt x="131" y="52"/>
                  </a:cubicBezTo>
                  <a:cubicBezTo>
                    <a:pt x="131" y="59"/>
                    <a:pt x="131" y="59"/>
                    <a:pt x="131" y="59"/>
                  </a:cubicBezTo>
                  <a:lnTo>
                    <a:pt x="89" y="59"/>
                  </a:lnTo>
                  <a:close/>
                  <a:moveTo>
                    <a:pt x="116" y="43"/>
                  </a:moveTo>
                  <a:cubicBezTo>
                    <a:pt x="116" y="41"/>
                    <a:pt x="115" y="39"/>
                    <a:pt x="114" y="38"/>
                  </a:cubicBezTo>
                  <a:cubicBezTo>
                    <a:pt x="113" y="37"/>
                    <a:pt x="112" y="36"/>
                    <a:pt x="110" y="35"/>
                  </a:cubicBezTo>
                  <a:cubicBezTo>
                    <a:pt x="108" y="34"/>
                    <a:pt x="107" y="34"/>
                    <a:pt x="104" y="34"/>
                  </a:cubicBezTo>
                  <a:cubicBezTo>
                    <a:pt x="102" y="34"/>
                    <a:pt x="101" y="34"/>
                    <a:pt x="99" y="35"/>
                  </a:cubicBezTo>
                  <a:cubicBezTo>
                    <a:pt x="97" y="36"/>
                    <a:pt x="96" y="37"/>
                    <a:pt x="95" y="38"/>
                  </a:cubicBezTo>
                  <a:cubicBezTo>
                    <a:pt x="93" y="39"/>
                    <a:pt x="92" y="41"/>
                    <a:pt x="91" y="42"/>
                  </a:cubicBezTo>
                  <a:cubicBezTo>
                    <a:pt x="90" y="44"/>
                    <a:pt x="90" y="46"/>
                    <a:pt x="89" y="48"/>
                  </a:cubicBezTo>
                  <a:cubicBezTo>
                    <a:pt x="117" y="48"/>
                    <a:pt x="117" y="48"/>
                    <a:pt x="117" y="48"/>
                  </a:cubicBezTo>
                  <a:cubicBezTo>
                    <a:pt x="117" y="46"/>
                    <a:pt x="117" y="44"/>
                    <a:pt x="116" y="43"/>
                  </a:cubicBezTo>
                  <a:close/>
                  <a:moveTo>
                    <a:pt x="168" y="85"/>
                  </a:moveTo>
                  <a:cubicBezTo>
                    <a:pt x="167" y="85"/>
                    <a:pt x="166" y="86"/>
                    <a:pt x="166" y="86"/>
                  </a:cubicBezTo>
                  <a:cubicBezTo>
                    <a:pt x="165" y="86"/>
                    <a:pt x="164" y="86"/>
                    <a:pt x="163" y="86"/>
                  </a:cubicBezTo>
                  <a:cubicBezTo>
                    <a:pt x="161" y="86"/>
                    <a:pt x="160" y="86"/>
                    <a:pt x="160" y="86"/>
                  </a:cubicBezTo>
                  <a:cubicBezTo>
                    <a:pt x="153" y="86"/>
                    <a:pt x="149" y="85"/>
                    <a:pt x="146" y="81"/>
                  </a:cubicBezTo>
                  <a:cubicBezTo>
                    <a:pt x="143" y="78"/>
                    <a:pt x="142" y="73"/>
                    <a:pt x="142" y="67"/>
                  </a:cubicBezTo>
                  <a:cubicBezTo>
                    <a:pt x="142" y="36"/>
                    <a:pt x="142" y="36"/>
                    <a:pt x="142" y="36"/>
                  </a:cubicBezTo>
                  <a:cubicBezTo>
                    <a:pt x="132" y="36"/>
                    <a:pt x="132" y="36"/>
                    <a:pt x="132" y="36"/>
                  </a:cubicBezTo>
                  <a:cubicBezTo>
                    <a:pt x="132" y="25"/>
                    <a:pt x="132" y="25"/>
                    <a:pt x="132" y="25"/>
                  </a:cubicBezTo>
                  <a:cubicBezTo>
                    <a:pt x="142" y="25"/>
                    <a:pt x="142" y="25"/>
                    <a:pt x="142" y="25"/>
                  </a:cubicBezTo>
                  <a:cubicBezTo>
                    <a:pt x="142" y="11"/>
                    <a:pt x="142" y="11"/>
                    <a:pt x="142" y="11"/>
                  </a:cubicBezTo>
                  <a:cubicBezTo>
                    <a:pt x="155" y="6"/>
                    <a:pt x="155" y="6"/>
                    <a:pt x="155" y="6"/>
                  </a:cubicBezTo>
                  <a:cubicBezTo>
                    <a:pt x="155" y="25"/>
                    <a:pt x="155" y="25"/>
                    <a:pt x="155" y="25"/>
                  </a:cubicBezTo>
                  <a:cubicBezTo>
                    <a:pt x="170" y="25"/>
                    <a:pt x="170" y="25"/>
                    <a:pt x="170" y="25"/>
                  </a:cubicBezTo>
                  <a:cubicBezTo>
                    <a:pt x="170" y="36"/>
                    <a:pt x="170" y="36"/>
                    <a:pt x="170" y="36"/>
                  </a:cubicBezTo>
                  <a:cubicBezTo>
                    <a:pt x="155" y="36"/>
                    <a:pt x="155" y="36"/>
                    <a:pt x="155" y="36"/>
                  </a:cubicBezTo>
                  <a:cubicBezTo>
                    <a:pt x="155" y="65"/>
                    <a:pt x="155" y="65"/>
                    <a:pt x="155" y="65"/>
                  </a:cubicBezTo>
                  <a:cubicBezTo>
                    <a:pt x="155" y="69"/>
                    <a:pt x="156" y="71"/>
                    <a:pt x="158" y="73"/>
                  </a:cubicBezTo>
                  <a:cubicBezTo>
                    <a:pt x="159" y="74"/>
                    <a:pt x="161" y="75"/>
                    <a:pt x="164" y="75"/>
                  </a:cubicBezTo>
                  <a:cubicBezTo>
                    <a:pt x="165" y="75"/>
                    <a:pt x="166" y="75"/>
                    <a:pt x="167" y="75"/>
                  </a:cubicBezTo>
                  <a:cubicBezTo>
                    <a:pt x="168" y="74"/>
                    <a:pt x="169" y="74"/>
                    <a:pt x="170" y="73"/>
                  </a:cubicBezTo>
                  <a:cubicBezTo>
                    <a:pt x="170" y="84"/>
                    <a:pt x="170" y="84"/>
                    <a:pt x="170" y="84"/>
                  </a:cubicBezTo>
                  <a:cubicBezTo>
                    <a:pt x="170" y="85"/>
                    <a:pt x="169" y="85"/>
                    <a:pt x="168" y="85"/>
                  </a:cubicBezTo>
                  <a:close/>
                  <a:moveTo>
                    <a:pt x="185" y="59"/>
                  </a:moveTo>
                  <a:cubicBezTo>
                    <a:pt x="186" y="64"/>
                    <a:pt x="187" y="68"/>
                    <a:pt x="190" y="71"/>
                  </a:cubicBezTo>
                  <a:cubicBezTo>
                    <a:pt x="194" y="74"/>
                    <a:pt x="198" y="76"/>
                    <a:pt x="204" y="76"/>
                  </a:cubicBezTo>
                  <a:cubicBezTo>
                    <a:pt x="207" y="76"/>
                    <a:pt x="210" y="75"/>
                    <a:pt x="213" y="74"/>
                  </a:cubicBezTo>
                  <a:cubicBezTo>
                    <a:pt x="217" y="73"/>
                    <a:pt x="219" y="72"/>
                    <a:pt x="222" y="70"/>
                  </a:cubicBezTo>
                  <a:cubicBezTo>
                    <a:pt x="222" y="81"/>
                    <a:pt x="222" y="81"/>
                    <a:pt x="222" y="81"/>
                  </a:cubicBezTo>
                  <a:cubicBezTo>
                    <a:pt x="221" y="82"/>
                    <a:pt x="220" y="82"/>
                    <a:pt x="218" y="83"/>
                  </a:cubicBezTo>
                  <a:cubicBezTo>
                    <a:pt x="217" y="84"/>
                    <a:pt x="216" y="84"/>
                    <a:pt x="214" y="85"/>
                  </a:cubicBezTo>
                  <a:cubicBezTo>
                    <a:pt x="212" y="85"/>
                    <a:pt x="210" y="86"/>
                    <a:pt x="208" y="86"/>
                  </a:cubicBezTo>
                  <a:cubicBezTo>
                    <a:pt x="205" y="86"/>
                    <a:pt x="203" y="86"/>
                    <a:pt x="200" y="86"/>
                  </a:cubicBezTo>
                  <a:cubicBezTo>
                    <a:pt x="196" y="86"/>
                    <a:pt x="192" y="86"/>
                    <a:pt x="188" y="84"/>
                  </a:cubicBezTo>
                  <a:cubicBezTo>
                    <a:pt x="185" y="83"/>
                    <a:pt x="182" y="81"/>
                    <a:pt x="179" y="78"/>
                  </a:cubicBezTo>
                  <a:cubicBezTo>
                    <a:pt x="177" y="76"/>
                    <a:pt x="175" y="73"/>
                    <a:pt x="173" y="69"/>
                  </a:cubicBezTo>
                  <a:cubicBezTo>
                    <a:pt x="172" y="65"/>
                    <a:pt x="171" y="60"/>
                    <a:pt x="171" y="55"/>
                  </a:cubicBezTo>
                  <a:cubicBezTo>
                    <a:pt x="171" y="50"/>
                    <a:pt x="172" y="45"/>
                    <a:pt x="174" y="41"/>
                  </a:cubicBezTo>
                  <a:cubicBezTo>
                    <a:pt x="176" y="37"/>
                    <a:pt x="178" y="34"/>
                    <a:pt x="181" y="31"/>
                  </a:cubicBezTo>
                  <a:cubicBezTo>
                    <a:pt x="183" y="28"/>
                    <a:pt x="187" y="26"/>
                    <a:pt x="190" y="25"/>
                  </a:cubicBezTo>
                  <a:cubicBezTo>
                    <a:pt x="193" y="24"/>
                    <a:pt x="197" y="23"/>
                    <a:pt x="200" y="23"/>
                  </a:cubicBezTo>
                  <a:cubicBezTo>
                    <a:pt x="205" y="23"/>
                    <a:pt x="208" y="24"/>
                    <a:pt x="212" y="25"/>
                  </a:cubicBezTo>
                  <a:cubicBezTo>
                    <a:pt x="215" y="27"/>
                    <a:pt x="218" y="29"/>
                    <a:pt x="220" y="31"/>
                  </a:cubicBezTo>
                  <a:cubicBezTo>
                    <a:pt x="222" y="34"/>
                    <a:pt x="224" y="37"/>
                    <a:pt x="225" y="40"/>
                  </a:cubicBezTo>
                  <a:cubicBezTo>
                    <a:pt x="226" y="44"/>
                    <a:pt x="227" y="48"/>
                    <a:pt x="227" y="52"/>
                  </a:cubicBezTo>
                  <a:cubicBezTo>
                    <a:pt x="227" y="59"/>
                    <a:pt x="227" y="59"/>
                    <a:pt x="227" y="59"/>
                  </a:cubicBezTo>
                  <a:lnTo>
                    <a:pt x="185" y="59"/>
                  </a:lnTo>
                  <a:close/>
                  <a:moveTo>
                    <a:pt x="212" y="43"/>
                  </a:moveTo>
                  <a:cubicBezTo>
                    <a:pt x="212" y="41"/>
                    <a:pt x="211" y="39"/>
                    <a:pt x="210" y="38"/>
                  </a:cubicBezTo>
                  <a:cubicBezTo>
                    <a:pt x="209" y="37"/>
                    <a:pt x="208" y="36"/>
                    <a:pt x="206" y="35"/>
                  </a:cubicBezTo>
                  <a:cubicBezTo>
                    <a:pt x="204" y="34"/>
                    <a:pt x="202" y="34"/>
                    <a:pt x="200" y="34"/>
                  </a:cubicBezTo>
                  <a:cubicBezTo>
                    <a:pt x="198" y="34"/>
                    <a:pt x="197" y="34"/>
                    <a:pt x="195" y="35"/>
                  </a:cubicBezTo>
                  <a:cubicBezTo>
                    <a:pt x="193" y="36"/>
                    <a:pt x="192" y="37"/>
                    <a:pt x="191" y="38"/>
                  </a:cubicBezTo>
                  <a:cubicBezTo>
                    <a:pt x="189" y="39"/>
                    <a:pt x="188" y="41"/>
                    <a:pt x="187" y="42"/>
                  </a:cubicBezTo>
                  <a:cubicBezTo>
                    <a:pt x="186" y="44"/>
                    <a:pt x="186" y="46"/>
                    <a:pt x="185" y="48"/>
                  </a:cubicBezTo>
                  <a:cubicBezTo>
                    <a:pt x="213" y="48"/>
                    <a:pt x="213" y="48"/>
                    <a:pt x="213" y="48"/>
                  </a:cubicBezTo>
                  <a:cubicBezTo>
                    <a:pt x="213" y="46"/>
                    <a:pt x="213" y="44"/>
                    <a:pt x="212" y="43"/>
                  </a:cubicBezTo>
                  <a:close/>
                  <a:moveTo>
                    <a:pt x="272" y="85"/>
                  </a:moveTo>
                  <a:cubicBezTo>
                    <a:pt x="269" y="86"/>
                    <a:pt x="266" y="86"/>
                    <a:pt x="262" y="86"/>
                  </a:cubicBezTo>
                  <a:cubicBezTo>
                    <a:pt x="257" y="86"/>
                    <a:pt x="253" y="86"/>
                    <a:pt x="250" y="84"/>
                  </a:cubicBezTo>
                  <a:cubicBezTo>
                    <a:pt x="246" y="83"/>
                    <a:pt x="243" y="81"/>
                    <a:pt x="240" y="78"/>
                  </a:cubicBezTo>
                  <a:cubicBezTo>
                    <a:pt x="238" y="75"/>
                    <a:pt x="236" y="72"/>
                    <a:pt x="234" y="68"/>
                  </a:cubicBezTo>
                  <a:cubicBezTo>
                    <a:pt x="233" y="65"/>
                    <a:pt x="232" y="61"/>
                    <a:pt x="232" y="56"/>
                  </a:cubicBezTo>
                  <a:cubicBezTo>
                    <a:pt x="232" y="51"/>
                    <a:pt x="233" y="47"/>
                    <a:pt x="234" y="43"/>
                  </a:cubicBezTo>
                  <a:cubicBezTo>
                    <a:pt x="236" y="39"/>
                    <a:pt x="238" y="35"/>
                    <a:pt x="241" y="32"/>
                  </a:cubicBezTo>
                  <a:cubicBezTo>
                    <a:pt x="244" y="29"/>
                    <a:pt x="247" y="27"/>
                    <a:pt x="251" y="25"/>
                  </a:cubicBezTo>
                  <a:cubicBezTo>
                    <a:pt x="255" y="24"/>
                    <a:pt x="260" y="23"/>
                    <a:pt x="265" y="23"/>
                  </a:cubicBezTo>
                  <a:cubicBezTo>
                    <a:pt x="266" y="23"/>
                    <a:pt x="268" y="23"/>
                    <a:pt x="269" y="23"/>
                  </a:cubicBezTo>
                  <a:cubicBezTo>
                    <a:pt x="271" y="24"/>
                    <a:pt x="272" y="24"/>
                    <a:pt x="273" y="24"/>
                  </a:cubicBezTo>
                  <a:cubicBezTo>
                    <a:pt x="275" y="24"/>
                    <a:pt x="276" y="25"/>
                    <a:pt x="277" y="25"/>
                  </a:cubicBezTo>
                  <a:cubicBezTo>
                    <a:pt x="278" y="25"/>
                    <a:pt x="279" y="26"/>
                    <a:pt x="279" y="26"/>
                  </a:cubicBezTo>
                  <a:cubicBezTo>
                    <a:pt x="279" y="39"/>
                    <a:pt x="279" y="39"/>
                    <a:pt x="279" y="39"/>
                  </a:cubicBezTo>
                  <a:cubicBezTo>
                    <a:pt x="277" y="38"/>
                    <a:pt x="275" y="36"/>
                    <a:pt x="273" y="36"/>
                  </a:cubicBezTo>
                  <a:cubicBezTo>
                    <a:pt x="270" y="35"/>
                    <a:pt x="268" y="34"/>
                    <a:pt x="265" y="34"/>
                  </a:cubicBezTo>
                  <a:cubicBezTo>
                    <a:pt x="263" y="34"/>
                    <a:pt x="260" y="35"/>
                    <a:pt x="258" y="36"/>
                  </a:cubicBezTo>
                  <a:cubicBezTo>
                    <a:pt x="255" y="37"/>
                    <a:pt x="253" y="38"/>
                    <a:pt x="252" y="40"/>
                  </a:cubicBezTo>
                  <a:cubicBezTo>
                    <a:pt x="250" y="41"/>
                    <a:pt x="249" y="44"/>
                    <a:pt x="248" y="46"/>
                  </a:cubicBezTo>
                  <a:cubicBezTo>
                    <a:pt x="247" y="49"/>
                    <a:pt x="246" y="52"/>
                    <a:pt x="246" y="55"/>
                  </a:cubicBezTo>
                  <a:cubicBezTo>
                    <a:pt x="246" y="58"/>
                    <a:pt x="247" y="61"/>
                    <a:pt x="247" y="64"/>
                  </a:cubicBezTo>
                  <a:cubicBezTo>
                    <a:pt x="248" y="66"/>
                    <a:pt x="250" y="68"/>
                    <a:pt x="251" y="70"/>
                  </a:cubicBezTo>
                  <a:cubicBezTo>
                    <a:pt x="253" y="72"/>
                    <a:pt x="255" y="73"/>
                    <a:pt x="257" y="74"/>
                  </a:cubicBezTo>
                  <a:cubicBezTo>
                    <a:pt x="259" y="75"/>
                    <a:pt x="262" y="75"/>
                    <a:pt x="265" y="75"/>
                  </a:cubicBezTo>
                  <a:cubicBezTo>
                    <a:pt x="266" y="75"/>
                    <a:pt x="267" y="75"/>
                    <a:pt x="269" y="75"/>
                  </a:cubicBezTo>
                  <a:cubicBezTo>
                    <a:pt x="270" y="75"/>
                    <a:pt x="271" y="74"/>
                    <a:pt x="272" y="74"/>
                  </a:cubicBezTo>
                  <a:cubicBezTo>
                    <a:pt x="274" y="73"/>
                    <a:pt x="275" y="73"/>
                    <a:pt x="276" y="72"/>
                  </a:cubicBezTo>
                  <a:cubicBezTo>
                    <a:pt x="277" y="72"/>
                    <a:pt x="278" y="71"/>
                    <a:pt x="279" y="70"/>
                  </a:cubicBezTo>
                  <a:cubicBezTo>
                    <a:pt x="279" y="82"/>
                    <a:pt x="279" y="82"/>
                    <a:pt x="279" y="82"/>
                  </a:cubicBezTo>
                  <a:cubicBezTo>
                    <a:pt x="277" y="84"/>
                    <a:pt x="275" y="85"/>
                    <a:pt x="272" y="85"/>
                  </a:cubicBezTo>
                  <a:close/>
                  <a:moveTo>
                    <a:pt x="320" y="85"/>
                  </a:moveTo>
                  <a:cubicBezTo>
                    <a:pt x="319" y="85"/>
                    <a:pt x="319" y="86"/>
                    <a:pt x="318" y="86"/>
                  </a:cubicBezTo>
                  <a:cubicBezTo>
                    <a:pt x="317" y="86"/>
                    <a:pt x="316" y="86"/>
                    <a:pt x="315" y="86"/>
                  </a:cubicBezTo>
                  <a:cubicBezTo>
                    <a:pt x="314" y="86"/>
                    <a:pt x="313" y="86"/>
                    <a:pt x="312" y="86"/>
                  </a:cubicBezTo>
                  <a:cubicBezTo>
                    <a:pt x="306" y="86"/>
                    <a:pt x="301" y="85"/>
                    <a:pt x="298" y="81"/>
                  </a:cubicBezTo>
                  <a:cubicBezTo>
                    <a:pt x="295" y="78"/>
                    <a:pt x="294" y="73"/>
                    <a:pt x="294" y="67"/>
                  </a:cubicBezTo>
                  <a:cubicBezTo>
                    <a:pt x="294" y="36"/>
                    <a:pt x="294" y="36"/>
                    <a:pt x="294" y="36"/>
                  </a:cubicBezTo>
                  <a:cubicBezTo>
                    <a:pt x="284" y="36"/>
                    <a:pt x="284" y="36"/>
                    <a:pt x="284" y="36"/>
                  </a:cubicBezTo>
                  <a:cubicBezTo>
                    <a:pt x="284" y="25"/>
                    <a:pt x="284" y="25"/>
                    <a:pt x="284" y="25"/>
                  </a:cubicBezTo>
                  <a:cubicBezTo>
                    <a:pt x="294" y="25"/>
                    <a:pt x="294" y="25"/>
                    <a:pt x="294" y="25"/>
                  </a:cubicBezTo>
                  <a:cubicBezTo>
                    <a:pt x="294" y="11"/>
                    <a:pt x="294" y="11"/>
                    <a:pt x="294" y="11"/>
                  </a:cubicBezTo>
                  <a:cubicBezTo>
                    <a:pt x="308" y="6"/>
                    <a:pt x="308" y="6"/>
                    <a:pt x="308" y="6"/>
                  </a:cubicBezTo>
                  <a:cubicBezTo>
                    <a:pt x="308" y="25"/>
                    <a:pt x="308" y="25"/>
                    <a:pt x="308" y="25"/>
                  </a:cubicBezTo>
                  <a:cubicBezTo>
                    <a:pt x="322" y="25"/>
                    <a:pt x="322" y="25"/>
                    <a:pt x="322" y="25"/>
                  </a:cubicBezTo>
                  <a:cubicBezTo>
                    <a:pt x="322" y="36"/>
                    <a:pt x="322" y="36"/>
                    <a:pt x="322" y="36"/>
                  </a:cubicBezTo>
                  <a:cubicBezTo>
                    <a:pt x="308" y="36"/>
                    <a:pt x="308" y="36"/>
                    <a:pt x="308" y="36"/>
                  </a:cubicBezTo>
                  <a:cubicBezTo>
                    <a:pt x="308" y="65"/>
                    <a:pt x="308" y="65"/>
                    <a:pt x="308" y="65"/>
                  </a:cubicBezTo>
                  <a:cubicBezTo>
                    <a:pt x="308" y="69"/>
                    <a:pt x="308" y="71"/>
                    <a:pt x="310" y="73"/>
                  </a:cubicBezTo>
                  <a:cubicBezTo>
                    <a:pt x="311" y="74"/>
                    <a:pt x="313" y="75"/>
                    <a:pt x="316" y="75"/>
                  </a:cubicBezTo>
                  <a:cubicBezTo>
                    <a:pt x="317" y="75"/>
                    <a:pt x="318" y="75"/>
                    <a:pt x="319" y="75"/>
                  </a:cubicBezTo>
                  <a:cubicBezTo>
                    <a:pt x="320" y="74"/>
                    <a:pt x="321" y="74"/>
                    <a:pt x="322" y="73"/>
                  </a:cubicBezTo>
                  <a:cubicBezTo>
                    <a:pt x="322" y="84"/>
                    <a:pt x="322" y="84"/>
                    <a:pt x="322" y="84"/>
                  </a:cubicBezTo>
                  <a:cubicBezTo>
                    <a:pt x="322" y="85"/>
                    <a:pt x="321" y="85"/>
                    <a:pt x="320" y="85"/>
                  </a:cubicBezTo>
                  <a:close/>
                </a:path>
              </a:pathLst>
            </a:custGeom>
            <a:solidFill>
              <a:schemeClr val="bg1"/>
            </a:solidFill>
            <a:ln>
              <a:noFill/>
            </a:ln>
          </p:spPr>
          <p:txBody>
            <a:bodyPr vert="horz" wrap="square" lIns="91391" tIns="45696" rIns="91391" bIns="45696" numCol="1" anchor="t" anchorCtr="0" compatLnSpc="1">
              <a:prstTxWarp prst="textNoShape">
                <a:avLst/>
              </a:prstTxWarp>
            </a:bodyPr>
            <a:lstStyle/>
            <a:p>
              <a:pPr defTabSz="931174"/>
              <a:endParaRPr lang="en-US" sz="1836" kern="0" dirty="0">
                <a:solidFill>
                  <a:srgbClr val="505050"/>
                </a:solidFill>
              </a:endParaRPr>
            </a:p>
          </p:txBody>
        </p:sp>
        <p:sp>
          <p:nvSpPr>
            <p:cNvPr id="9" name="Freeform 7"/>
            <p:cNvSpPr>
              <a:spLocks noChangeAspect="1" noEditPoints="1"/>
            </p:cNvSpPr>
            <p:nvPr/>
          </p:nvSpPr>
          <p:spPr bwMode="blackWhite">
            <a:xfrm>
              <a:off x="1143455" y="5294987"/>
              <a:ext cx="1421535" cy="401205"/>
            </a:xfrm>
            <a:custGeom>
              <a:avLst/>
              <a:gdLst>
                <a:gd name="T0" fmla="*/ 20 w 416"/>
                <a:gd name="T1" fmla="*/ 55 h 117"/>
                <a:gd name="T2" fmla="*/ 0 w 416"/>
                <a:gd name="T3" fmla="*/ 4 h 117"/>
                <a:gd name="T4" fmla="*/ 53 w 416"/>
                <a:gd name="T5" fmla="*/ 18 h 117"/>
                <a:gd name="T6" fmla="*/ 44 w 416"/>
                <a:gd name="T7" fmla="*/ 47 h 117"/>
                <a:gd name="T8" fmla="*/ 42 w 416"/>
                <a:gd name="T9" fmla="*/ 55 h 117"/>
                <a:gd name="T10" fmla="*/ 42 w 416"/>
                <a:gd name="T11" fmla="*/ 89 h 117"/>
                <a:gd name="T12" fmla="*/ 32 w 416"/>
                <a:gd name="T13" fmla="*/ 17 h 117"/>
                <a:gd name="T14" fmla="*/ 25 w 416"/>
                <a:gd name="T15" fmla="*/ 43 h 117"/>
                <a:gd name="T16" fmla="*/ 40 w 416"/>
                <a:gd name="T17" fmla="*/ 29 h 117"/>
                <a:gd name="T18" fmla="*/ 101 w 416"/>
                <a:gd name="T19" fmla="*/ 78 h 117"/>
                <a:gd name="T20" fmla="*/ 102 w 416"/>
                <a:gd name="T21" fmla="*/ 89 h 117"/>
                <a:gd name="T22" fmla="*/ 67 w 416"/>
                <a:gd name="T23" fmla="*/ 82 h 117"/>
                <a:gd name="T24" fmla="*/ 69 w 416"/>
                <a:gd name="T25" fmla="*/ 35 h 117"/>
                <a:gd name="T26" fmla="*/ 108 w 416"/>
                <a:gd name="T27" fmla="*/ 35 h 117"/>
                <a:gd name="T28" fmla="*/ 73 w 416"/>
                <a:gd name="T29" fmla="*/ 63 h 117"/>
                <a:gd name="T30" fmla="*/ 88 w 416"/>
                <a:gd name="T31" fmla="*/ 38 h 117"/>
                <a:gd name="T32" fmla="*/ 73 w 416"/>
                <a:gd name="T33" fmla="*/ 52 h 117"/>
                <a:gd name="T34" fmla="*/ 158 w 416"/>
                <a:gd name="T35" fmla="*/ 79 h 117"/>
                <a:gd name="T36" fmla="*/ 132 w 416"/>
                <a:gd name="T37" fmla="*/ 90 h 117"/>
                <a:gd name="T38" fmla="*/ 120 w 416"/>
                <a:gd name="T39" fmla="*/ 74 h 117"/>
                <a:gd name="T40" fmla="*/ 136 w 416"/>
                <a:gd name="T41" fmla="*/ 80 h 117"/>
                <a:gd name="T42" fmla="*/ 144 w 416"/>
                <a:gd name="T43" fmla="*/ 68 h 117"/>
                <a:gd name="T44" fmla="*/ 124 w 416"/>
                <a:gd name="T45" fmla="*/ 57 h 117"/>
                <a:gd name="T46" fmla="*/ 126 w 416"/>
                <a:gd name="T47" fmla="*/ 32 h 117"/>
                <a:gd name="T48" fmla="*/ 151 w 416"/>
                <a:gd name="T49" fmla="*/ 28 h 117"/>
                <a:gd name="T50" fmla="*/ 154 w 416"/>
                <a:gd name="T51" fmla="*/ 40 h 117"/>
                <a:gd name="T52" fmla="*/ 136 w 416"/>
                <a:gd name="T53" fmla="*/ 40 h 117"/>
                <a:gd name="T54" fmla="*/ 139 w 416"/>
                <a:gd name="T55" fmla="*/ 52 h 117"/>
                <a:gd name="T56" fmla="*/ 159 w 416"/>
                <a:gd name="T57" fmla="*/ 65 h 117"/>
                <a:gd name="T58" fmla="*/ 217 w 416"/>
                <a:gd name="T59" fmla="*/ 81 h 117"/>
                <a:gd name="T60" fmla="*/ 186 w 416"/>
                <a:gd name="T61" fmla="*/ 88 h 117"/>
                <a:gd name="T62" fmla="*/ 179 w 416"/>
                <a:gd name="T63" fmla="*/ 117 h 117"/>
                <a:gd name="T64" fmla="*/ 179 w 416"/>
                <a:gd name="T65" fmla="*/ 38 h 117"/>
                <a:gd name="T66" fmla="*/ 193 w 416"/>
                <a:gd name="T67" fmla="*/ 28 h 117"/>
                <a:gd name="T68" fmla="*/ 223 w 416"/>
                <a:gd name="T69" fmla="*/ 46 h 117"/>
                <a:gd name="T70" fmla="*/ 206 w 416"/>
                <a:gd name="T71" fmla="*/ 43 h 117"/>
                <a:gd name="T72" fmla="*/ 184 w 416"/>
                <a:gd name="T73" fmla="*/ 43 h 117"/>
                <a:gd name="T74" fmla="*/ 180 w 416"/>
                <a:gd name="T75" fmla="*/ 70 h 117"/>
                <a:gd name="T76" fmla="*/ 201 w 416"/>
                <a:gd name="T77" fmla="*/ 78 h 117"/>
                <a:gd name="T78" fmla="*/ 292 w 416"/>
                <a:gd name="T79" fmla="*/ 58 h 117"/>
                <a:gd name="T80" fmla="*/ 260 w 416"/>
                <a:gd name="T81" fmla="*/ 90 h 117"/>
                <a:gd name="T82" fmla="*/ 229 w 416"/>
                <a:gd name="T83" fmla="*/ 59 h 117"/>
                <a:gd name="T84" fmla="*/ 261 w 416"/>
                <a:gd name="T85" fmla="*/ 27 h 117"/>
                <a:gd name="T86" fmla="*/ 292 w 416"/>
                <a:gd name="T87" fmla="*/ 58 h 117"/>
                <a:gd name="T88" fmla="*/ 254 w 416"/>
                <a:gd name="T89" fmla="*/ 39 h 117"/>
                <a:gd name="T90" fmla="*/ 245 w 416"/>
                <a:gd name="T91" fmla="*/ 68 h 117"/>
                <a:gd name="T92" fmla="*/ 273 w 416"/>
                <a:gd name="T93" fmla="*/ 74 h 117"/>
                <a:gd name="T94" fmla="*/ 336 w 416"/>
                <a:gd name="T95" fmla="*/ 42 h 117"/>
                <a:gd name="T96" fmla="*/ 313 w 416"/>
                <a:gd name="T97" fmla="*/ 48 h 117"/>
                <a:gd name="T98" fmla="*/ 298 w 416"/>
                <a:gd name="T99" fmla="*/ 29 h 117"/>
                <a:gd name="T100" fmla="*/ 321 w 416"/>
                <a:gd name="T101" fmla="*/ 30 h 117"/>
                <a:gd name="T102" fmla="*/ 352 w 416"/>
                <a:gd name="T103" fmla="*/ 89 h 117"/>
                <a:gd name="T104" fmla="*/ 402 w 416"/>
                <a:gd name="T105" fmla="*/ 80 h 117"/>
                <a:gd name="T106" fmla="*/ 382 w 416"/>
                <a:gd name="T107" fmla="*/ 90 h 117"/>
                <a:gd name="T108" fmla="*/ 357 w 416"/>
                <a:gd name="T109" fmla="*/ 60 h 117"/>
                <a:gd name="T110" fmla="*/ 385 w 416"/>
                <a:gd name="T111" fmla="*/ 27 h 117"/>
                <a:gd name="T112" fmla="*/ 402 w 416"/>
                <a:gd name="T113" fmla="*/ 36 h 117"/>
                <a:gd name="T114" fmla="*/ 416 w 416"/>
                <a:gd name="T115" fmla="*/ 89 h 117"/>
                <a:gd name="T116" fmla="*/ 398 w 416"/>
                <a:gd name="T117" fmla="*/ 43 h 117"/>
                <a:gd name="T118" fmla="*/ 376 w 416"/>
                <a:gd name="T119" fmla="*/ 44 h 117"/>
                <a:gd name="T120" fmla="*/ 376 w 416"/>
                <a:gd name="T121" fmla="*/ 74 h 117"/>
                <a:gd name="T122" fmla="*/ 398 w 416"/>
                <a:gd name="T123" fmla="*/ 7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6" h="117">
                  <a:moveTo>
                    <a:pt x="42" y="89"/>
                  </a:moveTo>
                  <a:cubicBezTo>
                    <a:pt x="32" y="65"/>
                    <a:pt x="32" y="65"/>
                    <a:pt x="32" y="65"/>
                  </a:cubicBezTo>
                  <a:cubicBezTo>
                    <a:pt x="30" y="61"/>
                    <a:pt x="29" y="58"/>
                    <a:pt x="27" y="57"/>
                  </a:cubicBezTo>
                  <a:cubicBezTo>
                    <a:pt x="25" y="55"/>
                    <a:pt x="22" y="55"/>
                    <a:pt x="20" y="55"/>
                  </a:cubicBezTo>
                  <a:cubicBezTo>
                    <a:pt x="14" y="55"/>
                    <a:pt x="14" y="55"/>
                    <a:pt x="14" y="55"/>
                  </a:cubicBezTo>
                  <a:cubicBezTo>
                    <a:pt x="14" y="89"/>
                    <a:pt x="14" y="89"/>
                    <a:pt x="14" y="89"/>
                  </a:cubicBezTo>
                  <a:cubicBezTo>
                    <a:pt x="0" y="89"/>
                    <a:pt x="0" y="89"/>
                    <a:pt x="0" y="89"/>
                  </a:cubicBezTo>
                  <a:cubicBezTo>
                    <a:pt x="0" y="4"/>
                    <a:pt x="0" y="4"/>
                    <a:pt x="0" y="4"/>
                  </a:cubicBezTo>
                  <a:cubicBezTo>
                    <a:pt x="27" y="4"/>
                    <a:pt x="27" y="4"/>
                    <a:pt x="27" y="4"/>
                  </a:cubicBezTo>
                  <a:cubicBezTo>
                    <a:pt x="32" y="4"/>
                    <a:pt x="36" y="5"/>
                    <a:pt x="39" y="6"/>
                  </a:cubicBezTo>
                  <a:cubicBezTo>
                    <a:pt x="43" y="7"/>
                    <a:pt x="46" y="9"/>
                    <a:pt x="48" y="11"/>
                  </a:cubicBezTo>
                  <a:cubicBezTo>
                    <a:pt x="50" y="13"/>
                    <a:pt x="52" y="15"/>
                    <a:pt x="53" y="18"/>
                  </a:cubicBezTo>
                  <a:cubicBezTo>
                    <a:pt x="54" y="21"/>
                    <a:pt x="55" y="24"/>
                    <a:pt x="55" y="27"/>
                  </a:cubicBezTo>
                  <a:cubicBezTo>
                    <a:pt x="55" y="30"/>
                    <a:pt x="54" y="33"/>
                    <a:pt x="54" y="36"/>
                  </a:cubicBezTo>
                  <a:cubicBezTo>
                    <a:pt x="53" y="38"/>
                    <a:pt x="51" y="40"/>
                    <a:pt x="50" y="42"/>
                  </a:cubicBezTo>
                  <a:cubicBezTo>
                    <a:pt x="48" y="44"/>
                    <a:pt x="46" y="46"/>
                    <a:pt x="44" y="47"/>
                  </a:cubicBezTo>
                  <a:cubicBezTo>
                    <a:pt x="42" y="49"/>
                    <a:pt x="39" y="50"/>
                    <a:pt x="36" y="51"/>
                  </a:cubicBezTo>
                  <a:cubicBezTo>
                    <a:pt x="36" y="51"/>
                    <a:pt x="36" y="51"/>
                    <a:pt x="36" y="51"/>
                  </a:cubicBezTo>
                  <a:cubicBezTo>
                    <a:pt x="37" y="51"/>
                    <a:pt x="38" y="52"/>
                    <a:pt x="39" y="52"/>
                  </a:cubicBezTo>
                  <a:cubicBezTo>
                    <a:pt x="40" y="53"/>
                    <a:pt x="41" y="54"/>
                    <a:pt x="42" y="55"/>
                  </a:cubicBezTo>
                  <a:cubicBezTo>
                    <a:pt x="43" y="56"/>
                    <a:pt x="43" y="57"/>
                    <a:pt x="44" y="58"/>
                  </a:cubicBezTo>
                  <a:cubicBezTo>
                    <a:pt x="45" y="59"/>
                    <a:pt x="45" y="60"/>
                    <a:pt x="46" y="61"/>
                  </a:cubicBezTo>
                  <a:cubicBezTo>
                    <a:pt x="59" y="89"/>
                    <a:pt x="59" y="89"/>
                    <a:pt x="59" y="89"/>
                  </a:cubicBezTo>
                  <a:lnTo>
                    <a:pt x="42" y="89"/>
                  </a:lnTo>
                  <a:close/>
                  <a:moveTo>
                    <a:pt x="40" y="29"/>
                  </a:moveTo>
                  <a:cubicBezTo>
                    <a:pt x="40" y="27"/>
                    <a:pt x="40" y="25"/>
                    <a:pt x="39" y="23"/>
                  </a:cubicBezTo>
                  <a:cubicBezTo>
                    <a:pt x="39" y="22"/>
                    <a:pt x="38" y="21"/>
                    <a:pt x="36" y="20"/>
                  </a:cubicBezTo>
                  <a:cubicBezTo>
                    <a:pt x="35" y="18"/>
                    <a:pt x="34" y="18"/>
                    <a:pt x="32" y="17"/>
                  </a:cubicBezTo>
                  <a:cubicBezTo>
                    <a:pt x="30" y="16"/>
                    <a:pt x="28" y="16"/>
                    <a:pt x="25" y="16"/>
                  </a:cubicBezTo>
                  <a:cubicBezTo>
                    <a:pt x="14" y="16"/>
                    <a:pt x="14" y="16"/>
                    <a:pt x="14" y="16"/>
                  </a:cubicBezTo>
                  <a:cubicBezTo>
                    <a:pt x="14" y="43"/>
                    <a:pt x="14" y="43"/>
                    <a:pt x="14" y="43"/>
                  </a:cubicBezTo>
                  <a:cubicBezTo>
                    <a:pt x="25" y="43"/>
                    <a:pt x="25" y="43"/>
                    <a:pt x="25" y="43"/>
                  </a:cubicBezTo>
                  <a:cubicBezTo>
                    <a:pt x="27" y="43"/>
                    <a:pt x="29" y="42"/>
                    <a:pt x="31" y="42"/>
                  </a:cubicBezTo>
                  <a:cubicBezTo>
                    <a:pt x="33" y="41"/>
                    <a:pt x="35" y="40"/>
                    <a:pt x="36" y="39"/>
                  </a:cubicBezTo>
                  <a:cubicBezTo>
                    <a:pt x="37" y="37"/>
                    <a:pt x="38" y="36"/>
                    <a:pt x="39" y="34"/>
                  </a:cubicBezTo>
                  <a:cubicBezTo>
                    <a:pt x="40" y="32"/>
                    <a:pt x="40" y="31"/>
                    <a:pt x="40" y="29"/>
                  </a:cubicBezTo>
                  <a:close/>
                  <a:moveTo>
                    <a:pt x="73" y="63"/>
                  </a:moveTo>
                  <a:cubicBezTo>
                    <a:pt x="74" y="68"/>
                    <a:pt x="75" y="72"/>
                    <a:pt x="78" y="75"/>
                  </a:cubicBezTo>
                  <a:cubicBezTo>
                    <a:pt x="82" y="78"/>
                    <a:pt x="86" y="80"/>
                    <a:pt x="92" y="80"/>
                  </a:cubicBezTo>
                  <a:cubicBezTo>
                    <a:pt x="95" y="80"/>
                    <a:pt x="98" y="79"/>
                    <a:pt x="101" y="78"/>
                  </a:cubicBezTo>
                  <a:cubicBezTo>
                    <a:pt x="105" y="77"/>
                    <a:pt x="107" y="76"/>
                    <a:pt x="110" y="74"/>
                  </a:cubicBezTo>
                  <a:cubicBezTo>
                    <a:pt x="110" y="85"/>
                    <a:pt x="110" y="85"/>
                    <a:pt x="110" y="85"/>
                  </a:cubicBezTo>
                  <a:cubicBezTo>
                    <a:pt x="109" y="86"/>
                    <a:pt x="108" y="86"/>
                    <a:pt x="106" y="87"/>
                  </a:cubicBezTo>
                  <a:cubicBezTo>
                    <a:pt x="105" y="88"/>
                    <a:pt x="104" y="88"/>
                    <a:pt x="102" y="89"/>
                  </a:cubicBezTo>
                  <a:cubicBezTo>
                    <a:pt x="100" y="89"/>
                    <a:pt x="98" y="90"/>
                    <a:pt x="96" y="90"/>
                  </a:cubicBezTo>
                  <a:cubicBezTo>
                    <a:pt x="93" y="90"/>
                    <a:pt x="91" y="90"/>
                    <a:pt x="88" y="90"/>
                  </a:cubicBezTo>
                  <a:cubicBezTo>
                    <a:pt x="84" y="90"/>
                    <a:pt x="80" y="90"/>
                    <a:pt x="76" y="88"/>
                  </a:cubicBezTo>
                  <a:cubicBezTo>
                    <a:pt x="73" y="87"/>
                    <a:pt x="70" y="85"/>
                    <a:pt x="67" y="82"/>
                  </a:cubicBezTo>
                  <a:cubicBezTo>
                    <a:pt x="65" y="80"/>
                    <a:pt x="63" y="77"/>
                    <a:pt x="61" y="73"/>
                  </a:cubicBezTo>
                  <a:cubicBezTo>
                    <a:pt x="60" y="69"/>
                    <a:pt x="59" y="64"/>
                    <a:pt x="59" y="59"/>
                  </a:cubicBezTo>
                  <a:cubicBezTo>
                    <a:pt x="59" y="54"/>
                    <a:pt x="60" y="49"/>
                    <a:pt x="62" y="45"/>
                  </a:cubicBezTo>
                  <a:cubicBezTo>
                    <a:pt x="64" y="41"/>
                    <a:pt x="66" y="38"/>
                    <a:pt x="69" y="35"/>
                  </a:cubicBezTo>
                  <a:cubicBezTo>
                    <a:pt x="71" y="32"/>
                    <a:pt x="75" y="30"/>
                    <a:pt x="78" y="29"/>
                  </a:cubicBezTo>
                  <a:cubicBezTo>
                    <a:pt x="81" y="28"/>
                    <a:pt x="85" y="27"/>
                    <a:pt x="88" y="27"/>
                  </a:cubicBezTo>
                  <a:cubicBezTo>
                    <a:pt x="93" y="27"/>
                    <a:pt x="96" y="28"/>
                    <a:pt x="100" y="29"/>
                  </a:cubicBezTo>
                  <a:cubicBezTo>
                    <a:pt x="103" y="31"/>
                    <a:pt x="106" y="33"/>
                    <a:pt x="108" y="35"/>
                  </a:cubicBezTo>
                  <a:cubicBezTo>
                    <a:pt x="110" y="38"/>
                    <a:pt x="112" y="41"/>
                    <a:pt x="113" y="44"/>
                  </a:cubicBezTo>
                  <a:cubicBezTo>
                    <a:pt x="114" y="48"/>
                    <a:pt x="115" y="52"/>
                    <a:pt x="115" y="56"/>
                  </a:cubicBezTo>
                  <a:cubicBezTo>
                    <a:pt x="115" y="63"/>
                    <a:pt x="115" y="63"/>
                    <a:pt x="115" y="63"/>
                  </a:cubicBezTo>
                  <a:lnTo>
                    <a:pt x="73" y="63"/>
                  </a:lnTo>
                  <a:close/>
                  <a:moveTo>
                    <a:pt x="100" y="47"/>
                  </a:moveTo>
                  <a:cubicBezTo>
                    <a:pt x="100" y="45"/>
                    <a:pt x="99" y="43"/>
                    <a:pt x="98" y="42"/>
                  </a:cubicBezTo>
                  <a:cubicBezTo>
                    <a:pt x="97" y="41"/>
                    <a:pt x="96" y="40"/>
                    <a:pt x="94" y="39"/>
                  </a:cubicBezTo>
                  <a:cubicBezTo>
                    <a:pt x="92" y="38"/>
                    <a:pt x="90" y="38"/>
                    <a:pt x="88" y="38"/>
                  </a:cubicBezTo>
                  <a:cubicBezTo>
                    <a:pt x="86" y="38"/>
                    <a:pt x="85" y="38"/>
                    <a:pt x="83" y="39"/>
                  </a:cubicBezTo>
                  <a:cubicBezTo>
                    <a:pt x="81" y="40"/>
                    <a:pt x="80" y="41"/>
                    <a:pt x="79" y="42"/>
                  </a:cubicBezTo>
                  <a:cubicBezTo>
                    <a:pt x="77" y="43"/>
                    <a:pt x="76" y="45"/>
                    <a:pt x="75" y="46"/>
                  </a:cubicBezTo>
                  <a:cubicBezTo>
                    <a:pt x="74" y="48"/>
                    <a:pt x="74" y="50"/>
                    <a:pt x="73" y="52"/>
                  </a:cubicBezTo>
                  <a:cubicBezTo>
                    <a:pt x="101" y="52"/>
                    <a:pt x="101" y="52"/>
                    <a:pt x="101" y="52"/>
                  </a:cubicBezTo>
                  <a:cubicBezTo>
                    <a:pt x="101" y="50"/>
                    <a:pt x="101" y="48"/>
                    <a:pt x="100" y="47"/>
                  </a:cubicBezTo>
                  <a:close/>
                  <a:moveTo>
                    <a:pt x="160" y="72"/>
                  </a:moveTo>
                  <a:cubicBezTo>
                    <a:pt x="160" y="74"/>
                    <a:pt x="159" y="77"/>
                    <a:pt x="158" y="79"/>
                  </a:cubicBezTo>
                  <a:cubicBezTo>
                    <a:pt x="157" y="81"/>
                    <a:pt x="156" y="83"/>
                    <a:pt x="154" y="85"/>
                  </a:cubicBezTo>
                  <a:cubicBezTo>
                    <a:pt x="152" y="87"/>
                    <a:pt x="149" y="88"/>
                    <a:pt x="146" y="89"/>
                  </a:cubicBezTo>
                  <a:cubicBezTo>
                    <a:pt x="143" y="90"/>
                    <a:pt x="140" y="90"/>
                    <a:pt x="136" y="90"/>
                  </a:cubicBezTo>
                  <a:cubicBezTo>
                    <a:pt x="135" y="90"/>
                    <a:pt x="133" y="90"/>
                    <a:pt x="132" y="90"/>
                  </a:cubicBezTo>
                  <a:cubicBezTo>
                    <a:pt x="131" y="90"/>
                    <a:pt x="129" y="90"/>
                    <a:pt x="128" y="89"/>
                  </a:cubicBezTo>
                  <a:cubicBezTo>
                    <a:pt x="126" y="89"/>
                    <a:pt x="125" y="89"/>
                    <a:pt x="124" y="88"/>
                  </a:cubicBezTo>
                  <a:cubicBezTo>
                    <a:pt x="122" y="88"/>
                    <a:pt x="121" y="88"/>
                    <a:pt x="120" y="87"/>
                  </a:cubicBezTo>
                  <a:cubicBezTo>
                    <a:pt x="120" y="74"/>
                    <a:pt x="120" y="74"/>
                    <a:pt x="120" y="74"/>
                  </a:cubicBezTo>
                  <a:cubicBezTo>
                    <a:pt x="121" y="75"/>
                    <a:pt x="123" y="76"/>
                    <a:pt x="124" y="76"/>
                  </a:cubicBezTo>
                  <a:cubicBezTo>
                    <a:pt x="125" y="77"/>
                    <a:pt x="127" y="78"/>
                    <a:pt x="128" y="78"/>
                  </a:cubicBezTo>
                  <a:cubicBezTo>
                    <a:pt x="130" y="79"/>
                    <a:pt x="131" y="79"/>
                    <a:pt x="133" y="79"/>
                  </a:cubicBezTo>
                  <a:cubicBezTo>
                    <a:pt x="134" y="80"/>
                    <a:pt x="135" y="80"/>
                    <a:pt x="136" y="80"/>
                  </a:cubicBezTo>
                  <a:cubicBezTo>
                    <a:pt x="140" y="80"/>
                    <a:pt x="142" y="79"/>
                    <a:pt x="144" y="78"/>
                  </a:cubicBezTo>
                  <a:cubicBezTo>
                    <a:pt x="145" y="77"/>
                    <a:pt x="146" y="75"/>
                    <a:pt x="146" y="73"/>
                  </a:cubicBezTo>
                  <a:cubicBezTo>
                    <a:pt x="146" y="72"/>
                    <a:pt x="146" y="71"/>
                    <a:pt x="146" y="71"/>
                  </a:cubicBezTo>
                  <a:cubicBezTo>
                    <a:pt x="145" y="70"/>
                    <a:pt x="145" y="69"/>
                    <a:pt x="144" y="68"/>
                  </a:cubicBezTo>
                  <a:cubicBezTo>
                    <a:pt x="143" y="68"/>
                    <a:pt x="142" y="67"/>
                    <a:pt x="140" y="66"/>
                  </a:cubicBezTo>
                  <a:cubicBezTo>
                    <a:pt x="139" y="65"/>
                    <a:pt x="137" y="64"/>
                    <a:pt x="134" y="63"/>
                  </a:cubicBezTo>
                  <a:cubicBezTo>
                    <a:pt x="132" y="62"/>
                    <a:pt x="130" y="61"/>
                    <a:pt x="128" y="60"/>
                  </a:cubicBezTo>
                  <a:cubicBezTo>
                    <a:pt x="127" y="59"/>
                    <a:pt x="125" y="58"/>
                    <a:pt x="124" y="57"/>
                  </a:cubicBezTo>
                  <a:cubicBezTo>
                    <a:pt x="123" y="55"/>
                    <a:pt x="122" y="54"/>
                    <a:pt x="121" y="52"/>
                  </a:cubicBezTo>
                  <a:cubicBezTo>
                    <a:pt x="120" y="50"/>
                    <a:pt x="120" y="48"/>
                    <a:pt x="120" y="45"/>
                  </a:cubicBezTo>
                  <a:cubicBezTo>
                    <a:pt x="120" y="43"/>
                    <a:pt x="121" y="40"/>
                    <a:pt x="122" y="38"/>
                  </a:cubicBezTo>
                  <a:cubicBezTo>
                    <a:pt x="123" y="36"/>
                    <a:pt x="124" y="34"/>
                    <a:pt x="126" y="32"/>
                  </a:cubicBezTo>
                  <a:cubicBezTo>
                    <a:pt x="128" y="31"/>
                    <a:pt x="131" y="29"/>
                    <a:pt x="134" y="28"/>
                  </a:cubicBezTo>
                  <a:cubicBezTo>
                    <a:pt x="136" y="28"/>
                    <a:pt x="140" y="27"/>
                    <a:pt x="143" y="27"/>
                  </a:cubicBezTo>
                  <a:cubicBezTo>
                    <a:pt x="144" y="27"/>
                    <a:pt x="146" y="27"/>
                    <a:pt x="147" y="27"/>
                  </a:cubicBezTo>
                  <a:cubicBezTo>
                    <a:pt x="148" y="27"/>
                    <a:pt x="149" y="28"/>
                    <a:pt x="151" y="28"/>
                  </a:cubicBezTo>
                  <a:cubicBezTo>
                    <a:pt x="152" y="28"/>
                    <a:pt x="153" y="28"/>
                    <a:pt x="154" y="29"/>
                  </a:cubicBezTo>
                  <a:cubicBezTo>
                    <a:pt x="155" y="29"/>
                    <a:pt x="156" y="29"/>
                    <a:pt x="157" y="30"/>
                  </a:cubicBezTo>
                  <a:cubicBezTo>
                    <a:pt x="157" y="42"/>
                    <a:pt x="157" y="42"/>
                    <a:pt x="157" y="42"/>
                  </a:cubicBezTo>
                  <a:cubicBezTo>
                    <a:pt x="156" y="41"/>
                    <a:pt x="155" y="41"/>
                    <a:pt x="154" y="40"/>
                  </a:cubicBezTo>
                  <a:cubicBezTo>
                    <a:pt x="152" y="40"/>
                    <a:pt x="151" y="39"/>
                    <a:pt x="150" y="39"/>
                  </a:cubicBezTo>
                  <a:cubicBezTo>
                    <a:pt x="149" y="39"/>
                    <a:pt x="148" y="38"/>
                    <a:pt x="146" y="38"/>
                  </a:cubicBezTo>
                  <a:cubicBezTo>
                    <a:pt x="145" y="38"/>
                    <a:pt x="144" y="38"/>
                    <a:pt x="143" y="38"/>
                  </a:cubicBezTo>
                  <a:cubicBezTo>
                    <a:pt x="140" y="38"/>
                    <a:pt x="138" y="38"/>
                    <a:pt x="136" y="40"/>
                  </a:cubicBezTo>
                  <a:cubicBezTo>
                    <a:pt x="135" y="41"/>
                    <a:pt x="134" y="42"/>
                    <a:pt x="134" y="44"/>
                  </a:cubicBezTo>
                  <a:cubicBezTo>
                    <a:pt x="134" y="45"/>
                    <a:pt x="134" y="46"/>
                    <a:pt x="134" y="47"/>
                  </a:cubicBezTo>
                  <a:cubicBezTo>
                    <a:pt x="135" y="48"/>
                    <a:pt x="135" y="49"/>
                    <a:pt x="136" y="50"/>
                  </a:cubicBezTo>
                  <a:cubicBezTo>
                    <a:pt x="137" y="50"/>
                    <a:pt x="138" y="51"/>
                    <a:pt x="139" y="52"/>
                  </a:cubicBezTo>
                  <a:cubicBezTo>
                    <a:pt x="141" y="52"/>
                    <a:pt x="142" y="53"/>
                    <a:pt x="144" y="54"/>
                  </a:cubicBezTo>
                  <a:cubicBezTo>
                    <a:pt x="147" y="55"/>
                    <a:pt x="149" y="56"/>
                    <a:pt x="151" y="57"/>
                  </a:cubicBezTo>
                  <a:cubicBezTo>
                    <a:pt x="153" y="58"/>
                    <a:pt x="154" y="59"/>
                    <a:pt x="156" y="60"/>
                  </a:cubicBezTo>
                  <a:cubicBezTo>
                    <a:pt x="157" y="62"/>
                    <a:pt x="158" y="63"/>
                    <a:pt x="159" y="65"/>
                  </a:cubicBezTo>
                  <a:cubicBezTo>
                    <a:pt x="160" y="67"/>
                    <a:pt x="160" y="69"/>
                    <a:pt x="160" y="72"/>
                  </a:cubicBezTo>
                  <a:close/>
                  <a:moveTo>
                    <a:pt x="225" y="57"/>
                  </a:moveTo>
                  <a:cubicBezTo>
                    <a:pt x="225" y="62"/>
                    <a:pt x="224" y="66"/>
                    <a:pt x="223" y="70"/>
                  </a:cubicBezTo>
                  <a:cubicBezTo>
                    <a:pt x="222" y="74"/>
                    <a:pt x="220" y="78"/>
                    <a:pt x="217" y="81"/>
                  </a:cubicBezTo>
                  <a:cubicBezTo>
                    <a:pt x="215" y="84"/>
                    <a:pt x="212" y="86"/>
                    <a:pt x="209" y="88"/>
                  </a:cubicBezTo>
                  <a:cubicBezTo>
                    <a:pt x="205" y="90"/>
                    <a:pt x="201" y="90"/>
                    <a:pt x="197" y="90"/>
                  </a:cubicBezTo>
                  <a:cubicBezTo>
                    <a:pt x="195" y="90"/>
                    <a:pt x="193" y="90"/>
                    <a:pt x="191" y="90"/>
                  </a:cubicBezTo>
                  <a:cubicBezTo>
                    <a:pt x="189" y="89"/>
                    <a:pt x="188" y="89"/>
                    <a:pt x="186" y="88"/>
                  </a:cubicBezTo>
                  <a:cubicBezTo>
                    <a:pt x="185" y="87"/>
                    <a:pt x="184" y="86"/>
                    <a:pt x="183" y="85"/>
                  </a:cubicBezTo>
                  <a:cubicBezTo>
                    <a:pt x="182" y="84"/>
                    <a:pt x="181" y="83"/>
                    <a:pt x="180" y="81"/>
                  </a:cubicBezTo>
                  <a:cubicBezTo>
                    <a:pt x="179" y="81"/>
                    <a:pt x="179" y="81"/>
                    <a:pt x="179" y="81"/>
                  </a:cubicBezTo>
                  <a:cubicBezTo>
                    <a:pt x="179" y="117"/>
                    <a:pt x="179" y="117"/>
                    <a:pt x="179" y="117"/>
                  </a:cubicBezTo>
                  <a:cubicBezTo>
                    <a:pt x="166" y="117"/>
                    <a:pt x="166" y="117"/>
                    <a:pt x="166" y="117"/>
                  </a:cubicBezTo>
                  <a:cubicBezTo>
                    <a:pt x="166" y="29"/>
                    <a:pt x="166" y="29"/>
                    <a:pt x="166" y="29"/>
                  </a:cubicBezTo>
                  <a:cubicBezTo>
                    <a:pt x="179" y="29"/>
                    <a:pt x="179" y="29"/>
                    <a:pt x="179" y="29"/>
                  </a:cubicBezTo>
                  <a:cubicBezTo>
                    <a:pt x="179" y="38"/>
                    <a:pt x="179" y="38"/>
                    <a:pt x="179" y="38"/>
                  </a:cubicBezTo>
                  <a:cubicBezTo>
                    <a:pt x="180" y="38"/>
                    <a:pt x="180" y="38"/>
                    <a:pt x="180" y="38"/>
                  </a:cubicBezTo>
                  <a:cubicBezTo>
                    <a:pt x="181" y="37"/>
                    <a:pt x="182" y="35"/>
                    <a:pt x="183" y="34"/>
                  </a:cubicBezTo>
                  <a:cubicBezTo>
                    <a:pt x="185" y="32"/>
                    <a:pt x="186" y="31"/>
                    <a:pt x="188" y="30"/>
                  </a:cubicBezTo>
                  <a:cubicBezTo>
                    <a:pt x="189" y="29"/>
                    <a:pt x="191" y="28"/>
                    <a:pt x="193" y="28"/>
                  </a:cubicBezTo>
                  <a:cubicBezTo>
                    <a:pt x="195" y="27"/>
                    <a:pt x="197" y="27"/>
                    <a:pt x="200" y="27"/>
                  </a:cubicBezTo>
                  <a:cubicBezTo>
                    <a:pt x="204" y="27"/>
                    <a:pt x="208" y="28"/>
                    <a:pt x="211" y="29"/>
                  </a:cubicBezTo>
                  <a:cubicBezTo>
                    <a:pt x="214" y="31"/>
                    <a:pt x="217" y="33"/>
                    <a:pt x="219" y="36"/>
                  </a:cubicBezTo>
                  <a:cubicBezTo>
                    <a:pt x="221" y="39"/>
                    <a:pt x="222" y="42"/>
                    <a:pt x="223" y="46"/>
                  </a:cubicBezTo>
                  <a:cubicBezTo>
                    <a:pt x="224" y="49"/>
                    <a:pt x="225" y="53"/>
                    <a:pt x="225" y="57"/>
                  </a:cubicBezTo>
                  <a:close/>
                  <a:moveTo>
                    <a:pt x="210" y="57"/>
                  </a:moveTo>
                  <a:cubicBezTo>
                    <a:pt x="210" y="54"/>
                    <a:pt x="210" y="51"/>
                    <a:pt x="209" y="49"/>
                  </a:cubicBezTo>
                  <a:cubicBezTo>
                    <a:pt x="209" y="47"/>
                    <a:pt x="208" y="45"/>
                    <a:pt x="206" y="43"/>
                  </a:cubicBezTo>
                  <a:cubicBezTo>
                    <a:pt x="205" y="42"/>
                    <a:pt x="204" y="40"/>
                    <a:pt x="202" y="39"/>
                  </a:cubicBezTo>
                  <a:cubicBezTo>
                    <a:pt x="200" y="39"/>
                    <a:pt x="198" y="38"/>
                    <a:pt x="195" y="38"/>
                  </a:cubicBezTo>
                  <a:cubicBezTo>
                    <a:pt x="193" y="38"/>
                    <a:pt x="191" y="39"/>
                    <a:pt x="189" y="40"/>
                  </a:cubicBezTo>
                  <a:cubicBezTo>
                    <a:pt x="187" y="40"/>
                    <a:pt x="185" y="42"/>
                    <a:pt x="184" y="43"/>
                  </a:cubicBezTo>
                  <a:cubicBezTo>
                    <a:pt x="182" y="45"/>
                    <a:pt x="181" y="47"/>
                    <a:pt x="181" y="49"/>
                  </a:cubicBezTo>
                  <a:cubicBezTo>
                    <a:pt x="180" y="51"/>
                    <a:pt x="179" y="54"/>
                    <a:pt x="179" y="56"/>
                  </a:cubicBezTo>
                  <a:cubicBezTo>
                    <a:pt x="179" y="64"/>
                    <a:pt x="179" y="64"/>
                    <a:pt x="179" y="64"/>
                  </a:cubicBezTo>
                  <a:cubicBezTo>
                    <a:pt x="179" y="66"/>
                    <a:pt x="180" y="68"/>
                    <a:pt x="180" y="70"/>
                  </a:cubicBezTo>
                  <a:cubicBezTo>
                    <a:pt x="181" y="72"/>
                    <a:pt x="182" y="74"/>
                    <a:pt x="184" y="75"/>
                  </a:cubicBezTo>
                  <a:cubicBezTo>
                    <a:pt x="185" y="76"/>
                    <a:pt x="186" y="77"/>
                    <a:pt x="188" y="78"/>
                  </a:cubicBezTo>
                  <a:cubicBezTo>
                    <a:pt x="190" y="79"/>
                    <a:pt x="192" y="79"/>
                    <a:pt x="194" y="79"/>
                  </a:cubicBezTo>
                  <a:cubicBezTo>
                    <a:pt x="197" y="79"/>
                    <a:pt x="199" y="79"/>
                    <a:pt x="201" y="78"/>
                  </a:cubicBezTo>
                  <a:cubicBezTo>
                    <a:pt x="203" y="77"/>
                    <a:pt x="205" y="76"/>
                    <a:pt x="206" y="74"/>
                  </a:cubicBezTo>
                  <a:cubicBezTo>
                    <a:pt x="207" y="72"/>
                    <a:pt x="208" y="69"/>
                    <a:pt x="209" y="67"/>
                  </a:cubicBezTo>
                  <a:cubicBezTo>
                    <a:pt x="210" y="64"/>
                    <a:pt x="210" y="61"/>
                    <a:pt x="210" y="57"/>
                  </a:cubicBezTo>
                  <a:close/>
                  <a:moveTo>
                    <a:pt x="292" y="58"/>
                  </a:moveTo>
                  <a:cubicBezTo>
                    <a:pt x="292" y="63"/>
                    <a:pt x="291" y="68"/>
                    <a:pt x="289" y="72"/>
                  </a:cubicBezTo>
                  <a:cubicBezTo>
                    <a:pt x="288" y="76"/>
                    <a:pt x="286" y="79"/>
                    <a:pt x="283" y="82"/>
                  </a:cubicBezTo>
                  <a:cubicBezTo>
                    <a:pt x="280" y="85"/>
                    <a:pt x="277" y="87"/>
                    <a:pt x="273" y="88"/>
                  </a:cubicBezTo>
                  <a:cubicBezTo>
                    <a:pt x="269" y="90"/>
                    <a:pt x="265" y="90"/>
                    <a:pt x="260" y="90"/>
                  </a:cubicBezTo>
                  <a:cubicBezTo>
                    <a:pt x="255" y="90"/>
                    <a:pt x="251" y="90"/>
                    <a:pt x="247" y="88"/>
                  </a:cubicBezTo>
                  <a:cubicBezTo>
                    <a:pt x="243" y="87"/>
                    <a:pt x="240" y="85"/>
                    <a:pt x="238" y="82"/>
                  </a:cubicBezTo>
                  <a:cubicBezTo>
                    <a:pt x="235" y="79"/>
                    <a:pt x="233" y="76"/>
                    <a:pt x="232" y="72"/>
                  </a:cubicBezTo>
                  <a:cubicBezTo>
                    <a:pt x="230" y="68"/>
                    <a:pt x="229" y="64"/>
                    <a:pt x="229" y="59"/>
                  </a:cubicBezTo>
                  <a:cubicBezTo>
                    <a:pt x="229" y="54"/>
                    <a:pt x="230" y="49"/>
                    <a:pt x="232" y="45"/>
                  </a:cubicBezTo>
                  <a:cubicBezTo>
                    <a:pt x="233" y="41"/>
                    <a:pt x="236" y="38"/>
                    <a:pt x="238" y="35"/>
                  </a:cubicBezTo>
                  <a:cubicBezTo>
                    <a:pt x="241" y="33"/>
                    <a:pt x="245" y="31"/>
                    <a:pt x="248" y="29"/>
                  </a:cubicBezTo>
                  <a:cubicBezTo>
                    <a:pt x="252" y="28"/>
                    <a:pt x="257" y="27"/>
                    <a:pt x="261" y="27"/>
                  </a:cubicBezTo>
                  <a:cubicBezTo>
                    <a:pt x="266" y="27"/>
                    <a:pt x="271" y="28"/>
                    <a:pt x="274" y="29"/>
                  </a:cubicBezTo>
                  <a:cubicBezTo>
                    <a:pt x="278" y="31"/>
                    <a:pt x="281" y="33"/>
                    <a:pt x="284" y="36"/>
                  </a:cubicBezTo>
                  <a:cubicBezTo>
                    <a:pt x="286" y="38"/>
                    <a:pt x="288" y="42"/>
                    <a:pt x="290" y="45"/>
                  </a:cubicBezTo>
                  <a:cubicBezTo>
                    <a:pt x="291" y="49"/>
                    <a:pt x="292" y="54"/>
                    <a:pt x="292" y="58"/>
                  </a:cubicBezTo>
                  <a:close/>
                  <a:moveTo>
                    <a:pt x="277" y="59"/>
                  </a:moveTo>
                  <a:cubicBezTo>
                    <a:pt x="277" y="52"/>
                    <a:pt x="276" y="47"/>
                    <a:pt x="273" y="43"/>
                  </a:cubicBezTo>
                  <a:cubicBezTo>
                    <a:pt x="270" y="40"/>
                    <a:pt x="266" y="38"/>
                    <a:pt x="261" y="38"/>
                  </a:cubicBezTo>
                  <a:cubicBezTo>
                    <a:pt x="258" y="38"/>
                    <a:pt x="256" y="39"/>
                    <a:pt x="254" y="39"/>
                  </a:cubicBezTo>
                  <a:cubicBezTo>
                    <a:pt x="252" y="40"/>
                    <a:pt x="250" y="42"/>
                    <a:pt x="248" y="43"/>
                  </a:cubicBezTo>
                  <a:cubicBezTo>
                    <a:pt x="247" y="45"/>
                    <a:pt x="246" y="47"/>
                    <a:pt x="245" y="50"/>
                  </a:cubicBezTo>
                  <a:cubicBezTo>
                    <a:pt x="244" y="52"/>
                    <a:pt x="244" y="55"/>
                    <a:pt x="244" y="59"/>
                  </a:cubicBezTo>
                  <a:cubicBezTo>
                    <a:pt x="244" y="62"/>
                    <a:pt x="244" y="65"/>
                    <a:pt x="245" y="68"/>
                  </a:cubicBezTo>
                  <a:cubicBezTo>
                    <a:pt x="246" y="70"/>
                    <a:pt x="247" y="73"/>
                    <a:pt x="248" y="74"/>
                  </a:cubicBezTo>
                  <a:cubicBezTo>
                    <a:pt x="250" y="76"/>
                    <a:pt x="252" y="77"/>
                    <a:pt x="254" y="78"/>
                  </a:cubicBezTo>
                  <a:cubicBezTo>
                    <a:pt x="256" y="79"/>
                    <a:pt x="258" y="79"/>
                    <a:pt x="261" y="79"/>
                  </a:cubicBezTo>
                  <a:cubicBezTo>
                    <a:pt x="266" y="79"/>
                    <a:pt x="270" y="78"/>
                    <a:pt x="273" y="74"/>
                  </a:cubicBezTo>
                  <a:cubicBezTo>
                    <a:pt x="276" y="70"/>
                    <a:pt x="277" y="65"/>
                    <a:pt x="277" y="59"/>
                  </a:cubicBezTo>
                  <a:close/>
                  <a:moveTo>
                    <a:pt x="338" y="89"/>
                  </a:moveTo>
                  <a:cubicBezTo>
                    <a:pt x="338" y="55"/>
                    <a:pt x="338" y="55"/>
                    <a:pt x="338" y="55"/>
                  </a:cubicBezTo>
                  <a:cubicBezTo>
                    <a:pt x="338" y="49"/>
                    <a:pt x="337" y="45"/>
                    <a:pt x="336" y="42"/>
                  </a:cubicBezTo>
                  <a:cubicBezTo>
                    <a:pt x="334" y="40"/>
                    <a:pt x="331" y="38"/>
                    <a:pt x="326" y="38"/>
                  </a:cubicBezTo>
                  <a:cubicBezTo>
                    <a:pt x="324" y="38"/>
                    <a:pt x="322" y="39"/>
                    <a:pt x="321" y="39"/>
                  </a:cubicBezTo>
                  <a:cubicBezTo>
                    <a:pt x="319" y="40"/>
                    <a:pt x="317" y="41"/>
                    <a:pt x="316" y="43"/>
                  </a:cubicBezTo>
                  <a:cubicBezTo>
                    <a:pt x="315" y="44"/>
                    <a:pt x="314" y="46"/>
                    <a:pt x="313" y="48"/>
                  </a:cubicBezTo>
                  <a:cubicBezTo>
                    <a:pt x="312" y="50"/>
                    <a:pt x="312" y="52"/>
                    <a:pt x="312" y="55"/>
                  </a:cubicBezTo>
                  <a:cubicBezTo>
                    <a:pt x="312" y="89"/>
                    <a:pt x="312" y="89"/>
                    <a:pt x="312" y="89"/>
                  </a:cubicBezTo>
                  <a:cubicBezTo>
                    <a:pt x="298" y="89"/>
                    <a:pt x="298" y="89"/>
                    <a:pt x="298" y="89"/>
                  </a:cubicBezTo>
                  <a:cubicBezTo>
                    <a:pt x="298" y="29"/>
                    <a:pt x="298" y="29"/>
                    <a:pt x="298" y="29"/>
                  </a:cubicBezTo>
                  <a:cubicBezTo>
                    <a:pt x="312" y="29"/>
                    <a:pt x="312" y="29"/>
                    <a:pt x="312" y="29"/>
                  </a:cubicBezTo>
                  <a:cubicBezTo>
                    <a:pt x="312" y="38"/>
                    <a:pt x="312" y="38"/>
                    <a:pt x="312" y="38"/>
                  </a:cubicBezTo>
                  <a:cubicBezTo>
                    <a:pt x="312" y="38"/>
                    <a:pt x="312" y="38"/>
                    <a:pt x="312" y="38"/>
                  </a:cubicBezTo>
                  <a:cubicBezTo>
                    <a:pt x="315" y="34"/>
                    <a:pt x="318" y="31"/>
                    <a:pt x="321" y="30"/>
                  </a:cubicBezTo>
                  <a:cubicBezTo>
                    <a:pt x="324" y="28"/>
                    <a:pt x="328" y="27"/>
                    <a:pt x="332" y="27"/>
                  </a:cubicBezTo>
                  <a:cubicBezTo>
                    <a:pt x="338" y="27"/>
                    <a:pt x="343" y="29"/>
                    <a:pt x="347" y="33"/>
                  </a:cubicBezTo>
                  <a:cubicBezTo>
                    <a:pt x="350" y="37"/>
                    <a:pt x="352" y="44"/>
                    <a:pt x="352" y="52"/>
                  </a:cubicBezTo>
                  <a:cubicBezTo>
                    <a:pt x="352" y="89"/>
                    <a:pt x="352" y="89"/>
                    <a:pt x="352" y="89"/>
                  </a:cubicBezTo>
                  <a:lnTo>
                    <a:pt x="338" y="89"/>
                  </a:lnTo>
                  <a:close/>
                  <a:moveTo>
                    <a:pt x="402" y="89"/>
                  </a:moveTo>
                  <a:cubicBezTo>
                    <a:pt x="402" y="80"/>
                    <a:pt x="402" y="80"/>
                    <a:pt x="402" y="80"/>
                  </a:cubicBezTo>
                  <a:cubicBezTo>
                    <a:pt x="402" y="80"/>
                    <a:pt x="402" y="80"/>
                    <a:pt x="402" y="80"/>
                  </a:cubicBezTo>
                  <a:cubicBezTo>
                    <a:pt x="401" y="81"/>
                    <a:pt x="400" y="83"/>
                    <a:pt x="399" y="84"/>
                  </a:cubicBezTo>
                  <a:cubicBezTo>
                    <a:pt x="397" y="85"/>
                    <a:pt x="396" y="86"/>
                    <a:pt x="394" y="87"/>
                  </a:cubicBezTo>
                  <a:cubicBezTo>
                    <a:pt x="393" y="88"/>
                    <a:pt x="391" y="89"/>
                    <a:pt x="389" y="90"/>
                  </a:cubicBezTo>
                  <a:cubicBezTo>
                    <a:pt x="387" y="90"/>
                    <a:pt x="385" y="90"/>
                    <a:pt x="382" y="90"/>
                  </a:cubicBezTo>
                  <a:cubicBezTo>
                    <a:pt x="379" y="90"/>
                    <a:pt x="375" y="90"/>
                    <a:pt x="372" y="88"/>
                  </a:cubicBezTo>
                  <a:cubicBezTo>
                    <a:pt x="369" y="87"/>
                    <a:pt x="367" y="85"/>
                    <a:pt x="364" y="83"/>
                  </a:cubicBezTo>
                  <a:cubicBezTo>
                    <a:pt x="362" y="80"/>
                    <a:pt x="360" y="77"/>
                    <a:pt x="359" y="73"/>
                  </a:cubicBezTo>
                  <a:cubicBezTo>
                    <a:pt x="358" y="69"/>
                    <a:pt x="357" y="65"/>
                    <a:pt x="357" y="60"/>
                  </a:cubicBezTo>
                  <a:cubicBezTo>
                    <a:pt x="357" y="55"/>
                    <a:pt x="358" y="51"/>
                    <a:pt x="359" y="47"/>
                  </a:cubicBezTo>
                  <a:cubicBezTo>
                    <a:pt x="361" y="42"/>
                    <a:pt x="363" y="39"/>
                    <a:pt x="365" y="36"/>
                  </a:cubicBezTo>
                  <a:cubicBezTo>
                    <a:pt x="367" y="33"/>
                    <a:pt x="370" y="31"/>
                    <a:pt x="374" y="29"/>
                  </a:cubicBezTo>
                  <a:cubicBezTo>
                    <a:pt x="377" y="28"/>
                    <a:pt x="381" y="27"/>
                    <a:pt x="385" y="27"/>
                  </a:cubicBezTo>
                  <a:cubicBezTo>
                    <a:pt x="387" y="27"/>
                    <a:pt x="389" y="27"/>
                    <a:pt x="391" y="28"/>
                  </a:cubicBezTo>
                  <a:cubicBezTo>
                    <a:pt x="393" y="28"/>
                    <a:pt x="394" y="29"/>
                    <a:pt x="396" y="30"/>
                  </a:cubicBezTo>
                  <a:cubicBezTo>
                    <a:pt x="397" y="30"/>
                    <a:pt x="398" y="31"/>
                    <a:pt x="399" y="32"/>
                  </a:cubicBezTo>
                  <a:cubicBezTo>
                    <a:pt x="400" y="34"/>
                    <a:pt x="401" y="35"/>
                    <a:pt x="402" y="36"/>
                  </a:cubicBezTo>
                  <a:cubicBezTo>
                    <a:pt x="402" y="36"/>
                    <a:pt x="402" y="36"/>
                    <a:pt x="402" y="36"/>
                  </a:cubicBezTo>
                  <a:cubicBezTo>
                    <a:pt x="402" y="0"/>
                    <a:pt x="402" y="0"/>
                    <a:pt x="402" y="0"/>
                  </a:cubicBezTo>
                  <a:cubicBezTo>
                    <a:pt x="416" y="0"/>
                    <a:pt x="416" y="0"/>
                    <a:pt x="416" y="0"/>
                  </a:cubicBezTo>
                  <a:cubicBezTo>
                    <a:pt x="416" y="89"/>
                    <a:pt x="416" y="89"/>
                    <a:pt x="416" y="89"/>
                  </a:cubicBezTo>
                  <a:lnTo>
                    <a:pt x="402" y="89"/>
                  </a:lnTo>
                  <a:close/>
                  <a:moveTo>
                    <a:pt x="403" y="54"/>
                  </a:moveTo>
                  <a:cubicBezTo>
                    <a:pt x="403" y="52"/>
                    <a:pt x="402" y="50"/>
                    <a:pt x="401" y="48"/>
                  </a:cubicBezTo>
                  <a:cubicBezTo>
                    <a:pt x="401" y="46"/>
                    <a:pt x="400" y="44"/>
                    <a:pt x="398" y="43"/>
                  </a:cubicBezTo>
                  <a:cubicBezTo>
                    <a:pt x="397" y="41"/>
                    <a:pt x="395" y="40"/>
                    <a:pt x="394" y="39"/>
                  </a:cubicBezTo>
                  <a:cubicBezTo>
                    <a:pt x="392" y="39"/>
                    <a:pt x="390" y="38"/>
                    <a:pt x="388" y="38"/>
                  </a:cubicBezTo>
                  <a:cubicBezTo>
                    <a:pt x="385" y="38"/>
                    <a:pt x="383" y="39"/>
                    <a:pt x="381" y="40"/>
                  </a:cubicBezTo>
                  <a:cubicBezTo>
                    <a:pt x="379" y="41"/>
                    <a:pt x="377" y="42"/>
                    <a:pt x="376" y="44"/>
                  </a:cubicBezTo>
                  <a:cubicBezTo>
                    <a:pt x="374" y="46"/>
                    <a:pt x="373" y="48"/>
                    <a:pt x="373" y="51"/>
                  </a:cubicBezTo>
                  <a:cubicBezTo>
                    <a:pt x="372" y="54"/>
                    <a:pt x="371" y="57"/>
                    <a:pt x="371" y="60"/>
                  </a:cubicBezTo>
                  <a:cubicBezTo>
                    <a:pt x="371" y="63"/>
                    <a:pt x="372" y="66"/>
                    <a:pt x="373" y="68"/>
                  </a:cubicBezTo>
                  <a:cubicBezTo>
                    <a:pt x="373" y="71"/>
                    <a:pt x="375" y="73"/>
                    <a:pt x="376" y="74"/>
                  </a:cubicBezTo>
                  <a:cubicBezTo>
                    <a:pt x="377" y="76"/>
                    <a:pt x="379" y="77"/>
                    <a:pt x="381" y="78"/>
                  </a:cubicBezTo>
                  <a:cubicBezTo>
                    <a:pt x="383" y="79"/>
                    <a:pt x="385" y="79"/>
                    <a:pt x="387" y="79"/>
                  </a:cubicBezTo>
                  <a:cubicBezTo>
                    <a:pt x="389" y="79"/>
                    <a:pt x="391" y="79"/>
                    <a:pt x="393" y="78"/>
                  </a:cubicBezTo>
                  <a:cubicBezTo>
                    <a:pt x="395" y="77"/>
                    <a:pt x="397" y="76"/>
                    <a:pt x="398" y="74"/>
                  </a:cubicBezTo>
                  <a:cubicBezTo>
                    <a:pt x="399" y="73"/>
                    <a:pt x="400" y="71"/>
                    <a:pt x="401" y="68"/>
                  </a:cubicBezTo>
                  <a:cubicBezTo>
                    <a:pt x="402" y="66"/>
                    <a:pt x="403" y="63"/>
                    <a:pt x="403" y="60"/>
                  </a:cubicBezTo>
                  <a:lnTo>
                    <a:pt x="403" y="54"/>
                  </a:lnTo>
                  <a:close/>
                </a:path>
              </a:pathLst>
            </a:custGeom>
            <a:solidFill>
              <a:schemeClr val="bg1"/>
            </a:solidFill>
            <a:ln>
              <a:noFill/>
            </a:ln>
          </p:spPr>
          <p:txBody>
            <a:bodyPr vert="horz" wrap="square" lIns="91391" tIns="45696" rIns="91391" bIns="45696" numCol="1" anchor="t" anchorCtr="0" compatLnSpc="1">
              <a:prstTxWarp prst="textNoShape">
                <a:avLst/>
              </a:prstTxWarp>
            </a:bodyPr>
            <a:lstStyle/>
            <a:p>
              <a:pPr defTabSz="931174"/>
              <a:endParaRPr lang="en-US" sz="1836" kern="0" dirty="0">
                <a:solidFill>
                  <a:srgbClr val="505050"/>
                </a:solidFill>
              </a:endParaRPr>
            </a:p>
          </p:txBody>
        </p:sp>
      </p:grpSp>
    </p:spTree>
    <p:extLst>
      <p:ext uri="{BB962C8B-B14F-4D97-AF65-F5344CB8AC3E}">
        <p14:creationId xmlns:p14="http://schemas.microsoft.com/office/powerpoint/2010/main" val="290074541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1903725" y="2343809"/>
            <a:ext cx="5012333" cy="3825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endParaRPr>
          </a:p>
        </p:txBody>
      </p:sp>
      <p:sp>
        <p:nvSpPr>
          <p:cNvPr id="43" name="Rectangle 42"/>
          <p:cNvSpPr/>
          <p:nvPr/>
        </p:nvSpPr>
        <p:spPr>
          <a:xfrm>
            <a:off x="3431905" y="2880991"/>
            <a:ext cx="2978850" cy="29725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44" name="TextBox 132"/>
          <p:cNvSpPr txBox="1"/>
          <p:nvPr/>
        </p:nvSpPr>
        <p:spPr>
          <a:xfrm>
            <a:off x="5002045" y="4755789"/>
            <a:ext cx="469772" cy="32014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dirty="0">
                <a:solidFill>
                  <a:srgbClr val="44546A"/>
                </a:solidFill>
                <a:latin typeface="Segoe UI Semibold" panose="020B0702040204020203" pitchFamily="34" charset="0"/>
              </a:rPr>
              <a:t>Azure Storage </a:t>
            </a:r>
          </a:p>
        </p:txBody>
      </p:sp>
      <p:sp>
        <p:nvSpPr>
          <p:cNvPr id="45" name="Rounded Rectangle 44"/>
          <p:cNvSpPr/>
          <p:nvPr/>
        </p:nvSpPr>
        <p:spPr>
          <a:xfrm>
            <a:off x="2335193" y="2718163"/>
            <a:ext cx="4318603" cy="3308862"/>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pic>
        <p:nvPicPr>
          <p:cNvPr id="53" name="Picture 52"/>
          <p:cNvPicPr>
            <a:picLocks noChangeAspect="1"/>
          </p:cNvPicPr>
          <p:nvPr/>
        </p:nvPicPr>
        <p:blipFill>
          <a:blip r:embed="rId3"/>
          <a:stretch>
            <a:fillRect/>
          </a:stretch>
        </p:blipFill>
        <p:spPr>
          <a:xfrm>
            <a:off x="5615025" y="5285314"/>
            <a:ext cx="319896" cy="414915"/>
          </a:xfrm>
          <a:prstGeom prst="rect">
            <a:avLst/>
          </a:prstGeom>
        </p:spPr>
      </p:pic>
      <p:sp>
        <p:nvSpPr>
          <p:cNvPr id="102" name="TextBox 132"/>
          <p:cNvSpPr txBox="1"/>
          <p:nvPr/>
        </p:nvSpPr>
        <p:spPr>
          <a:xfrm>
            <a:off x="4991545" y="5368518"/>
            <a:ext cx="613146" cy="32014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dirty="0">
                <a:solidFill>
                  <a:srgbClr val="44546A"/>
                </a:solidFill>
                <a:latin typeface="Segoe UI Semibold" panose="020B0702040204020203" pitchFamily="34" charset="0"/>
              </a:rPr>
              <a:t>SQL Database</a:t>
            </a:r>
          </a:p>
        </p:txBody>
      </p:sp>
      <p:sp>
        <p:nvSpPr>
          <p:cNvPr id="103" name="Trapezoid 102"/>
          <p:cNvSpPr/>
          <p:nvPr/>
        </p:nvSpPr>
        <p:spPr>
          <a:xfrm rot="5400000">
            <a:off x="1693735" y="4174288"/>
            <a:ext cx="2464586" cy="802491"/>
          </a:xfrm>
          <a:prstGeom prst="trapezoid">
            <a:avLst>
              <a:gd name="adj" fmla="val 31044"/>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latin typeface="Segoe UI Semibold" panose="020B0702040204020203" pitchFamily="34" charset="0"/>
            </a:endParaRPr>
          </a:p>
        </p:txBody>
      </p:sp>
      <p:sp>
        <p:nvSpPr>
          <p:cNvPr id="104" name="TextBox 172"/>
          <p:cNvSpPr txBox="1"/>
          <p:nvPr/>
        </p:nvSpPr>
        <p:spPr>
          <a:xfrm>
            <a:off x="2628242" y="3974358"/>
            <a:ext cx="1081754" cy="287708"/>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122"/>
              </a:lnSpc>
            </a:pPr>
            <a:r>
              <a:rPr lang="en-US" sz="1071" dirty="0">
                <a:solidFill>
                  <a:prstClr val="white"/>
                </a:solidFill>
                <a:latin typeface="Segoe UI Semibold" panose="020B0702040204020203" pitchFamily="34" charset="0"/>
              </a:rPr>
              <a:t>Fabric</a:t>
            </a:r>
          </a:p>
          <a:p>
            <a:pPr>
              <a:lnSpc>
                <a:spcPts val="1122"/>
              </a:lnSpc>
            </a:pPr>
            <a:r>
              <a:rPr lang="en-US" sz="1071" dirty="0">
                <a:solidFill>
                  <a:prstClr val="white"/>
                </a:solidFill>
                <a:latin typeface="Segoe UI Semibold" panose="020B0702040204020203" pitchFamily="34" charset="0"/>
              </a:rPr>
              <a:t>Controller</a:t>
            </a:r>
          </a:p>
        </p:txBody>
      </p:sp>
      <p:grpSp>
        <p:nvGrpSpPr>
          <p:cNvPr id="105" name="Group 104"/>
          <p:cNvGrpSpPr/>
          <p:nvPr/>
        </p:nvGrpSpPr>
        <p:grpSpPr>
          <a:xfrm>
            <a:off x="904505" y="2489776"/>
            <a:ext cx="1555137" cy="1663513"/>
            <a:chOff x="991607" y="2441052"/>
            <a:chExt cx="1524978" cy="1631251"/>
          </a:xfrm>
        </p:grpSpPr>
        <p:sp>
          <p:nvSpPr>
            <p:cNvPr id="106" name="TextBox 152"/>
            <p:cNvSpPr txBox="1"/>
            <p:nvPr/>
          </p:nvSpPr>
          <p:spPr>
            <a:xfrm>
              <a:off x="991607" y="2441052"/>
              <a:ext cx="838050"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24" spc="-31" dirty="0">
                  <a:solidFill>
                    <a:prstClr val="black">
                      <a:lumMod val="75000"/>
                      <a:lumOff val="25000"/>
                    </a:prstClr>
                  </a:solidFill>
                  <a:latin typeface="Segoe UI Semibold" panose="020B0702040204020203" pitchFamily="34" charset="0"/>
                </a:rPr>
                <a:t>Customer</a:t>
              </a:r>
            </a:p>
            <a:p>
              <a:pPr algn="ctr"/>
              <a:r>
                <a:rPr lang="en-US" sz="1224" spc="-31" dirty="0">
                  <a:solidFill>
                    <a:prstClr val="black">
                      <a:lumMod val="75000"/>
                      <a:lumOff val="25000"/>
                    </a:prstClr>
                  </a:solidFill>
                  <a:latin typeface="Segoe UI Semibold" panose="020B0702040204020203" pitchFamily="34" charset="0"/>
                </a:rPr>
                <a:t>Admin</a:t>
              </a:r>
            </a:p>
          </p:txBody>
        </p:sp>
        <p:cxnSp>
          <p:nvCxnSpPr>
            <p:cNvPr id="107" name="Straight Arrow Connector 106"/>
            <p:cNvCxnSpPr/>
            <p:nvPr/>
          </p:nvCxnSpPr>
          <p:spPr>
            <a:xfrm>
              <a:off x="1393106" y="4068173"/>
              <a:ext cx="1123479" cy="413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393106" y="3789515"/>
              <a:ext cx="0" cy="27865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09" name="Straight Arrow Connector 108"/>
          <p:cNvCxnSpPr/>
          <p:nvPr/>
        </p:nvCxnSpPr>
        <p:spPr>
          <a:xfrm>
            <a:off x="3324497" y="3678377"/>
            <a:ext cx="254082"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3324499" y="5205021"/>
            <a:ext cx="838178"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a:blip r:embed="rId4"/>
          <a:stretch>
            <a:fillRect/>
          </a:stretch>
        </p:blipFill>
        <p:spPr>
          <a:xfrm>
            <a:off x="5596098" y="4755789"/>
            <a:ext cx="388194" cy="338625"/>
          </a:xfrm>
          <a:prstGeom prst="rect">
            <a:avLst/>
          </a:prstGeom>
        </p:spPr>
      </p:pic>
      <p:sp>
        <p:nvSpPr>
          <p:cNvPr id="117" name="Rounded Rectangle 116"/>
          <p:cNvSpPr/>
          <p:nvPr/>
        </p:nvSpPr>
        <p:spPr>
          <a:xfrm>
            <a:off x="4517608" y="3007301"/>
            <a:ext cx="1479846" cy="863568"/>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18" name="Rounded Rectangle 117"/>
          <p:cNvSpPr/>
          <p:nvPr/>
        </p:nvSpPr>
        <p:spPr>
          <a:xfrm>
            <a:off x="4623250" y="3302993"/>
            <a:ext cx="580435"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119" name="Group 118"/>
          <p:cNvGrpSpPr/>
          <p:nvPr/>
        </p:nvGrpSpPr>
        <p:grpSpPr>
          <a:xfrm>
            <a:off x="4690229" y="3364609"/>
            <a:ext cx="475699" cy="438582"/>
            <a:chOff x="4401303" y="3262974"/>
            <a:chExt cx="466474" cy="430076"/>
          </a:xfrm>
        </p:grpSpPr>
        <p:pic>
          <p:nvPicPr>
            <p:cNvPr id="120" name="Picture 119"/>
            <p:cNvPicPr>
              <a:picLocks noChangeAspect="1"/>
            </p:cNvPicPr>
            <p:nvPr/>
          </p:nvPicPr>
          <p:blipFill>
            <a:blip r:embed="rId5"/>
            <a:stretch>
              <a:fillRect/>
            </a:stretch>
          </p:blipFill>
          <p:spPr>
            <a:xfrm>
              <a:off x="4481323" y="3262974"/>
              <a:ext cx="318786" cy="292950"/>
            </a:xfrm>
            <a:prstGeom prst="rect">
              <a:avLst/>
            </a:prstGeom>
          </p:spPr>
        </p:pic>
        <p:sp>
          <p:nvSpPr>
            <p:cNvPr id="121"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sp>
        <p:nvSpPr>
          <p:cNvPr id="122" name="Rounded Rectangle 121"/>
          <p:cNvSpPr/>
          <p:nvPr/>
        </p:nvSpPr>
        <p:spPr>
          <a:xfrm>
            <a:off x="5305880" y="3300976"/>
            <a:ext cx="580435"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123" name="Group 122"/>
          <p:cNvGrpSpPr/>
          <p:nvPr/>
        </p:nvGrpSpPr>
        <p:grpSpPr>
          <a:xfrm>
            <a:off x="5360543" y="3355451"/>
            <a:ext cx="475699" cy="438582"/>
            <a:chOff x="4401303" y="3262974"/>
            <a:chExt cx="466474" cy="430076"/>
          </a:xfrm>
        </p:grpSpPr>
        <p:pic>
          <p:nvPicPr>
            <p:cNvPr id="124" name="Picture 123"/>
            <p:cNvPicPr>
              <a:picLocks noChangeAspect="1"/>
            </p:cNvPicPr>
            <p:nvPr/>
          </p:nvPicPr>
          <p:blipFill>
            <a:blip r:embed="rId5"/>
            <a:stretch>
              <a:fillRect/>
            </a:stretch>
          </p:blipFill>
          <p:spPr>
            <a:xfrm>
              <a:off x="4481323" y="3262974"/>
              <a:ext cx="318786" cy="292950"/>
            </a:xfrm>
            <a:prstGeom prst="rect">
              <a:avLst/>
            </a:prstGeom>
          </p:spPr>
        </p:pic>
        <p:sp>
          <p:nvSpPr>
            <p:cNvPr id="125"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sp>
        <p:nvSpPr>
          <p:cNvPr id="126" name="TextBox 125"/>
          <p:cNvSpPr txBox="1"/>
          <p:nvPr/>
        </p:nvSpPr>
        <p:spPr>
          <a:xfrm>
            <a:off x="4793849" y="3036426"/>
            <a:ext cx="864229" cy="249267"/>
          </a:xfrm>
          <a:prstGeom prst="rect">
            <a:avLst/>
          </a:prstGeom>
          <a:noFill/>
        </p:spPr>
        <p:txBody>
          <a:bodyPr wrap="none" rtlCol="0">
            <a:spAutoFit/>
          </a:bodyPr>
          <a:lstStyle/>
          <a:p>
            <a:pPr algn="ctr" defTabSz="932504"/>
            <a:r>
              <a:rPr lang="en-US" sz="1020" dirty="0">
                <a:solidFill>
                  <a:srgbClr val="44546A"/>
                </a:solidFill>
                <a:latin typeface="Segoe UI Semibold" panose="020B0702040204020203" pitchFamily="34" charset="0"/>
              </a:rPr>
              <a:t>Customer 2</a:t>
            </a:r>
          </a:p>
        </p:txBody>
      </p:sp>
      <p:sp>
        <p:nvSpPr>
          <p:cNvPr id="130" name="Rounded Rectangle 129"/>
          <p:cNvSpPr/>
          <p:nvPr/>
        </p:nvSpPr>
        <p:spPr>
          <a:xfrm>
            <a:off x="3612435" y="2998745"/>
            <a:ext cx="773201" cy="866162"/>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31" name="Rounded Rectangle 130"/>
          <p:cNvSpPr/>
          <p:nvPr/>
        </p:nvSpPr>
        <p:spPr>
          <a:xfrm>
            <a:off x="3718078" y="3297031"/>
            <a:ext cx="580435" cy="525621"/>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grpSp>
        <p:nvGrpSpPr>
          <p:cNvPr id="132" name="Group 131"/>
          <p:cNvGrpSpPr/>
          <p:nvPr/>
        </p:nvGrpSpPr>
        <p:grpSpPr>
          <a:xfrm>
            <a:off x="3785057" y="3358647"/>
            <a:ext cx="475699" cy="438582"/>
            <a:chOff x="4401303" y="3262974"/>
            <a:chExt cx="466474" cy="430076"/>
          </a:xfrm>
        </p:grpSpPr>
        <p:pic>
          <p:nvPicPr>
            <p:cNvPr id="133" name="Picture 132"/>
            <p:cNvPicPr>
              <a:picLocks noChangeAspect="1"/>
            </p:cNvPicPr>
            <p:nvPr/>
          </p:nvPicPr>
          <p:blipFill>
            <a:blip r:embed="rId5"/>
            <a:stretch>
              <a:fillRect/>
            </a:stretch>
          </p:blipFill>
          <p:spPr>
            <a:xfrm>
              <a:off x="4481323" y="3262974"/>
              <a:ext cx="318786" cy="292950"/>
            </a:xfrm>
            <a:prstGeom prst="rect">
              <a:avLst/>
            </a:prstGeom>
          </p:spPr>
        </p:pic>
        <p:sp>
          <p:nvSpPr>
            <p:cNvPr id="134" name="TextBox 146"/>
            <p:cNvSpPr txBox="1"/>
            <p:nvPr/>
          </p:nvSpPr>
          <p:spPr>
            <a:xfrm>
              <a:off x="4401303" y="3567503"/>
              <a:ext cx="466474" cy="12554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16" dirty="0">
                  <a:solidFill>
                    <a:srgbClr val="44546A"/>
                  </a:solidFill>
                  <a:latin typeface="Segoe UI Semibold" panose="020B0702040204020203" pitchFamily="34" charset="0"/>
                </a:rPr>
                <a:t>Guest VM</a:t>
              </a:r>
            </a:p>
          </p:txBody>
        </p:sp>
      </p:grpSp>
      <p:sp>
        <p:nvSpPr>
          <p:cNvPr id="135" name="TextBox 134"/>
          <p:cNvSpPr txBox="1"/>
          <p:nvPr/>
        </p:nvSpPr>
        <p:spPr>
          <a:xfrm>
            <a:off x="3568127" y="3029456"/>
            <a:ext cx="861817" cy="254230"/>
          </a:xfrm>
          <a:prstGeom prst="rect">
            <a:avLst/>
          </a:prstGeom>
          <a:noFill/>
        </p:spPr>
        <p:txBody>
          <a:bodyPr wrap="none" rtlCol="0">
            <a:spAutoFit/>
          </a:bodyPr>
          <a:lstStyle/>
          <a:p>
            <a:pPr algn="ctr" defTabSz="932504"/>
            <a:r>
              <a:rPr lang="en-US" sz="1020" dirty="0">
                <a:solidFill>
                  <a:srgbClr val="44546A"/>
                </a:solidFill>
                <a:latin typeface="Segoe UI Semibold" panose="020B0702040204020203" pitchFamily="34" charset="0"/>
              </a:rPr>
              <a:t>Customer 1</a:t>
            </a:r>
          </a:p>
        </p:txBody>
      </p:sp>
      <p:pic>
        <p:nvPicPr>
          <p:cNvPr id="137" name="Picture 136"/>
          <p:cNvPicPr>
            <a:picLocks noChangeAspect="1"/>
          </p:cNvPicPr>
          <p:nvPr/>
        </p:nvPicPr>
        <p:blipFill>
          <a:blip r:embed="rId6"/>
          <a:stretch>
            <a:fillRect/>
          </a:stretch>
        </p:blipFill>
        <p:spPr>
          <a:xfrm>
            <a:off x="808955" y="2943244"/>
            <a:ext cx="1033940" cy="953810"/>
          </a:xfrm>
          <a:prstGeom prst="rect">
            <a:avLst/>
          </a:prstGeom>
        </p:spPr>
      </p:pic>
      <p:sp>
        <p:nvSpPr>
          <p:cNvPr id="138" name="TextBox 152"/>
          <p:cNvSpPr txBox="1"/>
          <p:nvPr/>
        </p:nvSpPr>
        <p:spPr>
          <a:xfrm>
            <a:off x="919351" y="3117881"/>
            <a:ext cx="788256" cy="414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20" dirty="0">
                <a:solidFill>
                  <a:srgbClr val="44546A"/>
                </a:solidFill>
                <a:latin typeface="Segoe UI Semibold" panose="020B0702040204020203" pitchFamily="34" charset="0"/>
              </a:rPr>
              <a:t>Portal</a:t>
            </a:r>
          </a:p>
          <a:p>
            <a:pPr algn="ctr"/>
            <a:r>
              <a:rPr lang="en-US" sz="1020" dirty="0">
                <a:solidFill>
                  <a:srgbClr val="44546A"/>
                </a:solidFill>
                <a:latin typeface="Segoe UI Semibold" panose="020B0702040204020203" pitchFamily="34" charset="0"/>
              </a:rPr>
              <a:t>Smart API</a:t>
            </a:r>
          </a:p>
        </p:txBody>
      </p:sp>
      <p:sp>
        <p:nvSpPr>
          <p:cNvPr id="141" name="TextBox 7"/>
          <p:cNvSpPr txBox="1"/>
          <p:nvPr/>
        </p:nvSpPr>
        <p:spPr>
          <a:xfrm>
            <a:off x="8045376" y="2276471"/>
            <a:ext cx="3884471" cy="3837558"/>
          </a:xfrm>
          <a:prstGeom prst="rect">
            <a:avLst/>
          </a:prstGeom>
          <a:noFill/>
        </p:spPr>
        <p:txBody>
          <a:bodyPr wrap="square" lIns="69690" tIns="34846" rIns="69690" bIns="34846"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6"/>
              </a:spcAft>
            </a:pPr>
            <a:r>
              <a:rPr lang="en-US" sz="2000" dirty="0">
                <a:solidFill>
                  <a:schemeClr val="tx2"/>
                </a:solidFill>
                <a:latin typeface="+mj-lt"/>
              </a:rPr>
              <a:t>Storage isolation:</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Data accessible only through      claims-based IDM and access     control with private key</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Storage blocks are hashed by the hypervisor to separate accounts</a:t>
            </a:r>
            <a:br>
              <a:rPr lang="en-US" sz="1600" dirty="0">
                <a:gradFill>
                  <a:gsLst>
                    <a:gs pos="1250">
                      <a:schemeClr val="tx1"/>
                    </a:gs>
                    <a:gs pos="100000">
                      <a:schemeClr val="tx1"/>
                    </a:gs>
                  </a:gsLst>
                  <a:lin ang="5400000" scaled="0"/>
                </a:gradFill>
              </a:rPr>
            </a:br>
            <a:endParaRPr lang="en-US" sz="1600" dirty="0">
              <a:gradFill>
                <a:gsLst>
                  <a:gs pos="1250">
                    <a:schemeClr val="tx1"/>
                  </a:gs>
                  <a:gs pos="100000">
                    <a:schemeClr val="tx1"/>
                  </a:gs>
                </a:gsLst>
                <a:lin ang="5400000" scaled="0"/>
              </a:gradFill>
            </a:endParaRPr>
          </a:p>
          <a:p>
            <a:pPr>
              <a:spcAft>
                <a:spcPts val="306"/>
              </a:spcAft>
            </a:pPr>
            <a:r>
              <a:rPr lang="en-US" sz="2000" dirty="0">
                <a:solidFill>
                  <a:schemeClr val="tx2"/>
                </a:solidFill>
                <a:latin typeface="+mj-lt"/>
              </a:rPr>
              <a:t>SQL isolation:</a:t>
            </a:r>
          </a:p>
          <a:p>
            <a:pPr marL="241221" indent="-241221">
              <a:spcAft>
                <a:spcPts val="306"/>
              </a:spcAft>
              <a:buFont typeface="Arial" panose="020B0604020202020204" pitchFamily="34" charset="0"/>
              <a:buChar char="•"/>
            </a:pPr>
            <a:r>
              <a:rPr lang="en-US" sz="1600" dirty="0">
                <a:gradFill>
                  <a:gsLst>
                    <a:gs pos="1250">
                      <a:schemeClr val="tx1"/>
                    </a:gs>
                    <a:gs pos="100000">
                      <a:schemeClr val="tx1"/>
                    </a:gs>
                  </a:gsLst>
                  <a:lin ang="5400000" scaled="0"/>
                </a:gradFill>
              </a:rPr>
              <a:t>SQL Database isolates separate account databases</a:t>
            </a:r>
            <a:br>
              <a:rPr lang="en-US" sz="1600" dirty="0">
                <a:gradFill>
                  <a:gsLst>
                    <a:gs pos="1250">
                      <a:schemeClr val="tx1"/>
                    </a:gs>
                    <a:gs pos="100000">
                      <a:schemeClr val="tx1"/>
                    </a:gs>
                  </a:gsLst>
                  <a:lin ang="5400000" scaled="0"/>
                </a:gradFill>
              </a:rPr>
            </a:br>
            <a:endParaRPr lang="en-US" sz="2000" dirty="0">
              <a:gradFill>
                <a:gsLst>
                  <a:gs pos="1250">
                    <a:schemeClr val="tx1"/>
                  </a:gs>
                  <a:gs pos="100000">
                    <a:schemeClr val="tx1"/>
                  </a:gs>
                </a:gsLst>
                <a:lin ang="5400000" scaled="0"/>
              </a:gradFill>
            </a:endParaRPr>
          </a:p>
          <a:p>
            <a:pPr>
              <a:spcAft>
                <a:spcPts val="306"/>
              </a:spcAft>
            </a:pPr>
            <a:r>
              <a:rPr lang="en-US" sz="2000" dirty="0">
                <a:solidFill>
                  <a:schemeClr val="tx2"/>
                </a:solidFill>
                <a:latin typeface="+mj-lt"/>
              </a:rPr>
              <a:t>Network isolation:</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VM switch at the host level blocks inter-tenant communication</a:t>
            </a:r>
          </a:p>
        </p:txBody>
      </p:sp>
      <p:cxnSp>
        <p:nvCxnSpPr>
          <p:cNvPr id="142" name="Straight Connector 141"/>
          <p:cNvCxnSpPr/>
          <p:nvPr/>
        </p:nvCxnSpPr>
        <p:spPr>
          <a:xfrm flipV="1">
            <a:off x="7664804" y="1687402"/>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43" name="Picture 142"/>
          <p:cNvPicPr>
            <a:picLocks noChangeAspect="1"/>
          </p:cNvPicPr>
          <p:nvPr/>
        </p:nvPicPr>
        <p:blipFill>
          <a:blip r:embed="rId7"/>
          <a:stretch>
            <a:fillRect/>
          </a:stretch>
        </p:blipFill>
        <p:spPr>
          <a:xfrm>
            <a:off x="4244362" y="4958667"/>
            <a:ext cx="412549" cy="409852"/>
          </a:xfrm>
          <a:prstGeom prst="rect">
            <a:avLst/>
          </a:prstGeom>
        </p:spPr>
      </p:pic>
      <p:sp>
        <p:nvSpPr>
          <p:cNvPr id="147" name="TextBox 152"/>
          <p:cNvSpPr txBox="1"/>
          <p:nvPr/>
        </p:nvSpPr>
        <p:spPr>
          <a:xfrm>
            <a:off x="646566" y="4718087"/>
            <a:ext cx="532903"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24" spc="-31" dirty="0">
                <a:solidFill>
                  <a:prstClr val="black">
                    <a:lumMod val="75000"/>
                    <a:lumOff val="25000"/>
                  </a:prstClr>
                </a:solidFill>
                <a:latin typeface="Segoe UI Semibold" panose="020B0702040204020203" pitchFamily="34" charset="0"/>
              </a:rPr>
              <a:t>End</a:t>
            </a:r>
          </a:p>
          <a:p>
            <a:pPr algn="r"/>
            <a:r>
              <a:rPr lang="en-US" sz="1224" spc="-31" dirty="0">
                <a:solidFill>
                  <a:prstClr val="black">
                    <a:lumMod val="75000"/>
                    <a:lumOff val="25000"/>
                  </a:prstClr>
                </a:solidFill>
                <a:latin typeface="Segoe UI Semibold" panose="020B0702040204020203" pitchFamily="34" charset="0"/>
              </a:rPr>
              <a:t>users</a:t>
            </a:r>
          </a:p>
        </p:txBody>
      </p:sp>
      <p:pic>
        <p:nvPicPr>
          <p:cNvPr id="148" name="Picture 147"/>
          <p:cNvPicPr>
            <a:picLocks noChangeAspect="1"/>
          </p:cNvPicPr>
          <p:nvPr/>
        </p:nvPicPr>
        <p:blipFill>
          <a:blip r:embed="rId8"/>
          <a:stretch>
            <a:fillRect/>
          </a:stretch>
        </p:blipFill>
        <p:spPr>
          <a:xfrm>
            <a:off x="1478937" y="4881064"/>
            <a:ext cx="218298" cy="307819"/>
          </a:xfrm>
          <a:prstGeom prst="rect">
            <a:avLst/>
          </a:prstGeom>
        </p:spPr>
      </p:pic>
      <p:pic>
        <p:nvPicPr>
          <p:cNvPr id="149" name="Picture 148"/>
          <p:cNvPicPr>
            <a:picLocks noChangeAspect="1"/>
          </p:cNvPicPr>
          <p:nvPr/>
        </p:nvPicPr>
        <p:blipFill>
          <a:blip r:embed="rId9"/>
          <a:stretch>
            <a:fillRect/>
          </a:stretch>
        </p:blipFill>
        <p:spPr>
          <a:xfrm>
            <a:off x="1249956" y="4923350"/>
            <a:ext cx="314902" cy="207923"/>
          </a:xfrm>
          <a:prstGeom prst="rect">
            <a:avLst/>
          </a:prstGeom>
        </p:spPr>
      </p:pic>
      <p:pic>
        <p:nvPicPr>
          <p:cNvPr id="150" name="Picture 149"/>
          <p:cNvPicPr>
            <a:picLocks noChangeAspect="1"/>
          </p:cNvPicPr>
          <p:nvPr/>
        </p:nvPicPr>
        <p:blipFill>
          <a:blip r:embed="rId6"/>
          <a:stretch>
            <a:fillRect/>
          </a:stretch>
        </p:blipFill>
        <p:spPr>
          <a:xfrm>
            <a:off x="1158633" y="4785317"/>
            <a:ext cx="314646" cy="290261"/>
          </a:xfrm>
          <a:prstGeom prst="rect">
            <a:avLst/>
          </a:prstGeom>
        </p:spPr>
      </p:pic>
      <p:sp>
        <p:nvSpPr>
          <p:cNvPr id="154" name="Rectangle 153"/>
          <p:cNvSpPr/>
          <p:nvPr/>
        </p:nvSpPr>
        <p:spPr>
          <a:xfrm>
            <a:off x="4108282" y="5321439"/>
            <a:ext cx="607859" cy="400110"/>
          </a:xfrm>
          <a:prstGeom prst="rect">
            <a:avLst/>
          </a:prstGeom>
        </p:spPr>
        <p:txBody>
          <a:bodyPr wrap="none">
            <a:spAutoFit/>
          </a:bodyPr>
          <a:lstStyle/>
          <a:p>
            <a:pPr defTabSz="932504">
              <a:lnSpc>
                <a:spcPts val="1224"/>
              </a:lnSpc>
            </a:pPr>
            <a:r>
              <a:rPr lang="en-US" sz="1020" dirty="0">
                <a:solidFill>
                  <a:srgbClr val="44546A"/>
                </a:solidFill>
                <a:latin typeface="Segoe UI Semibold" panose="020B0702040204020203" pitchFamily="34" charset="0"/>
              </a:rPr>
              <a:t>Access</a:t>
            </a:r>
          </a:p>
          <a:p>
            <a:pPr defTabSz="932504">
              <a:lnSpc>
                <a:spcPts val="1224"/>
              </a:lnSpc>
            </a:pPr>
            <a:r>
              <a:rPr lang="en-US" sz="1020" dirty="0">
                <a:solidFill>
                  <a:srgbClr val="44546A"/>
                </a:solidFill>
                <a:latin typeface="Segoe UI Semibold" panose="020B0702040204020203" pitchFamily="34" charset="0"/>
              </a:rPr>
              <a:t>control</a:t>
            </a:r>
          </a:p>
        </p:txBody>
      </p:sp>
      <p:sp>
        <p:nvSpPr>
          <p:cNvPr id="160" name="Rounded Rectangle 159"/>
          <p:cNvSpPr/>
          <p:nvPr/>
        </p:nvSpPr>
        <p:spPr>
          <a:xfrm>
            <a:off x="3620009" y="4149077"/>
            <a:ext cx="2392143" cy="21295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61" name="TextBox 130"/>
          <p:cNvSpPr txBox="1"/>
          <p:nvPr/>
        </p:nvSpPr>
        <p:spPr>
          <a:xfrm>
            <a:off x="4617126" y="4163144"/>
            <a:ext cx="654681" cy="1613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dirty="0">
                <a:solidFill>
                  <a:prstClr val="white"/>
                </a:solidFill>
              </a:rPr>
              <a:t>Host OS</a:t>
            </a:r>
          </a:p>
        </p:txBody>
      </p:sp>
      <p:grpSp>
        <p:nvGrpSpPr>
          <p:cNvPr id="162" name="Group 161"/>
          <p:cNvGrpSpPr/>
          <p:nvPr/>
        </p:nvGrpSpPr>
        <p:grpSpPr>
          <a:xfrm>
            <a:off x="3622403" y="3915529"/>
            <a:ext cx="2391437" cy="191276"/>
            <a:chOff x="3740389" y="3237740"/>
            <a:chExt cx="1794055" cy="203046"/>
          </a:xfrm>
        </p:grpSpPr>
        <p:sp>
          <p:nvSpPr>
            <p:cNvPr id="163" name="Rounded Rectangle 162"/>
            <p:cNvSpPr/>
            <p:nvPr/>
          </p:nvSpPr>
          <p:spPr>
            <a:xfrm>
              <a:off x="3740389" y="3237740"/>
              <a:ext cx="1794055" cy="203046"/>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dirty="0">
                <a:solidFill>
                  <a:prstClr val="white"/>
                </a:solidFill>
                <a:latin typeface="Segoe UI Semibold" panose="020B0702040204020203" pitchFamily="34" charset="0"/>
              </a:endParaRPr>
            </a:p>
          </p:txBody>
        </p:sp>
        <p:sp>
          <p:nvSpPr>
            <p:cNvPr id="164" name="TextBox 130"/>
            <p:cNvSpPr txBox="1"/>
            <p:nvPr/>
          </p:nvSpPr>
          <p:spPr>
            <a:xfrm>
              <a:off x="4446408" y="3262001"/>
              <a:ext cx="513844" cy="16992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b="1" dirty="0">
                  <a:solidFill>
                    <a:prstClr val="white"/>
                  </a:solidFill>
                </a:rPr>
                <a:t>Hypervisor</a:t>
              </a:r>
            </a:p>
          </p:txBody>
        </p:sp>
      </p:grpSp>
      <p:cxnSp>
        <p:nvCxnSpPr>
          <p:cNvPr id="82" name="Straight Arrow Connector 81"/>
          <p:cNvCxnSpPr/>
          <p:nvPr/>
        </p:nvCxnSpPr>
        <p:spPr>
          <a:xfrm flipV="1">
            <a:off x="4649668" y="4952820"/>
            <a:ext cx="222432" cy="149791"/>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1753962" y="4998650"/>
            <a:ext cx="705680"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634307" y="5336767"/>
            <a:ext cx="222432" cy="149791"/>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4" name="Slide Number Placeholder 5"/>
          <p:cNvSpPr txBox="1">
            <a:spLocks/>
          </p:cNvSpPr>
          <p:nvPr/>
        </p:nvSpPr>
        <p:spPr>
          <a:xfrm>
            <a:off x="2619664" y="2502283"/>
            <a:ext cx="1474721" cy="372346"/>
          </a:xfrm>
          <a:prstGeom prst="rect">
            <a:avLst/>
          </a:prstGeom>
          <a:solidFill>
            <a:schemeClr val="bg1">
              <a:lumMod val="95000"/>
            </a:schemeClr>
          </a:solidFill>
        </p:spPr>
        <p:txBody>
          <a:bodyPr vert="horz" lIns="93248" tIns="46624" rIns="93248" bIns="46624"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28" dirty="0">
                <a:solidFill>
                  <a:srgbClr val="1F4E79"/>
                </a:solidFill>
                <a:latin typeface="Segoe UI"/>
              </a:rPr>
              <a:t>Microsoft Azure</a:t>
            </a:r>
          </a:p>
        </p:txBody>
      </p:sp>
      <p:sp>
        <p:nvSpPr>
          <p:cNvPr id="3" name="Title 2"/>
          <p:cNvSpPr>
            <a:spLocks noGrp="1"/>
          </p:cNvSpPr>
          <p:nvPr>
            <p:ph type="title"/>
          </p:nvPr>
        </p:nvSpPr>
        <p:spPr/>
        <p:txBody>
          <a:bodyPr/>
          <a:lstStyle/>
          <a:p>
            <a:r>
              <a:rPr lang="en-US" dirty="0">
                <a:solidFill>
                  <a:schemeClr val="tx1"/>
                </a:solidFill>
              </a:rPr>
              <a:t>Data segregation</a:t>
            </a:r>
            <a:br>
              <a:rPr lang="en-US" dirty="0">
                <a:solidFill>
                  <a:schemeClr val="tx1"/>
                </a:solidFill>
              </a:rPr>
            </a:br>
            <a:endParaRPr lang="en-US" dirty="0"/>
          </a:p>
        </p:txBody>
      </p:sp>
    </p:spTree>
    <p:extLst>
      <p:ext uri="{BB962C8B-B14F-4D97-AF65-F5344CB8AC3E}">
        <p14:creationId xmlns:p14="http://schemas.microsoft.com/office/powerpoint/2010/main" val="400770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6" presetClass="entr" presetSubtype="42"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barn(outHorizontal)">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017476" y="2379661"/>
            <a:ext cx="2954438" cy="1564806"/>
            <a:chOff x="8841729" y="2750578"/>
            <a:chExt cx="2897140" cy="1534459"/>
          </a:xfrm>
        </p:grpSpPr>
        <p:sp>
          <p:nvSpPr>
            <p:cNvPr id="164" name="Rectangle 163"/>
            <p:cNvSpPr>
              <a:spLocks noChangeAspect="1"/>
            </p:cNvSpPr>
            <p:nvPr/>
          </p:nvSpPr>
          <p:spPr>
            <a:xfrm rot="5400000">
              <a:off x="10246051" y="2792218"/>
              <a:ext cx="1534457" cy="1451178"/>
            </a:xfrm>
            <a:prstGeom prst="rect">
              <a:avLst/>
            </a:prstGeom>
            <a:solidFill>
              <a:srgbClr val="D9D9D9">
                <a:alpha val="50196"/>
              </a:srgb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1239914" tIns="110191" rIns="220380" bIns="110191"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1652889">
                <a:lnSpc>
                  <a:spcPct val="90000"/>
                </a:lnSpc>
              </a:pPr>
              <a:endParaRPr lang="en-US" sz="2442" dirty="0">
                <a:gradFill>
                  <a:gsLst>
                    <a:gs pos="0">
                      <a:prstClr val="black"/>
                    </a:gs>
                    <a:gs pos="100000">
                      <a:prstClr val="black"/>
                    </a:gs>
                  </a:gsLst>
                  <a:lin ang="5400000" scaled="0"/>
                </a:gradFill>
                <a:latin typeface="Segoe UI Light"/>
              </a:endParaRPr>
            </a:p>
          </p:txBody>
        </p:sp>
        <p:sp>
          <p:nvSpPr>
            <p:cNvPr id="165" name="Rectangle 164"/>
            <p:cNvSpPr>
              <a:spLocks noChangeAspect="1"/>
            </p:cNvSpPr>
            <p:nvPr/>
          </p:nvSpPr>
          <p:spPr>
            <a:xfrm rot="5400000">
              <a:off x="8769330" y="2822977"/>
              <a:ext cx="1534459" cy="1389661"/>
            </a:xfrm>
            <a:prstGeom prst="rect">
              <a:avLst/>
            </a:prstGeom>
            <a:solidFill>
              <a:srgbClr val="D9D9D9">
                <a:alpha val="50196"/>
              </a:srgb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1239914" tIns="110191" rIns="220380" bIns="110191"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1652889">
                <a:lnSpc>
                  <a:spcPct val="90000"/>
                </a:lnSpc>
              </a:pPr>
              <a:endParaRPr lang="en-US" sz="2442" dirty="0">
                <a:gradFill>
                  <a:gsLst>
                    <a:gs pos="0">
                      <a:prstClr val="black"/>
                    </a:gs>
                    <a:gs pos="100000">
                      <a:prstClr val="black"/>
                    </a:gs>
                  </a:gsLst>
                  <a:lin ang="5400000" scaled="0"/>
                </a:gradFill>
                <a:latin typeface="Segoe UI Light"/>
              </a:endParaRPr>
            </a:p>
          </p:txBody>
        </p:sp>
        <p:sp>
          <p:nvSpPr>
            <p:cNvPr id="167" name="TextBox 58"/>
            <p:cNvSpPr txBox="1"/>
            <p:nvPr/>
          </p:nvSpPr>
          <p:spPr>
            <a:xfrm>
              <a:off x="8841878" y="3141658"/>
              <a:ext cx="1396305" cy="1143374"/>
            </a:xfrm>
            <a:prstGeom prst="rect">
              <a:avLst/>
            </a:prstGeom>
            <a:noFill/>
          </p:spPr>
          <p:txBody>
            <a:bodyPr wrap="square" lIns="165321" tIns="0" rIns="165321" bIns="0" rtlCol="0"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pPr>
              <a:r>
                <a:rPr lang="en-US" sz="1356" dirty="0">
                  <a:solidFill>
                    <a:srgbClr val="E7E6E6">
                      <a:lumMod val="50000"/>
                    </a:srgbClr>
                  </a:solidFill>
                </a:rPr>
                <a:t>Establish release criteria and sign-off as part of FSR</a:t>
              </a:r>
            </a:p>
          </p:txBody>
        </p:sp>
        <p:sp>
          <p:nvSpPr>
            <p:cNvPr id="168" name="TextBox 59"/>
            <p:cNvSpPr txBox="1"/>
            <p:nvPr/>
          </p:nvSpPr>
          <p:spPr>
            <a:xfrm>
              <a:off x="10290296" y="3141658"/>
              <a:ext cx="1448573" cy="1143373"/>
            </a:xfrm>
            <a:prstGeom prst="rect">
              <a:avLst/>
            </a:prstGeom>
            <a:noFill/>
          </p:spPr>
          <p:txBody>
            <a:bodyPr wrap="square" lIns="165321" tIns="0" rIns="165321" bIns="0" rtlCol="0"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pPr>
              <a:r>
                <a:rPr lang="en-US" sz="1356" dirty="0">
                  <a:solidFill>
                    <a:srgbClr val="E7E6E6">
                      <a:lumMod val="50000"/>
                    </a:srgbClr>
                  </a:solidFill>
                </a:rPr>
                <a:t>Incident</a:t>
              </a:r>
            </a:p>
            <a:p>
              <a:pPr>
                <a:lnSpc>
                  <a:spcPct val="90000"/>
                </a:lnSpc>
              </a:pPr>
              <a:r>
                <a:rPr lang="en-US" sz="1356" dirty="0">
                  <a:solidFill>
                    <a:srgbClr val="E7E6E6">
                      <a:lumMod val="50000"/>
                    </a:srgbClr>
                  </a:solidFill>
                </a:rPr>
                <a:t>Response (MSRC) </a:t>
              </a:r>
            </a:p>
          </p:txBody>
        </p:sp>
      </p:grpSp>
      <p:grpSp>
        <p:nvGrpSpPr>
          <p:cNvPr id="4" name="Group 3"/>
          <p:cNvGrpSpPr/>
          <p:nvPr/>
        </p:nvGrpSpPr>
        <p:grpSpPr>
          <a:xfrm>
            <a:off x="3553779" y="2379666"/>
            <a:ext cx="5359627" cy="1564795"/>
            <a:chOff x="3483993" y="2750583"/>
            <a:chExt cx="5255684" cy="1534448"/>
          </a:xfrm>
        </p:grpSpPr>
        <p:sp>
          <p:nvSpPr>
            <p:cNvPr id="169" name="Rectangle 168"/>
            <p:cNvSpPr>
              <a:spLocks noChangeAspect="1"/>
            </p:cNvSpPr>
            <p:nvPr/>
          </p:nvSpPr>
          <p:spPr>
            <a:xfrm rot="5400000">
              <a:off x="5344611" y="889965"/>
              <a:ext cx="1534447" cy="5255684"/>
            </a:xfrm>
            <a:prstGeom prst="rect">
              <a:avLst/>
            </a:prstGeom>
            <a:solidFill>
              <a:srgbClr val="D9D9D9">
                <a:alpha val="50196"/>
              </a:srgb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1239914" tIns="110191" rIns="220380" bIns="110191"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1652889">
                <a:lnSpc>
                  <a:spcPct val="90000"/>
                </a:lnSpc>
              </a:pPr>
              <a:endParaRPr lang="en-US" sz="2442" dirty="0">
                <a:gradFill>
                  <a:gsLst>
                    <a:gs pos="0">
                      <a:prstClr val="black"/>
                    </a:gs>
                    <a:gs pos="100000">
                      <a:prstClr val="black"/>
                    </a:gs>
                  </a:gsLst>
                  <a:lin ang="5400000" scaled="0"/>
                </a:gradFill>
                <a:latin typeface="Segoe UI Light"/>
              </a:endParaRPr>
            </a:p>
          </p:txBody>
        </p:sp>
        <p:sp>
          <p:nvSpPr>
            <p:cNvPr id="171" name="TextBox 57"/>
            <p:cNvSpPr txBox="1"/>
            <p:nvPr/>
          </p:nvSpPr>
          <p:spPr>
            <a:xfrm>
              <a:off x="3510294" y="3141658"/>
              <a:ext cx="5203078" cy="1143373"/>
            </a:xfrm>
            <a:prstGeom prst="rect">
              <a:avLst/>
            </a:prstGeom>
            <a:noFill/>
          </p:spPr>
          <p:txBody>
            <a:bodyPr wrap="square" lIns="165321" tIns="0" rIns="165321" bIns="0" rtlCol="0"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pPr>
              <a:r>
                <a:rPr lang="en-US" sz="1899" spc="-20" dirty="0">
                  <a:solidFill>
                    <a:srgbClr val="E7E6E6">
                      <a:lumMod val="50000"/>
                    </a:srgbClr>
                  </a:solidFill>
                </a:rPr>
                <a:t>Guide product teams to meet SDL requirements</a:t>
              </a:r>
            </a:p>
          </p:txBody>
        </p:sp>
      </p:grpSp>
      <p:grpSp>
        <p:nvGrpSpPr>
          <p:cNvPr id="3" name="Group 2"/>
          <p:cNvGrpSpPr/>
          <p:nvPr/>
        </p:nvGrpSpPr>
        <p:grpSpPr>
          <a:xfrm>
            <a:off x="484132" y="2379664"/>
            <a:ext cx="2959861" cy="1564796"/>
            <a:chOff x="473876" y="2750581"/>
            <a:chExt cx="2902459" cy="1534449"/>
          </a:xfrm>
        </p:grpSpPr>
        <p:sp>
          <p:nvSpPr>
            <p:cNvPr id="172" name="Rectangle 171"/>
            <p:cNvSpPr>
              <a:spLocks noChangeAspect="1"/>
            </p:cNvSpPr>
            <p:nvPr/>
          </p:nvSpPr>
          <p:spPr>
            <a:xfrm rot="5400000">
              <a:off x="1155221" y="2069236"/>
              <a:ext cx="1534449" cy="2897140"/>
            </a:xfrm>
            <a:prstGeom prst="rect">
              <a:avLst/>
            </a:prstGeom>
            <a:solidFill>
              <a:srgbClr val="D9D9D9">
                <a:alpha val="50196"/>
              </a:srgb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1239914" tIns="110191" rIns="220380" bIns="110191"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1652889">
                <a:lnSpc>
                  <a:spcPct val="90000"/>
                </a:lnSpc>
              </a:pPr>
              <a:endParaRPr lang="en-US" sz="2442" dirty="0">
                <a:gradFill>
                  <a:gsLst>
                    <a:gs pos="0">
                      <a:prstClr val="black"/>
                    </a:gs>
                    <a:gs pos="100000">
                      <a:prstClr val="black"/>
                    </a:gs>
                  </a:gsLst>
                  <a:lin ang="5400000" scaled="0"/>
                </a:gradFill>
                <a:latin typeface="Segoe UI Light"/>
              </a:endParaRPr>
            </a:p>
          </p:txBody>
        </p:sp>
        <p:sp>
          <p:nvSpPr>
            <p:cNvPr id="174" name="TextBox 56"/>
            <p:cNvSpPr txBox="1"/>
            <p:nvPr/>
          </p:nvSpPr>
          <p:spPr>
            <a:xfrm>
              <a:off x="473877" y="3141654"/>
              <a:ext cx="2902458" cy="1143375"/>
            </a:xfrm>
            <a:prstGeom prst="rect">
              <a:avLst/>
            </a:prstGeom>
            <a:noFill/>
          </p:spPr>
          <p:txBody>
            <a:bodyPr wrap="square" lIns="165321" tIns="0" rIns="165321" bIns="0" rtlCol="0"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pPr>
              <a:r>
                <a:rPr lang="en-US" sz="1899" dirty="0">
                  <a:solidFill>
                    <a:srgbClr val="E7E6E6">
                      <a:lumMod val="50000"/>
                    </a:srgbClr>
                  </a:solidFill>
                </a:rPr>
                <a:t>Administer and track </a:t>
              </a:r>
              <a:br>
                <a:rPr lang="en-US" sz="1899" dirty="0">
                  <a:solidFill>
                    <a:srgbClr val="E7E6E6">
                      <a:lumMod val="50000"/>
                    </a:srgbClr>
                  </a:solidFill>
                </a:rPr>
              </a:br>
              <a:r>
                <a:rPr lang="en-US" sz="1899" dirty="0">
                  <a:solidFill>
                    <a:srgbClr val="E7E6E6">
                      <a:lumMod val="50000"/>
                    </a:srgbClr>
                  </a:solidFill>
                </a:rPr>
                <a:t>security training </a:t>
              </a:r>
            </a:p>
          </p:txBody>
        </p:sp>
      </p:grpSp>
      <p:grpSp>
        <p:nvGrpSpPr>
          <p:cNvPr id="152" name="Group 151"/>
          <p:cNvGrpSpPr/>
          <p:nvPr/>
        </p:nvGrpSpPr>
        <p:grpSpPr>
          <a:xfrm>
            <a:off x="492060" y="4026024"/>
            <a:ext cx="11651912" cy="569299"/>
            <a:chOff x="464912" y="3310996"/>
            <a:chExt cx="11425939" cy="558259"/>
          </a:xfrm>
        </p:grpSpPr>
        <p:sp>
          <p:nvSpPr>
            <p:cNvPr id="175" name="1-Training Text"/>
            <p:cNvSpPr/>
            <p:nvPr/>
          </p:nvSpPr>
          <p:spPr>
            <a:xfrm>
              <a:off x="464912" y="3310996"/>
              <a:ext cx="1608848" cy="558259"/>
            </a:xfrm>
            <a:prstGeom prst="homePlate">
              <a:avLst>
                <a:gd name="adj" fmla="val 34439"/>
              </a:avLst>
            </a:prstGeom>
            <a:solidFill>
              <a:srgbClr val="A6A6A6">
                <a:alpha val="50196"/>
              </a:srgbClr>
            </a:soli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1996" rIns="0" bIns="61996"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23039" defTabSz="929960">
                <a:lnSpc>
                  <a:spcPct val="90000"/>
                </a:lnSpc>
              </a:pPr>
              <a:r>
                <a:rPr lang="en-US" sz="1428" dirty="0">
                  <a:solidFill>
                    <a:srgbClr val="E7E6E6">
                      <a:lumMod val="50000"/>
                    </a:srgbClr>
                  </a:solidFill>
                  <a:latin typeface="Segoe Semibold" pitchFamily="34" charset="0"/>
                </a:rPr>
                <a:t>Training</a:t>
              </a:r>
            </a:p>
          </p:txBody>
        </p:sp>
        <p:sp>
          <p:nvSpPr>
            <p:cNvPr id="176" name="2-Requirements Text"/>
            <p:cNvSpPr/>
            <p:nvPr/>
          </p:nvSpPr>
          <p:spPr>
            <a:xfrm>
              <a:off x="1957627" y="3310996"/>
              <a:ext cx="1608848" cy="558259"/>
            </a:xfrm>
            <a:prstGeom prst="chevron">
              <a:avLst>
                <a:gd name="adj" fmla="val 33025"/>
              </a:avLst>
            </a:prstGeom>
            <a:solidFill>
              <a:srgbClr val="A6A6A6">
                <a:alpha val="50196"/>
              </a:srgbClr>
            </a:soli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1996" rIns="0" bIns="61996"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79673" defTabSz="929960">
                <a:lnSpc>
                  <a:spcPct val="90000"/>
                </a:lnSpc>
              </a:pPr>
              <a:r>
                <a:rPr lang="en-US" sz="1428" dirty="0">
                  <a:solidFill>
                    <a:srgbClr val="E7E6E6">
                      <a:lumMod val="50000"/>
                    </a:srgbClr>
                  </a:solidFill>
                  <a:latin typeface="Segoe Semibold" pitchFamily="34" charset="0"/>
                </a:rPr>
                <a:t>Requirements</a:t>
              </a:r>
            </a:p>
          </p:txBody>
        </p:sp>
        <p:sp>
          <p:nvSpPr>
            <p:cNvPr id="177" name="2-Requirements Text"/>
            <p:cNvSpPr/>
            <p:nvPr/>
          </p:nvSpPr>
          <p:spPr>
            <a:xfrm>
              <a:off x="3450342" y="3310996"/>
              <a:ext cx="1895782" cy="558259"/>
            </a:xfrm>
            <a:prstGeom prst="chevron">
              <a:avLst>
                <a:gd name="adj" fmla="val 33025"/>
              </a:avLst>
            </a:prstGeom>
            <a:solidFill>
              <a:srgbClr val="A6A6A6">
                <a:alpha val="50196"/>
              </a:srgbClr>
            </a:soli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1996" rIns="0" bIns="61996"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23039" defTabSz="929960">
                <a:lnSpc>
                  <a:spcPct val="90000"/>
                </a:lnSpc>
              </a:pPr>
              <a:r>
                <a:rPr lang="en-US" sz="1428" dirty="0">
                  <a:solidFill>
                    <a:srgbClr val="E7E6E6">
                      <a:lumMod val="50000"/>
                    </a:srgbClr>
                  </a:solidFill>
                  <a:latin typeface="Segoe Semibold" pitchFamily="34" charset="0"/>
                </a:rPr>
                <a:t>Design</a:t>
              </a:r>
            </a:p>
          </p:txBody>
        </p:sp>
        <p:sp>
          <p:nvSpPr>
            <p:cNvPr id="178" name="2-Requirements Text"/>
            <p:cNvSpPr/>
            <p:nvPr/>
          </p:nvSpPr>
          <p:spPr>
            <a:xfrm>
              <a:off x="5229992" y="3310996"/>
              <a:ext cx="1895782" cy="558259"/>
            </a:xfrm>
            <a:prstGeom prst="chevron">
              <a:avLst>
                <a:gd name="adj" fmla="val 33025"/>
              </a:avLst>
            </a:prstGeom>
            <a:solidFill>
              <a:srgbClr val="A6A6A6">
                <a:alpha val="50196"/>
              </a:srgbClr>
            </a:soli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1996" rIns="0" bIns="61996"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19801" defTabSz="929960">
                <a:lnSpc>
                  <a:spcPct val="90000"/>
                </a:lnSpc>
              </a:pPr>
              <a:r>
                <a:rPr lang="en-US" sz="1428" dirty="0">
                  <a:solidFill>
                    <a:srgbClr val="E7E6E6">
                      <a:lumMod val="50000"/>
                    </a:srgbClr>
                  </a:solidFill>
                  <a:latin typeface="Segoe Semibold" pitchFamily="34" charset="0"/>
                </a:rPr>
                <a:t>Implementation</a:t>
              </a:r>
            </a:p>
          </p:txBody>
        </p:sp>
        <p:sp>
          <p:nvSpPr>
            <p:cNvPr id="179" name="2-Requirements Text"/>
            <p:cNvSpPr/>
            <p:nvPr/>
          </p:nvSpPr>
          <p:spPr>
            <a:xfrm>
              <a:off x="7009642" y="3310996"/>
              <a:ext cx="1895782" cy="558259"/>
            </a:xfrm>
            <a:prstGeom prst="chevron">
              <a:avLst>
                <a:gd name="adj" fmla="val 33025"/>
              </a:avLst>
            </a:prstGeom>
            <a:solidFill>
              <a:srgbClr val="A6A6A6">
                <a:alpha val="50196"/>
              </a:srgbClr>
            </a:soli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1996" rIns="0" bIns="61996"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19801" defTabSz="929960">
                <a:lnSpc>
                  <a:spcPct val="90000"/>
                </a:lnSpc>
              </a:pPr>
              <a:r>
                <a:rPr lang="en-US" sz="1428" dirty="0">
                  <a:solidFill>
                    <a:srgbClr val="E7E6E6">
                      <a:lumMod val="50000"/>
                    </a:srgbClr>
                  </a:solidFill>
                  <a:latin typeface="Segoe Semibold" pitchFamily="34" charset="0"/>
                </a:rPr>
                <a:t>Verification</a:t>
              </a:r>
            </a:p>
          </p:txBody>
        </p:sp>
        <p:sp>
          <p:nvSpPr>
            <p:cNvPr id="180" name="2-Requirements Text"/>
            <p:cNvSpPr/>
            <p:nvPr/>
          </p:nvSpPr>
          <p:spPr>
            <a:xfrm>
              <a:off x="8789290" y="3310996"/>
              <a:ext cx="1608848" cy="558259"/>
            </a:xfrm>
            <a:prstGeom prst="chevron">
              <a:avLst>
                <a:gd name="adj" fmla="val 33025"/>
              </a:avLst>
            </a:prstGeom>
            <a:solidFill>
              <a:srgbClr val="A6A6A6">
                <a:alpha val="50196"/>
              </a:srgbClr>
            </a:soli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1996" rIns="0" bIns="61996"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19801" defTabSz="929960">
                <a:lnSpc>
                  <a:spcPct val="90000"/>
                </a:lnSpc>
              </a:pPr>
              <a:r>
                <a:rPr lang="en-US" sz="1428" dirty="0">
                  <a:solidFill>
                    <a:srgbClr val="E7E6E6">
                      <a:lumMod val="50000"/>
                    </a:srgbClr>
                  </a:solidFill>
                  <a:latin typeface="Segoe Semibold" pitchFamily="34" charset="0"/>
                </a:rPr>
                <a:t>Release</a:t>
              </a:r>
            </a:p>
          </p:txBody>
        </p:sp>
        <p:sp>
          <p:nvSpPr>
            <p:cNvPr id="181" name="2-Requirements Text"/>
            <p:cNvSpPr/>
            <p:nvPr/>
          </p:nvSpPr>
          <p:spPr>
            <a:xfrm>
              <a:off x="10282003" y="3310996"/>
              <a:ext cx="1608848" cy="558259"/>
            </a:xfrm>
            <a:prstGeom prst="chevron">
              <a:avLst>
                <a:gd name="adj" fmla="val 33025"/>
              </a:avLst>
            </a:prstGeom>
            <a:solidFill>
              <a:srgbClr val="A6A6A6">
                <a:alpha val="50196"/>
              </a:srgbClr>
            </a:soli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1996" rIns="0" bIns="61996"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19801" defTabSz="929960">
                <a:lnSpc>
                  <a:spcPct val="90000"/>
                </a:lnSpc>
              </a:pPr>
              <a:r>
                <a:rPr lang="en-US" sz="1428" dirty="0">
                  <a:solidFill>
                    <a:srgbClr val="E7E6E6">
                      <a:lumMod val="50000"/>
                    </a:srgbClr>
                  </a:solidFill>
                  <a:latin typeface="Segoe Semibold" pitchFamily="34" charset="0"/>
                </a:rPr>
                <a:t>Response</a:t>
              </a:r>
            </a:p>
          </p:txBody>
        </p:sp>
      </p:grpSp>
      <p:sp>
        <p:nvSpPr>
          <p:cNvPr id="173" name="Rectangle 172"/>
          <p:cNvSpPr/>
          <p:nvPr/>
        </p:nvSpPr>
        <p:spPr bwMode="auto">
          <a:xfrm>
            <a:off x="484132" y="2049463"/>
            <a:ext cx="2949969" cy="729010"/>
          </a:xfrm>
          <a:prstGeom prst="rect">
            <a:avLst/>
          </a:prstGeom>
          <a:solidFill>
            <a:srgbClr val="0070C0"/>
          </a:solidFill>
          <a:ln w="25400" cap="flat" cmpd="sng" algn="ctr">
            <a:noFill/>
            <a:prstDash val="solid"/>
          </a:ln>
          <a:effectLst/>
        </p:spPr>
        <p:txBody>
          <a:bodyPr lIns="231450" tIns="57862" rIns="115720" bIns="57862"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856" dirty="0">
                <a:solidFill>
                  <a:prstClr val="white"/>
                </a:solidFill>
                <a:latin typeface="Segoe UI Light"/>
                <a:cs typeface="Segoe UI" pitchFamily="34" charset="0"/>
              </a:rPr>
              <a:t>Education</a:t>
            </a:r>
          </a:p>
        </p:txBody>
      </p:sp>
      <p:sp>
        <p:nvSpPr>
          <p:cNvPr id="170" name="Rectangle 169"/>
          <p:cNvSpPr/>
          <p:nvPr/>
        </p:nvSpPr>
        <p:spPr bwMode="auto">
          <a:xfrm>
            <a:off x="3546823" y="2049464"/>
            <a:ext cx="5367819" cy="729011"/>
          </a:xfrm>
          <a:prstGeom prst="rect">
            <a:avLst/>
          </a:prstGeom>
          <a:solidFill>
            <a:srgbClr val="0070C0"/>
          </a:solidFill>
          <a:ln w="25400" cap="flat" cmpd="sng" algn="ctr">
            <a:noFill/>
            <a:prstDash val="solid"/>
          </a:ln>
          <a:effectLst/>
        </p:spPr>
        <p:txBody>
          <a:bodyPr lIns="231450" tIns="57862" rIns="115720" bIns="57862"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856" dirty="0">
                <a:solidFill>
                  <a:prstClr val="white"/>
                </a:solidFill>
                <a:latin typeface="Segoe UI Light"/>
                <a:cs typeface="Segoe UI" pitchFamily="34" charset="0"/>
              </a:rPr>
              <a:t>Process</a:t>
            </a:r>
          </a:p>
        </p:txBody>
      </p:sp>
      <p:sp>
        <p:nvSpPr>
          <p:cNvPr id="166" name="Rectangle 165"/>
          <p:cNvSpPr/>
          <p:nvPr/>
        </p:nvSpPr>
        <p:spPr bwMode="auto">
          <a:xfrm>
            <a:off x="9017473" y="2049462"/>
            <a:ext cx="2954438" cy="729011"/>
          </a:xfrm>
          <a:prstGeom prst="rect">
            <a:avLst/>
          </a:prstGeom>
          <a:solidFill>
            <a:srgbClr val="0070C0"/>
          </a:solidFill>
          <a:ln w="25400" cap="flat" cmpd="sng" algn="ctr">
            <a:noFill/>
            <a:prstDash val="solid"/>
          </a:ln>
          <a:effectLst/>
        </p:spPr>
        <p:txBody>
          <a:bodyPr lIns="231450" tIns="57862" rIns="115720" bIns="57862"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856" dirty="0">
                <a:solidFill>
                  <a:prstClr val="white"/>
                </a:solidFill>
                <a:latin typeface="Segoe UI Light"/>
                <a:cs typeface="Segoe UI" pitchFamily="34" charset="0"/>
              </a:rPr>
              <a:t>Accountability</a:t>
            </a:r>
          </a:p>
        </p:txBody>
      </p:sp>
      <p:grpSp>
        <p:nvGrpSpPr>
          <p:cNvPr id="2" name="Group 1"/>
          <p:cNvGrpSpPr/>
          <p:nvPr/>
        </p:nvGrpSpPr>
        <p:grpSpPr>
          <a:xfrm>
            <a:off x="666791" y="5164638"/>
            <a:ext cx="11477182" cy="778586"/>
            <a:chOff x="652994" y="5064040"/>
            <a:chExt cx="11254597" cy="763486"/>
          </a:xfrm>
        </p:grpSpPr>
        <p:sp>
          <p:nvSpPr>
            <p:cNvPr id="182" name="Rectangle 181"/>
            <p:cNvSpPr/>
            <p:nvPr/>
          </p:nvSpPr>
          <p:spPr>
            <a:xfrm>
              <a:off x="652994" y="5114232"/>
              <a:ext cx="11254597" cy="499488"/>
            </a:xfrm>
            <a:prstGeom prst="rect">
              <a:avLst/>
            </a:prstGeom>
          </p:spPr>
          <p:txBody>
            <a:bodyPr wrap="square" lIns="123997" tIns="61999" rIns="123997" bIns="61999">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240075">
                <a:buSzPct val="95000"/>
                <a:defRPr/>
              </a:pPr>
              <a:r>
                <a:rPr lang="en-US" sz="2448" dirty="0">
                  <a:ln w="1905"/>
                  <a:solidFill>
                    <a:srgbClr val="E7E6E6">
                      <a:lumMod val="50000"/>
                    </a:srgbClr>
                  </a:solidFill>
                  <a:ea typeface="ＭＳ Ｐゴシック" charset="-128"/>
                  <a:cs typeface="Segoe UI" pitchFamily="34" charset="0"/>
                </a:rPr>
                <a:t>Ongoing process improvements</a:t>
              </a:r>
            </a:p>
          </p:txBody>
        </p:sp>
        <p:grpSp>
          <p:nvGrpSpPr>
            <p:cNvPr id="183" name="Group 182"/>
            <p:cNvGrpSpPr/>
            <p:nvPr/>
          </p:nvGrpSpPr>
          <p:grpSpPr>
            <a:xfrm>
              <a:off x="3227353" y="5064040"/>
              <a:ext cx="678390" cy="763486"/>
              <a:chOff x="6673849" y="2965374"/>
              <a:chExt cx="1715787" cy="1931015"/>
            </a:xfrm>
            <a:solidFill>
              <a:srgbClr val="92D050"/>
            </a:solidFill>
          </p:grpSpPr>
          <p:sp>
            <p:nvSpPr>
              <p:cNvPr id="185" name="Freeform 184"/>
              <p:cNvSpPr>
                <a:spLocks/>
              </p:cNvSpPr>
              <p:nvPr/>
            </p:nvSpPr>
            <p:spPr bwMode="black">
              <a:xfrm>
                <a:off x="6673849" y="2965374"/>
                <a:ext cx="1143858" cy="1536354"/>
              </a:xfrm>
              <a:custGeom>
                <a:avLst/>
                <a:gdLst>
                  <a:gd name="T0" fmla="*/ 30 w 62"/>
                  <a:gd name="T1" fmla="*/ 81 h 83"/>
                  <a:gd name="T2" fmla="*/ 9 w 62"/>
                  <a:gd name="T3" fmla="*/ 56 h 83"/>
                  <a:gd name="T4" fmla="*/ 35 w 62"/>
                  <a:gd name="T5" fmla="*/ 31 h 83"/>
                  <a:gd name="T6" fmla="*/ 35 w 62"/>
                  <a:gd name="T7" fmla="*/ 47 h 83"/>
                  <a:gd name="T8" fmla="*/ 62 w 62"/>
                  <a:gd name="T9" fmla="*/ 23 h 83"/>
                  <a:gd name="T10" fmla="*/ 35 w 62"/>
                  <a:gd name="T11" fmla="*/ 0 h 83"/>
                  <a:gd name="T12" fmla="*/ 35 w 62"/>
                  <a:gd name="T13" fmla="*/ 15 h 83"/>
                  <a:gd name="T14" fmla="*/ 34 w 62"/>
                  <a:gd name="T15" fmla="*/ 15 h 83"/>
                  <a:gd name="T16" fmla="*/ 0 w 62"/>
                  <a:gd name="T17" fmla="*/ 50 h 83"/>
                  <a:gd name="T18" fmla="*/ 30 w 62"/>
                  <a:gd name="T19" fmla="*/ 83 h 83"/>
                  <a:gd name="T20" fmla="*/ 30 w 62"/>
                  <a:gd name="T21"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3">
                    <a:moveTo>
                      <a:pt x="30" y="81"/>
                    </a:moveTo>
                    <a:cubicBezTo>
                      <a:pt x="18" y="78"/>
                      <a:pt x="9" y="68"/>
                      <a:pt x="9" y="56"/>
                    </a:cubicBezTo>
                    <a:cubicBezTo>
                      <a:pt x="9" y="42"/>
                      <a:pt x="20" y="32"/>
                      <a:pt x="35" y="31"/>
                    </a:cubicBezTo>
                    <a:cubicBezTo>
                      <a:pt x="35" y="47"/>
                      <a:pt x="35" y="47"/>
                      <a:pt x="35" y="47"/>
                    </a:cubicBezTo>
                    <a:cubicBezTo>
                      <a:pt x="62" y="23"/>
                      <a:pt x="62" y="23"/>
                      <a:pt x="62" y="23"/>
                    </a:cubicBezTo>
                    <a:cubicBezTo>
                      <a:pt x="35" y="0"/>
                      <a:pt x="35" y="0"/>
                      <a:pt x="35" y="0"/>
                    </a:cubicBezTo>
                    <a:cubicBezTo>
                      <a:pt x="35" y="15"/>
                      <a:pt x="35" y="15"/>
                      <a:pt x="35" y="15"/>
                    </a:cubicBezTo>
                    <a:cubicBezTo>
                      <a:pt x="35" y="15"/>
                      <a:pt x="35" y="15"/>
                      <a:pt x="34" y="15"/>
                    </a:cubicBezTo>
                    <a:cubicBezTo>
                      <a:pt x="16" y="15"/>
                      <a:pt x="0" y="31"/>
                      <a:pt x="0" y="50"/>
                    </a:cubicBezTo>
                    <a:cubicBezTo>
                      <a:pt x="0" y="67"/>
                      <a:pt x="13" y="81"/>
                      <a:pt x="30" y="83"/>
                    </a:cubicBezTo>
                    <a:lnTo>
                      <a:pt x="30" y="81"/>
                    </a:lnTo>
                    <a:close/>
                  </a:path>
                </a:pathLst>
              </a:custGeom>
              <a:grpFill/>
              <a:ln>
                <a:noFill/>
              </a:ln>
              <a:extLst/>
            </p:spPr>
            <p:txBody>
              <a:bodyPr vert="horz" wrap="square" lIns="93248" tIns="46624" rIns="93248" bIns="4662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836" dirty="0">
                  <a:solidFill>
                    <a:prstClr val="black"/>
                  </a:solidFill>
                </a:endParaRPr>
              </a:p>
            </p:txBody>
          </p:sp>
          <p:sp>
            <p:nvSpPr>
              <p:cNvPr id="186" name="Freeform 185"/>
              <p:cNvSpPr>
                <a:spLocks/>
              </p:cNvSpPr>
              <p:nvPr/>
            </p:nvSpPr>
            <p:spPr bwMode="black">
              <a:xfrm rot="10800000">
                <a:off x="7245778" y="3360034"/>
                <a:ext cx="1143858" cy="1536355"/>
              </a:xfrm>
              <a:custGeom>
                <a:avLst/>
                <a:gdLst>
                  <a:gd name="T0" fmla="*/ 30 w 62"/>
                  <a:gd name="T1" fmla="*/ 81 h 83"/>
                  <a:gd name="T2" fmla="*/ 9 w 62"/>
                  <a:gd name="T3" fmla="*/ 56 h 83"/>
                  <a:gd name="T4" fmla="*/ 35 w 62"/>
                  <a:gd name="T5" fmla="*/ 31 h 83"/>
                  <a:gd name="T6" fmla="*/ 35 w 62"/>
                  <a:gd name="T7" fmla="*/ 47 h 83"/>
                  <a:gd name="T8" fmla="*/ 62 w 62"/>
                  <a:gd name="T9" fmla="*/ 23 h 83"/>
                  <a:gd name="T10" fmla="*/ 35 w 62"/>
                  <a:gd name="T11" fmla="*/ 0 h 83"/>
                  <a:gd name="T12" fmla="*/ 35 w 62"/>
                  <a:gd name="T13" fmla="*/ 15 h 83"/>
                  <a:gd name="T14" fmla="*/ 34 w 62"/>
                  <a:gd name="T15" fmla="*/ 15 h 83"/>
                  <a:gd name="T16" fmla="*/ 0 w 62"/>
                  <a:gd name="T17" fmla="*/ 50 h 83"/>
                  <a:gd name="T18" fmla="*/ 30 w 62"/>
                  <a:gd name="T19" fmla="*/ 83 h 83"/>
                  <a:gd name="T20" fmla="*/ 30 w 62"/>
                  <a:gd name="T21"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3">
                    <a:moveTo>
                      <a:pt x="30" y="81"/>
                    </a:moveTo>
                    <a:cubicBezTo>
                      <a:pt x="18" y="78"/>
                      <a:pt x="9" y="68"/>
                      <a:pt x="9" y="56"/>
                    </a:cubicBezTo>
                    <a:cubicBezTo>
                      <a:pt x="9" y="42"/>
                      <a:pt x="20" y="32"/>
                      <a:pt x="35" y="31"/>
                    </a:cubicBezTo>
                    <a:cubicBezTo>
                      <a:pt x="35" y="47"/>
                      <a:pt x="35" y="47"/>
                      <a:pt x="35" y="47"/>
                    </a:cubicBezTo>
                    <a:cubicBezTo>
                      <a:pt x="62" y="23"/>
                      <a:pt x="62" y="23"/>
                      <a:pt x="62" y="23"/>
                    </a:cubicBezTo>
                    <a:cubicBezTo>
                      <a:pt x="35" y="0"/>
                      <a:pt x="35" y="0"/>
                      <a:pt x="35" y="0"/>
                    </a:cubicBezTo>
                    <a:cubicBezTo>
                      <a:pt x="35" y="15"/>
                      <a:pt x="35" y="15"/>
                      <a:pt x="35" y="15"/>
                    </a:cubicBezTo>
                    <a:cubicBezTo>
                      <a:pt x="35" y="15"/>
                      <a:pt x="35" y="15"/>
                      <a:pt x="34" y="15"/>
                    </a:cubicBezTo>
                    <a:cubicBezTo>
                      <a:pt x="16" y="15"/>
                      <a:pt x="0" y="31"/>
                      <a:pt x="0" y="50"/>
                    </a:cubicBezTo>
                    <a:cubicBezTo>
                      <a:pt x="0" y="67"/>
                      <a:pt x="13" y="81"/>
                      <a:pt x="30" y="83"/>
                    </a:cubicBezTo>
                    <a:lnTo>
                      <a:pt x="30" y="81"/>
                    </a:lnTo>
                    <a:close/>
                  </a:path>
                </a:pathLst>
              </a:custGeom>
              <a:grpFill/>
              <a:ln>
                <a:noFill/>
              </a:ln>
              <a:extLst/>
            </p:spPr>
            <p:txBody>
              <a:bodyPr vert="horz" wrap="square" lIns="93248" tIns="46624" rIns="93248" bIns="4662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836" dirty="0">
                  <a:solidFill>
                    <a:prstClr val="black"/>
                  </a:solidFill>
                </a:endParaRPr>
              </a:p>
            </p:txBody>
          </p:sp>
        </p:grpSp>
      </p:grpSp>
      <p:sp>
        <p:nvSpPr>
          <p:cNvPr id="10" name="Title 9"/>
          <p:cNvSpPr>
            <a:spLocks noGrp="1"/>
          </p:cNvSpPr>
          <p:nvPr>
            <p:ph type="title"/>
          </p:nvPr>
        </p:nvSpPr>
        <p:spPr/>
        <p:txBody>
          <a:bodyPr/>
          <a:lstStyle/>
          <a:p>
            <a:r>
              <a:rPr lang="en-US" dirty="0">
                <a:solidFill>
                  <a:schemeClr val="tx1"/>
                </a:solidFill>
              </a:rPr>
              <a:t>Security development lifecycle </a:t>
            </a:r>
            <a:br>
              <a:rPr lang="en-US" dirty="0">
                <a:solidFill>
                  <a:schemeClr val="tx1"/>
                </a:solidFill>
              </a:rPr>
            </a:br>
            <a:endParaRPr lang="en-US" dirty="0"/>
          </a:p>
        </p:txBody>
      </p:sp>
    </p:spTree>
    <p:extLst>
      <p:ext uri="{BB962C8B-B14F-4D97-AF65-F5344CB8AC3E}">
        <p14:creationId xmlns:p14="http://schemas.microsoft.com/office/powerpoint/2010/main" val="1618267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2"/>
                                        </p:tgtEl>
                                        <p:attrNameLst>
                                          <p:attrName>style.visibility</p:attrName>
                                        </p:attrNameLst>
                                      </p:cBhvr>
                                      <p:to>
                                        <p:strVal val="visible"/>
                                      </p:to>
                                    </p:set>
                                    <p:animEffect transition="in" filter="wipe(left)">
                                      <p:cBhvr>
                                        <p:cTn id="19" dur="2000"/>
                                        <p:tgtEl>
                                          <p:spTgt spid="152"/>
                                        </p:tgtEl>
                                      </p:cBhvr>
                                    </p:animEffect>
                                  </p:childTnLst>
                                </p:cTn>
                              </p:par>
                            </p:childTnLst>
                          </p:cTn>
                        </p:par>
                        <p:par>
                          <p:cTn id="20" fill="hold">
                            <p:stCondLst>
                              <p:cond delay="3500"/>
                            </p:stCondLst>
                            <p:childTnLst>
                              <p:par>
                                <p:cTn id="21" presetID="1"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Group 27"/>
          <p:cNvGrpSpPr/>
          <p:nvPr/>
        </p:nvGrpSpPr>
        <p:grpSpPr>
          <a:xfrm>
            <a:off x="3789658" y="1408080"/>
            <a:ext cx="8992296" cy="4978282"/>
            <a:chOff x="1223528" y="1212852"/>
            <a:chExt cx="9991790" cy="5531619"/>
          </a:xfrm>
          <a:solidFill>
            <a:schemeClr val="bg1">
              <a:lumMod val="85000"/>
            </a:schemeClr>
          </a:solidFill>
        </p:grpSpPr>
        <p:sp>
          <p:nvSpPr>
            <p:cNvPr id="44" name="Oval 9"/>
            <p:cNvSpPr>
              <a:spLocks noChangeAspect="1" noChangeArrowheads="1"/>
            </p:cNvSpPr>
            <p:nvPr userDrawn="1"/>
          </p:nvSpPr>
          <p:spPr bwMode="auto">
            <a:xfrm>
              <a:off x="3628660" y="121285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 name="Oval 10"/>
            <p:cNvSpPr>
              <a:spLocks noChangeAspect="1" noChangeArrowheads="1"/>
            </p:cNvSpPr>
            <p:nvPr userDrawn="1"/>
          </p:nvSpPr>
          <p:spPr bwMode="auto">
            <a:xfrm>
              <a:off x="3761382" y="121285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 name="Oval 11"/>
            <p:cNvSpPr>
              <a:spLocks noChangeAspect="1" noChangeArrowheads="1"/>
            </p:cNvSpPr>
            <p:nvPr userDrawn="1"/>
          </p:nvSpPr>
          <p:spPr bwMode="auto">
            <a:xfrm>
              <a:off x="3895896" y="121285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 name="Oval 12"/>
            <p:cNvSpPr>
              <a:spLocks noChangeAspect="1" noChangeArrowheads="1"/>
            </p:cNvSpPr>
            <p:nvPr userDrawn="1"/>
          </p:nvSpPr>
          <p:spPr bwMode="auto">
            <a:xfrm>
              <a:off x="4028618" y="121285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 name="Oval 13"/>
            <p:cNvSpPr>
              <a:spLocks noChangeAspect="1" noChangeArrowheads="1"/>
            </p:cNvSpPr>
            <p:nvPr userDrawn="1"/>
          </p:nvSpPr>
          <p:spPr bwMode="auto">
            <a:xfrm>
              <a:off x="4430370" y="121285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 name="Oval 14"/>
            <p:cNvSpPr>
              <a:spLocks noChangeAspect="1" noChangeArrowheads="1"/>
            </p:cNvSpPr>
            <p:nvPr userDrawn="1"/>
          </p:nvSpPr>
          <p:spPr bwMode="auto">
            <a:xfrm>
              <a:off x="4564886" y="121285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 name="Oval 15"/>
            <p:cNvSpPr>
              <a:spLocks noChangeAspect="1" noChangeArrowheads="1"/>
            </p:cNvSpPr>
            <p:nvPr userDrawn="1"/>
          </p:nvSpPr>
          <p:spPr bwMode="auto">
            <a:xfrm>
              <a:off x="4697607" y="121285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 name="Oval 16"/>
            <p:cNvSpPr>
              <a:spLocks noChangeAspect="1" noChangeArrowheads="1"/>
            </p:cNvSpPr>
            <p:nvPr userDrawn="1"/>
          </p:nvSpPr>
          <p:spPr bwMode="auto">
            <a:xfrm>
              <a:off x="4832123" y="121285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 name="Oval 17"/>
            <p:cNvSpPr>
              <a:spLocks noChangeAspect="1" noChangeArrowheads="1"/>
            </p:cNvSpPr>
            <p:nvPr userDrawn="1"/>
          </p:nvSpPr>
          <p:spPr bwMode="auto">
            <a:xfrm>
              <a:off x="4964845" y="121285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 name="Oval 18"/>
            <p:cNvSpPr>
              <a:spLocks noChangeAspect="1" noChangeArrowheads="1"/>
            </p:cNvSpPr>
            <p:nvPr userDrawn="1"/>
          </p:nvSpPr>
          <p:spPr bwMode="auto">
            <a:xfrm>
              <a:off x="5099360" y="121285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 name="Oval 19"/>
            <p:cNvSpPr>
              <a:spLocks noChangeAspect="1" noChangeArrowheads="1"/>
            </p:cNvSpPr>
            <p:nvPr userDrawn="1"/>
          </p:nvSpPr>
          <p:spPr bwMode="auto">
            <a:xfrm>
              <a:off x="5232082" y="121285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 name="Oval 20"/>
            <p:cNvSpPr>
              <a:spLocks noChangeAspect="1" noChangeArrowheads="1"/>
            </p:cNvSpPr>
            <p:nvPr userDrawn="1"/>
          </p:nvSpPr>
          <p:spPr bwMode="auto">
            <a:xfrm>
              <a:off x="5366596" y="121285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 name="Oval 21"/>
            <p:cNvSpPr>
              <a:spLocks noChangeAspect="1" noChangeArrowheads="1"/>
            </p:cNvSpPr>
            <p:nvPr userDrawn="1"/>
          </p:nvSpPr>
          <p:spPr bwMode="auto">
            <a:xfrm>
              <a:off x="5499317" y="121285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 name="Oval 22"/>
            <p:cNvSpPr>
              <a:spLocks noChangeAspect="1" noChangeArrowheads="1"/>
            </p:cNvSpPr>
            <p:nvPr userDrawn="1"/>
          </p:nvSpPr>
          <p:spPr bwMode="auto">
            <a:xfrm>
              <a:off x="8573438" y="121285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 name="Oval 23"/>
            <p:cNvSpPr>
              <a:spLocks noChangeAspect="1" noChangeArrowheads="1"/>
            </p:cNvSpPr>
            <p:nvPr userDrawn="1"/>
          </p:nvSpPr>
          <p:spPr bwMode="auto">
            <a:xfrm>
              <a:off x="3361423"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 name="Oval 24"/>
            <p:cNvSpPr>
              <a:spLocks noChangeAspect="1" noChangeArrowheads="1"/>
            </p:cNvSpPr>
            <p:nvPr userDrawn="1"/>
          </p:nvSpPr>
          <p:spPr bwMode="auto">
            <a:xfrm>
              <a:off x="3494145"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 name="Oval 25"/>
            <p:cNvSpPr>
              <a:spLocks noChangeAspect="1" noChangeArrowheads="1"/>
            </p:cNvSpPr>
            <p:nvPr userDrawn="1"/>
          </p:nvSpPr>
          <p:spPr bwMode="auto">
            <a:xfrm>
              <a:off x="3628660"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 name="Oval 26"/>
            <p:cNvSpPr>
              <a:spLocks noChangeAspect="1" noChangeArrowheads="1"/>
            </p:cNvSpPr>
            <p:nvPr userDrawn="1"/>
          </p:nvSpPr>
          <p:spPr bwMode="auto">
            <a:xfrm>
              <a:off x="3761382"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 name="Oval 27"/>
            <p:cNvSpPr>
              <a:spLocks noChangeAspect="1" noChangeArrowheads="1"/>
            </p:cNvSpPr>
            <p:nvPr userDrawn="1"/>
          </p:nvSpPr>
          <p:spPr bwMode="auto">
            <a:xfrm>
              <a:off x="3895896"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 name="Oval 28"/>
            <p:cNvSpPr>
              <a:spLocks noChangeAspect="1" noChangeArrowheads="1"/>
            </p:cNvSpPr>
            <p:nvPr userDrawn="1"/>
          </p:nvSpPr>
          <p:spPr bwMode="auto">
            <a:xfrm>
              <a:off x="4163135"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 name="Oval 29"/>
            <p:cNvSpPr>
              <a:spLocks noChangeAspect="1" noChangeArrowheads="1"/>
            </p:cNvSpPr>
            <p:nvPr userDrawn="1"/>
          </p:nvSpPr>
          <p:spPr bwMode="auto">
            <a:xfrm>
              <a:off x="4295856"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 name="Oval 30"/>
            <p:cNvSpPr>
              <a:spLocks noChangeAspect="1" noChangeArrowheads="1"/>
            </p:cNvSpPr>
            <p:nvPr userDrawn="1"/>
          </p:nvSpPr>
          <p:spPr bwMode="auto">
            <a:xfrm>
              <a:off x="4430370"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 name="Oval 31"/>
            <p:cNvSpPr>
              <a:spLocks noChangeAspect="1" noChangeArrowheads="1"/>
            </p:cNvSpPr>
            <p:nvPr userDrawn="1"/>
          </p:nvSpPr>
          <p:spPr bwMode="auto">
            <a:xfrm>
              <a:off x="4564886"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 name="Oval 32"/>
            <p:cNvSpPr>
              <a:spLocks noChangeAspect="1" noChangeArrowheads="1"/>
            </p:cNvSpPr>
            <p:nvPr userDrawn="1"/>
          </p:nvSpPr>
          <p:spPr bwMode="auto">
            <a:xfrm>
              <a:off x="4697607"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 name="Oval 33"/>
            <p:cNvSpPr>
              <a:spLocks noChangeAspect="1" noChangeArrowheads="1"/>
            </p:cNvSpPr>
            <p:nvPr userDrawn="1"/>
          </p:nvSpPr>
          <p:spPr bwMode="auto">
            <a:xfrm>
              <a:off x="4832123"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 name="Oval 34"/>
            <p:cNvSpPr>
              <a:spLocks noChangeAspect="1" noChangeArrowheads="1"/>
            </p:cNvSpPr>
            <p:nvPr userDrawn="1"/>
          </p:nvSpPr>
          <p:spPr bwMode="auto">
            <a:xfrm>
              <a:off x="4964845"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 name="Oval 35"/>
            <p:cNvSpPr>
              <a:spLocks noChangeAspect="1" noChangeArrowheads="1"/>
            </p:cNvSpPr>
            <p:nvPr userDrawn="1"/>
          </p:nvSpPr>
          <p:spPr bwMode="auto">
            <a:xfrm>
              <a:off x="5099360"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 name="Oval 36"/>
            <p:cNvSpPr>
              <a:spLocks noChangeAspect="1" noChangeArrowheads="1"/>
            </p:cNvSpPr>
            <p:nvPr userDrawn="1"/>
          </p:nvSpPr>
          <p:spPr bwMode="auto">
            <a:xfrm>
              <a:off x="5232082"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 name="Oval 37"/>
            <p:cNvSpPr>
              <a:spLocks noChangeAspect="1" noChangeArrowheads="1"/>
            </p:cNvSpPr>
            <p:nvPr userDrawn="1"/>
          </p:nvSpPr>
          <p:spPr bwMode="auto">
            <a:xfrm>
              <a:off x="5366596"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 name="Oval 38"/>
            <p:cNvSpPr>
              <a:spLocks noChangeAspect="1" noChangeArrowheads="1"/>
            </p:cNvSpPr>
            <p:nvPr userDrawn="1"/>
          </p:nvSpPr>
          <p:spPr bwMode="auto">
            <a:xfrm>
              <a:off x="6301029"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 name="Oval 39"/>
            <p:cNvSpPr>
              <a:spLocks noChangeAspect="1" noChangeArrowheads="1"/>
            </p:cNvSpPr>
            <p:nvPr userDrawn="1"/>
          </p:nvSpPr>
          <p:spPr bwMode="auto">
            <a:xfrm>
              <a:off x="6435544"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 name="Oval 40"/>
            <p:cNvSpPr>
              <a:spLocks noChangeAspect="1" noChangeArrowheads="1"/>
            </p:cNvSpPr>
            <p:nvPr userDrawn="1"/>
          </p:nvSpPr>
          <p:spPr bwMode="auto">
            <a:xfrm>
              <a:off x="8440717"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 name="Oval 41"/>
            <p:cNvSpPr>
              <a:spLocks noChangeAspect="1" noChangeArrowheads="1"/>
            </p:cNvSpPr>
            <p:nvPr userDrawn="1"/>
          </p:nvSpPr>
          <p:spPr bwMode="auto">
            <a:xfrm>
              <a:off x="8573438" y="133657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 name="Oval 42"/>
            <p:cNvSpPr>
              <a:spLocks noChangeAspect="1" noChangeArrowheads="1"/>
            </p:cNvSpPr>
            <p:nvPr userDrawn="1"/>
          </p:nvSpPr>
          <p:spPr bwMode="auto">
            <a:xfrm>
              <a:off x="8707955" y="133657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 name="Oval 43"/>
            <p:cNvSpPr>
              <a:spLocks noChangeAspect="1" noChangeArrowheads="1"/>
            </p:cNvSpPr>
            <p:nvPr userDrawn="1"/>
          </p:nvSpPr>
          <p:spPr bwMode="auto">
            <a:xfrm>
              <a:off x="2559713"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 name="Oval 44"/>
            <p:cNvSpPr>
              <a:spLocks noChangeAspect="1" noChangeArrowheads="1"/>
            </p:cNvSpPr>
            <p:nvPr userDrawn="1"/>
          </p:nvSpPr>
          <p:spPr bwMode="auto">
            <a:xfrm>
              <a:off x="2692435"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 name="Oval 45"/>
            <p:cNvSpPr>
              <a:spLocks noChangeAspect="1" noChangeArrowheads="1"/>
            </p:cNvSpPr>
            <p:nvPr userDrawn="1"/>
          </p:nvSpPr>
          <p:spPr bwMode="auto">
            <a:xfrm>
              <a:off x="2826949" y="146029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 name="Oval 46"/>
            <p:cNvSpPr>
              <a:spLocks noChangeAspect="1" noChangeArrowheads="1"/>
            </p:cNvSpPr>
            <p:nvPr userDrawn="1"/>
          </p:nvSpPr>
          <p:spPr bwMode="auto">
            <a:xfrm>
              <a:off x="2959671" y="146029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 name="Oval 47"/>
            <p:cNvSpPr>
              <a:spLocks noChangeAspect="1" noChangeArrowheads="1"/>
            </p:cNvSpPr>
            <p:nvPr userDrawn="1"/>
          </p:nvSpPr>
          <p:spPr bwMode="auto">
            <a:xfrm>
              <a:off x="3094186"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 name="Oval 48"/>
            <p:cNvSpPr>
              <a:spLocks noChangeAspect="1" noChangeArrowheads="1"/>
            </p:cNvSpPr>
            <p:nvPr userDrawn="1"/>
          </p:nvSpPr>
          <p:spPr bwMode="auto">
            <a:xfrm>
              <a:off x="3361423" y="146029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 name="Oval 49"/>
            <p:cNvSpPr>
              <a:spLocks noChangeAspect="1" noChangeArrowheads="1"/>
            </p:cNvSpPr>
            <p:nvPr userDrawn="1"/>
          </p:nvSpPr>
          <p:spPr bwMode="auto">
            <a:xfrm>
              <a:off x="3494145" y="146029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 name="Oval 50"/>
            <p:cNvSpPr>
              <a:spLocks noChangeAspect="1" noChangeArrowheads="1"/>
            </p:cNvSpPr>
            <p:nvPr userDrawn="1"/>
          </p:nvSpPr>
          <p:spPr bwMode="auto">
            <a:xfrm>
              <a:off x="3628660"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 name="Oval 51"/>
            <p:cNvSpPr>
              <a:spLocks noChangeAspect="1" noChangeArrowheads="1"/>
            </p:cNvSpPr>
            <p:nvPr userDrawn="1"/>
          </p:nvSpPr>
          <p:spPr bwMode="auto">
            <a:xfrm>
              <a:off x="3761382"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 name="Oval 52"/>
            <p:cNvSpPr>
              <a:spLocks noChangeAspect="1" noChangeArrowheads="1"/>
            </p:cNvSpPr>
            <p:nvPr userDrawn="1"/>
          </p:nvSpPr>
          <p:spPr bwMode="auto">
            <a:xfrm>
              <a:off x="4028618" y="146029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 name="Oval 53"/>
            <p:cNvSpPr>
              <a:spLocks noChangeAspect="1" noChangeArrowheads="1"/>
            </p:cNvSpPr>
            <p:nvPr userDrawn="1"/>
          </p:nvSpPr>
          <p:spPr bwMode="auto">
            <a:xfrm>
              <a:off x="4163135"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 name="Oval 54"/>
            <p:cNvSpPr>
              <a:spLocks noChangeAspect="1" noChangeArrowheads="1"/>
            </p:cNvSpPr>
            <p:nvPr userDrawn="1"/>
          </p:nvSpPr>
          <p:spPr bwMode="auto">
            <a:xfrm>
              <a:off x="4295856"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 name="Oval 55"/>
            <p:cNvSpPr>
              <a:spLocks noChangeAspect="1" noChangeArrowheads="1"/>
            </p:cNvSpPr>
            <p:nvPr userDrawn="1"/>
          </p:nvSpPr>
          <p:spPr bwMode="auto">
            <a:xfrm>
              <a:off x="4430370" y="146029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 name="Oval 56"/>
            <p:cNvSpPr>
              <a:spLocks noChangeAspect="1" noChangeArrowheads="1"/>
            </p:cNvSpPr>
            <p:nvPr userDrawn="1"/>
          </p:nvSpPr>
          <p:spPr bwMode="auto">
            <a:xfrm>
              <a:off x="4564886"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 name="Oval 57"/>
            <p:cNvSpPr>
              <a:spLocks noChangeAspect="1" noChangeArrowheads="1"/>
            </p:cNvSpPr>
            <p:nvPr userDrawn="1"/>
          </p:nvSpPr>
          <p:spPr bwMode="auto">
            <a:xfrm>
              <a:off x="4697607"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 name="Oval 58"/>
            <p:cNvSpPr>
              <a:spLocks noChangeAspect="1" noChangeArrowheads="1"/>
            </p:cNvSpPr>
            <p:nvPr userDrawn="1"/>
          </p:nvSpPr>
          <p:spPr bwMode="auto">
            <a:xfrm>
              <a:off x="4832123" y="146029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 name="Oval 59"/>
            <p:cNvSpPr>
              <a:spLocks noChangeAspect="1" noChangeArrowheads="1"/>
            </p:cNvSpPr>
            <p:nvPr userDrawn="1"/>
          </p:nvSpPr>
          <p:spPr bwMode="auto">
            <a:xfrm>
              <a:off x="4964845" y="146029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 name="Oval 60"/>
            <p:cNvSpPr>
              <a:spLocks noChangeAspect="1" noChangeArrowheads="1"/>
            </p:cNvSpPr>
            <p:nvPr userDrawn="1"/>
          </p:nvSpPr>
          <p:spPr bwMode="auto">
            <a:xfrm>
              <a:off x="5099360"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 name="Oval 61"/>
            <p:cNvSpPr>
              <a:spLocks noChangeAspect="1" noChangeArrowheads="1"/>
            </p:cNvSpPr>
            <p:nvPr userDrawn="1"/>
          </p:nvSpPr>
          <p:spPr bwMode="auto">
            <a:xfrm>
              <a:off x="5232082"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 name="Oval 62"/>
            <p:cNvSpPr>
              <a:spLocks noChangeAspect="1" noChangeArrowheads="1"/>
            </p:cNvSpPr>
            <p:nvPr userDrawn="1"/>
          </p:nvSpPr>
          <p:spPr bwMode="auto">
            <a:xfrm>
              <a:off x="6301029"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 name="Oval 63"/>
            <p:cNvSpPr>
              <a:spLocks noChangeAspect="1" noChangeArrowheads="1"/>
            </p:cNvSpPr>
            <p:nvPr userDrawn="1"/>
          </p:nvSpPr>
          <p:spPr bwMode="auto">
            <a:xfrm>
              <a:off x="8707955"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 name="Oval 64"/>
            <p:cNvSpPr>
              <a:spLocks noChangeAspect="1" noChangeArrowheads="1"/>
            </p:cNvSpPr>
            <p:nvPr userDrawn="1"/>
          </p:nvSpPr>
          <p:spPr bwMode="auto">
            <a:xfrm>
              <a:off x="8840677" y="146029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 name="Oval 65"/>
            <p:cNvSpPr>
              <a:spLocks noChangeAspect="1" noChangeArrowheads="1"/>
            </p:cNvSpPr>
            <p:nvPr userDrawn="1"/>
          </p:nvSpPr>
          <p:spPr bwMode="auto">
            <a:xfrm>
              <a:off x="2425197"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 name="Oval 66"/>
            <p:cNvSpPr>
              <a:spLocks noChangeAspect="1" noChangeArrowheads="1"/>
            </p:cNvSpPr>
            <p:nvPr userDrawn="1"/>
          </p:nvSpPr>
          <p:spPr bwMode="auto">
            <a:xfrm>
              <a:off x="2559713"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 name="Oval 67"/>
            <p:cNvSpPr>
              <a:spLocks noChangeAspect="1" noChangeArrowheads="1"/>
            </p:cNvSpPr>
            <p:nvPr userDrawn="1"/>
          </p:nvSpPr>
          <p:spPr bwMode="auto">
            <a:xfrm>
              <a:off x="2692435"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 name="Oval 68"/>
            <p:cNvSpPr>
              <a:spLocks noChangeAspect="1" noChangeArrowheads="1"/>
            </p:cNvSpPr>
            <p:nvPr userDrawn="1"/>
          </p:nvSpPr>
          <p:spPr bwMode="auto">
            <a:xfrm>
              <a:off x="2826949"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 name="Oval 69"/>
            <p:cNvSpPr>
              <a:spLocks noChangeAspect="1" noChangeArrowheads="1"/>
            </p:cNvSpPr>
            <p:nvPr userDrawn="1"/>
          </p:nvSpPr>
          <p:spPr bwMode="auto">
            <a:xfrm>
              <a:off x="2959671"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 name="Oval 70"/>
            <p:cNvSpPr>
              <a:spLocks noChangeAspect="1" noChangeArrowheads="1"/>
            </p:cNvSpPr>
            <p:nvPr userDrawn="1"/>
          </p:nvSpPr>
          <p:spPr bwMode="auto">
            <a:xfrm>
              <a:off x="3094186"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 name="Oval 71"/>
            <p:cNvSpPr>
              <a:spLocks noChangeAspect="1" noChangeArrowheads="1"/>
            </p:cNvSpPr>
            <p:nvPr userDrawn="1"/>
          </p:nvSpPr>
          <p:spPr bwMode="auto">
            <a:xfrm>
              <a:off x="3226908"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 name="Oval 72"/>
            <p:cNvSpPr>
              <a:spLocks noChangeAspect="1" noChangeArrowheads="1"/>
            </p:cNvSpPr>
            <p:nvPr userDrawn="1"/>
          </p:nvSpPr>
          <p:spPr bwMode="auto">
            <a:xfrm>
              <a:off x="3361423"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 name="Oval 73"/>
            <p:cNvSpPr>
              <a:spLocks noChangeAspect="1" noChangeArrowheads="1"/>
            </p:cNvSpPr>
            <p:nvPr userDrawn="1"/>
          </p:nvSpPr>
          <p:spPr bwMode="auto">
            <a:xfrm>
              <a:off x="3494145"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 name="Oval 74"/>
            <p:cNvSpPr>
              <a:spLocks noChangeAspect="1" noChangeArrowheads="1"/>
            </p:cNvSpPr>
            <p:nvPr userDrawn="1"/>
          </p:nvSpPr>
          <p:spPr bwMode="auto">
            <a:xfrm>
              <a:off x="3628660"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 name="Oval 75"/>
            <p:cNvSpPr>
              <a:spLocks noChangeAspect="1" noChangeArrowheads="1"/>
            </p:cNvSpPr>
            <p:nvPr userDrawn="1"/>
          </p:nvSpPr>
          <p:spPr bwMode="auto">
            <a:xfrm>
              <a:off x="4028618"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 name="Oval 76"/>
            <p:cNvSpPr>
              <a:spLocks noChangeAspect="1" noChangeArrowheads="1"/>
            </p:cNvSpPr>
            <p:nvPr userDrawn="1"/>
          </p:nvSpPr>
          <p:spPr bwMode="auto">
            <a:xfrm>
              <a:off x="4163135"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 name="Oval 77"/>
            <p:cNvSpPr>
              <a:spLocks noChangeAspect="1" noChangeArrowheads="1"/>
            </p:cNvSpPr>
            <p:nvPr userDrawn="1"/>
          </p:nvSpPr>
          <p:spPr bwMode="auto">
            <a:xfrm>
              <a:off x="4295856"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 name="Oval 78"/>
            <p:cNvSpPr>
              <a:spLocks noChangeAspect="1" noChangeArrowheads="1"/>
            </p:cNvSpPr>
            <p:nvPr userDrawn="1"/>
          </p:nvSpPr>
          <p:spPr bwMode="auto">
            <a:xfrm>
              <a:off x="4430370"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 name="Oval 79"/>
            <p:cNvSpPr>
              <a:spLocks noChangeAspect="1" noChangeArrowheads="1"/>
            </p:cNvSpPr>
            <p:nvPr userDrawn="1"/>
          </p:nvSpPr>
          <p:spPr bwMode="auto">
            <a:xfrm>
              <a:off x="4564886"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 name="Oval 80"/>
            <p:cNvSpPr>
              <a:spLocks noChangeAspect="1" noChangeArrowheads="1"/>
            </p:cNvSpPr>
            <p:nvPr userDrawn="1"/>
          </p:nvSpPr>
          <p:spPr bwMode="auto">
            <a:xfrm>
              <a:off x="4697607"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 name="Oval 81"/>
            <p:cNvSpPr>
              <a:spLocks noChangeAspect="1" noChangeArrowheads="1"/>
            </p:cNvSpPr>
            <p:nvPr userDrawn="1"/>
          </p:nvSpPr>
          <p:spPr bwMode="auto">
            <a:xfrm>
              <a:off x="4832123"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 name="Oval 82"/>
            <p:cNvSpPr>
              <a:spLocks noChangeAspect="1" noChangeArrowheads="1"/>
            </p:cNvSpPr>
            <p:nvPr userDrawn="1"/>
          </p:nvSpPr>
          <p:spPr bwMode="auto">
            <a:xfrm>
              <a:off x="4964845"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 name="Oval 83"/>
            <p:cNvSpPr>
              <a:spLocks noChangeAspect="1" noChangeArrowheads="1"/>
            </p:cNvSpPr>
            <p:nvPr userDrawn="1"/>
          </p:nvSpPr>
          <p:spPr bwMode="auto">
            <a:xfrm>
              <a:off x="5099360"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 name="Oval 84"/>
            <p:cNvSpPr>
              <a:spLocks noChangeAspect="1" noChangeArrowheads="1"/>
            </p:cNvSpPr>
            <p:nvPr userDrawn="1"/>
          </p:nvSpPr>
          <p:spPr bwMode="auto">
            <a:xfrm>
              <a:off x="5232082"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 name="Oval 85"/>
            <p:cNvSpPr>
              <a:spLocks noChangeAspect="1" noChangeArrowheads="1"/>
            </p:cNvSpPr>
            <p:nvPr userDrawn="1"/>
          </p:nvSpPr>
          <p:spPr bwMode="auto">
            <a:xfrm>
              <a:off x="7637213"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 name="Oval 86"/>
            <p:cNvSpPr>
              <a:spLocks noChangeAspect="1" noChangeArrowheads="1"/>
            </p:cNvSpPr>
            <p:nvPr userDrawn="1"/>
          </p:nvSpPr>
          <p:spPr bwMode="auto">
            <a:xfrm>
              <a:off x="7771728"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 name="Oval 87"/>
            <p:cNvSpPr>
              <a:spLocks noChangeAspect="1" noChangeArrowheads="1"/>
            </p:cNvSpPr>
            <p:nvPr userDrawn="1"/>
          </p:nvSpPr>
          <p:spPr bwMode="auto">
            <a:xfrm>
              <a:off x="8573438"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 name="Oval 88"/>
            <p:cNvSpPr>
              <a:spLocks noChangeAspect="1" noChangeArrowheads="1"/>
            </p:cNvSpPr>
            <p:nvPr userDrawn="1"/>
          </p:nvSpPr>
          <p:spPr bwMode="auto">
            <a:xfrm>
              <a:off x="8707955"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 name="Oval 89"/>
            <p:cNvSpPr>
              <a:spLocks noChangeAspect="1" noChangeArrowheads="1"/>
            </p:cNvSpPr>
            <p:nvPr userDrawn="1"/>
          </p:nvSpPr>
          <p:spPr bwMode="auto">
            <a:xfrm>
              <a:off x="8840677"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 name="Oval 90"/>
            <p:cNvSpPr>
              <a:spLocks noChangeAspect="1" noChangeArrowheads="1"/>
            </p:cNvSpPr>
            <p:nvPr userDrawn="1"/>
          </p:nvSpPr>
          <p:spPr bwMode="auto">
            <a:xfrm>
              <a:off x="8975191"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6" name="Oval 91"/>
            <p:cNvSpPr>
              <a:spLocks noChangeAspect="1" noChangeArrowheads="1"/>
            </p:cNvSpPr>
            <p:nvPr userDrawn="1"/>
          </p:nvSpPr>
          <p:spPr bwMode="auto">
            <a:xfrm>
              <a:off x="9776902"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7" name="Oval 92"/>
            <p:cNvSpPr>
              <a:spLocks noChangeAspect="1" noChangeArrowheads="1"/>
            </p:cNvSpPr>
            <p:nvPr userDrawn="1"/>
          </p:nvSpPr>
          <p:spPr bwMode="auto">
            <a:xfrm>
              <a:off x="9909624" y="158401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8" name="Oval 93"/>
            <p:cNvSpPr>
              <a:spLocks noChangeAspect="1" noChangeArrowheads="1"/>
            </p:cNvSpPr>
            <p:nvPr userDrawn="1"/>
          </p:nvSpPr>
          <p:spPr bwMode="auto">
            <a:xfrm>
              <a:off x="10044138" y="158401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9" name="Oval 94"/>
            <p:cNvSpPr>
              <a:spLocks noChangeAspect="1" noChangeArrowheads="1"/>
            </p:cNvSpPr>
            <p:nvPr userDrawn="1"/>
          </p:nvSpPr>
          <p:spPr bwMode="auto">
            <a:xfrm>
              <a:off x="2425197"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0" name="Oval 95"/>
            <p:cNvSpPr>
              <a:spLocks noChangeAspect="1" noChangeArrowheads="1"/>
            </p:cNvSpPr>
            <p:nvPr userDrawn="1"/>
          </p:nvSpPr>
          <p:spPr bwMode="auto">
            <a:xfrm>
              <a:off x="2559713"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1" name="Oval 96"/>
            <p:cNvSpPr>
              <a:spLocks noChangeAspect="1" noChangeArrowheads="1"/>
            </p:cNvSpPr>
            <p:nvPr userDrawn="1"/>
          </p:nvSpPr>
          <p:spPr bwMode="auto">
            <a:xfrm>
              <a:off x="2692435"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2" name="Oval 97"/>
            <p:cNvSpPr>
              <a:spLocks noChangeAspect="1" noChangeArrowheads="1"/>
            </p:cNvSpPr>
            <p:nvPr userDrawn="1"/>
          </p:nvSpPr>
          <p:spPr bwMode="auto">
            <a:xfrm>
              <a:off x="2826949"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3" name="Oval 98"/>
            <p:cNvSpPr>
              <a:spLocks noChangeAspect="1" noChangeArrowheads="1"/>
            </p:cNvSpPr>
            <p:nvPr userDrawn="1"/>
          </p:nvSpPr>
          <p:spPr bwMode="auto">
            <a:xfrm>
              <a:off x="2959671"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4" name="Oval 99"/>
            <p:cNvSpPr>
              <a:spLocks noChangeAspect="1" noChangeArrowheads="1"/>
            </p:cNvSpPr>
            <p:nvPr userDrawn="1"/>
          </p:nvSpPr>
          <p:spPr bwMode="auto">
            <a:xfrm>
              <a:off x="3094186"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5" name="Oval 100"/>
            <p:cNvSpPr>
              <a:spLocks noChangeAspect="1" noChangeArrowheads="1"/>
            </p:cNvSpPr>
            <p:nvPr userDrawn="1"/>
          </p:nvSpPr>
          <p:spPr bwMode="auto">
            <a:xfrm>
              <a:off x="3226908"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6" name="Oval 101"/>
            <p:cNvSpPr>
              <a:spLocks noChangeAspect="1" noChangeArrowheads="1"/>
            </p:cNvSpPr>
            <p:nvPr userDrawn="1"/>
          </p:nvSpPr>
          <p:spPr bwMode="auto">
            <a:xfrm>
              <a:off x="3361423"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7" name="Oval 102"/>
            <p:cNvSpPr>
              <a:spLocks noChangeAspect="1" noChangeArrowheads="1"/>
            </p:cNvSpPr>
            <p:nvPr userDrawn="1"/>
          </p:nvSpPr>
          <p:spPr bwMode="auto">
            <a:xfrm>
              <a:off x="3494145"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8" name="Oval 103"/>
            <p:cNvSpPr>
              <a:spLocks noChangeAspect="1" noChangeArrowheads="1"/>
            </p:cNvSpPr>
            <p:nvPr userDrawn="1"/>
          </p:nvSpPr>
          <p:spPr bwMode="auto">
            <a:xfrm>
              <a:off x="3628660"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39" name="Oval 104"/>
            <p:cNvSpPr>
              <a:spLocks noChangeAspect="1" noChangeArrowheads="1"/>
            </p:cNvSpPr>
            <p:nvPr userDrawn="1"/>
          </p:nvSpPr>
          <p:spPr bwMode="auto">
            <a:xfrm>
              <a:off x="4430370"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0" name="Oval 105"/>
            <p:cNvSpPr>
              <a:spLocks noChangeAspect="1" noChangeArrowheads="1"/>
            </p:cNvSpPr>
            <p:nvPr userDrawn="1"/>
          </p:nvSpPr>
          <p:spPr bwMode="auto">
            <a:xfrm>
              <a:off x="4564886"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1" name="Oval 106"/>
            <p:cNvSpPr>
              <a:spLocks noChangeAspect="1" noChangeArrowheads="1"/>
            </p:cNvSpPr>
            <p:nvPr userDrawn="1"/>
          </p:nvSpPr>
          <p:spPr bwMode="auto">
            <a:xfrm>
              <a:off x="4697607"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2" name="Oval 107"/>
            <p:cNvSpPr>
              <a:spLocks noChangeAspect="1" noChangeArrowheads="1"/>
            </p:cNvSpPr>
            <p:nvPr userDrawn="1"/>
          </p:nvSpPr>
          <p:spPr bwMode="auto">
            <a:xfrm>
              <a:off x="4832123"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3" name="Oval 108"/>
            <p:cNvSpPr>
              <a:spLocks noChangeAspect="1" noChangeArrowheads="1"/>
            </p:cNvSpPr>
            <p:nvPr userDrawn="1"/>
          </p:nvSpPr>
          <p:spPr bwMode="auto">
            <a:xfrm>
              <a:off x="4964845"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4" name="Oval 109"/>
            <p:cNvSpPr>
              <a:spLocks noChangeAspect="1" noChangeArrowheads="1"/>
            </p:cNvSpPr>
            <p:nvPr userDrawn="1"/>
          </p:nvSpPr>
          <p:spPr bwMode="auto">
            <a:xfrm>
              <a:off x="5099360"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5" name="Oval 110"/>
            <p:cNvSpPr>
              <a:spLocks noChangeAspect="1" noChangeArrowheads="1"/>
            </p:cNvSpPr>
            <p:nvPr userDrawn="1"/>
          </p:nvSpPr>
          <p:spPr bwMode="auto">
            <a:xfrm>
              <a:off x="5232082"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6" name="Oval 111"/>
            <p:cNvSpPr>
              <a:spLocks noChangeAspect="1" noChangeArrowheads="1"/>
            </p:cNvSpPr>
            <p:nvPr userDrawn="1"/>
          </p:nvSpPr>
          <p:spPr bwMode="auto">
            <a:xfrm>
              <a:off x="7504491"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7" name="Oval 112"/>
            <p:cNvSpPr>
              <a:spLocks noChangeAspect="1" noChangeArrowheads="1"/>
            </p:cNvSpPr>
            <p:nvPr userDrawn="1"/>
          </p:nvSpPr>
          <p:spPr bwMode="auto">
            <a:xfrm>
              <a:off x="8173481"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8" name="Oval 113"/>
            <p:cNvSpPr>
              <a:spLocks noChangeAspect="1" noChangeArrowheads="1"/>
            </p:cNvSpPr>
            <p:nvPr userDrawn="1"/>
          </p:nvSpPr>
          <p:spPr bwMode="auto">
            <a:xfrm>
              <a:off x="8306202"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49" name="Oval 114"/>
            <p:cNvSpPr>
              <a:spLocks noChangeAspect="1" noChangeArrowheads="1"/>
            </p:cNvSpPr>
            <p:nvPr userDrawn="1"/>
          </p:nvSpPr>
          <p:spPr bwMode="auto">
            <a:xfrm>
              <a:off x="8440717"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0" name="Oval 115"/>
            <p:cNvSpPr>
              <a:spLocks noChangeAspect="1" noChangeArrowheads="1"/>
            </p:cNvSpPr>
            <p:nvPr userDrawn="1"/>
          </p:nvSpPr>
          <p:spPr bwMode="auto">
            <a:xfrm>
              <a:off x="8573438"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1" name="Oval 116"/>
            <p:cNvSpPr>
              <a:spLocks noChangeAspect="1" noChangeArrowheads="1"/>
            </p:cNvSpPr>
            <p:nvPr userDrawn="1"/>
          </p:nvSpPr>
          <p:spPr bwMode="auto">
            <a:xfrm>
              <a:off x="8707955"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2" name="Oval 117"/>
            <p:cNvSpPr>
              <a:spLocks noChangeAspect="1" noChangeArrowheads="1"/>
            </p:cNvSpPr>
            <p:nvPr userDrawn="1"/>
          </p:nvSpPr>
          <p:spPr bwMode="auto">
            <a:xfrm>
              <a:off x="8840677"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3" name="Oval 118"/>
            <p:cNvSpPr>
              <a:spLocks noChangeAspect="1" noChangeArrowheads="1"/>
            </p:cNvSpPr>
            <p:nvPr userDrawn="1"/>
          </p:nvSpPr>
          <p:spPr bwMode="auto">
            <a:xfrm>
              <a:off x="8975191"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4" name="Oval 119"/>
            <p:cNvSpPr>
              <a:spLocks noChangeAspect="1" noChangeArrowheads="1"/>
            </p:cNvSpPr>
            <p:nvPr userDrawn="1"/>
          </p:nvSpPr>
          <p:spPr bwMode="auto">
            <a:xfrm>
              <a:off x="9107912" y="170773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5" name="Oval 120"/>
            <p:cNvSpPr>
              <a:spLocks noChangeAspect="1" noChangeArrowheads="1"/>
            </p:cNvSpPr>
            <p:nvPr userDrawn="1"/>
          </p:nvSpPr>
          <p:spPr bwMode="auto">
            <a:xfrm>
              <a:off x="9242428"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6" name="Oval 121"/>
            <p:cNvSpPr>
              <a:spLocks noChangeAspect="1" noChangeArrowheads="1"/>
            </p:cNvSpPr>
            <p:nvPr userDrawn="1"/>
          </p:nvSpPr>
          <p:spPr bwMode="auto">
            <a:xfrm>
              <a:off x="9375149"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7" name="Oval 122"/>
            <p:cNvSpPr>
              <a:spLocks noChangeAspect="1" noChangeArrowheads="1"/>
            </p:cNvSpPr>
            <p:nvPr userDrawn="1"/>
          </p:nvSpPr>
          <p:spPr bwMode="auto">
            <a:xfrm>
              <a:off x="9776902" y="170773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8" name="Oval 123"/>
            <p:cNvSpPr>
              <a:spLocks noChangeAspect="1" noChangeArrowheads="1"/>
            </p:cNvSpPr>
            <p:nvPr userDrawn="1"/>
          </p:nvSpPr>
          <p:spPr bwMode="auto">
            <a:xfrm>
              <a:off x="2425197"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59" name="Oval 124"/>
            <p:cNvSpPr>
              <a:spLocks noChangeAspect="1" noChangeArrowheads="1"/>
            </p:cNvSpPr>
            <p:nvPr userDrawn="1"/>
          </p:nvSpPr>
          <p:spPr bwMode="auto">
            <a:xfrm>
              <a:off x="2559713"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0" name="Oval 125"/>
            <p:cNvSpPr>
              <a:spLocks noChangeAspect="1" noChangeArrowheads="1"/>
            </p:cNvSpPr>
            <p:nvPr userDrawn="1"/>
          </p:nvSpPr>
          <p:spPr bwMode="auto">
            <a:xfrm>
              <a:off x="2692435"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1" name="Oval 126"/>
            <p:cNvSpPr>
              <a:spLocks noChangeAspect="1" noChangeArrowheads="1"/>
            </p:cNvSpPr>
            <p:nvPr userDrawn="1"/>
          </p:nvSpPr>
          <p:spPr bwMode="auto">
            <a:xfrm>
              <a:off x="2826949"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2" name="Oval 127"/>
            <p:cNvSpPr>
              <a:spLocks noChangeAspect="1" noChangeArrowheads="1"/>
            </p:cNvSpPr>
            <p:nvPr userDrawn="1"/>
          </p:nvSpPr>
          <p:spPr bwMode="auto">
            <a:xfrm>
              <a:off x="2959671"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3" name="Oval 128"/>
            <p:cNvSpPr>
              <a:spLocks noChangeAspect="1" noChangeArrowheads="1"/>
            </p:cNvSpPr>
            <p:nvPr userDrawn="1"/>
          </p:nvSpPr>
          <p:spPr bwMode="auto">
            <a:xfrm>
              <a:off x="3094186"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4" name="Oval 129"/>
            <p:cNvSpPr>
              <a:spLocks noChangeAspect="1" noChangeArrowheads="1"/>
            </p:cNvSpPr>
            <p:nvPr userDrawn="1"/>
          </p:nvSpPr>
          <p:spPr bwMode="auto">
            <a:xfrm>
              <a:off x="3226908"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5" name="Oval 130"/>
            <p:cNvSpPr>
              <a:spLocks noChangeAspect="1" noChangeArrowheads="1"/>
            </p:cNvSpPr>
            <p:nvPr userDrawn="1"/>
          </p:nvSpPr>
          <p:spPr bwMode="auto">
            <a:xfrm>
              <a:off x="3361423"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6" name="Oval 131"/>
            <p:cNvSpPr>
              <a:spLocks noChangeAspect="1" noChangeArrowheads="1"/>
            </p:cNvSpPr>
            <p:nvPr userDrawn="1"/>
          </p:nvSpPr>
          <p:spPr bwMode="auto">
            <a:xfrm>
              <a:off x="3494145"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7" name="Oval 132"/>
            <p:cNvSpPr>
              <a:spLocks noChangeAspect="1" noChangeArrowheads="1"/>
            </p:cNvSpPr>
            <p:nvPr userDrawn="1"/>
          </p:nvSpPr>
          <p:spPr bwMode="auto">
            <a:xfrm>
              <a:off x="3628660"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8" name="Oval 133"/>
            <p:cNvSpPr>
              <a:spLocks noChangeAspect="1" noChangeArrowheads="1"/>
            </p:cNvSpPr>
            <p:nvPr userDrawn="1"/>
          </p:nvSpPr>
          <p:spPr bwMode="auto">
            <a:xfrm>
              <a:off x="3761382"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69" name="Oval 134"/>
            <p:cNvSpPr>
              <a:spLocks noChangeAspect="1" noChangeArrowheads="1"/>
            </p:cNvSpPr>
            <p:nvPr userDrawn="1"/>
          </p:nvSpPr>
          <p:spPr bwMode="auto">
            <a:xfrm>
              <a:off x="4430370"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0" name="Oval 135"/>
            <p:cNvSpPr>
              <a:spLocks noChangeAspect="1" noChangeArrowheads="1"/>
            </p:cNvSpPr>
            <p:nvPr userDrawn="1"/>
          </p:nvSpPr>
          <p:spPr bwMode="auto">
            <a:xfrm>
              <a:off x="4564886"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1" name="Oval 136"/>
            <p:cNvSpPr>
              <a:spLocks noChangeAspect="1" noChangeArrowheads="1"/>
            </p:cNvSpPr>
            <p:nvPr userDrawn="1"/>
          </p:nvSpPr>
          <p:spPr bwMode="auto">
            <a:xfrm>
              <a:off x="4697607"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2" name="Oval 137"/>
            <p:cNvSpPr>
              <a:spLocks noChangeAspect="1" noChangeArrowheads="1"/>
            </p:cNvSpPr>
            <p:nvPr userDrawn="1"/>
          </p:nvSpPr>
          <p:spPr bwMode="auto">
            <a:xfrm>
              <a:off x="4832123"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3" name="Oval 138"/>
            <p:cNvSpPr>
              <a:spLocks noChangeAspect="1" noChangeArrowheads="1"/>
            </p:cNvSpPr>
            <p:nvPr userDrawn="1"/>
          </p:nvSpPr>
          <p:spPr bwMode="auto">
            <a:xfrm>
              <a:off x="4964845"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4" name="Oval 139"/>
            <p:cNvSpPr>
              <a:spLocks noChangeAspect="1" noChangeArrowheads="1"/>
            </p:cNvSpPr>
            <p:nvPr userDrawn="1"/>
          </p:nvSpPr>
          <p:spPr bwMode="auto">
            <a:xfrm>
              <a:off x="5099360"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5" name="Oval 140"/>
            <p:cNvSpPr>
              <a:spLocks noChangeAspect="1" noChangeArrowheads="1"/>
            </p:cNvSpPr>
            <p:nvPr userDrawn="1"/>
          </p:nvSpPr>
          <p:spPr bwMode="auto">
            <a:xfrm>
              <a:off x="5232082"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6" name="Oval 141"/>
            <p:cNvSpPr>
              <a:spLocks noChangeAspect="1" noChangeArrowheads="1"/>
            </p:cNvSpPr>
            <p:nvPr userDrawn="1"/>
          </p:nvSpPr>
          <p:spPr bwMode="auto">
            <a:xfrm>
              <a:off x="6435544"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7" name="Oval 142"/>
            <p:cNvSpPr>
              <a:spLocks noChangeAspect="1" noChangeArrowheads="1"/>
            </p:cNvSpPr>
            <p:nvPr userDrawn="1"/>
          </p:nvSpPr>
          <p:spPr bwMode="auto">
            <a:xfrm>
              <a:off x="6568266"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8" name="Oval 143"/>
            <p:cNvSpPr>
              <a:spLocks noChangeAspect="1" noChangeArrowheads="1"/>
            </p:cNvSpPr>
            <p:nvPr userDrawn="1"/>
          </p:nvSpPr>
          <p:spPr bwMode="auto">
            <a:xfrm>
              <a:off x="6702781"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79" name="Oval 144"/>
            <p:cNvSpPr>
              <a:spLocks noChangeAspect="1" noChangeArrowheads="1"/>
            </p:cNvSpPr>
            <p:nvPr userDrawn="1"/>
          </p:nvSpPr>
          <p:spPr bwMode="auto">
            <a:xfrm>
              <a:off x="7369977"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0" name="Oval 145"/>
            <p:cNvSpPr>
              <a:spLocks noChangeAspect="1" noChangeArrowheads="1"/>
            </p:cNvSpPr>
            <p:nvPr userDrawn="1"/>
          </p:nvSpPr>
          <p:spPr bwMode="auto">
            <a:xfrm>
              <a:off x="7906244"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1" name="Oval 146"/>
            <p:cNvSpPr>
              <a:spLocks noChangeAspect="1" noChangeArrowheads="1"/>
            </p:cNvSpPr>
            <p:nvPr userDrawn="1"/>
          </p:nvSpPr>
          <p:spPr bwMode="auto">
            <a:xfrm>
              <a:off x="8038965"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2" name="Oval 147"/>
            <p:cNvSpPr>
              <a:spLocks noChangeAspect="1" noChangeArrowheads="1"/>
            </p:cNvSpPr>
            <p:nvPr userDrawn="1"/>
          </p:nvSpPr>
          <p:spPr bwMode="auto">
            <a:xfrm>
              <a:off x="8173481"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3" name="Oval 148"/>
            <p:cNvSpPr>
              <a:spLocks noChangeAspect="1" noChangeArrowheads="1"/>
            </p:cNvSpPr>
            <p:nvPr userDrawn="1"/>
          </p:nvSpPr>
          <p:spPr bwMode="auto">
            <a:xfrm>
              <a:off x="8306202"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4" name="Oval 149"/>
            <p:cNvSpPr>
              <a:spLocks noChangeAspect="1" noChangeArrowheads="1"/>
            </p:cNvSpPr>
            <p:nvPr userDrawn="1"/>
          </p:nvSpPr>
          <p:spPr bwMode="auto">
            <a:xfrm>
              <a:off x="8440717"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5" name="Oval 150"/>
            <p:cNvSpPr>
              <a:spLocks noChangeAspect="1" noChangeArrowheads="1"/>
            </p:cNvSpPr>
            <p:nvPr userDrawn="1"/>
          </p:nvSpPr>
          <p:spPr bwMode="auto">
            <a:xfrm>
              <a:off x="8573438"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6" name="Oval 151"/>
            <p:cNvSpPr>
              <a:spLocks noChangeAspect="1" noChangeArrowheads="1"/>
            </p:cNvSpPr>
            <p:nvPr userDrawn="1"/>
          </p:nvSpPr>
          <p:spPr bwMode="auto">
            <a:xfrm>
              <a:off x="8707955"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7" name="Oval 152"/>
            <p:cNvSpPr>
              <a:spLocks noChangeAspect="1" noChangeArrowheads="1"/>
            </p:cNvSpPr>
            <p:nvPr userDrawn="1"/>
          </p:nvSpPr>
          <p:spPr bwMode="auto">
            <a:xfrm>
              <a:off x="8840677"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8" name="Oval 153"/>
            <p:cNvSpPr>
              <a:spLocks noChangeAspect="1" noChangeArrowheads="1"/>
            </p:cNvSpPr>
            <p:nvPr userDrawn="1"/>
          </p:nvSpPr>
          <p:spPr bwMode="auto">
            <a:xfrm>
              <a:off x="8975191"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89" name="Oval 154"/>
            <p:cNvSpPr>
              <a:spLocks noChangeAspect="1" noChangeArrowheads="1"/>
            </p:cNvSpPr>
            <p:nvPr userDrawn="1"/>
          </p:nvSpPr>
          <p:spPr bwMode="auto">
            <a:xfrm>
              <a:off x="9107912"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0" name="Oval 155"/>
            <p:cNvSpPr>
              <a:spLocks noChangeAspect="1" noChangeArrowheads="1"/>
            </p:cNvSpPr>
            <p:nvPr userDrawn="1"/>
          </p:nvSpPr>
          <p:spPr bwMode="auto">
            <a:xfrm>
              <a:off x="9242428"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1" name="Oval 156"/>
            <p:cNvSpPr>
              <a:spLocks noChangeAspect="1" noChangeArrowheads="1"/>
            </p:cNvSpPr>
            <p:nvPr userDrawn="1"/>
          </p:nvSpPr>
          <p:spPr bwMode="auto">
            <a:xfrm>
              <a:off x="9375149"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2" name="Oval 157"/>
            <p:cNvSpPr>
              <a:spLocks noChangeAspect="1" noChangeArrowheads="1"/>
            </p:cNvSpPr>
            <p:nvPr userDrawn="1"/>
          </p:nvSpPr>
          <p:spPr bwMode="auto">
            <a:xfrm>
              <a:off x="9509665"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3" name="Oval 158"/>
            <p:cNvSpPr>
              <a:spLocks noChangeAspect="1" noChangeArrowheads="1"/>
            </p:cNvSpPr>
            <p:nvPr userDrawn="1"/>
          </p:nvSpPr>
          <p:spPr bwMode="auto">
            <a:xfrm>
              <a:off x="9642387"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4" name="Oval 159"/>
            <p:cNvSpPr>
              <a:spLocks noChangeAspect="1" noChangeArrowheads="1"/>
            </p:cNvSpPr>
            <p:nvPr userDrawn="1"/>
          </p:nvSpPr>
          <p:spPr bwMode="auto">
            <a:xfrm>
              <a:off x="9776902"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5" name="Oval 160"/>
            <p:cNvSpPr>
              <a:spLocks noChangeAspect="1" noChangeArrowheads="1"/>
            </p:cNvSpPr>
            <p:nvPr userDrawn="1"/>
          </p:nvSpPr>
          <p:spPr bwMode="auto">
            <a:xfrm>
              <a:off x="9909624" y="182966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6" name="Oval 161"/>
            <p:cNvSpPr>
              <a:spLocks noChangeAspect="1" noChangeArrowheads="1"/>
            </p:cNvSpPr>
            <p:nvPr userDrawn="1"/>
          </p:nvSpPr>
          <p:spPr bwMode="auto">
            <a:xfrm>
              <a:off x="10044138" y="182966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7" name="Oval 162"/>
            <p:cNvSpPr>
              <a:spLocks noChangeAspect="1" noChangeArrowheads="1"/>
            </p:cNvSpPr>
            <p:nvPr userDrawn="1"/>
          </p:nvSpPr>
          <p:spPr bwMode="auto">
            <a:xfrm>
              <a:off x="1758002"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8" name="Oval 163"/>
            <p:cNvSpPr>
              <a:spLocks noChangeAspect="1" noChangeArrowheads="1"/>
            </p:cNvSpPr>
            <p:nvPr userDrawn="1"/>
          </p:nvSpPr>
          <p:spPr bwMode="auto">
            <a:xfrm>
              <a:off x="1890724"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99" name="Oval 164"/>
            <p:cNvSpPr>
              <a:spLocks noChangeAspect="1" noChangeArrowheads="1"/>
            </p:cNvSpPr>
            <p:nvPr userDrawn="1"/>
          </p:nvSpPr>
          <p:spPr bwMode="auto">
            <a:xfrm>
              <a:off x="2025239"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0" name="Oval 165"/>
            <p:cNvSpPr>
              <a:spLocks noChangeAspect="1" noChangeArrowheads="1"/>
            </p:cNvSpPr>
            <p:nvPr userDrawn="1"/>
          </p:nvSpPr>
          <p:spPr bwMode="auto">
            <a:xfrm>
              <a:off x="2157961"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1" name="Oval 166"/>
            <p:cNvSpPr>
              <a:spLocks noChangeAspect="1" noChangeArrowheads="1"/>
            </p:cNvSpPr>
            <p:nvPr userDrawn="1"/>
          </p:nvSpPr>
          <p:spPr bwMode="auto">
            <a:xfrm>
              <a:off x="2292475"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2" name="Oval 167"/>
            <p:cNvSpPr>
              <a:spLocks noChangeAspect="1" noChangeArrowheads="1"/>
            </p:cNvSpPr>
            <p:nvPr userDrawn="1"/>
          </p:nvSpPr>
          <p:spPr bwMode="auto">
            <a:xfrm>
              <a:off x="2425197"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3" name="Oval 168"/>
            <p:cNvSpPr>
              <a:spLocks noChangeAspect="1" noChangeArrowheads="1"/>
            </p:cNvSpPr>
            <p:nvPr userDrawn="1"/>
          </p:nvSpPr>
          <p:spPr bwMode="auto">
            <a:xfrm>
              <a:off x="2559713"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4" name="Oval 169"/>
            <p:cNvSpPr>
              <a:spLocks noChangeAspect="1" noChangeArrowheads="1"/>
            </p:cNvSpPr>
            <p:nvPr userDrawn="1"/>
          </p:nvSpPr>
          <p:spPr bwMode="auto">
            <a:xfrm>
              <a:off x="2692435"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5" name="Oval 170"/>
            <p:cNvSpPr>
              <a:spLocks noChangeAspect="1" noChangeArrowheads="1"/>
            </p:cNvSpPr>
            <p:nvPr userDrawn="1"/>
          </p:nvSpPr>
          <p:spPr bwMode="auto">
            <a:xfrm>
              <a:off x="2826949"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6" name="Oval 171"/>
            <p:cNvSpPr>
              <a:spLocks noChangeAspect="1" noChangeArrowheads="1"/>
            </p:cNvSpPr>
            <p:nvPr userDrawn="1"/>
          </p:nvSpPr>
          <p:spPr bwMode="auto">
            <a:xfrm>
              <a:off x="2959671"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7" name="Oval 172"/>
            <p:cNvSpPr>
              <a:spLocks noChangeAspect="1" noChangeArrowheads="1"/>
            </p:cNvSpPr>
            <p:nvPr userDrawn="1"/>
          </p:nvSpPr>
          <p:spPr bwMode="auto">
            <a:xfrm>
              <a:off x="3094186"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8" name="Oval 173"/>
            <p:cNvSpPr>
              <a:spLocks noChangeAspect="1" noChangeArrowheads="1"/>
            </p:cNvSpPr>
            <p:nvPr userDrawn="1"/>
          </p:nvSpPr>
          <p:spPr bwMode="auto">
            <a:xfrm>
              <a:off x="3226908"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09" name="Oval 174"/>
            <p:cNvSpPr>
              <a:spLocks noChangeAspect="1" noChangeArrowheads="1"/>
            </p:cNvSpPr>
            <p:nvPr userDrawn="1"/>
          </p:nvSpPr>
          <p:spPr bwMode="auto">
            <a:xfrm>
              <a:off x="3361423"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0" name="Oval 175"/>
            <p:cNvSpPr>
              <a:spLocks noChangeAspect="1" noChangeArrowheads="1"/>
            </p:cNvSpPr>
            <p:nvPr userDrawn="1"/>
          </p:nvSpPr>
          <p:spPr bwMode="auto">
            <a:xfrm>
              <a:off x="3494145"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1" name="Oval 176"/>
            <p:cNvSpPr>
              <a:spLocks noChangeAspect="1" noChangeArrowheads="1"/>
            </p:cNvSpPr>
            <p:nvPr userDrawn="1"/>
          </p:nvSpPr>
          <p:spPr bwMode="auto">
            <a:xfrm>
              <a:off x="3628660"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2" name="Oval 177"/>
            <p:cNvSpPr>
              <a:spLocks noChangeAspect="1" noChangeArrowheads="1"/>
            </p:cNvSpPr>
            <p:nvPr userDrawn="1"/>
          </p:nvSpPr>
          <p:spPr bwMode="auto">
            <a:xfrm>
              <a:off x="3761382"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3" name="Oval 178"/>
            <p:cNvSpPr>
              <a:spLocks noChangeAspect="1" noChangeArrowheads="1"/>
            </p:cNvSpPr>
            <p:nvPr userDrawn="1"/>
          </p:nvSpPr>
          <p:spPr bwMode="auto">
            <a:xfrm>
              <a:off x="3895896"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4" name="Oval 179"/>
            <p:cNvSpPr>
              <a:spLocks noChangeAspect="1" noChangeArrowheads="1"/>
            </p:cNvSpPr>
            <p:nvPr userDrawn="1"/>
          </p:nvSpPr>
          <p:spPr bwMode="auto">
            <a:xfrm>
              <a:off x="4028618"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5" name="Oval 180"/>
            <p:cNvSpPr>
              <a:spLocks noChangeAspect="1" noChangeArrowheads="1"/>
            </p:cNvSpPr>
            <p:nvPr userDrawn="1"/>
          </p:nvSpPr>
          <p:spPr bwMode="auto">
            <a:xfrm>
              <a:off x="4564886"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6" name="Oval 181"/>
            <p:cNvSpPr>
              <a:spLocks noChangeAspect="1" noChangeArrowheads="1"/>
            </p:cNvSpPr>
            <p:nvPr userDrawn="1"/>
          </p:nvSpPr>
          <p:spPr bwMode="auto">
            <a:xfrm>
              <a:off x="4697607"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7" name="Oval 182"/>
            <p:cNvSpPr>
              <a:spLocks noChangeAspect="1" noChangeArrowheads="1"/>
            </p:cNvSpPr>
            <p:nvPr userDrawn="1"/>
          </p:nvSpPr>
          <p:spPr bwMode="auto">
            <a:xfrm>
              <a:off x="4832123"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8" name="Oval 183"/>
            <p:cNvSpPr>
              <a:spLocks noChangeAspect="1" noChangeArrowheads="1"/>
            </p:cNvSpPr>
            <p:nvPr userDrawn="1"/>
          </p:nvSpPr>
          <p:spPr bwMode="auto">
            <a:xfrm>
              <a:off x="4964845"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19" name="Oval 184"/>
            <p:cNvSpPr>
              <a:spLocks noChangeAspect="1" noChangeArrowheads="1"/>
            </p:cNvSpPr>
            <p:nvPr userDrawn="1"/>
          </p:nvSpPr>
          <p:spPr bwMode="auto">
            <a:xfrm>
              <a:off x="5099360"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0" name="Oval 185"/>
            <p:cNvSpPr>
              <a:spLocks noChangeAspect="1" noChangeArrowheads="1"/>
            </p:cNvSpPr>
            <p:nvPr userDrawn="1"/>
          </p:nvSpPr>
          <p:spPr bwMode="auto">
            <a:xfrm>
              <a:off x="6301029"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1" name="Oval 186"/>
            <p:cNvSpPr>
              <a:spLocks noChangeAspect="1" noChangeArrowheads="1"/>
            </p:cNvSpPr>
            <p:nvPr userDrawn="1"/>
          </p:nvSpPr>
          <p:spPr bwMode="auto">
            <a:xfrm>
              <a:off x="6435544"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2" name="Oval 187"/>
            <p:cNvSpPr>
              <a:spLocks noChangeAspect="1" noChangeArrowheads="1"/>
            </p:cNvSpPr>
            <p:nvPr userDrawn="1"/>
          </p:nvSpPr>
          <p:spPr bwMode="auto">
            <a:xfrm>
              <a:off x="6568266"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3" name="Oval 188"/>
            <p:cNvSpPr>
              <a:spLocks noChangeAspect="1" noChangeArrowheads="1"/>
            </p:cNvSpPr>
            <p:nvPr userDrawn="1"/>
          </p:nvSpPr>
          <p:spPr bwMode="auto">
            <a:xfrm>
              <a:off x="6702781"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4" name="Oval 189"/>
            <p:cNvSpPr>
              <a:spLocks noChangeAspect="1" noChangeArrowheads="1"/>
            </p:cNvSpPr>
            <p:nvPr userDrawn="1"/>
          </p:nvSpPr>
          <p:spPr bwMode="auto">
            <a:xfrm>
              <a:off x="6835503"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5" name="Oval 190"/>
            <p:cNvSpPr>
              <a:spLocks noChangeAspect="1" noChangeArrowheads="1"/>
            </p:cNvSpPr>
            <p:nvPr userDrawn="1"/>
          </p:nvSpPr>
          <p:spPr bwMode="auto">
            <a:xfrm>
              <a:off x="7369977"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6" name="Oval 191"/>
            <p:cNvSpPr>
              <a:spLocks noChangeAspect="1" noChangeArrowheads="1"/>
            </p:cNvSpPr>
            <p:nvPr userDrawn="1"/>
          </p:nvSpPr>
          <p:spPr bwMode="auto">
            <a:xfrm>
              <a:off x="7504491"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7" name="Oval 192"/>
            <p:cNvSpPr>
              <a:spLocks noChangeAspect="1" noChangeArrowheads="1"/>
            </p:cNvSpPr>
            <p:nvPr userDrawn="1"/>
          </p:nvSpPr>
          <p:spPr bwMode="auto">
            <a:xfrm>
              <a:off x="7637213"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8" name="Oval 193"/>
            <p:cNvSpPr>
              <a:spLocks noChangeAspect="1" noChangeArrowheads="1"/>
            </p:cNvSpPr>
            <p:nvPr userDrawn="1"/>
          </p:nvSpPr>
          <p:spPr bwMode="auto">
            <a:xfrm>
              <a:off x="7771728"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29" name="Oval 194"/>
            <p:cNvSpPr>
              <a:spLocks noChangeAspect="1" noChangeArrowheads="1"/>
            </p:cNvSpPr>
            <p:nvPr userDrawn="1"/>
          </p:nvSpPr>
          <p:spPr bwMode="auto">
            <a:xfrm>
              <a:off x="7906244"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0" name="Oval 195"/>
            <p:cNvSpPr>
              <a:spLocks noChangeAspect="1" noChangeArrowheads="1"/>
            </p:cNvSpPr>
            <p:nvPr userDrawn="1"/>
          </p:nvSpPr>
          <p:spPr bwMode="auto">
            <a:xfrm>
              <a:off x="8038965"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1" name="Oval 196"/>
            <p:cNvSpPr>
              <a:spLocks noChangeAspect="1" noChangeArrowheads="1"/>
            </p:cNvSpPr>
            <p:nvPr userDrawn="1"/>
          </p:nvSpPr>
          <p:spPr bwMode="auto">
            <a:xfrm>
              <a:off x="8173481"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2" name="Oval 197"/>
            <p:cNvSpPr>
              <a:spLocks noChangeAspect="1" noChangeArrowheads="1"/>
            </p:cNvSpPr>
            <p:nvPr userDrawn="1"/>
          </p:nvSpPr>
          <p:spPr bwMode="auto">
            <a:xfrm>
              <a:off x="8306202"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3" name="Oval 198"/>
            <p:cNvSpPr>
              <a:spLocks noChangeAspect="1" noChangeArrowheads="1"/>
            </p:cNvSpPr>
            <p:nvPr userDrawn="1"/>
          </p:nvSpPr>
          <p:spPr bwMode="auto">
            <a:xfrm>
              <a:off x="8440717"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4" name="Oval 199"/>
            <p:cNvSpPr>
              <a:spLocks noChangeAspect="1" noChangeArrowheads="1"/>
            </p:cNvSpPr>
            <p:nvPr userDrawn="1"/>
          </p:nvSpPr>
          <p:spPr bwMode="auto">
            <a:xfrm>
              <a:off x="8573438"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5" name="Oval 200"/>
            <p:cNvSpPr>
              <a:spLocks noChangeAspect="1" noChangeArrowheads="1"/>
            </p:cNvSpPr>
            <p:nvPr userDrawn="1"/>
          </p:nvSpPr>
          <p:spPr bwMode="auto">
            <a:xfrm>
              <a:off x="8707955"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6" name="Oval 201"/>
            <p:cNvSpPr>
              <a:spLocks noChangeAspect="1" noChangeArrowheads="1"/>
            </p:cNvSpPr>
            <p:nvPr userDrawn="1"/>
          </p:nvSpPr>
          <p:spPr bwMode="auto">
            <a:xfrm>
              <a:off x="8840677"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7" name="Oval 202"/>
            <p:cNvSpPr>
              <a:spLocks noChangeAspect="1" noChangeArrowheads="1"/>
            </p:cNvSpPr>
            <p:nvPr userDrawn="1"/>
          </p:nvSpPr>
          <p:spPr bwMode="auto">
            <a:xfrm>
              <a:off x="8975191"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8" name="Oval 203"/>
            <p:cNvSpPr>
              <a:spLocks noChangeAspect="1" noChangeArrowheads="1"/>
            </p:cNvSpPr>
            <p:nvPr userDrawn="1"/>
          </p:nvSpPr>
          <p:spPr bwMode="auto">
            <a:xfrm>
              <a:off x="9107912"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39" name="Oval 204"/>
            <p:cNvSpPr>
              <a:spLocks noChangeAspect="1" noChangeArrowheads="1"/>
            </p:cNvSpPr>
            <p:nvPr userDrawn="1"/>
          </p:nvSpPr>
          <p:spPr bwMode="auto">
            <a:xfrm>
              <a:off x="9242428"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0" name="Oval 205"/>
            <p:cNvSpPr>
              <a:spLocks noChangeAspect="1" noChangeArrowheads="1"/>
            </p:cNvSpPr>
            <p:nvPr userDrawn="1"/>
          </p:nvSpPr>
          <p:spPr bwMode="auto">
            <a:xfrm>
              <a:off x="9375149"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1" name="Oval 206"/>
            <p:cNvSpPr>
              <a:spLocks noChangeAspect="1" noChangeArrowheads="1"/>
            </p:cNvSpPr>
            <p:nvPr userDrawn="1"/>
          </p:nvSpPr>
          <p:spPr bwMode="auto">
            <a:xfrm>
              <a:off x="9509665"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2" name="Oval 207"/>
            <p:cNvSpPr>
              <a:spLocks noChangeAspect="1" noChangeArrowheads="1"/>
            </p:cNvSpPr>
            <p:nvPr userDrawn="1"/>
          </p:nvSpPr>
          <p:spPr bwMode="auto">
            <a:xfrm>
              <a:off x="9642387"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3" name="Oval 208"/>
            <p:cNvSpPr>
              <a:spLocks noChangeAspect="1" noChangeArrowheads="1"/>
            </p:cNvSpPr>
            <p:nvPr userDrawn="1"/>
          </p:nvSpPr>
          <p:spPr bwMode="auto">
            <a:xfrm>
              <a:off x="9776902"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4" name="Oval 209"/>
            <p:cNvSpPr>
              <a:spLocks noChangeAspect="1" noChangeArrowheads="1"/>
            </p:cNvSpPr>
            <p:nvPr userDrawn="1"/>
          </p:nvSpPr>
          <p:spPr bwMode="auto">
            <a:xfrm>
              <a:off x="9909624"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5" name="Oval 210"/>
            <p:cNvSpPr>
              <a:spLocks noChangeAspect="1" noChangeArrowheads="1"/>
            </p:cNvSpPr>
            <p:nvPr userDrawn="1"/>
          </p:nvSpPr>
          <p:spPr bwMode="auto">
            <a:xfrm>
              <a:off x="10044138"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6" name="Oval 211"/>
            <p:cNvSpPr>
              <a:spLocks noChangeAspect="1" noChangeArrowheads="1"/>
            </p:cNvSpPr>
            <p:nvPr userDrawn="1"/>
          </p:nvSpPr>
          <p:spPr bwMode="auto">
            <a:xfrm>
              <a:off x="10176859"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7" name="Oval 212"/>
            <p:cNvSpPr>
              <a:spLocks noChangeAspect="1" noChangeArrowheads="1"/>
            </p:cNvSpPr>
            <p:nvPr userDrawn="1"/>
          </p:nvSpPr>
          <p:spPr bwMode="auto">
            <a:xfrm>
              <a:off x="10311376"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8" name="Oval 213"/>
            <p:cNvSpPr>
              <a:spLocks noChangeAspect="1" noChangeArrowheads="1"/>
            </p:cNvSpPr>
            <p:nvPr userDrawn="1"/>
          </p:nvSpPr>
          <p:spPr bwMode="auto">
            <a:xfrm>
              <a:off x="10444098"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49" name="Oval 214"/>
            <p:cNvSpPr>
              <a:spLocks noChangeAspect="1" noChangeArrowheads="1"/>
            </p:cNvSpPr>
            <p:nvPr userDrawn="1"/>
          </p:nvSpPr>
          <p:spPr bwMode="auto">
            <a:xfrm>
              <a:off x="10578612"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0" name="Oval 215"/>
            <p:cNvSpPr>
              <a:spLocks noChangeAspect="1" noChangeArrowheads="1"/>
            </p:cNvSpPr>
            <p:nvPr userDrawn="1"/>
          </p:nvSpPr>
          <p:spPr bwMode="auto">
            <a:xfrm>
              <a:off x="10711334"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1" name="Oval 216"/>
            <p:cNvSpPr>
              <a:spLocks noChangeAspect="1" noChangeArrowheads="1"/>
            </p:cNvSpPr>
            <p:nvPr userDrawn="1"/>
          </p:nvSpPr>
          <p:spPr bwMode="auto">
            <a:xfrm>
              <a:off x="10845849"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2" name="Oval 217"/>
            <p:cNvSpPr>
              <a:spLocks noChangeAspect="1" noChangeArrowheads="1"/>
            </p:cNvSpPr>
            <p:nvPr userDrawn="1"/>
          </p:nvSpPr>
          <p:spPr bwMode="auto">
            <a:xfrm>
              <a:off x="10978571"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3" name="Oval 218"/>
            <p:cNvSpPr>
              <a:spLocks noChangeAspect="1" noChangeArrowheads="1"/>
            </p:cNvSpPr>
            <p:nvPr userDrawn="1"/>
          </p:nvSpPr>
          <p:spPr bwMode="auto">
            <a:xfrm>
              <a:off x="1356250" y="1953389"/>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4" name="Oval 219"/>
            <p:cNvSpPr>
              <a:spLocks noChangeAspect="1" noChangeArrowheads="1"/>
            </p:cNvSpPr>
            <p:nvPr userDrawn="1"/>
          </p:nvSpPr>
          <p:spPr bwMode="auto">
            <a:xfrm>
              <a:off x="1490765"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5" name="Oval 220"/>
            <p:cNvSpPr>
              <a:spLocks noChangeAspect="1" noChangeArrowheads="1"/>
            </p:cNvSpPr>
            <p:nvPr userDrawn="1"/>
          </p:nvSpPr>
          <p:spPr bwMode="auto">
            <a:xfrm>
              <a:off x="1623487" y="1953389"/>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6" name="Oval 221"/>
            <p:cNvSpPr>
              <a:spLocks noChangeAspect="1" noChangeArrowheads="1"/>
            </p:cNvSpPr>
            <p:nvPr userDrawn="1"/>
          </p:nvSpPr>
          <p:spPr bwMode="auto">
            <a:xfrm>
              <a:off x="1758002"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7" name="Oval 222"/>
            <p:cNvSpPr>
              <a:spLocks noChangeAspect="1" noChangeArrowheads="1"/>
            </p:cNvSpPr>
            <p:nvPr userDrawn="1"/>
          </p:nvSpPr>
          <p:spPr bwMode="auto">
            <a:xfrm>
              <a:off x="1890724"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8" name="Oval 223"/>
            <p:cNvSpPr>
              <a:spLocks noChangeAspect="1" noChangeArrowheads="1"/>
            </p:cNvSpPr>
            <p:nvPr userDrawn="1"/>
          </p:nvSpPr>
          <p:spPr bwMode="auto">
            <a:xfrm>
              <a:off x="2025239"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59" name="Oval 224"/>
            <p:cNvSpPr>
              <a:spLocks noChangeAspect="1" noChangeArrowheads="1"/>
            </p:cNvSpPr>
            <p:nvPr userDrawn="1"/>
          </p:nvSpPr>
          <p:spPr bwMode="auto">
            <a:xfrm>
              <a:off x="2157961"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0" name="Oval 225"/>
            <p:cNvSpPr>
              <a:spLocks noChangeAspect="1" noChangeArrowheads="1"/>
            </p:cNvSpPr>
            <p:nvPr userDrawn="1"/>
          </p:nvSpPr>
          <p:spPr bwMode="auto">
            <a:xfrm>
              <a:off x="2292475"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1" name="Oval 226"/>
            <p:cNvSpPr>
              <a:spLocks noChangeAspect="1" noChangeArrowheads="1"/>
            </p:cNvSpPr>
            <p:nvPr userDrawn="1"/>
          </p:nvSpPr>
          <p:spPr bwMode="auto">
            <a:xfrm>
              <a:off x="2425197"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2" name="Oval 227"/>
            <p:cNvSpPr>
              <a:spLocks noChangeAspect="1" noChangeArrowheads="1"/>
            </p:cNvSpPr>
            <p:nvPr userDrawn="1"/>
          </p:nvSpPr>
          <p:spPr bwMode="auto">
            <a:xfrm>
              <a:off x="2559713"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3" name="Oval 228"/>
            <p:cNvSpPr>
              <a:spLocks noChangeAspect="1" noChangeArrowheads="1"/>
            </p:cNvSpPr>
            <p:nvPr userDrawn="1"/>
          </p:nvSpPr>
          <p:spPr bwMode="auto">
            <a:xfrm>
              <a:off x="2692435"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4" name="Oval 229"/>
            <p:cNvSpPr>
              <a:spLocks noChangeAspect="1" noChangeArrowheads="1"/>
            </p:cNvSpPr>
            <p:nvPr userDrawn="1"/>
          </p:nvSpPr>
          <p:spPr bwMode="auto">
            <a:xfrm>
              <a:off x="2826949"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5" name="Oval 230"/>
            <p:cNvSpPr>
              <a:spLocks noChangeAspect="1" noChangeArrowheads="1"/>
            </p:cNvSpPr>
            <p:nvPr userDrawn="1"/>
          </p:nvSpPr>
          <p:spPr bwMode="auto">
            <a:xfrm>
              <a:off x="2959671"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6" name="Oval 231"/>
            <p:cNvSpPr>
              <a:spLocks noChangeAspect="1" noChangeArrowheads="1"/>
            </p:cNvSpPr>
            <p:nvPr userDrawn="1"/>
          </p:nvSpPr>
          <p:spPr bwMode="auto">
            <a:xfrm>
              <a:off x="3094186"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7" name="Oval 232"/>
            <p:cNvSpPr>
              <a:spLocks noChangeAspect="1" noChangeArrowheads="1"/>
            </p:cNvSpPr>
            <p:nvPr userDrawn="1"/>
          </p:nvSpPr>
          <p:spPr bwMode="auto">
            <a:xfrm>
              <a:off x="3226908"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8" name="Oval 233"/>
            <p:cNvSpPr>
              <a:spLocks noChangeAspect="1" noChangeArrowheads="1"/>
            </p:cNvSpPr>
            <p:nvPr userDrawn="1"/>
          </p:nvSpPr>
          <p:spPr bwMode="auto">
            <a:xfrm>
              <a:off x="3361423"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69" name="Oval 234"/>
            <p:cNvSpPr>
              <a:spLocks noChangeAspect="1" noChangeArrowheads="1"/>
            </p:cNvSpPr>
            <p:nvPr userDrawn="1"/>
          </p:nvSpPr>
          <p:spPr bwMode="auto">
            <a:xfrm>
              <a:off x="3494145"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0" name="Oval 235"/>
            <p:cNvSpPr>
              <a:spLocks noChangeAspect="1" noChangeArrowheads="1"/>
            </p:cNvSpPr>
            <p:nvPr userDrawn="1"/>
          </p:nvSpPr>
          <p:spPr bwMode="auto">
            <a:xfrm>
              <a:off x="3761382"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1" name="Oval 236"/>
            <p:cNvSpPr>
              <a:spLocks noChangeAspect="1" noChangeArrowheads="1"/>
            </p:cNvSpPr>
            <p:nvPr userDrawn="1"/>
          </p:nvSpPr>
          <p:spPr bwMode="auto">
            <a:xfrm>
              <a:off x="3895896"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2" name="Oval 237"/>
            <p:cNvSpPr>
              <a:spLocks noChangeAspect="1" noChangeArrowheads="1"/>
            </p:cNvSpPr>
            <p:nvPr userDrawn="1"/>
          </p:nvSpPr>
          <p:spPr bwMode="auto">
            <a:xfrm>
              <a:off x="4028618"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3" name="Oval 238"/>
            <p:cNvSpPr>
              <a:spLocks noChangeAspect="1" noChangeArrowheads="1"/>
            </p:cNvSpPr>
            <p:nvPr userDrawn="1"/>
          </p:nvSpPr>
          <p:spPr bwMode="auto">
            <a:xfrm>
              <a:off x="4564886"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4" name="Oval 239"/>
            <p:cNvSpPr>
              <a:spLocks noChangeAspect="1" noChangeArrowheads="1"/>
            </p:cNvSpPr>
            <p:nvPr userDrawn="1"/>
          </p:nvSpPr>
          <p:spPr bwMode="auto">
            <a:xfrm>
              <a:off x="4697607"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5" name="Oval 240"/>
            <p:cNvSpPr>
              <a:spLocks noChangeAspect="1" noChangeArrowheads="1"/>
            </p:cNvSpPr>
            <p:nvPr userDrawn="1"/>
          </p:nvSpPr>
          <p:spPr bwMode="auto">
            <a:xfrm>
              <a:off x="4832123"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6" name="Oval 241"/>
            <p:cNvSpPr>
              <a:spLocks noChangeAspect="1" noChangeArrowheads="1"/>
            </p:cNvSpPr>
            <p:nvPr userDrawn="1"/>
          </p:nvSpPr>
          <p:spPr bwMode="auto">
            <a:xfrm>
              <a:off x="5366596"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7" name="Oval 242"/>
            <p:cNvSpPr>
              <a:spLocks noChangeAspect="1" noChangeArrowheads="1"/>
            </p:cNvSpPr>
            <p:nvPr userDrawn="1"/>
          </p:nvSpPr>
          <p:spPr bwMode="auto">
            <a:xfrm>
              <a:off x="6301029"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8" name="Oval 243"/>
            <p:cNvSpPr>
              <a:spLocks noChangeAspect="1" noChangeArrowheads="1"/>
            </p:cNvSpPr>
            <p:nvPr userDrawn="1"/>
          </p:nvSpPr>
          <p:spPr bwMode="auto">
            <a:xfrm>
              <a:off x="6435544"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79" name="Oval 244"/>
            <p:cNvSpPr>
              <a:spLocks noChangeAspect="1" noChangeArrowheads="1"/>
            </p:cNvSpPr>
            <p:nvPr userDrawn="1"/>
          </p:nvSpPr>
          <p:spPr bwMode="auto">
            <a:xfrm>
              <a:off x="6568266"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0" name="Oval 245"/>
            <p:cNvSpPr>
              <a:spLocks noChangeAspect="1" noChangeArrowheads="1"/>
            </p:cNvSpPr>
            <p:nvPr userDrawn="1"/>
          </p:nvSpPr>
          <p:spPr bwMode="auto">
            <a:xfrm>
              <a:off x="6702781"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1" name="Oval 246"/>
            <p:cNvSpPr>
              <a:spLocks noChangeAspect="1" noChangeArrowheads="1"/>
            </p:cNvSpPr>
            <p:nvPr userDrawn="1"/>
          </p:nvSpPr>
          <p:spPr bwMode="auto">
            <a:xfrm>
              <a:off x="6835503"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2" name="Oval 247"/>
            <p:cNvSpPr>
              <a:spLocks noChangeAspect="1" noChangeArrowheads="1"/>
            </p:cNvSpPr>
            <p:nvPr userDrawn="1"/>
          </p:nvSpPr>
          <p:spPr bwMode="auto">
            <a:xfrm>
              <a:off x="6970017"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3" name="Oval 248"/>
            <p:cNvSpPr>
              <a:spLocks noChangeAspect="1" noChangeArrowheads="1"/>
            </p:cNvSpPr>
            <p:nvPr userDrawn="1"/>
          </p:nvSpPr>
          <p:spPr bwMode="auto">
            <a:xfrm>
              <a:off x="7102739"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4" name="Oval 249"/>
            <p:cNvSpPr>
              <a:spLocks noChangeAspect="1" noChangeArrowheads="1"/>
            </p:cNvSpPr>
            <p:nvPr userDrawn="1"/>
          </p:nvSpPr>
          <p:spPr bwMode="auto">
            <a:xfrm>
              <a:off x="7237255"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5" name="Oval 250"/>
            <p:cNvSpPr>
              <a:spLocks noChangeAspect="1" noChangeArrowheads="1"/>
            </p:cNvSpPr>
            <p:nvPr userDrawn="1"/>
          </p:nvSpPr>
          <p:spPr bwMode="auto">
            <a:xfrm>
              <a:off x="7369977"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6" name="Oval 251"/>
            <p:cNvSpPr>
              <a:spLocks noChangeAspect="1" noChangeArrowheads="1"/>
            </p:cNvSpPr>
            <p:nvPr userDrawn="1"/>
          </p:nvSpPr>
          <p:spPr bwMode="auto">
            <a:xfrm>
              <a:off x="7504491"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7" name="Oval 252"/>
            <p:cNvSpPr>
              <a:spLocks noChangeAspect="1" noChangeArrowheads="1"/>
            </p:cNvSpPr>
            <p:nvPr userDrawn="1"/>
          </p:nvSpPr>
          <p:spPr bwMode="auto">
            <a:xfrm>
              <a:off x="7637213"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8" name="Oval 253"/>
            <p:cNvSpPr>
              <a:spLocks noChangeAspect="1" noChangeArrowheads="1"/>
            </p:cNvSpPr>
            <p:nvPr userDrawn="1"/>
          </p:nvSpPr>
          <p:spPr bwMode="auto">
            <a:xfrm>
              <a:off x="7771728"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89" name="Oval 254"/>
            <p:cNvSpPr>
              <a:spLocks noChangeAspect="1" noChangeArrowheads="1"/>
            </p:cNvSpPr>
            <p:nvPr userDrawn="1"/>
          </p:nvSpPr>
          <p:spPr bwMode="auto">
            <a:xfrm>
              <a:off x="7906244"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0" name="Oval 255"/>
            <p:cNvSpPr>
              <a:spLocks noChangeAspect="1" noChangeArrowheads="1"/>
            </p:cNvSpPr>
            <p:nvPr userDrawn="1"/>
          </p:nvSpPr>
          <p:spPr bwMode="auto">
            <a:xfrm>
              <a:off x="8038965"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1" name="Oval 256"/>
            <p:cNvSpPr>
              <a:spLocks noChangeAspect="1" noChangeArrowheads="1"/>
            </p:cNvSpPr>
            <p:nvPr userDrawn="1"/>
          </p:nvSpPr>
          <p:spPr bwMode="auto">
            <a:xfrm>
              <a:off x="8173481"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2" name="Oval 257"/>
            <p:cNvSpPr>
              <a:spLocks noChangeAspect="1" noChangeArrowheads="1"/>
            </p:cNvSpPr>
            <p:nvPr userDrawn="1"/>
          </p:nvSpPr>
          <p:spPr bwMode="auto">
            <a:xfrm>
              <a:off x="8306202"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3" name="Oval 258"/>
            <p:cNvSpPr>
              <a:spLocks noChangeAspect="1" noChangeArrowheads="1"/>
            </p:cNvSpPr>
            <p:nvPr userDrawn="1"/>
          </p:nvSpPr>
          <p:spPr bwMode="auto">
            <a:xfrm>
              <a:off x="8440717"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4" name="Oval 259"/>
            <p:cNvSpPr>
              <a:spLocks noChangeAspect="1" noChangeArrowheads="1"/>
            </p:cNvSpPr>
            <p:nvPr userDrawn="1"/>
          </p:nvSpPr>
          <p:spPr bwMode="auto">
            <a:xfrm>
              <a:off x="8573438"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5" name="Oval 260"/>
            <p:cNvSpPr>
              <a:spLocks noChangeAspect="1" noChangeArrowheads="1"/>
            </p:cNvSpPr>
            <p:nvPr userDrawn="1"/>
          </p:nvSpPr>
          <p:spPr bwMode="auto">
            <a:xfrm>
              <a:off x="8707955"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6" name="Oval 261"/>
            <p:cNvSpPr>
              <a:spLocks noChangeAspect="1" noChangeArrowheads="1"/>
            </p:cNvSpPr>
            <p:nvPr userDrawn="1"/>
          </p:nvSpPr>
          <p:spPr bwMode="auto">
            <a:xfrm>
              <a:off x="8840677"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7" name="Oval 262"/>
            <p:cNvSpPr>
              <a:spLocks noChangeAspect="1" noChangeArrowheads="1"/>
            </p:cNvSpPr>
            <p:nvPr userDrawn="1"/>
          </p:nvSpPr>
          <p:spPr bwMode="auto">
            <a:xfrm>
              <a:off x="8975191"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8" name="Oval 263"/>
            <p:cNvSpPr>
              <a:spLocks noChangeAspect="1" noChangeArrowheads="1"/>
            </p:cNvSpPr>
            <p:nvPr userDrawn="1"/>
          </p:nvSpPr>
          <p:spPr bwMode="auto">
            <a:xfrm>
              <a:off x="9107912"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299" name="Oval 264"/>
            <p:cNvSpPr>
              <a:spLocks noChangeAspect="1" noChangeArrowheads="1"/>
            </p:cNvSpPr>
            <p:nvPr userDrawn="1"/>
          </p:nvSpPr>
          <p:spPr bwMode="auto">
            <a:xfrm>
              <a:off x="9242428"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0" name="Oval 265"/>
            <p:cNvSpPr>
              <a:spLocks noChangeAspect="1" noChangeArrowheads="1"/>
            </p:cNvSpPr>
            <p:nvPr userDrawn="1"/>
          </p:nvSpPr>
          <p:spPr bwMode="auto">
            <a:xfrm>
              <a:off x="9375149"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1" name="Oval 266"/>
            <p:cNvSpPr>
              <a:spLocks noChangeAspect="1" noChangeArrowheads="1"/>
            </p:cNvSpPr>
            <p:nvPr userDrawn="1"/>
          </p:nvSpPr>
          <p:spPr bwMode="auto">
            <a:xfrm>
              <a:off x="9509665"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2" name="Oval 267"/>
            <p:cNvSpPr>
              <a:spLocks noChangeAspect="1" noChangeArrowheads="1"/>
            </p:cNvSpPr>
            <p:nvPr userDrawn="1"/>
          </p:nvSpPr>
          <p:spPr bwMode="auto">
            <a:xfrm>
              <a:off x="9642387"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3" name="Oval 268"/>
            <p:cNvSpPr>
              <a:spLocks noChangeAspect="1" noChangeArrowheads="1"/>
            </p:cNvSpPr>
            <p:nvPr userDrawn="1"/>
          </p:nvSpPr>
          <p:spPr bwMode="auto">
            <a:xfrm>
              <a:off x="9776902"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4" name="Oval 269"/>
            <p:cNvSpPr>
              <a:spLocks noChangeAspect="1" noChangeArrowheads="1"/>
            </p:cNvSpPr>
            <p:nvPr userDrawn="1"/>
          </p:nvSpPr>
          <p:spPr bwMode="auto">
            <a:xfrm>
              <a:off x="9909624"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5" name="Oval 270"/>
            <p:cNvSpPr>
              <a:spLocks noChangeAspect="1" noChangeArrowheads="1"/>
            </p:cNvSpPr>
            <p:nvPr userDrawn="1"/>
          </p:nvSpPr>
          <p:spPr bwMode="auto">
            <a:xfrm>
              <a:off x="10044138"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6" name="Oval 271"/>
            <p:cNvSpPr>
              <a:spLocks noChangeAspect="1" noChangeArrowheads="1"/>
            </p:cNvSpPr>
            <p:nvPr userDrawn="1"/>
          </p:nvSpPr>
          <p:spPr bwMode="auto">
            <a:xfrm>
              <a:off x="10176859"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7" name="Oval 272"/>
            <p:cNvSpPr>
              <a:spLocks noChangeAspect="1" noChangeArrowheads="1"/>
            </p:cNvSpPr>
            <p:nvPr userDrawn="1"/>
          </p:nvSpPr>
          <p:spPr bwMode="auto">
            <a:xfrm>
              <a:off x="10311376"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8" name="Oval 273"/>
            <p:cNvSpPr>
              <a:spLocks noChangeAspect="1" noChangeArrowheads="1"/>
            </p:cNvSpPr>
            <p:nvPr userDrawn="1"/>
          </p:nvSpPr>
          <p:spPr bwMode="auto">
            <a:xfrm>
              <a:off x="10444098"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09" name="Oval 274"/>
            <p:cNvSpPr>
              <a:spLocks noChangeAspect="1" noChangeArrowheads="1"/>
            </p:cNvSpPr>
            <p:nvPr userDrawn="1"/>
          </p:nvSpPr>
          <p:spPr bwMode="auto">
            <a:xfrm>
              <a:off x="10578612"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0" name="Oval 275"/>
            <p:cNvSpPr>
              <a:spLocks noChangeAspect="1" noChangeArrowheads="1"/>
            </p:cNvSpPr>
            <p:nvPr userDrawn="1"/>
          </p:nvSpPr>
          <p:spPr bwMode="auto">
            <a:xfrm>
              <a:off x="10711334"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1" name="Oval 276"/>
            <p:cNvSpPr>
              <a:spLocks noChangeAspect="1" noChangeArrowheads="1"/>
            </p:cNvSpPr>
            <p:nvPr userDrawn="1"/>
          </p:nvSpPr>
          <p:spPr bwMode="auto">
            <a:xfrm>
              <a:off x="10845849"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2" name="Oval 277"/>
            <p:cNvSpPr>
              <a:spLocks noChangeAspect="1" noChangeArrowheads="1"/>
            </p:cNvSpPr>
            <p:nvPr userDrawn="1"/>
          </p:nvSpPr>
          <p:spPr bwMode="auto">
            <a:xfrm>
              <a:off x="10978571"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3" name="Oval 278"/>
            <p:cNvSpPr>
              <a:spLocks noChangeAspect="1" noChangeArrowheads="1"/>
            </p:cNvSpPr>
            <p:nvPr userDrawn="1"/>
          </p:nvSpPr>
          <p:spPr bwMode="auto">
            <a:xfrm>
              <a:off x="11113086"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4" name="Oval 279"/>
            <p:cNvSpPr>
              <a:spLocks noChangeAspect="1" noChangeArrowheads="1"/>
            </p:cNvSpPr>
            <p:nvPr userDrawn="1"/>
          </p:nvSpPr>
          <p:spPr bwMode="auto">
            <a:xfrm>
              <a:off x="1356250" y="2077112"/>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5" name="Oval 280"/>
            <p:cNvSpPr>
              <a:spLocks noChangeAspect="1" noChangeArrowheads="1"/>
            </p:cNvSpPr>
            <p:nvPr userDrawn="1"/>
          </p:nvSpPr>
          <p:spPr bwMode="auto">
            <a:xfrm>
              <a:off x="1490765"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6" name="Oval 281"/>
            <p:cNvSpPr>
              <a:spLocks noChangeAspect="1" noChangeArrowheads="1"/>
            </p:cNvSpPr>
            <p:nvPr userDrawn="1"/>
          </p:nvSpPr>
          <p:spPr bwMode="auto">
            <a:xfrm>
              <a:off x="1623487" y="2077112"/>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7" name="Oval 282"/>
            <p:cNvSpPr>
              <a:spLocks noChangeAspect="1" noChangeArrowheads="1"/>
            </p:cNvSpPr>
            <p:nvPr userDrawn="1"/>
          </p:nvSpPr>
          <p:spPr bwMode="auto">
            <a:xfrm>
              <a:off x="1758002"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8" name="Oval 283"/>
            <p:cNvSpPr>
              <a:spLocks noChangeAspect="1" noChangeArrowheads="1"/>
            </p:cNvSpPr>
            <p:nvPr userDrawn="1"/>
          </p:nvSpPr>
          <p:spPr bwMode="auto">
            <a:xfrm>
              <a:off x="1890724"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19" name="Oval 284"/>
            <p:cNvSpPr>
              <a:spLocks noChangeAspect="1" noChangeArrowheads="1"/>
            </p:cNvSpPr>
            <p:nvPr userDrawn="1"/>
          </p:nvSpPr>
          <p:spPr bwMode="auto">
            <a:xfrm>
              <a:off x="2025239"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0" name="Oval 285"/>
            <p:cNvSpPr>
              <a:spLocks noChangeAspect="1" noChangeArrowheads="1"/>
            </p:cNvSpPr>
            <p:nvPr userDrawn="1"/>
          </p:nvSpPr>
          <p:spPr bwMode="auto">
            <a:xfrm>
              <a:off x="2157961"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1" name="Oval 286"/>
            <p:cNvSpPr>
              <a:spLocks noChangeAspect="1" noChangeArrowheads="1"/>
            </p:cNvSpPr>
            <p:nvPr userDrawn="1"/>
          </p:nvSpPr>
          <p:spPr bwMode="auto">
            <a:xfrm>
              <a:off x="2292475"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2" name="Oval 287"/>
            <p:cNvSpPr>
              <a:spLocks noChangeAspect="1" noChangeArrowheads="1"/>
            </p:cNvSpPr>
            <p:nvPr userDrawn="1"/>
          </p:nvSpPr>
          <p:spPr bwMode="auto">
            <a:xfrm>
              <a:off x="2425197"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3" name="Oval 288"/>
            <p:cNvSpPr>
              <a:spLocks noChangeAspect="1" noChangeArrowheads="1"/>
            </p:cNvSpPr>
            <p:nvPr userDrawn="1"/>
          </p:nvSpPr>
          <p:spPr bwMode="auto">
            <a:xfrm>
              <a:off x="2559713"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4" name="Oval 289"/>
            <p:cNvSpPr>
              <a:spLocks noChangeAspect="1" noChangeArrowheads="1"/>
            </p:cNvSpPr>
            <p:nvPr userDrawn="1"/>
          </p:nvSpPr>
          <p:spPr bwMode="auto">
            <a:xfrm>
              <a:off x="2692435"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5" name="Oval 290"/>
            <p:cNvSpPr>
              <a:spLocks noChangeAspect="1" noChangeArrowheads="1"/>
            </p:cNvSpPr>
            <p:nvPr userDrawn="1"/>
          </p:nvSpPr>
          <p:spPr bwMode="auto">
            <a:xfrm>
              <a:off x="2826949"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6" name="Oval 291"/>
            <p:cNvSpPr>
              <a:spLocks noChangeAspect="1" noChangeArrowheads="1"/>
            </p:cNvSpPr>
            <p:nvPr userDrawn="1"/>
          </p:nvSpPr>
          <p:spPr bwMode="auto">
            <a:xfrm>
              <a:off x="2959671"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7" name="Oval 292"/>
            <p:cNvSpPr>
              <a:spLocks noChangeAspect="1" noChangeArrowheads="1"/>
            </p:cNvSpPr>
            <p:nvPr userDrawn="1"/>
          </p:nvSpPr>
          <p:spPr bwMode="auto">
            <a:xfrm>
              <a:off x="3094186"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8" name="Oval 293"/>
            <p:cNvSpPr>
              <a:spLocks noChangeAspect="1" noChangeArrowheads="1"/>
            </p:cNvSpPr>
            <p:nvPr userDrawn="1"/>
          </p:nvSpPr>
          <p:spPr bwMode="auto">
            <a:xfrm>
              <a:off x="3226908"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29" name="Oval 294"/>
            <p:cNvSpPr>
              <a:spLocks noChangeAspect="1" noChangeArrowheads="1"/>
            </p:cNvSpPr>
            <p:nvPr userDrawn="1"/>
          </p:nvSpPr>
          <p:spPr bwMode="auto">
            <a:xfrm>
              <a:off x="3361423"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0" name="Oval 295"/>
            <p:cNvSpPr>
              <a:spLocks noChangeAspect="1" noChangeArrowheads="1"/>
            </p:cNvSpPr>
            <p:nvPr userDrawn="1"/>
          </p:nvSpPr>
          <p:spPr bwMode="auto">
            <a:xfrm>
              <a:off x="3494145"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1" name="Oval 296"/>
            <p:cNvSpPr>
              <a:spLocks noChangeAspect="1" noChangeArrowheads="1"/>
            </p:cNvSpPr>
            <p:nvPr userDrawn="1"/>
          </p:nvSpPr>
          <p:spPr bwMode="auto">
            <a:xfrm>
              <a:off x="3895896"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2" name="Oval 297"/>
            <p:cNvSpPr>
              <a:spLocks noChangeAspect="1" noChangeArrowheads="1"/>
            </p:cNvSpPr>
            <p:nvPr userDrawn="1"/>
          </p:nvSpPr>
          <p:spPr bwMode="auto">
            <a:xfrm>
              <a:off x="4028618"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3" name="Oval 298"/>
            <p:cNvSpPr>
              <a:spLocks noChangeAspect="1" noChangeArrowheads="1"/>
            </p:cNvSpPr>
            <p:nvPr userDrawn="1"/>
          </p:nvSpPr>
          <p:spPr bwMode="auto">
            <a:xfrm>
              <a:off x="4564886"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4" name="Oval 299"/>
            <p:cNvSpPr>
              <a:spLocks noChangeAspect="1" noChangeArrowheads="1"/>
            </p:cNvSpPr>
            <p:nvPr userDrawn="1"/>
          </p:nvSpPr>
          <p:spPr bwMode="auto">
            <a:xfrm>
              <a:off x="4697607"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5" name="Oval 300"/>
            <p:cNvSpPr>
              <a:spLocks noChangeAspect="1" noChangeArrowheads="1"/>
            </p:cNvSpPr>
            <p:nvPr userDrawn="1"/>
          </p:nvSpPr>
          <p:spPr bwMode="auto">
            <a:xfrm>
              <a:off x="5366596"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6" name="Oval 301"/>
            <p:cNvSpPr>
              <a:spLocks noChangeAspect="1" noChangeArrowheads="1"/>
            </p:cNvSpPr>
            <p:nvPr userDrawn="1"/>
          </p:nvSpPr>
          <p:spPr bwMode="auto">
            <a:xfrm>
              <a:off x="5499317"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7" name="Oval 302"/>
            <p:cNvSpPr>
              <a:spLocks noChangeAspect="1" noChangeArrowheads="1"/>
            </p:cNvSpPr>
            <p:nvPr userDrawn="1"/>
          </p:nvSpPr>
          <p:spPr bwMode="auto">
            <a:xfrm>
              <a:off x="6168307"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8" name="Oval 303"/>
            <p:cNvSpPr>
              <a:spLocks noChangeAspect="1" noChangeArrowheads="1"/>
            </p:cNvSpPr>
            <p:nvPr userDrawn="1"/>
          </p:nvSpPr>
          <p:spPr bwMode="auto">
            <a:xfrm>
              <a:off x="6301029"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39" name="Oval 304"/>
            <p:cNvSpPr>
              <a:spLocks noChangeAspect="1" noChangeArrowheads="1"/>
            </p:cNvSpPr>
            <p:nvPr userDrawn="1"/>
          </p:nvSpPr>
          <p:spPr bwMode="auto">
            <a:xfrm>
              <a:off x="6435544"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0" name="Oval 305"/>
            <p:cNvSpPr>
              <a:spLocks noChangeAspect="1" noChangeArrowheads="1"/>
            </p:cNvSpPr>
            <p:nvPr userDrawn="1"/>
          </p:nvSpPr>
          <p:spPr bwMode="auto">
            <a:xfrm>
              <a:off x="6568266"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1" name="Oval 306"/>
            <p:cNvSpPr>
              <a:spLocks noChangeAspect="1" noChangeArrowheads="1"/>
            </p:cNvSpPr>
            <p:nvPr userDrawn="1"/>
          </p:nvSpPr>
          <p:spPr bwMode="auto">
            <a:xfrm>
              <a:off x="6702781"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2" name="Oval 307"/>
            <p:cNvSpPr>
              <a:spLocks noChangeAspect="1" noChangeArrowheads="1"/>
            </p:cNvSpPr>
            <p:nvPr userDrawn="1"/>
          </p:nvSpPr>
          <p:spPr bwMode="auto">
            <a:xfrm>
              <a:off x="6835503"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3" name="Oval 308"/>
            <p:cNvSpPr>
              <a:spLocks noChangeAspect="1" noChangeArrowheads="1"/>
            </p:cNvSpPr>
            <p:nvPr userDrawn="1"/>
          </p:nvSpPr>
          <p:spPr bwMode="auto">
            <a:xfrm>
              <a:off x="6970017"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4" name="Oval 309"/>
            <p:cNvSpPr>
              <a:spLocks noChangeAspect="1" noChangeArrowheads="1"/>
            </p:cNvSpPr>
            <p:nvPr userDrawn="1"/>
          </p:nvSpPr>
          <p:spPr bwMode="auto">
            <a:xfrm>
              <a:off x="7102739"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5" name="Oval 310"/>
            <p:cNvSpPr>
              <a:spLocks noChangeAspect="1" noChangeArrowheads="1"/>
            </p:cNvSpPr>
            <p:nvPr userDrawn="1"/>
          </p:nvSpPr>
          <p:spPr bwMode="auto">
            <a:xfrm>
              <a:off x="7237255"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6" name="Oval 311"/>
            <p:cNvSpPr>
              <a:spLocks noChangeAspect="1" noChangeArrowheads="1"/>
            </p:cNvSpPr>
            <p:nvPr userDrawn="1"/>
          </p:nvSpPr>
          <p:spPr bwMode="auto">
            <a:xfrm>
              <a:off x="7369977"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7" name="Oval 312"/>
            <p:cNvSpPr>
              <a:spLocks noChangeAspect="1" noChangeArrowheads="1"/>
            </p:cNvSpPr>
            <p:nvPr userDrawn="1"/>
          </p:nvSpPr>
          <p:spPr bwMode="auto">
            <a:xfrm>
              <a:off x="7504491"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8" name="Oval 313"/>
            <p:cNvSpPr>
              <a:spLocks noChangeAspect="1" noChangeArrowheads="1"/>
            </p:cNvSpPr>
            <p:nvPr userDrawn="1"/>
          </p:nvSpPr>
          <p:spPr bwMode="auto">
            <a:xfrm>
              <a:off x="7637213"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49" name="Oval 314"/>
            <p:cNvSpPr>
              <a:spLocks noChangeAspect="1" noChangeArrowheads="1"/>
            </p:cNvSpPr>
            <p:nvPr userDrawn="1"/>
          </p:nvSpPr>
          <p:spPr bwMode="auto">
            <a:xfrm>
              <a:off x="7771728"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0" name="Oval 315"/>
            <p:cNvSpPr>
              <a:spLocks noChangeAspect="1" noChangeArrowheads="1"/>
            </p:cNvSpPr>
            <p:nvPr userDrawn="1"/>
          </p:nvSpPr>
          <p:spPr bwMode="auto">
            <a:xfrm>
              <a:off x="7906244"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1" name="Oval 316"/>
            <p:cNvSpPr>
              <a:spLocks noChangeAspect="1" noChangeArrowheads="1"/>
            </p:cNvSpPr>
            <p:nvPr userDrawn="1"/>
          </p:nvSpPr>
          <p:spPr bwMode="auto">
            <a:xfrm>
              <a:off x="8038965"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2" name="Oval 317"/>
            <p:cNvSpPr>
              <a:spLocks noChangeAspect="1" noChangeArrowheads="1"/>
            </p:cNvSpPr>
            <p:nvPr userDrawn="1"/>
          </p:nvSpPr>
          <p:spPr bwMode="auto">
            <a:xfrm>
              <a:off x="8173481"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3" name="Oval 318"/>
            <p:cNvSpPr>
              <a:spLocks noChangeAspect="1" noChangeArrowheads="1"/>
            </p:cNvSpPr>
            <p:nvPr userDrawn="1"/>
          </p:nvSpPr>
          <p:spPr bwMode="auto">
            <a:xfrm>
              <a:off x="8306202"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4" name="Oval 319"/>
            <p:cNvSpPr>
              <a:spLocks noChangeAspect="1" noChangeArrowheads="1"/>
            </p:cNvSpPr>
            <p:nvPr userDrawn="1"/>
          </p:nvSpPr>
          <p:spPr bwMode="auto">
            <a:xfrm>
              <a:off x="8440717"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5" name="Oval 320"/>
            <p:cNvSpPr>
              <a:spLocks noChangeAspect="1" noChangeArrowheads="1"/>
            </p:cNvSpPr>
            <p:nvPr userDrawn="1"/>
          </p:nvSpPr>
          <p:spPr bwMode="auto">
            <a:xfrm>
              <a:off x="8573438"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6" name="Oval 321"/>
            <p:cNvSpPr>
              <a:spLocks noChangeAspect="1" noChangeArrowheads="1"/>
            </p:cNvSpPr>
            <p:nvPr userDrawn="1"/>
          </p:nvSpPr>
          <p:spPr bwMode="auto">
            <a:xfrm>
              <a:off x="8707955"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7" name="Oval 322"/>
            <p:cNvSpPr>
              <a:spLocks noChangeAspect="1" noChangeArrowheads="1"/>
            </p:cNvSpPr>
            <p:nvPr userDrawn="1"/>
          </p:nvSpPr>
          <p:spPr bwMode="auto">
            <a:xfrm>
              <a:off x="8840677"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8" name="Oval 323"/>
            <p:cNvSpPr>
              <a:spLocks noChangeAspect="1" noChangeArrowheads="1"/>
            </p:cNvSpPr>
            <p:nvPr userDrawn="1"/>
          </p:nvSpPr>
          <p:spPr bwMode="auto">
            <a:xfrm>
              <a:off x="8975191"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59" name="Oval 324"/>
            <p:cNvSpPr>
              <a:spLocks noChangeAspect="1" noChangeArrowheads="1"/>
            </p:cNvSpPr>
            <p:nvPr userDrawn="1"/>
          </p:nvSpPr>
          <p:spPr bwMode="auto">
            <a:xfrm>
              <a:off x="9107912"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0" name="Oval 325"/>
            <p:cNvSpPr>
              <a:spLocks noChangeAspect="1" noChangeArrowheads="1"/>
            </p:cNvSpPr>
            <p:nvPr userDrawn="1"/>
          </p:nvSpPr>
          <p:spPr bwMode="auto">
            <a:xfrm>
              <a:off x="9242428"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1" name="Oval 326"/>
            <p:cNvSpPr>
              <a:spLocks noChangeAspect="1" noChangeArrowheads="1"/>
            </p:cNvSpPr>
            <p:nvPr userDrawn="1"/>
          </p:nvSpPr>
          <p:spPr bwMode="auto">
            <a:xfrm>
              <a:off x="9375149"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2" name="Oval 327"/>
            <p:cNvSpPr>
              <a:spLocks noChangeAspect="1" noChangeArrowheads="1"/>
            </p:cNvSpPr>
            <p:nvPr userDrawn="1"/>
          </p:nvSpPr>
          <p:spPr bwMode="auto">
            <a:xfrm>
              <a:off x="9509665"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3" name="Oval 328"/>
            <p:cNvSpPr>
              <a:spLocks noChangeAspect="1" noChangeArrowheads="1"/>
            </p:cNvSpPr>
            <p:nvPr userDrawn="1"/>
          </p:nvSpPr>
          <p:spPr bwMode="auto">
            <a:xfrm>
              <a:off x="9642387"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4" name="Oval 329"/>
            <p:cNvSpPr>
              <a:spLocks noChangeAspect="1" noChangeArrowheads="1"/>
            </p:cNvSpPr>
            <p:nvPr userDrawn="1"/>
          </p:nvSpPr>
          <p:spPr bwMode="auto">
            <a:xfrm>
              <a:off x="9776902"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5" name="Oval 330"/>
            <p:cNvSpPr>
              <a:spLocks noChangeAspect="1" noChangeArrowheads="1"/>
            </p:cNvSpPr>
            <p:nvPr userDrawn="1"/>
          </p:nvSpPr>
          <p:spPr bwMode="auto">
            <a:xfrm>
              <a:off x="9909624"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6" name="Oval 331"/>
            <p:cNvSpPr>
              <a:spLocks noChangeAspect="1" noChangeArrowheads="1"/>
            </p:cNvSpPr>
            <p:nvPr userDrawn="1"/>
          </p:nvSpPr>
          <p:spPr bwMode="auto">
            <a:xfrm>
              <a:off x="10044138"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7" name="Oval 332"/>
            <p:cNvSpPr>
              <a:spLocks noChangeAspect="1" noChangeArrowheads="1"/>
            </p:cNvSpPr>
            <p:nvPr userDrawn="1"/>
          </p:nvSpPr>
          <p:spPr bwMode="auto">
            <a:xfrm>
              <a:off x="10176859"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8" name="Oval 333"/>
            <p:cNvSpPr>
              <a:spLocks noChangeAspect="1" noChangeArrowheads="1"/>
            </p:cNvSpPr>
            <p:nvPr userDrawn="1"/>
          </p:nvSpPr>
          <p:spPr bwMode="auto">
            <a:xfrm>
              <a:off x="10311376"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69" name="Oval 334"/>
            <p:cNvSpPr>
              <a:spLocks noChangeAspect="1" noChangeArrowheads="1"/>
            </p:cNvSpPr>
            <p:nvPr userDrawn="1"/>
          </p:nvSpPr>
          <p:spPr bwMode="auto">
            <a:xfrm>
              <a:off x="10444098"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0" name="Oval 335"/>
            <p:cNvSpPr>
              <a:spLocks noChangeAspect="1" noChangeArrowheads="1"/>
            </p:cNvSpPr>
            <p:nvPr userDrawn="1"/>
          </p:nvSpPr>
          <p:spPr bwMode="auto">
            <a:xfrm>
              <a:off x="10578612"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1" name="Oval 336"/>
            <p:cNvSpPr>
              <a:spLocks noChangeAspect="1" noChangeArrowheads="1"/>
            </p:cNvSpPr>
            <p:nvPr userDrawn="1"/>
          </p:nvSpPr>
          <p:spPr bwMode="auto">
            <a:xfrm>
              <a:off x="10711334"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2" name="Oval 337"/>
            <p:cNvSpPr>
              <a:spLocks noChangeAspect="1" noChangeArrowheads="1"/>
            </p:cNvSpPr>
            <p:nvPr userDrawn="1"/>
          </p:nvSpPr>
          <p:spPr bwMode="auto">
            <a:xfrm>
              <a:off x="10845849"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3" name="Oval 338"/>
            <p:cNvSpPr>
              <a:spLocks noChangeAspect="1" noChangeArrowheads="1"/>
            </p:cNvSpPr>
            <p:nvPr userDrawn="1"/>
          </p:nvSpPr>
          <p:spPr bwMode="auto">
            <a:xfrm>
              <a:off x="1223528"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4" name="Oval 339"/>
            <p:cNvSpPr>
              <a:spLocks noChangeAspect="1" noChangeArrowheads="1"/>
            </p:cNvSpPr>
            <p:nvPr userDrawn="1"/>
          </p:nvSpPr>
          <p:spPr bwMode="auto">
            <a:xfrm>
              <a:off x="1356250" y="220083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5" name="Oval 340"/>
            <p:cNvSpPr>
              <a:spLocks noChangeAspect="1" noChangeArrowheads="1"/>
            </p:cNvSpPr>
            <p:nvPr userDrawn="1"/>
          </p:nvSpPr>
          <p:spPr bwMode="auto">
            <a:xfrm>
              <a:off x="1490765"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6" name="Oval 341"/>
            <p:cNvSpPr>
              <a:spLocks noChangeAspect="1" noChangeArrowheads="1"/>
            </p:cNvSpPr>
            <p:nvPr userDrawn="1"/>
          </p:nvSpPr>
          <p:spPr bwMode="auto">
            <a:xfrm>
              <a:off x="1623487"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7" name="Oval 342"/>
            <p:cNvSpPr>
              <a:spLocks noChangeAspect="1" noChangeArrowheads="1"/>
            </p:cNvSpPr>
            <p:nvPr userDrawn="1"/>
          </p:nvSpPr>
          <p:spPr bwMode="auto">
            <a:xfrm>
              <a:off x="1758002"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8" name="Oval 343"/>
            <p:cNvSpPr>
              <a:spLocks noChangeAspect="1" noChangeArrowheads="1"/>
            </p:cNvSpPr>
            <p:nvPr userDrawn="1"/>
          </p:nvSpPr>
          <p:spPr bwMode="auto">
            <a:xfrm>
              <a:off x="1890724"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79" name="Oval 344"/>
            <p:cNvSpPr>
              <a:spLocks noChangeAspect="1" noChangeArrowheads="1"/>
            </p:cNvSpPr>
            <p:nvPr userDrawn="1"/>
          </p:nvSpPr>
          <p:spPr bwMode="auto">
            <a:xfrm>
              <a:off x="2025239"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0" name="Oval 345"/>
            <p:cNvSpPr>
              <a:spLocks noChangeAspect="1" noChangeArrowheads="1"/>
            </p:cNvSpPr>
            <p:nvPr userDrawn="1"/>
          </p:nvSpPr>
          <p:spPr bwMode="auto">
            <a:xfrm>
              <a:off x="2157961"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1" name="Oval 346"/>
            <p:cNvSpPr>
              <a:spLocks noChangeAspect="1" noChangeArrowheads="1"/>
            </p:cNvSpPr>
            <p:nvPr userDrawn="1"/>
          </p:nvSpPr>
          <p:spPr bwMode="auto">
            <a:xfrm>
              <a:off x="2292475"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2" name="Oval 347"/>
            <p:cNvSpPr>
              <a:spLocks noChangeAspect="1" noChangeArrowheads="1"/>
            </p:cNvSpPr>
            <p:nvPr userDrawn="1"/>
          </p:nvSpPr>
          <p:spPr bwMode="auto">
            <a:xfrm>
              <a:off x="2425197"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3" name="Oval 348"/>
            <p:cNvSpPr>
              <a:spLocks noChangeAspect="1" noChangeArrowheads="1"/>
            </p:cNvSpPr>
            <p:nvPr userDrawn="1"/>
          </p:nvSpPr>
          <p:spPr bwMode="auto">
            <a:xfrm>
              <a:off x="2559713"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4" name="Oval 349"/>
            <p:cNvSpPr>
              <a:spLocks noChangeAspect="1" noChangeArrowheads="1"/>
            </p:cNvSpPr>
            <p:nvPr userDrawn="1"/>
          </p:nvSpPr>
          <p:spPr bwMode="auto">
            <a:xfrm>
              <a:off x="2692435"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5" name="Oval 350"/>
            <p:cNvSpPr>
              <a:spLocks noChangeAspect="1" noChangeArrowheads="1"/>
            </p:cNvSpPr>
            <p:nvPr userDrawn="1"/>
          </p:nvSpPr>
          <p:spPr bwMode="auto">
            <a:xfrm>
              <a:off x="2826949"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6" name="Oval 351"/>
            <p:cNvSpPr>
              <a:spLocks noChangeAspect="1" noChangeArrowheads="1"/>
            </p:cNvSpPr>
            <p:nvPr userDrawn="1"/>
          </p:nvSpPr>
          <p:spPr bwMode="auto">
            <a:xfrm>
              <a:off x="2959671"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7" name="Oval 352"/>
            <p:cNvSpPr>
              <a:spLocks noChangeAspect="1" noChangeArrowheads="1"/>
            </p:cNvSpPr>
            <p:nvPr userDrawn="1"/>
          </p:nvSpPr>
          <p:spPr bwMode="auto">
            <a:xfrm>
              <a:off x="3094186"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8" name="Oval 353"/>
            <p:cNvSpPr>
              <a:spLocks noChangeAspect="1" noChangeArrowheads="1"/>
            </p:cNvSpPr>
            <p:nvPr userDrawn="1"/>
          </p:nvSpPr>
          <p:spPr bwMode="auto">
            <a:xfrm>
              <a:off x="3226908"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89" name="Oval 354"/>
            <p:cNvSpPr>
              <a:spLocks noChangeAspect="1" noChangeArrowheads="1"/>
            </p:cNvSpPr>
            <p:nvPr userDrawn="1"/>
          </p:nvSpPr>
          <p:spPr bwMode="auto">
            <a:xfrm>
              <a:off x="3761382"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90" name="Oval 355"/>
            <p:cNvSpPr>
              <a:spLocks noChangeAspect="1" noChangeArrowheads="1"/>
            </p:cNvSpPr>
            <p:nvPr userDrawn="1"/>
          </p:nvSpPr>
          <p:spPr bwMode="auto">
            <a:xfrm>
              <a:off x="4697607"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91" name="Oval 356"/>
            <p:cNvSpPr>
              <a:spLocks noChangeAspect="1" noChangeArrowheads="1"/>
            </p:cNvSpPr>
            <p:nvPr userDrawn="1"/>
          </p:nvSpPr>
          <p:spPr bwMode="auto">
            <a:xfrm>
              <a:off x="5232082" y="220083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92" name="Oval 357"/>
            <p:cNvSpPr>
              <a:spLocks noChangeAspect="1" noChangeArrowheads="1"/>
            </p:cNvSpPr>
            <p:nvPr userDrawn="1"/>
          </p:nvSpPr>
          <p:spPr bwMode="auto">
            <a:xfrm>
              <a:off x="6033792"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93" name="Oval 358"/>
            <p:cNvSpPr>
              <a:spLocks noChangeAspect="1" noChangeArrowheads="1"/>
            </p:cNvSpPr>
            <p:nvPr userDrawn="1"/>
          </p:nvSpPr>
          <p:spPr bwMode="auto">
            <a:xfrm>
              <a:off x="6168307"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94" name="Oval 359"/>
            <p:cNvSpPr>
              <a:spLocks noChangeAspect="1" noChangeArrowheads="1"/>
            </p:cNvSpPr>
            <p:nvPr userDrawn="1"/>
          </p:nvSpPr>
          <p:spPr bwMode="auto">
            <a:xfrm>
              <a:off x="6301029" y="2324555"/>
              <a:ext cx="102231" cy="102204"/>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395" name="Oval 360"/>
            <p:cNvSpPr>
              <a:spLocks noChangeAspect="1" noChangeArrowheads="1"/>
            </p:cNvSpPr>
            <p:nvPr userDrawn="1"/>
          </p:nvSpPr>
          <p:spPr bwMode="auto">
            <a:xfrm>
              <a:off x="6568266"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96" name="Oval 361"/>
            <p:cNvSpPr>
              <a:spLocks noChangeAspect="1" noChangeArrowheads="1"/>
            </p:cNvSpPr>
            <p:nvPr userDrawn="1"/>
          </p:nvSpPr>
          <p:spPr bwMode="auto">
            <a:xfrm>
              <a:off x="6702781"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97" name="Oval 362"/>
            <p:cNvSpPr>
              <a:spLocks noChangeAspect="1" noChangeArrowheads="1"/>
            </p:cNvSpPr>
            <p:nvPr userDrawn="1"/>
          </p:nvSpPr>
          <p:spPr bwMode="auto">
            <a:xfrm>
              <a:off x="6835503"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398" name="Oval 363"/>
            <p:cNvSpPr>
              <a:spLocks noChangeAspect="1" noChangeArrowheads="1"/>
            </p:cNvSpPr>
            <p:nvPr userDrawn="1"/>
          </p:nvSpPr>
          <p:spPr bwMode="auto">
            <a:xfrm>
              <a:off x="6970017" y="2324555"/>
              <a:ext cx="102232" cy="102204"/>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399" name="Oval 364"/>
            <p:cNvSpPr>
              <a:spLocks noChangeAspect="1" noChangeArrowheads="1"/>
            </p:cNvSpPr>
            <p:nvPr userDrawn="1"/>
          </p:nvSpPr>
          <p:spPr bwMode="auto">
            <a:xfrm>
              <a:off x="7102739"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0" name="Oval 365"/>
            <p:cNvSpPr>
              <a:spLocks noChangeAspect="1" noChangeArrowheads="1"/>
            </p:cNvSpPr>
            <p:nvPr userDrawn="1"/>
          </p:nvSpPr>
          <p:spPr bwMode="auto">
            <a:xfrm>
              <a:off x="7237255"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1" name="Oval 366"/>
            <p:cNvSpPr>
              <a:spLocks noChangeAspect="1" noChangeArrowheads="1"/>
            </p:cNvSpPr>
            <p:nvPr userDrawn="1"/>
          </p:nvSpPr>
          <p:spPr bwMode="auto">
            <a:xfrm>
              <a:off x="7369977"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2" name="Oval 367"/>
            <p:cNvSpPr>
              <a:spLocks noChangeAspect="1" noChangeArrowheads="1"/>
            </p:cNvSpPr>
            <p:nvPr userDrawn="1"/>
          </p:nvSpPr>
          <p:spPr bwMode="auto">
            <a:xfrm>
              <a:off x="7504491"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3" name="Oval 368"/>
            <p:cNvSpPr>
              <a:spLocks noChangeAspect="1" noChangeArrowheads="1"/>
            </p:cNvSpPr>
            <p:nvPr userDrawn="1"/>
          </p:nvSpPr>
          <p:spPr bwMode="auto">
            <a:xfrm>
              <a:off x="7637213"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4" name="Oval 369"/>
            <p:cNvSpPr>
              <a:spLocks noChangeAspect="1" noChangeArrowheads="1"/>
            </p:cNvSpPr>
            <p:nvPr userDrawn="1"/>
          </p:nvSpPr>
          <p:spPr bwMode="auto">
            <a:xfrm>
              <a:off x="7771728"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5" name="Oval 370"/>
            <p:cNvSpPr>
              <a:spLocks noChangeAspect="1" noChangeArrowheads="1"/>
            </p:cNvSpPr>
            <p:nvPr userDrawn="1"/>
          </p:nvSpPr>
          <p:spPr bwMode="auto">
            <a:xfrm>
              <a:off x="7906244"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6" name="Oval 371"/>
            <p:cNvSpPr>
              <a:spLocks noChangeAspect="1" noChangeArrowheads="1"/>
            </p:cNvSpPr>
            <p:nvPr userDrawn="1"/>
          </p:nvSpPr>
          <p:spPr bwMode="auto">
            <a:xfrm>
              <a:off x="8038965"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7" name="Oval 372"/>
            <p:cNvSpPr>
              <a:spLocks noChangeAspect="1" noChangeArrowheads="1"/>
            </p:cNvSpPr>
            <p:nvPr userDrawn="1"/>
          </p:nvSpPr>
          <p:spPr bwMode="auto">
            <a:xfrm>
              <a:off x="8173481"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8" name="Oval 373"/>
            <p:cNvSpPr>
              <a:spLocks noChangeAspect="1" noChangeArrowheads="1"/>
            </p:cNvSpPr>
            <p:nvPr userDrawn="1"/>
          </p:nvSpPr>
          <p:spPr bwMode="auto">
            <a:xfrm>
              <a:off x="8306202"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09" name="Oval 374"/>
            <p:cNvSpPr>
              <a:spLocks noChangeAspect="1" noChangeArrowheads="1"/>
            </p:cNvSpPr>
            <p:nvPr userDrawn="1"/>
          </p:nvSpPr>
          <p:spPr bwMode="auto">
            <a:xfrm>
              <a:off x="8440717"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0" name="Oval 375"/>
            <p:cNvSpPr>
              <a:spLocks noChangeAspect="1" noChangeArrowheads="1"/>
            </p:cNvSpPr>
            <p:nvPr userDrawn="1"/>
          </p:nvSpPr>
          <p:spPr bwMode="auto">
            <a:xfrm>
              <a:off x="8573438"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1" name="Oval 376"/>
            <p:cNvSpPr>
              <a:spLocks noChangeAspect="1" noChangeArrowheads="1"/>
            </p:cNvSpPr>
            <p:nvPr userDrawn="1"/>
          </p:nvSpPr>
          <p:spPr bwMode="auto">
            <a:xfrm>
              <a:off x="8707955"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2" name="Oval 377"/>
            <p:cNvSpPr>
              <a:spLocks noChangeAspect="1" noChangeArrowheads="1"/>
            </p:cNvSpPr>
            <p:nvPr userDrawn="1"/>
          </p:nvSpPr>
          <p:spPr bwMode="auto">
            <a:xfrm>
              <a:off x="8840677"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3" name="Oval 378"/>
            <p:cNvSpPr>
              <a:spLocks noChangeAspect="1" noChangeArrowheads="1"/>
            </p:cNvSpPr>
            <p:nvPr userDrawn="1"/>
          </p:nvSpPr>
          <p:spPr bwMode="auto">
            <a:xfrm>
              <a:off x="8975191"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4" name="Oval 379"/>
            <p:cNvSpPr>
              <a:spLocks noChangeAspect="1" noChangeArrowheads="1"/>
            </p:cNvSpPr>
            <p:nvPr userDrawn="1"/>
          </p:nvSpPr>
          <p:spPr bwMode="auto">
            <a:xfrm>
              <a:off x="9107912"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5" name="Oval 380"/>
            <p:cNvSpPr>
              <a:spLocks noChangeAspect="1" noChangeArrowheads="1"/>
            </p:cNvSpPr>
            <p:nvPr userDrawn="1"/>
          </p:nvSpPr>
          <p:spPr bwMode="auto">
            <a:xfrm>
              <a:off x="9242428"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6" name="Oval 381"/>
            <p:cNvSpPr>
              <a:spLocks noChangeAspect="1" noChangeArrowheads="1"/>
            </p:cNvSpPr>
            <p:nvPr userDrawn="1"/>
          </p:nvSpPr>
          <p:spPr bwMode="auto">
            <a:xfrm>
              <a:off x="9375149"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7" name="Oval 382"/>
            <p:cNvSpPr>
              <a:spLocks noChangeAspect="1" noChangeArrowheads="1"/>
            </p:cNvSpPr>
            <p:nvPr userDrawn="1"/>
          </p:nvSpPr>
          <p:spPr bwMode="auto">
            <a:xfrm>
              <a:off x="9509665"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8" name="Oval 383"/>
            <p:cNvSpPr>
              <a:spLocks noChangeAspect="1" noChangeArrowheads="1"/>
            </p:cNvSpPr>
            <p:nvPr userDrawn="1"/>
          </p:nvSpPr>
          <p:spPr bwMode="auto">
            <a:xfrm>
              <a:off x="9642387"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19" name="Oval 384"/>
            <p:cNvSpPr>
              <a:spLocks noChangeAspect="1" noChangeArrowheads="1"/>
            </p:cNvSpPr>
            <p:nvPr userDrawn="1"/>
          </p:nvSpPr>
          <p:spPr bwMode="auto">
            <a:xfrm>
              <a:off x="9776902"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0" name="Oval 385"/>
            <p:cNvSpPr>
              <a:spLocks noChangeAspect="1" noChangeArrowheads="1"/>
            </p:cNvSpPr>
            <p:nvPr userDrawn="1"/>
          </p:nvSpPr>
          <p:spPr bwMode="auto">
            <a:xfrm>
              <a:off x="9909624"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1" name="Oval 386"/>
            <p:cNvSpPr>
              <a:spLocks noChangeAspect="1" noChangeArrowheads="1"/>
            </p:cNvSpPr>
            <p:nvPr userDrawn="1"/>
          </p:nvSpPr>
          <p:spPr bwMode="auto">
            <a:xfrm>
              <a:off x="10044138"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2" name="Oval 387"/>
            <p:cNvSpPr>
              <a:spLocks noChangeAspect="1" noChangeArrowheads="1"/>
            </p:cNvSpPr>
            <p:nvPr userDrawn="1"/>
          </p:nvSpPr>
          <p:spPr bwMode="auto">
            <a:xfrm>
              <a:off x="10176859"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3" name="Oval 388"/>
            <p:cNvSpPr>
              <a:spLocks noChangeAspect="1" noChangeArrowheads="1"/>
            </p:cNvSpPr>
            <p:nvPr userDrawn="1"/>
          </p:nvSpPr>
          <p:spPr bwMode="auto">
            <a:xfrm>
              <a:off x="10311376"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4" name="Oval 389"/>
            <p:cNvSpPr>
              <a:spLocks noChangeAspect="1" noChangeArrowheads="1"/>
            </p:cNvSpPr>
            <p:nvPr userDrawn="1"/>
          </p:nvSpPr>
          <p:spPr bwMode="auto">
            <a:xfrm>
              <a:off x="10444098"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5" name="Oval 390"/>
            <p:cNvSpPr>
              <a:spLocks noChangeAspect="1" noChangeArrowheads="1"/>
            </p:cNvSpPr>
            <p:nvPr userDrawn="1"/>
          </p:nvSpPr>
          <p:spPr bwMode="auto">
            <a:xfrm>
              <a:off x="10578612"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6" name="Oval 391"/>
            <p:cNvSpPr>
              <a:spLocks noChangeAspect="1" noChangeArrowheads="1"/>
            </p:cNvSpPr>
            <p:nvPr userDrawn="1"/>
          </p:nvSpPr>
          <p:spPr bwMode="auto">
            <a:xfrm>
              <a:off x="10711334"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7" name="Oval 392"/>
            <p:cNvSpPr>
              <a:spLocks noChangeAspect="1" noChangeArrowheads="1"/>
            </p:cNvSpPr>
            <p:nvPr userDrawn="1"/>
          </p:nvSpPr>
          <p:spPr bwMode="auto">
            <a:xfrm>
              <a:off x="1223528"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8" name="Oval 393"/>
            <p:cNvSpPr>
              <a:spLocks noChangeAspect="1" noChangeArrowheads="1"/>
            </p:cNvSpPr>
            <p:nvPr userDrawn="1"/>
          </p:nvSpPr>
          <p:spPr bwMode="auto">
            <a:xfrm>
              <a:off x="1356250" y="232455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29" name="Oval 394"/>
            <p:cNvSpPr>
              <a:spLocks noChangeAspect="1" noChangeArrowheads="1"/>
            </p:cNvSpPr>
            <p:nvPr userDrawn="1"/>
          </p:nvSpPr>
          <p:spPr bwMode="auto">
            <a:xfrm>
              <a:off x="1490765"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0" name="Oval 395"/>
            <p:cNvSpPr>
              <a:spLocks noChangeAspect="1" noChangeArrowheads="1"/>
            </p:cNvSpPr>
            <p:nvPr userDrawn="1"/>
          </p:nvSpPr>
          <p:spPr bwMode="auto">
            <a:xfrm>
              <a:off x="1623487" y="232455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1" name="Oval 396"/>
            <p:cNvSpPr>
              <a:spLocks noChangeAspect="1" noChangeArrowheads="1"/>
            </p:cNvSpPr>
            <p:nvPr userDrawn="1"/>
          </p:nvSpPr>
          <p:spPr bwMode="auto">
            <a:xfrm>
              <a:off x="2157961"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2" name="Oval 397"/>
            <p:cNvSpPr>
              <a:spLocks noChangeAspect="1" noChangeArrowheads="1"/>
            </p:cNvSpPr>
            <p:nvPr userDrawn="1"/>
          </p:nvSpPr>
          <p:spPr bwMode="auto">
            <a:xfrm>
              <a:off x="2292475"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3" name="Oval 398"/>
            <p:cNvSpPr>
              <a:spLocks noChangeAspect="1" noChangeArrowheads="1"/>
            </p:cNvSpPr>
            <p:nvPr userDrawn="1"/>
          </p:nvSpPr>
          <p:spPr bwMode="auto">
            <a:xfrm>
              <a:off x="2425197"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4" name="Oval 399"/>
            <p:cNvSpPr>
              <a:spLocks noChangeAspect="1" noChangeArrowheads="1"/>
            </p:cNvSpPr>
            <p:nvPr userDrawn="1"/>
          </p:nvSpPr>
          <p:spPr bwMode="auto">
            <a:xfrm>
              <a:off x="2559713"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5" name="Oval 400"/>
            <p:cNvSpPr>
              <a:spLocks noChangeAspect="1" noChangeArrowheads="1"/>
            </p:cNvSpPr>
            <p:nvPr userDrawn="1"/>
          </p:nvSpPr>
          <p:spPr bwMode="auto">
            <a:xfrm>
              <a:off x="2692435"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6" name="Oval 401"/>
            <p:cNvSpPr>
              <a:spLocks noChangeAspect="1" noChangeArrowheads="1"/>
            </p:cNvSpPr>
            <p:nvPr userDrawn="1"/>
          </p:nvSpPr>
          <p:spPr bwMode="auto">
            <a:xfrm>
              <a:off x="2826949"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7" name="Oval 402"/>
            <p:cNvSpPr>
              <a:spLocks noChangeAspect="1" noChangeArrowheads="1"/>
            </p:cNvSpPr>
            <p:nvPr userDrawn="1"/>
          </p:nvSpPr>
          <p:spPr bwMode="auto">
            <a:xfrm>
              <a:off x="2959671"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8" name="Oval 403"/>
            <p:cNvSpPr>
              <a:spLocks noChangeAspect="1" noChangeArrowheads="1"/>
            </p:cNvSpPr>
            <p:nvPr userDrawn="1"/>
          </p:nvSpPr>
          <p:spPr bwMode="auto">
            <a:xfrm>
              <a:off x="3094186"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39" name="Oval 404"/>
            <p:cNvSpPr>
              <a:spLocks noChangeAspect="1" noChangeArrowheads="1"/>
            </p:cNvSpPr>
            <p:nvPr userDrawn="1"/>
          </p:nvSpPr>
          <p:spPr bwMode="auto">
            <a:xfrm>
              <a:off x="3226908"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40" name="Oval 405"/>
            <p:cNvSpPr>
              <a:spLocks noChangeAspect="1" noChangeArrowheads="1"/>
            </p:cNvSpPr>
            <p:nvPr userDrawn="1"/>
          </p:nvSpPr>
          <p:spPr bwMode="auto">
            <a:xfrm>
              <a:off x="3761382"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41" name="Oval 406"/>
            <p:cNvSpPr>
              <a:spLocks noChangeAspect="1" noChangeArrowheads="1"/>
            </p:cNvSpPr>
            <p:nvPr userDrawn="1"/>
          </p:nvSpPr>
          <p:spPr bwMode="auto">
            <a:xfrm>
              <a:off x="3895896"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42" name="Oval 407"/>
            <p:cNvSpPr>
              <a:spLocks noChangeAspect="1" noChangeArrowheads="1"/>
            </p:cNvSpPr>
            <p:nvPr userDrawn="1"/>
          </p:nvSpPr>
          <p:spPr bwMode="auto">
            <a:xfrm>
              <a:off x="4028618"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43" name="Oval 408"/>
            <p:cNvSpPr>
              <a:spLocks noChangeAspect="1" noChangeArrowheads="1"/>
            </p:cNvSpPr>
            <p:nvPr userDrawn="1"/>
          </p:nvSpPr>
          <p:spPr bwMode="auto">
            <a:xfrm>
              <a:off x="5766556" y="2448276"/>
              <a:ext cx="102231" cy="102205"/>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444" name="Oval 409"/>
            <p:cNvSpPr>
              <a:spLocks noChangeAspect="1" noChangeArrowheads="1"/>
            </p:cNvSpPr>
            <p:nvPr userDrawn="1"/>
          </p:nvSpPr>
          <p:spPr bwMode="auto">
            <a:xfrm>
              <a:off x="6033792"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45" name="Oval 410"/>
            <p:cNvSpPr>
              <a:spLocks noChangeAspect="1" noChangeArrowheads="1"/>
            </p:cNvSpPr>
            <p:nvPr userDrawn="1"/>
          </p:nvSpPr>
          <p:spPr bwMode="auto">
            <a:xfrm>
              <a:off x="6168307"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46" name="Oval 411"/>
            <p:cNvSpPr>
              <a:spLocks noChangeAspect="1" noChangeArrowheads="1"/>
            </p:cNvSpPr>
            <p:nvPr userDrawn="1"/>
          </p:nvSpPr>
          <p:spPr bwMode="auto">
            <a:xfrm>
              <a:off x="6301029"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47" name="Oval 412"/>
            <p:cNvSpPr>
              <a:spLocks noChangeAspect="1" noChangeArrowheads="1"/>
            </p:cNvSpPr>
            <p:nvPr userDrawn="1"/>
          </p:nvSpPr>
          <p:spPr bwMode="auto">
            <a:xfrm>
              <a:off x="6568266"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48" name="Oval 413"/>
            <p:cNvSpPr>
              <a:spLocks noChangeAspect="1" noChangeArrowheads="1"/>
            </p:cNvSpPr>
            <p:nvPr userDrawn="1"/>
          </p:nvSpPr>
          <p:spPr bwMode="auto">
            <a:xfrm>
              <a:off x="6702781"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49" name="Oval 414"/>
            <p:cNvSpPr>
              <a:spLocks noChangeAspect="1" noChangeArrowheads="1"/>
            </p:cNvSpPr>
            <p:nvPr userDrawn="1"/>
          </p:nvSpPr>
          <p:spPr bwMode="auto">
            <a:xfrm>
              <a:off x="6835503"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0" name="Oval 415"/>
            <p:cNvSpPr>
              <a:spLocks noChangeAspect="1" noChangeArrowheads="1"/>
            </p:cNvSpPr>
            <p:nvPr userDrawn="1"/>
          </p:nvSpPr>
          <p:spPr bwMode="auto">
            <a:xfrm>
              <a:off x="6970017"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1" name="Oval 416"/>
            <p:cNvSpPr>
              <a:spLocks noChangeAspect="1" noChangeArrowheads="1"/>
            </p:cNvSpPr>
            <p:nvPr userDrawn="1"/>
          </p:nvSpPr>
          <p:spPr bwMode="auto">
            <a:xfrm>
              <a:off x="7102739"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2" name="Oval 417"/>
            <p:cNvSpPr>
              <a:spLocks noChangeAspect="1" noChangeArrowheads="1"/>
            </p:cNvSpPr>
            <p:nvPr userDrawn="1"/>
          </p:nvSpPr>
          <p:spPr bwMode="auto">
            <a:xfrm>
              <a:off x="7237255"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3" name="Oval 418"/>
            <p:cNvSpPr>
              <a:spLocks noChangeAspect="1" noChangeArrowheads="1"/>
            </p:cNvSpPr>
            <p:nvPr userDrawn="1"/>
          </p:nvSpPr>
          <p:spPr bwMode="auto">
            <a:xfrm>
              <a:off x="7369977"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4" name="Oval 419"/>
            <p:cNvSpPr>
              <a:spLocks noChangeAspect="1" noChangeArrowheads="1"/>
            </p:cNvSpPr>
            <p:nvPr userDrawn="1"/>
          </p:nvSpPr>
          <p:spPr bwMode="auto">
            <a:xfrm>
              <a:off x="7504491"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5" name="Oval 420"/>
            <p:cNvSpPr>
              <a:spLocks noChangeAspect="1" noChangeArrowheads="1"/>
            </p:cNvSpPr>
            <p:nvPr userDrawn="1"/>
          </p:nvSpPr>
          <p:spPr bwMode="auto">
            <a:xfrm>
              <a:off x="7637213"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6" name="Oval 421"/>
            <p:cNvSpPr>
              <a:spLocks noChangeAspect="1" noChangeArrowheads="1"/>
            </p:cNvSpPr>
            <p:nvPr userDrawn="1"/>
          </p:nvSpPr>
          <p:spPr bwMode="auto">
            <a:xfrm>
              <a:off x="7771728"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7" name="Oval 422"/>
            <p:cNvSpPr>
              <a:spLocks noChangeAspect="1" noChangeArrowheads="1"/>
            </p:cNvSpPr>
            <p:nvPr userDrawn="1"/>
          </p:nvSpPr>
          <p:spPr bwMode="auto">
            <a:xfrm>
              <a:off x="7906244"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8" name="Oval 423"/>
            <p:cNvSpPr>
              <a:spLocks noChangeAspect="1" noChangeArrowheads="1"/>
            </p:cNvSpPr>
            <p:nvPr userDrawn="1"/>
          </p:nvSpPr>
          <p:spPr bwMode="auto">
            <a:xfrm>
              <a:off x="8038965"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59" name="Oval 424"/>
            <p:cNvSpPr>
              <a:spLocks noChangeAspect="1" noChangeArrowheads="1"/>
            </p:cNvSpPr>
            <p:nvPr userDrawn="1"/>
          </p:nvSpPr>
          <p:spPr bwMode="auto">
            <a:xfrm>
              <a:off x="8173481"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0" name="Oval 425"/>
            <p:cNvSpPr>
              <a:spLocks noChangeAspect="1" noChangeArrowheads="1"/>
            </p:cNvSpPr>
            <p:nvPr userDrawn="1"/>
          </p:nvSpPr>
          <p:spPr bwMode="auto">
            <a:xfrm>
              <a:off x="8306202"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1" name="Oval 426"/>
            <p:cNvSpPr>
              <a:spLocks noChangeAspect="1" noChangeArrowheads="1"/>
            </p:cNvSpPr>
            <p:nvPr userDrawn="1"/>
          </p:nvSpPr>
          <p:spPr bwMode="auto">
            <a:xfrm>
              <a:off x="8440717"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2" name="Oval 427"/>
            <p:cNvSpPr>
              <a:spLocks noChangeAspect="1" noChangeArrowheads="1"/>
            </p:cNvSpPr>
            <p:nvPr userDrawn="1"/>
          </p:nvSpPr>
          <p:spPr bwMode="auto">
            <a:xfrm>
              <a:off x="8573438"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3" name="Oval 428"/>
            <p:cNvSpPr>
              <a:spLocks noChangeAspect="1" noChangeArrowheads="1"/>
            </p:cNvSpPr>
            <p:nvPr userDrawn="1"/>
          </p:nvSpPr>
          <p:spPr bwMode="auto">
            <a:xfrm>
              <a:off x="8707955"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4" name="Oval 429"/>
            <p:cNvSpPr>
              <a:spLocks noChangeAspect="1" noChangeArrowheads="1"/>
            </p:cNvSpPr>
            <p:nvPr userDrawn="1"/>
          </p:nvSpPr>
          <p:spPr bwMode="auto">
            <a:xfrm>
              <a:off x="8840677"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5" name="Oval 430"/>
            <p:cNvSpPr>
              <a:spLocks noChangeAspect="1" noChangeArrowheads="1"/>
            </p:cNvSpPr>
            <p:nvPr userDrawn="1"/>
          </p:nvSpPr>
          <p:spPr bwMode="auto">
            <a:xfrm>
              <a:off x="8975191"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6" name="Oval 431"/>
            <p:cNvSpPr>
              <a:spLocks noChangeAspect="1" noChangeArrowheads="1"/>
            </p:cNvSpPr>
            <p:nvPr userDrawn="1"/>
          </p:nvSpPr>
          <p:spPr bwMode="auto">
            <a:xfrm>
              <a:off x="9107912"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7" name="Oval 432"/>
            <p:cNvSpPr>
              <a:spLocks noChangeAspect="1" noChangeArrowheads="1"/>
            </p:cNvSpPr>
            <p:nvPr userDrawn="1"/>
          </p:nvSpPr>
          <p:spPr bwMode="auto">
            <a:xfrm>
              <a:off x="9242428"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8" name="Oval 433"/>
            <p:cNvSpPr>
              <a:spLocks noChangeAspect="1" noChangeArrowheads="1"/>
            </p:cNvSpPr>
            <p:nvPr userDrawn="1"/>
          </p:nvSpPr>
          <p:spPr bwMode="auto">
            <a:xfrm>
              <a:off x="9375149"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69" name="Oval 434"/>
            <p:cNvSpPr>
              <a:spLocks noChangeAspect="1" noChangeArrowheads="1"/>
            </p:cNvSpPr>
            <p:nvPr userDrawn="1"/>
          </p:nvSpPr>
          <p:spPr bwMode="auto">
            <a:xfrm>
              <a:off x="9509665"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0" name="Oval 435"/>
            <p:cNvSpPr>
              <a:spLocks noChangeAspect="1" noChangeArrowheads="1"/>
            </p:cNvSpPr>
            <p:nvPr userDrawn="1"/>
          </p:nvSpPr>
          <p:spPr bwMode="auto">
            <a:xfrm>
              <a:off x="9642387"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1" name="Oval 436"/>
            <p:cNvSpPr>
              <a:spLocks noChangeAspect="1" noChangeArrowheads="1"/>
            </p:cNvSpPr>
            <p:nvPr userDrawn="1"/>
          </p:nvSpPr>
          <p:spPr bwMode="auto">
            <a:xfrm>
              <a:off x="9776902"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2" name="Oval 437"/>
            <p:cNvSpPr>
              <a:spLocks noChangeAspect="1" noChangeArrowheads="1"/>
            </p:cNvSpPr>
            <p:nvPr userDrawn="1"/>
          </p:nvSpPr>
          <p:spPr bwMode="auto">
            <a:xfrm>
              <a:off x="10311376"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3" name="Oval 438"/>
            <p:cNvSpPr>
              <a:spLocks noChangeAspect="1" noChangeArrowheads="1"/>
            </p:cNvSpPr>
            <p:nvPr userDrawn="1"/>
          </p:nvSpPr>
          <p:spPr bwMode="auto">
            <a:xfrm>
              <a:off x="10444098"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4" name="Oval 439"/>
            <p:cNvSpPr>
              <a:spLocks noChangeAspect="1" noChangeArrowheads="1"/>
            </p:cNvSpPr>
            <p:nvPr userDrawn="1"/>
          </p:nvSpPr>
          <p:spPr bwMode="auto">
            <a:xfrm>
              <a:off x="1356250" y="244827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5" name="Oval 440"/>
            <p:cNvSpPr>
              <a:spLocks noChangeAspect="1" noChangeArrowheads="1"/>
            </p:cNvSpPr>
            <p:nvPr userDrawn="1"/>
          </p:nvSpPr>
          <p:spPr bwMode="auto">
            <a:xfrm>
              <a:off x="1490765"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6" name="Oval 441"/>
            <p:cNvSpPr>
              <a:spLocks noChangeAspect="1" noChangeArrowheads="1"/>
            </p:cNvSpPr>
            <p:nvPr userDrawn="1"/>
          </p:nvSpPr>
          <p:spPr bwMode="auto">
            <a:xfrm>
              <a:off x="1623487" y="244827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7" name="Oval 442"/>
            <p:cNvSpPr>
              <a:spLocks noChangeAspect="1" noChangeArrowheads="1"/>
            </p:cNvSpPr>
            <p:nvPr userDrawn="1"/>
          </p:nvSpPr>
          <p:spPr bwMode="auto">
            <a:xfrm>
              <a:off x="2157961"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8" name="Oval 443"/>
            <p:cNvSpPr>
              <a:spLocks noChangeAspect="1" noChangeArrowheads="1"/>
            </p:cNvSpPr>
            <p:nvPr userDrawn="1"/>
          </p:nvSpPr>
          <p:spPr bwMode="auto">
            <a:xfrm>
              <a:off x="2292475"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79" name="Oval 444"/>
            <p:cNvSpPr>
              <a:spLocks noChangeAspect="1" noChangeArrowheads="1"/>
            </p:cNvSpPr>
            <p:nvPr userDrawn="1"/>
          </p:nvSpPr>
          <p:spPr bwMode="auto">
            <a:xfrm>
              <a:off x="2425197"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0" name="Oval 445"/>
            <p:cNvSpPr>
              <a:spLocks noChangeAspect="1" noChangeArrowheads="1"/>
            </p:cNvSpPr>
            <p:nvPr userDrawn="1"/>
          </p:nvSpPr>
          <p:spPr bwMode="auto">
            <a:xfrm>
              <a:off x="2559713"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1" name="Oval 446"/>
            <p:cNvSpPr>
              <a:spLocks noChangeAspect="1" noChangeArrowheads="1"/>
            </p:cNvSpPr>
            <p:nvPr userDrawn="1"/>
          </p:nvSpPr>
          <p:spPr bwMode="auto">
            <a:xfrm>
              <a:off x="2692435"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2" name="Oval 447"/>
            <p:cNvSpPr>
              <a:spLocks noChangeAspect="1" noChangeArrowheads="1"/>
            </p:cNvSpPr>
            <p:nvPr userDrawn="1"/>
          </p:nvSpPr>
          <p:spPr bwMode="auto">
            <a:xfrm>
              <a:off x="2826949"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3" name="Oval 448"/>
            <p:cNvSpPr>
              <a:spLocks noChangeAspect="1" noChangeArrowheads="1"/>
            </p:cNvSpPr>
            <p:nvPr userDrawn="1"/>
          </p:nvSpPr>
          <p:spPr bwMode="auto">
            <a:xfrm>
              <a:off x="2959671"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4" name="Oval 449"/>
            <p:cNvSpPr>
              <a:spLocks noChangeAspect="1" noChangeArrowheads="1"/>
            </p:cNvSpPr>
            <p:nvPr userDrawn="1"/>
          </p:nvSpPr>
          <p:spPr bwMode="auto">
            <a:xfrm>
              <a:off x="3094186"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5" name="Oval 450"/>
            <p:cNvSpPr>
              <a:spLocks noChangeAspect="1" noChangeArrowheads="1"/>
            </p:cNvSpPr>
            <p:nvPr userDrawn="1"/>
          </p:nvSpPr>
          <p:spPr bwMode="auto">
            <a:xfrm>
              <a:off x="3226908"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6" name="Oval 451"/>
            <p:cNvSpPr>
              <a:spLocks noChangeAspect="1" noChangeArrowheads="1"/>
            </p:cNvSpPr>
            <p:nvPr userDrawn="1"/>
          </p:nvSpPr>
          <p:spPr bwMode="auto">
            <a:xfrm>
              <a:off x="3361423"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7" name="Oval 452"/>
            <p:cNvSpPr>
              <a:spLocks noChangeAspect="1" noChangeArrowheads="1"/>
            </p:cNvSpPr>
            <p:nvPr userDrawn="1"/>
          </p:nvSpPr>
          <p:spPr bwMode="auto">
            <a:xfrm>
              <a:off x="3761382"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8" name="Oval 453"/>
            <p:cNvSpPr>
              <a:spLocks noChangeAspect="1" noChangeArrowheads="1"/>
            </p:cNvSpPr>
            <p:nvPr userDrawn="1"/>
          </p:nvSpPr>
          <p:spPr bwMode="auto">
            <a:xfrm>
              <a:off x="3895896"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89" name="Oval 454"/>
            <p:cNvSpPr>
              <a:spLocks noChangeAspect="1" noChangeArrowheads="1"/>
            </p:cNvSpPr>
            <p:nvPr userDrawn="1"/>
          </p:nvSpPr>
          <p:spPr bwMode="auto">
            <a:xfrm>
              <a:off x="4028618"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0" name="Oval 455"/>
            <p:cNvSpPr>
              <a:spLocks noChangeAspect="1" noChangeArrowheads="1"/>
            </p:cNvSpPr>
            <p:nvPr userDrawn="1"/>
          </p:nvSpPr>
          <p:spPr bwMode="auto">
            <a:xfrm>
              <a:off x="4163135"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1" name="Oval 456"/>
            <p:cNvSpPr>
              <a:spLocks noChangeAspect="1" noChangeArrowheads="1"/>
            </p:cNvSpPr>
            <p:nvPr userDrawn="1"/>
          </p:nvSpPr>
          <p:spPr bwMode="auto">
            <a:xfrm>
              <a:off x="5766556"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2" name="Oval 457"/>
            <p:cNvSpPr>
              <a:spLocks noChangeAspect="1" noChangeArrowheads="1"/>
            </p:cNvSpPr>
            <p:nvPr userDrawn="1"/>
          </p:nvSpPr>
          <p:spPr bwMode="auto">
            <a:xfrm>
              <a:off x="6168307"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3" name="Oval 458"/>
            <p:cNvSpPr>
              <a:spLocks noChangeAspect="1" noChangeArrowheads="1"/>
            </p:cNvSpPr>
            <p:nvPr userDrawn="1"/>
          </p:nvSpPr>
          <p:spPr bwMode="auto">
            <a:xfrm>
              <a:off x="6568266"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4" name="Oval 459"/>
            <p:cNvSpPr>
              <a:spLocks noChangeAspect="1" noChangeArrowheads="1"/>
            </p:cNvSpPr>
            <p:nvPr userDrawn="1"/>
          </p:nvSpPr>
          <p:spPr bwMode="auto">
            <a:xfrm>
              <a:off x="6702781"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5" name="Oval 460"/>
            <p:cNvSpPr>
              <a:spLocks noChangeAspect="1" noChangeArrowheads="1"/>
            </p:cNvSpPr>
            <p:nvPr userDrawn="1"/>
          </p:nvSpPr>
          <p:spPr bwMode="auto">
            <a:xfrm>
              <a:off x="6835503"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6" name="Oval 461"/>
            <p:cNvSpPr>
              <a:spLocks noChangeAspect="1" noChangeArrowheads="1"/>
            </p:cNvSpPr>
            <p:nvPr userDrawn="1"/>
          </p:nvSpPr>
          <p:spPr bwMode="auto">
            <a:xfrm>
              <a:off x="6970017"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7" name="Oval 462"/>
            <p:cNvSpPr>
              <a:spLocks noChangeAspect="1" noChangeArrowheads="1"/>
            </p:cNvSpPr>
            <p:nvPr userDrawn="1"/>
          </p:nvSpPr>
          <p:spPr bwMode="auto">
            <a:xfrm>
              <a:off x="7102739"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8" name="Oval 463"/>
            <p:cNvSpPr>
              <a:spLocks noChangeAspect="1" noChangeArrowheads="1"/>
            </p:cNvSpPr>
            <p:nvPr userDrawn="1"/>
          </p:nvSpPr>
          <p:spPr bwMode="auto">
            <a:xfrm>
              <a:off x="7237255"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499" name="Oval 464"/>
            <p:cNvSpPr>
              <a:spLocks noChangeAspect="1" noChangeArrowheads="1"/>
            </p:cNvSpPr>
            <p:nvPr userDrawn="1"/>
          </p:nvSpPr>
          <p:spPr bwMode="auto">
            <a:xfrm>
              <a:off x="7369977"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0" name="Oval 465"/>
            <p:cNvSpPr>
              <a:spLocks noChangeAspect="1" noChangeArrowheads="1"/>
            </p:cNvSpPr>
            <p:nvPr userDrawn="1"/>
          </p:nvSpPr>
          <p:spPr bwMode="auto">
            <a:xfrm>
              <a:off x="7504491"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1" name="Oval 466"/>
            <p:cNvSpPr>
              <a:spLocks noChangeAspect="1" noChangeArrowheads="1"/>
            </p:cNvSpPr>
            <p:nvPr userDrawn="1"/>
          </p:nvSpPr>
          <p:spPr bwMode="auto">
            <a:xfrm>
              <a:off x="7637213"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2" name="Oval 467"/>
            <p:cNvSpPr>
              <a:spLocks noChangeAspect="1" noChangeArrowheads="1"/>
            </p:cNvSpPr>
            <p:nvPr userDrawn="1"/>
          </p:nvSpPr>
          <p:spPr bwMode="auto">
            <a:xfrm>
              <a:off x="7771728"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3" name="Oval 468"/>
            <p:cNvSpPr>
              <a:spLocks noChangeAspect="1" noChangeArrowheads="1"/>
            </p:cNvSpPr>
            <p:nvPr userDrawn="1"/>
          </p:nvSpPr>
          <p:spPr bwMode="auto">
            <a:xfrm>
              <a:off x="7906244"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4" name="Oval 469"/>
            <p:cNvSpPr>
              <a:spLocks noChangeAspect="1" noChangeArrowheads="1"/>
            </p:cNvSpPr>
            <p:nvPr userDrawn="1"/>
          </p:nvSpPr>
          <p:spPr bwMode="auto">
            <a:xfrm>
              <a:off x="8038965"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5" name="Oval 470"/>
            <p:cNvSpPr>
              <a:spLocks noChangeAspect="1" noChangeArrowheads="1"/>
            </p:cNvSpPr>
            <p:nvPr userDrawn="1"/>
          </p:nvSpPr>
          <p:spPr bwMode="auto">
            <a:xfrm>
              <a:off x="8173481"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6" name="Oval 471"/>
            <p:cNvSpPr>
              <a:spLocks noChangeAspect="1" noChangeArrowheads="1"/>
            </p:cNvSpPr>
            <p:nvPr userDrawn="1"/>
          </p:nvSpPr>
          <p:spPr bwMode="auto">
            <a:xfrm>
              <a:off x="8306202"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7" name="Oval 472"/>
            <p:cNvSpPr>
              <a:spLocks noChangeAspect="1" noChangeArrowheads="1"/>
            </p:cNvSpPr>
            <p:nvPr userDrawn="1"/>
          </p:nvSpPr>
          <p:spPr bwMode="auto">
            <a:xfrm>
              <a:off x="8440717"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8" name="Oval 473"/>
            <p:cNvSpPr>
              <a:spLocks noChangeAspect="1" noChangeArrowheads="1"/>
            </p:cNvSpPr>
            <p:nvPr userDrawn="1"/>
          </p:nvSpPr>
          <p:spPr bwMode="auto">
            <a:xfrm>
              <a:off x="8573438"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09" name="Oval 474"/>
            <p:cNvSpPr>
              <a:spLocks noChangeAspect="1" noChangeArrowheads="1"/>
            </p:cNvSpPr>
            <p:nvPr userDrawn="1"/>
          </p:nvSpPr>
          <p:spPr bwMode="auto">
            <a:xfrm>
              <a:off x="8707955"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0" name="Oval 475"/>
            <p:cNvSpPr>
              <a:spLocks noChangeAspect="1" noChangeArrowheads="1"/>
            </p:cNvSpPr>
            <p:nvPr userDrawn="1"/>
          </p:nvSpPr>
          <p:spPr bwMode="auto">
            <a:xfrm>
              <a:off x="8840677"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1" name="Oval 476"/>
            <p:cNvSpPr>
              <a:spLocks noChangeAspect="1" noChangeArrowheads="1"/>
            </p:cNvSpPr>
            <p:nvPr userDrawn="1"/>
          </p:nvSpPr>
          <p:spPr bwMode="auto">
            <a:xfrm>
              <a:off x="8975191"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2" name="Oval 477"/>
            <p:cNvSpPr>
              <a:spLocks noChangeAspect="1" noChangeArrowheads="1"/>
            </p:cNvSpPr>
            <p:nvPr userDrawn="1"/>
          </p:nvSpPr>
          <p:spPr bwMode="auto">
            <a:xfrm>
              <a:off x="9107912"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3" name="Oval 478"/>
            <p:cNvSpPr>
              <a:spLocks noChangeAspect="1" noChangeArrowheads="1"/>
            </p:cNvSpPr>
            <p:nvPr userDrawn="1"/>
          </p:nvSpPr>
          <p:spPr bwMode="auto">
            <a:xfrm>
              <a:off x="9242428"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4" name="Oval 479"/>
            <p:cNvSpPr>
              <a:spLocks noChangeAspect="1" noChangeArrowheads="1"/>
            </p:cNvSpPr>
            <p:nvPr userDrawn="1"/>
          </p:nvSpPr>
          <p:spPr bwMode="auto">
            <a:xfrm>
              <a:off x="9375149"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5" name="Oval 480"/>
            <p:cNvSpPr>
              <a:spLocks noChangeAspect="1" noChangeArrowheads="1"/>
            </p:cNvSpPr>
            <p:nvPr userDrawn="1"/>
          </p:nvSpPr>
          <p:spPr bwMode="auto">
            <a:xfrm>
              <a:off x="9509665"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6" name="Oval 481"/>
            <p:cNvSpPr>
              <a:spLocks noChangeAspect="1" noChangeArrowheads="1"/>
            </p:cNvSpPr>
            <p:nvPr userDrawn="1"/>
          </p:nvSpPr>
          <p:spPr bwMode="auto">
            <a:xfrm>
              <a:off x="9642387"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7" name="Oval 482"/>
            <p:cNvSpPr>
              <a:spLocks noChangeAspect="1" noChangeArrowheads="1"/>
            </p:cNvSpPr>
            <p:nvPr userDrawn="1"/>
          </p:nvSpPr>
          <p:spPr bwMode="auto">
            <a:xfrm>
              <a:off x="10311376"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8" name="Oval 483"/>
            <p:cNvSpPr>
              <a:spLocks noChangeAspect="1" noChangeArrowheads="1"/>
            </p:cNvSpPr>
            <p:nvPr userDrawn="1"/>
          </p:nvSpPr>
          <p:spPr bwMode="auto">
            <a:xfrm>
              <a:off x="10444098" y="2570205"/>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19" name="Oval 484"/>
            <p:cNvSpPr>
              <a:spLocks noChangeAspect="1" noChangeArrowheads="1"/>
            </p:cNvSpPr>
            <p:nvPr userDrawn="1"/>
          </p:nvSpPr>
          <p:spPr bwMode="auto">
            <a:xfrm>
              <a:off x="1356250" y="2570205"/>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0" name="Oval 485"/>
            <p:cNvSpPr>
              <a:spLocks noChangeAspect="1" noChangeArrowheads="1"/>
            </p:cNvSpPr>
            <p:nvPr userDrawn="1"/>
          </p:nvSpPr>
          <p:spPr bwMode="auto">
            <a:xfrm>
              <a:off x="2157961"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1" name="Oval 486"/>
            <p:cNvSpPr>
              <a:spLocks noChangeAspect="1" noChangeArrowheads="1"/>
            </p:cNvSpPr>
            <p:nvPr userDrawn="1"/>
          </p:nvSpPr>
          <p:spPr bwMode="auto">
            <a:xfrm>
              <a:off x="2292475"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2" name="Oval 487"/>
            <p:cNvSpPr>
              <a:spLocks noChangeAspect="1" noChangeArrowheads="1"/>
            </p:cNvSpPr>
            <p:nvPr userDrawn="1"/>
          </p:nvSpPr>
          <p:spPr bwMode="auto">
            <a:xfrm>
              <a:off x="2425197"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3" name="Oval 488"/>
            <p:cNvSpPr>
              <a:spLocks noChangeAspect="1" noChangeArrowheads="1"/>
            </p:cNvSpPr>
            <p:nvPr userDrawn="1"/>
          </p:nvSpPr>
          <p:spPr bwMode="auto">
            <a:xfrm>
              <a:off x="2559713"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4" name="Oval 489"/>
            <p:cNvSpPr>
              <a:spLocks noChangeAspect="1" noChangeArrowheads="1"/>
            </p:cNvSpPr>
            <p:nvPr userDrawn="1"/>
          </p:nvSpPr>
          <p:spPr bwMode="auto">
            <a:xfrm>
              <a:off x="2692435"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5" name="Oval 490"/>
            <p:cNvSpPr>
              <a:spLocks noChangeAspect="1" noChangeArrowheads="1"/>
            </p:cNvSpPr>
            <p:nvPr userDrawn="1"/>
          </p:nvSpPr>
          <p:spPr bwMode="auto">
            <a:xfrm>
              <a:off x="2826949"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6" name="Oval 491"/>
            <p:cNvSpPr>
              <a:spLocks noChangeAspect="1" noChangeArrowheads="1"/>
            </p:cNvSpPr>
            <p:nvPr userDrawn="1"/>
          </p:nvSpPr>
          <p:spPr bwMode="auto">
            <a:xfrm>
              <a:off x="2959671"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7" name="Oval 492"/>
            <p:cNvSpPr>
              <a:spLocks noChangeAspect="1" noChangeArrowheads="1"/>
            </p:cNvSpPr>
            <p:nvPr userDrawn="1"/>
          </p:nvSpPr>
          <p:spPr bwMode="auto">
            <a:xfrm>
              <a:off x="3094186"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8" name="Oval 493"/>
            <p:cNvSpPr>
              <a:spLocks noChangeAspect="1" noChangeArrowheads="1"/>
            </p:cNvSpPr>
            <p:nvPr userDrawn="1"/>
          </p:nvSpPr>
          <p:spPr bwMode="auto">
            <a:xfrm>
              <a:off x="3226908"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29" name="Oval 494"/>
            <p:cNvSpPr>
              <a:spLocks noChangeAspect="1" noChangeArrowheads="1"/>
            </p:cNvSpPr>
            <p:nvPr userDrawn="1"/>
          </p:nvSpPr>
          <p:spPr bwMode="auto">
            <a:xfrm>
              <a:off x="3361423"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0" name="Oval 495"/>
            <p:cNvSpPr>
              <a:spLocks noChangeAspect="1" noChangeArrowheads="1"/>
            </p:cNvSpPr>
            <p:nvPr userDrawn="1"/>
          </p:nvSpPr>
          <p:spPr bwMode="auto">
            <a:xfrm>
              <a:off x="3494145"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1" name="Oval 496"/>
            <p:cNvSpPr>
              <a:spLocks noChangeAspect="1" noChangeArrowheads="1"/>
            </p:cNvSpPr>
            <p:nvPr userDrawn="1"/>
          </p:nvSpPr>
          <p:spPr bwMode="auto">
            <a:xfrm>
              <a:off x="3628660"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2" name="Oval 497"/>
            <p:cNvSpPr>
              <a:spLocks noChangeAspect="1" noChangeArrowheads="1"/>
            </p:cNvSpPr>
            <p:nvPr userDrawn="1"/>
          </p:nvSpPr>
          <p:spPr bwMode="auto">
            <a:xfrm>
              <a:off x="3761382"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3" name="Oval 498"/>
            <p:cNvSpPr>
              <a:spLocks noChangeAspect="1" noChangeArrowheads="1"/>
            </p:cNvSpPr>
            <p:nvPr userDrawn="1"/>
          </p:nvSpPr>
          <p:spPr bwMode="auto">
            <a:xfrm>
              <a:off x="3895896"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4" name="Oval 499"/>
            <p:cNvSpPr>
              <a:spLocks noChangeAspect="1" noChangeArrowheads="1"/>
            </p:cNvSpPr>
            <p:nvPr userDrawn="1"/>
          </p:nvSpPr>
          <p:spPr bwMode="auto">
            <a:xfrm>
              <a:off x="4028618"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5" name="Oval 500"/>
            <p:cNvSpPr>
              <a:spLocks noChangeAspect="1" noChangeArrowheads="1"/>
            </p:cNvSpPr>
            <p:nvPr userDrawn="1"/>
          </p:nvSpPr>
          <p:spPr bwMode="auto">
            <a:xfrm>
              <a:off x="4163135"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6" name="Oval 501"/>
            <p:cNvSpPr>
              <a:spLocks noChangeAspect="1" noChangeArrowheads="1"/>
            </p:cNvSpPr>
            <p:nvPr userDrawn="1"/>
          </p:nvSpPr>
          <p:spPr bwMode="auto">
            <a:xfrm>
              <a:off x="4295856"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7" name="Oval 502"/>
            <p:cNvSpPr>
              <a:spLocks noChangeAspect="1" noChangeArrowheads="1"/>
            </p:cNvSpPr>
            <p:nvPr userDrawn="1"/>
          </p:nvSpPr>
          <p:spPr bwMode="auto">
            <a:xfrm>
              <a:off x="5633834"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8" name="Oval 503"/>
            <p:cNvSpPr>
              <a:spLocks noChangeAspect="1" noChangeArrowheads="1"/>
            </p:cNvSpPr>
            <p:nvPr userDrawn="1"/>
          </p:nvSpPr>
          <p:spPr bwMode="auto">
            <a:xfrm>
              <a:off x="5766556"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39" name="Oval 504"/>
            <p:cNvSpPr>
              <a:spLocks noChangeAspect="1" noChangeArrowheads="1"/>
            </p:cNvSpPr>
            <p:nvPr userDrawn="1"/>
          </p:nvSpPr>
          <p:spPr bwMode="auto">
            <a:xfrm>
              <a:off x="5901070"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0" name="Oval 505"/>
            <p:cNvSpPr>
              <a:spLocks noChangeAspect="1" noChangeArrowheads="1"/>
            </p:cNvSpPr>
            <p:nvPr userDrawn="1"/>
          </p:nvSpPr>
          <p:spPr bwMode="auto">
            <a:xfrm>
              <a:off x="6033792"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1" name="Oval 506"/>
            <p:cNvSpPr>
              <a:spLocks noChangeAspect="1" noChangeArrowheads="1"/>
            </p:cNvSpPr>
            <p:nvPr userDrawn="1"/>
          </p:nvSpPr>
          <p:spPr bwMode="auto">
            <a:xfrm>
              <a:off x="6168307"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2" name="Oval 507"/>
            <p:cNvSpPr>
              <a:spLocks noChangeAspect="1" noChangeArrowheads="1"/>
            </p:cNvSpPr>
            <p:nvPr userDrawn="1"/>
          </p:nvSpPr>
          <p:spPr bwMode="auto">
            <a:xfrm>
              <a:off x="6301029"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3" name="Oval 508"/>
            <p:cNvSpPr>
              <a:spLocks noChangeAspect="1" noChangeArrowheads="1"/>
            </p:cNvSpPr>
            <p:nvPr userDrawn="1"/>
          </p:nvSpPr>
          <p:spPr bwMode="auto">
            <a:xfrm>
              <a:off x="6435544"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4" name="Oval 509"/>
            <p:cNvSpPr>
              <a:spLocks noChangeAspect="1" noChangeArrowheads="1"/>
            </p:cNvSpPr>
            <p:nvPr userDrawn="1"/>
          </p:nvSpPr>
          <p:spPr bwMode="auto">
            <a:xfrm>
              <a:off x="6568266" y="2693928"/>
              <a:ext cx="102232" cy="102204"/>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545" name="Oval 510"/>
            <p:cNvSpPr>
              <a:spLocks noChangeAspect="1" noChangeArrowheads="1"/>
            </p:cNvSpPr>
            <p:nvPr userDrawn="1"/>
          </p:nvSpPr>
          <p:spPr bwMode="auto">
            <a:xfrm>
              <a:off x="6702781"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6" name="Oval 511"/>
            <p:cNvSpPr>
              <a:spLocks noChangeAspect="1" noChangeArrowheads="1"/>
            </p:cNvSpPr>
            <p:nvPr userDrawn="1"/>
          </p:nvSpPr>
          <p:spPr bwMode="auto">
            <a:xfrm>
              <a:off x="6835503"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7" name="Oval 512"/>
            <p:cNvSpPr>
              <a:spLocks noChangeAspect="1" noChangeArrowheads="1"/>
            </p:cNvSpPr>
            <p:nvPr userDrawn="1"/>
          </p:nvSpPr>
          <p:spPr bwMode="auto">
            <a:xfrm>
              <a:off x="6970017"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8" name="Oval 513"/>
            <p:cNvSpPr>
              <a:spLocks noChangeAspect="1" noChangeArrowheads="1"/>
            </p:cNvSpPr>
            <p:nvPr userDrawn="1"/>
          </p:nvSpPr>
          <p:spPr bwMode="auto">
            <a:xfrm>
              <a:off x="7102739"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49" name="Oval 514"/>
            <p:cNvSpPr>
              <a:spLocks noChangeAspect="1" noChangeArrowheads="1"/>
            </p:cNvSpPr>
            <p:nvPr userDrawn="1"/>
          </p:nvSpPr>
          <p:spPr bwMode="auto">
            <a:xfrm>
              <a:off x="7237255"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0" name="Oval 515"/>
            <p:cNvSpPr>
              <a:spLocks noChangeAspect="1" noChangeArrowheads="1"/>
            </p:cNvSpPr>
            <p:nvPr userDrawn="1"/>
          </p:nvSpPr>
          <p:spPr bwMode="auto">
            <a:xfrm>
              <a:off x="7369977"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1" name="Oval 516"/>
            <p:cNvSpPr>
              <a:spLocks noChangeAspect="1" noChangeArrowheads="1"/>
            </p:cNvSpPr>
            <p:nvPr userDrawn="1"/>
          </p:nvSpPr>
          <p:spPr bwMode="auto">
            <a:xfrm>
              <a:off x="7504491"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2" name="Oval 517"/>
            <p:cNvSpPr>
              <a:spLocks noChangeAspect="1" noChangeArrowheads="1"/>
            </p:cNvSpPr>
            <p:nvPr userDrawn="1"/>
          </p:nvSpPr>
          <p:spPr bwMode="auto">
            <a:xfrm>
              <a:off x="7637213"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3" name="Oval 518"/>
            <p:cNvSpPr>
              <a:spLocks noChangeAspect="1" noChangeArrowheads="1"/>
            </p:cNvSpPr>
            <p:nvPr userDrawn="1"/>
          </p:nvSpPr>
          <p:spPr bwMode="auto">
            <a:xfrm>
              <a:off x="7771728"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4" name="Oval 519"/>
            <p:cNvSpPr>
              <a:spLocks noChangeAspect="1" noChangeArrowheads="1"/>
            </p:cNvSpPr>
            <p:nvPr userDrawn="1"/>
          </p:nvSpPr>
          <p:spPr bwMode="auto">
            <a:xfrm>
              <a:off x="7906244"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5" name="Oval 520"/>
            <p:cNvSpPr>
              <a:spLocks noChangeAspect="1" noChangeArrowheads="1"/>
            </p:cNvSpPr>
            <p:nvPr userDrawn="1"/>
          </p:nvSpPr>
          <p:spPr bwMode="auto">
            <a:xfrm>
              <a:off x="8038965"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6" name="Oval 521"/>
            <p:cNvSpPr>
              <a:spLocks noChangeAspect="1" noChangeArrowheads="1"/>
            </p:cNvSpPr>
            <p:nvPr userDrawn="1"/>
          </p:nvSpPr>
          <p:spPr bwMode="auto">
            <a:xfrm>
              <a:off x="8173481"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7" name="Oval 522"/>
            <p:cNvSpPr>
              <a:spLocks noChangeAspect="1" noChangeArrowheads="1"/>
            </p:cNvSpPr>
            <p:nvPr userDrawn="1"/>
          </p:nvSpPr>
          <p:spPr bwMode="auto">
            <a:xfrm>
              <a:off x="8306202"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8" name="Oval 523"/>
            <p:cNvSpPr>
              <a:spLocks noChangeAspect="1" noChangeArrowheads="1"/>
            </p:cNvSpPr>
            <p:nvPr userDrawn="1"/>
          </p:nvSpPr>
          <p:spPr bwMode="auto">
            <a:xfrm>
              <a:off x="8440717"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59" name="Oval 524"/>
            <p:cNvSpPr>
              <a:spLocks noChangeAspect="1" noChangeArrowheads="1"/>
            </p:cNvSpPr>
            <p:nvPr userDrawn="1"/>
          </p:nvSpPr>
          <p:spPr bwMode="auto">
            <a:xfrm>
              <a:off x="8573438"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0" name="Oval 525"/>
            <p:cNvSpPr>
              <a:spLocks noChangeAspect="1" noChangeArrowheads="1"/>
            </p:cNvSpPr>
            <p:nvPr userDrawn="1"/>
          </p:nvSpPr>
          <p:spPr bwMode="auto">
            <a:xfrm>
              <a:off x="8707955"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1" name="Oval 526"/>
            <p:cNvSpPr>
              <a:spLocks noChangeAspect="1" noChangeArrowheads="1"/>
            </p:cNvSpPr>
            <p:nvPr userDrawn="1"/>
          </p:nvSpPr>
          <p:spPr bwMode="auto">
            <a:xfrm>
              <a:off x="8840677"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2" name="Oval 527"/>
            <p:cNvSpPr>
              <a:spLocks noChangeAspect="1" noChangeArrowheads="1"/>
            </p:cNvSpPr>
            <p:nvPr userDrawn="1"/>
          </p:nvSpPr>
          <p:spPr bwMode="auto">
            <a:xfrm>
              <a:off x="8975191"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3" name="Oval 528"/>
            <p:cNvSpPr>
              <a:spLocks noChangeAspect="1" noChangeArrowheads="1"/>
            </p:cNvSpPr>
            <p:nvPr userDrawn="1"/>
          </p:nvSpPr>
          <p:spPr bwMode="auto">
            <a:xfrm>
              <a:off x="9107912"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4" name="Oval 529"/>
            <p:cNvSpPr>
              <a:spLocks noChangeAspect="1" noChangeArrowheads="1"/>
            </p:cNvSpPr>
            <p:nvPr userDrawn="1"/>
          </p:nvSpPr>
          <p:spPr bwMode="auto">
            <a:xfrm>
              <a:off x="9242428"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5" name="Oval 530"/>
            <p:cNvSpPr>
              <a:spLocks noChangeAspect="1" noChangeArrowheads="1"/>
            </p:cNvSpPr>
            <p:nvPr userDrawn="1"/>
          </p:nvSpPr>
          <p:spPr bwMode="auto">
            <a:xfrm>
              <a:off x="9375149"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6" name="Oval 531"/>
            <p:cNvSpPr>
              <a:spLocks noChangeAspect="1" noChangeArrowheads="1"/>
            </p:cNvSpPr>
            <p:nvPr userDrawn="1"/>
          </p:nvSpPr>
          <p:spPr bwMode="auto">
            <a:xfrm>
              <a:off x="9509665"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7" name="Oval 532"/>
            <p:cNvSpPr>
              <a:spLocks noChangeAspect="1" noChangeArrowheads="1"/>
            </p:cNvSpPr>
            <p:nvPr userDrawn="1"/>
          </p:nvSpPr>
          <p:spPr bwMode="auto">
            <a:xfrm>
              <a:off x="9642387" y="269392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8" name="Oval 533"/>
            <p:cNvSpPr>
              <a:spLocks noChangeAspect="1" noChangeArrowheads="1"/>
            </p:cNvSpPr>
            <p:nvPr userDrawn="1"/>
          </p:nvSpPr>
          <p:spPr bwMode="auto">
            <a:xfrm>
              <a:off x="9776902"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69" name="Oval 534"/>
            <p:cNvSpPr>
              <a:spLocks noChangeAspect="1" noChangeArrowheads="1"/>
            </p:cNvSpPr>
            <p:nvPr userDrawn="1"/>
          </p:nvSpPr>
          <p:spPr bwMode="auto">
            <a:xfrm>
              <a:off x="9909624"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0" name="Oval 535"/>
            <p:cNvSpPr>
              <a:spLocks noChangeAspect="1" noChangeArrowheads="1"/>
            </p:cNvSpPr>
            <p:nvPr userDrawn="1"/>
          </p:nvSpPr>
          <p:spPr bwMode="auto">
            <a:xfrm>
              <a:off x="10311376" y="269392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1" name="Oval 536"/>
            <p:cNvSpPr>
              <a:spLocks noChangeAspect="1" noChangeArrowheads="1"/>
            </p:cNvSpPr>
            <p:nvPr userDrawn="1"/>
          </p:nvSpPr>
          <p:spPr bwMode="auto">
            <a:xfrm>
              <a:off x="2425197"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2" name="Oval 537"/>
            <p:cNvSpPr>
              <a:spLocks noChangeAspect="1" noChangeArrowheads="1"/>
            </p:cNvSpPr>
            <p:nvPr userDrawn="1"/>
          </p:nvSpPr>
          <p:spPr bwMode="auto">
            <a:xfrm>
              <a:off x="2559713"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3" name="Oval 538"/>
            <p:cNvSpPr>
              <a:spLocks noChangeAspect="1" noChangeArrowheads="1"/>
            </p:cNvSpPr>
            <p:nvPr userDrawn="1"/>
          </p:nvSpPr>
          <p:spPr bwMode="auto">
            <a:xfrm>
              <a:off x="2692435"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4" name="Oval 539"/>
            <p:cNvSpPr>
              <a:spLocks noChangeAspect="1" noChangeArrowheads="1"/>
            </p:cNvSpPr>
            <p:nvPr userDrawn="1"/>
          </p:nvSpPr>
          <p:spPr bwMode="auto">
            <a:xfrm>
              <a:off x="2826949"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5" name="Oval 540"/>
            <p:cNvSpPr>
              <a:spLocks noChangeAspect="1" noChangeArrowheads="1"/>
            </p:cNvSpPr>
            <p:nvPr userDrawn="1"/>
          </p:nvSpPr>
          <p:spPr bwMode="auto">
            <a:xfrm>
              <a:off x="2959671"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6" name="Oval 541"/>
            <p:cNvSpPr>
              <a:spLocks noChangeAspect="1" noChangeArrowheads="1"/>
            </p:cNvSpPr>
            <p:nvPr userDrawn="1"/>
          </p:nvSpPr>
          <p:spPr bwMode="auto">
            <a:xfrm>
              <a:off x="3094186"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7" name="Oval 542"/>
            <p:cNvSpPr>
              <a:spLocks noChangeAspect="1" noChangeArrowheads="1"/>
            </p:cNvSpPr>
            <p:nvPr userDrawn="1"/>
          </p:nvSpPr>
          <p:spPr bwMode="auto">
            <a:xfrm>
              <a:off x="3226908"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8" name="Oval 543"/>
            <p:cNvSpPr>
              <a:spLocks noChangeAspect="1" noChangeArrowheads="1"/>
            </p:cNvSpPr>
            <p:nvPr userDrawn="1"/>
          </p:nvSpPr>
          <p:spPr bwMode="auto">
            <a:xfrm>
              <a:off x="3361423"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79" name="Oval 544"/>
            <p:cNvSpPr>
              <a:spLocks noChangeAspect="1" noChangeArrowheads="1"/>
            </p:cNvSpPr>
            <p:nvPr userDrawn="1"/>
          </p:nvSpPr>
          <p:spPr bwMode="auto">
            <a:xfrm>
              <a:off x="3494145"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0" name="Oval 545"/>
            <p:cNvSpPr>
              <a:spLocks noChangeAspect="1" noChangeArrowheads="1"/>
            </p:cNvSpPr>
            <p:nvPr userDrawn="1"/>
          </p:nvSpPr>
          <p:spPr bwMode="auto">
            <a:xfrm>
              <a:off x="3628660"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1" name="Oval 546"/>
            <p:cNvSpPr>
              <a:spLocks noChangeAspect="1" noChangeArrowheads="1"/>
            </p:cNvSpPr>
            <p:nvPr userDrawn="1"/>
          </p:nvSpPr>
          <p:spPr bwMode="auto">
            <a:xfrm>
              <a:off x="3761382"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2" name="Oval 547"/>
            <p:cNvSpPr>
              <a:spLocks noChangeAspect="1" noChangeArrowheads="1"/>
            </p:cNvSpPr>
            <p:nvPr userDrawn="1"/>
          </p:nvSpPr>
          <p:spPr bwMode="auto">
            <a:xfrm>
              <a:off x="3895896"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3" name="Oval 548"/>
            <p:cNvSpPr>
              <a:spLocks noChangeAspect="1" noChangeArrowheads="1"/>
            </p:cNvSpPr>
            <p:nvPr userDrawn="1"/>
          </p:nvSpPr>
          <p:spPr bwMode="auto">
            <a:xfrm>
              <a:off x="4028618"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4" name="Oval 549"/>
            <p:cNvSpPr>
              <a:spLocks noChangeAspect="1" noChangeArrowheads="1"/>
            </p:cNvSpPr>
            <p:nvPr userDrawn="1"/>
          </p:nvSpPr>
          <p:spPr bwMode="auto">
            <a:xfrm>
              <a:off x="4163135"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5" name="Oval 550"/>
            <p:cNvSpPr>
              <a:spLocks noChangeAspect="1" noChangeArrowheads="1"/>
            </p:cNvSpPr>
            <p:nvPr userDrawn="1"/>
          </p:nvSpPr>
          <p:spPr bwMode="auto">
            <a:xfrm>
              <a:off x="4295856"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6" name="Oval 551"/>
            <p:cNvSpPr>
              <a:spLocks noChangeAspect="1" noChangeArrowheads="1"/>
            </p:cNvSpPr>
            <p:nvPr userDrawn="1"/>
          </p:nvSpPr>
          <p:spPr bwMode="auto">
            <a:xfrm>
              <a:off x="5766556"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7" name="Oval 552"/>
            <p:cNvSpPr>
              <a:spLocks noChangeAspect="1" noChangeArrowheads="1"/>
            </p:cNvSpPr>
            <p:nvPr userDrawn="1"/>
          </p:nvSpPr>
          <p:spPr bwMode="auto">
            <a:xfrm>
              <a:off x="5901070" y="2817648"/>
              <a:ext cx="102232" cy="102205"/>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588" name="Oval 553"/>
            <p:cNvSpPr>
              <a:spLocks noChangeAspect="1" noChangeArrowheads="1"/>
            </p:cNvSpPr>
            <p:nvPr userDrawn="1"/>
          </p:nvSpPr>
          <p:spPr bwMode="auto">
            <a:xfrm>
              <a:off x="6033792"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89" name="Oval 554"/>
            <p:cNvSpPr>
              <a:spLocks noChangeAspect="1" noChangeArrowheads="1"/>
            </p:cNvSpPr>
            <p:nvPr userDrawn="1"/>
          </p:nvSpPr>
          <p:spPr bwMode="auto">
            <a:xfrm>
              <a:off x="6168307"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0" name="Oval 555"/>
            <p:cNvSpPr>
              <a:spLocks noChangeAspect="1" noChangeArrowheads="1"/>
            </p:cNvSpPr>
            <p:nvPr userDrawn="1"/>
          </p:nvSpPr>
          <p:spPr bwMode="auto">
            <a:xfrm>
              <a:off x="6301029"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1" name="Oval 556"/>
            <p:cNvSpPr>
              <a:spLocks noChangeAspect="1" noChangeArrowheads="1"/>
            </p:cNvSpPr>
            <p:nvPr userDrawn="1"/>
          </p:nvSpPr>
          <p:spPr bwMode="auto">
            <a:xfrm>
              <a:off x="6435544"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2" name="Oval 557"/>
            <p:cNvSpPr>
              <a:spLocks noChangeAspect="1" noChangeArrowheads="1"/>
            </p:cNvSpPr>
            <p:nvPr userDrawn="1"/>
          </p:nvSpPr>
          <p:spPr bwMode="auto">
            <a:xfrm>
              <a:off x="6568266"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3" name="Oval 558"/>
            <p:cNvSpPr>
              <a:spLocks noChangeAspect="1" noChangeArrowheads="1"/>
            </p:cNvSpPr>
            <p:nvPr userDrawn="1"/>
          </p:nvSpPr>
          <p:spPr bwMode="auto">
            <a:xfrm>
              <a:off x="6702781"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4" name="Oval 559"/>
            <p:cNvSpPr>
              <a:spLocks noChangeAspect="1" noChangeArrowheads="1"/>
            </p:cNvSpPr>
            <p:nvPr userDrawn="1"/>
          </p:nvSpPr>
          <p:spPr bwMode="auto">
            <a:xfrm>
              <a:off x="6835503"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5" name="Oval 560"/>
            <p:cNvSpPr>
              <a:spLocks noChangeAspect="1" noChangeArrowheads="1"/>
            </p:cNvSpPr>
            <p:nvPr userDrawn="1"/>
          </p:nvSpPr>
          <p:spPr bwMode="auto">
            <a:xfrm>
              <a:off x="6970017"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6" name="Oval 561"/>
            <p:cNvSpPr>
              <a:spLocks noChangeAspect="1" noChangeArrowheads="1"/>
            </p:cNvSpPr>
            <p:nvPr userDrawn="1"/>
          </p:nvSpPr>
          <p:spPr bwMode="auto">
            <a:xfrm>
              <a:off x="7102739"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7" name="Oval 562"/>
            <p:cNvSpPr>
              <a:spLocks noChangeAspect="1" noChangeArrowheads="1"/>
            </p:cNvSpPr>
            <p:nvPr userDrawn="1"/>
          </p:nvSpPr>
          <p:spPr bwMode="auto">
            <a:xfrm>
              <a:off x="7237255"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8" name="Oval 563"/>
            <p:cNvSpPr>
              <a:spLocks noChangeAspect="1" noChangeArrowheads="1"/>
            </p:cNvSpPr>
            <p:nvPr userDrawn="1"/>
          </p:nvSpPr>
          <p:spPr bwMode="auto">
            <a:xfrm>
              <a:off x="7369977"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599" name="Oval 564"/>
            <p:cNvSpPr>
              <a:spLocks noChangeAspect="1" noChangeArrowheads="1"/>
            </p:cNvSpPr>
            <p:nvPr userDrawn="1"/>
          </p:nvSpPr>
          <p:spPr bwMode="auto">
            <a:xfrm>
              <a:off x="7504491"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0" name="Oval 565"/>
            <p:cNvSpPr>
              <a:spLocks noChangeAspect="1" noChangeArrowheads="1"/>
            </p:cNvSpPr>
            <p:nvPr userDrawn="1"/>
          </p:nvSpPr>
          <p:spPr bwMode="auto">
            <a:xfrm>
              <a:off x="7637213"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1" name="Oval 566"/>
            <p:cNvSpPr>
              <a:spLocks noChangeAspect="1" noChangeArrowheads="1"/>
            </p:cNvSpPr>
            <p:nvPr userDrawn="1"/>
          </p:nvSpPr>
          <p:spPr bwMode="auto">
            <a:xfrm>
              <a:off x="7771728"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2" name="Oval 567"/>
            <p:cNvSpPr>
              <a:spLocks noChangeAspect="1" noChangeArrowheads="1"/>
            </p:cNvSpPr>
            <p:nvPr userDrawn="1"/>
          </p:nvSpPr>
          <p:spPr bwMode="auto">
            <a:xfrm>
              <a:off x="7906244"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3" name="Oval 568"/>
            <p:cNvSpPr>
              <a:spLocks noChangeAspect="1" noChangeArrowheads="1"/>
            </p:cNvSpPr>
            <p:nvPr userDrawn="1"/>
          </p:nvSpPr>
          <p:spPr bwMode="auto">
            <a:xfrm>
              <a:off x="8038965"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4" name="Oval 569"/>
            <p:cNvSpPr>
              <a:spLocks noChangeAspect="1" noChangeArrowheads="1"/>
            </p:cNvSpPr>
            <p:nvPr userDrawn="1"/>
          </p:nvSpPr>
          <p:spPr bwMode="auto">
            <a:xfrm>
              <a:off x="8173481"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5" name="Oval 570"/>
            <p:cNvSpPr>
              <a:spLocks noChangeAspect="1" noChangeArrowheads="1"/>
            </p:cNvSpPr>
            <p:nvPr userDrawn="1"/>
          </p:nvSpPr>
          <p:spPr bwMode="auto">
            <a:xfrm>
              <a:off x="8306202"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6" name="Oval 571"/>
            <p:cNvSpPr>
              <a:spLocks noChangeAspect="1" noChangeArrowheads="1"/>
            </p:cNvSpPr>
            <p:nvPr userDrawn="1"/>
          </p:nvSpPr>
          <p:spPr bwMode="auto">
            <a:xfrm>
              <a:off x="8440717"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7" name="Oval 572"/>
            <p:cNvSpPr>
              <a:spLocks noChangeAspect="1" noChangeArrowheads="1"/>
            </p:cNvSpPr>
            <p:nvPr userDrawn="1"/>
          </p:nvSpPr>
          <p:spPr bwMode="auto">
            <a:xfrm>
              <a:off x="8573438"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8" name="Oval 573"/>
            <p:cNvSpPr>
              <a:spLocks noChangeAspect="1" noChangeArrowheads="1"/>
            </p:cNvSpPr>
            <p:nvPr userDrawn="1"/>
          </p:nvSpPr>
          <p:spPr bwMode="auto">
            <a:xfrm>
              <a:off x="8707955"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09" name="Oval 574"/>
            <p:cNvSpPr>
              <a:spLocks noChangeAspect="1" noChangeArrowheads="1"/>
            </p:cNvSpPr>
            <p:nvPr userDrawn="1"/>
          </p:nvSpPr>
          <p:spPr bwMode="auto">
            <a:xfrm>
              <a:off x="8840677"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0" name="Oval 575"/>
            <p:cNvSpPr>
              <a:spLocks noChangeAspect="1" noChangeArrowheads="1"/>
            </p:cNvSpPr>
            <p:nvPr userDrawn="1"/>
          </p:nvSpPr>
          <p:spPr bwMode="auto">
            <a:xfrm>
              <a:off x="8975191"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1" name="Oval 576"/>
            <p:cNvSpPr>
              <a:spLocks noChangeAspect="1" noChangeArrowheads="1"/>
            </p:cNvSpPr>
            <p:nvPr userDrawn="1"/>
          </p:nvSpPr>
          <p:spPr bwMode="auto">
            <a:xfrm>
              <a:off x="9107912"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2" name="Oval 577"/>
            <p:cNvSpPr>
              <a:spLocks noChangeAspect="1" noChangeArrowheads="1"/>
            </p:cNvSpPr>
            <p:nvPr userDrawn="1"/>
          </p:nvSpPr>
          <p:spPr bwMode="auto">
            <a:xfrm>
              <a:off x="9242428"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3" name="Oval 578"/>
            <p:cNvSpPr>
              <a:spLocks noChangeAspect="1" noChangeArrowheads="1"/>
            </p:cNvSpPr>
            <p:nvPr userDrawn="1"/>
          </p:nvSpPr>
          <p:spPr bwMode="auto">
            <a:xfrm>
              <a:off x="9375149"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4" name="Oval 579"/>
            <p:cNvSpPr>
              <a:spLocks noChangeAspect="1" noChangeArrowheads="1"/>
            </p:cNvSpPr>
            <p:nvPr userDrawn="1"/>
          </p:nvSpPr>
          <p:spPr bwMode="auto">
            <a:xfrm>
              <a:off x="9509665"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5" name="Oval 580"/>
            <p:cNvSpPr>
              <a:spLocks noChangeAspect="1" noChangeArrowheads="1"/>
            </p:cNvSpPr>
            <p:nvPr userDrawn="1"/>
          </p:nvSpPr>
          <p:spPr bwMode="auto">
            <a:xfrm>
              <a:off x="9642387" y="281764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6" name="Oval 581"/>
            <p:cNvSpPr>
              <a:spLocks noChangeAspect="1" noChangeArrowheads="1"/>
            </p:cNvSpPr>
            <p:nvPr userDrawn="1"/>
          </p:nvSpPr>
          <p:spPr bwMode="auto">
            <a:xfrm>
              <a:off x="9776902"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7" name="Oval 582"/>
            <p:cNvSpPr>
              <a:spLocks noChangeAspect="1" noChangeArrowheads="1"/>
            </p:cNvSpPr>
            <p:nvPr userDrawn="1"/>
          </p:nvSpPr>
          <p:spPr bwMode="auto">
            <a:xfrm>
              <a:off x="9909624"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8" name="Oval 583"/>
            <p:cNvSpPr>
              <a:spLocks noChangeAspect="1" noChangeArrowheads="1"/>
            </p:cNvSpPr>
            <p:nvPr userDrawn="1"/>
          </p:nvSpPr>
          <p:spPr bwMode="auto">
            <a:xfrm>
              <a:off x="10311376" y="281764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19" name="Oval 584"/>
            <p:cNvSpPr>
              <a:spLocks noChangeAspect="1" noChangeArrowheads="1"/>
            </p:cNvSpPr>
            <p:nvPr userDrawn="1"/>
          </p:nvSpPr>
          <p:spPr bwMode="auto">
            <a:xfrm>
              <a:off x="2425197"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0" name="Oval 585"/>
            <p:cNvSpPr>
              <a:spLocks noChangeAspect="1" noChangeArrowheads="1"/>
            </p:cNvSpPr>
            <p:nvPr userDrawn="1"/>
          </p:nvSpPr>
          <p:spPr bwMode="auto">
            <a:xfrm>
              <a:off x="2559713"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1" name="Oval 586"/>
            <p:cNvSpPr>
              <a:spLocks noChangeAspect="1" noChangeArrowheads="1"/>
            </p:cNvSpPr>
            <p:nvPr userDrawn="1"/>
          </p:nvSpPr>
          <p:spPr bwMode="auto">
            <a:xfrm>
              <a:off x="2692435"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2" name="Oval 587"/>
            <p:cNvSpPr>
              <a:spLocks noChangeAspect="1" noChangeArrowheads="1"/>
            </p:cNvSpPr>
            <p:nvPr userDrawn="1"/>
          </p:nvSpPr>
          <p:spPr bwMode="auto">
            <a:xfrm>
              <a:off x="2826949"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3" name="Oval 588"/>
            <p:cNvSpPr>
              <a:spLocks noChangeAspect="1" noChangeArrowheads="1"/>
            </p:cNvSpPr>
            <p:nvPr userDrawn="1"/>
          </p:nvSpPr>
          <p:spPr bwMode="auto">
            <a:xfrm>
              <a:off x="2959671"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4" name="Oval 589"/>
            <p:cNvSpPr>
              <a:spLocks noChangeAspect="1" noChangeArrowheads="1"/>
            </p:cNvSpPr>
            <p:nvPr userDrawn="1"/>
          </p:nvSpPr>
          <p:spPr bwMode="auto">
            <a:xfrm>
              <a:off x="3094186"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5" name="Oval 590"/>
            <p:cNvSpPr>
              <a:spLocks noChangeAspect="1" noChangeArrowheads="1"/>
            </p:cNvSpPr>
            <p:nvPr userDrawn="1"/>
          </p:nvSpPr>
          <p:spPr bwMode="auto">
            <a:xfrm>
              <a:off x="3226908"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6" name="Oval 591"/>
            <p:cNvSpPr>
              <a:spLocks noChangeAspect="1" noChangeArrowheads="1"/>
            </p:cNvSpPr>
            <p:nvPr userDrawn="1"/>
          </p:nvSpPr>
          <p:spPr bwMode="auto">
            <a:xfrm>
              <a:off x="3361423"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7" name="Oval 592"/>
            <p:cNvSpPr>
              <a:spLocks noChangeAspect="1" noChangeArrowheads="1"/>
            </p:cNvSpPr>
            <p:nvPr userDrawn="1"/>
          </p:nvSpPr>
          <p:spPr bwMode="auto">
            <a:xfrm>
              <a:off x="3494145"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8" name="Oval 593"/>
            <p:cNvSpPr>
              <a:spLocks noChangeAspect="1" noChangeArrowheads="1"/>
            </p:cNvSpPr>
            <p:nvPr userDrawn="1"/>
          </p:nvSpPr>
          <p:spPr bwMode="auto">
            <a:xfrm>
              <a:off x="3628660"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29" name="Oval 594"/>
            <p:cNvSpPr>
              <a:spLocks noChangeAspect="1" noChangeArrowheads="1"/>
            </p:cNvSpPr>
            <p:nvPr userDrawn="1"/>
          </p:nvSpPr>
          <p:spPr bwMode="auto">
            <a:xfrm>
              <a:off x="3761382"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0" name="Oval 595"/>
            <p:cNvSpPr>
              <a:spLocks noChangeAspect="1" noChangeArrowheads="1"/>
            </p:cNvSpPr>
            <p:nvPr userDrawn="1"/>
          </p:nvSpPr>
          <p:spPr bwMode="auto">
            <a:xfrm>
              <a:off x="3895896"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1" name="Oval 596"/>
            <p:cNvSpPr>
              <a:spLocks noChangeAspect="1" noChangeArrowheads="1"/>
            </p:cNvSpPr>
            <p:nvPr userDrawn="1"/>
          </p:nvSpPr>
          <p:spPr bwMode="auto">
            <a:xfrm>
              <a:off x="4028618"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2" name="Oval 597"/>
            <p:cNvSpPr>
              <a:spLocks noChangeAspect="1" noChangeArrowheads="1"/>
            </p:cNvSpPr>
            <p:nvPr userDrawn="1"/>
          </p:nvSpPr>
          <p:spPr bwMode="auto">
            <a:xfrm>
              <a:off x="4163135"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3" name="Oval 598"/>
            <p:cNvSpPr>
              <a:spLocks noChangeAspect="1" noChangeArrowheads="1"/>
            </p:cNvSpPr>
            <p:nvPr userDrawn="1"/>
          </p:nvSpPr>
          <p:spPr bwMode="auto">
            <a:xfrm>
              <a:off x="4295856"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4" name="Oval 599"/>
            <p:cNvSpPr>
              <a:spLocks noChangeAspect="1" noChangeArrowheads="1"/>
            </p:cNvSpPr>
            <p:nvPr userDrawn="1"/>
          </p:nvSpPr>
          <p:spPr bwMode="auto">
            <a:xfrm>
              <a:off x="5901070"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5" name="Oval 600"/>
            <p:cNvSpPr>
              <a:spLocks noChangeAspect="1" noChangeArrowheads="1"/>
            </p:cNvSpPr>
            <p:nvPr userDrawn="1"/>
          </p:nvSpPr>
          <p:spPr bwMode="auto">
            <a:xfrm>
              <a:off x="6033792"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6" name="Oval 601"/>
            <p:cNvSpPr>
              <a:spLocks noChangeAspect="1" noChangeArrowheads="1"/>
            </p:cNvSpPr>
            <p:nvPr userDrawn="1"/>
          </p:nvSpPr>
          <p:spPr bwMode="auto">
            <a:xfrm>
              <a:off x="6168307"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7" name="Oval 602"/>
            <p:cNvSpPr>
              <a:spLocks noChangeAspect="1" noChangeArrowheads="1"/>
            </p:cNvSpPr>
            <p:nvPr userDrawn="1"/>
          </p:nvSpPr>
          <p:spPr bwMode="auto">
            <a:xfrm>
              <a:off x="6301029"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38" name="Oval 603"/>
            <p:cNvSpPr>
              <a:spLocks noChangeAspect="1" noChangeArrowheads="1"/>
            </p:cNvSpPr>
            <p:nvPr userDrawn="1"/>
          </p:nvSpPr>
          <p:spPr bwMode="auto">
            <a:xfrm>
              <a:off x="6435544" y="2941371"/>
              <a:ext cx="102232" cy="102204"/>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639" name="Oval 604"/>
            <p:cNvSpPr>
              <a:spLocks noChangeAspect="1" noChangeArrowheads="1"/>
            </p:cNvSpPr>
            <p:nvPr userDrawn="1"/>
          </p:nvSpPr>
          <p:spPr bwMode="auto">
            <a:xfrm>
              <a:off x="6568266"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0" name="Oval 605"/>
            <p:cNvSpPr>
              <a:spLocks noChangeAspect="1" noChangeArrowheads="1"/>
            </p:cNvSpPr>
            <p:nvPr userDrawn="1"/>
          </p:nvSpPr>
          <p:spPr bwMode="auto">
            <a:xfrm>
              <a:off x="6702781"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1" name="Oval 606"/>
            <p:cNvSpPr>
              <a:spLocks noChangeAspect="1" noChangeArrowheads="1"/>
            </p:cNvSpPr>
            <p:nvPr userDrawn="1"/>
          </p:nvSpPr>
          <p:spPr bwMode="auto">
            <a:xfrm>
              <a:off x="6835503"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2" name="Oval 607"/>
            <p:cNvSpPr>
              <a:spLocks noChangeAspect="1" noChangeArrowheads="1"/>
            </p:cNvSpPr>
            <p:nvPr userDrawn="1"/>
          </p:nvSpPr>
          <p:spPr bwMode="auto">
            <a:xfrm>
              <a:off x="6970017"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3" name="Oval 608"/>
            <p:cNvSpPr>
              <a:spLocks noChangeAspect="1" noChangeArrowheads="1"/>
            </p:cNvSpPr>
            <p:nvPr userDrawn="1"/>
          </p:nvSpPr>
          <p:spPr bwMode="auto">
            <a:xfrm>
              <a:off x="7102739"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4" name="Oval 609"/>
            <p:cNvSpPr>
              <a:spLocks noChangeAspect="1" noChangeArrowheads="1"/>
            </p:cNvSpPr>
            <p:nvPr userDrawn="1"/>
          </p:nvSpPr>
          <p:spPr bwMode="auto">
            <a:xfrm>
              <a:off x="7237255"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5" name="Oval 610"/>
            <p:cNvSpPr>
              <a:spLocks noChangeAspect="1" noChangeArrowheads="1"/>
            </p:cNvSpPr>
            <p:nvPr userDrawn="1"/>
          </p:nvSpPr>
          <p:spPr bwMode="auto">
            <a:xfrm>
              <a:off x="7369977"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6" name="Oval 611"/>
            <p:cNvSpPr>
              <a:spLocks noChangeAspect="1" noChangeArrowheads="1"/>
            </p:cNvSpPr>
            <p:nvPr userDrawn="1"/>
          </p:nvSpPr>
          <p:spPr bwMode="auto">
            <a:xfrm>
              <a:off x="7504491"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7" name="Oval 612"/>
            <p:cNvSpPr>
              <a:spLocks noChangeAspect="1" noChangeArrowheads="1"/>
            </p:cNvSpPr>
            <p:nvPr userDrawn="1"/>
          </p:nvSpPr>
          <p:spPr bwMode="auto">
            <a:xfrm>
              <a:off x="7637213"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8" name="Oval 613"/>
            <p:cNvSpPr>
              <a:spLocks noChangeAspect="1" noChangeArrowheads="1"/>
            </p:cNvSpPr>
            <p:nvPr userDrawn="1"/>
          </p:nvSpPr>
          <p:spPr bwMode="auto">
            <a:xfrm>
              <a:off x="7771728"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49" name="Oval 614"/>
            <p:cNvSpPr>
              <a:spLocks noChangeAspect="1" noChangeArrowheads="1"/>
            </p:cNvSpPr>
            <p:nvPr userDrawn="1"/>
          </p:nvSpPr>
          <p:spPr bwMode="auto">
            <a:xfrm>
              <a:off x="7906244"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0" name="Oval 615"/>
            <p:cNvSpPr>
              <a:spLocks noChangeAspect="1" noChangeArrowheads="1"/>
            </p:cNvSpPr>
            <p:nvPr userDrawn="1"/>
          </p:nvSpPr>
          <p:spPr bwMode="auto">
            <a:xfrm>
              <a:off x="8038965"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1" name="Oval 616"/>
            <p:cNvSpPr>
              <a:spLocks noChangeAspect="1" noChangeArrowheads="1"/>
            </p:cNvSpPr>
            <p:nvPr userDrawn="1"/>
          </p:nvSpPr>
          <p:spPr bwMode="auto">
            <a:xfrm>
              <a:off x="8173481"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2" name="Oval 617"/>
            <p:cNvSpPr>
              <a:spLocks noChangeAspect="1" noChangeArrowheads="1"/>
            </p:cNvSpPr>
            <p:nvPr userDrawn="1"/>
          </p:nvSpPr>
          <p:spPr bwMode="auto">
            <a:xfrm>
              <a:off x="8306202"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3" name="Oval 618"/>
            <p:cNvSpPr>
              <a:spLocks noChangeAspect="1" noChangeArrowheads="1"/>
            </p:cNvSpPr>
            <p:nvPr userDrawn="1"/>
          </p:nvSpPr>
          <p:spPr bwMode="auto">
            <a:xfrm>
              <a:off x="8440717"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4" name="Oval 619"/>
            <p:cNvSpPr>
              <a:spLocks noChangeAspect="1" noChangeArrowheads="1"/>
            </p:cNvSpPr>
            <p:nvPr userDrawn="1"/>
          </p:nvSpPr>
          <p:spPr bwMode="auto">
            <a:xfrm>
              <a:off x="8573438"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5" name="Oval 620"/>
            <p:cNvSpPr>
              <a:spLocks noChangeAspect="1" noChangeArrowheads="1"/>
            </p:cNvSpPr>
            <p:nvPr userDrawn="1"/>
          </p:nvSpPr>
          <p:spPr bwMode="auto">
            <a:xfrm>
              <a:off x="8707955"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6" name="Oval 621"/>
            <p:cNvSpPr>
              <a:spLocks noChangeAspect="1" noChangeArrowheads="1"/>
            </p:cNvSpPr>
            <p:nvPr userDrawn="1"/>
          </p:nvSpPr>
          <p:spPr bwMode="auto">
            <a:xfrm>
              <a:off x="8840677"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7" name="Oval 622"/>
            <p:cNvSpPr>
              <a:spLocks noChangeAspect="1" noChangeArrowheads="1"/>
            </p:cNvSpPr>
            <p:nvPr userDrawn="1"/>
          </p:nvSpPr>
          <p:spPr bwMode="auto">
            <a:xfrm>
              <a:off x="8975191"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8" name="Oval 623"/>
            <p:cNvSpPr>
              <a:spLocks noChangeAspect="1" noChangeArrowheads="1"/>
            </p:cNvSpPr>
            <p:nvPr userDrawn="1"/>
          </p:nvSpPr>
          <p:spPr bwMode="auto">
            <a:xfrm>
              <a:off x="9107912"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59" name="Oval 624"/>
            <p:cNvSpPr>
              <a:spLocks noChangeAspect="1" noChangeArrowheads="1"/>
            </p:cNvSpPr>
            <p:nvPr userDrawn="1"/>
          </p:nvSpPr>
          <p:spPr bwMode="auto">
            <a:xfrm>
              <a:off x="9242428"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0" name="Oval 625"/>
            <p:cNvSpPr>
              <a:spLocks noChangeAspect="1" noChangeArrowheads="1"/>
            </p:cNvSpPr>
            <p:nvPr userDrawn="1"/>
          </p:nvSpPr>
          <p:spPr bwMode="auto">
            <a:xfrm>
              <a:off x="9375149"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1" name="Oval 626"/>
            <p:cNvSpPr>
              <a:spLocks noChangeAspect="1" noChangeArrowheads="1"/>
            </p:cNvSpPr>
            <p:nvPr userDrawn="1"/>
          </p:nvSpPr>
          <p:spPr bwMode="auto">
            <a:xfrm>
              <a:off x="9509665"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2" name="Oval 627"/>
            <p:cNvSpPr>
              <a:spLocks noChangeAspect="1" noChangeArrowheads="1"/>
            </p:cNvSpPr>
            <p:nvPr userDrawn="1"/>
          </p:nvSpPr>
          <p:spPr bwMode="auto">
            <a:xfrm>
              <a:off x="9642387" y="294137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3" name="Oval 628"/>
            <p:cNvSpPr>
              <a:spLocks noChangeAspect="1" noChangeArrowheads="1"/>
            </p:cNvSpPr>
            <p:nvPr userDrawn="1"/>
          </p:nvSpPr>
          <p:spPr bwMode="auto">
            <a:xfrm>
              <a:off x="9776902"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4" name="Oval 629"/>
            <p:cNvSpPr>
              <a:spLocks noChangeAspect="1" noChangeArrowheads="1"/>
            </p:cNvSpPr>
            <p:nvPr userDrawn="1"/>
          </p:nvSpPr>
          <p:spPr bwMode="auto">
            <a:xfrm>
              <a:off x="9909624" y="294137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5" name="Oval 630"/>
            <p:cNvSpPr>
              <a:spLocks noChangeAspect="1" noChangeArrowheads="1"/>
            </p:cNvSpPr>
            <p:nvPr userDrawn="1"/>
          </p:nvSpPr>
          <p:spPr bwMode="auto">
            <a:xfrm>
              <a:off x="10044138" y="2941371"/>
              <a:ext cx="102232" cy="102204"/>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666" name="Oval 631"/>
            <p:cNvSpPr>
              <a:spLocks noChangeAspect="1" noChangeArrowheads="1"/>
            </p:cNvSpPr>
            <p:nvPr userDrawn="1"/>
          </p:nvSpPr>
          <p:spPr bwMode="auto">
            <a:xfrm>
              <a:off x="2425197"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7" name="Oval 632"/>
            <p:cNvSpPr>
              <a:spLocks noChangeAspect="1" noChangeArrowheads="1"/>
            </p:cNvSpPr>
            <p:nvPr userDrawn="1"/>
          </p:nvSpPr>
          <p:spPr bwMode="auto">
            <a:xfrm>
              <a:off x="2559713"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8" name="Oval 633"/>
            <p:cNvSpPr>
              <a:spLocks noChangeAspect="1" noChangeArrowheads="1"/>
            </p:cNvSpPr>
            <p:nvPr userDrawn="1"/>
          </p:nvSpPr>
          <p:spPr bwMode="auto">
            <a:xfrm>
              <a:off x="2692435"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69" name="Oval 634"/>
            <p:cNvSpPr>
              <a:spLocks noChangeAspect="1" noChangeArrowheads="1"/>
            </p:cNvSpPr>
            <p:nvPr userDrawn="1"/>
          </p:nvSpPr>
          <p:spPr bwMode="auto">
            <a:xfrm>
              <a:off x="2826949"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0" name="Oval 635"/>
            <p:cNvSpPr>
              <a:spLocks noChangeAspect="1" noChangeArrowheads="1"/>
            </p:cNvSpPr>
            <p:nvPr userDrawn="1"/>
          </p:nvSpPr>
          <p:spPr bwMode="auto">
            <a:xfrm>
              <a:off x="2959671"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1" name="Oval 636"/>
            <p:cNvSpPr>
              <a:spLocks noChangeAspect="1" noChangeArrowheads="1"/>
            </p:cNvSpPr>
            <p:nvPr userDrawn="1"/>
          </p:nvSpPr>
          <p:spPr bwMode="auto">
            <a:xfrm>
              <a:off x="3094186"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2" name="Oval 637"/>
            <p:cNvSpPr>
              <a:spLocks noChangeAspect="1" noChangeArrowheads="1"/>
            </p:cNvSpPr>
            <p:nvPr userDrawn="1"/>
          </p:nvSpPr>
          <p:spPr bwMode="auto">
            <a:xfrm>
              <a:off x="3226908"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3" name="Oval 638"/>
            <p:cNvSpPr>
              <a:spLocks noChangeAspect="1" noChangeArrowheads="1"/>
            </p:cNvSpPr>
            <p:nvPr userDrawn="1"/>
          </p:nvSpPr>
          <p:spPr bwMode="auto">
            <a:xfrm>
              <a:off x="3361423"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4" name="Oval 639"/>
            <p:cNvSpPr>
              <a:spLocks noChangeAspect="1" noChangeArrowheads="1"/>
            </p:cNvSpPr>
            <p:nvPr userDrawn="1"/>
          </p:nvSpPr>
          <p:spPr bwMode="auto">
            <a:xfrm>
              <a:off x="3494145"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5" name="Oval 640"/>
            <p:cNvSpPr>
              <a:spLocks noChangeAspect="1" noChangeArrowheads="1"/>
            </p:cNvSpPr>
            <p:nvPr userDrawn="1"/>
          </p:nvSpPr>
          <p:spPr bwMode="auto">
            <a:xfrm>
              <a:off x="3628660"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6" name="Oval 641"/>
            <p:cNvSpPr>
              <a:spLocks noChangeAspect="1" noChangeArrowheads="1"/>
            </p:cNvSpPr>
            <p:nvPr userDrawn="1"/>
          </p:nvSpPr>
          <p:spPr bwMode="auto">
            <a:xfrm>
              <a:off x="3761382"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7" name="Oval 642"/>
            <p:cNvSpPr>
              <a:spLocks noChangeAspect="1" noChangeArrowheads="1"/>
            </p:cNvSpPr>
            <p:nvPr userDrawn="1"/>
          </p:nvSpPr>
          <p:spPr bwMode="auto">
            <a:xfrm>
              <a:off x="3895896"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8" name="Oval 643"/>
            <p:cNvSpPr>
              <a:spLocks noChangeAspect="1" noChangeArrowheads="1"/>
            </p:cNvSpPr>
            <p:nvPr userDrawn="1"/>
          </p:nvSpPr>
          <p:spPr bwMode="auto">
            <a:xfrm>
              <a:off x="4028618"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79" name="Oval 644"/>
            <p:cNvSpPr>
              <a:spLocks noChangeAspect="1" noChangeArrowheads="1"/>
            </p:cNvSpPr>
            <p:nvPr userDrawn="1"/>
          </p:nvSpPr>
          <p:spPr bwMode="auto">
            <a:xfrm>
              <a:off x="5901070"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0" name="Oval 645"/>
            <p:cNvSpPr>
              <a:spLocks noChangeAspect="1" noChangeArrowheads="1"/>
            </p:cNvSpPr>
            <p:nvPr userDrawn="1"/>
          </p:nvSpPr>
          <p:spPr bwMode="auto">
            <a:xfrm>
              <a:off x="6033792"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1" name="Oval 646"/>
            <p:cNvSpPr>
              <a:spLocks noChangeAspect="1" noChangeArrowheads="1"/>
            </p:cNvSpPr>
            <p:nvPr userDrawn="1"/>
          </p:nvSpPr>
          <p:spPr bwMode="auto">
            <a:xfrm>
              <a:off x="6168307"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2" name="Oval 647"/>
            <p:cNvSpPr>
              <a:spLocks noChangeAspect="1" noChangeArrowheads="1"/>
            </p:cNvSpPr>
            <p:nvPr userDrawn="1"/>
          </p:nvSpPr>
          <p:spPr bwMode="auto">
            <a:xfrm>
              <a:off x="6301029"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3" name="Oval 648"/>
            <p:cNvSpPr>
              <a:spLocks noChangeAspect="1" noChangeArrowheads="1"/>
            </p:cNvSpPr>
            <p:nvPr userDrawn="1"/>
          </p:nvSpPr>
          <p:spPr bwMode="auto">
            <a:xfrm>
              <a:off x="6435544"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4" name="Oval 649"/>
            <p:cNvSpPr>
              <a:spLocks noChangeAspect="1" noChangeArrowheads="1"/>
            </p:cNvSpPr>
            <p:nvPr userDrawn="1"/>
          </p:nvSpPr>
          <p:spPr bwMode="auto">
            <a:xfrm>
              <a:off x="6568266"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5" name="Oval 650"/>
            <p:cNvSpPr>
              <a:spLocks noChangeAspect="1" noChangeArrowheads="1"/>
            </p:cNvSpPr>
            <p:nvPr userDrawn="1"/>
          </p:nvSpPr>
          <p:spPr bwMode="auto">
            <a:xfrm>
              <a:off x="6702781"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6" name="Oval 651"/>
            <p:cNvSpPr>
              <a:spLocks noChangeAspect="1" noChangeArrowheads="1"/>
            </p:cNvSpPr>
            <p:nvPr userDrawn="1"/>
          </p:nvSpPr>
          <p:spPr bwMode="auto">
            <a:xfrm>
              <a:off x="6970017"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7" name="Oval 652"/>
            <p:cNvSpPr>
              <a:spLocks noChangeAspect="1" noChangeArrowheads="1"/>
            </p:cNvSpPr>
            <p:nvPr userDrawn="1"/>
          </p:nvSpPr>
          <p:spPr bwMode="auto">
            <a:xfrm>
              <a:off x="7102739"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8" name="Oval 653"/>
            <p:cNvSpPr>
              <a:spLocks noChangeAspect="1" noChangeArrowheads="1"/>
            </p:cNvSpPr>
            <p:nvPr userDrawn="1"/>
          </p:nvSpPr>
          <p:spPr bwMode="auto">
            <a:xfrm>
              <a:off x="7237255"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89" name="Oval 654"/>
            <p:cNvSpPr>
              <a:spLocks noChangeAspect="1" noChangeArrowheads="1"/>
            </p:cNvSpPr>
            <p:nvPr userDrawn="1"/>
          </p:nvSpPr>
          <p:spPr bwMode="auto">
            <a:xfrm>
              <a:off x="7369977"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0" name="Oval 655"/>
            <p:cNvSpPr>
              <a:spLocks noChangeAspect="1" noChangeArrowheads="1"/>
            </p:cNvSpPr>
            <p:nvPr userDrawn="1"/>
          </p:nvSpPr>
          <p:spPr bwMode="auto">
            <a:xfrm>
              <a:off x="7504491"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1" name="Oval 656"/>
            <p:cNvSpPr>
              <a:spLocks noChangeAspect="1" noChangeArrowheads="1"/>
            </p:cNvSpPr>
            <p:nvPr userDrawn="1"/>
          </p:nvSpPr>
          <p:spPr bwMode="auto">
            <a:xfrm>
              <a:off x="7771728"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2" name="Oval 657"/>
            <p:cNvSpPr>
              <a:spLocks noChangeAspect="1" noChangeArrowheads="1"/>
            </p:cNvSpPr>
            <p:nvPr userDrawn="1"/>
          </p:nvSpPr>
          <p:spPr bwMode="auto">
            <a:xfrm>
              <a:off x="7906244"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3" name="Oval 658"/>
            <p:cNvSpPr>
              <a:spLocks noChangeAspect="1" noChangeArrowheads="1"/>
            </p:cNvSpPr>
            <p:nvPr userDrawn="1"/>
          </p:nvSpPr>
          <p:spPr bwMode="auto">
            <a:xfrm>
              <a:off x="8038965"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4" name="Oval 659"/>
            <p:cNvSpPr>
              <a:spLocks noChangeAspect="1" noChangeArrowheads="1"/>
            </p:cNvSpPr>
            <p:nvPr userDrawn="1"/>
          </p:nvSpPr>
          <p:spPr bwMode="auto">
            <a:xfrm>
              <a:off x="8173481"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5" name="Oval 660"/>
            <p:cNvSpPr>
              <a:spLocks noChangeAspect="1" noChangeArrowheads="1"/>
            </p:cNvSpPr>
            <p:nvPr userDrawn="1"/>
          </p:nvSpPr>
          <p:spPr bwMode="auto">
            <a:xfrm>
              <a:off x="8306202"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6" name="Oval 661"/>
            <p:cNvSpPr>
              <a:spLocks noChangeAspect="1" noChangeArrowheads="1"/>
            </p:cNvSpPr>
            <p:nvPr userDrawn="1"/>
          </p:nvSpPr>
          <p:spPr bwMode="auto">
            <a:xfrm>
              <a:off x="8440717"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7" name="Oval 662"/>
            <p:cNvSpPr>
              <a:spLocks noChangeAspect="1" noChangeArrowheads="1"/>
            </p:cNvSpPr>
            <p:nvPr userDrawn="1"/>
          </p:nvSpPr>
          <p:spPr bwMode="auto">
            <a:xfrm>
              <a:off x="8573438"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8" name="Oval 663"/>
            <p:cNvSpPr>
              <a:spLocks noChangeAspect="1" noChangeArrowheads="1"/>
            </p:cNvSpPr>
            <p:nvPr userDrawn="1"/>
          </p:nvSpPr>
          <p:spPr bwMode="auto">
            <a:xfrm>
              <a:off x="8707955"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699" name="Oval 664"/>
            <p:cNvSpPr>
              <a:spLocks noChangeAspect="1" noChangeArrowheads="1"/>
            </p:cNvSpPr>
            <p:nvPr userDrawn="1"/>
          </p:nvSpPr>
          <p:spPr bwMode="auto">
            <a:xfrm>
              <a:off x="8840677"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0" name="Oval 665"/>
            <p:cNvSpPr>
              <a:spLocks noChangeAspect="1" noChangeArrowheads="1"/>
            </p:cNvSpPr>
            <p:nvPr userDrawn="1"/>
          </p:nvSpPr>
          <p:spPr bwMode="auto">
            <a:xfrm>
              <a:off x="8975191"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1" name="Oval 666"/>
            <p:cNvSpPr>
              <a:spLocks noChangeAspect="1" noChangeArrowheads="1"/>
            </p:cNvSpPr>
            <p:nvPr userDrawn="1"/>
          </p:nvSpPr>
          <p:spPr bwMode="auto">
            <a:xfrm>
              <a:off x="9107912"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2" name="Oval 667"/>
            <p:cNvSpPr>
              <a:spLocks noChangeAspect="1" noChangeArrowheads="1"/>
            </p:cNvSpPr>
            <p:nvPr userDrawn="1"/>
          </p:nvSpPr>
          <p:spPr bwMode="auto">
            <a:xfrm>
              <a:off x="9242428"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3" name="Oval 668"/>
            <p:cNvSpPr>
              <a:spLocks noChangeAspect="1" noChangeArrowheads="1"/>
            </p:cNvSpPr>
            <p:nvPr userDrawn="1"/>
          </p:nvSpPr>
          <p:spPr bwMode="auto">
            <a:xfrm>
              <a:off x="9375149"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4" name="Oval 669"/>
            <p:cNvSpPr>
              <a:spLocks noChangeAspect="1" noChangeArrowheads="1"/>
            </p:cNvSpPr>
            <p:nvPr userDrawn="1"/>
          </p:nvSpPr>
          <p:spPr bwMode="auto">
            <a:xfrm>
              <a:off x="9509665"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5" name="Oval 670"/>
            <p:cNvSpPr>
              <a:spLocks noChangeAspect="1" noChangeArrowheads="1"/>
            </p:cNvSpPr>
            <p:nvPr userDrawn="1"/>
          </p:nvSpPr>
          <p:spPr bwMode="auto">
            <a:xfrm>
              <a:off x="9642387" y="306509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6" name="Oval 671"/>
            <p:cNvSpPr>
              <a:spLocks noChangeAspect="1" noChangeArrowheads="1"/>
            </p:cNvSpPr>
            <p:nvPr userDrawn="1"/>
          </p:nvSpPr>
          <p:spPr bwMode="auto">
            <a:xfrm>
              <a:off x="2425197"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7" name="Oval 672"/>
            <p:cNvSpPr>
              <a:spLocks noChangeAspect="1" noChangeArrowheads="1"/>
            </p:cNvSpPr>
            <p:nvPr userDrawn="1"/>
          </p:nvSpPr>
          <p:spPr bwMode="auto">
            <a:xfrm>
              <a:off x="2559713"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8" name="Oval 673"/>
            <p:cNvSpPr>
              <a:spLocks noChangeAspect="1" noChangeArrowheads="1"/>
            </p:cNvSpPr>
            <p:nvPr userDrawn="1"/>
          </p:nvSpPr>
          <p:spPr bwMode="auto">
            <a:xfrm>
              <a:off x="2692435"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09" name="Oval 674"/>
            <p:cNvSpPr>
              <a:spLocks noChangeAspect="1" noChangeArrowheads="1"/>
            </p:cNvSpPr>
            <p:nvPr userDrawn="1"/>
          </p:nvSpPr>
          <p:spPr bwMode="auto">
            <a:xfrm>
              <a:off x="2826949"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0" name="Oval 675"/>
            <p:cNvSpPr>
              <a:spLocks noChangeAspect="1" noChangeArrowheads="1"/>
            </p:cNvSpPr>
            <p:nvPr userDrawn="1"/>
          </p:nvSpPr>
          <p:spPr bwMode="auto">
            <a:xfrm>
              <a:off x="2959671"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1" name="Oval 676"/>
            <p:cNvSpPr>
              <a:spLocks noChangeAspect="1" noChangeArrowheads="1"/>
            </p:cNvSpPr>
            <p:nvPr userDrawn="1"/>
          </p:nvSpPr>
          <p:spPr bwMode="auto">
            <a:xfrm>
              <a:off x="3094186"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2" name="Oval 677"/>
            <p:cNvSpPr>
              <a:spLocks noChangeAspect="1" noChangeArrowheads="1"/>
            </p:cNvSpPr>
            <p:nvPr userDrawn="1"/>
          </p:nvSpPr>
          <p:spPr bwMode="auto">
            <a:xfrm>
              <a:off x="3226908"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3" name="Oval 678"/>
            <p:cNvSpPr>
              <a:spLocks noChangeAspect="1" noChangeArrowheads="1"/>
            </p:cNvSpPr>
            <p:nvPr userDrawn="1"/>
          </p:nvSpPr>
          <p:spPr bwMode="auto">
            <a:xfrm>
              <a:off x="3361423"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4" name="Oval 679"/>
            <p:cNvSpPr>
              <a:spLocks noChangeAspect="1" noChangeArrowheads="1"/>
            </p:cNvSpPr>
            <p:nvPr userDrawn="1"/>
          </p:nvSpPr>
          <p:spPr bwMode="auto">
            <a:xfrm>
              <a:off x="3494145"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5" name="Oval 680"/>
            <p:cNvSpPr>
              <a:spLocks noChangeAspect="1" noChangeArrowheads="1"/>
            </p:cNvSpPr>
            <p:nvPr userDrawn="1"/>
          </p:nvSpPr>
          <p:spPr bwMode="auto">
            <a:xfrm>
              <a:off x="3628660"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6" name="Oval 681"/>
            <p:cNvSpPr>
              <a:spLocks noChangeAspect="1" noChangeArrowheads="1"/>
            </p:cNvSpPr>
            <p:nvPr userDrawn="1"/>
          </p:nvSpPr>
          <p:spPr bwMode="auto">
            <a:xfrm>
              <a:off x="3761382"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7" name="Oval 682"/>
            <p:cNvSpPr>
              <a:spLocks noChangeAspect="1" noChangeArrowheads="1"/>
            </p:cNvSpPr>
            <p:nvPr userDrawn="1"/>
          </p:nvSpPr>
          <p:spPr bwMode="auto">
            <a:xfrm>
              <a:off x="3895896"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8" name="Oval 683"/>
            <p:cNvSpPr>
              <a:spLocks noChangeAspect="1" noChangeArrowheads="1"/>
            </p:cNvSpPr>
            <p:nvPr userDrawn="1"/>
          </p:nvSpPr>
          <p:spPr bwMode="auto">
            <a:xfrm>
              <a:off x="5633834"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19" name="Oval 684"/>
            <p:cNvSpPr>
              <a:spLocks noChangeAspect="1" noChangeArrowheads="1"/>
            </p:cNvSpPr>
            <p:nvPr userDrawn="1"/>
          </p:nvSpPr>
          <p:spPr bwMode="auto">
            <a:xfrm>
              <a:off x="5766556"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0" name="Oval 685"/>
            <p:cNvSpPr>
              <a:spLocks noChangeAspect="1" noChangeArrowheads="1"/>
            </p:cNvSpPr>
            <p:nvPr userDrawn="1"/>
          </p:nvSpPr>
          <p:spPr bwMode="auto">
            <a:xfrm>
              <a:off x="5901070"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1" name="Oval 686"/>
            <p:cNvSpPr>
              <a:spLocks noChangeAspect="1" noChangeArrowheads="1"/>
            </p:cNvSpPr>
            <p:nvPr userDrawn="1"/>
          </p:nvSpPr>
          <p:spPr bwMode="auto">
            <a:xfrm>
              <a:off x="6301029"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2" name="Oval 687"/>
            <p:cNvSpPr>
              <a:spLocks noChangeAspect="1" noChangeArrowheads="1"/>
            </p:cNvSpPr>
            <p:nvPr userDrawn="1"/>
          </p:nvSpPr>
          <p:spPr bwMode="auto">
            <a:xfrm>
              <a:off x="6435544"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3" name="Oval 688"/>
            <p:cNvSpPr>
              <a:spLocks noChangeAspect="1" noChangeArrowheads="1"/>
            </p:cNvSpPr>
            <p:nvPr userDrawn="1"/>
          </p:nvSpPr>
          <p:spPr bwMode="auto">
            <a:xfrm>
              <a:off x="6568266"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4" name="Oval 689"/>
            <p:cNvSpPr>
              <a:spLocks noChangeAspect="1" noChangeArrowheads="1"/>
            </p:cNvSpPr>
            <p:nvPr userDrawn="1"/>
          </p:nvSpPr>
          <p:spPr bwMode="auto">
            <a:xfrm>
              <a:off x="6702781"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5" name="Oval 690"/>
            <p:cNvSpPr>
              <a:spLocks noChangeAspect="1" noChangeArrowheads="1"/>
            </p:cNvSpPr>
            <p:nvPr userDrawn="1"/>
          </p:nvSpPr>
          <p:spPr bwMode="auto">
            <a:xfrm>
              <a:off x="6835503"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6" name="Oval 691"/>
            <p:cNvSpPr>
              <a:spLocks noChangeAspect="1" noChangeArrowheads="1"/>
            </p:cNvSpPr>
            <p:nvPr userDrawn="1"/>
          </p:nvSpPr>
          <p:spPr bwMode="auto">
            <a:xfrm>
              <a:off x="6970017"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7" name="Oval 692"/>
            <p:cNvSpPr>
              <a:spLocks noChangeAspect="1" noChangeArrowheads="1"/>
            </p:cNvSpPr>
            <p:nvPr userDrawn="1"/>
          </p:nvSpPr>
          <p:spPr bwMode="auto">
            <a:xfrm>
              <a:off x="7102739"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8" name="Oval 693"/>
            <p:cNvSpPr>
              <a:spLocks noChangeAspect="1" noChangeArrowheads="1"/>
            </p:cNvSpPr>
            <p:nvPr userDrawn="1"/>
          </p:nvSpPr>
          <p:spPr bwMode="auto">
            <a:xfrm>
              <a:off x="7237255"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29" name="Oval 694"/>
            <p:cNvSpPr>
              <a:spLocks noChangeAspect="1" noChangeArrowheads="1"/>
            </p:cNvSpPr>
            <p:nvPr userDrawn="1"/>
          </p:nvSpPr>
          <p:spPr bwMode="auto">
            <a:xfrm>
              <a:off x="7504491"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0" name="Oval 695"/>
            <p:cNvSpPr>
              <a:spLocks noChangeAspect="1" noChangeArrowheads="1"/>
            </p:cNvSpPr>
            <p:nvPr userDrawn="1"/>
          </p:nvSpPr>
          <p:spPr bwMode="auto">
            <a:xfrm>
              <a:off x="7637213"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1" name="Oval 696"/>
            <p:cNvSpPr>
              <a:spLocks noChangeAspect="1" noChangeArrowheads="1"/>
            </p:cNvSpPr>
            <p:nvPr userDrawn="1"/>
          </p:nvSpPr>
          <p:spPr bwMode="auto">
            <a:xfrm>
              <a:off x="7771728"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2" name="Oval 697"/>
            <p:cNvSpPr>
              <a:spLocks noChangeAspect="1" noChangeArrowheads="1"/>
            </p:cNvSpPr>
            <p:nvPr userDrawn="1"/>
          </p:nvSpPr>
          <p:spPr bwMode="auto">
            <a:xfrm>
              <a:off x="7906244"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3" name="Oval 698"/>
            <p:cNvSpPr>
              <a:spLocks noChangeAspect="1" noChangeArrowheads="1"/>
            </p:cNvSpPr>
            <p:nvPr userDrawn="1"/>
          </p:nvSpPr>
          <p:spPr bwMode="auto">
            <a:xfrm>
              <a:off x="8038965"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4" name="Oval 699"/>
            <p:cNvSpPr>
              <a:spLocks noChangeAspect="1" noChangeArrowheads="1"/>
            </p:cNvSpPr>
            <p:nvPr userDrawn="1"/>
          </p:nvSpPr>
          <p:spPr bwMode="auto">
            <a:xfrm>
              <a:off x="8173481"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5" name="Oval 700"/>
            <p:cNvSpPr>
              <a:spLocks noChangeAspect="1" noChangeArrowheads="1"/>
            </p:cNvSpPr>
            <p:nvPr userDrawn="1"/>
          </p:nvSpPr>
          <p:spPr bwMode="auto">
            <a:xfrm>
              <a:off x="8306202"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6" name="Oval 701"/>
            <p:cNvSpPr>
              <a:spLocks noChangeAspect="1" noChangeArrowheads="1"/>
            </p:cNvSpPr>
            <p:nvPr userDrawn="1"/>
          </p:nvSpPr>
          <p:spPr bwMode="auto">
            <a:xfrm>
              <a:off x="8440717"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7" name="Oval 702"/>
            <p:cNvSpPr>
              <a:spLocks noChangeAspect="1" noChangeArrowheads="1"/>
            </p:cNvSpPr>
            <p:nvPr userDrawn="1"/>
          </p:nvSpPr>
          <p:spPr bwMode="auto">
            <a:xfrm>
              <a:off x="8573438"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8" name="Oval 703"/>
            <p:cNvSpPr>
              <a:spLocks noChangeAspect="1" noChangeArrowheads="1"/>
            </p:cNvSpPr>
            <p:nvPr userDrawn="1"/>
          </p:nvSpPr>
          <p:spPr bwMode="auto">
            <a:xfrm>
              <a:off x="8707955"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39" name="Oval 704"/>
            <p:cNvSpPr>
              <a:spLocks noChangeAspect="1" noChangeArrowheads="1"/>
            </p:cNvSpPr>
            <p:nvPr userDrawn="1"/>
          </p:nvSpPr>
          <p:spPr bwMode="auto">
            <a:xfrm>
              <a:off x="8840677"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0" name="Oval 705"/>
            <p:cNvSpPr>
              <a:spLocks noChangeAspect="1" noChangeArrowheads="1"/>
            </p:cNvSpPr>
            <p:nvPr userDrawn="1"/>
          </p:nvSpPr>
          <p:spPr bwMode="auto">
            <a:xfrm>
              <a:off x="8975191"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1" name="Oval 706"/>
            <p:cNvSpPr>
              <a:spLocks noChangeAspect="1" noChangeArrowheads="1"/>
            </p:cNvSpPr>
            <p:nvPr userDrawn="1"/>
          </p:nvSpPr>
          <p:spPr bwMode="auto">
            <a:xfrm>
              <a:off x="9107912"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2" name="Oval 707"/>
            <p:cNvSpPr>
              <a:spLocks noChangeAspect="1" noChangeArrowheads="1"/>
            </p:cNvSpPr>
            <p:nvPr userDrawn="1"/>
          </p:nvSpPr>
          <p:spPr bwMode="auto">
            <a:xfrm>
              <a:off x="9242428"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3" name="Oval 708"/>
            <p:cNvSpPr>
              <a:spLocks noChangeAspect="1" noChangeArrowheads="1"/>
            </p:cNvSpPr>
            <p:nvPr userDrawn="1"/>
          </p:nvSpPr>
          <p:spPr bwMode="auto">
            <a:xfrm>
              <a:off x="9375149"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4" name="Oval 709"/>
            <p:cNvSpPr>
              <a:spLocks noChangeAspect="1" noChangeArrowheads="1"/>
            </p:cNvSpPr>
            <p:nvPr userDrawn="1"/>
          </p:nvSpPr>
          <p:spPr bwMode="auto">
            <a:xfrm>
              <a:off x="9509665" y="318702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5" name="Oval 710"/>
            <p:cNvSpPr>
              <a:spLocks noChangeAspect="1" noChangeArrowheads="1"/>
            </p:cNvSpPr>
            <p:nvPr userDrawn="1"/>
          </p:nvSpPr>
          <p:spPr bwMode="auto">
            <a:xfrm>
              <a:off x="9776902" y="318702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6" name="Oval 711"/>
            <p:cNvSpPr>
              <a:spLocks noChangeAspect="1" noChangeArrowheads="1"/>
            </p:cNvSpPr>
            <p:nvPr userDrawn="1"/>
          </p:nvSpPr>
          <p:spPr bwMode="auto">
            <a:xfrm>
              <a:off x="2425197"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7" name="Oval 712"/>
            <p:cNvSpPr>
              <a:spLocks noChangeAspect="1" noChangeArrowheads="1"/>
            </p:cNvSpPr>
            <p:nvPr userDrawn="1"/>
          </p:nvSpPr>
          <p:spPr bwMode="auto">
            <a:xfrm>
              <a:off x="2559713"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8" name="Oval 713"/>
            <p:cNvSpPr>
              <a:spLocks noChangeAspect="1" noChangeArrowheads="1"/>
            </p:cNvSpPr>
            <p:nvPr userDrawn="1"/>
          </p:nvSpPr>
          <p:spPr bwMode="auto">
            <a:xfrm>
              <a:off x="2692435"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49" name="Oval 714"/>
            <p:cNvSpPr>
              <a:spLocks noChangeAspect="1" noChangeArrowheads="1"/>
            </p:cNvSpPr>
            <p:nvPr userDrawn="1"/>
          </p:nvSpPr>
          <p:spPr bwMode="auto">
            <a:xfrm>
              <a:off x="2826949"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0" name="Oval 715"/>
            <p:cNvSpPr>
              <a:spLocks noChangeAspect="1" noChangeArrowheads="1"/>
            </p:cNvSpPr>
            <p:nvPr userDrawn="1"/>
          </p:nvSpPr>
          <p:spPr bwMode="auto">
            <a:xfrm>
              <a:off x="2959671"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1" name="Oval 716"/>
            <p:cNvSpPr>
              <a:spLocks noChangeAspect="1" noChangeArrowheads="1"/>
            </p:cNvSpPr>
            <p:nvPr userDrawn="1"/>
          </p:nvSpPr>
          <p:spPr bwMode="auto">
            <a:xfrm>
              <a:off x="3094186"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2" name="Oval 717"/>
            <p:cNvSpPr>
              <a:spLocks noChangeAspect="1" noChangeArrowheads="1"/>
            </p:cNvSpPr>
            <p:nvPr userDrawn="1"/>
          </p:nvSpPr>
          <p:spPr bwMode="auto">
            <a:xfrm>
              <a:off x="3226908"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3" name="Oval 718"/>
            <p:cNvSpPr>
              <a:spLocks noChangeAspect="1" noChangeArrowheads="1"/>
            </p:cNvSpPr>
            <p:nvPr userDrawn="1"/>
          </p:nvSpPr>
          <p:spPr bwMode="auto">
            <a:xfrm>
              <a:off x="3361423"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4" name="Oval 719"/>
            <p:cNvSpPr>
              <a:spLocks noChangeAspect="1" noChangeArrowheads="1"/>
            </p:cNvSpPr>
            <p:nvPr userDrawn="1"/>
          </p:nvSpPr>
          <p:spPr bwMode="auto">
            <a:xfrm>
              <a:off x="3494145"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5" name="Oval 720"/>
            <p:cNvSpPr>
              <a:spLocks noChangeAspect="1" noChangeArrowheads="1"/>
            </p:cNvSpPr>
            <p:nvPr userDrawn="1"/>
          </p:nvSpPr>
          <p:spPr bwMode="auto">
            <a:xfrm>
              <a:off x="3628660"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6" name="Oval 721"/>
            <p:cNvSpPr>
              <a:spLocks noChangeAspect="1" noChangeArrowheads="1"/>
            </p:cNvSpPr>
            <p:nvPr userDrawn="1"/>
          </p:nvSpPr>
          <p:spPr bwMode="auto">
            <a:xfrm>
              <a:off x="3761382"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7" name="Oval 722"/>
            <p:cNvSpPr>
              <a:spLocks noChangeAspect="1" noChangeArrowheads="1"/>
            </p:cNvSpPr>
            <p:nvPr userDrawn="1"/>
          </p:nvSpPr>
          <p:spPr bwMode="auto">
            <a:xfrm>
              <a:off x="5633834"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8" name="Oval 723"/>
            <p:cNvSpPr>
              <a:spLocks noChangeAspect="1" noChangeArrowheads="1"/>
            </p:cNvSpPr>
            <p:nvPr userDrawn="1"/>
          </p:nvSpPr>
          <p:spPr bwMode="auto">
            <a:xfrm>
              <a:off x="5766556"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59" name="Oval 724"/>
            <p:cNvSpPr>
              <a:spLocks noChangeAspect="1" noChangeArrowheads="1"/>
            </p:cNvSpPr>
            <p:nvPr userDrawn="1"/>
          </p:nvSpPr>
          <p:spPr bwMode="auto">
            <a:xfrm>
              <a:off x="6301029"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0" name="Oval 725"/>
            <p:cNvSpPr>
              <a:spLocks noChangeAspect="1" noChangeArrowheads="1"/>
            </p:cNvSpPr>
            <p:nvPr userDrawn="1"/>
          </p:nvSpPr>
          <p:spPr bwMode="auto">
            <a:xfrm>
              <a:off x="6568266"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1" name="Oval 726"/>
            <p:cNvSpPr>
              <a:spLocks noChangeAspect="1" noChangeArrowheads="1"/>
            </p:cNvSpPr>
            <p:nvPr userDrawn="1"/>
          </p:nvSpPr>
          <p:spPr bwMode="auto">
            <a:xfrm>
              <a:off x="6702781"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2" name="Oval 727"/>
            <p:cNvSpPr>
              <a:spLocks noChangeAspect="1" noChangeArrowheads="1"/>
            </p:cNvSpPr>
            <p:nvPr userDrawn="1"/>
          </p:nvSpPr>
          <p:spPr bwMode="auto">
            <a:xfrm>
              <a:off x="6835503" y="3310744"/>
              <a:ext cx="102231" cy="102204"/>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763" name="Oval 728"/>
            <p:cNvSpPr>
              <a:spLocks noChangeAspect="1" noChangeArrowheads="1"/>
            </p:cNvSpPr>
            <p:nvPr userDrawn="1"/>
          </p:nvSpPr>
          <p:spPr bwMode="auto">
            <a:xfrm>
              <a:off x="6970017"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4" name="Oval 729"/>
            <p:cNvSpPr>
              <a:spLocks noChangeAspect="1" noChangeArrowheads="1"/>
            </p:cNvSpPr>
            <p:nvPr userDrawn="1"/>
          </p:nvSpPr>
          <p:spPr bwMode="auto">
            <a:xfrm>
              <a:off x="7102739"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5" name="Oval 730"/>
            <p:cNvSpPr>
              <a:spLocks noChangeAspect="1" noChangeArrowheads="1"/>
            </p:cNvSpPr>
            <p:nvPr userDrawn="1"/>
          </p:nvSpPr>
          <p:spPr bwMode="auto">
            <a:xfrm>
              <a:off x="7237255"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6" name="Oval 731"/>
            <p:cNvSpPr>
              <a:spLocks noChangeAspect="1" noChangeArrowheads="1"/>
            </p:cNvSpPr>
            <p:nvPr userDrawn="1"/>
          </p:nvSpPr>
          <p:spPr bwMode="auto">
            <a:xfrm>
              <a:off x="7504491"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7" name="Oval 732"/>
            <p:cNvSpPr>
              <a:spLocks noChangeAspect="1" noChangeArrowheads="1"/>
            </p:cNvSpPr>
            <p:nvPr userDrawn="1"/>
          </p:nvSpPr>
          <p:spPr bwMode="auto">
            <a:xfrm>
              <a:off x="7637213"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8" name="Oval 733"/>
            <p:cNvSpPr>
              <a:spLocks noChangeAspect="1" noChangeArrowheads="1"/>
            </p:cNvSpPr>
            <p:nvPr userDrawn="1"/>
          </p:nvSpPr>
          <p:spPr bwMode="auto">
            <a:xfrm>
              <a:off x="7771728"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69" name="Oval 734"/>
            <p:cNvSpPr>
              <a:spLocks noChangeAspect="1" noChangeArrowheads="1"/>
            </p:cNvSpPr>
            <p:nvPr userDrawn="1"/>
          </p:nvSpPr>
          <p:spPr bwMode="auto">
            <a:xfrm>
              <a:off x="7906244"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0" name="Oval 735"/>
            <p:cNvSpPr>
              <a:spLocks noChangeAspect="1" noChangeArrowheads="1"/>
            </p:cNvSpPr>
            <p:nvPr userDrawn="1"/>
          </p:nvSpPr>
          <p:spPr bwMode="auto">
            <a:xfrm>
              <a:off x="8038965"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1" name="Oval 736"/>
            <p:cNvSpPr>
              <a:spLocks noChangeAspect="1" noChangeArrowheads="1"/>
            </p:cNvSpPr>
            <p:nvPr userDrawn="1"/>
          </p:nvSpPr>
          <p:spPr bwMode="auto">
            <a:xfrm>
              <a:off x="8173481"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2" name="Oval 737"/>
            <p:cNvSpPr>
              <a:spLocks noChangeAspect="1" noChangeArrowheads="1"/>
            </p:cNvSpPr>
            <p:nvPr userDrawn="1"/>
          </p:nvSpPr>
          <p:spPr bwMode="auto">
            <a:xfrm>
              <a:off x="8306202"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3" name="Oval 738"/>
            <p:cNvSpPr>
              <a:spLocks noChangeAspect="1" noChangeArrowheads="1"/>
            </p:cNvSpPr>
            <p:nvPr userDrawn="1"/>
          </p:nvSpPr>
          <p:spPr bwMode="auto">
            <a:xfrm>
              <a:off x="8440717"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4" name="Oval 739"/>
            <p:cNvSpPr>
              <a:spLocks noChangeAspect="1" noChangeArrowheads="1"/>
            </p:cNvSpPr>
            <p:nvPr userDrawn="1"/>
          </p:nvSpPr>
          <p:spPr bwMode="auto">
            <a:xfrm>
              <a:off x="8573438"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5" name="Oval 740"/>
            <p:cNvSpPr>
              <a:spLocks noChangeAspect="1" noChangeArrowheads="1"/>
            </p:cNvSpPr>
            <p:nvPr userDrawn="1"/>
          </p:nvSpPr>
          <p:spPr bwMode="auto">
            <a:xfrm>
              <a:off x="8707955"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6" name="Oval 741"/>
            <p:cNvSpPr>
              <a:spLocks noChangeAspect="1" noChangeArrowheads="1"/>
            </p:cNvSpPr>
            <p:nvPr userDrawn="1"/>
          </p:nvSpPr>
          <p:spPr bwMode="auto">
            <a:xfrm>
              <a:off x="8840677"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7" name="Oval 742"/>
            <p:cNvSpPr>
              <a:spLocks noChangeAspect="1" noChangeArrowheads="1"/>
            </p:cNvSpPr>
            <p:nvPr userDrawn="1"/>
          </p:nvSpPr>
          <p:spPr bwMode="auto">
            <a:xfrm>
              <a:off x="8975191"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8" name="Oval 743"/>
            <p:cNvSpPr>
              <a:spLocks noChangeAspect="1" noChangeArrowheads="1"/>
            </p:cNvSpPr>
            <p:nvPr userDrawn="1"/>
          </p:nvSpPr>
          <p:spPr bwMode="auto">
            <a:xfrm>
              <a:off x="9107912"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79" name="Oval 744"/>
            <p:cNvSpPr>
              <a:spLocks noChangeAspect="1" noChangeArrowheads="1"/>
            </p:cNvSpPr>
            <p:nvPr userDrawn="1"/>
          </p:nvSpPr>
          <p:spPr bwMode="auto">
            <a:xfrm>
              <a:off x="9242428" y="3310744"/>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0" name="Oval 745"/>
            <p:cNvSpPr>
              <a:spLocks noChangeAspect="1" noChangeArrowheads="1"/>
            </p:cNvSpPr>
            <p:nvPr userDrawn="1"/>
          </p:nvSpPr>
          <p:spPr bwMode="auto">
            <a:xfrm>
              <a:off x="9509665" y="331074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1" name="Oval 746"/>
            <p:cNvSpPr>
              <a:spLocks noChangeAspect="1" noChangeArrowheads="1"/>
            </p:cNvSpPr>
            <p:nvPr userDrawn="1"/>
          </p:nvSpPr>
          <p:spPr bwMode="auto">
            <a:xfrm>
              <a:off x="9776902" y="3310744"/>
              <a:ext cx="102231" cy="102204"/>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782" name="Oval 747"/>
            <p:cNvSpPr>
              <a:spLocks noChangeAspect="1" noChangeArrowheads="1"/>
            </p:cNvSpPr>
            <p:nvPr userDrawn="1"/>
          </p:nvSpPr>
          <p:spPr bwMode="auto">
            <a:xfrm>
              <a:off x="2559713"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3" name="Oval 748"/>
            <p:cNvSpPr>
              <a:spLocks noChangeAspect="1" noChangeArrowheads="1"/>
            </p:cNvSpPr>
            <p:nvPr userDrawn="1"/>
          </p:nvSpPr>
          <p:spPr bwMode="auto">
            <a:xfrm>
              <a:off x="2692435"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4" name="Oval 749"/>
            <p:cNvSpPr>
              <a:spLocks noChangeAspect="1" noChangeArrowheads="1"/>
            </p:cNvSpPr>
            <p:nvPr userDrawn="1"/>
          </p:nvSpPr>
          <p:spPr bwMode="auto">
            <a:xfrm>
              <a:off x="2826949"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5" name="Oval 750"/>
            <p:cNvSpPr>
              <a:spLocks noChangeAspect="1" noChangeArrowheads="1"/>
            </p:cNvSpPr>
            <p:nvPr userDrawn="1"/>
          </p:nvSpPr>
          <p:spPr bwMode="auto">
            <a:xfrm>
              <a:off x="2959671"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6" name="Oval 751"/>
            <p:cNvSpPr>
              <a:spLocks noChangeAspect="1" noChangeArrowheads="1"/>
            </p:cNvSpPr>
            <p:nvPr userDrawn="1"/>
          </p:nvSpPr>
          <p:spPr bwMode="auto">
            <a:xfrm>
              <a:off x="3094186"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7" name="Oval 752"/>
            <p:cNvSpPr>
              <a:spLocks noChangeAspect="1" noChangeArrowheads="1"/>
            </p:cNvSpPr>
            <p:nvPr userDrawn="1"/>
          </p:nvSpPr>
          <p:spPr bwMode="auto">
            <a:xfrm>
              <a:off x="3226908"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8" name="Oval 753"/>
            <p:cNvSpPr>
              <a:spLocks noChangeAspect="1" noChangeArrowheads="1"/>
            </p:cNvSpPr>
            <p:nvPr userDrawn="1"/>
          </p:nvSpPr>
          <p:spPr bwMode="auto">
            <a:xfrm>
              <a:off x="3361423"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89" name="Oval 754"/>
            <p:cNvSpPr>
              <a:spLocks noChangeAspect="1" noChangeArrowheads="1"/>
            </p:cNvSpPr>
            <p:nvPr userDrawn="1"/>
          </p:nvSpPr>
          <p:spPr bwMode="auto">
            <a:xfrm>
              <a:off x="3494145"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0" name="Oval 755"/>
            <p:cNvSpPr>
              <a:spLocks noChangeAspect="1" noChangeArrowheads="1"/>
            </p:cNvSpPr>
            <p:nvPr userDrawn="1"/>
          </p:nvSpPr>
          <p:spPr bwMode="auto">
            <a:xfrm>
              <a:off x="3628660"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1" name="Oval 756"/>
            <p:cNvSpPr>
              <a:spLocks noChangeAspect="1" noChangeArrowheads="1"/>
            </p:cNvSpPr>
            <p:nvPr userDrawn="1"/>
          </p:nvSpPr>
          <p:spPr bwMode="auto">
            <a:xfrm>
              <a:off x="5766556"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2" name="Oval 757"/>
            <p:cNvSpPr>
              <a:spLocks noChangeAspect="1" noChangeArrowheads="1"/>
            </p:cNvSpPr>
            <p:nvPr userDrawn="1"/>
          </p:nvSpPr>
          <p:spPr bwMode="auto">
            <a:xfrm>
              <a:off x="5901070"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3" name="Oval 758"/>
            <p:cNvSpPr>
              <a:spLocks noChangeAspect="1" noChangeArrowheads="1"/>
            </p:cNvSpPr>
            <p:nvPr userDrawn="1"/>
          </p:nvSpPr>
          <p:spPr bwMode="auto">
            <a:xfrm>
              <a:off x="6033792"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4" name="Oval 759"/>
            <p:cNvSpPr>
              <a:spLocks noChangeAspect="1" noChangeArrowheads="1"/>
            </p:cNvSpPr>
            <p:nvPr userDrawn="1"/>
          </p:nvSpPr>
          <p:spPr bwMode="auto">
            <a:xfrm>
              <a:off x="6168307"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5" name="Oval 760"/>
            <p:cNvSpPr>
              <a:spLocks noChangeAspect="1" noChangeArrowheads="1"/>
            </p:cNvSpPr>
            <p:nvPr userDrawn="1"/>
          </p:nvSpPr>
          <p:spPr bwMode="auto">
            <a:xfrm>
              <a:off x="6970017"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6" name="Oval 761"/>
            <p:cNvSpPr>
              <a:spLocks noChangeAspect="1" noChangeArrowheads="1"/>
            </p:cNvSpPr>
            <p:nvPr userDrawn="1"/>
          </p:nvSpPr>
          <p:spPr bwMode="auto">
            <a:xfrm>
              <a:off x="7102739"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7" name="Oval 762"/>
            <p:cNvSpPr>
              <a:spLocks noChangeAspect="1" noChangeArrowheads="1"/>
            </p:cNvSpPr>
            <p:nvPr userDrawn="1"/>
          </p:nvSpPr>
          <p:spPr bwMode="auto">
            <a:xfrm>
              <a:off x="7237255"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8" name="Oval 763"/>
            <p:cNvSpPr>
              <a:spLocks noChangeAspect="1" noChangeArrowheads="1"/>
            </p:cNvSpPr>
            <p:nvPr userDrawn="1"/>
          </p:nvSpPr>
          <p:spPr bwMode="auto">
            <a:xfrm>
              <a:off x="7369977"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799" name="Oval 764"/>
            <p:cNvSpPr>
              <a:spLocks noChangeAspect="1" noChangeArrowheads="1"/>
            </p:cNvSpPr>
            <p:nvPr userDrawn="1"/>
          </p:nvSpPr>
          <p:spPr bwMode="auto">
            <a:xfrm>
              <a:off x="7504491"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0" name="Oval 765"/>
            <p:cNvSpPr>
              <a:spLocks noChangeAspect="1" noChangeArrowheads="1"/>
            </p:cNvSpPr>
            <p:nvPr userDrawn="1"/>
          </p:nvSpPr>
          <p:spPr bwMode="auto">
            <a:xfrm>
              <a:off x="7637213"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1" name="Oval 766"/>
            <p:cNvSpPr>
              <a:spLocks noChangeAspect="1" noChangeArrowheads="1"/>
            </p:cNvSpPr>
            <p:nvPr userDrawn="1"/>
          </p:nvSpPr>
          <p:spPr bwMode="auto">
            <a:xfrm>
              <a:off x="7771728"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2" name="Oval 767"/>
            <p:cNvSpPr>
              <a:spLocks noChangeAspect="1" noChangeArrowheads="1"/>
            </p:cNvSpPr>
            <p:nvPr userDrawn="1"/>
          </p:nvSpPr>
          <p:spPr bwMode="auto">
            <a:xfrm>
              <a:off x="7906244"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3" name="Oval 768"/>
            <p:cNvSpPr>
              <a:spLocks noChangeAspect="1" noChangeArrowheads="1"/>
            </p:cNvSpPr>
            <p:nvPr userDrawn="1"/>
          </p:nvSpPr>
          <p:spPr bwMode="auto">
            <a:xfrm>
              <a:off x="8038965"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4" name="Oval 769"/>
            <p:cNvSpPr>
              <a:spLocks noChangeAspect="1" noChangeArrowheads="1"/>
            </p:cNvSpPr>
            <p:nvPr userDrawn="1"/>
          </p:nvSpPr>
          <p:spPr bwMode="auto">
            <a:xfrm>
              <a:off x="8173481"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5" name="Oval 770"/>
            <p:cNvSpPr>
              <a:spLocks noChangeAspect="1" noChangeArrowheads="1"/>
            </p:cNvSpPr>
            <p:nvPr userDrawn="1"/>
          </p:nvSpPr>
          <p:spPr bwMode="auto">
            <a:xfrm>
              <a:off x="8306202"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6" name="Oval 771"/>
            <p:cNvSpPr>
              <a:spLocks noChangeAspect="1" noChangeArrowheads="1"/>
            </p:cNvSpPr>
            <p:nvPr userDrawn="1"/>
          </p:nvSpPr>
          <p:spPr bwMode="auto">
            <a:xfrm>
              <a:off x="8440717"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7" name="Oval 772"/>
            <p:cNvSpPr>
              <a:spLocks noChangeAspect="1" noChangeArrowheads="1"/>
            </p:cNvSpPr>
            <p:nvPr userDrawn="1"/>
          </p:nvSpPr>
          <p:spPr bwMode="auto">
            <a:xfrm>
              <a:off x="8573438"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8" name="Oval 773"/>
            <p:cNvSpPr>
              <a:spLocks noChangeAspect="1" noChangeArrowheads="1"/>
            </p:cNvSpPr>
            <p:nvPr userDrawn="1"/>
          </p:nvSpPr>
          <p:spPr bwMode="auto">
            <a:xfrm>
              <a:off x="8707955"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09" name="Oval 774"/>
            <p:cNvSpPr>
              <a:spLocks noChangeAspect="1" noChangeArrowheads="1"/>
            </p:cNvSpPr>
            <p:nvPr userDrawn="1"/>
          </p:nvSpPr>
          <p:spPr bwMode="auto">
            <a:xfrm>
              <a:off x="8840677"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0" name="Oval 775"/>
            <p:cNvSpPr>
              <a:spLocks noChangeAspect="1" noChangeArrowheads="1"/>
            </p:cNvSpPr>
            <p:nvPr userDrawn="1"/>
          </p:nvSpPr>
          <p:spPr bwMode="auto">
            <a:xfrm>
              <a:off x="8975191"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1" name="Oval 776"/>
            <p:cNvSpPr>
              <a:spLocks noChangeAspect="1" noChangeArrowheads="1"/>
            </p:cNvSpPr>
            <p:nvPr userDrawn="1"/>
          </p:nvSpPr>
          <p:spPr bwMode="auto">
            <a:xfrm>
              <a:off x="9107912"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2" name="Oval 777"/>
            <p:cNvSpPr>
              <a:spLocks noChangeAspect="1" noChangeArrowheads="1"/>
            </p:cNvSpPr>
            <p:nvPr userDrawn="1"/>
          </p:nvSpPr>
          <p:spPr bwMode="auto">
            <a:xfrm>
              <a:off x="9242428"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3" name="Oval 778"/>
            <p:cNvSpPr>
              <a:spLocks noChangeAspect="1" noChangeArrowheads="1"/>
            </p:cNvSpPr>
            <p:nvPr userDrawn="1"/>
          </p:nvSpPr>
          <p:spPr bwMode="auto">
            <a:xfrm>
              <a:off x="9642387" y="343446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4" name="Oval 779"/>
            <p:cNvSpPr>
              <a:spLocks noChangeAspect="1" noChangeArrowheads="1"/>
            </p:cNvSpPr>
            <p:nvPr userDrawn="1"/>
          </p:nvSpPr>
          <p:spPr bwMode="auto">
            <a:xfrm>
              <a:off x="9776902" y="343446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5" name="Oval 780"/>
            <p:cNvSpPr>
              <a:spLocks noChangeAspect="1" noChangeArrowheads="1"/>
            </p:cNvSpPr>
            <p:nvPr userDrawn="1"/>
          </p:nvSpPr>
          <p:spPr bwMode="auto">
            <a:xfrm>
              <a:off x="2692435"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6" name="Oval 781"/>
            <p:cNvSpPr>
              <a:spLocks noChangeAspect="1" noChangeArrowheads="1"/>
            </p:cNvSpPr>
            <p:nvPr userDrawn="1"/>
          </p:nvSpPr>
          <p:spPr bwMode="auto">
            <a:xfrm>
              <a:off x="2826949"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7" name="Oval 782"/>
            <p:cNvSpPr>
              <a:spLocks noChangeAspect="1" noChangeArrowheads="1"/>
            </p:cNvSpPr>
            <p:nvPr userDrawn="1"/>
          </p:nvSpPr>
          <p:spPr bwMode="auto">
            <a:xfrm>
              <a:off x="2959671"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8" name="Oval 783"/>
            <p:cNvSpPr>
              <a:spLocks noChangeAspect="1" noChangeArrowheads="1"/>
            </p:cNvSpPr>
            <p:nvPr userDrawn="1"/>
          </p:nvSpPr>
          <p:spPr bwMode="auto">
            <a:xfrm>
              <a:off x="3094186"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19" name="Oval 784"/>
            <p:cNvSpPr>
              <a:spLocks noChangeAspect="1" noChangeArrowheads="1"/>
            </p:cNvSpPr>
            <p:nvPr userDrawn="1"/>
          </p:nvSpPr>
          <p:spPr bwMode="auto">
            <a:xfrm>
              <a:off x="3226908"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0" name="Oval 785"/>
            <p:cNvSpPr>
              <a:spLocks noChangeAspect="1" noChangeArrowheads="1"/>
            </p:cNvSpPr>
            <p:nvPr userDrawn="1"/>
          </p:nvSpPr>
          <p:spPr bwMode="auto">
            <a:xfrm>
              <a:off x="3361423"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1" name="Oval 786"/>
            <p:cNvSpPr>
              <a:spLocks noChangeAspect="1" noChangeArrowheads="1"/>
            </p:cNvSpPr>
            <p:nvPr userDrawn="1"/>
          </p:nvSpPr>
          <p:spPr bwMode="auto">
            <a:xfrm>
              <a:off x="3494145"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2" name="Oval 787"/>
            <p:cNvSpPr>
              <a:spLocks noChangeAspect="1" noChangeArrowheads="1"/>
            </p:cNvSpPr>
            <p:nvPr userDrawn="1"/>
          </p:nvSpPr>
          <p:spPr bwMode="auto">
            <a:xfrm>
              <a:off x="3628660"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3" name="Oval 788"/>
            <p:cNvSpPr>
              <a:spLocks noChangeAspect="1" noChangeArrowheads="1"/>
            </p:cNvSpPr>
            <p:nvPr userDrawn="1"/>
          </p:nvSpPr>
          <p:spPr bwMode="auto">
            <a:xfrm>
              <a:off x="5633834"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4" name="Oval 789"/>
            <p:cNvSpPr>
              <a:spLocks noChangeAspect="1" noChangeArrowheads="1"/>
            </p:cNvSpPr>
            <p:nvPr userDrawn="1"/>
          </p:nvSpPr>
          <p:spPr bwMode="auto">
            <a:xfrm>
              <a:off x="5766556"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5" name="Oval 790"/>
            <p:cNvSpPr>
              <a:spLocks noChangeAspect="1" noChangeArrowheads="1"/>
            </p:cNvSpPr>
            <p:nvPr userDrawn="1"/>
          </p:nvSpPr>
          <p:spPr bwMode="auto">
            <a:xfrm>
              <a:off x="5901070"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6" name="Oval 791"/>
            <p:cNvSpPr>
              <a:spLocks noChangeAspect="1" noChangeArrowheads="1"/>
            </p:cNvSpPr>
            <p:nvPr userDrawn="1"/>
          </p:nvSpPr>
          <p:spPr bwMode="auto">
            <a:xfrm>
              <a:off x="6033792"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7" name="Oval 792"/>
            <p:cNvSpPr>
              <a:spLocks noChangeAspect="1" noChangeArrowheads="1"/>
            </p:cNvSpPr>
            <p:nvPr userDrawn="1"/>
          </p:nvSpPr>
          <p:spPr bwMode="auto">
            <a:xfrm>
              <a:off x="6168307"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8" name="Oval 793"/>
            <p:cNvSpPr>
              <a:spLocks noChangeAspect="1" noChangeArrowheads="1"/>
            </p:cNvSpPr>
            <p:nvPr userDrawn="1"/>
          </p:nvSpPr>
          <p:spPr bwMode="auto">
            <a:xfrm>
              <a:off x="6301029"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29" name="Oval 794"/>
            <p:cNvSpPr>
              <a:spLocks noChangeAspect="1" noChangeArrowheads="1"/>
            </p:cNvSpPr>
            <p:nvPr userDrawn="1"/>
          </p:nvSpPr>
          <p:spPr bwMode="auto">
            <a:xfrm>
              <a:off x="6435544"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0" name="Oval 795"/>
            <p:cNvSpPr>
              <a:spLocks noChangeAspect="1" noChangeArrowheads="1"/>
            </p:cNvSpPr>
            <p:nvPr userDrawn="1"/>
          </p:nvSpPr>
          <p:spPr bwMode="auto">
            <a:xfrm>
              <a:off x="6568266"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1" name="Oval 796"/>
            <p:cNvSpPr>
              <a:spLocks noChangeAspect="1" noChangeArrowheads="1"/>
            </p:cNvSpPr>
            <p:nvPr userDrawn="1"/>
          </p:nvSpPr>
          <p:spPr bwMode="auto">
            <a:xfrm>
              <a:off x="6702781"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2" name="Oval 797"/>
            <p:cNvSpPr>
              <a:spLocks noChangeAspect="1" noChangeArrowheads="1"/>
            </p:cNvSpPr>
            <p:nvPr userDrawn="1"/>
          </p:nvSpPr>
          <p:spPr bwMode="auto">
            <a:xfrm>
              <a:off x="6970017"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3" name="Oval 798"/>
            <p:cNvSpPr>
              <a:spLocks noChangeAspect="1" noChangeArrowheads="1"/>
            </p:cNvSpPr>
            <p:nvPr userDrawn="1"/>
          </p:nvSpPr>
          <p:spPr bwMode="auto">
            <a:xfrm>
              <a:off x="7102739"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4" name="Oval 799"/>
            <p:cNvSpPr>
              <a:spLocks noChangeAspect="1" noChangeArrowheads="1"/>
            </p:cNvSpPr>
            <p:nvPr userDrawn="1"/>
          </p:nvSpPr>
          <p:spPr bwMode="auto">
            <a:xfrm>
              <a:off x="7237255"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5" name="Oval 800"/>
            <p:cNvSpPr>
              <a:spLocks noChangeAspect="1" noChangeArrowheads="1"/>
            </p:cNvSpPr>
            <p:nvPr userDrawn="1"/>
          </p:nvSpPr>
          <p:spPr bwMode="auto">
            <a:xfrm>
              <a:off x="7369977"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6" name="Oval 801"/>
            <p:cNvSpPr>
              <a:spLocks noChangeAspect="1" noChangeArrowheads="1"/>
            </p:cNvSpPr>
            <p:nvPr userDrawn="1"/>
          </p:nvSpPr>
          <p:spPr bwMode="auto">
            <a:xfrm>
              <a:off x="7504491"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7" name="Oval 802"/>
            <p:cNvSpPr>
              <a:spLocks noChangeAspect="1" noChangeArrowheads="1"/>
            </p:cNvSpPr>
            <p:nvPr userDrawn="1"/>
          </p:nvSpPr>
          <p:spPr bwMode="auto">
            <a:xfrm>
              <a:off x="7637213"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8" name="Oval 803"/>
            <p:cNvSpPr>
              <a:spLocks noChangeAspect="1" noChangeArrowheads="1"/>
            </p:cNvSpPr>
            <p:nvPr userDrawn="1"/>
          </p:nvSpPr>
          <p:spPr bwMode="auto">
            <a:xfrm>
              <a:off x="7771728"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39" name="Oval 804"/>
            <p:cNvSpPr>
              <a:spLocks noChangeAspect="1" noChangeArrowheads="1"/>
            </p:cNvSpPr>
            <p:nvPr userDrawn="1"/>
          </p:nvSpPr>
          <p:spPr bwMode="auto">
            <a:xfrm>
              <a:off x="7906244"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0" name="Oval 805"/>
            <p:cNvSpPr>
              <a:spLocks noChangeAspect="1" noChangeArrowheads="1"/>
            </p:cNvSpPr>
            <p:nvPr userDrawn="1"/>
          </p:nvSpPr>
          <p:spPr bwMode="auto">
            <a:xfrm>
              <a:off x="8038965"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1" name="Oval 806"/>
            <p:cNvSpPr>
              <a:spLocks noChangeAspect="1" noChangeArrowheads="1"/>
            </p:cNvSpPr>
            <p:nvPr userDrawn="1"/>
          </p:nvSpPr>
          <p:spPr bwMode="auto">
            <a:xfrm>
              <a:off x="8173481"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2" name="Oval 807"/>
            <p:cNvSpPr>
              <a:spLocks noChangeAspect="1" noChangeArrowheads="1"/>
            </p:cNvSpPr>
            <p:nvPr userDrawn="1"/>
          </p:nvSpPr>
          <p:spPr bwMode="auto">
            <a:xfrm>
              <a:off x="8306202"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3" name="Oval 808"/>
            <p:cNvSpPr>
              <a:spLocks noChangeAspect="1" noChangeArrowheads="1"/>
            </p:cNvSpPr>
            <p:nvPr userDrawn="1"/>
          </p:nvSpPr>
          <p:spPr bwMode="auto">
            <a:xfrm>
              <a:off x="8440717"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4" name="Oval 809"/>
            <p:cNvSpPr>
              <a:spLocks noChangeAspect="1" noChangeArrowheads="1"/>
            </p:cNvSpPr>
            <p:nvPr userDrawn="1"/>
          </p:nvSpPr>
          <p:spPr bwMode="auto">
            <a:xfrm>
              <a:off x="8573438"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5" name="Oval 810"/>
            <p:cNvSpPr>
              <a:spLocks noChangeAspect="1" noChangeArrowheads="1"/>
            </p:cNvSpPr>
            <p:nvPr userDrawn="1"/>
          </p:nvSpPr>
          <p:spPr bwMode="auto">
            <a:xfrm>
              <a:off x="8707955"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6" name="Oval 811"/>
            <p:cNvSpPr>
              <a:spLocks noChangeAspect="1" noChangeArrowheads="1"/>
            </p:cNvSpPr>
            <p:nvPr userDrawn="1"/>
          </p:nvSpPr>
          <p:spPr bwMode="auto">
            <a:xfrm>
              <a:off x="8840677"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7" name="Oval 812"/>
            <p:cNvSpPr>
              <a:spLocks noChangeAspect="1" noChangeArrowheads="1"/>
            </p:cNvSpPr>
            <p:nvPr userDrawn="1"/>
          </p:nvSpPr>
          <p:spPr bwMode="auto">
            <a:xfrm>
              <a:off x="8975191"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8" name="Oval 813"/>
            <p:cNvSpPr>
              <a:spLocks noChangeAspect="1" noChangeArrowheads="1"/>
            </p:cNvSpPr>
            <p:nvPr userDrawn="1"/>
          </p:nvSpPr>
          <p:spPr bwMode="auto">
            <a:xfrm>
              <a:off x="9107912" y="355818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49" name="Oval 814"/>
            <p:cNvSpPr>
              <a:spLocks noChangeAspect="1" noChangeArrowheads="1"/>
            </p:cNvSpPr>
            <p:nvPr userDrawn="1"/>
          </p:nvSpPr>
          <p:spPr bwMode="auto">
            <a:xfrm>
              <a:off x="9242428" y="355818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0" name="Oval 815"/>
            <p:cNvSpPr>
              <a:spLocks noChangeAspect="1" noChangeArrowheads="1"/>
            </p:cNvSpPr>
            <p:nvPr userDrawn="1"/>
          </p:nvSpPr>
          <p:spPr bwMode="auto">
            <a:xfrm>
              <a:off x="2692435"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1" name="Oval 816"/>
            <p:cNvSpPr>
              <a:spLocks noChangeAspect="1" noChangeArrowheads="1"/>
            </p:cNvSpPr>
            <p:nvPr userDrawn="1"/>
          </p:nvSpPr>
          <p:spPr bwMode="auto">
            <a:xfrm>
              <a:off x="2826949"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2" name="Oval 817"/>
            <p:cNvSpPr>
              <a:spLocks noChangeAspect="1" noChangeArrowheads="1"/>
            </p:cNvSpPr>
            <p:nvPr userDrawn="1"/>
          </p:nvSpPr>
          <p:spPr bwMode="auto">
            <a:xfrm>
              <a:off x="2959671"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3" name="Oval 818"/>
            <p:cNvSpPr>
              <a:spLocks noChangeAspect="1" noChangeArrowheads="1"/>
            </p:cNvSpPr>
            <p:nvPr userDrawn="1"/>
          </p:nvSpPr>
          <p:spPr bwMode="auto">
            <a:xfrm>
              <a:off x="3094186"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4" name="Oval 819"/>
            <p:cNvSpPr>
              <a:spLocks noChangeAspect="1" noChangeArrowheads="1"/>
            </p:cNvSpPr>
            <p:nvPr userDrawn="1"/>
          </p:nvSpPr>
          <p:spPr bwMode="auto">
            <a:xfrm>
              <a:off x="3628660"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5" name="Oval 820"/>
            <p:cNvSpPr>
              <a:spLocks noChangeAspect="1" noChangeArrowheads="1"/>
            </p:cNvSpPr>
            <p:nvPr userDrawn="1"/>
          </p:nvSpPr>
          <p:spPr bwMode="auto">
            <a:xfrm>
              <a:off x="5633834"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6" name="Oval 821"/>
            <p:cNvSpPr>
              <a:spLocks noChangeAspect="1" noChangeArrowheads="1"/>
            </p:cNvSpPr>
            <p:nvPr userDrawn="1"/>
          </p:nvSpPr>
          <p:spPr bwMode="auto">
            <a:xfrm>
              <a:off x="5766556"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7" name="Oval 822"/>
            <p:cNvSpPr>
              <a:spLocks noChangeAspect="1" noChangeArrowheads="1"/>
            </p:cNvSpPr>
            <p:nvPr userDrawn="1"/>
          </p:nvSpPr>
          <p:spPr bwMode="auto">
            <a:xfrm>
              <a:off x="5901070"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8" name="Oval 823"/>
            <p:cNvSpPr>
              <a:spLocks noChangeAspect="1" noChangeArrowheads="1"/>
            </p:cNvSpPr>
            <p:nvPr userDrawn="1"/>
          </p:nvSpPr>
          <p:spPr bwMode="auto">
            <a:xfrm>
              <a:off x="6033792"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59" name="Oval 824"/>
            <p:cNvSpPr>
              <a:spLocks noChangeAspect="1" noChangeArrowheads="1"/>
            </p:cNvSpPr>
            <p:nvPr userDrawn="1"/>
          </p:nvSpPr>
          <p:spPr bwMode="auto">
            <a:xfrm>
              <a:off x="6168307"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0" name="Oval 825"/>
            <p:cNvSpPr>
              <a:spLocks noChangeAspect="1" noChangeArrowheads="1"/>
            </p:cNvSpPr>
            <p:nvPr userDrawn="1"/>
          </p:nvSpPr>
          <p:spPr bwMode="auto">
            <a:xfrm>
              <a:off x="6301029"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1" name="Oval 826"/>
            <p:cNvSpPr>
              <a:spLocks noChangeAspect="1" noChangeArrowheads="1"/>
            </p:cNvSpPr>
            <p:nvPr userDrawn="1"/>
          </p:nvSpPr>
          <p:spPr bwMode="auto">
            <a:xfrm>
              <a:off x="6435544"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2" name="Oval 827"/>
            <p:cNvSpPr>
              <a:spLocks noChangeAspect="1" noChangeArrowheads="1"/>
            </p:cNvSpPr>
            <p:nvPr userDrawn="1"/>
          </p:nvSpPr>
          <p:spPr bwMode="auto">
            <a:xfrm>
              <a:off x="6568266"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3" name="Oval 828"/>
            <p:cNvSpPr>
              <a:spLocks noChangeAspect="1" noChangeArrowheads="1"/>
            </p:cNvSpPr>
            <p:nvPr userDrawn="1"/>
          </p:nvSpPr>
          <p:spPr bwMode="auto">
            <a:xfrm>
              <a:off x="6702781"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4" name="Oval 829"/>
            <p:cNvSpPr>
              <a:spLocks noChangeAspect="1" noChangeArrowheads="1"/>
            </p:cNvSpPr>
            <p:nvPr userDrawn="1"/>
          </p:nvSpPr>
          <p:spPr bwMode="auto">
            <a:xfrm>
              <a:off x="6835503"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5" name="Oval 830"/>
            <p:cNvSpPr>
              <a:spLocks noChangeAspect="1" noChangeArrowheads="1"/>
            </p:cNvSpPr>
            <p:nvPr userDrawn="1"/>
          </p:nvSpPr>
          <p:spPr bwMode="auto">
            <a:xfrm>
              <a:off x="6970017"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6" name="Oval 831"/>
            <p:cNvSpPr>
              <a:spLocks noChangeAspect="1" noChangeArrowheads="1"/>
            </p:cNvSpPr>
            <p:nvPr userDrawn="1"/>
          </p:nvSpPr>
          <p:spPr bwMode="auto">
            <a:xfrm>
              <a:off x="7102739"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7" name="Oval 832"/>
            <p:cNvSpPr>
              <a:spLocks noChangeAspect="1" noChangeArrowheads="1"/>
            </p:cNvSpPr>
            <p:nvPr userDrawn="1"/>
          </p:nvSpPr>
          <p:spPr bwMode="auto">
            <a:xfrm>
              <a:off x="7237255"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8" name="Oval 833"/>
            <p:cNvSpPr>
              <a:spLocks noChangeAspect="1" noChangeArrowheads="1"/>
            </p:cNvSpPr>
            <p:nvPr userDrawn="1"/>
          </p:nvSpPr>
          <p:spPr bwMode="auto">
            <a:xfrm>
              <a:off x="7369977"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69" name="Oval 834"/>
            <p:cNvSpPr>
              <a:spLocks noChangeAspect="1" noChangeArrowheads="1"/>
            </p:cNvSpPr>
            <p:nvPr userDrawn="1"/>
          </p:nvSpPr>
          <p:spPr bwMode="auto">
            <a:xfrm>
              <a:off x="7504491"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0" name="Oval 835"/>
            <p:cNvSpPr>
              <a:spLocks noChangeAspect="1" noChangeArrowheads="1"/>
            </p:cNvSpPr>
            <p:nvPr userDrawn="1"/>
          </p:nvSpPr>
          <p:spPr bwMode="auto">
            <a:xfrm>
              <a:off x="7637213"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1" name="Oval 836"/>
            <p:cNvSpPr>
              <a:spLocks noChangeAspect="1" noChangeArrowheads="1"/>
            </p:cNvSpPr>
            <p:nvPr userDrawn="1"/>
          </p:nvSpPr>
          <p:spPr bwMode="auto">
            <a:xfrm>
              <a:off x="7771728"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2" name="Oval 837"/>
            <p:cNvSpPr>
              <a:spLocks noChangeAspect="1" noChangeArrowheads="1"/>
            </p:cNvSpPr>
            <p:nvPr userDrawn="1"/>
          </p:nvSpPr>
          <p:spPr bwMode="auto">
            <a:xfrm>
              <a:off x="7906244"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3" name="Oval 838"/>
            <p:cNvSpPr>
              <a:spLocks noChangeAspect="1" noChangeArrowheads="1"/>
            </p:cNvSpPr>
            <p:nvPr userDrawn="1"/>
          </p:nvSpPr>
          <p:spPr bwMode="auto">
            <a:xfrm>
              <a:off x="8038965"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4" name="Oval 839"/>
            <p:cNvSpPr>
              <a:spLocks noChangeAspect="1" noChangeArrowheads="1"/>
            </p:cNvSpPr>
            <p:nvPr userDrawn="1"/>
          </p:nvSpPr>
          <p:spPr bwMode="auto">
            <a:xfrm>
              <a:off x="8173481"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5" name="Oval 840"/>
            <p:cNvSpPr>
              <a:spLocks noChangeAspect="1" noChangeArrowheads="1"/>
            </p:cNvSpPr>
            <p:nvPr userDrawn="1"/>
          </p:nvSpPr>
          <p:spPr bwMode="auto">
            <a:xfrm>
              <a:off x="8306202"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6" name="Oval 841"/>
            <p:cNvSpPr>
              <a:spLocks noChangeAspect="1" noChangeArrowheads="1"/>
            </p:cNvSpPr>
            <p:nvPr userDrawn="1"/>
          </p:nvSpPr>
          <p:spPr bwMode="auto">
            <a:xfrm>
              <a:off x="8440717"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7" name="Oval 842"/>
            <p:cNvSpPr>
              <a:spLocks noChangeAspect="1" noChangeArrowheads="1"/>
            </p:cNvSpPr>
            <p:nvPr userDrawn="1"/>
          </p:nvSpPr>
          <p:spPr bwMode="auto">
            <a:xfrm>
              <a:off x="8573438"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8" name="Oval 843"/>
            <p:cNvSpPr>
              <a:spLocks noChangeAspect="1" noChangeArrowheads="1"/>
            </p:cNvSpPr>
            <p:nvPr userDrawn="1"/>
          </p:nvSpPr>
          <p:spPr bwMode="auto">
            <a:xfrm>
              <a:off x="8707955"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79" name="Oval 844"/>
            <p:cNvSpPr>
              <a:spLocks noChangeAspect="1" noChangeArrowheads="1"/>
            </p:cNvSpPr>
            <p:nvPr userDrawn="1"/>
          </p:nvSpPr>
          <p:spPr bwMode="auto">
            <a:xfrm>
              <a:off x="8840677"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0" name="Oval 845"/>
            <p:cNvSpPr>
              <a:spLocks noChangeAspect="1" noChangeArrowheads="1"/>
            </p:cNvSpPr>
            <p:nvPr userDrawn="1"/>
          </p:nvSpPr>
          <p:spPr bwMode="auto">
            <a:xfrm>
              <a:off x="8975191"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1" name="Oval 846"/>
            <p:cNvSpPr>
              <a:spLocks noChangeAspect="1" noChangeArrowheads="1"/>
            </p:cNvSpPr>
            <p:nvPr userDrawn="1"/>
          </p:nvSpPr>
          <p:spPr bwMode="auto">
            <a:xfrm>
              <a:off x="9107912" y="368190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2" name="Oval 847"/>
            <p:cNvSpPr>
              <a:spLocks noChangeAspect="1" noChangeArrowheads="1"/>
            </p:cNvSpPr>
            <p:nvPr userDrawn="1"/>
          </p:nvSpPr>
          <p:spPr bwMode="auto">
            <a:xfrm>
              <a:off x="9242428" y="368190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3" name="Oval 848"/>
            <p:cNvSpPr>
              <a:spLocks noChangeAspect="1" noChangeArrowheads="1"/>
            </p:cNvSpPr>
            <p:nvPr userDrawn="1"/>
          </p:nvSpPr>
          <p:spPr bwMode="auto">
            <a:xfrm>
              <a:off x="2826949"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4" name="Oval 849"/>
            <p:cNvSpPr>
              <a:spLocks noChangeAspect="1" noChangeArrowheads="1"/>
            </p:cNvSpPr>
            <p:nvPr userDrawn="1"/>
          </p:nvSpPr>
          <p:spPr bwMode="auto">
            <a:xfrm>
              <a:off x="2959671"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5" name="Oval 850"/>
            <p:cNvSpPr>
              <a:spLocks noChangeAspect="1" noChangeArrowheads="1"/>
            </p:cNvSpPr>
            <p:nvPr userDrawn="1"/>
          </p:nvSpPr>
          <p:spPr bwMode="auto">
            <a:xfrm>
              <a:off x="3094186"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6" name="Oval 851"/>
            <p:cNvSpPr>
              <a:spLocks noChangeAspect="1" noChangeArrowheads="1"/>
            </p:cNvSpPr>
            <p:nvPr userDrawn="1"/>
          </p:nvSpPr>
          <p:spPr bwMode="auto">
            <a:xfrm>
              <a:off x="5499317"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7" name="Oval 852"/>
            <p:cNvSpPr>
              <a:spLocks noChangeAspect="1" noChangeArrowheads="1"/>
            </p:cNvSpPr>
            <p:nvPr userDrawn="1"/>
          </p:nvSpPr>
          <p:spPr bwMode="auto">
            <a:xfrm>
              <a:off x="5633834"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8" name="Oval 853"/>
            <p:cNvSpPr>
              <a:spLocks noChangeAspect="1" noChangeArrowheads="1"/>
            </p:cNvSpPr>
            <p:nvPr userDrawn="1"/>
          </p:nvSpPr>
          <p:spPr bwMode="auto">
            <a:xfrm>
              <a:off x="5766556"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89" name="Oval 854"/>
            <p:cNvSpPr>
              <a:spLocks noChangeAspect="1" noChangeArrowheads="1"/>
            </p:cNvSpPr>
            <p:nvPr userDrawn="1"/>
          </p:nvSpPr>
          <p:spPr bwMode="auto">
            <a:xfrm>
              <a:off x="5901070"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0" name="Oval 855"/>
            <p:cNvSpPr>
              <a:spLocks noChangeAspect="1" noChangeArrowheads="1"/>
            </p:cNvSpPr>
            <p:nvPr userDrawn="1"/>
          </p:nvSpPr>
          <p:spPr bwMode="auto">
            <a:xfrm>
              <a:off x="6033792"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1" name="Oval 856"/>
            <p:cNvSpPr>
              <a:spLocks noChangeAspect="1" noChangeArrowheads="1"/>
            </p:cNvSpPr>
            <p:nvPr userDrawn="1"/>
          </p:nvSpPr>
          <p:spPr bwMode="auto">
            <a:xfrm>
              <a:off x="6168307"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2" name="Oval 857"/>
            <p:cNvSpPr>
              <a:spLocks noChangeAspect="1" noChangeArrowheads="1"/>
            </p:cNvSpPr>
            <p:nvPr userDrawn="1"/>
          </p:nvSpPr>
          <p:spPr bwMode="auto">
            <a:xfrm>
              <a:off x="6301029"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3" name="Oval 858"/>
            <p:cNvSpPr>
              <a:spLocks noChangeAspect="1" noChangeArrowheads="1"/>
            </p:cNvSpPr>
            <p:nvPr userDrawn="1"/>
          </p:nvSpPr>
          <p:spPr bwMode="auto">
            <a:xfrm>
              <a:off x="6435544"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4" name="Oval 859"/>
            <p:cNvSpPr>
              <a:spLocks noChangeAspect="1" noChangeArrowheads="1"/>
            </p:cNvSpPr>
            <p:nvPr userDrawn="1"/>
          </p:nvSpPr>
          <p:spPr bwMode="auto">
            <a:xfrm>
              <a:off x="6568266"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5" name="Oval 860"/>
            <p:cNvSpPr>
              <a:spLocks noChangeAspect="1" noChangeArrowheads="1"/>
            </p:cNvSpPr>
            <p:nvPr userDrawn="1"/>
          </p:nvSpPr>
          <p:spPr bwMode="auto">
            <a:xfrm>
              <a:off x="6702781"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6" name="Oval 861"/>
            <p:cNvSpPr>
              <a:spLocks noChangeAspect="1" noChangeArrowheads="1"/>
            </p:cNvSpPr>
            <p:nvPr userDrawn="1"/>
          </p:nvSpPr>
          <p:spPr bwMode="auto">
            <a:xfrm>
              <a:off x="6835503"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7" name="Oval 862"/>
            <p:cNvSpPr>
              <a:spLocks noChangeAspect="1" noChangeArrowheads="1"/>
            </p:cNvSpPr>
            <p:nvPr userDrawn="1"/>
          </p:nvSpPr>
          <p:spPr bwMode="auto">
            <a:xfrm>
              <a:off x="6970017"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8" name="Oval 863"/>
            <p:cNvSpPr>
              <a:spLocks noChangeAspect="1" noChangeArrowheads="1"/>
            </p:cNvSpPr>
            <p:nvPr userDrawn="1"/>
          </p:nvSpPr>
          <p:spPr bwMode="auto">
            <a:xfrm>
              <a:off x="7102739"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899" name="Oval 864"/>
            <p:cNvSpPr>
              <a:spLocks noChangeAspect="1" noChangeArrowheads="1"/>
            </p:cNvSpPr>
            <p:nvPr userDrawn="1"/>
          </p:nvSpPr>
          <p:spPr bwMode="auto">
            <a:xfrm>
              <a:off x="7237255"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0" name="Oval 865"/>
            <p:cNvSpPr>
              <a:spLocks noChangeAspect="1" noChangeArrowheads="1"/>
            </p:cNvSpPr>
            <p:nvPr userDrawn="1"/>
          </p:nvSpPr>
          <p:spPr bwMode="auto">
            <a:xfrm>
              <a:off x="7369977"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1" name="Oval 866"/>
            <p:cNvSpPr>
              <a:spLocks noChangeAspect="1" noChangeArrowheads="1"/>
            </p:cNvSpPr>
            <p:nvPr userDrawn="1"/>
          </p:nvSpPr>
          <p:spPr bwMode="auto">
            <a:xfrm>
              <a:off x="7504491"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2" name="Oval 867"/>
            <p:cNvSpPr>
              <a:spLocks noChangeAspect="1" noChangeArrowheads="1"/>
            </p:cNvSpPr>
            <p:nvPr userDrawn="1"/>
          </p:nvSpPr>
          <p:spPr bwMode="auto">
            <a:xfrm>
              <a:off x="7637213"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3" name="Oval 868"/>
            <p:cNvSpPr>
              <a:spLocks noChangeAspect="1" noChangeArrowheads="1"/>
            </p:cNvSpPr>
            <p:nvPr userDrawn="1"/>
          </p:nvSpPr>
          <p:spPr bwMode="auto">
            <a:xfrm>
              <a:off x="7771728"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4" name="Oval 869"/>
            <p:cNvSpPr>
              <a:spLocks noChangeAspect="1" noChangeArrowheads="1"/>
            </p:cNvSpPr>
            <p:nvPr userDrawn="1"/>
          </p:nvSpPr>
          <p:spPr bwMode="auto">
            <a:xfrm>
              <a:off x="7906244"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5" name="Oval 870"/>
            <p:cNvSpPr>
              <a:spLocks noChangeAspect="1" noChangeArrowheads="1"/>
            </p:cNvSpPr>
            <p:nvPr userDrawn="1"/>
          </p:nvSpPr>
          <p:spPr bwMode="auto">
            <a:xfrm>
              <a:off x="8038965"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6" name="Oval 871"/>
            <p:cNvSpPr>
              <a:spLocks noChangeAspect="1" noChangeArrowheads="1"/>
            </p:cNvSpPr>
            <p:nvPr userDrawn="1"/>
          </p:nvSpPr>
          <p:spPr bwMode="auto">
            <a:xfrm>
              <a:off x="8173481"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7" name="Oval 872"/>
            <p:cNvSpPr>
              <a:spLocks noChangeAspect="1" noChangeArrowheads="1"/>
            </p:cNvSpPr>
            <p:nvPr userDrawn="1"/>
          </p:nvSpPr>
          <p:spPr bwMode="auto">
            <a:xfrm>
              <a:off x="8306202"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8" name="Oval 873"/>
            <p:cNvSpPr>
              <a:spLocks noChangeAspect="1" noChangeArrowheads="1"/>
            </p:cNvSpPr>
            <p:nvPr userDrawn="1"/>
          </p:nvSpPr>
          <p:spPr bwMode="auto">
            <a:xfrm>
              <a:off x="8440717"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09" name="Oval 874"/>
            <p:cNvSpPr>
              <a:spLocks noChangeAspect="1" noChangeArrowheads="1"/>
            </p:cNvSpPr>
            <p:nvPr userDrawn="1"/>
          </p:nvSpPr>
          <p:spPr bwMode="auto">
            <a:xfrm>
              <a:off x="8573438"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0" name="Oval 875"/>
            <p:cNvSpPr>
              <a:spLocks noChangeAspect="1" noChangeArrowheads="1"/>
            </p:cNvSpPr>
            <p:nvPr userDrawn="1"/>
          </p:nvSpPr>
          <p:spPr bwMode="auto">
            <a:xfrm>
              <a:off x="8707955"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1" name="Oval 876"/>
            <p:cNvSpPr>
              <a:spLocks noChangeAspect="1" noChangeArrowheads="1"/>
            </p:cNvSpPr>
            <p:nvPr userDrawn="1"/>
          </p:nvSpPr>
          <p:spPr bwMode="auto">
            <a:xfrm>
              <a:off x="8840677"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2" name="Oval 877"/>
            <p:cNvSpPr>
              <a:spLocks noChangeAspect="1" noChangeArrowheads="1"/>
            </p:cNvSpPr>
            <p:nvPr userDrawn="1"/>
          </p:nvSpPr>
          <p:spPr bwMode="auto">
            <a:xfrm>
              <a:off x="8975191"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3" name="Oval 878"/>
            <p:cNvSpPr>
              <a:spLocks noChangeAspect="1" noChangeArrowheads="1"/>
            </p:cNvSpPr>
            <p:nvPr userDrawn="1"/>
          </p:nvSpPr>
          <p:spPr bwMode="auto">
            <a:xfrm>
              <a:off x="9107912" y="380383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4" name="Oval 879"/>
            <p:cNvSpPr>
              <a:spLocks noChangeAspect="1" noChangeArrowheads="1"/>
            </p:cNvSpPr>
            <p:nvPr userDrawn="1"/>
          </p:nvSpPr>
          <p:spPr bwMode="auto">
            <a:xfrm>
              <a:off x="9242428" y="380383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5" name="Oval 880"/>
            <p:cNvSpPr>
              <a:spLocks noChangeAspect="1" noChangeArrowheads="1"/>
            </p:cNvSpPr>
            <p:nvPr userDrawn="1"/>
          </p:nvSpPr>
          <p:spPr bwMode="auto">
            <a:xfrm>
              <a:off x="2959671"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6" name="Oval 881"/>
            <p:cNvSpPr>
              <a:spLocks noChangeAspect="1" noChangeArrowheads="1"/>
            </p:cNvSpPr>
            <p:nvPr userDrawn="1"/>
          </p:nvSpPr>
          <p:spPr bwMode="auto">
            <a:xfrm>
              <a:off x="3094186"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7" name="Oval 882"/>
            <p:cNvSpPr>
              <a:spLocks noChangeAspect="1" noChangeArrowheads="1"/>
            </p:cNvSpPr>
            <p:nvPr userDrawn="1"/>
          </p:nvSpPr>
          <p:spPr bwMode="auto">
            <a:xfrm>
              <a:off x="3361423"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8" name="Oval 883"/>
            <p:cNvSpPr>
              <a:spLocks noChangeAspect="1" noChangeArrowheads="1"/>
            </p:cNvSpPr>
            <p:nvPr userDrawn="1"/>
          </p:nvSpPr>
          <p:spPr bwMode="auto">
            <a:xfrm>
              <a:off x="3628660"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19" name="Oval 884"/>
            <p:cNvSpPr>
              <a:spLocks noChangeAspect="1" noChangeArrowheads="1"/>
            </p:cNvSpPr>
            <p:nvPr userDrawn="1"/>
          </p:nvSpPr>
          <p:spPr bwMode="auto">
            <a:xfrm>
              <a:off x="5499317"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0" name="Oval 885"/>
            <p:cNvSpPr>
              <a:spLocks noChangeAspect="1" noChangeArrowheads="1"/>
            </p:cNvSpPr>
            <p:nvPr userDrawn="1"/>
          </p:nvSpPr>
          <p:spPr bwMode="auto">
            <a:xfrm>
              <a:off x="5633834"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1" name="Oval 886"/>
            <p:cNvSpPr>
              <a:spLocks noChangeAspect="1" noChangeArrowheads="1"/>
            </p:cNvSpPr>
            <p:nvPr userDrawn="1"/>
          </p:nvSpPr>
          <p:spPr bwMode="auto">
            <a:xfrm>
              <a:off x="5766556"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2" name="Oval 887"/>
            <p:cNvSpPr>
              <a:spLocks noChangeAspect="1" noChangeArrowheads="1"/>
            </p:cNvSpPr>
            <p:nvPr userDrawn="1"/>
          </p:nvSpPr>
          <p:spPr bwMode="auto">
            <a:xfrm>
              <a:off x="5901070"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3" name="Oval 888"/>
            <p:cNvSpPr>
              <a:spLocks noChangeAspect="1" noChangeArrowheads="1"/>
            </p:cNvSpPr>
            <p:nvPr userDrawn="1"/>
          </p:nvSpPr>
          <p:spPr bwMode="auto">
            <a:xfrm>
              <a:off x="6033792"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4" name="Oval 889"/>
            <p:cNvSpPr>
              <a:spLocks noChangeAspect="1" noChangeArrowheads="1"/>
            </p:cNvSpPr>
            <p:nvPr userDrawn="1"/>
          </p:nvSpPr>
          <p:spPr bwMode="auto">
            <a:xfrm>
              <a:off x="6168307"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5" name="Oval 890"/>
            <p:cNvSpPr>
              <a:spLocks noChangeAspect="1" noChangeArrowheads="1"/>
            </p:cNvSpPr>
            <p:nvPr userDrawn="1"/>
          </p:nvSpPr>
          <p:spPr bwMode="auto">
            <a:xfrm>
              <a:off x="6301029"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6" name="Oval 891"/>
            <p:cNvSpPr>
              <a:spLocks noChangeAspect="1" noChangeArrowheads="1"/>
            </p:cNvSpPr>
            <p:nvPr userDrawn="1"/>
          </p:nvSpPr>
          <p:spPr bwMode="auto">
            <a:xfrm>
              <a:off x="6435544"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7" name="Oval 892"/>
            <p:cNvSpPr>
              <a:spLocks noChangeAspect="1" noChangeArrowheads="1"/>
            </p:cNvSpPr>
            <p:nvPr userDrawn="1"/>
          </p:nvSpPr>
          <p:spPr bwMode="auto">
            <a:xfrm>
              <a:off x="6568266"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8" name="Oval 893"/>
            <p:cNvSpPr>
              <a:spLocks noChangeAspect="1" noChangeArrowheads="1"/>
            </p:cNvSpPr>
            <p:nvPr userDrawn="1"/>
          </p:nvSpPr>
          <p:spPr bwMode="auto">
            <a:xfrm>
              <a:off x="6702781"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29" name="Oval 894"/>
            <p:cNvSpPr>
              <a:spLocks noChangeAspect="1" noChangeArrowheads="1"/>
            </p:cNvSpPr>
            <p:nvPr userDrawn="1"/>
          </p:nvSpPr>
          <p:spPr bwMode="auto">
            <a:xfrm>
              <a:off x="6835503"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0" name="Oval 895"/>
            <p:cNvSpPr>
              <a:spLocks noChangeAspect="1" noChangeArrowheads="1"/>
            </p:cNvSpPr>
            <p:nvPr userDrawn="1"/>
          </p:nvSpPr>
          <p:spPr bwMode="auto">
            <a:xfrm>
              <a:off x="7102739"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1" name="Oval 896"/>
            <p:cNvSpPr>
              <a:spLocks noChangeAspect="1" noChangeArrowheads="1"/>
            </p:cNvSpPr>
            <p:nvPr userDrawn="1"/>
          </p:nvSpPr>
          <p:spPr bwMode="auto">
            <a:xfrm>
              <a:off x="7237255"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2" name="Oval 897"/>
            <p:cNvSpPr>
              <a:spLocks noChangeAspect="1" noChangeArrowheads="1"/>
            </p:cNvSpPr>
            <p:nvPr userDrawn="1"/>
          </p:nvSpPr>
          <p:spPr bwMode="auto">
            <a:xfrm>
              <a:off x="7369977"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3" name="Oval 898"/>
            <p:cNvSpPr>
              <a:spLocks noChangeAspect="1" noChangeArrowheads="1"/>
            </p:cNvSpPr>
            <p:nvPr userDrawn="1"/>
          </p:nvSpPr>
          <p:spPr bwMode="auto">
            <a:xfrm>
              <a:off x="7504491"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4" name="Oval 899"/>
            <p:cNvSpPr>
              <a:spLocks noChangeAspect="1" noChangeArrowheads="1"/>
            </p:cNvSpPr>
            <p:nvPr userDrawn="1"/>
          </p:nvSpPr>
          <p:spPr bwMode="auto">
            <a:xfrm>
              <a:off x="7906244"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5" name="Oval 900"/>
            <p:cNvSpPr>
              <a:spLocks noChangeAspect="1" noChangeArrowheads="1"/>
            </p:cNvSpPr>
            <p:nvPr userDrawn="1"/>
          </p:nvSpPr>
          <p:spPr bwMode="auto">
            <a:xfrm>
              <a:off x="8038965"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6" name="Oval 901"/>
            <p:cNvSpPr>
              <a:spLocks noChangeAspect="1" noChangeArrowheads="1"/>
            </p:cNvSpPr>
            <p:nvPr userDrawn="1"/>
          </p:nvSpPr>
          <p:spPr bwMode="auto">
            <a:xfrm>
              <a:off x="8173481"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7" name="Oval 902"/>
            <p:cNvSpPr>
              <a:spLocks noChangeAspect="1" noChangeArrowheads="1"/>
            </p:cNvSpPr>
            <p:nvPr userDrawn="1"/>
          </p:nvSpPr>
          <p:spPr bwMode="auto">
            <a:xfrm>
              <a:off x="8306202"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8" name="Oval 903"/>
            <p:cNvSpPr>
              <a:spLocks noChangeAspect="1" noChangeArrowheads="1"/>
            </p:cNvSpPr>
            <p:nvPr userDrawn="1"/>
          </p:nvSpPr>
          <p:spPr bwMode="auto">
            <a:xfrm>
              <a:off x="8573438" y="3927559"/>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39" name="Oval 904"/>
            <p:cNvSpPr>
              <a:spLocks noChangeAspect="1" noChangeArrowheads="1"/>
            </p:cNvSpPr>
            <p:nvPr userDrawn="1"/>
          </p:nvSpPr>
          <p:spPr bwMode="auto">
            <a:xfrm>
              <a:off x="8707955"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0" name="Oval 905"/>
            <p:cNvSpPr>
              <a:spLocks noChangeAspect="1" noChangeArrowheads="1"/>
            </p:cNvSpPr>
            <p:nvPr userDrawn="1"/>
          </p:nvSpPr>
          <p:spPr bwMode="auto">
            <a:xfrm>
              <a:off x="8840677" y="3927559"/>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1" name="Oval 906"/>
            <p:cNvSpPr>
              <a:spLocks noChangeAspect="1" noChangeArrowheads="1"/>
            </p:cNvSpPr>
            <p:nvPr userDrawn="1"/>
          </p:nvSpPr>
          <p:spPr bwMode="auto">
            <a:xfrm>
              <a:off x="2959671"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2" name="Oval 907"/>
            <p:cNvSpPr>
              <a:spLocks noChangeAspect="1" noChangeArrowheads="1"/>
            </p:cNvSpPr>
            <p:nvPr userDrawn="1"/>
          </p:nvSpPr>
          <p:spPr bwMode="auto">
            <a:xfrm>
              <a:off x="3094186"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3" name="Oval 908"/>
            <p:cNvSpPr>
              <a:spLocks noChangeAspect="1" noChangeArrowheads="1"/>
            </p:cNvSpPr>
            <p:nvPr userDrawn="1"/>
          </p:nvSpPr>
          <p:spPr bwMode="auto">
            <a:xfrm>
              <a:off x="3226908"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4" name="Oval 909"/>
            <p:cNvSpPr>
              <a:spLocks noChangeAspect="1" noChangeArrowheads="1"/>
            </p:cNvSpPr>
            <p:nvPr userDrawn="1"/>
          </p:nvSpPr>
          <p:spPr bwMode="auto">
            <a:xfrm>
              <a:off x="3361423"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5" name="Oval 910"/>
            <p:cNvSpPr>
              <a:spLocks noChangeAspect="1" noChangeArrowheads="1"/>
            </p:cNvSpPr>
            <p:nvPr userDrawn="1"/>
          </p:nvSpPr>
          <p:spPr bwMode="auto">
            <a:xfrm>
              <a:off x="3895896"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6" name="Oval 911"/>
            <p:cNvSpPr>
              <a:spLocks noChangeAspect="1" noChangeArrowheads="1"/>
            </p:cNvSpPr>
            <p:nvPr userDrawn="1"/>
          </p:nvSpPr>
          <p:spPr bwMode="auto">
            <a:xfrm>
              <a:off x="5499317"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7" name="Oval 912"/>
            <p:cNvSpPr>
              <a:spLocks noChangeAspect="1" noChangeArrowheads="1"/>
            </p:cNvSpPr>
            <p:nvPr userDrawn="1"/>
          </p:nvSpPr>
          <p:spPr bwMode="auto">
            <a:xfrm>
              <a:off x="5633834"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8" name="Oval 913"/>
            <p:cNvSpPr>
              <a:spLocks noChangeAspect="1" noChangeArrowheads="1"/>
            </p:cNvSpPr>
            <p:nvPr userDrawn="1"/>
          </p:nvSpPr>
          <p:spPr bwMode="auto">
            <a:xfrm>
              <a:off x="5766556"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49" name="Oval 914"/>
            <p:cNvSpPr>
              <a:spLocks noChangeAspect="1" noChangeArrowheads="1"/>
            </p:cNvSpPr>
            <p:nvPr userDrawn="1"/>
          </p:nvSpPr>
          <p:spPr bwMode="auto">
            <a:xfrm>
              <a:off x="5901070"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0" name="Oval 915"/>
            <p:cNvSpPr>
              <a:spLocks noChangeAspect="1" noChangeArrowheads="1"/>
            </p:cNvSpPr>
            <p:nvPr userDrawn="1"/>
          </p:nvSpPr>
          <p:spPr bwMode="auto">
            <a:xfrm>
              <a:off x="6033792"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1" name="Oval 916"/>
            <p:cNvSpPr>
              <a:spLocks noChangeAspect="1" noChangeArrowheads="1"/>
            </p:cNvSpPr>
            <p:nvPr userDrawn="1"/>
          </p:nvSpPr>
          <p:spPr bwMode="auto">
            <a:xfrm>
              <a:off x="6168307"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2" name="Oval 917"/>
            <p:cNvSpPr>
              <a:spLocks noChangeAspect="1" noChangeArrowheads="1"/>
            </p:cNvSpPr>
            <p:nvPr userDrawn="1"/>
          </p:nvSpPr>
          <p:spPr bwMode="auto">
            <a:xfrm>
              <a:off x="6301029"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3" name="Oval 918"/>
            <p:cNvSpPr>
              <a:spLocks noChangeAspect="1" noChangeArrowheads="1"/>
            </p:cNvSpPr>
            <p:nvPr userDrawn="1"/>
          </p:nvSpPr>
          <p:spPr bwMode="auto">
            <a:xfrm>
              <a:off x="6435544"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4" name="Oval 919"/>
            <p:cNvSpPr>
              <a:spLocks noChangeAspect="1" noChangeArrowheads="1"/>
            </p:cNvSpPr>
            <p:nvPr userDrawn="1"/>
          </p:nvSpPr>
          <p:spPr bwMode="auto">
            <a:xfrm>
              <a:off x="6568266"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5" name="Oval 920"/>
            <p:cNvSpPr>
              <a:spLocks noChangeAspect="1" noChangeArrowheads="1"/>
            </p:cNvSpPr>
            <p:nvPr userDrawn="1"/>
          </p:nvSpPr>
          <p:spPr bwMode="auto">
            <a:xfrm>
              <a:off x="6702781"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6" name="Oval 921"/>
            <p:cNvSpPr>
              <a:spLocks noChangeAspect="1" noChangeArrowheads="1"/>
            </p:cNvSpPr>
            <p:nvPr userDrawn="1"/>
          </p:nvSpPr>
          <p:spPr bwMode="auto">
            <a:xfrm>
              <a:off x="6835503"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7" name="Oval 922"/>
            <p:cNvSpPr>
              <a:spLocks noChangeAspect="1" noChangeArrowheads="1"/>
            </p:cNvSpPr>
            <p:nvPr userDrawn="1"/>
          </p:nvSpPr>
          <p:spPr bwMode="auto">
            <a:xfrm>
              <a:off x="7102739"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8" name="Oval 923"/>
            <p:cNvSpPr>
              <a:spLocks noChangeAspect="1" noChangeArrowheads="1"/>
            </p:cNvSpPr>
            <p:nvPr userDrawn="1"/>
          </p:nvSpPr>
          <p:spPr bwMode="auto">
            <a:xfrm>
              <a:off x="7237255"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59" name="Oval 924"/>
            <p:cNvSpPr>
              <a:spLocks noChangeAspect="1" noChangeArrowheads="1"/>
            </p:cNvSpPr>
            <p:nvPr userDrawn="1"/>
          </p:nvSpPr>
          <p:spPr bwMode="auto">
            <a:xfrm>
              <a:off x="7369977"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0" name="Oval 925"/>
            <p:cNvSpPr>
              <a:spLocks noChangeAspect="1" noChangeArrowheads="1"/>
            </p:cNvSpPr>
            <p:nvPr userDrawn="1"/>
          </p:nvSpPr>
          <p:spPr bwMode="auto">
            <a:xfrm>
              <a:off x="8038965"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1" name="Oval 926"/>
            <p:cNvSpPr>
              <a:spLocks noChangeAspect="1" noChangeArrowheads="1"/>
            </p:cNvSpPr>
            <p:nvPr userDrawn="1"/>
          </p:nvSpPr>
          <p:spPr bwMode="auto">
            <a:xfrm>
              <a:off x="8173481"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2" name="Oval 927"/>
            <p:cNvSpPr>
              <a:spLocks noChangeAspect="1" noChangeArrowheads="1"/>
            </p:cNvSpPr>
            <p:nvPr userDrawn="1"/>
          </p:nvSpPr>
          <p:spPr bwMode="auto">
            <a:xfrm>
              <a:off x="8573438"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3" name="Oval 928"/>
            <p:cNvSpPr>
              <a:spLocks noChangeAspect="1" noChangeArrowheads="1"/>
            </p:cNvSpPr>
            <p:nvPr userDrawn="1"/>
          </p:nvSpPr>
          <p:spPr bwMode="auto">
            <a:xfrm>
              <a:off x="8707955"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4" name="Oval 929"/>
            <p:cNvSpPr>
              <a:spLocks noChangeAspect="1" noChangeArrowheads="1"/>
            </p:cNvSpPr>
            <p:nvPr userDrawn="1"/>
          </p:nvSpPr>
          <p:spPr bwMode="auto">
            <a:xfrm>
              <a:off x="8840677"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5" name="Oval 930"/>
            <p:cNvSpPr>
              <a:spLocks noChangeAspect="1" noChangeArrowheads="1"/>
            </p:cNvSpPr>
            <p:nvPr userDrawn="1"/>
          </p:nvSpPr>
          <p:spPr bwMode="auto">
            <a:xfrm>
              <a:off x="8975191" y="4051281"/>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6" name="Oval 931"/>
            <p:cNvSpPr>
              <a:spLocks noChangeAspect="1" noChangeArrowheads="1"/>
            </p:cNvSpPr>
            <p:nvPr userDrawn="1"/>
          </p:nvSpPr>
          <p:spPr bwMode="auto">
            <a:xfrm>
              <a:off x="9242428" y="4051281"/>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7" name="Oval 932"/>
            <p:cNvSpPr>
              <a:spLocks noChangeAspect="1" noChangeArrowheads="1"/>
            </p:cNvSpPr>
            <p:nvPr userDrawn="1"/>
          </p:nvSpPr>
          <p:spPr bwMode="auto">
            <a:xfrm>
              <a:off x="9375149" y="4051281"/>
              <a:ext cx="102231" cy="102205"/>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968" name="Oval 933"/>
            <p:cNvSpPr>
              <a:spLocks noChangeAspect="1" noChangeArrowheads="1"/>
            </p:cNvSpPr>
            <p:nvPr userDrawn="1"/>
          </p:nvSpPr>
          <p:spPr bwMode="auto">
            <a:xfrm>
              <a:off x="3361423" y="417500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69" name="Oval 934"/>
            <p:cNvSpPr>
              <a:spLocks noChangeAspect="1" noChangeArrowheads="1"/>
            </p:cNvSpPr>
            <p:nvPr userDrawn="1"/>
          </p:nvSpPr>
          <p:spPr bwMode="auto">
            <a:xfrm>
              <a:off x="3494145" y="417500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0" name="Oval 935"/>
            <p:cNvSpPr>
              <a:spLocks noChangeAspect="1" noChangeArrowheads="1"/>
            </p:cNvSpPr>
            <p:nvPr userDrawn="1"/>
          </p:nvSpPr>
          <p:spPr bwMode="auto">
            <a:xfrm>
              <a:off x="5499317" y="417500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1" name="Oval 936"/>
            <p:cNvSpPr>
              <a:spLocks noChangeAspect="1" noChangeArrowheads="1"/>
            </p:cNvSpPr>
            <p:nvPr userDrawn="1"/>
          </p:nvSpPr>
          <p:spPr bwMode="auto">
            <a:xfrm>
              <a:off x="5633834"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2" name="Oval 937"/>
            <p:cNvSpPr>
              <a:spLocks noChangeAspect="1" noChangeArrowheads="1"/>
            </p:cNvSpPr>
            <p:nvPr userDrawn="1"/>
          </p:nvSpPr>
          <p:spPr bwMode="auto">
            <a:xfrm>
              <a:off x="5766556"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3" name="Oval 938"/>
            <p:cNvSpPr>
              <a:spLocks noChangeAspect="1" noChangeArrowheads="1"/>
            </p:cNvSpPr>
            <p:nvPr userDrawn="1"/>
          </p:nvSpPr>
          <p:spPr bwMode="auto">
            <a:xfrm>
              <a:off x="5901070" y="417500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4" name="Oval 939"/>
            <p:cNvSpPr>
              <a:spLocks noChangeAspect="1" noChangeArrowheads="1"/>
            </p:cNvSpPr>
            <p:nvPr userDrawn="1"/>
          </p:nvSpPr>
          <p:spPr bwMode="auto">
            <a:xfrm>
              <a:off x="6033792" y="417500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5" name="Oval 940"/>
            <p:cNvSpPr>
              <a:spLocks noChangeAspect="1" noChangeArrowheads="1"/>
            </p:cNvSpPr>
            <p:nvPr userDrawn="1"/>
          </p:nvSpPr>
          <p:spPr bwMode="auto">
            <a:xfrm>
              <a:off x="6168307"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6" name="Oval 941"/>
            <p:cNvSpPr>
              <a:spLocks noChangeAspect="1" noChangeArrowheads="1"/>
            </p:cNvSpPr>
            <p:nvPr userDrawn="1"/>
          </p:nvSpPr>
          <p:spPr bwMode="auto">
            <a:xfrm>
              <a:off x="6301029"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7" name="Oval 942"/>
            <p:cNvSpPr>
              <a:spLocks noChangeAspect="1" noChangeArrowheads="1"/>
            </p:cNvSpPr>
            <p:nvPr userDrawn="1"/>
          </p:nvSpPr>
          <p:spPr bwMode="auto">
            <a:xfrm>
              <a:off x="6435544" y="417500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8" name="Oval 943"/>
            <p:cNvSpPr>
              <a:spLocks noChangeAspect="1" noChangeArrowheads="1"/>
            </p:cNvSpPr>
            <p:nvPr userDrawn="1"/>
          </p:nvSpPr>
          <p:spPr bwMode="auto">
            <a:xfrm>
              <a:off x="6568266" y="417500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79" name="Oval 944"/>
            <p:cNvSpPr>
              <a:spLocks noChangeAspect="1" noChangeArrowheads="1"/>
            </p:cNvSpPr>
            <p:nvPr userDrawn="1"/>
          </p:nvSpPr>
          <p:spPr bwMode="auto">
            <a:xfrm>
              <a:off x="6702781"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0" name="Oval 945"/>
            <p:cNvSpPr>
              <a:spLocks noChangeAspect="1" noChangeArrowheads="1"/>
            </p:cNvSpPr>
            <p:nvPr userDrawn="1"/>
          </p:nvSpPr>
          <p:spPr bwMode="auto">
            <a:xfrm>
              <a:off x="6835503"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1" name="Oval 946"/>
            <p:cNvSpPr>
              <a:spLocks noChangeAspect="1" noChangeArrowheads="1"/>
            </p:cNvSpPr>
            <p:nvPr userDrawn="1"/>
          </p:nvSpPr>
          <p:spPr bwMode="auto">
            <a:xfrm>
              <a:off x="6970017" y="417500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2" name="Oval 947"/>
            <p:cNvSpPr>
              <a:spLocks noChangeAspect="1" noChangeArrowheads="1"/>
            </p:cNvSpPr>
            <p:nvPr userDrawn="1"/>
          </p:nvSpPr>
          <p:spPr bwMode="auto">
            <a:xfrm>
              <a:off x="8038965" y="417500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3" name="Oval 948"/>
            <p:cNvSpPr>
              <a:spLocks noChangeAspect="1" noChangeArrowheads="1"/>
            </p:cNvSpPr>
            <p:nvPr userDrawn="1"/>
          </p:nvSpPr>
          <p:spPr bwMode="auto">
            <a:xfrm>
              <a:off x="8173481"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4" name="Oval 949"/>
            <p:cNvSpPr>
              <a:spLocks noChangeAspect="1" noChangeArrowheads="1"/>
            </p:cNvSpPr>
            <p:nvPr userDrawn="1"/>
          </p:nvSpPr>
          <p:spPr bwMode="auto">
            <a:xfrm>
              <a:off x="8707955"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5" name="Oval 950"/>
            <p:cNvSpPr>
              <a:spLocks noChangeAspect="1" noChangeArrowheads="1"/>
            </p:cNvSpPr>
            <p:nvPr userDrawn="1"/>
          </p:nvSpPr>
          <p:spPr bwMode="auto">
            <a:xfrm>
              <a:off x="8840677"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6" name="Oval 951"/>
            <p:cNvSpPr>
              <a:spLocks noChangeAspect="1" noChangeArrowheads="1"/>
            </p:cNvSpPr>
            <p:nvPr userDrawn="1"/>
          </p:nvSpPr>
          <p:spPr bwMode="auto">
            <a:xfrm>
              <a:off x="9375149" y="417500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7" name="Oval 952"/>
            <p:cNvSpPr>
              <a:spLocks noChangeAspect="1" noChangeArrowheads="1"/>
            </p:cNvSpPr>
            <p:nvPr userDrawn="1"/>
          </p:nvSpPr>
          <p:spPr bwMode="auto">
            <a:xfrm>
              <a:off x="3494145"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8" name="Oval 953"/>
            <p:cNvSpPr>
              <a:spLocks noChangeAspect="1" noChangeArrowheads="1"/>
            </p:cNvSpPr>
            <p:nvPr userDrawn="1"/>
          </p:nvSpPr>
          <p:spPr bwMode="auto">
            <a:xfrm>
              <a:off x="3628660"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89" name="Oval 954"/>
            <p:cNvSpPr>
              <a:spLocks noChangeAspect="1" noChangeArrowheads="1"/>
            </p:cNvSpPr>
            <p:nvPr userDrawn="1"/>
          </p:nvSpPr>
          <p:spPr bwMode="auto">
            <a:xfrm>
              <a:off x="3761382"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0" name="Oval 955"/>
            <p:cNvSpPr>
              <a:spLocks noChangeAspect="1" noChangeArrowheads="1"/>
            </p:cNvSpPr>
            <p:nvPr userDrawn="1"/>
          </p:nvSpPr>
          <p:spPr bwMode="auto">
            <a:xfrm>
              <a:off x="3895896"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1" name="Oval 956"/>
            <p:cNvSpPr>
              <a:spLocks noChangeAspect="1" noChangeArrowheads="1"/>
            </p:cNvSpPr>
            <p:nvPr userDrawn="1"/>
          </p:nvSpPr>
          <p:spPr bwMode="auto">
            <a:xfrm>
              <a:off x="4028618"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2" name="Oval 957"/>
            <p:cNvSpPr>
              <a:spLocks noChangeAspect="1" noChangeArrowheads="1"/>
            </p:cNvSpPr>
            <p:nvPr userDrawn="1"/>
          </p:nvSpPr>
          <p:spPr bwMode="auto">
            <a:xfrm>
              <a:off x="5499317"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3" name="Oval 958"/>
            <p:cNvSpPr>
              <a:spLocks noChangeAspect="1" noChangeArrowheads="1"/>
            </p:cNvSpPr>
            <p:nvPr userDrawn="1"/>
          </p:nvSpPr>
          <p:spPr bwMode="auto">
            <a:xfrm>
              <a:off x="5633834"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4" name="Oval 959"/>
            <p:cNvSpPr>
              <a:spLocks noChangeAspect="1" noChangeArrowheads="1"/>
            </p:cNvSpPr>
            <p:nvPr userDrawn="1"/>
          </p:nvSpPr>
          <p:spPr bwMode="auto">
            <a:xfrm>
              <a:off x="5766556"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5" name="Oval 960"/>
            <p:cNvSpPr>
              <a:spLocks noChangeAspect="1" noChangeArrowheads="1"/>
            </p:cNvSpPr>
            <p:nvPr userDrawn="1"/>
          </p:nvSpPr>
          <p:spPr bwMode="auto">
            <a:xfrm>
              <a:off x="5901070"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6" name="Oval 961"/>
            <p:cNvSpPr>
              <a:spLocks noChangeAspect="1" noChangeArrowheads="1"/>
            </p:cNvSpPr>
            <p:nvPr userDrawn="1"/>
          </p:nvSpPr>
          <p:spPr bwMode="auto">
            <a:xfrm>
              <a:off x="6033792"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7" name="Oval 962"/>
            <p:cNvSpPr>
              <a:spLocks noChangeAspect="1" noChangeArrowheads="1"/>
            </p:cNvSpPr>
            <p:nvPr userDrawn="1"/>
          </p:nvSpPr>
          <p:spPr bwMode="auto">
            <a:xfrm>
              <a:off x="6168307"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8" name="Oval 963"/>
            <p:cNvSpPr>
              <a:spLocks noChangeAspect="1" noChangeArrowheads="1"/>
            </p:cNvSpPr>
            <p:nvPr userDrawn="1"/>
          </p:nvSpPr>
          <p:spPr bwMode="auto">
            <a:xfrm>
              <a:off x="6301029"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999" name="Oval 964"/>
            <p:cNvSpPr>
              <a:spLocks noChangeAspect="1" noChangeArrowheads="1"/>
            </p:cNvSpPr>
            <p:nvPr userDrawn="1"/>
          </p:nvSpPr>
          <p:spPr bwMode="auto">
            <a:xfrm>
              <a:off x="6435544"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0" name="Oval 965"/>
            <p:cNvSpPr>
              <a:spLocks noChangeAspect="1" noChangeArrowheads="1"/>
            </p:cNvSpPr>
            <p:nvPr userDrawn="1"/>
          </p:nvSpPr>
          <p:spPr bwMode="auto">
            <a:xfrm>
              <a:off x="6568266"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1" name="Oval 966"/>
            <p:cNvSpPr>
              <a:spLocks noChangeAspect="1" noChangeArrowheads="1"/>
            </p:cNvSpPr>
            <p:nvPr userDrawn="1"/>
          </p:nvSpPr>
          <p:spPr bwMode="auto">
            <a:xfrm>
              <a:off x="6702781"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2" name="Oval 967"/>
            <p:cNvSpPr>
              <a:spLocks noChangeAspect="1" noChangeArrowheads="1"/>
            </p:cNvSpPr>
            <p:nvPr userDrawn="1"/>
          </p:nvSpPr>
          <p:spPr bwMode="auto">
            <a:xfrm>
              <a:off x="6835503"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3" name="Oval 968"/>
            <p:cNvSpPr>
              <a:spLocks noChangeAspect="1" noChangeArrowheads="1"/>
            </p:cNvSpPr>
            <p:nvPr userDrawn="1"/>
          </p:nvSpPr>
          <p:spPr bwMode="auto">
            <a:xfrm>
              <a:off x="6970017"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4" name="Oval 969"/>
            <p:cNvSpPr>
              <a:spLocks noChangeAspect="1" noChangeArrowheads="1"/>
            </p:cNvSpPr>
            <p:nvPr userDrawn="1"/>
          </p:nvSpPr>
          <p:spPr bwMode="auto">
            <a:xfrm>
              <a:off x="7102739"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5" name="Oval 970"/>
            <p:cNvSpPr>
              <a:spLocks noChangeAspect="1" noChangeArrowheads="1"/>
            </p:cNvSpPr>
            <p:nvPr userDrawn="1"/>
          </p:nvSpPr>
          <p:spPr bwMode="auto">
            <a:xfrm>
              <a:off x="7237255"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6" name="Oval 971"/>
            <p:cNvSpPr>
              <a:spLocks noChangeAspect="1" noChangeArrowheads="1"/>
            </p:cNvSpPr>
            <p:nvPr userDrawn="1"/>
          </p:nvSpPr>
          <p:spPr bwMode="auto">
            <a:xfrm>
              <a:off x="7369977"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7" name="Oval 972"/>
            <p:cNvSpPr>
              <a:spLocks noChangeAspect="1" noChangeArrowheads="1"/>
            </p:cNvSpPr>
            <p:nvPr userDrawn="1"/>
          </p:nvSpPr>
          <p:spPr bwMode="auto">
            <a:xfrm>
              <a:off x="8038965" y="429872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8" name="Oval 973"/>
            <p:cNvSpPr>
              <a:spLocks noChangeAspect="1" noChangeArrowheads="1"/>
            </p:cNvSpPr>
            <p:nvPr userDrawn="1"/>
          </p:nvSpPr>
          <p:spPr bwMode="auto">
            <a:xfrm>
              <a:off x="8707955"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09" name="Oval 974"/>
            <p:cNvSpPr>
              <a:spLocks noChangeAspect="1" noChangeArrowheads="1"/>
            </p:cNvSpPr>
            <p:nvPr userDrawn="1"/>
          </p:nvSpPr>
          <p:spPr bwMode="auto">
            <a:xfrm>
              <a:off x="8840677"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0" name="Oval 975"/>
            <p:cNvSpPr>
              <a:spLocks noChangeAspect="1" noChangeArrowheads="1"/>
            </p:cNvSpPr>
            <p:nvPr userDrawn="1"/>
          </p:nvSpPr>
          <p:spPr bwMode="auto">
            <a:xfrm>
              <a:off x="9375149" y="4298724"/>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1" name="Oval 976"/>
            <p:cNvSpPr>
              <a:spLocks noChangeAspect="1" noChangeArrowheads="1"/>
            </p:cNvSpPr>
            <p:nvPr userDrawn="1"/>
          </p:nvSpPr>
          <p:spPr bwMode="auto">
            <a:xfrm>
              <a:off x="3761382"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2" name="Oval 977"/>
            <p:cNvSpPr>
              <a:spLocks noChangeAspect="1" noChangeArrowheads="1"/>
            </p:cNvSpPr>
            <p:nvPr userDrawn="1"/>
          </p:nvSpPr>
          <p:spPr bwMode="auto">
            <a:xfrm>
              <a:off x="3895896" y="442065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3" name="Oval 978"/>
            <p:cNvSpPr>
              <a:spLocks noChangeAspect="1" noChangeArrowheads="1"/>
            </p:cNvSpPr>
            <p:nvPr userDrawn="1"/>
          </p:nvSpPr>
          <p:spPr bwMode="auto">
            <a:xfrm>
              <a:off x="4028618" y="442065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4" name="Oval 979"/>
            <p:cNvSpPr>
              <a:spLocks noChangeAspect="1" noChangeArrowheads="1"/>
            </p:cNvSpPr>
            <p:nvPr userDrawn="1"/>
          </p:nvSpPr>
          <p:spPr bwMode="auto">
            <a:xfrm>
              <a:off x="4163135"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5" name="Oval 980"/>
            <p:cNvSpPr>
              <a:spLocks noChangeAspect="1" noChangeArrowheads="1"/>
            </p:cNvSpPr>
            <p:nvPr userDrawn="1"/>
          </p:nvSpPr>
          <p:spPr bwMode="auto">
            <a:xfrm>
              <a:off x="5633834"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6" name="Oval 981"/>
            <p:cNvSpPr>
              <a:spLocks noChangeAspect="1" noChangeArrowheads="1"/>
            </p:cNvSpPr>
            <p:nvPr userDrawn="1"/>
          </p:nvSpPr>
          <p:spPr bwMode="auto">
            <a:xfrm>
              <a:off x="5766556"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7" name="Oval 982"/>
            <p:cNvSpPr>
              <a:spLocks noChangeAspect="1" noChangeArrowheads="1"/>
            </p:cNvSpPr>
            <p:nvPr userDrawn="1"/>
          </p:nvSpPr>
          <p:spPr bwMode="auto">
            <a:xfrm>
              <a:off x="5901070" y="442065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8" name="Oval 983"/>
            <p:cNvSpPr>
              <a:spLocks noChangeAspect="1" noChangeArrowheads="1"/>
            </p:cNvSpPr>
            <p:nvPr userDrawn="1"/>
          </p:nvSpPr>
          <p:spPr bwMode="auto">
            <a:xfrm>
              <a:off x="6033792" y="442065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19" name="Oval 984"/>
            <p:cNvSpPr>
              <a:spLocks noChangeAspect="1" noChangeArrowheads="1"/>
            </p:cNvSpPr>
            <p:nvPr userDrawn="1"/>
          </p:nvSpPr>
          <p:spPr bwMode="auto">
            <a:xfrm>
              <a:off x="6168307"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0" name="Oval 985"/>
            <p:cNvSpPr>
              <a:spLocks noChangeAspect="1" noChangeArrowheads="1"/>
            </p:cNvSpPr>
            <p:nvPr userDrawn="1"/>
          </p:nvSpPr>
          <p:spPr bwMode="auto">
            <a:xfrm>
              <a:off x="6301029"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1" name="Oval 986"/>
            <p:cNvSpPr>
              <a:spLocks noChangeAspect="1" noChangeArrowheads="1"/>
            </p:cNvSpPr>
            <p:nvPr userDrawn="1"/>
          </p:nvSpPr>
          <p:spPr bwMode="auto">
            <a:xfrm>
              <a:off x="6435544" y="442065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2" name="Oval 987"/>
            <p:cNvSpPr>
              <a:spLocks noChangeAspect="1" noChangeArrowheads="1"/>
            </p:cNvSpPr>
            <p:nvPr userDrawn="1"/>
          </p:nvSpPr>
          <p:spPr bwMode="auto">
            <a:xfrm>
              <a:off x="6568266" y="442065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3" name="Oval 988"/>
            <p:cNvSpPr>
              <a:spLocks noChangeAspect="1" noChangeArrowheads="1"/>
            </p:cNvSpPr>
            <p:nvPr userDrawn="1"/>
          </p:nvSpPr>
          <p:spPr bwMode="auto">
            <a:xfrm>
              <a:off x="6702781"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4" name="Oval 989"/>
            <p:cNvSpPr>
              <a:spLocks noChangeAspect="1" noChangeArrowheads="1"/>
            </p:cNvSpPr>
            <p:nvPr userDrawn="1"/>
          </p:nvSpPr>
          <p:spPr bwMode="auto">
            <a:xfrm>
              <a:off x="6835503"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5" name="Oval 990"/>
            <p:cNvSpPr>
              <a:spLocks noChangeAspect="1" noChangeArrowheads="1"/>
            </p:cNvSpPr>
            <p:nvPr userDrawn="1"/>
          </p:nvSpPr>
          <p:spPr bwMode="auto">
            <a:xfrm>
              <a:off x="6970017" y="442065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6" name="Oval 991"/>
            <p:cNvSpPr>
              <a:spLocks noChangeAspect="1" noChangeArrowheads="1"/>
            </p:cNvSpPr>
            <p:nvPr userDrawn="1"/>
          </p:nvSpPr>
          <p:spPr bwMode="auto">
            <a:xfrm>
              <a:off x="7102739" y="442065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7" name="Oval 992"/>
            <p:cNvSpPr>
              <a:spLocks noChangeAspect="1" noChangeArrowheads="1"/>
            </p:cNvSpPr>
            <p:nvPr userDrawn="1"/>
          </p:nvSpPr>
          <p:spPr bwMode="auto">
            <a:xfrm>
              <a:off x="7237255"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8" name="Oval 993"/>
            <p:cNvSpPr>
              <a:spLocks noChangeAspect="1" noChangeArrowheads="1"/>
            </p:cNvSpPr>
            <p:nvPr userDrawn="1"/>
          </p:nvSpPr>
          <p:spPr bwMode="auto">
            <a:xfrm>
              <a:off x="8173481"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29" name="Oval 994"/>
            <p:cNvSpPr>
              <a:spLocks noChangeAspect="1" noChangeArrowheads="1"/>
            </p:cNvSpPr>
            <p:nvPr userDrawn="1"/>
          </p:nvSpPr>
          <p:spPr bwMode="auto">
            <a:xfrm>
              <a:off x="8707955"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0" name="Oval 995"/>
            <p:cNvSpPr>
              <a:spLocks noChangeAspect="1" noChangeArrowheads="1"/>
            </p:cNvSpPr>
            <p:nvPr userDrawn="1"/>
          </p:nvSpPr>
          <p:spPr bwMode="auto">
            <a:xfrm>
              <a:off x="9375149" y="442065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1" name="Oval 996"/>
            <p:cNvSpPr>
              <a:spLocks noChangeAspect="1" noChangeArrowheads="1"/>
            </p:cNvSpPr>
            <p:nvPr userDrawn="1"/>
          </p:nvSpPr>
          <p:spPr bwMode="auto">
            <a:xfrm>
              <a:off x="3761382" y="454437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2" name="Oval 997"/>
            <p:cNvSpPr>
              <a:spLocks noChangeAspect="1" noChangeArrowheads="1"/>
            </p:cNvSpPr>
            <p:nvPr userDrawn="1"/>
          </p:nvSpPr>
          <p:spPr bwMode="auto">
            <a:xfrm>
              <a:off x="3895896" y="454437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3" name="Oval 998"/>
            <p:cNvSpPr>
              <a:spLocks noChangeAspect="1" noChangeArrowheads="1"/>
            </p:cNvSpPr>
            <p:nvPr userDrawn="1"/>
          </p:nvSpPr>
          <p:spPr bwMode="auto">
            <a:xfrm>
              <a:off x="4028618" y="454437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4" name="Oval 999"/>
            <p:cNvSpPr>
              <a:spLocks noChangeAspect="1" noChangeArrowheads="1"/>
            </p:cNvSpPr>
            <p:nvPr userDrawn="1"/>
          </p:nvSpPr>
          <p:spPr bwMode="auto">
            <a:xfrm>
              <a:off x="4163135" y="454437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5" name="Oval 1000"/>
            <p:cNvSpPr>
              <a:spLocks noChangeAspect="1" noChangeArrowheads="1"/>
            </p:cNvSpPr>
            <p:nvPr userDrawn="1"/>
          </p:nvSpPr>
          <p:spPr bwMode="auto">
            <a:xfrm>
              <a:off x="4295856" y="454437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6" name="Oval 1001"/>
            <p:cNvSpPr>
              <a:spLocks noChangeAspect="1" noChangeArrowheads="1"/>
            </p:cNvSpPr>
            <p:nvPr userDrawn="1"/>
          </p:nvSpPr>
          <p:spPr bwMode="auto">
            <a:xfrm>
              <a:off x="4430370" y="454437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7" name="Oval 1002"/>
            <p:cNvSpPr>
              <a:spLocks noChangeAspect="1" noChangeArrowheads="1"/>
            </p:cNvSpPr>
            <p:nvPr userDrawn="1"/>
          </p:nvSpPr>
          <p:spPr bwMode="auto">
            <a:xfrm>
              <a:off x="6168307" y="454437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8" name="Oval 1003"/>
            <p:cNvSpPr>
              <a:spLocks noChangeAspect="1" noChangeArrowheads="1"/>
            </p:cNvSpPr>
            <p:nvPr userDrawn="1"/>
          </p:nvSpPr>
          <p:spPr bwMode="auto">
            <a:xfrm>
              <a:off x="6301029" y="454437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39" name="Oval 1004"/>
            <p:cNvSpPr>
              <a:spLocks noChangeAspect="1" noChangeArrowheads="1"/>
            </p:cNvSpPr>
            <p:nvPr userDrawn="1"/>
          </p:nvSpPr>
          <p:spPr bwMode="auto">
            <a:xfrm>
              <a:off x="6435544" y="454437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0" name="Oval 1005"/>
            <p:cNvSpPr>
              <a:spLocks noChangeAspect="1" noChangeArrowheads="1"/>
            </p:cNvSpPr>
            <p:nvPr userDrawn="1"/>
          </p:nvSpPr>
          <p:spPr bwMode="auto">
            <a:xfrm>
              <a:off x="6568266" y="454437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1" name="Oval 1006"/>
            <p:cNvSpPr>
              <a:spLocks noChangeAspect="1" noChangeArrowheads="1"/>
            </p:cNvSpPr>
            <p:nvPr userDrawn="1"/>
          </p:nvSpPr>
          <p:spPr bwMode="auto">
            <a:xfrm>
              <a:off x="6702781" y="454437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2" name="Oval 1007"/>
            <p:cNvSpPr>
              <a:spLocks noChangeAspect="1" noChangeArrowheads="1"/>
            </p:cNvSpPr>
            <p:nvPr userDrawn="1"/>
          </p:nvSpPr>
          <p:spPr bwMode="auto">
            <a:xfrm>
              <a:off x="6835503" y="454437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3" name="Oval 1008"/>
            <p:cNvSpPr>
              <a:spLocks noChangeAspect="1" noChangeArrowheads="1"/>
            </p:cNvSpPr>
            <p:nvPr userDrawn="1"/>
          </p:nvSpPr>
          <p:spPr bwMode="auto">
            <a:xfrm>
              <a:off x="6970017" y="454437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4" name="Oval 1009"/>
            <p:cNvSpPr>
              <a:spLocks noChangeAspect="1" noChangeArrowheads="1"/>
            </p:cNvSpPr>
            <p:nvPr userDrawn="1"/>
          </p:nvSpPr>
          <p:spPr bwMode="auto">
            <a:xfrm>
              <a:off x="7102739" y="454437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5" name="Oval 1010"/>
            <p:cNvSpPr>
              <a:spLocks noChangeAspect="1" noChangeArrowheads="1"/>
            </p:cNvSpPr>
            <p:nvPr userDrawn="1"/>
          </p:nvSpPr>
          <p:spPr bwMode="auto">
            <a:xfrm>
              <a:off x="7237255" y="454437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6" name="Oval 1011"/>
            <p:cNvSpPr>
              <a:spLocks noChangeAspect="1" noChangeArrowheads="1"/>
            </p:cNvSpPr>
            <p:nvPr userDrawn="1"/>
          </p:nvSpPr>
          <p:spPr bwMode="auto">
            <a:xfrm>
              <a:off x="8707955" y="454437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7" name="Oval 1012"/>
            <p:cNvSpPr>
              <a:spLocks noChangeAspect="1" noChangeArrowheads="1"/>
            </p:cNvSpPr>
            <p:nvPr userDrawn="1"/>
          </p:nvSpPr>
          <p:spPr bwMode="auto">
            <a:xfrm>
              <a:off x="9107912" y="4544375"/>
              <a:ext cx="102232" cy="102204"/>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1048" name="Oval 1013"/>
            <p:cNvSpPr>
              <a:spLocks noChangeAspect="1" noChangeArrowheads="1"/>
            </p:cNvSpPr>
            <p:nvPr userDrawn="1"/>
          </p:nvSpPr>
          <p:spPr bwMode="auto">
            <a:xfrm>
              <a:off x="3628660"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49" name="Oval 1014"/>
            <p:cNvSpPr>
              <a:spLocks noChangeAspect="1" noChangeArrowheads="1"/>
            </p:cNvSpPr>
            <p:nvPr userDrawn="1"/>
          </p:nvSpPr>
          <p:spPr bwMode="auto">
            <a:xfrm>
              <a:off x="3761382"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0" name="Oval 1015"/>
            <p:cNvSpPr>
              <a:spLocks noChangeAspect="1" noChangeArrowheads="1"/>
            </p:cNvSpPr>
            <p:nvPr userDrawn="1"/>
          </p:nvSpPr>
          <p:spPr bwMode="auto">
            <a:xfrm>
              <a:off x="3895896" y="466809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1" name="Oval 1016"/>
            <p:cNvSpPr>
              <a:spLocks noChangeAspect="1" noChangeArrowheads="1"/>
            </p:cNvSpPr>
            <p:nvPr userDrawn="1"/>
          </p:nvSpPr>
          <p:spPr bwMode="auto">
            <a:xfrm>
              <a:off x="4028618" y="466809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2" name="Oval 1017"/>
            <p:cNvSpPr>
              <a:spLocks noChangeAspect="1" noChangeArrowheads="1"/>
            </p:cNvSpPr>
            <p:nvPr userDrawn="1"/>
          </p:nvSpPr>
          <p:spPr bwMode="auto">
            <a:xfrm>
              <a:off x="4163135"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3" name="Oval 1018"/>
            <p:cNvSpPr>
              <a:spLocks noChangeAspect="1" noChangeArrowheads="1"/>
            </p:cNvSpPr>
            <p:nvPr userDrawn="1"/>
          </p:nvSpPr>
          <p:spPr bwMode="auto">
            <a:xfrm>
              <a:off x="4295856"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4" name="Oval 1019"/>
            <p:cNvSpPr>
              <a:spLocks noChangeAspect="1" noChangeArrowheads="1"/>
            </p:cNvSpPr>
            <p:nvPr userDrawn="1"/>
          </p:nvSpPr>
          <p:spPr bwMode="auto">
            <a:xfrm>
              <a:off x="4430370" y="466809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5" name="Oval 1020"/>
            <p:cNvSpPr>
              <a:spLocks noChangeAspect="1" noChangeArrowheads="1"/>
            </p:cNvSpPr>
            <p:nvPr userDrawn="1"/>
          </p:nvSpPr>
          <p:spPr bwMode="auto">
            <a:xfrm>
              <a:off x="4564886"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6" name="Oval 1021"/>
            <p:cNvSpPr>
              <a:spLocks noChangeAspect="1" noChangeArrowheads="1"/>
            </p:cNvSpPr>
            <p:nvPr userDrawn="1"/>
          </p:nvSpPr>
          <p:spPr bwMode="auto">
            <a:xfrm>
              <a:off x="6168307"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7" name="Oval 1022"/>
            <p:cNvSpPr>
              <a:spLocks noChangeAspect="1" noChangeArrowheads="1"/>
            </p:cNvSpPr>
            <p:nvPr userDrawn="1"/>
          </p:nvSpPr>
          <p:spPr bwMode="auto">
            <a:xfrm>
              <a:off x="6301029"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8" name="Oval 1023"/>
            <p:cNvSpPr>
              <a:spLocks noChangeAspect="1" noChangeArrowheads="1"/>
            </p:cNvSpPr>
            <p:nvPr userDrawn="1"/>
          </p:nvSpPr>
          <p:spPr bwMode="auto">
            <a:xfrm>
              <a:off x="6435544" y="466809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59" name="Oval 1024"/>
            <p:cNvSpPr>
              <a:spLocks noChangeAspect="1" noChangeArrowheads="1"/>
            </p:cNvSpPr>
            <p:nvPr userDrawn="1"/>
          </p:nvSpPr>
          <p:spPr bwMode="auto">
            <a:xfrm>
              <a:off x="6568266" y="466809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0" name="Oval 1025"/>
            <p:cNvSpPr>
              <a:spLocks noChangeAspect="1" noChangeArrowheads="1"/>
            </p:cNvSpPr>
            <p:nvPr userDrawn="1"/>
          </p:nvSpPr>
          <p:spPr bwMode="auto">
            <a:xfrm>
              <a:off x="6702781"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1" name="Oval 1026"/>
            <p:cNvSpPr>
              <a:spLocks noChangeAspect="1" noChangeArrowheads="1"/>
            </p:cNvSpPr>
            <p:nvPr userDrawn="1"/>
          </p:nvSpPr>
          <p:spPr bwMode="auto">
            <a:xfrm>
              <a:off x="6835503"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2" name="Oval 1027"/>
            <p:cNvSpPr>
              <a:spLocks noChangeAspect="1" noChangeArrowheads="1"/>
            </p:cNvSpPr>
            <p:nvPr userDrawn="1"/>
          </p:nvSpPr>
          <p:spPr bwMode="auto">
            <a:xfrm>
              <a:off x="6970017" y="466809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3" name="Oval 1028"/>
            <p:cNvSpPr>
              <a:spLocks noChangeAspect="1" noChangeArrowheads="1"/>
            </p:cNvSpPr>
            <p:nvPr userDrawn="1"/>
          </p:nvSpPr>
          <p:spPr bwMode="auto">
            <a:xfrm>
              <a:off x="7102739" y="466809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4" name="Oval 1029"/>
            <p:cNvSpPr>
              <a:spLocks noChangeAspect="1" noChangeArrowheads="1"/>
            </p:cNvSpPr>
            <p:nvPr userDrawn="1"/>
          </p:nvSpPr>
          <p:spPr bwMode="auto">
            <a:xfrm>
              <a:off x="8707955"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5" name="Oval 1030"/>
            <p:cNvSpPr>
              <a:spLocks noChangeAspect="1" noChangeArrowheads="1"/>
            </p:cNvSpPr>
            <p:nvPr userDrawn="1"/>
          </p:nvSpPr>
          <p:spPr bwMode="auto">
            <a:xfrm>
              <a:off x="8975191" y="466809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6" name="Oval 1031"/>
            <p:cNvSpPr>
              <a:spLocks noChangeAspect="1" noChangeArrowheads="1"/>
            </p:cNvSpPr>
            <p:nvPr userDrawn="1"/>
          </p:nvSpPr>
          <p:spPr bwMode="auto">
            <a:xfrm>
              <a:off x="9107912" y="4668097"/>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7" name="Oval 1032"/>
            <p:cNvSpPr>
              <a:spLocks noChangeAspect="1" noChangeArrowheads="1"/>
            </p:cNvSpPr>
            <p:nvPr userDrawn="1"/>
          </p:nvSpPr>
          <p:spPr bwMode="auto">
            <a:xfrm>
              <a:off x="9242428" y="4668097"/>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8" name="Oval 1033"/>
            <p:cNvSpPr>
              <a:spLocks noChangeAspect="1" noChangeArrowheads="1"/>
            </p:cNvSpPr>
            <p:nvPr userDrawn="1"/>
          </p:nvSpPr>
          <p:spPr bwMode="auto">
            <a:xfrm>
              <a:off x="3628660"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69" name="Oval 1034"/>
            <p:cNvSpPr>
              <a:spLocks noChangeAspect="1" noChangeArrowheads="1"/>
            </p:cNvSpPr>
            <p:nvPr userDrawn="1"/>
          </p:nvSpPr>
          <p:spPr bwMode="auto">
            <a:xfrm>
              <a:off x="3761382"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0" name="Oval 1035"/>
            <p:cNvSpPr>
              <a:spLocks noChangeAspect="1" noChangeArrowheads="1"/>
            </p:cNvSpPr>
            <p:nvPr userDrawn="1"/>
          </p:nvSpPr>
          <p:spPr bwMode="auto">
            <a:xfrm>
              <a:off x="3895896" y="479181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1" name="Oval 1036"/>
            <p:cNvSpPr>
              <a:spLocks noChangeAspect="1" noChangeArrowheads="1"/>
            </p:cNvSpPr>
            <p:nvPr userDrawn="1"/>
          </p:nvSpPr>
          <p:spPr bwMode="auto">
            <a:xfrm>
              <a:off x="4028618" y="479181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2" name="Oval 1037"/>
            <p:cNvSpPr>
              <a:spLocks noChangeAspect="1" noChangeArrowheads="1"/>
            </p:cNvSpPr>
            <p:nvPr userDrawn="1"/>
          </p:nvSpPr>
          <p:spPr bwMode="auto">
            <a:xfrm>
              <a:off x="4163135"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3" name="Oval 1038"/>
            <p:cNvSpPr>
              <a:spLocks noChangeAspect="1" noChangeArrowheads="1"/>
            </p:cNvSpPr>
            <p:nvPr userDrawn="1"/>
          </p:nvSpPr>
          <p:spPr bwMode="auto">
            <a:xfrm>
              <a:off x="4295856"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4" name="Oval 1039"/>
            <p:cNvSpPr>
              <a:spLocks noChangeAspect="1" noChangeArrowheads="1"/>
            </p:cNvSpPr>
            <p:nvPr userDrawn="1"/>
          </p:nvSpPr>
          <p:spPr bwMode="auto">
            <a:xfrm>
              <a:off x="4430370" y="479181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5" name="Oval 1040"/>
            <p:cNvSpPr>
              <a:spLocks noChangeAspect="1" noChangeArrowheads="1"/>
            </p:cNvSpPr>
            <p:nvPr userDrawn="1"/>
          </p:nvSpPr>
          <p:spPr bwMode="auto">
            <a:xfrm>
              <a:off x="4564886"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6" name="Oval 1041"/>
            <p:cNvSpPr>
              <a:spLocks noChangeAspect="1" noChangeArrowheads="1"/>
            </p:cNvSpPr>
            <p:nvPr userDrawn="1"/>
          </p:nvSpPr>
          <p:spPr bwMode="auto">
            <a:xfrm>
              <a:off x="4697607"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7" name="Oval 1042"/>
            <p:cNvSpPr>
              <a:spLocks noChangeAspect="1" noChangeArrowheads="1"/>
            </p:cNvSpPr>
            <p:nvPr userDrawn="1"/>
          </p:nvSpPr>
          <p:spPr bwMode="auto">
            <a:xfrm>
              <a:off x="4832123" y="479181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8" name="Oval 1043"/>
            <p:cNvSpPr>
              <a:spLocks noChangeAspect="1" noChangeArrowheads="1"/>
            </p:cNvSpPr>
            <p:nvPr userDrawn="1"/>
          </p:nvSpPr>
          <p:spPr bwMode="auto">
            <a:xfrm>
              <a:off x="6301029"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79" name="Oval 1044"/>
            <p:cNvSpPr>
              <a:spLocks noChangeAspect="1" noChangeArrowheads="1"/>
            </p:cNvSpPr>
            <p:nvPr userDrawn="1"/>
          </p:nvSpPr>
          <p:spPr bwMode="auto">
            <a:xfrm>
              <a:off x="6435544" y="479181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0" name="Oval 1045"/>
            <p:cNvSpPr>
              <a:spLocks noChangeAspect="1" noChangeArrowheads="1"/>
            </p:cNvSpPr>
            <p:nvPr userDrawn="1"/>
          </p:nvSpPr>
          <p:spPr bwMode="auto">
            <a:xfrm>
              <a:off x="6568266" y="479181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1" name="Oval 1046"/>
            <p:cNvSpPr>
              <a:spLocks noChangeAspect="1" noChangeArrowheads="1"/>
            </p:cNvSpPr>
            <p:nvPr userDrawn="1"/>
          </p:nvSpPr>
          <p:spPr bwMode="auto">
            <a:xfrm>
              <a:off x="6702781"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2" name="Oval 1047"/>
            <p:cNvSpPr>
              <a:spLocks noChangeAspect="1" noChangeArrowheads="1"/>
            </p:cNvSpPr>
            <p:nvPr userDrawn="1"/>
          </p:nvSpPr>
          <p:spPr bwMode="auto">
            <a:xfrm>
              <a:off x="6835503"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3" name="Oval 1048"/>
            <p:cNvSpPr>
              <a:spLocks noChangeAspect="1" noChangeArrowheads="1"/>
            </p:cNvSpPr>
            <p:nvPr userDrawn="1"/>
          </p:nvSpPr>
          <p:spPr bwMode="auto">
            <a:xfrm>
              <a:off x="6970017" y="479181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4" name="Oval 1049"/>
            <p:cNvSpPr>
              <a:spLocks noChangeAspect="1" noChangeArrowheads="1"/>
            </p:cNvSpPr>
            <p:nvPr userDrawn="1"/>
          </p:nvSpPr>
          <p:spPr bwMode="auto">
            <a:xfrm>
              <a:off x="8840677"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5" name="Oval 1050"/>
            <p:cNvSpPr>
              <a:spLocks noChangeAspect="1" noChangeArrowheads="1"/>
            </p:cNvSpPr>
            <p:nvPr userDrawn="1"/>
          </p:nvSpPr>
          <p:spPr bwMode="auto">
            <a:xfrm>
              <a:off x="9242428"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6" name="Oval 1051"/>
            <p:cNvSpPr>
              <a:spLocks noChangeAspect="1" noChangeArrowheads="1"/>
            </p:cNvSpPr>
            <p:nvPr userDrawn="1"/>
          </p:nvSpPr>
          <p:spPr bwMode="auto">
            <a:xfrm>
              <a:off x="9642387" y="479181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7" name="Oval 1052"/>
            <p:cNvSpPr>
              <a:spLocks noChangeAspect="1" noChangeArrowheads="1"/>
            </p:cNvSpPr>
            <p:nvPr userDrawn="1"/>
          </p:nvSpPr>
          <p:spPr bwMode="auto">
            <a:xfrm>
              <a:off x="9776902"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8" name="Oval 1053"/>
            <p:cNvSpPr>
              <a:spLocks noChangeAspect="1" noChangeArrowheads="1"/>
            </p:cNvSpPr>
            <p:nvPr userDrawn="1"/>
          </p:nvSpPr>
          <p:spPr bwMode="auto">
            <a:xfrm>
              <a:off x="9909624" y="479181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89" name="Oval 1054"/>
            <p:cNvSpPr>
              <a:spLocks noChangeAspect="1" noChangeArrowheads="1"/>
            </p:cNvSpPr>
            <p:nvPr userDrawn="1"/>
          </p:nvSpPr>
          <p:spPr bwMode="auto">
            <a:xfrm>
              <a:off x="3761382" y="4915540"/>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0" name="Oval 1055"/>
            <p:cNvSpPr>
              <a:spLocks noChangeAspect="1" noChangeArrowheads="1"/>
            </p:cNvSpPr>
            <p:nvPr userDrawn="1"/>
          </p:nvSpPr>
          <p:spPr bwMode="auto">
            <a:xfrm>
              <a:off x="3895896" y="4915540"/>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1" name="Oval 1056"/>
            <p:cNvSpPr>
              <a:spLocks noChangeAspect="1" noChangeArrowheads="1"/>
            </p:cNvSpPr>
            <p:nvPr userDrawn="1"/>
          </p:nvSpPr>
          <p:spPr bwMode="auto">
            <a:xfrm>
              <a:off x="4028618" y="4915540"/>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2" name="Oval 1057"/>
            <p:cNvSpPr>
              <a:spLocks noChangeAspect="1" noChangeArrowheads="1"/>
            </p:cNvSpPr>
            <p:nvPr userDrawn="1"/>
          </p:nvSpPr>
          <p:spPr bwMode="auto">
            <a:xfrm>
              <a:off x="4163135" y="4915540"/>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3" name="Oval 1058"/>
            <p:cNvSpPr>
              <a:spLocks noChangeAspect="1" noChangeArrowheads="1"/>
            </p:cNvSpPr>
            <p:nvPr userDrawn="1"/>
          </p:nvSpPr>
          <p:spPr bwMode="auto">
            <a:xfrm>
              <a:off x="4295856" y="4915540"/>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4" name="Oval 1059"/>
            <p:cNvSpPr>
              <a:spLocks noChangeAspect="1" noChangeArrowheads="1"/>
            </p:cNvSpPr>
            <p:nvPr userDrawn="1"/>
          </p:nvSpPr>
          <p:spPr bwMode="auto">
            <a:xfrm>
              <a:off x="4430370" y="4915540"/>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5" name="Oval 1060"/>
            <p:cNvSpPr>
              <a:spLocks noChangeAspect="1" noChangeArrowheads="1"/>
            </p:cNvSpPr>
            <p:nvPr userDrawn="1"/>
          </p:nvSpPr>
          <p:spPr bwMode="auto">
            <a:xfrm>
              <a:off x="4564886" y="4915540"/>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6" name="Oval 1061"/>
            <p:cNvSpPr>
              <a:spLocks noChangeAspect="1" noChangeArrowheads="1"/>
            </p:cNvSpPr>
            <p:nvPr userDrawn="1"/>
          </p:nvSpPr>
          <p:spPr bwMode="auto">
            <a:xfrm>
              <a:off x="4697607" y="4915540"/>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7" name="Oval 1062"/>
            <p:cNvSpPr>
              <a:spLocks noChangeAspect="1" noChangeArrowheads="1"/>
            </p:cNvSpPr>
            <p:nvPr userDrawn="1"/>
          </p:nvSpPr>
          <p:spPr bwMode="auto">
            <a:xfrm>
              <a:off x="4832123" y="4915540"/>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8" name="Oval 1063"/>
            <p:cNvSpPr>
              <a:spLocks noChangeAspect="1" noChangeArrowheads="1"/>
            </p:cNvSpPr>
            <p:nvPr userDrawn="1"/>
          </p:nvSpPr>
          <p:spPr bwMode="auto">
            <a:xfrm>
              <a:off x="6301029" y="4915540"/>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099" name="Oval 1064"/>
            <p:cNvSpPr>
              <a:spLocks noChangeAspect="1" noChangeArrowheads="1"/>
            </p:cNvSpPr>
            <p:nvPr userDrawn="1"/>
          </p:nvSpPr>
          <p:spPr bwMode="auto">
            <a:xfrm>
              <a:off x="6435544" y="4915540"/>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0" name="Oval 1065"/>
            <p:cNvSpPr>
              <a:spLocks noChangeAspect="1" noChangeArrowheads="1"/>
            </p:cNvSpPr>
            <p:nvPr userDrawn="1"/>
          </p:nvSpPr>
          <p:spPr bwMode="auto">
            <a:xfrm>
              <a:off x="6568266" y="4915540"/>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1" name="Oval 1066"/>
            <p:cNvSpPr>
              <a:spLocks noChangeAspect="1" noChangeArrowheads="1"/>
            </p:cNvSpPr>
            <p:nvPr userDrawn="1"/>
          </p:nvSpPr>
          <p:spPr bwMode="auto">
            <a:xfrm>
              <a:off x="6702781" y="4915540"/>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2" name="Oval 1067"/>
            <p:cNvSpPr>
              <a:spLocks noChangeAspect="1" noChangeArrowheads="1"/>
            </p:cNvSpPr>
            <p:nvPr userDrawn="1"/>
          </p:nvSpPr>
          <p:spPr bwMode="auto">
            <a:xfrm>
              <a:off x="6835503" y="4915540"/>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3" name="Oval 1068"/>
            <p:cNvSpPr>
              <a:spLocks noChangeAspect="1" noChangeArrowheads="1"/>
            </p:cNvSpPr>
            <p:nvPr userDrawn="1"/>
          </p:nvSpPr>
          <p:spPr bwMode="auto">
            <a:xfrm>
              <a:off x="6970017" y="4915540"/>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4" name="Oval 1069"/>
            <p:cNvSpPr>
              <a:spLocks noChangeAspect="1" noChangeArrowheads="1"/>
            </p:cNvSpPr>
            <p:nvPr userDrawn="1"/>
          </p:nvSpPr>
          <p:spPr bwMode="auto">
            <a:xfrm>
              <a:off x="8975191" y="4915540"/>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5" name="Oval 1070"/>
            <p:cNvSpPr>
              <a:spLocks noChangeAspect="1" noChangeArrowheads="1"/>
            </p:cNvSpPr>
            <p:nvPr userDrawn="1"/>
          </p:nvSpPr>
          <p:spPr bwMode="auto">
            <a:xfrm>
              <a:off x="9107912" y="4915540"/>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6" name="Oval 1071"/>
            <p:cNvSpPr>
              <a:spLocks noChangeAspect="1" noChangeArrowheads="1"/>
            </p:cNvSpPr>
            <p:nvPr userDrawn="1"/>
          </p:nvSpPr>
          <p:spPr bwMode="auto">
            <a:xfrm>
              <a:off x="9909624" y="4915540"/>
              <a:ext cx="102231" cy="102205"/>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1107" name="Oval 1072"/>
            <p:cNvSpPr>
              <a:spLocks noChangeAspect="1" noChangeArrowheads="1"/>
            </p:cNvSpPr>
            <p:nvPr userDrawn="1"/>
          </p:nvSpPr>
          <p:spPr bwMode="auto">
            <a:xfrm>
              <a:off x="3761382" y="503926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8" name="Oval 1073"/>
            <p:cNvSpPr>
              <a:spLocks noChangeAspect="1" noChangeArrowheads="1"/>
            </p:cNvSpPr>
            <p:nvPr userDrawn="1"/>
          </p:nvSpPr>
          <p:spPr bwMode="auto">
            <a:xfrm>
              <a:off x="3895896" y="503926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09" name="Oval 1074"/>
            <p:cNvSpPr>
              <a:spLocks noChangeAspect="1" noChangeArrowheads="1"/>
            </p:cNvSpPr>
            <p:nvPr userDrawn="1"/>
          </p:nvSpPr>
          <p:spPr bwMode="auto">
            <a:xfrm>
              <a:off x="4028618" y="503926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0" name="Oval 1075"/>
            <p:cNvSpPr>
              <a:spLocks noChangeAspect="1" noChangeArrowheads="1"/>
            </p:cNvSpPr>
            <p:nvPr userDrawn="1"/>
          </p:nvSpPr>
          <p:spPr bwMode="auto">
            <a:xfrm>
              <a:off x="4163135" y="503926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1" name="Oval 1076"/>
            <p:cNvSpPr>
              <a:spLocks noChangeAspect="1" noChangeArrowheads="1"/>
            </p:cNvSpPr>
            <p:nvPr userDrawn="1"/>
          </p:nvSpPr>
          <p:spPr bwMode="auto">
            <a:xfrm>
              <a:off x="4295856" y="503926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2" name="Oval 1077"/>
            <p:cNvSpPr>
              <a:spLocks noChangeAspect="1" noChangeArrowheads="1"/>
            </p:cNvSpPr>
            <p:nvPr userDrawn="1"/>
          </p:nvSpPr>
          <p:spPr bwMode="auto">
            <a:xfrm>
              <a:off x="4430370" y="503926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3" name="Oval 1078"/>
            <p:cNvSpPr>
              <a:spLocks noChangeAspect="1" noChangeArrowheads="1"/>
            </p:cNvSpPr>
            <p:nvPr userDrawn="1"/>
          </p:nvSpPr>
          <p:spPr bwMode="auto">
            <a:xfrm>
              <a:off x="4564886" y="503926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4" name="Oval 1079"/>
            <p:cNvSpPr>
              <a:spLocks noChangeAspect="1" noChangeArrowheads="1"/>
            </p:cNvSpPr>
            <p:nvPr userDrawn="1"/>
          </p:nvSpPr>
          <p:spPr bwMode="auto">
            <a:xfrm>
              <a:off x="4697607" y="503926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5" name="Oval 1080"/>
            <p:cNvSpPr>
              <a:spLocks noChangeAspect="1" noChangeArrowheads="1"/>
            </p:cNvSpPr>
            <p:nvPr userDrawn="1"/>
          </p:nvSpPr>
          <p:spPr bwMode="auto">
            <a:xfrm>
              <a:off x="4832123" y="503926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6" name="Oval 1081"/>
            <p:cNvSpPr>
              <a:spLocks noChangeAspect="1" noChangeArrowheads="1"/>
            </p:cNvSpPr>
            <p:nvPr userDrawn="1"/>
          </p:nvSpPr>
          <p:spPr bwMode="auto">
            <a:xfrm>
              <a:off x="6301029" y="503926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7" name="Oval 1082"/>
            <p:cNvSpPr>
              <a:spLocks noChangeAspect="1" noChangeArrowheads="1"/>
            </p:cNvSpPr>
            <p:nvPr userDrawn="1"/>
          </p:nvSpPr>
          <p:spPr bwMode="auto">
            <a:xfrm>
              <a:off x="6435544" y="503926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8" name="Oval 1083"/>
            <p:cNvSpPr>
              <a:spLocks noChangeAspect="1" noChangeArrowheads="1"/>
            </p:cNvSpPr>
            <p:nvPr userDrawn="1"/>
          </p:nvSpPr>
          <p:spPr bwMode="auto">
            <a:xfrm>
              <a:off x="6568266" y="503926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19" name="Oval 1084"/>
            <p:cNvSpPr>
              <a:spLocks noChangeAspect="1" noChangeArrowheads="1"/>
            </p:cNvSpPr>
            <p:nvPr userDrawn="1"/>
          </p:nvSpPr>
          <p:spPr bwMode="auto">
            <a:xfrm>
              <a:off x="6702781" y="503926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0" name="Oval 1085"/>
            <p:cNvSpPr>
              <a:spLocks noChangeAspect="1" noChangeArrowheads="1"/>
            </p:cNvSpPr>
            <p:nvPr userDrawn="1"/>
          </p:nvSpPr>
          <p:spPr bwMode="auto">
            <a:xfrm>
              <a:off x="6835503" y="5039263"/>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1" name="Oval 1086"/>
            <p:cNvSpPr>
              <a:spLocks noChangeAspect="1" noChangeArrowheads="1"/>
            </p:cNvSpPr>
            <p:nvPr userDrawn="1"/>
          </p:nvSpPr>
          <p:spPr bwMode="auto">
            <a:xfrm>
              <a:off x="6970017" y="503926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2" name="Oval 1087"/>
            <p:cNvSpPr>
              <a:spLocks noChangeAspect="1" noChangeArrowheads="1"/>
            </p:cNvSpPr>
            <p:nvPr userDrawn="1"/>
          </p:nvSpPr>
          <p:spPr bwMode="auto">
            <a:xfrm>
              <a:off x="9642387" y="5039263"/>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3" name="Oval 1088"/>
            <p:cNvSpPr>
              <a:spLocks noChangeAspect="1" noChangeArrowheads="1"/>
            </p:cNvSpPr>
            <p:nvPr userDrawn="1"/>
          </p:nvSpPr>
          <p:spPr bwMode="auto">
            <a:xfrm>
              <a:off x="3895896" y="516119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4" name="Oval 1089"/>
            <p:cNvSpPr>
              <a:spLocks noChangeAspect="1" noChangeArrowheads="1"/>
            </p:cNvSpPr>
            <p:nvPr userDrawn="1"/>
          </p:nvSpPr>
          <p:spPr bwMode="auto">
            <a:xfrm>
              <a:off x="4028618" y="516119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5" name="Oval 1090"/>
            <p:cNvSpPr>
              <a:spLocks noChangeAspect="1" noChangeArrowheads="1"/>
            </p:cNvSpPr>
            <p:nvPr userDrawn="1"/>
          </p:nvSpPr>
          <p:spPr bwMode="auto">
            <a:xfrm>
              <a:off x="4163135" y="516119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6" name="Oval 1091"/>
            <p:cNvSpPr>
              <a:spLocks noChangeAspect="1" noChangeArrowheads="1"/>
            </p:cNvSpPr>
            <p:nvPr userDrawn="1"/>
          </p:nvSpPr>
          <p:spPr bwMode="auto">
            <a:xfrm>
              <a:off x="4295856" y="516119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7" name="Oval 1092"/>
            <p:cNvSpPr>
              <a:spLocks noChangeAspect="1" noChangeArrowheads="1"/>
            </p:cNvSpPr>
            <p:nvPr userDrawn="1"/>
          </p:nvSpPr>
          <p:spPr bwMode="auto">
            <a:xfrm>
              <a:off x="4430370" y="516119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8" name="Oval 1093"/>
            <p:cNvSpPr>
              <a:spLocks noChangeAspect="1" noChangeArrowheads="1"/>
            </p:cNvSpPr>
            <p:nvPr userDrawn="1"/>
          </p:nvSpPr>
          <p:spPr bwMode="auto">
            <a:xfrm>
              <a:off x="4564886" y="516119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29" name="Oval 1094"/>
            <p:cNvSpPr>
              <a:spLocks noChangeAspect="1" noChangeArrowheads="1"/>
            </p:cNvSpPr>
            <p:nvPr userDrawn="1"/>
          </p:nvSpPr>
          <p:spPr bwMode="auto">
            <a:xfrm>
              <a:off x="4697607" y="516119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0" name="Oval 1095"/>
            <p:cNvSpPr>
              <a:spLocks noChangeAspect="1" noChangeArrowheads="1"/>
            </p:cNvSpPr>
            <p:nvPr userDrawn="1"/>
          </p:nvSpPr>
          <p:spPr bwMode="auto">
            <a:xfrm>
              <a:off x="6301029" y="516119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1" name="Oval 1096"/>
            <p:cNvSpPr>
              <a:spLocks noChangeAspect="1" noChangeArrowheads="1"/>
            </p:cNvSpPr>
            <p:nvPr userDrawn="1"/>
          </p:nvSpPr>
          <p:spPr bwMode="auto">
            <a:xfrm>
              <a:off x="6435544" y="516119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2" name="Oval 1097"/>
            <p:cNvSpPr>
              <a:spLocks noChangeAspect="1" noChangeArrowheads="1"/>
            </p:cNvSpPr>
            <p:nvPr userDrawn="1"/>
          </p:nvSpPr>
          <p:spPr bwMode="auto">
            <a:xfrm>
              <a:off x="6568266" y="516119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3" name="Oval 1098"/>
            <p:cNvSpPr>
              <a:spLocks noChangeAspect="1" noChangeArrowheads="1"/>
            </p:cNvSpPr>
            <p:nvPr userDrawn="1"/>
          </p:nvSpPr>
          <p:spPr bwMode="auto">
            <a:xfrm>
              <a:off x="6702781" y="516119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4" name="Oval 1099"/>
            <p:cNvSpPr>
              <a:spLocks noChangeAspect="1" noChangeArrowheads="1"/>
            </p:cNvSpPr>
            <p:nvPr userDrawn="1"/>
          </p:nvSpPr>
          <p:spPr bwMode="auto">
            <a:xfrm>
              <a:off x="6835503" y="516119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5" name="Oval 1100"/>
            <p:cNvSpPr>
              <a:spLocks noChangeAspect="1" noChangeArrowheads="1"/>
            </p:cNvSpPr>
            <p:nvPr userDrawn="1"/>
          </p:nvSpPr>
          <p:spPr bwMode="auto">
            <a:xfrm>
              <a:off x="6970017" y="516119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6" name="Oval 1101"/>
            <p:cNvSpPr>
              <a:spLocks noChangeAspect="1" noChangeArrowheads="1"/>
            </p:cNvSpPr>
            <p:nvPr userDrawn="1"/>
          </p:nvSpPr>
          <p:spPr bwMode="auto">
            <a:xfrm>
              <a:off x="7237255" y="516119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7" name="Oval 1102"/>
            <p:cNvSpPr>
              <a:spLocks noChangeAspect="1" noChangeArrowheads="1"/>
            </p:cNvSpPr>
            <p:nvPr userDrawn="1"/>
          </p:nvSpPr>
          <p:spPr bwMode="auto">
            <a:xfrm>
              <a:off x="9509665" y="516119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8" name="Oval 1103"/>
            <p:cNvSpPr>
              <a:spLocks noChangeAspect="1" noChangeArrowheads="1"/>
            </p:cNvSpPr>
            <p:nvPr userDrawn="1"/>
          </p:nvSpPr>
          <p:spPr bwMode="auto">
            <a:xfrm>
              <a:off x="9642387" y="516119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39" name="Oval 1104"/>
            <p:cNvSpPr>
              <a:spLocks noChangeAspect="1" noChangeArrowheads="1"/>
            </p:cNvSpPr>
            <p:nvPr userDrawn="1"/>
          </p:nvSpPr>
          <p:spPr bwMode="auto">
            <a:xfrm>
              <a:off x="9909624" y="516119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0" name="Oval 1105"/>
            <p:cNvSpPr>
              <a:spLocks noChangeAspect="1" noChangeArrowheads="1"/>
            </p:cNvSpPr>
            <p:nvPr userDrawn="1"/>
          </p:nvSpPr>
          <p:spPr bwMode="auto">
            <a:xfrm>
              <a:off x="4028618" y="528491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1" name="Oval 1106"/>
            <p:cNvSpPr>
              <a:spLocks noChangeAspect="1" noChangeArrowheads="1"/>
            </p:cNvSpPr>
            <p:nvPr userDrawn="1"/>
          </p:nvSpPr>
          <p:spPr bwMode="auto">
            <a:xfrm>
              <a:off x="4163135"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2" name="Oval 1107"/>
            <p:cNvSpPr>
              <a:spLocks noChangeAspect="1" noChangeArrowheads="1"/>
            </p:cNvSpPr>
            <p:nvPr userDrawn="1"/>
          </p:nvSpPr>
          <p:spPr bwMode="auto">
            <a:xfrm>
              <a:off x="4295856"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3" name="Oval 1108"/>
            <p:cNvSpPr>
              <a:spLocks noChangeAspect="1" noChangeArrowheads="1"/>
            </p:cNvSpPr>
            <p:nvPr userDrawn="1"/>
          </p:nvSpPr>
          <p:spPr bwMode="auto">
            <a:xfrm>
              <a:off x="4430370" y="528491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4" name="Oval 1109"/>
            <p:cNvSpPr>
              <a:spLocks noChangeAspect="1" noChangeArrowheads="1"/>
            </p:cNvSpPr>
            <p:nvPr userDrawn="1"/>
          </p:nvSpPr>
          <p:spPr bwMode="auto">
            <a:xfrm>
              <a:off x="4564886"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5" name="Oval 1110"/>
            <p:cNvSpPr>
              <a:spLocks noChangeAspect="1" noChangeArrowheads="1"/>
            </p:cNvSpPr>
            <p:nvPr userDrawn="1"/>
          </p:nvSpPr>
          <p:spPr bwMode="auto">
            <a:xfrm>
              <a:off x="4697607"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6" name="Oval 1111"/>
            <p:cNvSpPr>
              <a:spLocks noChangeAspect="1" noChangeArrowheads="1"/>
            </p:cNvSpPr>
            <p:nvPr userDrawn="1"/>
          </p:nvSpPr>
          <p:spPr bwMode="auto">
            <a:xfrm>
              <a:off x="6301029"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7" name="Oval 1112"/>
            <p:cNvSpPr>
              <a:spLocks noChangeAspect="1" noChangeArrowheads="1"/>
            </p:cNvSpPr>
            <p:nvPr userDrawn="1"/>
          </p:nvSpPr>
          <p:spPr bwMode="auto">
            <a:xfrm>
              <a:off x="6435544" y="528491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8" name="Oval 1113"/>
            <p:cNvSpPr>
              <a:spLocks noChangeAspect="1" noChangeArrowheads="1"/>
            </p:cNvSpPr>
            <p:nvPr userDrawn="1"/>
          </p:nvSpPr>
          <p:spPr bwMode="auto">
            <a:xfrm>
              <a:off x="6568266" y="528491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49" name="Oval 1114"/>
            <p:cNvSpPr>
              <a:spLocks noChangeAspect="1" noChangeArrowheads="1"/>
            </p:cNvSpPr>
            <p:nvPr userDrawn="1"/>
          </p:nvSpPr>
          <p:spPr bwMode="auto">
            <a:xfrm>
              <a:off x="6702781"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0" name="Oval 1115"/>
            <p:cNvSpPr>
              <a:spLocks noChangeAspect="1" noChangeArrowheads="1"/>
            </p:cNvSpPr>
            <p:nvPr userDrawn="1"/>
          </p:nvSpPr>
          <p:spPr bwMode="auto">
            <a:xfrm>
              <a:off x="6835503"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1" name="Oval 1116"/>
            <p:cNvSpPr>
              <a:spLocks noChangeAspect="1" noChangeArrowheads="1"/>
            </p:cNvSpPr>
            <p:nvPr userDrawn="1"/>
          </p:nvSpPr>
          <p:spPr bwMode="auto">
            <a:xfrm>
              <a:off x="6970017" y="528491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2" name="Oval 1117"/>
            <p:cNvSpPr>
              <a:spLocks noChangeAspect="1" noChangeArrowheads="1"/>
            </p:cNvSpPr>
            <p:nvPr userDrawn="1"/>
          </p:nvSpPr>
          <p:spPr bwMode="auto">
            <a:xfrm>
              <a:off x="7237255"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3" name="Oval 1118"/>
            <p:cNvSpPr>
              <a:spLocks noChangeAspect="1" noChangeArrowheads="1"/>
            </p:cNvSpPr>
            <p:nvPr userDrawn="1"/>
          </p:nvSpPr>
          <p:spPr bwMode="auto">
            <a:xfrm>
              <a:off x="9375149"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4" name="Oval 1119"/>
            <p:cNvSpPr>
              <a:spLocks noChangeAspect="1" noChangeArrowheads="1"/>
            </p:cNvSpPr>
            <p:nvPr userDrawn="1"/>
          </p:nvSpPr>
          <p:spPr bwMode="auto">
            <a:xfrm>
              <a:off x="9509665" y="528491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5" name="Oval 1120"/>
            <p:cNvSpPr>
              <a:spLocks noChangeAspect="1" noChangeArrowheads="1"/>
            </p:cNvSpPr>
            <p:nvPr userDrawn="1"/>
          </p:nvSpPr>
          <p:spPr bwMode="auto">
            <a:xfrm>
              <a:off x="9642387" y="5284913"/>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6" name="Oval 1121"/>
            <p:cNvSpPr>
              <a:spLocks noChangeAspect="1" noChangeArrowheads="1"/>
            </p:cNvSpPr>
            <p:nvPr userDrawn="1"/>
          </p:nvSpPr>
          <p:spPr bwMode="auto">
            <a:xfrm>
              <a:off x="9776902"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7" name="Oval 1122"/>
            <p:cNvSpPr>
              <a:spLocks noChangeAspect="1" noChangeArrowheads="1"/>
            </p:cNvSpPr>
            <p:nvPr userDrawn="1"/>
          </p:nvSpPr>
          <p:spPr bwMode="auto">
            <a:xfrm>
              <a:off x="9909624" y="528491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8" name="Oval 1123"/>
            <p:cNvSpPr>
              <a:spLocks noChangeAspect="1" noChangeArrowheads="1"/>
            </p:cNvSpPr>
            <p:nvPr userDrawn="1"/>
          </p:nvSpPr>
          <p:spPr bwMode="auto">
            <a:xfrm>
              <a:off x="4028618" y="540863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59" name="Oval 1124"/>
            <p:cNvSpPr>
              <a:spLocks noChangeAspect="1" noChangeArrowheads="1"/>
            </p:cNvSpPr>
            <p:nvPr userDrawn="1"/>
          </p:nvSpPr>
          <p:spPr bwMode="auto">
            <a:xfrm>
              <a:off x="4163135"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0" name="Oval 1125"/>
            <p:cNvSpPr>
              <a:spLocks noChangeAspect="1" noChangeArrowheads="1"/>
            </p:cNvSpPr>
            <p:nvPr userDrawn="1"/>
          </p:nvSpPr>
          <p:spPr bwMode="auto">
            <a:xfrm>
              <a:off x="4295856"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1" name="Oval 1126"/>
            <p:cNvSpPr>
              <a:spLocks noChangeAspect="1" noChangeArrowheads="1"/>
            </p:cNvSpPr>
            <p:nvPr userDrawn="1"/>
          </p:nvSpPr>
          <p:spPr bwMode="auto">
            <a:xfrm>
              <a:off x="4430370" y="540863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2" name="Oval 1127"/>
            <p:cNvSpPr>
              <a:spLocks noChangeAspect="1" noChangeArrowheads="1"/>
            </p:cNvSpPr>
            <p:nvPr userDrawn="1"/>
          </p:nvSpPr>
          <p:spPr bwMode="auto">
            <a:xfrm>
              <a:off x="4564886"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3" name="Oval 1128"/>
            <p:cNvSpPr>
              <a:spLocks noChangeAspect="1" noChangeArrowheads="1"/>
            </p:cNvSpPr>
            <p:nvPr userDrawn="1"/>
          </p:nvSpPr>
          <p:spPr bwMode="auto">
            <a:xfrm>
              <a:off x="4697607"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4" name="Oval 1129"/>
            <p:cNvSpPr>
              <a:spLocks noChangeAspect="1" noChangeArrowheads="1"/>
            </p:cNvSpPr>
            <p:nvPr userDrawn="1"/>
          </p:nvSpPr>
          <p:spPr bwMode="auto">
            <a:xfrm>
              <a:off x="6301029"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5" name="Oval 1130"/>
            <p:cNvSpPr>
              <a:spLocks noChangeAspect="1" noChangeArrowheads="1"/>
            </p:cNvSpPr>
            <p:nvPr userDrawn="1"/>
          </p:nvSpPr>
          <p:spPr bwMode="auto">
            <a:xfrm>
              <a:off x="6435544" y="540863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6" name="Oval 1131"/>
            <p:cNvSpPr>
              <a:spLocks noChangeAspect="1" noChangeArrowheads="1"/>
            </p:cNvSpPr>
            <p:nvPr userDrawn="1"/>
          </p:nvSpPr>
          <p:spPr bwMode="auto">
            <a:xfrm>
              <a:off x="6568266" y="540863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7" name="Oval 1132"/>
            <p:cNvSpPr>
              <a:spLocks noChangeAspect="1" noChangeArrowheads="1"/>
            </p:cNvSpPr>
            <p:nvPr userDrawn="1"/>
          </p:nvSpPr>
          <p:spPr bwMode="auto">
            <a:xfrm>
              <a:off x="6702781"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8" name="Oval 1133"/>
            <p:cNvSpPr>
              <a:spLocks noChangeAspect="1" noChangeArrowheads="1"/>
            </p:cNvSpPr>
            <p:nvPr userDrawn="1"/>
          </p:nvSpPr>
          <p:spPr bwMode="auto">
            <a:xfrm>
              <a:off x="6835503"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69" name="Oval 1134"/>
            <p:cNvSpPr>
              <a:spLocks noChangeAspect="1" noChangeArrowheads="1"/>
            </p:cNvSpPr>
            <p:nvPr userDrawn="1"/>
          </p:nvSpPr>
          <p:spPr bwMode="auto">
            <a:xfrm>
              <a:off x="7237255"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0" name="Oval 1135"/>
            <p:cNvSpPr>
              <a:spLocks noChangeAspect="1" noChangeArrowheads="1"/>
            </p:cNvSpPr>
            <p:nvPr userDrawn="1"/>
          </p:nvSpPr>
          <p:spPr bwMode="auto">
            <a:xfrm>
              <a:off x="9242428"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1" name="Oval 1136"/>
            <p:cNvSpPr>
              <a:spLocks noChangeAspect="1" noChangeArrowheads="1"/>
            </p:cNvSpPr>
            <p:nvPr userDrawn="1"/>
          </p:nvSpPr>
          <p:spPr bwMode="auto">
            <a:xfrm>
              <a:off x="9375149"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2" name="Oval 1137"/>
            <p:cNvSpPr>
              <a:spLocks noChangeAspect="1" noChangeArrowheads="1"/>
            </p:cNvSpPr>
            <p:nvPr userDrawn="1"/>
          </p:nvSpPr>
          <p:spPr bwMode="auto">
            <a:xfrm>
              <a:off x="9509665" y="540863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3" name="Oval 1138"/>
            <p:cNvSpPr>
              <a:spLocks noChangeAspect="1" noChangeArrowheads="1"/>
            </p:cNvSpPr>
            <p:nvPr userDrawn="1"/>
          </p:nvSpPr>
          <p:spPr bwMode="auto">
            <a:xfrm>
              <a:off x="9642387" y="540863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4" name="Oval 1139"/>
            <p:cNvSpPr>
              <a:spLocks noChangeAspect="1" noChangeArrowheads="1"/>
            </p:cNvSpPr>
            <p:nvPr userDrawn="1"/>
          </p:nvSpPr>
          <p:spPr bwMode="auto">
            <a:xfrm>
              <a:off x="9776902"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5" name="Oval 1140"/>
            <p:cNvSpPr>
              <a:spLocks noChangeAspect="1" noChangeArrowheads="1"/>
            </p:cNvSpPr>
            <p:nvPr userDrawn="1"/>
          </p:nvSpPr>
          <p:spPr bwMode="auto">
            <a:xfrm>
              <a:off x="9909624" y="5408635"/>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6" name="Oval 1141"/>
            <p:cNvSpPr>
              <a:spLocks noChangeAspect="1" noChangeArrowheads="1"/>
            </p:cNvSpPr>
            <p:nvPr userDrawn="1"/>
          </p:nvSpPr>
          <p:spPr bwMode="auto">
            <a:xfrm>
              <a:off x="10044138" y="5408635"/>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7" name="Oval 1142"/>
            <p:cNvSpPr>
              <a:spLocks noChangeAspect="1" noChangeArrowheads="1"/>
            </p:cNvSpPr>
            <p:nvPr userDrawn="1"/>
          </p:nvSpPr>
          <p:spPr bwMode="auto">
            <a:xfrm>
              <a:off x="3895896"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8" name="Oval 1143"/>
            <p:cNvSpPr>
              <a:spLocks noChangeAspect="1" noChangeArrowheads="1"/>
            </p:cNvSpPr>
            <p:nvPr userDrawn="1"/>
          </p:nvSpPr>
          <p:spPr bwMode="auto">
            <a:xfrm>
              <a:off x="4028618"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79" name="Oval 1144"/>
            <p:cNvSpPr>
              <a:spLocks noChangeAspect="1" noChangeArrowheads="1"/>
            </p:cNvSpPr>
            <p:nvPr userDrawn="1"/>
          </p:nvSpPr>
          <p:spPr bwMode="auto">
            <a:xfrm>
              <a:off x="4163135"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0" name="Oval 1145"/>
            <p:cNvSpPr>
              <a:spLocks noChangeAspect="1" noChangeArrowheads="1"/>
            </p:cNvSpPr>
            <p:nvPr userDrawn="1"/>
          </p:nvSpPr>
          <p:spPr bwMode="auto">
            <a:xfrm>
              <a:off x="4295856"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1" name="Oval 1146"/>
            <p:cNvSpPr>
              <a:spLocks noChangeAspect="1" noChangeArrowheads="1"/>
            </p:cNvSpPr>
            <p:nvPr userDrawn="1"/>
          </p:nvSpPr>
          <p:spPr bwMode="auto">
            <a:xfrm>
              <a:off x="4430370"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2" name="Oval 1147"/>
            <p:cNvSpPr>
              <a:spLocks noChangeAspect="1" noChangeArrowheads="1"/>
            </p:cNvSpPr>
            <p:nvPr userDrawn="1"/>
          </p:nvSpPr>
          <p:spPr bwMode="auto">
            <a:xfrm>
              <a:off x="4564886"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3" name="Oval 1148"/>
            <p:cNvSpPr>
              <a:spLocks noChangeAspect="1" noChangeArrowheads="1"/>
            </p:cNvSpPr>
            <p:nvPr userDrawn="1"/>
          </p:nvSpPr>
          <p:spPr bwMode="auto">
            <a:xfrm>
              <a:off x="6301029"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4" name="Oval 1149"/>
            <p:cNvSpPr>
              <a:spLocks noChangeAspect="1" noChangeArrowheads="1"/>
            </p:cNvSpPr>
            <p:nvPr userDrawn="1"/>
          </p:nvSpPr>
          <p:spPr bwMode="auto">
            <a:xfrm>
              <a:off x="6435544"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5" name="Oval 1150"/>
            <p:cNvSpPr>
              <a:spLocks noChangeAspect="1" noChangeArrowheads="1"/>
            </p:cNvSpPr>
            <p:nvPr userDrawn="1"/>
          </p:nvSpPr>
          <p:spPr bwMode="auto">
            <a:xfrm>
              <a:off x="6568266"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6" name="Oval 1151"/>
            <p:cNvSpPr>
              <a:spLocks noChangeAspect="1" noChangeArrowheads="1"/>
            </p:cNvSpPr>
            <p:nvPr userDrawn="1"/>
          </p:nvSpPr>
          <p:spPr bwMode="auto">
            <a:xfrm>
              <a:off x="6702781"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7" name="Oval 1152"/>
            <p:cNvSpPr>
              <a:spLocks noChangeAspect="1" noChangeArrowheads="1"/>
            </p:cNvSpPr>
            <p:nvPr userDrawn="1"/>
          </p:nvSpPr>
          <p:spPr bwMode="auto">
            <a:xfrm>
              <a:off x="6835503"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8" name="Oval 1153"/>
            <p:cNvSpPr>
              <a:spLocks noChangeAspect="1" noChangeArrowheads="1"/>
            </p:cNvSpPr>
            <p:nvPr userDrawn="1"/>
          </p:nvSpPr>
          <p:spPr bwMode="auto">
            <a:xfrm>
              <a:off x="7237255"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89" name="Oval 1154"/>
            <p:cNvSpPr>
              <a:spLocks noChangeAspect="1" noChangeArrowheads="1"/>
            </p:cNvSpPr>
            <p:nvPr userDrawn="1"/>
          </p:nvSpPr>
          <p:spPr bwMode="auto">
            <a:xfrm>
              <a:off x="9107912"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0" name="Oval 1155"/>
            <p:cNvSpPr>
              <a:spLocks noChangeAspect="1" noChangeArrowheads="1"/>
            </p:cNvSpPr>
            <p:nvPr userDrawn="1"/>
          </p:nvSpPr>
          <p:spPr bwMode="auto">
            <a:xfrm>
              <a:off x="9242428"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1" name="Oval 1156"/>
            <p:cNvSpPr>
              <a:spLocks noChangeAspect="1" noChangeArrowheads="1"/>
            </p:cNvSpPr>
            <p:nvPr userDrawn="1"/>
          </p:nvSpPr>
          <p:spPr bwMode="auto">
            <a:xfrm>
              <a:off x="9375149"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2" name="Oval 1157"/>
            <p:cNvSpPr>
              <a:spLocks noChangeAspect="1" noChangeArrowheads="1"/>
            </p:cNvSpPr>
            <p:nvPr userDrawn="1"/>
          </p:nvSpPr>
          <p:spPr bwMode="auto">
            <a:xfrm>
              <a:off x="9509665"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3" name="Oval 1158"/>
            <p:cNvSpPr>
              <a:spLocks noChangeAspect="1" noChangeArrowheads="1"/>
            </p:cNvSpPr>
            <p:nvPr userDrawn="1"/>
          </p:nvSpPr>
          <p:spPr bwMode="auto">
            <a:xfrm>
              <a:off x="9642387"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4" name="Oval 1159"/>
            <p:cNvSpPr>
              <a:spLocks noChangeAspect="1" noChangeArrowheads="1"/>
            </p:cNvSpPr>
            <p:nvPr userDrawn="1"/>
          </p:nvSpPr>
          <p:spPr bwMode="auto">
            <a:xfrm>
              <a:off x="9776902"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5" name="Oval 1160"/>
            <p:cNvSpPr>
              <a:spLocks noChangeAspect="1" noChangeArrowheads="1"/>
            </p:cNvSpPr>
            <p:nvPr userDrawn="1"/>
          </p:nvSpPr>
          <p:spPr bwMode="auto">
            <a:xfrm>
              <a:off x="9909624" y="5532356"/>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6" name="Oval 1161"/>
            <p:cNvSpPr>
              <a:spLocks noChangeAspect="1" noChangeArrowheads="1"/>
            </p:cNvSpPr>
            <p:nvPr userDrawn="1"/>
          </p:nvSpPr>
          <p:spPr bwMode="auto">
            <a:xfrm>
              <a:off x="10044138"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7" name="Oval 1162"/>
            <p:cNvSpPr>
              <a:spLocks noChangeAspect="1" noChangeArrowheads="1"/>
            </p:cNvSpPr>
            <p:nvPr userDrawn="1"/>
          </p:nvSpPr>
          <p:spPr bwMode="auto">
            <a:xfrm>
              <a:off x="10176859" y="5532356"/>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8" name="Oval 1163"/>
            <p:cNvSpPr>
              <a:spLocks noChangeAspect="1" noChangeArrowheads="1"/>
            </p:cNvSpPr>
            <p:nvPr userDrawn="1"/>
          </p:nvSpPr>
          <p:spPr bwMode="auto">
            <a:xfrm>
              <a:off x="3895896" y="565607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199" name="Oval 1164"/>
            <p:cNvSpPr>
              <a:spLocks noChangeAspect="1" noChangeArrowheads="1"/>
            </p:cNvSpPr>
            <p:nvPr userDrawn="1"/>
          </p:nvSpPr>
          <p:spPr bwMode="auto">
            <a:xfrm>
              <a:off x="4028618" y="565607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0" name="Oval 1165"/>
            <p:cNvSpPr>
              <a:spLocks noChangeAspect="1" noChangeArrowheads="1"/>
            </p:cNvSpPr>
            <p:nvPr userDrawn="1"/>
          </p:nvSpPr>
          <p:spPr bwMode="auto">
            <a:xfrm>
              <a:off x="4163135" y="565607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1" name="Oval 1166"/>
            <p:cNvSpPr>
              <a:spLocks noChangeAspect="1" noChangeArrowheads="1"/>
            </p:cNvSpPr>
            <p:nvPr userDrawn="1"/>
          </p:nvSpPr>
          <p:spPr bwMode="auto">
            <a:xfrm>
              <a:off x="4295856" y="565607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2" name="Oval 1167"/>
            <p:cNvSpPr>
              <a:spLocks noChangeAspect="1" noChangeArrowheads="1"/>
            </p:cNvSpPr>
            <p:nvPr userDrawn="1"/>
          </p:nvSpPr>
          <p:spPr bwMode="auto">
            <a:xfrm>
              <a:off x="4430370" y="565607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3" name="Oval 1168"/>
            <p:cNvSpPr>
              <a:spLocks noChangeAspect="1" noChangeArrowheads="1"/>
            </p:cNvSpPr>
            <p:nvPr userDrawn="1"/>
          </p:nvSpPr>
          <p:spPr bwMode="auto">
            <a:xfrm>
              <a:off x="6301029" y="565607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4" name="Oval 1169"/>
            <p:cNvSpPr>
              <a:spLocks noChangeAspect="1" noChangeArrowheads="1"/>
            </p:cNvSpPr>
            <p:nvPr userDrawn="1"/>
          </p:nvSpPr>
          <p:spPr bwMode="auto">
            <a:xfrm>
              <a:off x="6435544" y="565607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5" name="Oval 1170"/>
            <p:cNvSpPr>
              <a:spLocks noChangeAspect="1" noChangeArrowheads="1"/>
            </p:cNvSpPr>
            <p:nvPr userDrawn="1"/>
          </p:nvSpPr>
          <p:spPr bwMode="auto">
            <a:xfrm>
              <a:off x="6568266" y="565607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6" name="Oval 1171"/>
            <p:cNvSpPr>
              <a:spLocks noChangeAspect="1" noChangeArrowheads="1"/>
            </p:cNvSpPr>
            <p:nvPr userDrawn="1"/>
          </p:nvSpPr>
          <p:spPr bwMode="auto">
            <a:xfrm>
              <a:off x="6702781" y="565607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7" name="Oval 1172"/>
            <p:cNvSpPr>
              <a:spLocks noChangeAspect="1" noChangeArrowheads="1"/>
            </p:cNvSpPr>
            <p:nvPr userDrawn="1"/>
          </p:nvSpPr>
          <p:spPr bwMode="auto">
            <a:xfrm>
              <a:off x="9107912" y="565607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8" name="Oval 1173"/>
            <p:cNvSpPr>
              <a:spLocks noChangeAspect="1" noChangeArrowheads="1"/>
            </p:cNvSpPr>
            <p:nvPr userDrawn="1"/>
          </p:nvSpPr>
          <p:spPr bwMode="auto">
            <a:xfrm>
              <a:off x="9242428" y="565607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09" name="Oval 1174"/>
            <p:cNvSpPr>
              <a:spLocks noChangeAspect="1" noChangeArrowheads="1"/>
            </p:cNvSpPr>
            <p:nvPr userDrawn="1"/>
          </p:nvSpPr>
          <p:spPr bwMode="auto">
            <a:xfrm>
              <a:off x="9375149" y="565607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0" name="Oval 1175"/>
            <p:cNvSpPr>
              <a:spLocks noChangeAspect="1" noChangeArrowheads="1"/>
            </p:cNvSpPr>
            <p:nvPr userDrawn="1"/>
          </p:nvSpPr>
          <p:spPr bwMode="auto">
            <a:xfrm>
              <a:off x="9509665" y="565607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1" name="Oval 1176"/>
            <p:cNvSpPr>
              <a:spLocks noChangeAspect="1" noChangeArrowheads="1"/>
            </p:cNvSpPr>
            <p:nvPr userDrawn="1"/>
          </p:nvSpPr>
          <p:spPr bwMode="auto">
            <a:xfrm>
              <a:off x="9642387" y="565607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2" name="Oval 1177"/>
            <p:cNvSpPr>
              <a:spLocks noChangeAspect="1" noChangeArrowheads="1"/>
            </p:cNvSpPr>
            <p:nvPr userDrawn="1"/>
          </p:nvSpPr>
          <p:spPr bwMode="auto">
            <a:xfrm>
              <a:off x="9776902" y="565607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3" name="Oval 1178"/>
            <p:cNvSpPr>
              <a:spLocks noChangeAspect="1" noChangeArrowheads="1"/>
            </p:cNvSpPr>
            <p:nvPr userDrawn="1"/>
          </p:nvSpPr>
          <p:spPr bwMode="auto">
            <a:xfrm>
              <a:off x="9909624" y="5656078"/>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4" name="Oval 1179"/>
            <p:cNvSpPr>
              <a:spLocks noChangeAspect="1" noChangeArrowheads="1"/>
            </p:cNvSpPr>
            <p:nvPr userDrawn="1"/>
          </p:nvSpPr>
          <p:spPr bwMode="auto">
            <a:xfrm>
              <a:off x="10044138" y="5656078"/>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5" name="Oval 1180"/>
            <p:cNvSpPr>
              <a:spLocks noChangeAspect="1" noChangeArrowheads="1"/>
            </p:cNvSpPr>
            <p:nvPr userDrawn="1"/>
          </p:nvSpPr>
          <p:spPr bwMode="auto">
            <a:xfrm>
              <a:off x="10176859" y="5656078"/>
              <a:ext cx="102232" cy="102204"/>
            </a:xfrm>
            <a:prstGeom prst="ellipse">
              <a:avLst/>
            </a:prstGeom>
            <a:grpFill/>
            <a:ln>
              <a:noFill/>
            </a:ln>
            <a:effectLst/>
          </p:spPr>
          <p:txBody>
            <a:bodyPr wrap="none" anchor="ctr"/>
            <a:lstStyle/>
            <a:p>
              <a:pPr defTabSz="932017"/>
              <a:endParaRPr lang="en-US" sz="1836" dirty="0">
                <a:solidFill>
                  <a:srgbClr val="FF0000"/>
                </a:solidFill>
              </a:endParaRPr>
            </a:p>
          </p:txBody>
        </p:sp>
        <p:sp>
          <p:nvSpPr>
            <p:cNvPr id="1216" name="Oval 1181"/>
            <p:cNvSpPr>
              <a:spLocks noChangeAspect="1" noChangeArrowheads="1"/>
            </p:cNvSpPr>
            <p:nvPr userDrawn="1"/>
          </p:nvSpPr>
          <p:spPr bwMode="auto">
            <a:xfrm>
              <a:off x="3895896" y="577800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7" name="Oval 1182"/>
            <p:cNvSpPr>
              <a:spLocks noChangeAspect="1" noChangeArrowheads="1"/>
            </p:cNvSpPr>
            <p:nvPr userDrawn="1"/>
          </p:nvSpPr>
          <p:spPr bwMode="auto">
            <a:xfrm>
              <a:off x="4028618" y="577800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8" name="Oval 1183"/>
            <p:cNvSpPr>
              <a:spLocks noChangeAspect="1" noChangeArrowheads="1"/>
            </p:cNvSpPr>
            <p:nvPr userDrawn="1"/>
          </p:nvSpPr>
          <p:spPr bwMode="auto">
            <a:xfrm>
              <a:off x="4163135" y="577800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19" name="Oval 1184"/>
            <p:cNvSpPr>
              <a:spLocks noChangeAspect="1" noChangeArrowheads="1"/>
            </p:cNvSpPr>
            <p:nvPr userDrawn="1"/>
          </p:nvSpPr>
          <p:spPr bwMode="auto">
            <a:xfrm>
              <a:off x="4295856" y="577800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0" name="Oval 1185"/>
            <p:cNvSpPr>
              <a:spLocks noChangeAspect="1" noChangeArrowheads="1"/>
            </p:cNvSpPr>
            <p:nvPr userDrawn="1"/>
          </p:nvSpPr>
          <p:spPr bwMode="auto">
            <a:xfrm>
              <a:off x="4430370" y="577800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1" name="Oval 1186"/>
            <p:cNvSpPr>
              <a:spLocks noChangeAspect="1" noChangeArrowheads="1"/>
            </p:cNvSpPr>
            <p:nvPr userDrawn="1"/>
          </p:nvSpPr>
          <p:spPr bwMode="auto">
            <a:xfrm>
              <a:off x="6435544" y="577800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2" name="Oval 1187"/>
            <p:cNvSpPr>
              <a:spLocks noChangeAspect="1" noChangeArrowheads="1"/>
            </p:cNvSpPr>
            <p:nvPr userDrawn="1"/>
          </p:nvSpPr>
          <p:spPr bwMode="auto">
            <a:xfrm>
              <a:off x="6568266" y="577800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3" name="Oval 1188"/>
            <p:cNvSpPr>
              <a:spLocks noChangeAspect="1" noChangeArrowheads="1"/>
            </p:cNvSpPr>
            <p:nvPr userDrawn="1"/>
          </p:nvSpPr>
          <p:spPr bwMode="auto">
            <a:xfrm>
              <a:off x="6702781" y="577800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4" name="Oval 1189"/>
            <p:cNvSpPr>
              <a:spLocks noChangeAspect="1" noChangeArrowheads="1"/>
            </p:cNvSpPr>
            <p:nvPr userDrawn="1"/>
          </p:nvSpPr>
          <p:spPr bwMode="auto">
            <a:xfrm>
              <a:off x="9107912" y="577800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5" name="Oval 1190"/>
            <p:cNvSpPr>
              <a:spLocks noChangeAspect="1" noChangeArrowheads="1"/>
            </p:cNvSpPr>
            <p:nvPr userDrawn="1"/>
          </p:nvSpPr>
          <p:spPr bwMode="auto">
            <a:xfrm>
              <a:off x="9242428" y="577800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6" name="Oval 1191"/>
            <p:cNvSpPr>
              <a:spLocks noChangeAspect="1" noChangeArrowheads="1"/>
            </p:cNvSpPr>
            <p:nvPr userDrawn="1"/>
          </p:nvSpPr>
          <p:spPr bwMode="auto">
            <a:xfrm>
              <a:off x="9642387" y="577800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7" name="Oval 1192"/>
            <p:cNvSpPr>
              <a:spLocks noChangeAspect="1" noChangeArrowheads="1"/>
            </p:cNvSpPr>
            <p:nvPr userDrawn="1"/>
          </p:nvSpPr>
          <p:spPr bwMode="auto">
            <a:xfrm>
              <a:off x="9776902" y="577800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8" name="Oval 1193"/>
            <p:cNvSpPr>
              <a:spLocks noChangeAspect="1" noChangeArrowheads="1"/>
            </p:cNvSpPr>
            <p:nvPr userDrawn="1"/>
          </p:nvSpPr>
          <p:spPr bwMode="auto">
            <a:xfrm>
              <a:off x="9909624" y="5778007"/>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29" name="Oval 1194"/>
            <p:cNvSpPr>
              <a:spLocks noChangeAspect="1" noChangeArrowheads="1"/>
            </p:cNvSpPr>
            <p:nvPr userDrawn="1"/>
          </p:nvSpPr>
          <p:spPr bwMode="auto">
            <a:xfrm>
              <a:off x="10044138" y="577800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0" name="Oval 1195"/>
            <p:cNvSpPr>
              <a:spLocks noChangeAspect="1" noChangeArrowheads="1"/>
            </p:cNvSpPr>
            <p:nvPr userDrawn="1"/>
          </p:nvSpPr>
          <p:spPr bwMode="auto">
            <a:xfrm>
              <a:off x="3895896" y="590172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1" name="Oval 1196"/>
            <p:cNvSpPr>
              <a:spLocks noChangeAspect="1" noChangeArrowheads="1"/>
            </p:cNvSpPr>
            <p:nvPr userDrawn="1"/>
          </p:nvSpPr>
          <p:spPr bwMode="auto">
            <a:xfrm>
              <a:off x="4028618" y="590172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2" name="Oval 1197"/>
            <p:cNvSpPr>
              <a:spLocks noChangeAspect="1" noChangeArrowheads="1"/>
            </p:cNvSpPr>
            <p:nvPr userDrawn="1"/>
          </p:nvSpPr>
          <p:spPr bwMode="auto">
            <a:xfrm>
              <a:off x="4163135" y="590172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3" name="Oval 1198"/>
            <p:cNvSpPr>
              <a:spLocks noChangeAspect="1" noChangeArrowheads="1"/>
            </p:cNvSpPr>
            <p:nvPr userDrawn="1"/>
          </p:nvSpPr>
          <p:spPr bwMode="auto">
            <a:xfrm>
              <a:off x="4295856" y="590172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4" name="Oval 1199"/>
            <p:cNvSpPr>
              <a:spLocks noChangeAspect="1" noChangeArrowheads="1"/>
            </p:cNvSpPr>
            <p:nvPr userDrawn="1"/>
          </p:nvSpPr>
          <p:spPr bwMode="auto">
            <a:xfrm>
              <a:off x="6435544" y="590172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5" name="Oval 1200"/>
            <p:cNvSpPr>
              <a:spLocks noChangeAspect="1" noChangeArrowheads="1"/>
            </p:cNvSpPr>
            <p:nvPr userDrawn="1"/>
          </p:nvSpPr>
          <p:spPr bwMode="auto">
            <a:xfrm>
              <a:off x="9776902" y="590172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6" name="Oval 1201"/>
            <p:cNvSpPr>
              <a:spLocks noChangeAspect="1" noChangeArrowheads="1"/>
            </p:cNvSpPr>
            <p:nvPr userDrawn="1"/>
          </p:nvSpPr>
          <p:spPr bwMode="auto">
            <a:xfrm>
              <a:off x="9909624" y="590172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7" name="Oval 1202"/>
            <p:cNvSpPr>
              <a:spLocks noChangeAspect="1" noChangeArrowheads="1"/>
            </p:cNvSpPr>
            <p:nvPr userDrawn="1"/>
          </p:nvSpPr>
          <p:spPr bwMode="auto">
            <a:xfrm>
              <a:off x="10044138" y="5901728"/>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8" name="Oval 1203"/>
            <p:cNvSpPr>
              <a:spLocks noChangeAspect="1" noChangeArrowheads="1"/>
            </p:cNvSpPr>
            <p:nvPr userDrawn="1"/>
          </p:nvSpPr>
          <p:spPr bwMode="auto">
            <a:xfrm>
              <a:off x="10845849" y="5901728"/>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39" name="Oval 1204"/>
            <p:cNvSpPr>
              <a:spLocks noChangeAspect="1" noChangeArrowheads="1"/>
            </p:cNvSpPr>
            <p:nvPr userDrawn="1"/>
          </p:nvSpPr>
          <p:spPr bwMode="auto">
            <a:xfrm>
              <a:off x="3895896" y="602545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0" name="Oval 1205"/>
            <p:cNvSpPr>
              <a:spLocks noChangeAspect="1" noChangeArrowheads="1"/>
            </p:cNvSpPr>
            <p:nvPr userDrawn="1"/>
          </p:nvSpPr>
          <p:spPr bwMode="auto">
            <a:xfrm>
              <a:off x="4028618" y="602545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1" name="Oval 1206"/>
            <p:cNvSpPr>
              <a:spLocks noChangeAspect="1" noChangeArrowheads="1"/>
            </p:cNvSpPr>
            <p:nvPr userDrawn="1"/>
          </p:nvSpPr>
          <p:spPr bwMode="auto">
            <a:xfrm>
              <a:off x="4163135" y="602545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2" name="Oval 1207"/>
            <p:cNvSpPr>
              <a:spLocks noChangeAspect="1" noChangeArrowheads="1"/>
            </p:cNvSpPr>
            <p:nvPr userDrawn="1"/>
          </p:nvSpPr>
          <p:spPr bwMode="auto">
            <a:xfrm>
              <a:off x="9909624" y="602545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3" name="Oval 1208"/>
            <p:cNvSpPr>
              <a:spLocks noChangeAspect="1" noChangeArrowheads="1"/>
            </p:cNvSpPr>
            <p:nvPr userDrawn="1"/>
          </p:nvSpPr>
          <p:spPr bwMode="auto">
            <a:xfrm>
              <a:off x="10044138" y="6025451"/>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4" name="Oval 1209"/>
            <p:cNvSpPr>
              <a:spLocks noChangeAspect="1" noChangeArrowheads="1"/>
            </p:cNvSpPr>
            <p:nvPr userDrawn="1"/>
          </p:nvSpPr>
          <p:spPr bwMode="auto">
            <a:xfrm>
              <a:off x="10845849" y="6025451"/>
              <a:ext cx="102231"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5" name="Oval 1210"/>
            <p:cNvSpPr>
              <a:spLocks noChangeAspect="1" noChangeArrowheads="1"/>
            </p:cNvSpPr>
            <p:nvPr userDrawn="1"/>
          </p:nvSpPr>
          <p:spPr bwMode="auto">
            <a:xfrm>
              <a:off x="3895896" y="6149172"/>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6" name="Oval 1211"/>
            <p:cNvSpPr>
              <a:spLocks noChangeAspect="1" noChangeArrowheads="1"/>
            </p:cNvSpPr>
            <p:nvPr userDrawn="1"/>
          </p:nvSpPr>
          <p:spPr bwMode="auto">
            <a:xfrm>
              <a:off x="4028618" y="6149172"/>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7" name="Oval 1212"/>
            <p:cNvSpPr>
              <a:spLocks noChangeAspect="1" noChangeArrowheads="1"/>
            </p:cNvSpPr>
            <p:nvPr userDrawn="1"/>
          </p:nvSpPr>
          <p:spPr bwMode="auto">
            <a:xfrm>
              <a:off x="10044138" y="6149172"/>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8" name="Oval 1213"/>
            <p:cNvSpPr>
              <a:spLocks noChangeAspect="1" noChangeArrowheads="1"/>
            </p:cNvSpPr>
            <p:nvPr userDrawn="1"/>
          </p:nvSpPr>
          <p:spPr bwMode="auto">
            <a:xfrm>
              <a:off x="10711334" y="6149172"/>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49" name="Oval 1214"/>
            <p:cNvSpPr>
              <a:spLocks noChangeAspect="1" noChangeArrowheads="1"/>
            </p:cNvSpPr>
            <p:nvPr userDrawn="1"/>
          </p:nvSpPr>
          <p:spPr bwMode="auto">
            <a:xfrm>
              <a:off x="3895896" y="627289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0" name="Oval 1215"/>
            <p:cNvSpPr>
              <a:spLocks noChangeAspect="1" noChangeArrowheads="1"/>
            </p:cNvSpPr>
            <p:nvPr userDrawn="1"/>
          </p:nvSpPr>
          <p:spPr bwMode="auto">
            <a:xfrm>
              <a:off x="4028618" y="627289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1" name="Oval 1216"/>
            <p:cNvSpPr>
              <a:spLocks noChangeAspect="1" noChangeArrowheads="1"/>
            </p:cNvSpPr>
            <p:nvPr userDrawn="1"/>
          </p:nvSpPr>
          <p:spPr bwMode="auto">
            <a:xfrm>
              <a:off x="10578612" y="627289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2" name="Oval 1217"/>
            <p:cNvSpPr>
              <a:spLocks noChangeAspect="1" noChangeArrowheads="1"/>
            </p:cNvSpPr>
            <p:nvPr userDrawn="1"/>
          </p:nvSpPr>
          <p:spPr bwMode="auto">
            <a:xfrm>
              <a:off x="3895896" y="639482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3" name="Oval 1218"/>
            <p:cNvSpPr>
              <a:spLocks noChangeAspect="1" noChangeArrowheads="1"/>
            </p:cNvSpPr>
            <p:nvPr userDrawn="1"/>
          </p:nvSpPr>
          <p:spPr bwMode="auto">
            <a:xfrm>
              <a:off x="4028618" y="6394824"/>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4" name="Oval 1219"/>
            <p:cNvSpPr>
              <a:spLocks noChangeAspect="1" noChangeArrowheads="1"/>
            </p:cNvSpPr>
            <p:nvPr userDrawn="1"/>
          </p:nvSpPr>
          <p:spPr bwMode="auto">
            <a:xfrm>
              <a:off x="3895896" y="6518544"/>
              <a:ext cx="102232"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5" name="Oval 1220"/>
            <p:cNvSpPr>
              <a:spLocks noChangeAspect="1" noChangeArrowheads="1"/>
            </p:cNvSpPr>
            <p:nvPr userDrawn="1"/>
          </p:nvSpPr>
          <p:spPr bwMode="auto">
            <a:xfrm>
              <a:off x="3895896" y="664226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6" name="Oval 1221"/>
            <p:cNvSpPr>
              <a:spLocks noChangeAspect="1" noChangeArrowheads="1"/>
            </p:cNvSpPr>
            <p:nvPr userDrawn="1"/>
          </p:nvSpPr>
          <p:spPr bwMode="auto">
            <a:xfrm>
              <a:off x="4028618" y="6642267"/>
              <a:ext cx="102232" cy="102204"/>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7" name="Oval 1222"/>
            <p:cNvSpPr>
              <a:spLocks noChangeAspect="1" noChangeArrowheads="1"/>
            </p:cNvSpPr>
            <p:nvPr userDrawn="1"/>
          </p:nvSpPr>
          <p:spPr bwMode="auto">
            <a:xfrm>
              <a:off x="5633834"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sp>
          <p:nvSpPr>
            <p:cNvPr id="1258" name="Oval 1223"/>
            <p:cNvSpPr>
              <a:spLocks noChangeAspect="1" noChangeArrowheads="1"/>
            </p:cNvSpPr>
            <p:nvPr userDrawn="1"/>
          </p:nvSpPr>
          <p:spPr bwMode="auto">
            <a:xfrm>
              <a:off x="5766556" y="3065093"/>
              <a:ext cx="102231" cy="102205"/>
            </a:xfrm>
            <a:prstGeom prst="ellipse">
              <a:avLst/>
            </a:prstGeom>
            <a:grpFill/>
            <a:ln>
              <a:noFill/>
            </a:ln>
            <a:effectLst/>
            <a:extLst/>
          </p:spPr>
          <p:txBody>
            <a:bodyPr wrap="none" anchor="ctr"/>
            <a:lstStyle/>
            <a:p>
              <a:pPr defTabSz="932017"/>
              <a:endParaRPr lang="en-US" sz="1836" dirty="0">
                <a:solidFill>
                  <a:srgbClr val="FF0000"/>
                </a:solidFill>
              </a:endParaRPr>
            </a:p>
          </p:txBody>
        </p:sp>
      </p:grpSp>
      <p:sp>
        <p:nvSpPr>
          <p:cNvPr id="29" name="Oval 28"/>
          <p:cNvSpPr/>
          <p:nvPr/>
        </p:nvSpPr>
        <p:spPr bwMode="auto">
          <a:xfrm>
            <a:off x="6666789" y="5249342"/>
            <a:ext cx="348831" cy="348741"/>
          </a:xfrm>
          <a:prstGeom prst="ellipse">
            <a:avLst/>
          </a:prstGeom>
          <a:solidFill>
            <a:srgbClr val="7FBA00"/>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81" tIns="46592" rIns="93181" bIns="46592"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0" name="Oval 29"/>
          <p:cNvSpPr/>
          <p:nvPr/>
        </p:nvSpPr>
        <p:spPr bwMode="auto">
          <a:xfrm>
            <a:off x="5986678" y="3157596"/>
            <a:ext cx="348831"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1" name="Oval 30"/>
          <p:cNvSpPr/>
          <p:nvPr/>
        </p:nvSpPr>
        <p:spPr bwMode="auto">
          <a:xfrm>
            <a:off x="4808799" y="3121026"/>
            <a:ext cx="348831"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2" name="Oval 31"/>
          <p:cNvSpPr/>
          <p:nvPr/>
        </p:nvSpPr>
        <p:spPr bwMode="auto">
          <a:xfrm>
            <a:off x="10667718" y="3692189"/>
            <a:ext cx="348831"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3" name="Oval 32"/>
          <p:cNvSpPr/>
          <p:nvPr/>
        </p:nvSpPr>
        <p:spPr bwMode="auto">
          <a:xfrm>
            <a:off x="10523912" y="4465336"/>
            <a:ext cx="348831"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4" name="Oval 33"/>
          <p:cNvSpPr/>
          <p:nvPr/>
        </p:nvSpPr>
        <p:spPr bwMode="auto">
          <a:xfrm>
            <a:off x="5734935" y="2739005"/>
            <a:ext cx="348833"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5" name="Oval 34"/>
          <p:cNvSpPr/>
          <p:nvPr/>
        </p:nvSpPr>
        <p:spPr bwMode="auto">
          <a:xfrm>
            <a:off x="5414470" y="3389053"/>
            <a:ext cx="348833"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6" name="Oval 35"/>
          <p:cNvSpPr/>
          <p:nvPr/>
        </p:nvSpPr>
        <p:spPr bwMode="auto">
          <a:xfrm>
            <a:off x="8057765" y="2601346"/>
            <a:ext cx="348833"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7" name="Oval 36"/>
          <p:cNvSpPr/>
          <p:nvPr/>
        </p:nvSpPr>
        <p:spPr bwMode="auto">
          <a:xfrm>
            <a:off x="7685333" y="2575460"/>
            <a:ext cx="348833"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8" name="Oval 37"/>
          <p:cNvSpPr/>
          <p:nvPr/>
        </p:nvSpPr>
        <p:spPr bwMode="auto">
          <a:xfrm>
            <a:off x="10900059" y="3079394"/>
            <a:ext cx="348831"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81" tIns="46592" rIns="93181" bIns="46592"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39" name="Oval 38"/>
          <p:cNvSpPr/>
          <p:nvPr/>
        </p:nvSpPr>
        <p:spPr bwMode="auto">
          <a:xfrm>
            <a:off x="11571931" y="5135284"/>
            <a:ext cx="348831"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40" name="Oval 39"/>
          <p:cNvSpPr/>
          <p:nvPr/>
        </p:nvSpPr>
        <p:spPr bwMode="auto">
          <a:xfrm>
            <a:off x="11583111" y="2979966"/>
            <a:ext cx="348831"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81" tIns="46592" rIns="93181" bIns="46592"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41" name="Oval 40"/>
          <p:cNvSpPr/>
          <p:nvPr/>
        </p:nvSpPr>
        <p:spPr bwMode="auto">
          <a:xfrm>
            <a:off x="11352911" y="3287241"/>
            <a:ext cx="348831"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81" tIns="46592" rIns="93181" bIns="46592"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42" name="Oval 41"/>
          <p:cNvSpPr/>
          <p:nvPr/>
        </p:nvSpPr>
        <p:spPr bwMode="auto">
          <a:xfrm>
            <a:off x="10796038" y="3389052"/>
            <a:ext cx="348833"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81" tIns="46592" rIns="93181" bIns="46592"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43" name="Oval 42"/>
          <p:cNvSpPr/>
          <p:nvPr/>
        </p:nvSpPr>
        <p:spPr bwMode="auto">
          <a:xfrm>
            <a:off x="11527326" y="5563572"/>
            <a:ext cx="348831" cy="348741"/>
          </a:xfrm>
          <a:prstGeom prst="ellipse">
            <a:avLst/>
          </a:prstGeom>
          <a:solidFill>
            <a:srgbClr val="7FBA00">
              <a:alpha val="88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18" tIns="46609" rIns="93218" bIns="46609" numCol="1" rtlCol="0" anchor="ctr" anchorCtr="0" compatLnSpc="1">
            <a:prstTxWarp prst="textNoShape">
              <a:avLst/>
            </a:prstTxWarp>
          </a:bodyPr>
          <a:lstStyle/>
          <a:p>
            <a:pPr algn="ctr" defTabSz="931469" fontAlgn="base">
              <a:spcBef>
                <a:spcPct val="0"/>
              </a:spcBef>
              <a:spcAft>
                <a:spcPct val="0"/>
              </a:spcAft>
            </a:pPr>
            <a:endParaRPr lang="en-US" sz="2346" dirty="0">
              <a:solidFill>
                <a:srgbClr val="FF0000"/>
              </a:solidFill>
            </a:endParaRPr>
          </a:p>
        </p:txBody>
      </p:sp>
      <p:sp>
        <p:nvSpPr>
          <p:cNvPr id="2" name="Rectangle 1"/>
          <p:cNvSpPr/>
          <p:nvPr/>
        </p:nvSpPr>
        <p:spPr>
          <a:xfrm>
            <a:off x="7532663" y="6519351"/>
            <a:ext cx="4666366" cy="295816"/>
          </a:xfrm>
          <a:prstGeom prst="rect">
            <a:avLst/>
          </a:prstGeom>
        </p:spPr>
        <p:txBody>
          <a:bodyPr wrap="none">
            <a:spAutoFit/>
          </a:bodyPr>
          <a:lstStyle/>
          <a:p>
            <a:pPr marL="6475" lvl="1" defTabSz="931694">
              <a:lnSpc>
                <a:spcPct val="90000"/>
              </a:lnSpc>
              <a:spcAft>
                <a:spcPts val="300"/>
              </a:spcAft>
            </a:pPr>
            <a:r>
              <a:rPr lang="en-US" sz="1428" i="1" dirty="0">
                <a:solidFill>
                  <a:srgbClr val="E7E6E6">
                    <a:lumMod val="50000"/>
                  </a:srgbClr>
                </a:solidFill>
              </a:rPr>
              <a:t>Note: Microsoft Azure data centers, Australia – Q2 FY15</a:t>
            </a:r>
          </a:p>
        </p:txBody>
      </p:sp>
      <p:sp>
        <p:nvSpPr>
          <p:cNvPr id="1260" name="TextBox 7"/>
          <p:cNvSpPr txBox="1"/>
          <p:nvPr/>
        </p:nvSpPr>
        <p:spPr>
          <a:xfrm>
            <a:off x="366169" y="2104365"/>
            <a:ext cx="3110338" cy="4190378"/>
          </a:xfrm>
          <a:prstGeom prst="rect">
            <a:avLst/>
          </a:prstGeom>
          <a:noFill/>
        </p:spPr>
        <p:txBody>
          <a:bodyPr wrap="square" lIns="146304" tIns="9144" rIns="146304" bIns="9144"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6"/>
              </a:spcAft>
            </a:pPr>
            <a:r>
              <a:rPr lang="en-US" sz="2000" dirty="0">
                <a:solidFill>
                  <a:schemeClr val="tx2"/>
                </a:solidFill>
                <a:latin typeface="+mj-lt"/>
              </a:rPr>
              <a:t>Azure:</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Creates three copies of       data in each datacenter</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Offers geo-replication in a datacenter 400+ miles away</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Does not transfer customer data outside of a geo (ex: from US to Europe or from Asia to US)</a:t>
            </a:r>
          </a:p>
          <a:p>
            <a:pPr marL="349689" indent="-349689">
              <a:spcAft>
                <a:spcPts val="306"/>
              </a:spcAft>
              <a:buFont typeface="Arial" panose="020B0604020202020204" pitchFamily="34" charset="0"/>
              <a:buChar char="•"/>
            </a:pPr>
            <a:endParaRPr lang="en-US" sz="2040" dirty="0">
              <a:solidFill>
                <a:prstClr val="black">
                  <a:lumMod val="65000"/>
                  <a:lumOff val="35000"/>
                </a:prstClr>
              </a:solidFill>
            </a:endParaRPr>
          </a:p>
          <a:p>
            <a:pPr>
              <a:spcAft>
                <a:spcPts val="306"/>
              </a:spcAft>
            </a:pPr>
            <a:r>
              <a:rPr lang="en-US" sz="2000" dirty="0">
                <a:solidFill>
                  <a:schemeClr val="tx2"/>
                </a:solidFill>
                <a:latin typeface="+mj-lt"/>
              </a:rPr>
              <a:t>Customer:</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Chooses where data resides</a:t>
            </a:r>
          </a:p>
          <a:p>
            <a:pPr marL="371472" lvl="1" indent="-342900" defTabSz="932594">
              <a:lnSpc>
                <a:spcPct val="90000"/>
              </a:lnSpc>
              <a:spcBef>
                <a:spcPct val="20000"/>
              </a:spcBef>
              <a:buSzPct val="90000"/>
              <a:buFont typeface="Arial" pitchFamily="34" charset="0"/>
              <a:buChar char="•"/>
            </a:pPr>
            <a:r>
              <a:rPr lang="en-US" sz="1600" dirty="0">
                <a:gradFill>
                  <a:gsLst>
                    <a:gs pos="1250">
                      <a:schemeClr val="tx1"/>
                    </a:gs>
                    <a:gs pos="100000">
                      <a:schemeClr val="tx1"/>
                    </a:gs>
                  </a:gsLst>
                  <a:lin ang="5400000" scaled="0"/>
                </a:gradFill>
              </a:rPr>
              <a:t>Configures data          replication options</a:t>
            </a:r>
          </a:p>
        </p:txBody>
      </p:sp>
      <p:sp>
        <p:nvSpPr>
          <p:cNvPr id="4" name="Title 3"/>
          <p:cNvSpPr>
            <a:spLocks noGrp="1"/>
          </p:cNvSpPr>
          <p:nvPr>
            <p:ph type="title"/>
          </p:nvPr>
        </p:nvSpPr>
        <p:spPr>
          <a:xfrm>
            <a:off x="366169" y="295278"/>
            <a:ext cx="11702551" cy="917575"/>
          </a:xfrm>
        </p:spPr>
        <p:txBody>
          <a:bodyPr/>
          <a:lstStyle/>
          <a:p>
            <a:r>
              <a:rPr lang="en-US" dirty="0">
                <a:solidFill>
                  <a:schemeClr val="tx1"/>
                </a:solidFill>
              </a:rPr>
              <a:t>Data location and redundancy</a:t>
            </a:r>
            <a:br>
              <a:rPr lang="en-US" dirty="0">
                <a:solidFill>
                  <a:schemeClr val="tx1"/>
                </a:solidFill>
              </a:rPr>
            </a:br>
            <a:endParaRPr lang="en-US" dirty="0"/>
          </a:p>
        </p:txBody>
      </p:sp>
    </p:spTree>
    <p:extLst>
      <p:ext uri="{BB962C8B-B14F-4D97-AF65-F5344CB8AC3E}">
        <p14:creationId xmlns:p14="http://schemas.microsoft.com/office/powerpoint/2010/main" val="1641567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34"/>
                                        </p:tgtEl>
                                        <p:attrNameLst>
                                          <p:attrName>style.color</p:attrName>
                                        </p:attrNameLst>
                                      </p:cBhvr>
                                      <p:to>
                                        <a:schemeClr val="accent2"/>
                                      </p:to>
                                    </p:animClr>
                                    <p:animClr clrSpc="rgb" dir="cw">
                                      <p:cBhvr>
                                        <p:cTn id="7" dur="500" fill="hold"/>
                                        <p:tgtEl>
                                          <p:spTgt spid="34"/>
                                        </p:tgtEl>
                                        <p:attrNameLst>
                                          <p:attrName>fillcolor</p:attrName>
                                        </p:attrNameLst>
                                      </p:cBhvr>
                                      <p:to>
                                        <a:schemeClr val="accent2"/>
                                      </p:to>
                                    </p:animClr>
                                    <p:set>
                                      <p:cBhvr>
                                        <p:cTn id="8" dur="500" fill="hold"/>
                                        <p:tgtEl>
                                          <p:spTgt spid="34"/>
                                        </p:tgtEl>
                                        <p:attrNameLst>
                                          <p:attrName>fill.type</p:attrName>
                                        </p:attrNameLst>
                                      </p:cBhvr>
                                      <p:to>
                                        <p:strVal val="solid"/>
                                      </p:to>
                                    </p:set>
                                    <p:set>
                                      <p:cBhvr>
                                        <p:cTn id="9" dur="500" fill="hold"/>
                                        <p:tgtEl>
                                          <p:spTgt spid="34"/>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9"/>
                                        </p:tgtEl>
                                        <p:attrNameLst>
                                          <p:attrName>style.color</p:attrName>
                                        </p:attrNameLst>
                                      </p:cBhvr>
                                      <p:to>
                                        <a:schemeClr val="accent2"/>
                                      </p:to>
                                    </p:animClr>
                                    <p:animClr clrSpc="rgb" dir="cw">
                                      <p:cBhvr>
                                        <p:cTn id="12" dur="500" fill="hold"/>
                                        <p:tgtEl>
                                          <p:spTgt spid="29"/>
                                        </p:tgtEl>
                                        <p:attrNameLst>
                                          <p:attrName>fillcolor</p:attrName>
                                        </p:attrNameLst>
                                      </p:cBhvr>
                                      <p:to>
                                        <a:schemeClr val="accent2"/>
                                      </p:to>
                                    </p:animClr>
                                    <p:set>
                                      <p:cBhvr>
                                        <p:cTn id="13" dur="500" fill="hold"/>
                                        <p:tgtEl>
                                          <p:spTgt spid="29"/>
                                        </p:tgtEl>
                                        <p:attrNameLst>
                                          <p:attrName>fill.type</p:attrName>
                                        </p:attrNameLst>
                                      </p:cBhvr>
                                      <p:to>
                                        <p:strVal val="solid"/>
                                      </p:to>
                                    </p:set>
                                    <p:set>
                                      <p:cBhvr>
                                        <p:cTn id="14" dur="500" fill="hold"/>
                                        <p:tgtEl>
                                          <p:spTgt spid="29"/>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6"/>
                                        </p:tgtEl>
                                        <p:attrNameLst>
                                          <p:attrName>style.color</p:attrName>
                                        </p:attrNameLst>
                                      </p:cBhvr>
                                      <p:to>
                                        <a:schemeClr val="accent2"/>
                                      </p:to>
                                    </p:animClr>
                                    <p:animClr clrSpc="rgb" dir="cw">
                                      <p:cBhvr>
                                        <p:cTn id="17" dur="500" fill="hold"/>
                                        <p:tgtEl>
                                          <p:spTgt spid="36"/>
                                        </p:tgtEl>
                                        <p:attrNameLst>
                                          <p:attrName>fillcolor</p:attrName>
                                        </p:attrNameLst>
                                      </p:cBhvr>
                                      <p:to>
                                        <a:schemeClr val="accent2"/>
                                      </p:to>
                                    </p:animClr>
                                    <p:set>
                                      <p:cBhvr>
                                        <p:cTn id="18" dur="500" fill="hold"/>
                                        <p:tgtEl>
                                          <p:spTgt spid="36"/>
                                        </p:tgtEl>
                                        <p:attrNameLst>
                                          <p:attrName>fill.type</p:attrName>
                                        </p:attrNameLst>
                                      </p:cBhvr>
                                      <p:to>
                                        <p:strVal val="solid"/>
                                      </p:to>
                                    </p:set>
                                    <p:set>
                                      <p:cBhvr>
                                        <p:cTn id="19" dur="500" fill="hold"/>
                                        <p:tgtEl>
                                          <p:spTgt spid="36"/>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30"/>
                                        </p:tgtEl>
                                        <p:attrNameLst>
                                          <p:attrName>style.color</p:attrName>
                                        </p:attrNameLst>
                                      </p:cBhvr>
                                      <p:to>
                                        <a:srgbClr val="C0C0C0"/>
                                      </p:to>
                                    </p:animClr>
                                    <p:animClr clrSpc="rgb" dir="cw">
                                      <p:cBhvr>
                                        <p:cTn id="22" dur="500" fill="hold"/>
                                        <p:tgtEl>
                                          <p:spTgt spid="30"/>
                                        </p:tgtEl>
                                        <p:attrNameLst>
                                          <p:attrName>fillcolor</p:attrName>
                                        </p:attrNameLst>
                                      </p:cBhvr>
                                      <p:to>
                                        <a:srgbClr val="C0C0C0"/>
                                      </p:to>
                                    </p:animClr>
                                    <p:set>
                                      <p:cBhvr>
                                        <p:cTn id="23" dur="500" fill="hold"/>
                                        <p:tgtEl>
                                          <p:spTgt spid="30"/>
                                        </p:tgtEl>
                                        <p:attrNameLst>
                                          <p:attrName>fill.type</p:attrName>
                                        </p:attrNameLst>
                                      </p:cBhvr>
                                      <p:to>
                                        <p:strVal val="solid"/>
                                      </p:to>
                                    </p:set>
                                    <p:set>
                                      <p:cBhvr>
                                        <p:cTn id="24" dur="500" fill="hold"/>
                                        <p:tgtEl>
                                          <p:spTgt spid="30"/>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31"/>
                                        </p:tgtEl>
                                        <p:attrNameLst>
                                          <p:attrName>style.color</p:attrName>
                                        </p:attrNameLst>
                                      </p:cBhvr>
                                      <p:to>
                                        <a:srgbClr val="C0C0C0"/>
                                      </p:to>
                                    </p:animClr>
                                    <p:animClr clrSpc="rgb" dir="cw">
                                      <p:cBhvr>
                                        <p:cTn id="27" dur="500" fill="hold"/>
                                        <p:tgtEl>
                                          <p:spTgt spid="31"/>
                                        </p:tgtEl>
                                        <p:attrNameLst>
                                          <p:attrName>fillcolor</p:attrName>
                                        </p:attrNameLst>
                                      </p:cBhvr>
                                      <p:to>
                                        <a:srgbClr val="C0C0C0"/>
                                      </p:to>
                                    </p:animClr>
                                    <p:set>
                                      <p:cBhvr>
                                        <p:cTn id="28" dur="500" fill="hold"/>
                                        <p:tgtEl>
                                          <p:spTgt spid="31"/>
                                        </p:tgtEl>
                                        <p:attrNameLst>
                                          <p:attrName>fill.type</p:attrName>
                                        </p:attrNameLst>
                                      </p:cBhvr>
                                      <p:to>
                                        <p:strVal val="solid"/>
                                      </p:to>
                                    </p:set>
                                    <p:set>
                                      <p:cBhvr>
                                        <p:cTn id="29" dur="500" fill="hold"/>
                                        <p:tgtEl>
                                          <p:spTgt spid="31"/>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32"/>
                                        </p:tgtEl>
                                        <p:attrNameLst>
                                          <p:attrName>style.color</p:attrName>
                                        </p:attrNameLst>
                                      </p:cBhvr>
                                      <p:to>
                                        <a:srgbClr val="C0C0C0"/>
                                      </p:to>
                                    </p:animClr>
                                    <p:animClr clrSpc="rgb" dir="cw">
                                      <p:cBhvr>
                                        <p:cTn id="32" dur="500" fill="hold"/>
                                        <p:tgtEl>
                                          <p:spTgt spid="32"/>
                                        </p:tgtEl>
                                        <p:attrNameLst>
                                          <p:attrName>fillcolor</p:attrName>
                                        </p:attrNameLst>
                                      </p:cBhvr>
                                      <p:to>
                                        <a:srgbClr val="C0C0C0"/>
                                      </p:to>
                                    </p:animClr>
                                    <p:set>
                                      <p:cBhvr>
                                        <p:cTn id="33" dur="500" fill="hold"/>
                                        <p:tgtEl>
                                          <p:spTgt spid="32"/>
                                        </p:tgtEl>
                                        <p:attrNameLst>
                                          <p:attrName>fill.type</p:attrName>
                                        </p:attrNameLst>
                                      </p:cBhvr>
                                      <p:to>
                                        <p:strVal val="solid"/>
                                      </p:to>
                                    </p:set>
                                    <p:set>
                                      <p:cBhvr>
                                        <p:cTn id="34" dur="500" fill="hold"/>
                                        <p:tgtEl>
                                          <p:spTgt spid="32"/>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33"/>
                                        </p:tgtEl>
                                        <p:attrNameLst>
                                          <p:attrName>style.color</p:attrName>
                                        </p:attrNameLst>
                                      </p:cBhvr>
                                      <p:to>
                                        <a:srgbClr val="C0C0C0"/>
                                      </p:to>
                                    </p:animClr>
                                    <p:animClr clrSpc="rgb" dir="cw">
                                      <p:cBhvr>
                                        <p:cTn id="37" dur="500" fill="hold"/>
                                        <p:tgtEl>
                                          <p:spTgt spid="33"/>
                                        </p:tgtEl>
                                        <p:attrNameLst>
                                          <p:attrName>fillcolor</p:attrName>
                                        </p:attrNameLst>
                                      </p:cBhvr>
                                      <p:to>
                                        <a:srgbClr val="C0C0C0"/>
                                      </p:to>
                                    </p:animClr>
                                    <p:set>
                                      <p:cBhvr>
                                        <p:cTn id="38" dur="500" fill="hold"/>
                                        <p:tgtEl>
                                          <p:spTgt spid="33"/>
                                        </p:tgtEl>
                                        <p:attrNameLst>
                                          <p:attrName>fill.type</p:attrName>
                                        </p:attrNameLst>
                                      </p:cBhvr>
                                      <p:to>
                                        <p:strVal val="solid"/>
                                      </p:to>
                                    </p:set>
                                    <p:set>
                                      <p:cBhvr>
                                        <p:cTn id="39" dur="500" fill="hold"/>
                                        <p:tgtEl>
                                          <p:spTgt spid="33"/>
                                        </p:tgtEl>
                                        <p:attrNameLst>
                                          <p:attrName>fill.on</p:attrName>
                                        </p:attrNameLst>
                                      </p:cBhvr>
                                      <p:to>
                                        <p:strVal val="true"/>
                                      </p:to>
                                    </p:set>
                                  </p:childTnLst>
                                </p:cTn>
                              </p:par>
                              <p:par>
                                <p:cTn id="40" presetID="19" presetClass="emph" presetSubtype="0" fill="hold" grpId="0" nodeType="withEffect">
                                  <p:stCondLst>
                                    <p:cond delay="0"/>
                                  </p:stCondLst>
                                  <p:childTnLst>
                                    <p:animClr clrSpc="rgb" dir="cw">
                                      <p:cBhvr override="childStyle">
                                        <p:cTn id="41" dur="500" fill="hold"/>
                                        <p:tgtEl>
                                          <p:spTgt spid="35"/>
                                        </p:tgtEl>
                                        <p:attrNameLst>
                                          <p:attrName>style.color</p:attrName>
                                        </p:attrNameLst>
                                      </p:cBhvr>
                                      <p:to>
                                        <a:srgbClr val="C0C0C0"/>
                                      </p:to>
                                    </p:animClr>
                                    <p:animClr clrSpc="rgb" dir="cw">
                                      <p:cBhvr>
                                        <p:cTn id="42" dur="500" fill="hold"/>
                                        <p:tgtEl>
                                          <p:spTgt spid="35"/>
                                        </p:tgtEl>
                                        <p:attrNameLst>
                                          <p:attrName>fillcolor</p:attrName>
                                        </p:attrNameLst>
                                      </p:cBhvr>
                                      <p:to>
                                        <a:srgbClr val="C0C0C0"/>
                                      </p:to>
                                    </p:animClr>
                                    <p:set>
                                      <p:cBhvr>
                                        <p:cTn id="43" dur="500" fill="hold"/>
                                        <p:tgtEl>
                                          <p:spTgt spid="35"/>
                                        </p:tgtEl>
                                        <p:attrNameLst>
                                          <p:attrName>fill.type</p:attrName>
                                        </p:attrNameLst>
                                      </p:cBhvr>
                                      <p:to>
                                        <p:strVal val="solid"/>
                                      </p:to>
                                    </p:set>
                                    <p:set>
                                      <p:cBhvr>
                                        <p:cTn id="44" dur="500" fill="hold"/>
                                        <p:tgtEl>
                                          <p:spTgt spid="35"/>
                                        </p:tgtEl>
                                        <p:attrNameLst>
                                          <p:attrName>fill.on</p:attrName>
                                        </p:attrNameLst>
                                      </p:cBhvr>
                                      <p:to>
                                        <p:strVal val="true"/>
                                      </p:to>
                                    </p:set>
                                  </p:childTnLst>
                                </p:cTn>
                              </p:par>
                              <p:par>
                                <p:cTn id="45" presetID="19" presetClass="emph" presetSubtype="0" fill="hold" grpId="0" nodeType="withEffect">
                                  <p:stCondLst>
                                    <p:cond delay="0"/>
                                  </p:stCondLst>
                                  <p:childTnLst>
                                    <p:animClr clrSpc="rgb" dir="cw">
                                      <p:cBhvr override="childStyle">
                                        <p:cTn id="46" dur="500" fill="hold"/>
                                        <p:tgtEl>
                                          <p:spTgt spid="37"/>
                                        </p:tgtEl>
                                        <p:attrNameLst>
                                          <p:attrName>style.color</p:attrName>
                                        </p:attrNameLst>
                                      </p:cBhvr>
                                      <p:to>
                                        <a:srgbClr val="C0C0C0"/>
                                      </p:to>
                                    </p:animClr>
                                    <p:animClr clrSpc="rgb" dir="cw">
                                      <p:cBhvr>
                                        <p:cTn id="47" dur="500" fill="hold"/>
                                        <p:tgtEl>
                                          <p:spTgt spid="37"/>
                                        </p:tgtEl>
                                        <p:attrNameLst>
                                          <p:attrName>fillcolor</p:attrName>
                                        </p:attrNameLst>
                                      </p:cBhvr>
                                      <p:to>
                                        <a:srgbClr val="C0C0C0"/>
                                      </p:to>
                                    </p:animClr>
                                    <p:set>
                                      <p:cBhvr>
                                        <p:cTn id="48" dur="500" fill="hold"/>
                                        <p:tgtEl>
                                          <p:spTgt spid="37"/>
                                        </p:tgtEl>
                                        <p:attrNameLst>
                                          <p:attrName>fill.type</p:attrName>
                                        </p:attrNameLst>
                                      </p:cBhvr>
                                      <p:to>
                                        <p:strVal val="solid"/>
                                      </p:to>
                                    </p:set>
                                    <p:set>
                                      <p:cBhvr>
                                        <p:cTn id="49" dur="500" fill="hold"/>
                                        <p:tgtEl>
                                          <p:spTgt spid="37"/>
                                        </p:tgtEl>
                                        <p:attrNameLst>
                                          <p:attrName>fill.on</p:attrName>
                                        </p:attrNameLst>
                                      </p:cBhvr>
                                      <p:to>
                                        <p:strVal val="true"/>
                                      </p:to>
                                    </p:set>
                                  </p:childTnLst>
                                </p:cTn>
                              </p:par>
                              <p:par>
                                <p:cTn id="50" presetID="19" presetClass="emph" presetSubtype="0" fill="hold" grpId="0" nodeType="withEffect">
                                  <p:stCondLst>
                                    <p:cond delay="0"/>
                                  </p:stCondLst>
                                  <p:childTnLst>
                                    <p:animClr clrSpc="rgb" dir="cw">
                                      <p:cBhvr override="childStyle">
                                        <p:cTn id="51" dur="500" fill="hold"/>
                                        <p:tgtEl>
                                          <p:spTgt spid="38"/>
                                        </p:tgtEl>
                                        <p:attrNameLst>
                                          <p:attrName>style.color</p:attrName>
                                        </p:attrNameLst>
                                      </p:cBhvr>
                                      <p:to>
                                        <a:srgbClr val="C0C0C0"/>
                                      </p:to>
                                    </p:animClr>
                                    <p:animClr clrSpc="rgb" dir="cw">
                                      <p:cBhvr>
                                        <p:cTn id="52" dur="500" fill="hold"/>
                                        <p:tgtEl>
                                          <p:spTgt spid="38"/>
                                        </p:tgtEl>
                                        <p:attrNameLst>
                                          <p:attrName>fillcolor</p:attrName>
                                        </p:attrNameLst>
                                      </p:cBhvr>
                                      <p:to>
                                        <a:srgbClr val="C0C0C0"/>
                                      </p:to>
                                    </p:animClr>
                                    <p:set>
                                      <p:cBhvr>
                                        <p:cTn id="53" dur="500" fill="hold"/>
                                        <p:tgtEl>
                                          <p:spTgt spid="38"/>
                                        </p:tgtEl>
                                        <p:attrNameLst>
                                          <p:attrName>fill.type</p:attrName>
                                        </p:attrNameLst>
                                      </p:cBhvr>
                                      <p:to>
                                        <p:strVal val="solid"/>
                                      </p:to>
                                    </p:set>
                                    <p:set>
                                      <p:cBhvr>
                                        <p:cTn id="54" dur="500" fill="hold"/>
                                        <p:tgtEl>
                                          <p:spTgt spid="38"/>
                                        </p:tgtEl>
                                        <p:attrNameLst>
                                          <p:attrName>fill.on</p:attrName>
                                        </p:attrNameLst>
                                      </p:cBhvr>
                                      <p:to>
                                        <p:strVal val="true"/>
                                      </p:to>
                                    </p:set>
                                  </p:childTnLst>
                                </p:cTn>
                              </p:par>
                              <p:par>
                                <p:cTn id="55" presetID="19" presetClass="emph" presetSubtype="0" fill="hold" grpId="0" nodeType="withEffect">
                                  <p:stCondLst>
                                    <p:cond delay="0"/>
                                  </p:stCondLst>
                                  <p:childTnLst>
                                    <p:animClr clrSpc="rgb" dir="cw">
                                      <p:cBhvr override="childStyle">
                                        <p:cTn id="56" dur="500" fill="hold"/>
                                        <p:tgtEl>
                                          <p:spTgt spid="39"/>
                                        </p:tgtEl>
                                        <p:attrNameLst>
                                          <p:attrName>style.color</p:attrName>
                                        </p:attrNameLst>
                                      </p:cBhvr>
                                      <p:to>
                                        <a:srgbClr val="C0C0C0"/>
                                      </p:to>
                                    </p:animClr>
                                    <p:animClr clrSpc="rgb" dir="cw">
                                      <p:cBhvr>
                                        <p:cTn id="57" dur="500" fill="hold"/>
                                        <p:tgtEl>
                                          <p:spTgt spid="39"/>
                                        </p:tgtEl>
                                        <p:attrNameLst>
                                          <p:attrName>fillcolor</p:attrName>
                                        </p:attrNameLst>
                                      </p:cBhvr>
                                      <p:to>
                                        <a:srgbClr val="C0C0C0"/>
                                      </p:to>
                                    </p:animClr>
                                    <p:set>
                                      <p:cBhvr>
                                        <p:cTn id="58" dur="500" fill="hold"/>
                                        <p:tgtEl>
                                          <p:spTgt spid="39"/>
                                        </p:tgtEl>
                                        <p:attrNameLst>
                                          <p:attrName>fill.type</p:attrName>
                                        </p:attrNameLst>
                                      </p:cBhvr>
                                      <p:to>
                                        <p:strVal val="solid"/>
                                      </p:to>
                                    </p:set>
                                    <p:set>
                                      <p:cBhvr>
                                        <p:cTn id="59" dur="500" fill="hold"/>
                                        <p:tgtEl>
                                          <p:spTgt spid="39"/>
                                        </p:tgtEl>
                                        <p:attrNameLst>
                                          <p:attrName>fill.on</p:attrName>
                                        </p:attrNameLst>
                                      </p:cBhvr>
                                      <p:to>
                                        <p:strVal val="true"/>
                                      </p:to>
                                    </p:set>
                                  </p:childTnLst>
                                </p:cTn>
                              </p:par>
                              <p:par>
                                <p:cTn id="60" presetID="19" presetClass="emph" presetSubtype="0" fill="hold" grpId="0" nodeType="withEffect">
                                  <p:stCondLst>
                                    <p:cond delay="0"/>
                                  </p:stCondLst>
                                  <p:childTnLst>
                                    <p:animClr clrSpc="rgb" dir="cw">
                                      <p:cBhvr override="childStyle">
                                        <p:cTn id="61" dur="500" fill="hold"/>
                                        <p:tgtEl>
                                          <p:spTgt spid="40"/>
                                        </p:tgtEl>
                                        <p:attrNameLst>
                                          <p:attrName>style.color</p:attrName>
                                        </p:attrNameLst>
                                      </p:cBhvr>
                                      <p:to>
                                        <a:srgbClr val="C0C0C0"/>
                                      </p:to>
                                    </p:animClr>
                                    <p:animClr clrSpc="rgb" dir="cw">
                                      <p:cBhvr>
                                        <p:cTn id="62" dur="500" fill="hold"/>
                                        <p:tgtEl>
                                          <p:spTgt spid="40"/>
                                        </p:tgtEl>
                                        <p:attrNameLst>
                                          <p:attrName>fillcolor</p:attrName>
                                        </p:attrNameLst>
                                      </p:cBhvr>
                                      <p:to>
                                        <a:srgbClr val="C0C0C0"/>
                                      </p:to>
                                    </p:animClr>
                                    <p:set>
                                      <p:cBhvr>
                                        <p:cTn id="63" dur="500" fill="hold"/>
                                        <p:tgtEl>
                                          <p:spTgt spid="40"/>
                                        </p:tgtEl>
                                        <p:attrNameLst>
                                          <p:attrName>fill.type</p:attrName>
                                        </p:attrNameLst>
                                      </p:cBhvr>
                                      <p:to>
                                        <p:strVal val="solid"/>
                                      </p:to>
                                    </p:set>
                                    <p:set>
                                      <p:cBhvr>
                                        <p:cTn id="64" dur="500" fill="hold"/>
                                        <p:tgtEl>
                                          <p:spTgt spid="40"/>
                                        </p:tgtEl>
                                        <p:attrNameLst>
                                          <p:attrName>fill.on</p:attrName>
                                        </p:attrNameLst>
                                      </p:cBhvr>
                                      <p:to>
                                        <p:strVal val="true"/>
                                      </p:to>
                                    </p:set>
                                  </p:childTnLst>
                                </p:cTn>
                              </p:par>
                              <p:par>
                                <p:cTn id="65" presetID="19" presetClass="emph" presetSubtype="0" fill="hold" grpId="0" nodeType="withEffect">
                                  <p:stCondLst>
                                    <p:cond delay="0"/>
                                  </p:stCondLst>
                                  <p:childTnLst>
                                    <p:animClr clrSpc="rgb" dir="cw">
                                      <p:cBhvr override="childStyle">
                                        <p:cTn id="66" dur="500" fill="hold"/>
                                        <p:tgtEl>
                                          <p:spTgt spid="41"/>
                                        </p:tgtEl>
                                        <p:attrNameLst>
                                          <p:attrName>style.color</p:attrName>
                                        </p:attrNameLst>
                                      </p:cBhvr>
                                      <p:to>
                                        <a:srgbClr val="C0C0C0"/>
                                      </p:to>
                                    </p:animClr>
                                    <p:animClr clrSpc="rgb" dir="cw">
                                      <p:cBhvr>
                                        <p:cTn id="67" dur="500" fill="hold"/>
                                        <p:tgtEl>
                                          <p:spTgt spid="41"/>
                                        </p:tgtEl>
                                        <p:attrNameLst>
                                          <p:attrName>fillcolor</p:attrName>
                                        </p:attrNameLst>
                                      </p:cBhvr>
                                      <p:to>
                                        <a:srgbClr val="C0C0C0"/>
                                      </p:to>
                                    </p:animClr>
                                    <p:set>
                                      <p:cBhvr>
                                        <p:cTn id="68" dur="500" fill="hold"/>
                                        <p:tgtEl>
                                          <p:spTgt spid="41"/>
                                        </p:tgtEl>
                                        <p:attrNameLst>
                                          <p:attrName>fill.type</p:attrName>
                                        </p:attrNameLst>
                                      </p:cBhvr>
                                      <p:to>
                                        <p:strVal val="solid"/>
                                      </p:to>
                                    </p:set>
                                    <p:set>
                                      <p:cBhvr>
                                        <p:cTn id="69" dur="500" fill="hold"/>
                                        <p:tgtEl>
                                          <p:spTgt spid="41"/>
                                        </p:tgtEl>
                                        <p:attrNameLst>
                                          <p:attrName>fill.on</p:attrName>
                                        </p:attrNameLst>
                                      </p:cBhvr>
                                      <p:to>
                                        <p:strVal val="true"/>
                                      </p:to>
                                    </p:set>
                                  </p:childTnLst>
                                </p:cTn>
                              </p:par>
                              <p:par>
                                <p:cTn id="70" presetID="19" presetClass="emph" presetSubtype="0" fill="hold" grpId="0" nodeType="withEffect">
                                  <p:stCondLst>
                                    <p:cond delay="0"/>
                                  </p:stCondLst>
                                  <p:childTnLst>
                                    <p:animClr clrSpc="rgb" dir="cw">
                                      <p:cBhvr override="childStyle">
                                        <p:cTn id="71" dur="500" fill="hold"/>
                                        <p:tgtEl>
                                          <p:spTgt spid="42"/>
                                        </p:tgtEl>
                                        <p:attrNameLst>
                                          <p:attrName>style.color</p:attrName>
                                        </p:attrNameLst>
                                      </p:cBhvr>
                                      <p:to>
                                        <a:srgbClr val="C0C0C0"/>
                                      </p:to>
                                    </p:animClr>
                                    <p:animClr clrSpc="rgb" dir="cw">
                                      <p:cBhvr>
                                        <p:cTn id="72" dur="500" fill="hold"/>
                                        <p:tgtEl>
                                          <p:spTgt spid="42"/>
                                        </p:tgtEl>
                                        <p:attrNameLst>
                                          <p:attrName>fillcolor</p:attrName>
                                        </p:attrNameLst>
                                      </p:cBhvr>
                                      <p:to>
                                        <a:srgbClr val="C0C0C0"/>
                                      </p:to>
                                    </p:animClr>
                                    <p:set>
                                      <p:cBhvr>
                                        <p:cTn id="73" dur="500" fill="hold"/>
                                        <p:tgtEl>
                                          <p:spTgt spid="42"/>
                                        </p:tgtEl>
                                        <p:attrNameLst>
                                          <p:attrName>fill.type</p:attrName>
                                        </p:attrNameLst>
                                      </p:cBhvr>
                                      <p:to>
                                        <p:strVal val="solid"/>
                                      </p:to>
                                    </p:set>
                                    <p:set>
                                      <p:cBhvr>
                                        <p:cTn id="74" dur="500" fill="hold"/>
                                        <p:tgtEl>
                                          <p:spTgt spid="42"/>
                                        </p:tgtEl>
                                        <p:attrNameLst>
                                          <p:attrName>fill.on</p:attrName>
                                        </p:attrNameLst>
                                      </p:cBhvr>
                                      <p:to>
                                        <p:strVal val="true"/>
                                      </p:to>
                                    </p:set>
                                  </p:childTnLst>
                                </p:cTn>
                              </p:par>
                              <p:par>
                                <p:cTn id="75" presetID="19" presetClass="emph" presetSubtype="0" fill="hold" grpId="0" nodeType="withEffect">
                                  <p:stCondLst>
                                    <p:cond delay="0"/>
                                  </p:stCondLst>
                                  <p:childTnLst>
                                    <p:animClr clrSpc="rgb" dir="cw">
                                      <p:cBhvr override="childStyle">
                                        <p:cTn id="76" dur="500" fill="hold"/>
                                        <p:tgtEl>
                                          <p:spTgt spid="43"/>
                                        </p:tgtEl>
                                        <p:attrNameLst>
                                          <p:attrName>style.color</p:attrName>
                                        </p:attrNameLst>
                                      </p:cBhvr>
                                      <p:to>
                                        <a:srgbClr val="C0C0C0"/>
                                      </p:to>
                                    </p:animClr>
                                    <p:animClr clrSpc="rgb" dir="cw">
                                      <p:cBhvr>
                                        <p:cTn id="77" dur="500" fill="hold"/>
                                        <p:tgtEl>
                                          <p:spTgt spid="43"/>
                                        </p:tgtEl>
                                        <p:attrNameLst>
                                          <p:attrName>fillcolor</p:attrName>
                                        </p:attrNameLst>
                                      </p:cBhvr>
                                      <p:to>
                                        <a:srgbClr val="C0C0C0"/>
                                      </p:to>
                                    </p:animClr>
                                    <p:set>
                                      <p:cBhvr>
                                        <p:cTn id="78" dur="500" fill="hold"/>
                                        <p:tgtEl>
                                          <p:spTgt spid="43"/>
                                        </p:tgtEl>
                                        <p:attrNameLst>
                                          <p:attrName>fill.type</p:attrName>
                                        </p:attrNameLst>
                                      </p:cBhvr>
                                      <p:to>
                                        <p:strVal val="solid"/>
                                      </p:to>
                                    </p:set>
                                    <p:set>
                                      <p:cBhvr>
                                        <p:cTn id="79" dur="500" fill="hold"/>
                                        <p:tgtEl>
                                          <p:spTgt spid="43"/>
                                        </p:tgtEl>
                                        <p:attrNameLst>
                                          <p:attrName>fill.on</p:attrName>
                                        </p:attrNameLst>
                                      </p:cBhvr>
                                      <p:to>
                                        <p:strVal val="true"/>
                                      </p:to>
                                    </p:set>
                                  </p:childTnLst>
                                </p:cTn>
                              </p:par>
                              <p:par>
                                <p:cTn id="80" presetID="19" presetClass="emph" presetSubtype="0" fill="hold" grpId="1" nodeType="withEffect">
                                  <p:stCondLst>
                                    <p:cond delay="0"/>
                                  </p:stCondLst>
                                  <p:childTnLst>
                                    <p:animClr clrSpc="rgb" dir="cw">
                                      <p:cBhvr override="childStyle">
                                        <p:cTn id="81" dur="500" fill="hold"/>
                                        <p:tgtEl>
                                          <p:spTgt spid="31"/>
                                        </p:tgtEl>
                                        <p:attrNameLst>
                                          <p:attrName>style.color</p:attrName>
                                        </p:attrNameLst>
                                      </p:cBhvr>
                                      <p:to>
                                        <a:schemeClr val="accent2"/>
                                      </p:to>
                                    </p:animClr>
                                    <p:animClr clrSpc="rgb" dir="cw">
                                      <p:cBhvr>
                                        <p:cTn id="82" dur="500" fill="hold"/>
                                        <p:tgtEl>
                                          <p:spTgt spid="31"/>
                                        </p:tgtEl>
                                        <p:attrNameLst>
                                          <p:attrName>fillcolor</p:attrName>
                                        </p:attrNameLst>
                                      </p:cBhvr>
                                      <p:to>
                                        <a:schemeClr val="accent2"/>
                                      </p:to>
                                    </p:animClr>
                                    <p:set>
                                      <p:cBhvr>
                                        <p:cTn id="83" dur="500" fill="hold"/>
                                        <p:tgtEl>
                                          <p:spTgt spid="31"/>
                                        </p:tgtEl>
                                        <p:attrNameLst>
                                          <p:attrName>fill.type</p:attrName>
                                        </p:attrNameLst>
                                      </p:cBhvr>
                                      <p:to>
                                        <p:strVal val="solid"/>
                                      </p:to>
                                    </p:set>
                                    <p:set>
                                      <p:cBhvr>
                                        <p:cTn id="84" dur="500" fill="hold"/>
                                        <p:tgtEl>
                                          <p:spTgt spid="31"/>
                                        </p:tgtEl>
                                        <p:attrNameLst>
                                          <p:attrName>fill.on</p:attrName>
                                        </p:attrNameLst>
                                      </p:cBhvr>
                                      <p:to>
                                        <p:strVal val="true"/>
                                      </p:to>
                                    </p:set>
                                  </p:childTnLst>
                                </p:cTn>
                              </p:par>
                              <p:par>
                                <p:cTn id="85" presetID="19" presetClass="emph" presetSubtype="0" fill="hold" grpId="1" nodeType="withEffect">
                                  <p:stCondLst>
                                    <p:cond delay="0"/>
                                  </p:stCondLst>
                                  <p:childTnLst>
                                    <p:animClr clrSpc="rgb" dir="cw">
                                      <p:cBhvr override="childStyle">
                                        <p:cTn id="86" dur="500" fill="hold"/>
                                        <p:tgtEl>
                                          <p:spTgt spid="35"/>
                                        </p:tgtEl>
                                        <p:attrNameLst>
                                          <p:attrName>style.color</p:attrName>
                                        </p:attrNameLst>
                                      </p:cBhvr>
                                      <p:to>
                                        <a:schemeClr val="accent2"/>
                                      </p:to>
                                    </p:animClr>
                                    <p:animClr clrSpc="rgb" dir="cw">
                                      <p:cBhvr>
                                        <p:cTn id="87" dur="500" fill="hold"/>
                                        <p:tgtEl>
                                          <p:spTgt spid="35"/>
                                        </p:tgtEl>
                                        <p:attrNameLst>
                                          <p:attrName>fillcolor</p:attrName>
                                        </p:attrNameLst>
                                      </p:cBhvr>
                                      <p:to>
                                        <a:schemeClr val="accent2"/>
                                      </p:to>
                                    </p:animClr>
                                    <p:set>
                                      <p:cBhvr>
                                        <p:cTn id="88" dur="500" fill="hold"/>
                                        <p:tgtEl>
                                          <p:spTgt spid="35"/>
                                        </p:tgtEl>
                                        <p:attrNameLst>
                                          <p:attrName>fill.type</p:attrName>
                                        </p:attrNameLst>
                                      </p:cBhvr>
                                      <p:to>
                                        <p:strVal val="solid"/>
                                      </p:to>
                                    </p:set>
                                    <p:set>
                                      <p:cBhvr>
                                        <p:cTn id="89" dur="500" fill="hold"/>
                                        <p:tgtEl>
                                          <p:spTgt spid="35"/>
                                        </p:tgtEl>
                                        <p:attrNameLst>
                                          <p:attrName>fill.on</p:attrName>
                                        </p:attrNameLst>
                                      </p:cBhvr>
                                      <p:to>
                                        <p:strVal val="true"/>
                                      </p:to>
                                    </p:set>
                                  </p:childTnLst>
                                </p:cTn>
                              </p:par>
                              <p:par>
                                <p:cTn id="90" presetID="19" presetClass="emph" presetSubtype="0" fill="hold" grpId="1" nodeType="withEffect">
                                  <p:stCondLst>
                                    <p:cond delay="0"/>
                                  </p:stCondLst>
                                  <p:childTnLst>
                                    <p:animClr clrSpc="rgb" dir="cw">
                                      <p:cBhvr override="childStyle">
                                        <p:cTn id="91" dur="500" fill="hold"/>
                                        <p:tgtEl>
                                          <p:spTgt spid="34"/>
                                        </p:tgtEl>
                                        <p:attrNameLst>
                                          <p:attrName>style.color</p:attrName>
                                        </p:attrNameLst>
                                      </p:cBhvr>
                                      <p:to>
                                        <a:srgbClr val="C0C0C0"/>
                                      </p:to>
                                    </p:animClr>
                                    <p:animClr clrSpc="rgb" dir="cw">
                                      <p:cBhvr>
                                        <p:cTn id="92" dur="500" fill="hold"/>
                                        <p:tgtEl>
                                          <p:spTgt spid="34"/>
                                        </p:tgtEl>
                                        <p:attrNameLst>
                                          <p:attrName>fillcolor</p:attrName>
                                        </p:attrNameLst>
                                      </p:cBhvr>
                                      <p:to>
                                        <a:srgbClr val="C0C0C0"/>
                                      </p:to>
                                    </p:animClr>
                                    <p:set>
                                      <p:cBhvr>
                                        <p:cTn id="93" dur="500" fill="hold"/>
                                        <p:tgtEl>
                                          <p:spTgt spid="34"/>
                                        </p:tgtEl>
                                        <p:attrNameLst>
                                          <p:attrName>fill.type</p:attrName>
                                        </p:attrNameLst>
                                      </p:cBhvr>
                                      <p:to>
                                        <p:strVal val="solid"/>
                                      </p:to>
                                    </p:set>
                                    <p:set>
                                      <p:cBhvr>
                                        <p:cTn id="94" dur="500" fill="hold"/>
                                        <p:tgtEl>
                                          <p:spTgt spid="34"/>
                                        </p:tgtEl>
                                        <p:attrNameLst>
                                          <p:attrName>fill.on</p:attrName>
                                        </p:attrNameLst>
                                      </p:cBhvr>
                                      <p:to>
                                        <p:strVal val="true"/>
                                      </p:to>
                                    </p:set>
                                  </p:childTnLst>
                                </p:cTn>
                              </p:par>
                              <p:par>
                                <p:cTn id="95" presetID="19" presetClass="emph" presetSubtype="0" fill="hold" grpId="1" nodeType="withEffect">
                                  <p:stCondLst>
                                    <p:cond delay="0"/>
                                  </p:stCondLst>
                                  <p:childTnLst>
                                    <p:animClr clrSpc="rgb" dir="cw">
                                      <p:cBhvr override="childStyle">
                                        <p:cTn id="96" dur="500" fill="hold"/>
                                        <p:tgtEl>
                                          <p:spTgt spid="29"/>
                                        </p:tgtEl>
                                        <p:attrNameLst>
                                          <p:attrName>style.color</p:attrName>
                                        </p:attrNameLst>
                                      </p:cBhvr>
                                      <p:to>
                                        <a:srgbClr val="C0C0C0"/>
                                      </p:to>
                                    </p:animClr>
                                    <p:animClr clrSpc="rgb" dir="cw">
                                      <p:cBhvr>
                                        <p:cTn id="97" dur="500" fill="hold"/>
                                        <p:tgtEl>
                                          <p:spTgt spid="29"/>
                                        </p:tgtEl>
                                        <p:attrNameLst>
                                          <p:attrName>fillcolor</p:attrName>
                                        </p:attrNameLst>
                                      </p:cBhvr>
                                      <p:to>
                                        <a:srgbClr val="C0C0C0"/>
                                      </p:to>
                                    </p:animClr>
                                    <p:set>
                                      <p:cBhvr>
                                        <p:cTn id="98" dur="500" fill="hold"/>
                                        <p:tgtEl>
                                          <p:spTgt spid="29"/>
                                        </p:tgtEl>
                                        <p:attrNameLst>
                                          <p:attrName>fill.type</p:attrName>
                                        </p:attrNameLst>
                                      </p:cBhvr>
                                      <p:to>
                                        <p:strVal val="solid"/>
                                      </p:to>
                                    </p:set>
                                    <p:set>
                                      <p:cBhvr>
                                        <p:cTn id="99" dur="500" fill="hold"/>
                                        <p:tgtEl>
                                          <p:spTgt spid="29"/>
                                        </p:tgtEl>
                                        <p:attrNameLst>
                                          <p:attrName>fill.on</p:attrName>
                                        </p:attrNameLst>
                                      </p:cBhvr>
                                      <p:to>
                                        <p:strVal val="true"/>
                                      </p:to>
                                    </p:set>
                                  </p:childTnLst>
                                </p:cTn>
                              </p:par>
                              <p:par>
                                <p:cTn id="100" presetID="19" presetClass="emph" presetSubtype="0" fill="hold" grpId="1" nodeType="withEffect">
                                  <p:stCondLst>
                                    <p:cond delay="0"/>
                                  </p:stCondLst>
                                  <p:childTnLst>
                                    <p:animClr clrSpc="rgb" dir="cw">
                                      <p:cBhvr override="childStyle">
                                        <p:cTn id="101" dur="500" fill="hold"/>
                                        <p:tgtEl>
                                          <p:spTgt spid="36"/>
                                        </p:tgtEl>
                                        <p:attrNameLst>
                                          <p:attrName>style.color</p:attrName>
                                        </p:attrNameLst>
                                      </p:cBhvr>
                                      <p:to>
                                        <a:srgbClr val="C0C0C0"/>
                                      </p:to>
                                    </p:animClr>
                                    <p:animClr clrSpc="rgb" dir="cw">
                                      <p:cBhvr>
                                        <p:cTn id="102" dur="500" fill="hold"/>
                                        <p:tgtEl>
                                          <p:spTgt spid="36"/>
                                        </p:tgtEl>
                                        <p:attrNameLst>
                                          <p:attrName>fillcolor</p:attrName>
                                        </p:attrNameLst>
                                      </p:cBhvr>
                                      <p:to>
                                        <a:srgbClr val="C0C0C0"/>
                                      </p:to>
                                    </p:animClr>
                                    <p:set>
                                      <p:cBhvr>
                                        <p:cTn id="103" dur="500" fill="hold"/>
                                        <p:tgtEl>
                                          <p:spTgt spid="36"/>
                                        </p:tgtEl>
                                        <p:attrNameLst>
                                          <p:attrName>fill.type</p:attrName>
                                        </p:attrNameLst>
                                      </p:cBhvr>
                                      <p:to>
                                        <p:strVal val="solid"/>
                                      </p:to>
                                    </p:set>
                                    <p:set>
                                      <p:cBhvr>
                                        <p:cTn id="104" dur="500" fill="hold"/>
                                        <p:tgtEl>
                                          <p:spTgt spid="36"/>
                                        </p:tgtEl>
                                        <p:attrNameLst>
                                          <p:attrName>fill.on</p:attrName>
                                        </p:attrNameLst>
                                      </p:cBhvr>
                                      <p:to>
                                        <p:strVal val="true"/>
                                      </p:to>
                                    </p:set>
                                  </p:childTnLst>
                                </p:cTn>
                              </p:par>
                              <p:par>
                                <p:cTn id="105" presetID="19" presetClass="emph" presetSubtype="0" fill="hold" grpId="2" nodeType="withEffect">
                                  <p:stCondLst>
                                    <p:cond delay="0"/>
                                  </p:stCondLst>
                                  <p:childTnLst>
                                    <p:animClr clrSpc="rgb" dir="cw">
                                      <p:cBhvr override="childStyle">
                                        <p:cTn id="106" dur="500" fill="hold"/>
                                        <p:tgtEl>
                                          <p:spTgt spid="31"/>
                                        </p:tgtEl>
                                        <p:attrNameLst>
                                          <p:attrName>style.color</p:attrName>
                                        </p:attrNameLst>
                                      </p:cBhvr>
                                      <p:to>
                                        <a:srgbClr val="C0C0C0"/>
                                      </p:to>
                                    </p:animClr>
                                    <p:animClr clrSpc="rgb" dir="cw">
                                      <p:cBhvr>
                                        <p:cTn id="107" dur="500" fill="hold"/>
                                        <p:tgtEl>
                                          <p:spTgt spid="31"/>
                                        </p:tgtEl>
                                        <p:attrNameLst>
                                          <p:attrName>fillcolor</p:attrName>
                                        </p:attrNameLst>
                                      </p:cBhvr>
                                      <p:to>
                                        <a:srgbClr val="C0C0C0"/>
                                      </p:to>
                                    </p:animClr>
                                    <p:set>
                                      <p:cBhvr>
                                        <p:cTn id="108" dur="500" fill="hold"/>
                                        <p:tgtEl>
                                          <p:spTgt spid="31"/>
                                        </p:tgtEl>
                                        <p:attrNameLst>
                                          <p:attrName>fill.type</p:attrName>
                                        </p:attrNameLst>
                                      </p:cBhvr>
                                      <p:to>
                                        <p:strVal val="solid"/>
                                      </p:to>
                                    </p:set>
                                    <p:set>
                                      <p:cBhvr>
                                        <p:cTn id="109" dur="500" fill="hold"/>
                                        <p:tgtEl>
                                          <p:spTgt spid="31"/>
                                        </p:tgtEl>
                                        <p:attrNameLst>
                                          <p:attrName>fill.on</p:attrName>
                                        </p:attrNameLst>
                                      </p:cBhvr>
                                      <p:to>
                                        <p:strVal val="true"/>
                                      </p:to>
                                    </p:set>
                                  </p:childTnLst>
                                </p:cTn>
                              </p:par>
                              <p:par>
                                <p:cTn id="110" presetID="19" presetClass="emph" presetSubtype="0" fill="hold" grpId="2" nodeType="withEffect">
                                  <p:stCondLst>
                                    <p:cond delay="0"/>
                                  </p:stCondLst>
                                  <p:childTnLst>
                                    <p:animClr clrSpc="rgb" dir="cw">
                                      <p:cBhvr override="childStyle">
                                        <p:cTn id="111" dur="500" fill="hold"/>
                                        <p:tgtEl>
                                          <p:spTgt spid="35"/>
                                        </p:tgtEl>
                                        <p:attrNameLst>
                                          <p:attrName>style.color</p:attrName>
                                        </p:attrNameLst>
                                      </p:cBhvr>
                                      <p:to>
                                        <a:srgbClr val="C0C0C0"/>
                                      </p:to>
                                    </p:animClr>
                                    <p:animClr clrSpc="rgb" dir="cw">
                                      <p:cBhvr>
                                        <p:cTn id="112" dur="500" fill="hold"/>
                                        <p:tgtEl>
                                          <p:spTgt spid="35"/>
                                        </p:tgtEl>
                                        <p:attrNameLst>
                                          <p:attrName>fillcolor</p:attrName>
                                        </p:attrNameLst>
                                      </p:cBhvr>
                                      <p:to>
                                        <a:srgbClr val="C0C0C0"/>
                                      </p:to>
                                    </p:animClr>
                                    <p:set>
                                      <p:cBhvr>
                                        <p:cTn id="113" dur="500" fill="hold"/>
                                        <p:tgtEl>
                                          <p:spTgt spid="35"/>
                                        </p:tgtEl>
                                        <p:attrNameLst>
                                          <p:attrName>fill.type</p:attrName>
                                        </p:attrNameLst>
                                      </p:cBhvr>
                                      <p:to>
                                        <p:strVal val="solid"/>
                                      </p:to>
                                    </p:set>
                                    <p:set>
                                      <p:cBhvr>
                                        <p:cTn id="114" dur="500" fill="hold"/>
                                        <p:tgtEl>
                                          <p:spTgt spid="35"/>
                                        </p:tgtEl>
                                        <p:attrNameLst>
                                          <p:attrName>fill.on</p:attrName>
                                        </p:attrNameLst>
                                      </p:cBhvr>
                                      <p:to>
                                        <p:strVal val="true"/>
                                      </p:to>
                                    </p:set>
                                  </p:childTnLst>
                                </p:cTn>
                              </p:par>
                              <p:par>
                                <p:cTn id="115" presetID="16" presetClass="entr" presetSubtype="42" fill="hold" grpId="0" nodeType="withEffect">
                                  <p:stCondLst>
                                    <p:cond delay="0"/>
                                  </p:stCondLst>
                                  <p:childTnLst>
                                    <p:set>
                                      <p:cBhvr>
                                        <p:cTn id="116" dur="1" fill="hold">
                                          <p:stCondLst>
                                            <p:cond delay="0"/>
                                          </p:stCondLst>
                                        </p:cTn>
                                        <p:tgtEl>
                                          <p:spTgt spid="1260"/>
                                        </p:tgtEl>
                                        <p:attrNameLst>
                                          <p:attrName>style.visibility</p:attrName>
                                        </p:attrNameLst>
                                      </p:cBhvr>
                                      <p:to>
                                        <p:strVal val="visible"/>
                                      </p:to>
                                    </p:set>
                                    <p:animEffect transition="in" filter="barn(outHorizontal)">
                                      <p:cBhvr>
                                        <p:cTn id="117"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1" grpId="0" animBg="1"/>
      <p:bldP spid="31" grpId="1" animBg="1"/>
      <p:bldP spid="31" grpId="2" animBg="1"/>
      <p:bldP spid="32" grpId="0" animBg="1"/>
      <p:bldP spid="33" grpId="0" animBg="1"/>
      <p:bldP spid="34" grpId="0" animBg="1"/>
      <p:bldP spid="34" grpId="1" animBg="1"/>
      <p:bldP spid="35" grpId="0" animBg="1"/>
      <p:bldP spid="35" grpId="1" animBg="1"/>
      <p:bldP spid="35" grpId="2" animBg="1"/>
      <p:bldP spid="36" grpId="0" animBg="1"/>
      <p:bldP spid="36" grpId="1" animBg="1"/>
      <p:bldP spid="37" grpId="0" animBg="1"/>
      <p:bldP spid="38" grpId="0" animBg="1"/>
      <p:bldP spid="39" grpId="0" animBg="1"/>
      <p:bldP spid="40" grpId="0" animBg="1"/>
      <p:bldP spid="41" grpId="0" animBg="1"/>
      <p:bldP spid="42" grpId="0" animBg="1"/>
      <p:bldP spid="43" grpId="0" animBg="1"/>
      <p:bldP spid="1260"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724772" y="1865416"/>
            <a:ext cx="2837941" cy="1806107"/>
          </a:xfrm>
          <a:prstGeom prst="rect">
            <a:avLst/>
          </a:prstGeom>
          <a:solidFill>
            <a:schemeClr val="tx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11" name="Rectangle 10"/>
          <p:cNvSpPr/>
          <p:nvPr/>
        </p:nvSpPr>
        <p:spPr>
          <a:xfrm>
            <a:off x="724772" y="3953067"/>
            <a:ext cx="2837941" cy="1806107"/>
          </a:xfrm>
          <a:prstGeom prst="rect">
            <a:avLst/>
          </a:prstGeom>
          <a:solidFill>
            <a:schemeClr val="bg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2" name="Rectangle 1"/>
          <p:cNvSpPr/>
          <p:nvPr/>
        </p:nvSpPr>
        <p:spPr>
          <a:xfrm>
            <a:off x="836111" y="2518686"/>
            <a:ext cx="2684847" cy="499566"/>
          </a:xfrm>
          <a:prstGeom prst="rect">
            <a:avLst/>
          </a:prstGeom>
        </p:spPr>
        <p:txBody>
          <a:bodyPr wrap="square">
            <a:spAutoFit/>
          </a:bodyPr>
          <a:lstStyle/>
          <a:p>
            <a:pPr defTabSz="950774">
              <a:lnSpc>
                <a:spcPts val="3060"/>
              </a:lnSpc>
            </a:pPr>
            <a:r>
              <a:rPr lang="en-US" sz="2856" kern="0" spc="-51" dirty="0">
                <a:solidFill>
                  <a:srgbClr val="FFFFFF"/>
                </a:solidFill>
                <a:latin typeface="Segoe UI Light"/>
              </a:rPr>
              <a:t>Data deletion</a:t>
            </a:r>
          </a:p>
        </p:txBody>
      </p:sp>
      <p:grpSp>
        <p:nvGrpSpPr>
          <p:cNvPr id="12" name="Group 11"/>
          <p:cNvGrpSpPr/>
          <p:nvPr/>
        </p:nvGrpSpPr>
        <p:grpSpPr>
          <a:xfrm>
            <a:off x="3562712" y="3953067"/>
            <a:ext cx="8309010" cy="1806107"/>
            <a:chOff x="3492752" y="3875965"/>
            <a:chExt cx="8147868" cy="1771080"/>
          </a:xfrm>
        </p:grpSpPr>
        <p:sp>
          <p:nvSpPr>
            <p:cNvPr id="18" name="TextBox 17"/>
            <p:cNvSpPr txBox="1"/>
            <p:nvPr/>
          </p:nvSpPr>
          <p:spPr>
            <a:xfrm>
              <a:off x="3492752" y="3875965"/>
              <a:ext cx="8147868" cy="1771080"/>
            </a:xfrm>
            <a:prstGeom prst="rect">
              <a:avLst/>
            </a:prstGeom>
            <a:solidFill>
              <a:schemeClr val="bg1">
                <a:lumMod val="9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3" name="Rectangle 2"/>
            <p:cNvSpPr/>
            <p:nvPr/>
          </p:nvSpPr>
          <p:spPr>
            <a:xfrm>
              <a:off x="3621367" y="4403090"/>
              <a:ext cx="8019253" cy="694913"/>
            </a:xfrm>
            <a:prstGeom prst="rect">
              <a:avLst/>
            </a:prstGeom>
          </p:spPr>
          <p:txBody>
            <a:bodyPr wrap="square" anchor="ctr">
              <a:spAutoFit/>
            </a:bodyPr>
            <a:lstStyle/>
            <a:p>
              <a:pPr indent="-291407" defTabSz="710804">
                <a:spcAft>
                  <a:spcPts val="408"/>
                </a:spcAft>
                <a:buFont typeface="Arial" panose="020B0604020202020204" pitchFamily="34" charset="0"/>
                <a:buChar char="•"/>
              </a:pPr>
              <a:r>
                <a:rPr lang="en-US" sz="1836" spc="-51" dirty="0">
                  <a:solidFill>
                    <a:srgbClr val="44546A"/>
                  </a:solidFill>
                </a:rPr>
                <a:t>Wiping is NIST 800-88 compliant</a:t>
              </a:r>
            </a:p>
            <a:p>
              <a:pPr indent="-291407" defTabSz="710804">
                <a:spcAft>
                  <a:spcPts val="408"/>
                </a:spcAft>
                <a:buFont typeface="Arial" panose="020B0604020202020204" pitchFamily="34" charset="0"/>
                <a:buChar char="•"/>
              </a:pPr>
              <a:r>
                <a:rPr lang="en-US" sz="1836" spc="-51" dirty="0">
                  <a:solidFill>
                    <a:srgbClr val="44546A"/>
                  </a:solidFill>
                </a:rPr>
                <a:t>Defective disks are destroyed at the datacenter</a:t>
              </a:r>
            </a:p>
          </p:txBody>
        </p:sp>
      </p:grpSp>
      <p:grpSp>
        <p:nvGrpSpPr>
          <p:cNvPr id="6" name="Group 5"/>
          <p:cNvGrpSpPr/>
          <p:nvPr/>
        </p:nvGrpSpPr>
        <p:grpSpPr>
          <a:xfrm>
            <a:off x="3562712" y="1865416"/>
            <a:ext cx="8309010" cy="1806107"/>
            <a:chOff x="3492752" y="1828801"/>
            <a:chExt cx="8147868" cy="1771080"/>
          </a:xfrm>
        </p:grpSpPr>
        <p:sp>
          <p:nvSpPr>
            <p:cNvPr id="16" name="TextBox 15"/>
            <p:cNvSpPr txBox="1"/>
            <p:nvPr/>
          </p:nvSpPr>
          <p:spPr>
            <a:xfrm>
              <a:off x="3492752" y="1828801"/>
              <a:ext cx="8147868" cy="1771080"/>
            </a:xfrm>
            <a:prstGeom prst="rect">
              <a:avLst/>
            </a:prstGeom>
            <a:solidFill>
              <a:schemeClr val="bg1">
                <a:lumMod val="9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5" name="Rectangle 4"/>
            <p:cNvSpPr/>
            <p:nvPr/>
          </p:nvSpPr>
          <p:spPr>
            <a:xfrm>
              <a:off x="3564217" y="2205535"/>
              <a:ext cx="8019253" cy="1022248"/>
            </a:xfrm>
            <a:prstGeom prst="rect">
              <a:avLst/>
            </a:prstGeom>
          </p:spPr>
          <p:txBody>
            <a:bodyPr wrap="square" anchor="ctr">
              <a:spAutoFit/>
            </a:bodyPr>
            <a:lstStyle/>
            <a:p>
              <a:pPr marL="0" lvl="1" indent="-291407" defTabSz="710804">
                <a:spcAft>
                  <a:spcPts val="408"/>
                </a:spcAft>
                <a:buFont typeface="Arial" panose="020B0604020202020204" pitchFamily="34" charset="0"/>
                <a:buChar char="•"/>
              </a:pPr>
              <a:r>
                <a:rPr lang="en-US" sz="1836" spc="-51" dirty="0">
                  <a:solidFill>
                    <a:srgbClr val="44546A"/>
                  </a:solidFill>
                </a:rPr>
                <a:t>Immediately removed from primary location</a:t>
              </a:r>
            </a:p>
            <a:p>
              <a:pPr marL="0" lvl="1" indent="-291407" defTabSz="710804">
                <a:spcAft>
                  <a:spcPts val="408"/>
                </a:spcAft>
                <a:buFont typeface="Arial" panose="020B0604020202020204" pitchFamily="34" charset="0"/>
                <a:buChar char="•"/>
              </a:pPr>
              <a:r>
                <a:rPr lang="en-US" sz="1836" spc="-51" dirty="0">
                  <a:solidFill>
                    <a:srgbClr val="44546A"/>
                  </a:solidFill>
                </a:rPr>
                <a:t>Geo-replicated copy of the data removed asynchronously</a:t>
              </a:r>
            </a:p>
            <a:p>
              <a:pPr marL="0" lvl="1" indent="-291407" defTabSz="710804">
                <a:spcAft>
                  <a:spcPts val="408"/>
                </a:spcAft>
                <a:buFont typeface="Arial" panose="020B0604020202020204" pitchFamily="34" charset="0"/>
                <a:buChar char="•"/>
              </a:pPr>
              <a:r>
                <a:rPr lang="en-US" sz="1836" spc="-51" dirty="0">
                  <a:solidFill>
                    <a:srgbClr val="44546A"/>
                  </a:solidFill>
                </a:rPr>
                <a:t>Customers can only read from disk space they have written to</a:t>
              </a:r>
            </a:p>
          </p:txBody>
        </p:sp>
      </p:grpSp>
      <p:sp>
        <p:nvSpPr>
          <p:cNvPr id="9" name="Rectangle 8"/>
          <p:cNvSpPr/>
          <p:nvPr/>
        </p:nvSpPr>
        <p:spPr>
          <a:xfrm>
            <a:off x="836111" y="4606337"/>
            <a:ext cx="2684847" cy="499566"/>
          </a:xfrm>
          <a:prstGeom prst="rect">
            <a:avLst/>
          </a:prstGeom>
        </p:spPr>
        <p:txBody>
          <a:bodyPr wrap="square">
            <a:spAutoFit/>
          </a:bodyPr>
          <a:lstStyle/>
          <a:p>
            <a:pPr defTabSz="950774">
              <a:lnSpc>
                <a:spcPts val="3060"/>
              </a:lnSpc>
            </a:pPr>
            <a:r>
              <a:rPr lang="en-US" sz="2856" kern="0" spc="-51" dirty="0">
                <a:solidFill>
                  <a:srgbClr val="FFFFFF"/>
                </a:solidFill>
                <a:latin typeface="Segoe UI Light"/>
              </a:rPr>
              <a:t>Disk handling</a:t>
            </a:r>
          </a:p>
        </p:txBody>
      </p:sp>
      <p:sp>
        <p:nvSpPr>
          <p:cNvPr id="15" name="Title 14"/>
          <p:cNvSpPr>
            <a:spLocks noGrp="1"/>
          </p:cNvSpPr>
          <p:nvPr>
            <p:ph type="title"/>
          </p:nvPr>
        </p:nvSpPr>
        <p:spPr/>
        <p:txBody>
          <a:bodyPr/>
          <a:lstStyle/>
          <a:p>
            <a:r>
              <a:rPr lang="en-US" dirty="0">
                <a:solidFill>
                  <a:schemeClr val="tx1"/>
                </a:solidFill>
              </a:rPr>
              <a:t>Data destruction</a:t>
            </a:r>
            <a:endParaRPr lang="en-US" dirty="0"/>
          </a:p>
        </p:txBody>
      </p:sp>
    </p:spTree>
    <p:extLst>
      <p:ext uri="{BB962C8B-B14F-4D97-AF65-F5344CB8AC3E}">
        <p14:creationId xmlns:p14="http://schemas.microsoft.com/office/powerpoint/2010/main" val="29151860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1" name="Group 50"/>
          <p:cNvGrpSpPr/>
          <p:nvPr/>
        </p:nvGrpSpPr>
        <p:grpSpPr>
          <a:xfrm>
            <a:off x="502444" y="3478820"/>
            <a:ext cx="2373589" cy="1505741"/>
            <a:chOff x="693738" y="4027901"/>
            <a:chExt cx="2294698" cy="1220993"/>
          </a:xfrm>
        </p:grpSpPr>
        <p:sp>
          <p:nvSpPr>
            <p:cNvPr id="52" name="TextBox 51"/>
            <p:cNvSpPr txBox="1"/>
            <p:nvPr/>
          </p:nvSpPr>
          <p:spPr>
            <a:xfrm>
              <a:off x="693738" y="4027901"/>
              <a:ext cx="2282824" cy="1220993"/>
            </a:xfrm>
            <a:prstGeom prst="rect">
              <a:avLst/>
            </a:prstGeom>
            <a:solidFill>
              <a:schemeClr val="bg1">
                <a:lumMod val="9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53" name="Rectangle 52"/>
            <p:cNvSpPr/>
            <p:nvPr/>
          </p:nvSpPr>
          <p:spPr>
            <a:xfrm>
              <a:off x="705613" y="4027991"/>
              <a:ext cx="2282823" cy="1010826"/>
            </a:xfrm>
            <a:prstGeom prst="rect">
              <a:avLst/>
            </a:prstGeom>
          </p:spPr>
          <p:txBody>
            <a:bodyPr wrap="square">
              <a:spAutoFit/>
            </a:bodyPr>
            <a:lstStyle/>
            <a:p>
              <a:pPr defTabSz="932504"/>
              <a:r>
                <a:rPr lang="en-US" sz="1836" dirty="0">
                  <a:solidFill>
                    <a:srgbClr val="44546A"/>
                  </a:solidFill>
                </a:rPr>
                <a:t>Privacy controls </a:t>
              </a:r>
              <a:br>
                <a:rPr lang="en-US" sz="1836" dirty="0">
                  <a:solidFill>
                    <a:srgbClr val="44546A"/>
                  </a:solidFill>
                </a:rPr>
              </a:br>
              <a:r>
                <a:rPr lang="en-US" sz="1836" dirty="0">
                  <a:solidFill>
                    <a:srgbClr val="44546A"/>
                  </a:solidFill>
                </a:rPr>
                <a:t>built into Azure design and operations</a:t>
              </a:r>
            </a:p>
          </p:txBody>
        </p:sp>
      </p:grpSp>
      <p:grpSp>
        <p:nvGrpSpPr>
          <p:cNvPr id="54" name="Group 53"/>
          <p:cNvGrpSpPr/>
          <p:nvPr/>
        </p:nvGrpSpPr>
        <p:grpSpPr>
          <a:xfrm>
            <a:off x="2865275" y="3478819"/>
            <a:ext cx="2327972" cy="1534773"/>
            <a:chOff x="2973800" y="4027901"/>
            <a:chExt cx="2282824" cy="1244535"/>
          </a:xfrm>
        </p:grpSpPr>
        <p:sp>
          <p:nvSpPr>
            <p:cNvPr id="55" name="TextBox 54"/>
            <p:cNvSpPr txBox="1"/>
            <p:nvPr/>
          </p:nvSpPr>
          <p:spPr>
            <a:xfrm>
              <a:off x="2973800" y="4027901"/>
              <a:ext cx="2282824" cy="1220993"/>
            </a:xfrm>
            <a:prstGeom prst="rect">
              <a:avLst/>
            </a:prstGeom>
            <a:solidFill>
              <a:srgbClr val="E8E8E8"/>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56" name="Rectangle 55"/>
            <p:cNvSpPr/>
            <p:nvPr/>
          </p:nvSpPr>
          <p:spPr>
            <a:xfrm>
              <a:off x="2984350" y="4027991"/>
              <a:ext cx="2268401" cy="1244445"/>
            </a:xfrm>
            <a:prstGeom prst="rect">
              <a:avLst/>
            </a:prstGeom>
          </p:spPr>
          <p:txBody>
            <a:bodyPr wrap="square">
              <a:spAutoFit/>
            </a:bodyPr>
            <a:lstStyle/>
            <a:p>
              <a:pPr defTabSz="932504"/>
              <a:r>
                <a:rPr lang="en-US" sz="1836" dirty="0">
                  <a:solidFill>
                    <a:srgbClr val="44546A"/>
                  </a:solidFill>
                </a:rPr>
                <a:t>Customer data is only used to provide the service and is never used for advertising</a:t>
              </a:r>
            </a:p>
          </p:txBody>
        </p:sp>
      </p:grpSp>
      <p:grpSp>
        <p:nvGrpSpPr>
          <p:cNvPr id="57" name="Group 56"/>
          <p:cNvGrpSpPr/>
          <p:nvPr/>
        </p:nvGrpSpPr>
        <p:grpSpPr>
          <a:xfrm>
            <a:off x="5190431" y="3478820"/>
            <a:ext cx="2327972" cy="1505741"/>
            <a:chOff x="5265738" y="4027901"/>
            <a:chExt cx="2282824" cy="1220993"/>
          </a:xfrm>
        </p:grpSpPr>
        <p:sp>
          <p:nvSpPr>
            <p:cNvPr id="58" name="TextBox 57"/>
            <p:cNvSpPr txBox="1"/>
            <p:nvPr/>
          </p:nvSpPr>
          <p:spPr>
            <a:xfrm>
              <a:off x="5265738" y="4027901"/>
              <a:ext cx="2282824" cy="1220993"/>
            </a:xfrm>
            <a:prstGeom prst="rect">
              <a:avLst/>
            </a:prstGeom>
            <a:solidFill>
              <a:schemeClr val="bg1">
                <a:lumMod val="8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59" name="Rectangle 58"/>
            <p:cNvSpPr/>
            <p:nvPr/>
          </p:nvSpPr>
          <p:spPr>
            <a:xfrm>
              <a:off x="5300812" y="4027991"/>
              <a:ext cx="2120653" cy="1010826"/>
            </a:xfrm>
            <a:prstGeom prst="rect">
              <a:avLst/>
            </a:prstGeom>
          </p:spPr>
          <p:txBody>
            <a:bodyPr wrap="square">
              <a:spAutoFit/>
            </a:bodyPr>
            <a:lstStyle/>
            <a:p>
              <a:pPr defTabSz="932504"/>
              <a:r>
                <a:rPr lang="en-US" sz="1836" dirty="0">
                  <a:solidFill>
                    <a:srgbClr val="44546A"/>
                  </a:solidFill>
                </a:rPr>
                <a:t>Data Processing Agreements, EU Model Clauses, HIPAA BAA</a:t>
              </a:r>
            </a:p>
          </p:txBody>
        </p:sp>
      </p:grpSp>
      <p:grpSp>
        <p:nvGrpSpPr>
          <p:cNvPr id="125" name="Group 124"/>
          <p:cNvGrpSpPr/>
          <p:nvPr/>
        </p:nvGrpSpPr>
        <p:grpSpPr>
          <a:xfrm>
            <a:off x="8608916" y="5234822"/>
            <a:ext cx="326850" cy="633511"/>
            <a:chOff x="6229350" y="5232400"/>
            <a:chExt cx="539750" cy="1046162"/>
          </a:xfrm>
        </p:grpSpPr>
        <p:sp>
          <p:nvSpPr>
            <p:cNvPr id="170"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71"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72"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sp>
        <p:nvSpPr>
          <p:cNvPr id="126" name="Rectangle 23"/>
          <p:cNvSpPr>
            <a:spLocks noChangeArrowheads="1"/>
          </p:cNvSpPr>
          <p:nvPr/>
        </p:nvSpPr>
        <p:spPr bwMode="auto">
          <a:xfrm>
            <a:off x="11166089" y="3613650"/>
            <a:ext cx="1278928" cy="25855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27" name="Rectangle 24"/>
          <p:cNvSpPr>
            <a:spLocks noChangeArrowheads="1"/>
          </p:cNvSpPr>
          <p:nvPr/>
        </p:nvSpPr>
        <p:spPr bwMode="auto">
          <a:xfrm>
            <a:off x="11805306" y="5701546"/>
            <a:ext cx="347264" cy="368040"/>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28" name="Rectangle 28"/>
          <p:cNvSpPr>
            <a:spLocks noChangeArrowheads="1"/>
          </p:cNvSpPr>
          <p:nvPr/>
        </p:nvSpPr>
        <p:spPr bwMode="auto">
          <a:xfrm>
            <a:off x="11302651" y="4405085"/>
            <a:ext cx="1034475" cy="19049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29" name="Rectangle 29"/>
          <p:cNvSpPr>
            <a:spLocks noChangeArrowheads="1"/>
          </p:cNvSpPr>
          <p:nvPr/>
        </p:nvSpPr>
        <p:spPr bwMode="auto">
          <a:xfrm>
            <a:off x="11302651" y="4734287"/>
            <a:ext cx="1034475" cy="19049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30" name="Rectangle 30"/>
          <p:cNvSpPr>
            <a:spLocks noChangeArrowheads="1"/>
          </p:cNvSpPr>
          <p:nvPr/>
        </p:nvSpPr>
        <p:spPr bwMode="auto">
          <a:xfrm>
            <a:off x="11302651" y="5063487"/>
            <a:ext cx="1034475" cy="18864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31" name="Rectangle 31"/>
          <p:cNvSpPr>
            <a:spLocks noChangeArrowheads="1"/>
          </p:cNvSpPr>
          <p:nvPr/>
        </p:nvSpPr>
        <p:spPr bwMode="auto">
          <a:xfrm>
            <a:off x="11302651" y="5392689"/>
            <a:ext cx="1034475" cy="18864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32" name="Rectangle 32"/>
          <p:cNvSpPr>
            <a:spLocks noChangeArrowheads="1"/>
          </p:cNvSpPr>
          <p:nvPr/>
        </p:nvSpPr>
        <p:spPr bwMode="auto">
          <a:xfrm>
            <a:off x="11302651" y="3748533"/>
            <a:ext cx="1034475" cy="18864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33" name="Rectangle 33"/>
          <p:cNvSpPr>
            <a:spLocks noChangeArrowheads="1"/>
          </p:cNvSpPr>
          <p:nvPr/>
        </p:nvSpPr>
        <p:spPr bwMode="auto">
          <a:xfrm>
            <a:off x="11302651" y="4077735"/>
            <a:ext cx="1034475" cy="188644"/>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37" name="Rectangle 32"/>
          <p:cNvSpPr>
            <a:spLocks noChangeArrowheads="1"/>
          </p:cNvSpPr>
          <p:nvPr/>
        </p:nvSpPr>
        <p:spPr bwMode="auto">
          <a:xfrm>
            <a:off x="6224077" y="5848510"/>
            <a:ext cx="259821" cy="473115"/>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38" name="Rectangle 32"/>
          <p:cNvSpPr>
            <a:spLocks noChangeArrowheads="1"/>
          </p:cNvSpPr>
          <p:nvPr/>
        </p:nvSpPr>
        <p:spPr bwMode="auto">
          <a:xfrm>
            <a:off x="6564045" y="5848510"/>
            <a:ext cx="259821" cy="473115"/>
          </a:xfrm>
          <a:prstGeom prst="rect">
            <a:avLst/>
          </a:prstGeom>
          <a:solidFill>
            <a:schemeClr val="bg1">
              <a:alpha val="32000"/>
            </a:schemeClr>
          </a:solid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nvGrpSpPr>
          <p:cNvPr id="139" name="Group 138"/>
          <p:cNvGrpSpPr/>
          <p:nvPr/>
        </p:nvGrpSpPr>
        <p:grpSpPr>
          <a:xfrm>
            <a:off x="9830905" y="5152258"/>
            <a:ext cx="326850" cy="633511"/>
            <a:chOff x="6229350" y="5232400"/>
            <a:chExt cx="539750" cy="1046162"/>
          </a:xfrm>
        </p:grpSpPr>
        <p:sp>
          <p:nvSpPr>
            <p:cNvPr id="167"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68"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69"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sp>
        <p:nvSpPr>
          <p:cNvPr id="142" name="Freeform 11"/>
          <p:cNvSpPr>
            <a:spLocks/>
          </p:cNvSpPr>
          <p:nvPr/>
        </p:nvSpPr>
        <p:spPr bwMode="auto">
          <a:xfrm>
            <a:off x="4974131" y="6110358"/>
            <a:ext cx="3752602" cy="885536"/>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43" name="Freeform 12"/>
          <p:cNvSpPr>
            <a:spLocks/>
          </p:cNvSpPr>
          <p:nvPr/>
        </p:nvSpPr>
        <p:spPr bwMode="auto">
          <a:xfrm>
            <a:off x="9454620" y="4315467"/>
            <a:ext cx="940191" cy="624821"/>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44" name="Freeform 13"/>
          <p:cNvSpPr>
            <a:spLocks/>
          </p:cNvSpPr>
          <p:nvPr/>
        </p:nvSpPr>
        <p:spPr bwMode="auto">
          <a:xfrm>
            <a:off x="10193022" y="4284297"/>
            <a:ext cx="782507" cy="514443"/>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chemeClr val="accent1">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45" name="Freeform 17"/>
          <p:cNvSpPr>
            <a:spLocks/>
          </p:cNvSpPr>
          <p:nvPr/>
        </p:nvSpPr>
        <p:spPr bwMode="auto">
          <a:xfrm>
            <a:off x="9924716" y="5979228"/>
            <a:ext cx="2509290" cy="1016667"/>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46" name="Freeform 18"/>
          <p:cNvSpPr>
            <a:spLocks/>
          </p:cNvSpPr>
          <p:nvPr/>
        </p:nvSpPr>
        <p:spPr bwMode="auto">
          <a:xfrm>
            <a:off x="6677209" y="5307385"/>
            <a:ext cx="5756795" cy="1688508"/>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47" name="Freeform 19"/>
          <p:cNvSpPr>
            <a:spLocks/>
          </p:cNvSpPr>
          <p:nvPr/>
        </p:nvSpPr>
        <p:spPr bwMode="auto">
          <a:xfrm>
            <a:off x="8357624" y="5768771"/>
            <a:ext cx="738217" cy="906582"/>
          </a:xfrm>
          <a:custGeom>
            <a:avLst/>
            <a:gdLst>
              <a:gd name="T0" fmla="*/ 42 w 130"/>
              <a:gd name="T1" fmla="*/ 159 h 159"/>
              <a:gd name="T2" fmla="*/ 42 w 130"/>
              <a:gd name="T3" fmla="*/ 159 h 159"/>
              <a:gd name="T4" fmla="*/ 130 w 130"/>
              <a:gd name="T5" fmla="*/ 0 h 159"/>
              <a:gd name="T6" fmla="*/ 77 w 130"/>
              <a:gd name="T7" fmla="*/ 10 h 159"/>
              <a:gd name="T8" fmla="*/ 0 w 130"/>
              <a:gd name="T9" fmla="*/ 159 h 159"/>
              <a:gd name="T10" fmla="*/ 42 w 130"/>
              <a:gd name="T11" fmla="*/ 159 h 159"/>
              <a:gd name="T12" fmla="*/ 42 w 130"/>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130" h="159">
                <a:moveTo>
                  <a:pt x="42" y="159"/>
                </a:moveTo>
                <a:cubicBezTo>
                  <a:pt x="42" y="159"/>
                  <a:pt x="42" y="159"/>
                  <a:pt x="42" y="159"/>
                </a:cubicBezTo>
                <a:cubicBezTo>
                  <a:pt x="48" y="109"/>
                  <a:pt x="77" y="51"/>
                  <a:pt x="130" y="0"/>
                </a:cubicBezTo>
                <a:cubicBezTo>
                  <a:pt x="112" y="3"/>
                  <a:pt x="95" y="6"/>
                  <a:pt x="77" y="10"/>
                </a:cubicBezTo>
                <a:cubicBezTo>
                  <a:pt x="30" y="58"/>
                  <a:pt x="5" y="112"/>
                  <a:pt x="0" y="159"/>
                </a:cubicBezTo>
                <a:cubicBezTo>
                  <a:pt x="42" y="159"/>
                  <a:pt x="42" y="159"/>
                  <a:pt x="42" y="159"/>
                </a:cubicBezTo>
                <a:cubicBezTo>
                  <a:pt x="42" y="159"/>
                  <a:pt x="42" y="159"/>
                  <a:pt x="42" y="15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48" name="Freeform 21"/>
          <p:cNvSpPr>
            <a:spLocks/>
          </p:cNvSpPr>
          <p:nvPr/>
        </p:nvSpPr>
        <p:spPr bwMode="auto">
          <a:xfrm>
            <a:off x="10305157" y="5836766"/>
            <a:ext cx="624894" cy="838588"/>
          </a:xfrm>
          <a:custGeom>
            <a:avLst/>
            <a:gdLst>
              <a:gd name="T0" fmla="*/ 43 w 110"/>
              <a:gd name="T1" fmla="*/ 147 h 147"/>
              <a:gd name="T2" fmla="*/ 43 w 110"/>
              <a:gd name="T3" fmla="*/ 147 h 147"/>
              <a:gd name="T4" fmla="*/ 110 w 110"/>
              <a:gd name="T5" fmla="*/ 9 h 147"/>
              <a:gd name="T6" fmla="*/ 76 w 110"/>
              <a:gd name="T7" fmla="*/ 0 h 147"/>
              <a:gd name="T8" fmla="*/ 0 w 110"/>
              <a:gd name="T9" fmla="*/ 147 h 147"/>
              <a:gd name="T10" fmla="*/ 43 w 110"/>
              <a:gd name="T11" fmla="*/ 147 h 147"/>
              <a:gd name="T12" fmla="*/ 43 w 110"/>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10" h="147">
                <a:moveTo>
                  <a:pt x="43" y="147"/>
                </a:moveTo>
                <a:cubicBezTo>
                  <a:pt x="43" y="147"/>
                  <a:pt x="43" y="147"/>
                  <a:pt x="43" y="147"/>
                </a:cubicBezTo>
                <a:cubicBezTo>
                  <a:pt x="48" y="104"/>
                  <a:pt x="70" y="54"/>
                  <a:pt x="110" y="9"/>
                </a:cubicBezTo>
                <a:cubicBezTo>
                  <a:pt x="99" y="6"/>
                  <a:pt x="87" y="3"/>
                  <a:pt x="76" y="0"/>
                </a:cubicBezTo>
                <a:cubicBezTo>
                  <a:pt x="30" y="48"/>
                  <a:pt x="5" y="101"/>
                  <a:pt x="0" y="147"/>
                </a:cubicBezTo>
                <a:cubicBezTo>
                  <a:pt x="43" y="147"/>
                  <a:pt x="43" y="147"/>
                  <a:pt x="43" y="147"/>
                </a:cubicBezTo>
                <a:cubicBezTo>
                  <a:pt x="43" y="147"/>
                  <a:pt x="43" y="147"/>
                  <a:pt x="43" y="14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49" name="Freeform 22"/>
          <p:cNvSpPr>
            <a:spLocks/>
          </p:cNvSpPr>
          <p:nvPr/>
        </p:nvSpPr>
        <p:spPr bwMode="auto">
          <a:xfrm>
            <a:off x="8937189" y="5723443"/>
            <a:ext cx="1440818" cy="985907"/>
          </a:xfrm>
          <a:custGeom>
            <a:avLst/>
            <a:gdLst>
              <a:gd name="T0" fmla="*/ 41 w 254"/>
              <a:gd name="T1" fmla="*/ 38 h 173"/>
              <a:gd name="T2" fmla="*/ 41 w 254"/>
              <a:gd name="T3" fmla="*/ 38 h 173"/>
              <a:gd name="T4" fmla="*/ 10 w 254"/>
              <a:gd name="T5" fmla="*/ 140 h 173"/>
              <a:gd name="T6" fmla="*/ 70 w 254"/>
              <a:gd name="T7" fmla="*/ 173 h 173"/>
              <a:gd name="T8" fmla="*/ 147 w 254"/>
              <a:gd name="T9" fmla="*/ 138 h 173"/>
              <a:gd name="T10" fmla="*/ 232 w 254"/>
              <a:gd name="T11" fmla="*/ 31 h 173"/>
              <a:gd name="T12" fmla="*/ 254 w 254"/>
              <a:gd name="T13" fmla="*/ 8 h 173"/>
              <a:gd name="T14" fmla="*/ 213 w 254"/>
              <a:gd name="T15" fmla="*/ 3 h 173"/>
              <a:gd name="T16" fmla="*/ 185 w 254"/>
              <a:gd name="T17" fmla="*/ 34 h 173"/>
              <a:gd name="T18" fmla="*/ 79 w 254"/>
              <a:gd name="T19" fmla="*/ 140 h 173"/>
              <a:gd name="T20" fmla="*/ 88 w 254"/>
              <a:gd name="T21" fmla="*/ 36 h 173"/>
              <a:gd name="T22" fmla="*/ 124 w 254"/>
              <a:gd name="T23" fmla="*/ 0 h 173"/>
              <a:gd name="T24" fmla="*/ 76 w 254"/>
              <a:gd name="T25" fmla="*/ 3 h 173"/>
              <a:gd name="T26" fmla="*/ 41 w 254"/>
              <a:gd name="T27"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 h="173">
                <a:moveTo>
                  <a:pt x="41" y="38"/>
                </a:moveTo>
                <a:cubicBezTo>
                  <a:pt x="41" y="38"/>
                  <a:pt x="41" y="38"/>
                  <a:pt x="41" y="38"/>
                </a:cubicBezTo>
                <a:cubicBezTo>
                  <a:pt x="5" y="82"/>
                  <a:pt x="0" y="117"/>
                  <a:pt x="10" y="140"/>
                </a:cubicBezTo>
                <a:cubicBezTo>
                  <a:pt x="20" y="163"/>
                  <a:pt x="42" y="173"/>
                  <a:pt x="70" y="173"/>
                </a:cubicBezTo>
                <a:cubicBezTo>
                  <a:pt x="101" y="173"/>
                  <a:pt x="124" y="162"/>
                  <a:pt x="147" y="138"/>
                </a:cubicBezTo>
                <a:cubicBezTo>
                  <a:pt x="170" y="114"/>
                  <a:pt x="192" y="77"/>
                  <a:pt x="232" y="31"/>
                </a:cubicBezTo>
                <a:cubicBezTo>
                  <a:pt x="239" y="23"/>
                  <a:pt x="247" y="15"/>
                  <a:pt x="254" y="8"/>
                </a:cubicBezTo>
                <a:cubicBezTo>
                  <a:pt x="240" y="6"/>
                  <a:pt x="227" y="4"/>
                  <a:pt x="213" y="3"/>
                </a:cubicBezTo>
                <a:cubicBezTo>
                  <a:pt x="204" y="12"/>
                  <a:pt x="195" y="23"/>
                  <a:pt x="185" y="34"/>
                </a:cubicBezTo>
                <a:cubicBezTo>
                  <a:pt x="128" y="104"/>
                  <a:pt x="113" y="140"/>
                  <a:pt x="79" y="140"/>
                </a:cubicBezTo>
                <a:cubicBezTo>
                  <a:pt x="49" y="140"/>
                  <a:pt x="32" y="105"/>
                  <a:pt x="88" y="36"/>
                </a:cubicBezTo>
                <a:cubicBezTo>
                  <a:pt x="99" y="22"/>
                  <a:pt x="111" y="10"/>
                  <a:pt x="124" y="0"/>
                </a:cubicBezTo>
                <a:cubicBezTo>
                  <a:pt x="108" y="0"/>
                  <a:pt x="92" y="1"/>
                  <a:pt x="76" y="3"/>
                </a:cubicBezTo>
                <a:cubicBezTo>
                  <a:pt x="64" y="13"/>
                  <a:pt x="52" y="25"/>
                  <a:pt x="41" y="3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50" name="Freeform 23"/>
          <p:cNvSpPr>
            <a:spLocks/>
          </p:cNvSpPr>
          <p:nvPr/>
        </p:nvSpPr>
        <p:spPr bwMode="auto">
          <a:xfrm>
            <a:off x="10900911" y="5951706"/>
            <a:ext cx="1005335" cy="757643"/>
          </a:xfrm>
          <a:custGeom>
            <a:avLst/>
            <a:gdLst>
              <a:gd name="T0" fmla="*/ 10 w 177"/>
              <a:gd name="T1" fmla="*/ 100 h 133"/>
              <a:gd name="T2" fmla="*/ 10 w 177"/>
              <a:gd name="T3" fmla="*/ 100 h 133"/>
              <a:gd name="T4" fmla="*/ 70 w 177"/>
              <a:gd name="T5" fmla="*/ 133 h 133"/>
              <a:gd name="T6" fmla="*/ 147 w 177"/>
              <a:gd name="T7" fmla="*/ 98 h 133"/>
              <a:gd name="T8" fmla="*/ 177 w 177"/>
              <a:gd name="T9" fmla="*/ 62 h 133"/>
              <a:gd name="T10" fmla="*/ 146 w 177"/>
              <a:gd name="T11" fmla="*/ 45 h 133"/>
              <a:gd name="T12" fmla="*/ 79 w 177"/>
              <a:gd name="T13" fmla="*/ 100 h 133"/>
              <a:gd name="T14" fmla="*/ 75 w 177"/>
              <a:gd name="T15" fmla="*/ 13 h 133"/>
              <a:gd name="T16" fmla="*/ 39 w 177"/>
              <a:gd name="T17" fmla="*/ 0 h 133"/>
              <a:gd name="T18" fmla="*/ 10 w 177"/>
              <a:gd name="T1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33">
                <a:moveTo>
                  <a:pt x="10" y="100"/>
                </a:moveTo>
                <a:cubicBezTo>
                  <a:pt x="10" y="100"/>
                  <a:pt x="10" y="100"/>
                  <a:pt x="10" y="100"/>
                </a:cubicBezTo>
                <a:cubicBezTo>
                  <a:pt x="20" y="123"/>
                  <a:pt x="42" y="133"/>
                  <a:pt x="70" y="133"/>
                </a:cubicBezTo>
                <a:cubicBezTo>
                  <a:pt x="101" y="133"/>
                  <a:pt x="124" y="122"/>
                  <a:pt x="147" y="98"/>
                </a:cubicBezTo>
                <a:cubicBezTo>
                  <a:pt x="157" y="88"/>
                  <a:pt x="166" y="76"/>
                  <a:pt x="177" y="62"/>
                </a:cubicBezTo>
                <a:cubicBezTo>
                  <a:pt x="166" y="56"/>
                  <a:pt x="156" y="50"/>
                  <a:pt x="146" y="45"/>
                </a:cubicBezTo>
                <a:cubicBezTo>
                  <a:pt x="119" y="82"/>
                  <a:pt x="103" y="100"/>
                  <a:pt x="79" y="100"/>
                </a:cubicBezTo>
                <a:cubicBezTo>
                  <a:pt x="52" y="100"/>
                  <a:pt x="36" y="71"/>
                  <a:pt x="75" y="13"/>
                </a:cubicBezTo>
                <a:cubicBezTo>
                  <a:pt x="63" y="8"/>
                  <a:pt x="51" y="4"/>
                  <a:pt x="39" y="0"/>
                </a:cubicBezTo>
                <a:cubicBezTo>
                  <a:pt x="5" y="43"/>
                  <a:pt x="0" y="77"/>
                  <a:pt x="10" y="10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51" name="Freeform 24"/>
          <p:cNvSpPr>
            <a:spLocks/>
          </p:cNvSpPr>
          <p:nvPr/>
        </p:nvSpPr>
        <p:spPr bwMode="auto">
          <a:xfrm>
            <a:off x="12200885" y="6492418"/>
            <a:ext cx="233121" cy="216932"/>
          </a:xfrm>
          <a:custGeom>
            <a:avLst/>
            <a:gdLst>
              <a:gd name="T0" fmla="*/ 0 w 41"/>
              <a:gd name="T1" fmla="*/ 0 h 38"/>
              <a:gd name="T2" fmla="*/ 0 w 41"/>
              <a:gd name="T3" fmla="*/ 0 h 38"/>
              <a:gd name="T4" fmla="*/ 0 w 41"/>
              <a:gd name="T5" fmla="*/ 5 h 38"/>
              <a:gd name="T6" fmla="*/ 37 w 41"/>
              <a:gd name="T7" fmla="*/ 38 h 38"/>
              <a:gd name="T8" fmla="*/ 41 w 41"/>
              <a:gd name="T9" fmla="*/ 32 h 38"/>
              <a:gd name="T10" fmla="*/ 41 w 41"/>
              <a:gd name="T11" fmla="*/ 30 h 38"/>
              <a:gd name="T12" fmla="*/ 0 w 4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0" y="0"/>
                </a:moveTo>
                <a:cubicBezTo>
                  <a:pt x="0" y="0"/>
                  <a:pt x="0" y="0"/>
                  <a:pt x="0" y="0"/>
                </a:cubicBezTo>
                <a:cubicBezTo>
                  <a:pt x="0" y="2"/>
                  <a:pt x="0" y="3"/>
                  <a:pt x="0" y="5"/>
                </a:cubicBezTo>
                <a:cubicBezTo>
                  <a:pt x="2" y="25"/>
                  <a:pt x="15" y="36"/>
                  <a:pt x="37" y="38"/>
                </a:cubicBezTo>
                <a:cubicBezTo>
                  <a:pt x="41" y="32"/>
                  <a:pt x="41" y="32"/>
                  <a:pt x="41" y="32"/>
                </a:cubicBezTo>
                <a:cubicBezTo>
                  <a:pt x="41" y="30"/>
                  <a:pt x="41" y="30"/>
                  <a:pt x="41" y="30"/>
                </a:cubicBezTo>
                <a:cubicBezTo>
                  <a:pt x="27" y="20"/>
                  <a:pt x="14" y="10"/>
                  <a:pt x="0" y="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52" name="Freeform 29"/>
          <p:cNvSpPr>
            <a:spLocks/>
          </p:cNvSpPr>
          <p:nvPr/>
        </p:nvSpPr>
        <p:spPr bwMode="auto">
          <a:xfrm>
            <a:off x="8869196" y="6252820"/>
            <a:ext cx="3156848" cy="743073"/>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53" name="Freeform 55"/>
          <p:cNvSpPr>
            <a:spLocks/>
          </p:cNvSpPr>
          <p:nvPr/>
        </p:nvSpPr>
        <p:spPr bwMode="auto">
          <a:xfrm>
            <a:off x="7057651" y="6675352"/>
            <a:ext cx="953530" cy="205600"/>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54" name="Freeform 31"/>
          <p:cNvSpPr>
            <a:spLocks/>
          </p:cNvSpPr>
          <p:nvPr/>
        </p:nvSpPr>
        <p:spPr bwMode="auto">
          <a:xfrm>
            <a:off x="7578892" y="6768140"/>
            <a:ext cx="783546" cy="171603"/>
          </a:xfrm>
          <a:custGeom>
            <a:avLst/>
            <a:gdLst>
              <a:gd name="T0" fmla="*/ 151 w 484"/>
              <a:gd name="T1" fmla="*/ 0 h 106"/>
              <a:gd name="T2" fmla="*/ 484 w 484"/>
              <a:gd name="T3" fmla="*/ 0 h 106"/>
              <a:gd name="T4" fmla="*/ 333 w 484"/>
              <a:gd name="T5" fmla="*/ 106 h 106"/>
              <a:gd name="T6" fmla="*/ 0 w 484"/>
              <a:gd name="T7" fmla="*/ 106 h 106"/>
              <a:gd name="T8" fmla="*/ 151 w 484"/>
              <a:gd name="T9" fmla="*/ 0 h 106"/>
            </a:gdLst>
            <a:ahLst/>
            <a:cxnLst>
              <a:cxn ang="0">
                <a:pos x="T0" y="T1"/>
              </a:cxn>
              <a:cxn ang="0">
                <a:pos x="T2" y="T3"/>
              </a:cxn>
              <a:cxn ang="0">
                <a:pos x="T4" y="T5"/>
              </a:cxn>
              <a:cxn ang="0">
                <a:pos x="T6" y="T7"/>
              </a:cxn>
              <a:cxn ang="0">
                <a:pos x="T8" y="T9"/>
              </a:cxn>
            </a:cxnLst>
            <a:rect l="0" t="0" r="r" b="b"/>
            <a:pathLst>
              <a:path w="484" h="106">
                <a:moveTo>
                  <a:pt x="151" y="0"/>
                </a:moveTo>
                <a:lnTo>
                  <a:pt x="484" y="0"/>
                </a:lnTo>
                <a:lnTo>
                  <a:pt x="333" y="106"/>
                </a:lnTo>
                <a:lnTo>
                  <a:pt x="0" y="106"/>
                </a:lnTo>
                <a:lnTo>
                  <a:pt x="151" y="0"/>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55" name="TextBox 154"/>
          <p:cNvSpPr txBox="1"/>
          <p:nvPr/>
        </p:nvSpPr>
        <p:spPr>
          <a:xfrm>
            <a:off x="5314940" y="6403520"/>
            <a:ext cx="7328714" cy="382259"/>
          </a:xfrm>
          <a:prstGeom prst="rect">
            <a:avLst/>
          </a:prstGeom>
          <a:noFill/>
        </p:spPr>
        <p:txBody>
          <a:bodyPr wrap="none" rtlCol="0">
            <a:spAutoFit/>
          </a:bodyPr>
          <a:lstStyle/>
          <a:p>
            <a:pPr algn="r" defTabSz="932504"/>
            <a:r>
              <a:rPr lang="en-US" sz="1836" b="1" dirty="0">
                <a:solidFill>
                  <a:srgbClr val="8DCC00"/>
                </a:solidFill>
              </a:rPr>
              <a:t>1010101010101010101010101010101010101010101010101010</a:t>
            </a:r>
          </a:p>
        </p:txBody>
      </p:sp>
      <p:sp>
        <p:nvSpPr>
          <p:cNvPr id="156" name="TextBox 155"/>
          <p:cNvSpPr txBox="1"/>
          <p:nvPr/>
        </p:nvSpPr>
        <p:spPr>
          <a:xfrm>
            <a:off x="4811181" y="6571541"/>
            <a:ext cx="7923746" cy="670426"/>
          </a:xfrm>
          <a:prstGeom prst="rect">
            <a:avLst/>
          </a:prstGeom>
          <a:noFill/>
        </p:spPr>
        <p:txBody>
          <a:bodyPr wrap="none" rtlCol="0">
            <a:spAutoFit/>
          </a:bodyPr>
          <a:lstStyle/>
          <a:p>
            <a:pPr algn="r" defTabSz="932504"/>
            <a:r>
              <a:rPr lang="en-US" sz="3672" b="1" dirty="0">
                <a:solidFill>
                  <a:srgbClr val="D0E6B8"/>
                </a:solidFill>
              </a:rPr>
              <a:t>1010101010101010101010101010</a:t>
            </a:r>
          </a:p>
        </p:txBody>
      </p:sp>
      <p:sp>
        <p:nvSpPr>
          <p:cNvPr id="157" name="TextBox 156"/>
          <p:cNvSpPr txBox="1"/>
          <p:nvPr/>
        </p:nvSpPr>
        <p:spPr>
          <a:xfrm>
            <a:off x="6517209" y="6022309"/>
            <a:ext cx="6099416" cy="478315"/>
          </a:xfrm>
          <a:prstGeom prst="rect">
            <a:avLst/>
          </a:prstGeom>
          <a:noFill/>
        </p:spPr>
        <p:txBody>
          <a:bodyPr wrap="none" rtlCol="0">
            <a:spAutoFit/>
          </a:bodyPr>
          <a:lstStyle/>
          <a:p>
            <a:pPr algn="r" defTabSz="932504"/>
            <a:r>
              <a:rPr lang="en-US" sz="2448" b="1" dirty="0">
                <a:solidFill>
                  <a:srgbClr val="79A500"/>
                </a:solidFill>
              </a:rPr>
              <a:t>10101010101010101010101010101010</a:t>
            </a:r>
          </a:p>
        </p:txBody>
      </p:sp>
      <p:grpSp>
        <p:nvGrpSpPr>
          <p:cNvPr id="158" name="Group 157"/>
          <p:cNvGrpSpPr/>
          <p:nvPr/>
        </p:nvGrpSpPr>
        <p:grpSpPr>
          <a:xfrm>
            <a:off x="8056509" y="5163304"/>
            <a:ext cx="4377497" cy="1546046"/>
            <a:chOff x="5171675" y="811120"/>
            <a:chExt cx="4292601" cy="1516062"/>
          </a:xfrm>
        </p:grpSpPr>
        <p:sp>
          <p:nvSpPr>
            <p:cNvPr id="162" name="Freeform 25"/>
            <p:cNvSpPr>
              <a:spLocks/>
            </p:cNvSpPr>
            <p:nvPr/>
          </p:nvSpPr>
          <p:spPr bwMode="auto">
            <a:xfrm>
              <a:off x="5171675" y="828582"/>
              <a:ext cx="528638" cy="1465262"/>
            </a:xfrm>
            <a:custGeom>
              <a:avLst/>
              <a:gdLst>
                <a:gd name="T0" fmla="*/ 95 w 95"/>
                <a:gd name="T1" fmla="*/ 0 h 262"/>
                <a:gd name="T2" fmla="*/ 95 w 95"/>
                <a:gd name="T3" fmla="*/ 0 h 262"/>
                <a:gd name="T4" fmla="*/ 95 w 95"/>
                <a:gd name="T5" fmla="*/ 262 h 262"/>
                <a:gd name="T6" fmla="*/ 53 w 95"/>
                <a:gd name="T7" fmla="*/ 262 h 262"/>
                <a:gd name="T8" fmla="*/ 53 w 95"/>
                <a:gd name="T9" fmla="*/ 51 h 262"/>
                <a:gd name="T10" fmla="*/ 29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7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3" y="262"/>
                    <a:pt x="53" y="262"/>
                    <a:pt x="53" y="262"/>
                  </a:cubicBezTo>
                  <a:cubicBezTo>
                    <a:pt x="53" y="51"/>
                    <a:pt x="53" y="51"/>
                    <a:pt x="53" y="51"/>
                  </a:cubicBezTo>
                  <a:cubicBezTo>
                    <a:pt x="46" y="56"/>
                    <a:pt x="38" y="61"/>
                    <a:pt x="29" y="65"/>
                  </a:cubicBezTo>
                  <a:cubicBezTo>
                    <a:pt x="21" y="68"/>
                    <a:pt x="11" y="72"/>
                    <a:pt x="0" y="74"/>
                  </a:cubicBezTo>
                  <a:cubicBezTo>
                    <a:pt x="0" y="39"/>
                    <a:pt x="0" y="39"/>
                    <a:pt x="0" y="39"/>
                  </a:cubicBezTo>
                  <a:cubicBezTo>
                    <a:pt x="7" y="37"/>
                    <a:pt x="13" y="34"/>
                    <a:pt x="20" y="32"/>
                  </a:cubicBezTo>
                  <a:cubicBezTo>
                    <a:pt x="26" y="29"/>
                    <a:pt x="33" y="26"/>
                    <a:pt x="39" y="24"/>
                  </a:cubicBezTo>
                  <a:cubicBezTo>
                    <a:pt x="45" y="20"/>
                    <a:pt x="51" y="17"/>
                    <a:pt x="58" y="13"/>
                  </a:cubicBezTo>
                  <a:cubicBezTo>
                    <a:pt x="64" y="9"/>
                    <a:pt x="71" y="5"/>
                    <a:pt x="77"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63" name="Freeform 26"/>
            <p:cNvSpPr>
              <a:spLocks/>
            </p:cNvSpPr>
            <p:nvPr/>
          </p:nvSpPr>
          <p:spPr bwMode="auto">
            <a:xfrm>
              <a:off x="7019525" y="828582"/>
              <a:ext cx="534988" cy="1465262"/>
            </a:xfrm>
            <a:custGeom>
              <a:avLst/>
              <a:gdLst>
                <a:gd name="T0" fmla="*/ 96 w 96"/>
                <a:gd name="T1" fmla="*/ 0 h 262"/>
                <a:gd name="T2" fmla="*/ 96 w 96"/>
                <a:gd name="T3" fmla="*/ 0 h 262"/>
                <a:gd name="T4" fmla="*/ 96 w 96"/>
                <a:gd name="T5" fmla="*/ 262 h 262"/>
                <a:gd name="T6" fmla="*/ 54 w 96"/>
                <a:gd name="T7" fmla="*/ 262 h 262"/>
                <a:gd name="T8" fmla="*/ 54 w 96"/>
                <a:gd name="T9" fmla="*/ 51 h 262"/>
                <a:gd name="T10" fmla="*/ 30 w 96"/>
                <a:gd name="T11" fmla="*/ 65 h 262"/>
                <a:gd name="T12" fmla="*/ 0 w 96"/>
                <a:gd name="T13" fmla="*/ 74 h 262"/>
                <a:gd name="T14" fmla="*/ 0 w 96"/>
                <a:gd name="T15" fmla="*/ 39 h 262"/>
                <a:gd name="T16" fmla="*/ 20 w 96"/>
                <a:gd name="T17" fmla="*/ 32 h 262"/>
                <a:gd name="T18" fmla="*/ 39 w 96"/>
                <a:gd name="T19" fmla="*/ 24 h 262"/>
                <a:gd name="T20" fmla="*/ 58 w 96"/>
                <a:gd name="T21" fmla="*/ 13 h 262"/>
                <a:gd name="T22" fmla="*/ 78 w 96"/>
                <a:gd name="T23" fmla="*/ 0 h 262"/>
                <a:gd name="T24" fmla="*/ 96 w 96"/>
                <a:gd name="T25" fmla="*/ 0 h 262"/>
                <a:gd name="T26" fmla="*/ 96 w 96"/>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262">
                  <a:moveTo>
                    <a:pt x="96" y="0"/>
                  </a:moveTo>
                  <a:cubicBezTo>
                    <a:pt x="96" y="0"/>
                    <a:pt x="96" y="0"/>
                    <a:pt x="96" y="0"/>
                  </a:cubicBezTo>
                  <a:cubicBezTo>
                    <a:pt x="96" y="262"/>
                    <a:pt x="96" y="262"/>
                    <a:pt x="96" y="262"/>
                  </a:cubicBezTo>
                  <a:cubicBezTo>
                    <a:pt x="54" y="262"/>
                    <a:pt x="54" y="262"/>
                    <a:pt x="54" y="262"/>
                  </a:cubicBezTo>
                  <a:cubicBezTo>
                    <a:pt x="54" y="51"/>
                    <a:pt x="54" y="51"/>
                    <a:pt x="54" y="51"/>
                  </a:cubicBezTo>
                  <a:cubicBezTo>
                    <a:pt x="47" y="56"/>
                    <a:pt x="39" y="61"/>
                    <a:pt x="30" y="65"/>
                  </a:cubicBezTo>
                  <a:cubicBezTo>
                    <a:pt x="21" y="68"/>
                    <a:pt x="11" y="72"/>
                    <a:pt x="0" y="74"/>
                  </a:cubicBezTo>
                  <a:cubicBezTo>
                    <a:pt x="0" y="39"/>
                    <a:pt x="0" y="39"/>
                    <a:pt x="0" y="39"/>
                  </a:cubicBezTo>
                  <a:cubicBezTo>
                    <a:pt x="7" y="37"/>
                    <a:pt x="14" y="34"/>
                    <a:pt x="20" y="32"/>
                  </a:cubicBezTo>
                  <a:cubicBezTo>
                    <a:pt x="27" y="29"/>
                    <a:pt x="33" y="26"/>
                    <a:pt x="39" y="24"/>
                  </a:cubicBezTo>
                  <a:cubicBezTo>
                    <a:pt x="46" y="20"/>
                    <a:pt x="52" y="17"/>
                    <a:pt x="58" y="13"/>
                  </a:cubicBezTo>
                  <a:cubicBezTo>
                    <a:pt x="65" y="9"/>
                    <a:pt x="71" y="5"/>
                    <a:pt x="78" y="0"/>
                  </a:cubicBezTo>
                  <a:cubicBezTo>
                    <a:pt x="96" y="0"/>
                    <a:pt x="96" y="0"/>
                    <a:pt x="96" y="0"/>
                  </a:cubicBezTo>
                  <a:cubicBezTo>
                    <a:pt x="96" y="0"/>
                    <a:pt x="96" y="0"/>
                    <a:pt x="96"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64" name="Freeform 27"/>
            <p:cNvSpPr>
              <a:spLocks noEditPoints="1"/>
            </p:cNvSpPr>
            <p:nvPr/>
          </p:nvSpPr>
          <p:spPr bwMode="auto">
            <a:xfrm>
              <a:off x="5917800" y="811120"/>
              <a:ext cx="1001713" cy="1516062"/>
            </a:xfrm>
            <a:custGeom>
              <a:avLst/>
              <a:gdLst>
                <a:gd name="T0" fmla="*/ 91 w 180"/>
                <a:gd name="T1" fmla="*/ 34 h 271"/>
                <a:gd name="T2" fmla="*/ 91 w 180"/>
                <a:gd name="T3" fmla="*/ 34 h 271"/>
                <a:gd name="T4" fmla="*/ 44 w 180"/>
                <a:gd name="T5" fmla="*/ 139 h 271"/>
                <a:gd name="T6" fmla="*/ 91 w 180"/>
                <a:gd name="T7" fmla="*/ 238 h 271"/>
                <a:gd name="T8" fmla="*/ 137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4 w 180"/>
                <a:gd name="T23" fmla="*/ 0 h 271"/>
                <a:gd name="T24" fmla="*/ 180 w 180"/>
                <a:gd name="T25" fmla="*/ 134 h 271"/>
                <a:gd name="T26" fmla="*/ 156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60" y="34"/>
                    <a:pt x="44" y="69"/>
                    <a:pt x="44" y="139"/>
                  </a:cubicBezTo>
                  <a:cubicBezTo>
                    <a:pt x="44" y="205"/>
                    <a:pt x="59" y="238"/>
                    <a:pt x="91" y="238"/>
                  </a:cubicBezTo>
                  <a:cubicBezTo>
                    <a:pt x="121" y="238"/>
                    <a:pt x="137" y="204"/>
                    <a:pt x="137" y="137"/>
                  </a:cubicBezTo>
                  <a:cubicBezTo>
                    <a:pt x="137" y="68"/>
                    <a:pt x="122" y="34"/>
                    <a:pt x="91" y="34"/>
                  </a:cubicBezTo>
                  <a:close/>
                  <a:moveTo>
                    <a:pt x="87" y="271"/>
                  </a:moveTo>
                  <a:cubicBezTo>
                    <a:pt x="87" y="271"/>
                    <a:pt x="87" y="271"/>
                    <a:pt x="87" y="271"/>
                  </a:cubicBezTo>
                  <a:cubicBezTo>
                    <a:pt x="60" y="271"/>
                    <a:pt x="39" y="260"/>
                    <a:pt x="23" y="238"/>
                  </a:cubicBezTo>
                  <a:cubicBezTo>
                    <a:pt x="8" y="215"/>
                    <a:pt x="0" y="183"/>
                    <a:pt x="0" y="141"/>
                  </a:cubicBezTo>
                  <a:cubicBezTo>
                    <a:pt x="0" y="95"/>
                    <a:pt x="8" y="60"/>
                    <a:pt x="24" y="36"/>
                  </a:cubicBezTo>
                  <a:cubicBezTo>
                    <a:pt x="40" y="12"/>
                    <a:pt x="63" y="0"/>
                    <a:pt x="94" y="0"/>
                  </a:cubicBezTo>
                  <a:cubicBezTo>
                    <a:pt x="151" y="0"/>
                    <a:pt x="180" y="45"/>
                    <a:pt x="180" y="134"/>
                  </a:cubicBezTo>
                  <a:cubicBezTo>
                    <a:pt x="180" y="179"/>
                    <a:pt x="172" y="213"/>
                    <a:pt x="156" y="236"/>
                  </a:cubicBezTo>
                  <a:cubicBezTo>
                    <a:pt x="139" y="260"/>
                    <a:pt x="117"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65" name="Freeform 28"/>
            <p:cNvSpPr>
              <a:spLocks noEditPoints="1"/>
            </p:cNvSpPr>
            <p:nvPr/>
          </p:nvSpPr>
          <p:spPr bwMode="auto">
            <a:xfrm>
              <a:off x="7787875" y="811120"/>
              <a:ext cx="996950" cy="1516062"/>
            </a:xfrm>
            <a:custGeom>
              <a:avLst/>
              <a:gdLst>
                <a:gd name="T0" fmla="*/ 91 w 179"/>
                <a:gd name="T1" fmla="*/ 34 h 271"/>
                <a:gd name="T2" fmla="*/ 91 w 179"/>
                <a:gd name="T3" fmla="*/ 34 h 271"/>
                <a:gd name="T4" fmla="*/ 43 w 179"/>
                <a:gd name="T5" fmla="*/ 139 h 271"/>
                <a:gd name="T6" fmla="*/ 90 w 179"/>
                <a:gd name="T7" fmla="*/ 238 h 271"/>
                <a:gd name="T8" fmla="*/ 136 w 179"/>
                <a:gd name="T9" fmla="*/ 137 h 271"/>
                <a:gd name="T10" fmla="*/ 91 w 179"/>
                <a:gd name="T11" fmla="*/ 34 h 271"/>
                <a:gd name="T12" fmla="*/ 86 w 179"/>
                <a:gd name="T13" fmla="*/ 271 h 271"/>
                <a:gd name="T14" fmla="*/ 86 w 179"/>
                <a:gd name="T15" fmla="*/ 271 h 271"/>
                <a:gd name="T16" fmla="*/ 23 w 179"/>
                <a:gd name="T17" fmla="*/ 238 h 271"/>
                <a:gd name="T18" fmla="*/ 0 w 179"/>
                <a:gd name="T19" fmla="*/ 141 h 271"/>
                <a:gd name="T20" fmla="*/ 24 w 179"/>
                <a:gd name="T21" fmla="*/ 36 h 271"/>
                <a:gd name="T22" fmla="*/ 93 w 179"/>
                <a:gd name="T23" fmla="*/ 0 h 271"/>
                <a:gd name="T24" fmla="*/ 179 w 179"/>
                <a:gd name="T25" fmla="*/ 134 h 271"/>
                <a:gd name="T26" fmla="*/ 155 w 179"/>
                <a:gd name="T27" fmla="*/ 236 h 271"/>
                <a:gd name="T28" fmla="*/ 86 w 179"/>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9"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8"/>
                    <a:pt x="121" y="34"/>
                    <a:pt x="91" y="34"/>
                  </a:cubicBezTo>
                  <a:close/>
                  <a:moveTo>
                    <a:pt x="86" y="271"/>
                  </a:moveTo>
                  <a:cubicBezTo>
                    <a:pt x="86" y="271"/>
                    <a:pt x="86" y="271"/>
                    <a:pt x="86" y="271"/>
                  </a:cubicBezTo>
                  <a:cubicBezTo>
                    <a:pt x="59" y="271"/>
                    <a:pt x="38" y="260"/>
                    <a:pt x="23" y="238"/>
                  </a:cubicBezTo>
                  <a:cubicBezTo>
                    <a:pt x="7" y="215"/>
                    <a:pt x="0" y="183"/>
                    <a:pt x="0" y="141"/>
                  </a:cubicBezTo>
                  <a:cubicBezTo>
                    <a:pt x="0" y="95"/>
                    <a:pt x="8" y="60"/>
                    <a:pt x="24" y="36"/>
                  </a:cubicBezTo>
                  <a:cubicBezTo>
                    <a:pt x="39" y="12"/>
                    <a:pt x="63" y="0"/>
                    <a:pt x="93" y="0"/>
                  </a:cubicBezTo>
                  <a:cubicBezTo>
                    <a:pt x="150" y="0"/>
                    <a:pt x="179" y="45"/>
                    <a:pt x="179" y="134"/>
                  </a:cubicBezTo>
                  <a:cubicBezTo>
                    <a:pt x="179" y="179"/>
                    <a:pt x="171" y="213"/>
                    <a:pt x="155" y="236"/>
                  </a:cubicBezTo>
                  <a:cubicBezTo>
                    <a:pt x="138" y="260"/>
                    <a:pt x="116" y="271"/>
                    <a:pt x="86"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66" name="Freeform 30"/>
            <p:cNvSpPr>
              <a:spLocks/>
            </p:cNvSpPr>
            <p:nvPr/>
          </p:nvSpPr>
          <p:spPr bwMode="auto">
            <a:xfrm>
              <a:off x="9018188" y="817470"/>
              <a:ext cx="446088" cy="1509712"/>
            </a:xfrm>
            <a:custGeom>
              <a:avLst/>
              <a:gdLst>
                <a:gd name="T0" fmla="*/ 44 w 80"/>
                <a:gd name="T1" fmla="*/ 138 h 270"/>
                <a:gd name="T2" fmla="*/ 44 w 80"/>
                <a:gd name="T3" fmla="*/ 138 h 270"/>
                <a:gd name="T4" fmla="*/ 80 w 80"/>
                <a:gd name="T5" fmla="*/ 35 h 270"/>
                <a:gd name="T6" fmla="*/ 80 w 80"/>
                <a:gd name="T7" fmla="*/ 0 h 270"/>
                <a:gd name="T8" fmla="*/ 25 w 80"/>
                <a:gd name="T9" fmla="*/ 35 h 270"/>
                <a:gd name="T10" fmla="*/ 0 w 80"/>
                <a:gd name="T11" fmla="*/ 140 h 270"/>
                <a:gd name="T12" fmla="*/ 23 w 80"/>
                <a:gd name="T13" fmla="*/ 237 h 270"/>
                <a:gd name="T14" fmla="*/ 80 w 80"/>
                <a:gd name="T15" fmla="*/ 270 h 270"/>
                <a:gd name="T16" fmla="*/ 80 w 80"/>
                <a:gd name="T17" fmla="*/ 235 h 270"/>
                <a:gd name="T18" fmla="*/ 44 w 80"/>
                <a:gd name="T19" fmla="*/ 13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70">
                  <a:moveTo>
                    <a:pt x="44" y="138"/>
                  </a:moveTo>
                  <a:cubicBezTo>
                    <a:pt x="44" y="138"/>
                    <a:pt x="44" y="138"/>
                    <a:pt x="44" y="138"/>
                  </a:cubicBezTo>
                  <a:cubicBezTo>
                    <a:pt x="44" y="77"/>
                    <a:pt x="56" y="43"/>
                    <a:pt x="80" y="35"/>
                  </a:cubicBezTo>
                  <a:cubicBezTo>
                    <a:pt x="80" y="0"/>
                    <a:pt x="80" y="0"/>
                    <a:pt x="80" y="0"/>
                  </a:cubicBezTo>
                  <a:cubicBezTo>
                    <a:pt x="56" y="3"/>
                    <a:pt x="38" y="15"/>
                    <a:pt x="25" y="35"/>
                  </a:cubicBezTo>
                  <a:cubicBezTo>
                    <a:pt x="8" y="59"/>
                    <a:pt x="0" y="94"/>
                    <a:pt x="0" y="140"/>
                  </a:cubicBezTo>
                  <a:cubicBezTo>
                    <a:pt x="0" y="182"/>
                    <a:pt x="8" y="214"/>
                    <a:pt x="23" y="237"/>
                  </a:cubicBezTo>
                  <a:cubicBezTo>
                    <a:pt x="37" y="257"/>
                    <a:pt x="56" y="268"/>
                    <a:pt x="80" y="270"/>
                  </a:cubicBezTo>
                  <a:cubicBezTo>
                    <a:pt x="80" y="235"/>
                    <a:pt x="80" y="235"/>
                    <a:pt x="80" y="235"/>
                  </a:cubicBezTo>
                  <a:cubicBezTo>
                    <a:pt x="56" y="228"/>
                    <a:pt x="44" y="196"/>
                    <a:pt x="44" y="13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grpSp>
        <p:nvGrpSpPr>
          <p:cNvPr id="159" name="Group 158"/>
          <p:cNvGrpSpPr/>
          <p:nvPr/>
        </p:nvGrpSpPr>
        <p:grpSpPr>
          <a:xfrm>
            <a:off x="6568699" y="5255354"/>
            <a:ext cx="1472561" cy="1685328"/>
            <a:chOff x="9692489" y="5620149"/>
            <a:chExt cx="837737" cy="958779"/>
          </a:xfrm>
          <a:solidFill>
            <a:srgbClr val="2E75B6"/>
          </a:solidFill>
        </p:grpSpPr>
        <p:sp>
          <p:nvSpPr>
            <p:cNvPr id="160" name="Freeform 10"/>
            <p:cNvSpPr>
              <a:spLocks/>
            </p:cNvSpPr>
            <p:nvPr/>
          </p:nvSpPr>
          <p:spPr bwMode="auto">
            <a:xfrm>
              <a:off x="9692489" y="5620149"/>
              <a:ext cx="837737" cy="958779"/>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a:noFill/>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61" name="Freeform 10"/>
            <p:cNvSpPr>
              <a:spLocks/>
            </p:cNvSpPr>
            <p:nvPr/>
          </p:nvSpPr>
          <p:spPr bwMode="auto">
            <a:xfrm>
              <a:off x="9765190" y="5703355"/>
              <a:ext cx="692335" cy="792366"/>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w="28575">
              <a:solidFill>
                <a:schemeClr val="bg1"/>
              </a:solidFill>
              <a:prstDash val="solid"/>
              <a:round/>
              <a:headEnd/>
              <a:tailEnd/>
            </a:ln>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sp>
        <p:nvSpPr>
          <p:cNvPr id="46" name="TextBox 45"/>
          <p:cNvSpPr txBox="1"/>
          <p:nvPr/>
        </p:nvSpPr>
        <p:spPr>
          <a:xfrm>
            <a:off x="2853207" y="1744662"/>
            <a:ext cx="2327972" cy="1729180"/>
          </a:xfrm>
          <a:prstGeom prst="rect">
            <a:avLst/>
          </a:prstGeom>
          <a:solidFill>
            <a:schemeClr val="tx2">
              <a:lumMod val="60000"/>
              <a:lumOff val="40000"/>
            </a:schemeClr>
          </a:solidFill>
        </p:spPr>
        <p:txBody>
          <a:bodyPr wrap="square" lIns="186497" tIns="139873" rIns="0" rtlCol="0">
            <a:noAutofit/>
          </a:bodyPr>
          <a:lstStyle/>
          <a:p>
            <a:pPr defTabSz="950774">
              <a:lnSpc>
                <a:spcPts val="3060"/>
              </a:lnSpc>
              <a:defRPr/>
            </a:pPr>
            <a:r>
              <a:rPr lang="en-US" sz="2400" kern="0" spc="-51" dirty="0">
                <a:solidFill>
                  <a:srgbClr val="FFFFFF"/>
                </a:solidFill>
                <a:latin typeface="Segoe UI Semibold" panose="020B0702040204020203" pitchFamily="34" charset="0"/>
                <a:cs typeface="Segoe UI Semibold" panose="020B0702040204020203" pitchFamily="34" charset="0"/>
              </a:rPr>
              <a:t>Restricted    data access </a:t>
            </a:r>
          </a:p>
          <a:p>
            <a:pPr defTabSz="950774">
              <a:lnSpc>
                <a:spcPts val="3060"/>
              </a:lnSpc>
              <a:defRPr/>
            </a:pPr>
            <a:r>
              <a:rPr lang="en-US" sz="2400" kern="0" spc="-51" dirty="0">
                <a:solidFill>
                  <a:srgbClr val="FFFFFF"/>
                </a:solidFill>
                <a:latin typeface="Segoe UI Semibold" panose="020B0702040204020203" pitchFamily="34" charset="0"/>
                <a:cs typeface="Segoe UI Semibold" panose="020B0702040204020203" pitchFamily="34" charset="0"/>
              </a:rPr>
              <a:t>and use</a:t>
            </a:r>
          </a:p>
        </p:txBody>
      </p:sp>
      <p:sp>
        <p:nvSpPr>
          <p:cNvPr id="48" name="TextBox 47"/>
          <p:cNvSpPr txBox="1"/>
          <p:nvPr/>
        </p:nvSpPr>
        <p:spPr>
          <a:xfrm>
            <a:off x="5179684" y="1744662"/>
            <a:ext cx="2327972" cy="1729180"/>
          </a:xfrm>
          <a:prstGeom prst="rect">
            <a:avLst/>
          </a:prstGeom>
          <a:solidFill>
            <a:schemeClr val="tx2"/>
          </a:solidFill>
        </p:spPr>
        <p:txBody>
          <a:bodyPr wrap="square" lIns="186497" tIns="139873" rIns="0" rtlCol="0">
            <a:noAutofit/>
          </a:bodyPr>
          <a:lstStyle/>
          <a:p>
            <a:pPr defTabSz="950774">
              <a:lnSpc>
                <a:spcPts val="3060"/>
              </a:lnSpc>
              <a:defRPr/>
            </a:pPr>
            <a:r>
              <a:rPr lang="en-US" sz="2400" kern="0" spc="-51" dirty="0">
                <a:solidFill>
                  <a:srgbClr val="FFFFFF"/>
                </a:solidFill>
                <a:latin typeface="Segoe UI Semibold" panose="020B0702040204020203" pitchFamily="34" charset="0"/>
                <a:cs typeface="Segoe UI Semibold" panose="020B0702040204020203" pitchFamily="34" charset="0"/>
              </a:rPr>
              <a:t>Contractual commitments</a:t>
            </a:r>
          </a:p>
        </p:txBody>
      </p:sp>
      <p:sp>
        <p:nvSpPr>
          <p:cNvPr id="49" name="TextBox 48"/>
          <p:cNvSpPr txBox="1"/>
          <p:nvPr/>
        </p:nvSpPr>
        <p:spPr>
          <a:xfrm>
            <a:off x="525235" y="1744662"/>
            <a:ext cx="2327972" cy="1729180"/>
          </a:xfrm>
          <a:prstGeom prst="rect">
            <a:avLst/>
          </a:prstGeom>
          <a:solidFill>
            <a:schemeClr val="tx2">
              <a:lumMod val="40000"/>
              <a:lumOff val="60000"/>
            </a:schemeClr>
          </a:solidFill>
        </p:spPr>
        <p:txBody>
          <a:bodyPr wrap="square" lIns="186497" tIns="139873" rIns="0" rtlCol="0">
            <a:noAutofit/>
          </a:bodyPr>
          <a:lstStyle>
            <a:defPPr>
              <a:defRPr lang="en-US"/>
            </a:defPPr>
            <a:lvl1pPr marR="0" lvl="0" indent="0" defTabSz="932316" fontAlgn="auto">
              <a:lnSpc>
                <a:spcPts val="3000"/>
              </a:lnSpc>
              <a:spcBef>
                <a:spcPts val="0"/>
              </a:spcBef>
              <a:spcAft>
                <a:spcPts val="0"/>
              </a:spcAft>
              <a:buClrTx/>
              <a:buSzTx/>
              <a:buFontTx/>
              <a:buNone/>
              <a:tabLst/>
              <a:defRPr kumimoji="0" sz="2800" b="0" i="0" u="none" strike="noStrike" kern="0" cap="none" spc="0" normalizeH="0" baseline="0">
                <a:ln>
                  <a:noFill/>
                </a:ln>
                <a:solidFill>
                  <a:srgbClr val="FFFFFF"/>
                </a:solidFill>
                <a:effectLst/>
                <a:uLnTx/>
                <a:uFillTx/>
                <a:latin typeface="Segoe UI Light"/>
              </a:defRPr>
            </a:lvl1pPr>
          </a:lstStyle>
          <a:p>
            <a:r>
              <a:rPr lang="en-US" sz="2400" spc="-51" dirty="0">
                <a:latin typeface="Segoe UI Semibold" panose="020B0702040204020203" pitchFamily="34" charset="0"/>
                <a:cs typeface="Segoe UI Semibold" panose="020B0702040204020203" pitchFamily="34" charset="0"/>
              </a:rPr>
              <a:t>Privacy by design</a:t>
            </a:r>
          </a:p>
        </p:txBody>
      </p:sp>
      <p:sp>
        <p:nvSpPr>
          <p:cNvPr id="2" name="Title 1"/>
          <p:cNvSpPr>
            <a:spLocks noGrp="1"/>
          </p:cNvSpPr>
          <p:nvPr>
            <p:ph type="title"/>
          </p:nvPr>
        </p:nvSpPr>
        <p:spPr/>
        <p:txBody>
          <a:bodyPr/>
          <a:lstStyle/>
          <a:p>
            <a:r>
              <a:rPr lang="en-US" dirty="0">
                <a:solidFill>
                  <a:schemeClr val="tx1"/>
                </a:solidFill>
              </a:rPr>
              <a:t>Privacy by design</a:t>
            </a:r>
            <a:endParaRPr lang="en-US" dirty="0"/>
          </a:p>
        </p:txBody>
      </p:sp>
    </p:spTree>
    <p:extLst>
      <p:ext uri="{BB962C8B-B14F-4D97-AF65-F5344CB8AC3E}">
        <p14:creationId xmlns:p14="http://schemas.microsoft.com/office/powerpoint/2010/main" val="23728893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p:tgtEl>
                                          <p:spTgt spid="51"/>
                                        </p:tgtEl>
                                        <p:attrNameLst>
                                          <p:attrName>ppt_y</p:attrName>
                                        </p:attrNameLst>
                                      </p:cBhvr>
                                      <p:tavLst>
                                        <p:tav tm="0">
                                          <p:val>
                                            <p:strVal val="#ppt_y-#ppt_h*1.125000"/>
                                          </p:val>
                                        </p:tav>
                                        <p:tav tm="100000">
                                          <p:val>
                                            <p:strVal val="#ppt_y"/>
                                          </p:val>
                                        </p:tav>
                                      </p:tavLst>
                                    </p:anim>
                                    <p:animEffect transition="in" filter="wipe(down)">
                                      <p:cBhvr>
                                        <p:cTn id="8" dur="500"/>
                                        <p:tgtEl>
                                          <p:spTgt spid="51"/>
                                        </p:tgtEl>
                                      </p:cBhvr>
                                    </p:animEffect>
                                  </p:childTnLst>
                                </p:cTn>
                              </p:par>
                              <p:par>
                                <p:cTn id="9" presetID="12" presetClass="entr" presetSubtype="1" fill="hold" nodeType="withEffect">
                                  <p:stCondLst>
                                    <p:cond delay="25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ppt_y</p:attrName>
                                        </p:attrNameLst>
                                      </p:cBhvr>
                                      <p:tavLst>
                                        <p:tav tm="0">
                                          <p:val>
                                            <p:strVal val="#ppt_y-#ppt_h*1.125000"/>
                                          </p:val>
                                        </p:tav>
                                        <p:tav tm="100000">
                                          <p:val>
                                            <p:strVal val="#ppt_y"/>
                                          </p:val>
                                        </p:tav>
                                      </p:tavLst>
                                    </p:anim>
                                    <p:animEffect transition="in" filter="wipe(down)">
                                      <p:cBhvr>
                                        <p:cTn id="12" dur="500"/>
                                        <p:tgtEl>
                                          <p:spTgt spid="54"/>
                                        </p:tgtEl>
                                      </p:cBhvr>
                                    </p:animEffect>
                                  </p:childTnLst>
                                </p:cTn>
                              </p:par>
                              <p:par>
                                <p:cTn id="13" presetID="12" presetClass="entr" presetSubtype="1" fill="hold" nodeType="withEffect">
                                  <p:stCondLst>
                                    <p:cond delay="50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p:tgtEl>
                                          <p:spTgt spid="57"/>
                                        </p:tgtEl>
                                        <p:attrNameLst>
                                          <p:attrName>ppt_y</p:attrName>
                                        </p:attrNameLst>
                                      </p:cBhvr>
                                      <p:tavLst>
                                        <p:tav tm="0">
                                          <p:val>
                                            <p:strVal val="#ppt_y-#ppt_h*1.125000"/>
                                          </p:val>
                                        </p:tav>
                                        <p:tav tm="100000">
                                          <p:val>
                                            <p:strVal val="#ppt_y"/>
                                          </p:val>
                                        </p:tav>
                                      </p:tavLst>
                                    </p:anim>
                                    <p:animEffect transition="in" filter="wipe(down)">
                                      <p:cBhvr>
                                        <p:cTn id="1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8"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26547" y="2968445"/>
            <a:ext cx="5765422" cy="1716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8471387" y="3708955"/>
            <a:ext cx="2444130" cy="28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9137680" y="3978424"/>
            <a:ext cx="1918103" cy="285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2"/>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941069" y="3675438"/>
            <a:ext cx="532504" cy="302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8319889" y="3961471"/>
            <a:ext cx="843438" cy="239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7586485" y="1723406"/>
            <a:ext cx="1242273" cy="1137358"/>
          </a:xfrm>
          <a:custGeom>
            <a:avLst/>
            <a:gdLst>
              <a:gd name="connsiteX0" fmla="*/ 1022279 w 1218181"/>
              <a:gd name="connsiteY0" fmla="*/ 554 h 1115300"/>
              <a:gd name="connsiteX1" fmla="*/ 960634 w 1218181"/>
              <a:gd name="connsiteY1" fmla="*/ 10828 h 1115300"/>
              <a:gd name="connsiteX2" fmla="*/ 919537 w 1218181"/>
              <a:gd name="connsiteY2" fmla="*/ 31376 h 1115300"/>
              <a:gd name="connsiteX3" fmla="*/ 0 w 1218181"/>
              <a:gd name="connsiteY3" fmla="*/ 925228 h 1115300"/>
              <a:gd name="connsiteX4" fmla="*/ 10274 w 1218181"/>
              <a:gd name="connsiteY4" fmla="*/ 976599 h 1115300"/>
              <a:gd name="connsiteX5" fmla="*/ 30822 w 1218181"/>
              <a:gd name="connsiteY5" fmla="*/ 981736 h 1115300"/>
              <a:gd name="connsiteX6" fmla="*/ 51371 w 1218181"/>
              <a:gd name="connsiteY6" fmla="*/ 992010 h 1115300"/>
              <a:gd name="connsiteX7" fmla="*/ 107879 w 1218181"/>
              <a:gd name="connsiteY7" fmla="*/ 1002284 h 1115300"/>
              <a:gd name="connsiteX8" fmla="*/ 164386 w 1218181"/>
              <a:gd name="connsiteY8" fmla="*/ 1017695 h 1115300"/>
              <a:gd name="connsiteX9" fmla="*/ 200346 w 1218181"/>
              <a:gd name="connsiteY9" fmla="*/ 1048518 h 1115300"/>
              <a:gd name="connsiteX10" fmla="*/ 226031 w 1218181"/>
              <a:gd name="connsiteY10" fmla="*/ 1069066 h 1115300"/>
              <a:gd name="connsiteX11" fmla="*/ 241443 w 1218181"/>
              <a:gd name="connsiteY11" fmla="*/ 1094752 h 1115300"/>
              <a:gd name="connsiteX12" fmla="*/ 251717 w 1218181"/>
              <a:gd name="connsiteY12" fmla="*/ 1115300 h 1115300"/>
              <a:gd name="connsiteX13" fmla="*/ 364732 w 1218181"/>
              <a:gd name="connsiteY13" fmla="*/ 1099889 h 1115300"/>
              <a:gd name="connsiteX14" fmla="*/ 385281 w 1218181"/>
              <a:gd name="connsiteY14" fmla="*/ 1069066 h 1115300"/>
              <a:gd name="connsiteX15" fmla="*/ 410966 w 1218181"/>
              <a:gd name="connsiteY15" fmla="*/ 1043381 h 1115300"/>
              <a:gd name="connsiteX16" fmla="*/ 431514 w 1218181"/>
              <a:gd name="connsiteY16" fmla="*/ 1033107 h 1115300"/>
              <a:gd name="connsiteX17" fmla="*/ 477748 w 1218181"/>
              <a:gd name="connsiteY17" fmla="*/ 992010 h 1115300"/>
              <a:gd name="connsiteX18" fmla="*/ 523982 w 1218181"/>
              <a:gd name="connsiteY18" fmla="*/ 966325 h 1115300"/>
              <a:gd name="connsiteX19" fmla="*/ 606175 w 1218181"/>
              <a:gd name="connsiteY19" fmla="*/ 904680 h 1115300"/>
              <a:gd name="connsiteX20" fmla="*/ 631861 w 1218181"/>
              <a:gd name="connsiteY20" fmla="*/ 873857 h 1115300"/>
              <a:gd name="connsiteX21" fmla="*/ 642135 w 1218181"/>
              <a:gd name="connsiteY21" fmla="*/ 858446 h 1115300"/>
              <a:gd name="connsiteX22" fmla="*/ 667820 w 1218181"/>
              <a:gd name="connsiteY22" fmla="*/ 837898 h 1115300"/>
              <a:gd name="connsiteX23" fmla="*/ 729465 w 1218181"/>
              <a:gd name="connsiteY23" fmla="*/ 760842 h 1115300"/>
              <a:gd name="connsiteX24" fmla="*/ 775699 w 1218181"/>
              <a:gd name="connsiteY24" fmla="*/ 735156 h 1115300"/>
              <a:gd name="connsiteX25" fmla="*/ 806521 w 1218181"/>
              <a:gd name="connsiteY25" fmla="*/ 699197 h 1115300"/>
              <a:gd name="connsiteX26" fmla="*/ 827070 w 1218181"/>
              <a:gd name="connsiteY26" fmla="*/ 688922 h 1115300"/>
              <a:gd name="connsiteX27" fmla="*/ 863029 w 1218181"/>
              <a:gd name="connsiteY27" fmla="*/ 663237 h 1115300"/>
              <a:gd name="connsiteX28" fmla="*/ 919537 w 1218181"/>
              <a:gd name="connsiteY28" fmla="*/ 622140 h 1115300"/>
              <a:gd name="connsiteX29" fmla="*/ 950359 w 1218181"/>
              <a:gd name="connsiteY29" fmla="*/ 611866 h 1115300"/>
              <a:gd name="connsiteX30" fmla="*/ 970908 w 1218181"/>
              <a:gd name="connsiteY30" fmla="*/ 601592 h 1115300"/>
              <a:gd name="connsiteX31" fmla="*/ 1006867 w 1218181"/>
              <a:gd name="connsiteY31" fmla="*/ 575907 h 1115300"/>
              <a:gd name="connsiteX32" fmla="*/ 1053101 w 1218181"/>
              <a:gd name="connsiteY32" fmla="*/ 545084 h 1115300"/>
              <a:gd name="connsiteX33" fmla="*/ 1114746 w 1218181"/>
              <a:gd name="connsiteY33" fmla="*/ 488576 h 1115300"/>
              <a:gd name="connsiteX34" fmla="*/ 1135294 w 1218181"/>
              <a:gd name="connsiteY34" fmla="*/ 468028 h 1115300"/>
              <a:gd name="connsiteX35" fmla="*/ 1155843 w 1218181"/>
              <a:gd name="connsiteY35" fmla="*/ 437206 h 1115300"/>
              <a:gd name="connsiteX36" fmla="*/ 1181528 w 1218181"/>
              <a:gd name="connsiteY36" fmla="*/ 426931 h 1115300"/>
              <a:gd name="connsiteX37" fmla="*/ 1191802 w 1218181"/>
              <a:gd name="connsiteY37" fmla="*/ 396109 h 1115300"/>
              <a:gd name="connsiteX38" fmla="*/ 1202076 w 1218181"/>
              <a:gd name="connsiteY38" fmla="*/ 360149 h 1115300"/>
              <a:gd name="connsiteX39" fmla="*/ 1212350 w 1218181"/>
              <a:gd name="connsiteY39" fmla="*/ 339601 h 1115300"/>
              <a:gd name="connsiteX40" fmla="*/ 1202076 w 1218181"/>
              <a:gd name="connsiteY40" fmla="*/ 190626 h 1115300"/>
              <a:gd name="connsiteX41" fmla="*/ 1160980 w 1218181"/>
              <a:gd name="connsiteY41" fmla="*/ 149529 h 1115300"/>
              <a:gd name="connsiteX42" fmla="*/ 1140431 w 1218181"/>
              <a:gd name="connsiteY42" fmla="*/ 123844 h 1115300"/>
              <a:gd name="connsiteX43" fmla="*/ 1125020 w 1218181"/>
              <a:gd name="connsiteY43" fmla="*/ 113570 h 1115300"/>
              <a:gd name="connsiteX44" fmla="*/ 1094198 w 1218181"/>
              <a:gd name="connsiteY44" fmla="*/ 93021 h 1115300"/>
              <a:gd name="connsiteX45" fmla="*/ 1063375 w 1218181"/>
              <a:gd name="connsiteY45" fmla="*/ 57062 h 1115300"/>
              <a:gd name="connsiteX46" fmla="*/ 1037690 w 1218181"/>
              <a:gd name="connsiteY46" fmla="*/ 46788 h 1115300"/>
              <a:gd name="connsiteX47" fmla="*/ 1017141 w 1218181"/>
              <a:gd name="connsiteY47" fmla="*/ 26239 h 1115300"/>
              <a:gd name="connsiteX48" fmla="*/ 1022279 w 1218181"/>
              <a:gd name="connsiteY48" fmla="*/ 554 h 11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18181" h="1115300">
                <a:moveTo>
                  <a:pt x="1022279" y="554"/>
                </a:moveTo>
                <a:cubicBezTo>
                  <a:pt x="1012861" y="-2014"/>
                  <a:pt x="980587" y="4842"/>
                  <a:pt x="960634" y="10828"/>
                </a:cubicBezTo>
                <a:cubicBezTo>
                  <a:pt x="945964" y="15229"/>
                  <a:pt x="930631" y="20816"/>
                  <a:pt x="919537" y="31376"/>
                </a:cubicBezTo>
                <a:cubicBezTo>
                  <a:pt x="609916" y="326095"/>
                  <a:pt x="306512" y="627277"/>
                  <a:pt x="0" y="925228"/>
                </a:cubicBezTo>
                <a:cubicBezTo>
                  <a:pt x="3425" y="942352"/>
                  <a:pt x="1912" y="961268"/>
                  <a:pt x="10274" y="976599"/>
                </a:cubicBezTo>
                <a:cubicBezTo>
                  <a:pt x="13655" y="982797"/>
                  <a:pt x="24211" y="979257"/>
                  <a:pt x="30822" y="981736"/>
                </a:cubicBezTo>
                <a:cubicBezTo>
                  <a:pt x="37993" y="984425"/>
                  <a:pt x="43971" y="990037"/>
                  <a:pt x="51371" y="992010"/>
                </a:cubicBezTo>
                <a:cubicBezTo>
                  <a:pt x="69869" y="996943"/>
                  <a:pt x="89210" y="998041"/>
                  <a:pt x="107879" y="1002284"/>
                </a:cubicBezTo>
                <a:cubicBezTo>
                  <a:pt x="126917" y="1006611"/>
                  <a:pt x="145550" y="1012558"/>
                  <a:pt x="164386" y="1017695"/>
                </a:cubicBezTo>
                <a:cubicBezTo>
                  <a:pt x="195799" y="1038637"/>
                  <a:pt x="162974" y="1015298"/>
                  <a:pt x="200346" y="1048518"/>
                </a:cubicBezTo>
                <a:cubicBezTo>
                  <a:pt x="208541" y="1055802"/>
                  <a:pt x="217469" y="1062217"/>
                  <a:pt x="226031" y="1069066"/>
                </a:cubicBezTo>
                <a:cubicBezTo>
                  <a:pt x="237955" y="1104838"/>
                  <a:pt x="222638" y="1066545"/>
                  <a:pt x="241443" y="1094752"/>
                </a:cubicBezTo>
                <a:cubicBezTo>
                  <a:pt x="245691" y="1101124"/>
                  <a:pt x="248292" y="1108451"/>
                  <a:pt x="251717" y="1115300"/>
                </a:cubicBezTo>
                <a:cubicBezTo>
                  <a:pt x="289389" y="1110163"/>
                  <a:pt x="327511" y="1107643"/>
                  <a:pt x="364732" y="1099889"/>
                </a:cubicBezTo>
                <a:cubicBezTo>
                  <a:pt x="374111" y="1097935"/>
                  <a:pt x="382820" y="1072231"/>
                  <a:pt x="385281" y="1069066"/>
                </a:cubicBezTo>
                <a:cubicBezTo>
                  <a:pt x="392715" y="1059508"/>
                  <a:pt x="401409" y="1050815"/>
                  <a:pt x="410966" y="1043381"/>
                </a:cubicBezTo>
                <a:cubicBezTo>
                  <a:pt x="417011" y="1038680"/>
                  <a:pt x="425388" y="1037702"/>
                  <a:pt x="431514" y="1033107"/>
                </a:cubicBezTo>
                <a:cubicBezTo>
                  <a:pt x="482762" y="994670"/>
                  <a:pt x="418526" y="1030080"/>
                  <a:pt x="477748" y="992010"/>
                </a:cubicBezTo>
                <a:cubicBezTo>
                  <a:pt x="492578" y="982477"/>
                  <a:pt x="508865" y="975396"/>
                  <a:pt x="523982" y="966325"/>
                </a:cubicBezTo>
                <a:cubicBezTo>
                  <a:pt x="549488" y="951021"/>
                  <a:pt x="587005" y="922572"/>
                  <a:pt x="606175" y="904680"/>
                </a:cubicBezTo>
                <a:cubicBezTo>
                  <a:pt x="615952" y="895555"/>
                  <a:pt x="623650" y="884414"/>
                  <a:pt x="631861" y="873857"/>
                </a:cubicBezTo>
                <a:cubicBezTo>
                  <a:pt x="635651" y="868984"/>
                  <a:pt x="637769" y="862812"/>
                  <a:pt x="642135" y="858446"/>
                </a:cubicBezTo>
                <a:cubicBezTo>
                  <a:pt x="649888" y="850693"/>
                  <a:pt x="659258" y="844747"/>
                  <a:pt x="667820" y="837898"/>
                </a:cubicBezTo>
                <a:cubicBezTo>
                  <a:pt x="680926" y="814962"/>
                  <a:pt x="702537" y="769820"/>
                  <a:pt x="729465" y="760842"/>
                </a:cubicBezTo>
                <a:cubicBezTo>
                  <a:pt x="756590" y="751799"/>
                  <a:pt x="740370" y="758708"/>
                  <a:pt x="775699" y="735156"/>
                </a:cubicBezTo>
                <a:cubicBezTo>
                  <a:pt x="786053" y="719625"/>
                  <a:pt x="789912" y="711654"/>
                  <a:pt x="806521" y="699197"/>
                </a:cubicBezTo>
                <a:cubicBezTo>
                  <a:pt x="812648" y="694602"/>
                  <a:pt x="820609" y="693034"/>
                  <a:pt x="827070" y="688922"/>
                </a:cubicBezTo>
                <a:cubicBezTo>
                  <a:pt x="839497" y="681014"/>
                  <a:pt x="851245" y="672075"/>
                  <a:pt x="863029" y="663237"/>
                </a:cubicBezTo>
                <a:cubicBezTo>
                  <a:pt x="881775" y="649177"/>
                  <a:pt x="898265" y="632776"/>
                  <a:pt x="919537" y="622140"/>
                </a:cubicBezTo>
                <a:cubicBezTo>
                  <a:pt x="929223" y="617297"/>
                  <a:pt x="940304" y="615888"/>
                  <a:pt x="950359" y="611866"/>
                </a:cubicBezTo>
                <a:cubicBezTo>
                  <a:pt x="957469" y="609022"/>
                  <a:pt x="964058" y="605017"/>
                  <a:pt x="970908" y="601592"/>
                </a:cubicBezTo>
                <a:cubicBezTo>
                  <a:pt x="1017393" y="555107"/>
                  <a:pt x="952774" y="616477"/>
                  <a:pt x="1006867" y="575907"/>
                </a:cubicBezTo>
                <a:cubicBezTo>
                  <a:pt x="1053271" y="541104"/>
                  <a:pt x="1000017" y="566318"/>
                  <a:pt x="1053101" y="545084"/>
                </a:cubicBezTo>
                <a:cubicBezTo>
                  <a:pt x="1112395" y="475908"/>
                  <a:pt x="1054803" y="536530"/>
                  <a:pt x="1114746" y="488576"/>
                </a:cubicBezTo>
                <a:cubicBezTo>
                  <a:pt x="1122310" y="482525"/>
                  <a:pt x="1129243" y="475592"/>
                  <a:pt x="1135294" y="468028"/>
                </a:cubicBezTo>
                <a:cubicBezTo>
                  <a:pt x="1143008" y="458386"/>
                  <a:pt x="1146614" y="445410"/>
                  <a:pt x="1155843" y="437206"/>
                </a:cubicBezTo>
                <a:cubicBezTo>
                  <a:pt x="1162735" y="431080"/>
                  <a:pt x="1172966" y="430356"/>
                  <a:pt x="1181528" y="426931"/>
                </a:cubicBezTo>
                <a:cubicBezTo>
                  <a:pt x="1184953" y="416657"/>
                  <a:pt x="1188617" y="406460"/>
                  <a:pt x="1191802" y="396109"/>
                </a:cubicBezTo>
                <a:cubicBezTo>
                  <a:pt x="1195468" y="384194"/>
                  <a:pt x="1197816" y="371865"/>
                  <a:pt x="1202076" y="360149"/>
                </a:cubicBezTo>
                <a:cubicBezTo>
                  <a:pt x="1204693" y="352952"/>
                  <a:pt x="1208925" y="346450"/>
                  <a:pt x="1212350" y="339601"/>
                </a:cubicBezTo>
                <a:cubicBezTo>
                  <a:pt x="1217821" y="284898"/>
                  <a:pt x="1225808" y="248878"/>
                  <a:pt x="1202076" y="190626"/>
                </a:cubicBezTo>
                <a:cubicBezTo>
                  <a:pt x="1194767" y="172685"/>
                  <a:pt x="1173083" y="164657"/>
                  <a:pt x="1160980" y="149529"/>
                </a:cubicBezTo>
                <a:cubicBezTo>
                  <a:pt x="1154130" y="140967"/>
                  <a:pt x="1148184" y="131597"/>
                  <a:pt x="1140431" y="123844"/>
                </a:cubicBezTo>
                <a:cubicBezTo>
                  <a:pt x="1136065" y="119478"/>
                  <a:pt x="1129841" y="117427"/>
                  <a:pt x="1125020" y="113570"/>
                </a:cubicBezTo>
                <a:cubicBezTo>
                  <a:pt x="1098871" y="92649"/>
                  <a:pt x="1135617" y="113731"/>
                  <a:pt x="1094198" y="93021"/>
                </a:cubicBezTo>
                <a:cubicBezTo>
                  <a:pt x="1084903" y="79079"/>
                  <a:pt x="1078321" y="67026"/>
                  <a:pt x="1063375" y="57062"/>
                </a:cubicBezTo>
                <a:cubicBezTo>
                  <a:pt x="1055703" y="51947"/>
                  <a:pt x="1046252" y="50213"/>
                  <a:pt x="1037690" y="46788"/>
                </a:cubicBezTo>
                <a:cubicBezTo>
                  <a:pt x="1030840" y="39938"/>
                  <a:pt x="1025805" y="30571"/>
                  <a:pt x="1017141" y="26239"/>
                </a:cubicBezTo>
                <a:cubicBezTo>
                  <a:pt x="995061" y="15199"/>
                  <a:pt x="1031697" y="3122"/>
                  <a:pt x="1022279" y="554"/>
                </a:cubicBezTo>
                <a:close/>
              </a:path>
            </a:pathLst>
          </a:cu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sp>
        <p:nvSpPr>
          <p:cNvPr id="14" name="Rectangle 13"/>
          <p:cNvSpPr/>
          <p:nvPr/>
        </p:nvSpPr>
        <p:spPr>
          <a:xfrm>
            <a:off x="609600" y="1958436"/>
            <a:ext cx="4208182" cy="1845672"/>
          </a:xfrm>
          <a:prstGeom prst="rect">
            <a:avLst/>
          </a:prstGeom>
          <a:solidFill>
            <a:schemeClr val="bg2"/>
          </a:solidFill>
        </p:spPr>
        <p:txBody>
          <a:bodyPr wrap="square" lIns="93248" tIns="139873" rIns="0" rtlCol="0">
            <a:noAutofit/>
          </a:bodyPr>
          <a:lstStyle/>
          <a:p>
            <a:pPr defTabSz="932504"/>
            <a:endParaRPr lang="en-US" sz="2400" kern="0" dirty="0">
              <a:solidFill>
                <a:srgbClr val="FFFFFF"/>
              </a:solidFill>
              <a:latin typeface="Segoe UI Light"/>
            </a:endParaRPr>
          </a:p>
        </p:txBody>
      </p:sp>
      <p:sp>
        <p:nvSpPr>
          <p:cNvPr id="19" name="Rectangle 18"/>
          <p:cNvSpPr/>
          <p:nvPr/>
        </p:nvSpPr>
        <p:spPr>
          <a:xfrm>
            <a:off x="731044" y="2281108"/>
            <a:ext cx="3779171" cy="1200329"/>
          </a:xfrm>
          <a:prstGeom prst="rect">
            <a:avLst/>
          </a:prstGeom>
        </p:spPr>
        <p:txBody>
          <a:bodyPr wrap="square">
            <a:spAutoFit/>
          </a:bodyPr>
          <a:lstStyle/>
          <a:p>
            <a:pPr defTabSz="932504"/>
            <a:r>
              <a:rPr lang="en-US" sz="2400" dirty="0">
                <a:solidFill>
                  <a:prstClr val="white"/>
                </a:solidFill>
                <a:latin typeface="Segoe UI Semibold" panose="020B0702040204020203" pitchFamily="34" charset="0"/>
                <a:cs typeface="Segoe UI Semibold" panose="020B0702040204020203" pitchFamily="34" charset="0"/>
              </a:rPr>
              <a:t>Azure does not share      data with its advertiser-supported services</a:t>
            </a:r>
          </a:p>
        </p:txBody>
      </p:sp>
      <p:sp>
        <p:nvSpPr>
          <p:cNvPr id="24" name="Rectangle 23"/>
          <p:cNvSpPr/>
          <p:nvPr/>
        </p:nvSpPr>
        <p:spPr>
          <a:xfrm>
            <a:off x="605812" y="3972363"/>
            <a:ext cx="4208182" cy="1845672"/>
          </a:xfrm>
          <a:prstGeom prst="rect">
            <a:avLst/>
          </a:prstGeom>
          <a:solidFill>
            <a:schemeClr val="bg2"/>
          </a:solidFill>
        </p:spPr>
        <p:txBody>
          <a:bodyPr wrap="square" lIns="93248" tIns="139873" rIns="0" rtlCol="0">
            <a:noAutofit/>
          </a:bodyPr>
          <a:lstStyle/>
          <a:p>
            <a:pPr defTabSz="932504"/>
            <a:endParaRPr lang="en-US" sz="2400" kern="0" dirty="0">
              <a:solidFill>
                <a:srgbClr val="FFFFFF"/>
              </a:solidFill>
              <a:latin typeface="Segoe UI Light"/>
            </a:endParaRPr>
          </a:p>
        </p:txBody>
      </p:sp>
      <p:sp>
        <p:nvSpPr>
          <p:cNvPr id="25" name="Rectangle 24"/>
          <p:cNvSpPr/>
          <p:nvPr/>
        </p:nvSpPr>
        <p:spPr>
          <a:xfrm>
            <a:off x="746974" y="4295035"/>
            <a:ext cx="3944165" cy="1200329"/>
          </a:xfrm>
          <a:prstGeom prst="rect">
            <a:avLst/>
          </a:prstGeom>
        </p:spPr>
        <p:txBody>
          <a:bodyPr wrap="square">
            <a:spAutoFit/>
          </a:bodyPr>
          <a:lstStyle/>
          <a:p>
            <a:pPr defTabSz="932504"/>
            <a:r>
              <a:rPr lang="en-US" sz="2400" dirty="0">
                <a:solidFill>
                  <a:prstClr val="white"/>
                </a:solidFill>
                <a:latin typeface="Segoe UI Semibold" panose="020B0702040204020203" pitchFamily="34" charset="0"/>
                <a:cs typeface="Segoe UI Semibold" panose="020B0702040204020203" pitchFamily="34" charset="0"/>
              </a:rPr>
              <a:t>Azure does not mine customer data for advertising</a:t>
            </a:r>
          </a:p>
        </p:txBody>
      </p:sp>
      <p:sp>
        <p:nvSpPr>
          <p:cNvPr id="32" name="Oval 31"/>
          <p:cNvSpPr/>
          <p:nvPr/>
        </p:nvSpPr>
        <p:spPr>
          <a:xfrm>
            <a:off x="7735508" y="2054394"/>
            <a:ext cx="3319526" cy="3279023"/>
          </a:xfrm>
          <a:prstGeom prst="ellipse">
            <a:avLst/>
          </a:prstGeom>
          <a:noFill/>
          <a:ln w="63500">
            <a:solidFill>
              <a:schemeClr val="tx2"/>
            </a:solidFill>
          </a:ln>
          <a:effectLst>
            <a:glow rad="393700">
              <a:schemeClr val="accent1">
                <a:lumMod val="75000"/>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grpSp>
        <p:nvGrpSpPr>
          <p:cNvPr id="3" name="Group 2"/>
          <p:cNvGrpSpPr/>
          <p:nvPr/>
        </p:nvGrpSpPr>
        <p:grpSpPr>
          <a:xfrm>
            <a:off x="3948314" y="1872926"/>
            <a:ext cx="8518614" cy="5066491"/>
            <a:chOff x="3960949" y="1839649"/>
            <a:chExt cx="8353407" cy="4968233"/>
          </a:xfrm>
        </p:grpSpPr>
        <p:grpSp>
          <p:nvGrpSpPr>
            <p:cNvPr id="7" name="Group 4"/>
            <p:cNvGrpSpPr>
              <a:grpSpLocks noChangeAspect="1"/>
            </p:cNvGrpSpPr>
            <p:nvPr/>
          </p:nvGrpSpPr>
          <p:grpSpPr bwMode="auto">
            <a:xfrm rot="2807526">
              <a:off x="6263878" y="757404"/>
              <a:ext cx="3747549" cy="8353407"/>
              <a:chOff x="2902" y="147"/>
              <a:chExt cx="1860" cy="4146"/>
            </a:xfrm>
            <a:effectLst/>
          </p:grpSpPr>
          <p:sp>
            <p:nvSpPr>
              <p:cNvPr id="11" name="Oval 5"/>
              <p:cNvSpPr>
                <a:spLocks noChangeArrowheads="1"/>
              </p:cNvSpPr>
              <p:nvPr/>
            </p:nvSpPr>
            <p:spPr bwMode="auto">
              <a:xfrm>
                <a:off x="2902" y="147"/>
                <a:ext cx="1860" cy="1886"/>
              </a:xfrm>
              <a:prstGeom prst="ellipse">
                <a:avLst/>
              </a:prstGeom>
              <a:noFill/>
              <a:ln w="9525">
                <a:solidFill>
                  <a:srgbClr val="000000"/>
                </a:solidFill>
                <a:round/>
                <a:headEnd/>
                <a:tailEnd/>
              </a:ln>
              <a:effectLst>
                <a:glow rad="1282700">
                  <a:schemeClr val="accent1">
                    <a:alpha val="40000"/>
                  </a:schemeClr>
                </a:glow>
                <a:innerShdw blurRad="114300">
                  <a:prstClr val="black"/>
                </a:innerShdw>
                <a:softEdge rad="596900"/>
              </a:effec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3" name="Freeform 6"/>
              <p:cNvSpPr>
                <a:spLocks noEditPoints="1"/>
              </p:cNvSpPr>
              <p:nvPr/>
            </p:nvSpPr>
            <p:spPr bwMode="auto">
              <a:xfrm>
                <a:off x="3627" y="2802"/>
                <a:ext cx="426" cy="1491"/>
              </a:xfrm>
              <a:custGeom>
                <a:avLst/>
                <a:gdLst>
                  <a:gd name="T0" fmla="*/ 48 w 60"/>
                  <a:gd name="T1" fmla="*/ 0 h 210"/>
                  <a:gd name="T2" fmla="*/ 12 w 60"/>
                  <a:gd name="T3" fmla="*/ 0 h 210"/>
                  <a:gd name="T4" fmla="*/ 0 w 60"/>
                  <a:gd name="T5" fmla="*/ 12 h 210"/>
                  <a:gd name="T6" fmla="*/ 0 w 60"/>
                  <a:gd name="T7" fmla="*/ 198 h 210"/>
                  <a:gd name="T8" fmla="*/ 12 w 60"/>
                  <a:gd name="T9" fmla="*/ 210 h 210"/>
                  <a:gd name="T10" fmla="*/ 48 w 60"/>
                  <a:gd name="T11" fmla="*/ 210 h 210"/>
                  <a:gd name="T12" fmla="*/ 60 w 60"/>
                  <a:gd name="T13" fmla="*/ 198 h 210"/>
                  <a:gd name="T14" fmla="*/ 60 w 60"/>
                  <a:gd name="T15" fmla="*/ 12 h 210"/>
                  <a:gd name="T16" fmla="*/ 48 w 60"/>
                  <a:gd name="T17" fmla="*/ 0 h 210"/>
                  <a:gd name="T18" fmla="*/ 50 w 60"/>
                  <a:gd name="T19" fmla="*/ 200 h 210"/>
                  <a:gd name="T20" fmla="*/ 43 w 60"/>
                  <a:gd name="T21" fmla="*/ 200 h 210"/>
                  <a:gd name="T22" fmla="*/ 43 w 60"/>
                  <a:gd name="T23" fmla="*/ 11 h 210"/>
                  <a:gd name="T24" fmla="*/ 50 w 60"/>
                  <a:gd name="T25" fmla="*/ 11 h 210"/>
                  <a:gd name="T26" fmla="*/ 50 w 60"/>
                  <a:gd name="T27" fmla="*/ 20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210">
                    <a:moveTo>
                      <a:pt x="48" y="0"/>
                    </a:moveTo>
                    <a:cubicBezTo>
                      <a:pt x="12" y="0"/>
                      <a:pt x="12" y="0"/>
                      <a:pt x="12" y="0"/>
                    </a:cubicBezTo>
                    <a:cubicBezTo>
                      <a:pt x="5" y="0"/>
                      <a:pt x="0" y="6"/>
                      <a:pt x="0" y="12"/>
                    </a:cubicBezTo>
                    <a:cubicBezTo>
                      <a:pt x="0" y="198"/>
                      <a:pt x="0" y="198"/>
                      <a:pt x="0" y="198"/>
                    </a:cubicBezTo>
                    <a:cubicBezTo>
                      <a:pt x="0" y="204"/>
                      <a:pt x="5" y="210"/>
                      <a:pt x="12" y="210"/>
                    </a:cubicBezTo>
                    <a:cubicBezTo>
                      <a:pt x="48" y="210"/>
                      <a:pt x="48" y="210"/>
                      <a:pt x="48" y="210"/>
                    </a:cubicBezTo>
                    <a:cubicBezTo>
                      <a:pt x="54" y="210"/>
                      <a:pt x="60" y="204"/>
                      <a:pt x="60" y="198"/>
                    </a:cubicBezTo>
                    <a:cubicBezTo>
                      <a:pt x="60" y="12"/>
                      <a:pt x="60" y="12"/>
                      <a:pt x="60" y="12"/>
                    </a:cubicBezTo>
                    <a:cubicBezTo>
                      <a:pt x="60" y="6"/>
                      <a:pt x="54" y="0"/>
                      <a:pt x="48" y="0"/>
                    </a:cubicBezTo>
                    <a:close/>
                    <a:moveTo>
                      <a:pt x="50" y="200"/>
                    </a:moveTo>
                    <a:cubicBezTo>
                      <a:pt x="43" y="200"/>
                      <a:pt x="43" y="200"/>
                      <a:pt x="43" y="200"/>
                    </a:cubicBezTo>
                    <a:cubicBezTo>
                      <a:pt x="43" y="11"/>
                      <a:pt x="43" y="11"/>
                      <a:pt x="43" y="11"/>
                    </a:cubicBezTo>
                    <a:cubicBezTo>
                      <a:pt x="50" y="11"/>
                      <a:pt x="50" y="11"/>
                      <a:pt x="50" y="11"/>
                    </a:cubicBezTo>
                    <a:lnTo>
                      <a:pt x="50" y="20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1" name="Rectangle 7"/>
              <p:cNvSpPr>
                <a:spLocks noChangeArrowheads="1"/>
              </p:cNvSpPr>
              <p:nvPr/>
            </p:nvSpPr>
            <p:spPr bwMode="auto">
              <a:xfrm>
                <a:off x="3783" y="2228"/>
                <a:ext cx="114" cy="362"/>
              </a:xfrm>
              <a:prstGeom prst="rect">
                <a:avLst/>
              </a:prstGeom>
              <a:solidFill>
                <a:srgbClr val="79A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6" name="Freeform 10"/>
              <p:cNvSpPr>
                <a:spLocks noEditPoints="1"/>
              </p:cNvSpPr>
              <p:nvPr/>
            </p:nvSpPr>
            <p:spPr bwMode="auto">
              <a:xfrm>
                <a:off x="3712" y="2625"/>
                <a:ext cx="256" cy="142"/>
              </a:xfrm>
              <a:custGeom>
                <a:avLst/>
                <a:gdLst>
                  <a:gd name="T0" fmla="*/ 36 w 36"/>
                  <a:gd name="T1" fmla="*/ 20 h 20"/>
                  <a:gd name="T2" fmla="*/ 36 w 36"/>
                  <a:gd name="T3" fmla="*/ 20 h 20"/>
                  <a:gd name="T4" fmla="*/ 36 w 36"/>
                  <a:gd name="T5" fmla="*/ 11 h 20"/>
                  <a:gd name="T6" fmla="*/ 24 w 36"/>
                  <a:gd name="T7" fmla="*/ 0 h 20"/>
                  <a:gd name="T8" fmla="*/ 11 w 36"/>
                  <a:gd name="T9" fmla="*/ 0 h 20"/>
                  <a:gd name="T10" fmla="*/ 0 w 36"/>
                  <a:gd name="T11" fmla="*/ 11 h 20"/>
                  <a:gd name="T12" fmla="*/ 0 w 36"/>
                  <a:gd name="T13" fmla="*/ 20 h 20"/>
                  <a:gd name="T14" fmla="*/ 36 w 36"/>
                  <a:gd name="T15" fmla="*/ 20 h 20"/>
                  <a:gd name="T16" fmla="*/ 24 w 36"/>
                  <a:gd name="T17" fmla="*/ 10 h 20"/>
                  <a:gd name="T18" fmla="*/ 27 w 36"/>
                  <a:gd name="T19" fmla="*/ 7 h 20"/>
                  <a:gd name="T20" fmla="*/ 30 w 36"/>
                  <a:gd name="T21" fmla="*/ 10 h 20"/>
                  <a:gd name="T22" fmla="*/ 30 w 36"/>
                  <a:gd name="T23" fmla="*/ 15 h 20"/>
                  <a:gd name="T24" fmla="*/ 27 w 36"/>
                  <a:gd name="T25" fmla="*/ 18 h 20"/>
                  <a:gd name="T26" fmla="*/ 24 w 36"/>
                  <a:gd name="T27" fmla="*/ 15 h 20"/>
                  <a:gd name="T28" fmla="*/ 24 w 36"/>
                  <a:gd name="T29"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20">
                    <a:moveTo>
                      <a:pt x="36" y="20"/>
                    </a:moveTo>
                    <a:cubicBezTo>
                      <a:pt x="36" y="20"/>
                      <a:pt x="36" y="20"/>
                      <a:pt x="36" y="20"/>
                    </a:cubicBezTo>
                    <a:cubicBezTo>
                      <a:pt x="36" y="11"/>
                      <a:pt x="36" y="11"/>
                      <a:pt x="36" y="11"/>
                    </a:cubicBezTo>
                    <a:cubicBezTo>
                      <a:pt x="36" y="5"/>
                      <a:pt x="31" y="0"/>
                      <a:pt x="24" y="0"/>
                    </a:cubicBezTo>
                    <a:cubicBezTo>
                      <a:pt x="11" y="0"/>
                      <a:pt x="11" y="0"/>
                      <a:pt x="11" y="0"/>
                    </a:cubicBezTo>
                    <a:cubicBezTo>
                      <a:pt x="5" y="0"/>
                      <a:pt x="0" y="5"/>
                      <a:pt x="0" y="11"/>
                    </a:cubicBezTo>
                    <a:cubicBezTo>
                      <a:pt x="0" y="20"/>
                      <a:pt x="0" y="20"/>
                      <a:pt x="0" y="20"/>
                    </a:cubicBezTo>
                    <a:lnTo>
                      <a:pt x="36" y="20"/>
                    </a:lnTo>
                    <a:close/>
                    <a:moveTo>
                      <a:pt x="24" y="10"/>
                    </a:moveTo>
                    <a:cubicBezTo>
                      <a:pt x="24" y="8"/>
                      <a:pt x="26" y="7"/>
                      <a:pt x="27" y="7"/>
                    </a:cubicBezTo>
                    <a:cubicBezTo>
                      <a:pt x="29" y="7"/>
                      <a:pt x="30" y="8"/>
                      <a:pt x="30" y="10"/>
                    </a:cubicBezTo>
                    <a:cubicBezTo>
                      <a:pt x="30" y="15"/>
                      <a:pt x="30" y="15"/>
                      <a:pt x="30" y="15"/>
                    </a:cubicBezTo>
                    <a:cubicBezTo>
                      <a:pt x="30" y="16"/>
                      <a:pt x="29" y="18"/>
                      <a:pt x="27" y="18"/>
                    </a:cubicBezTo>
                    <a:cubicBezTo>
                      <a:pt x="26" y="18"/>
                      <a:pt x="24" y="16"/>
                      <a:pt x="24" y="15"/>
                    </a:cubicBezTo>
                    <a:lnTo>
                      <a:pt x="24" y="1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sp>
          <p:nvSpPr>
            <p:cNvPr id="56" name="Freeform 8"/>
            <p:cNvSpPr>
              <a:spLocks noEditPoints="1"/>
            </p:cNvSpPr>
            <p:nvPr/>
          </p:nvSpPr>
          <p:spPr bwMode="auto">
            <a:xfrm rot="18870215">
              <a:off x="7469356" y="1836272"/>
              <a:ext cx="3576712" cy="3583466"/>
            </a:xfrm>
            <a:custGeom>
              <a:avLst/>
              <a:gdLst>
                <a:gd name="T0" fmla="*/ 149 w 298"/>
                <a:gd name="T1" fmla="*/ 299 h 299"/>
                <a:gd name="T2" fmla="*/ 0 w 298"/>
                <a:gd name="T3" fmla="*/ 149 h 299"/>
                <a:gd name="T4" fmla="*/ 149 w 298"/>
                <a:gd name="T5" fmla="*/ 0 h 299"/>
                <a:gd name="T6" fmla="*/ 298 w 298"/>
                <a:gd name="T7" fmla="*/ 149 h 299"/>
                <a:gd name="T8" fmla="*/ 149 w 298"/>
                <a:gd name="T9" fmla="*/ 299 h 299"/>
                <a:gd name="T10" fmla="*/ 149 w 298"/>
                <a:gd name="T11" fmla="*/ 21 h 299"/>
                <a:gd name="T12" fmla="*/ 21 w 298"/>
                <a:gd name="T13" fmla="*/ 149 h 299"/>
                <a:gd name="T14" fmla="*/ 149 w 298"/>
                <a:gd name="T15" fmla="*/ 277 h 299"/>
                <a:gd name="T16" fmla="*/ 277 w 298"/>
                <a:gd name="T17" fmla="*/ 149 h 299"/>
                <a:gd name="T18" fmla="*/ 149 w 298"/>
                <a:gd name="T19" fmla="*/ 2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299">
                  <a:moveTo>
                    <a:pt x="149" y="299"/>
                  </a:moveTo>
                  <a:cubicBezTo>
                    <a:pt x="67" y="299"/>
                    <a:pt x="0" y="232"/>
                    <a:pt x="0" y="149"/>
                  </a:cubicBezTo>
                  <a:cubicBezTo>
                    <a:pt x="0" y="67"/>
                    <a:pt x="67" y="0"/>
                    <a:pt x="149" y="0"/>
                  </a:cubicBezTo>
                  <a:cubicBezTo>
                    <a:pt x="231" y="0"/>
                    <a:pt x="298" y="67"/>
                    <a:pt x="298" y="149"/>
                  </a:cubicBezTo>
                  <a:cubicBezTo>
                    <a:pt x="298" y="232"/>
                    <a:pt x="231" y="299"/>
                    <a:pt x="149" y="299"/>
                  </a:cubicBezTo>
                  <a:close/>
                  <a:moveTo>
                    <a:pt x="149" y="21"/>
                  </a:moveTo>
                  <a:cubicBezTo>
                    <a:pt x="78" y="21"/>
                    <a:pt x="21" y="79"/>
                    <a:pt x="21" y="149"/>
                  </a:cubicBezTo>
                  <a:cubicBezTo>
                    <a:pt x="21" y="220"/>
                    <a:pt x="78" y="277"/>
                    <a:pt x="149" y="277"/>
                  </a:cubicBezTo>
                  <a:cubicBezTo>
                    <a:pt x="220" y="277"/>
                    <a:pt x="277" y="220"/>
                    <a:pt x="277" y="149"/>
                  </a:cubicBezTo>
                  <a:cubicBezTo>
                    <a:pt x="277" y="79"/>
                    <a:pt x="220" y="21"/>
                    <a:pt x="149" y="21"/>
                  </a:cubicBezTo>
                  <a:close/>
                </a:path>
              </a:pathLst>
            </a:custGeom>
            <a:solidFill>
              <a:srgbClr val="7FBA00"/>
            </a:solidFill>
            <a:ln>
              <a:noFill/>
            </a:ln>
            <a:effec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sp>
        <p:nvSpPr>
          <p:cNvPr id="27" name="Rectangle 26"/>
          <p:cNvSpPr/>
          <p:nvPr/>
        </p:nvSpPr>
        <p:spPr>
          <a:xfrm>
            <a:off x="5026548" y="1904328"/>
            <a:ext cx="7042172" cy="1077218"/>
          </a:xfrm>
          <a:prstGeom prst="rect">
            <a:avLst/>
          </a:prstGeom>
        </p:spPr>
        <p:txBody>
          <a:bodyPr wrap="square">
            <a:spAutoFit/>
          </a:bodyPr>
          <a:lstStyle/>
          <a:p>
            <a:pPr defTabSz="932504"/>
            <a:r>
              <a:rPr lang="en-US" sz="3200" dirty="0">
                <a:latin typeface="Segoe UI Semibold" panose="020B0702040204020203" pitchFamily="34" charset="0"/>
                <a:cs typeface="Segoe UI Semibold" panose="020B0702040204020203" pitchFamily="34" charset="0"/>
              </a:rPr>
              <a:t>Read the fine print of other cloud service provider’s privacy statements</a:t>
            </a:r>
          </a:p>
        </p:txBody>
      </p:sp>
      <p:sp>
        <p:nvSpPr>
          <p:cNvPr id="6" name="Title 5"/>
          <p:cNvSpPr>
            <a:spLocks noGrp="1"/>
          </p:cNvSpPr>
          <p:nvPr>
            <p:ph type="title"/>
          </p:nvPr>
        </p:nvSpPr>
        <p:spPr/>
        <p:txBody>
          <a:bodyPr/>
          <a:lstStyle/>
          <a:p>
            <a:r>
              <a:rPr lang="en-US" dirty="0">
                <a:solidFill>
                  <a:schemeClr val="tx1"/>
                </a:solidFill>
              </a:rPr>
              <a:t>Restricted use</a:t>
            </a:r>
            <a:endParaRPr lang="en-US" dirty="0"/>
          </a:p>
        </p:txBody>
      </p:sp>
    </p:spTree>
    <p:extLst>
      <p:ext uri="{BB962C8B-B14F-4D97-AF65-F5344CB8AC3E}">
        <p14:creationId xmlns:p14="http://schemas.microsoft.com/office/powerpoint/2010/main" val="873894656"/>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7"/>
          <p:cNvSpPr/>
          <p:nvPr/>
        </p:nvSpPr>
        <p:spPr>
          <a:xfrm>
            <a:off x="724772" y="1865416"/>
            <a:ext cx="2837941" cy="1806107"/>
          </a:xfrm>
          <a:prstGeom prst="rect">
            <a:avLst/>
          </a:prstGeom>
          <a:solidFill>
            <a:schemeClr val="bg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29" name="Rectangle 28"/>
          <p:cNvSpPr/>
          <p:nvPr/>
        </p:nvSpPr>
        <p:spPr>
          <a:xfrm>
            <a:off x="724772" y="3953067"/>
            <a:ext cx="2837941" cy="1806107"/>
          </a:xfrm>
          <a:prstGeom prst="rect">
            <a:avLst/>
          </a:prstGeom>
          <a:solidFill>
            <a:schemeClr val="tx2"/>
          </a:solidFill>
        </p:spPr>
        <p:txBody>
          <a:bodyPr wrap="square" lIns="186497" tIns="139873" rIns="0" rtlCol="0">
            <a:noAutofit/>
          </a:bodyPr>
          <a:lstStyle/>
          <a:p>
            <a:pPr defTabSz="950774">
              <a:lnSpc>
                <a:spcPts val="3060"/>
              </a:lnSpc>
            </a:pPr>
            <a:endParaRPr lang="en-US" sz="2856" kern="0" spc="-51" dirty="0">
              <a:solidFill>
                <a:srgbClr val="FFFFFF"/>
              </a:solidFill>
              <a:latin typeface="Segoe UI Light"/>
            </a:endParaRPr>
          </a:p>
        </p:txBody>
      </p:sp>
      <p:sp>
        <p:nvSpPr>
          <p:cNvPr id="30" name="Rectangle 29"/>
          <p:cNvSpPr/>
          <p:nvPr/>
        </p:nvSpPr>
        <p:spPr>
          <a:xfrm>
            <a:off x="836111" y="2315983"/>
            <a:ext cx="2684847" cy="887422"/>
          </a:xfrm>
          <a:prstGeom prst="rect">
            <a:avLst/>
          </a:prstGeom>
        </p:spPr>
        <p:txBody>
          <a:bodyPr wrap="square">
            <a:spAutoFit/>
          </a:bodyPr>
          <a:lstStyle/>
          <a:p>
            <a:pPr defTabSz="950774">
              <a:lnSpc>
                <a:spcPts val="3060"/>
              </a:lnSpc>
            </a:pPr>
            <a:r>
              <a:rPr lang="en-US" sz="2856" kern="0" spc="-51" dirty="0">
                <a:solidFill>
                  <a:srgbClr val="FFFFFF"/>
                </a:solidFill>
                <a:latin typeface="Segoe UI Light"/>
              </a:rPr>
              <a:t>EU data          privacy approval</a:t>
            </a:r>
          </a:p>
        </p:txBody>
      </p:sp>
      <p:grpSp>
        <p:nvGrpSpPr>
          <p:cNvPr id="3" name="Group 2"/>
          <p:cNvGrpSpPr/>
          <p:nvPr/>
        </p:nvGrpSpPr>
        <p:grpSpPr>
          <a:xfrm>
            <a:off x="3562712" y="3953067"/>
            <a:ext cx="8309010" cy="1806107"/>
            <a:chOff x="3492752" y="3875965"/>
            <a:chExt cx="8147868" cy="1771080"/>
          </a:xfrm>
        </p:grpSpPr>
        <p:sp>
          <p:nvSpPr>
            <p:cNvPr id="27" name="TextBox 26"/>
            <p:cNvSpPr txBox="1"/>
            <p:nvPr/>
          </p:nvSpPr>
          <p:spPr>
            <a:xfrm>
              <a:off x="3492752" y="3875965"/>
              <a:ext cx="8147868" cy="1771080"/>
            </a:xfrm>
            <a:prstGeom prst="rect">
              <a:avLst/>
            </a:prstGeom>
            <a:solidFill>
              <a:schemeClr val="bg1">
                <a:lumMod val="9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31" name="Rectangle 30"/>
            <p:cNvSpPr/>
            <p:nvPr/>
          </p:nvSpPr>
          <p:spPr>
            <a:xfrm>
              <a:off x="3621367" y="4156432"/>
              <a:ext cx="8007061" cy="1248821"/>
            </a:xfrm>
            <a:prstGeom prst="rect">
              <a:avLst/>
            </a:prstGeom>
          </p:spPr>
          <p:txBody>
            <a:bodyPr wrap="square" anchor="ctr">
              <a:spAutoFit/>
            </a:bodyPr>
            <a:lstStyle/>
            <a:p>
              <a:pPr marL="291407" indent="-291407" defTabSz="710804">
                <a:spcAft>
                  <a:spcPts val="408"/>
                </a:spcAft>
                <a:buFont typeface="Arial" panose="020B0604020202020204" pitchFamily="34" charset="0"/>
                <a:buChar char="•"/>
              </a:pPr>
              <a:r>
                <a:rPr lang="en-US" sz="1836" spc="-51" dirty="0">
                  <a:solidFill>
                    <a:srgbClr val="44546A"/>
                  </a:solidFill>
                </a:rPr>
                <a:t>Microsoft makes strong contractual commitments to safeguard customer data covered by HIPAA BAA, Data Processing Agreement, &amp; E.U. Model Clauses</a:t>
              </a:r>
            </a:p>
            <a:p>
              <a:pPr marL="291407" indent="-291407" defTabSz="710804">
                <a:spcAft>
                  <a:spcPts val="408"/>
                </a:spcAft>
                <a:buFont typeface="Arial" panose="020B0604020202020204" pitchFamily="34" charset="0"/>
                <a:buChar char="•"/>
              </a:pPr>
              <a:r>
                <a:rPr lang="en-US" sz="1836" spc="-51" dirty="0">
                  <a:solidFill>
                    <a:srgbClr val="44546A"/>
                  </a:solidFill>
                </a:rPr>
                <a:t>Enterprise cloud-service specific privacy protections benefit every industry and region</a:t>
              </a:r>
              <a:endParaRPr lang="en-US" sz="1632" spc="-51" dirty="0">
                <a:solidFill>
                  <a:srgbClr val="44546A"/>
                </a:solidFill>
              </a:endParaRPr>
            </a:p>
          </p:txBody>
        </p:sp>
      </p:grpSp>
      <p:grpSp>
        <p:nvGrpSpPr>
          <p:cNvPr id="2" name="Group 1"/>
          <p:cNvGrpSpPr/>
          <p:nvPr/>
        </p:nvGrpSpPr>
        <p:grpSpPr>
          <a:xfrm>
            <a:off x="3562712" y="1865416"/>
            <a:ext cx="8309010" cy="1806107"/>
            <a:chOff x="3492752" y="1828801"/>
            <a:chExt cx="8147868" cy="1771080"/>
          </a:xfrm>
        </p:grpSpPr>
        <p:sp>
          <p:nvSpPr>
            <p:cNvPr id="26" name="TextBox 25"/>
            <p:cNvSpPr txBox="1"/>
            <p:nvPr/>
          </p:nvSpPr>
          <p:spPr>
            <a:xfrm>
              <a:off x="3492752" y="1828801"/>
              <a:ext cx="8147868" cy="1771080"/>
            </a:xfrm>
            <a:prstGeom prst="rect">
              <a:avLst/>
            </a:prstGeom>
            <a:solidFill>
              <a:schemeClr val="bg1">
                <a:lumMod val="9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32" name="Rectangle 31"/>
            <p:cNvSpPr/>
            <p:nvPr/>
          </p:nvSpPr>
          <p:spPr>
            <a:xfrm>
              <a:off x="3621367" y="1912914"/>
              <a:ext cx="7815457" cy="1607491"/>
            </a:xfrm>
            <a:prstGeom prst="rect">
              <a:avLst/>
            </a:prstGeom>
          </p:spPr>
          <p:txBody>
            <a:bodyPr wrap="square" anchor="ctr">
              <a:spAutoFit/>
            </a:bodyPr>
            <a:lstStyle/>
            <a:p>
              <a:pPr marL="291407" indent="-291407" defTabSz="710804">
                <a:spcAft>
                  <a:spcPts val="408"/>
                </a:spcAft>
                <a:buFont typeface="Arial" panose="020B0604020202020204" pitchFamily="34" charset="0"/>
                <a:buChar char="•"/>
              </a:pPr>
              <a:r>
                <a:rPr lang="en-US" sz="1836" spc="-51" dirty="0">
                  <a:solidFill>
                    <a:srgbClr val="44546A"/>
                  </a:solidFill>
                </a:rPr>
                <a:t>Microsoft meets high bar for protecting privacy of EU customer data </a:t>
              </a:r>
            </a:p>
            <a:p>
              <a:pPr marL="291407" indent="-291407" defTabSz="710804">
                <a:spcAft>
                  <a:spcPts val="408"/>
                </a:spcAft>
                <a:buFont typeface="Arial" panose="020B0604020202020204" pitchFamily="34" charset="0"/>
                <a:buChar char="•"/>
              </a:pPr>
              <a:r>
                <a:rPr lang="en-US" sz="1836" spc="-51" dirty="0">
                  <a:solidFill>
                    <a:srgbClr val="44546A"/>
                  </a:solidFill>
                </a:rPr>
                <a:t>Microsoft offers customers EU Model Clauses for transfer of personal data across international borders</a:t>
              </a:r>
            </a:p>
            <a:p>
              <a:pPr marL="291407" indent="-291407" defTabSz="710804">
                <a:spcAft>
                  <a:spcPts val="408"/>
                </a:spcAft>
                <a:buFont typeface="Arial" panose="020B0604020202020204" pitchFamily="34" charset="0"/>
                <a:buChar char="•"/>
              </a:pPr>
              <a:r>
                <a:rPr lang="en-US" sz="1836" spc="-51" dirty="0">
                  <a:solidFill>
                    <a:srgbClr val="44546A"/>
                  </a:solidFill>
                </a:rPr>
                <a:t>Microsoft’s approach was approved by the Article 29 committee of EU data protection authorities – the first company to obtain this</a:t>
              </a:r>
            </a:p>
          </p:txBody>
        </p:sp>
      </p:grpSp>
      <p:sp>
        <p:nvSpPr>
          <p:cNvPr id="33" name="Rectangle 32"/>
          <p:cNvSpPr/>
          <p:nvPr/>
        </p:nvSpPr>
        <p:spPr>
          <a:xfrm>
            <a:off x="836111" y="4213637"/>
            <a:ext cx="2684847" cy="1284967"/>
          </a:xfrm>
          <a:prstGeom prst="rect">
            <a:avLst/>
          </a:prstGeom>
        </p:spPr>
        <p:txBody>
          <a:bodyPr wrap="square">
            <a:spAutoFit/>
          </a:bodyPr>
          <a:lstStyle/>
          <a:p>
            <a:pPr defTabSz="950774">
              <a:lnSpc>
                <a:spcPts val="3060"/>
              </a:lnSpc>
            </a:pPr>
            <a:r>
              <a:rPr lang="en-US" sz="2856" kern="0" spc="-51" dirty="0">
                <a:solidFill>
                  <a:srgbClr val="FFFFFF"/>
                </a:solidFill>
                <a:latin typeface="Segoe UI Light"/>
              </a:rPr>
              <a:t>Broad      contractual         scope</a:t>
            </a:r>
          </a:p>
        </p:txBody>
      </p:sp>
      <p:sp>
        <p:nvSpPr>
          <p:cNvPr id="4" name="Title 3"/>
          <p:cNvSpPr>
            <a:spLocks noGrp="1"/>
          </p:cNvSpPr>
          <p:nvPr>
            <p:ph type="title"/>
          </p:nvPr>
        </p:nvSpPr>
        <p:spPr/>
        <p:txBody>
          <a:bodyPr/>
          <a:lstStyle/>
          <a:p>
            <a:r>
              <a:rPr lang="en-US" dirty="0">
                <a:solidFill>
                  <a:schemeClr val="tx1"/>
                </a:solidFill>
              </a:rPr>
              <a:t>Contractual commitments</a:t>
            </a:r>
            <a:endParaRPr lang="en-US" dirty="0"/>
          </a:p>
        </p:txBody>
      </p:sp>
    </p:spTree>
    <p:extLst>
      <p:ext uri="{BB962C8B-B14F-4D97-AF65-F5344CB8AC3E}">
        <p14:creationId xmlns:p14="http://schemas.microsoft.com/office/powerpoint/2010/main" val="2738061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502444" y="3533319"/>
            <a:ext cx="2340080" cy="1489431"/>
            <a:chOff x="693738" y="4027901"/>
            <a:chExt cx="2294698" cy="1220993"/>
          </a:xfrm>
        </p:grpSpPr>
        <p:sp>
          <p:nvSpPr>
            <p:cNvPr id="44" name="TextBox 43"/>
            <p:cNvSpPr txBox="1"/>
            <p:nvPr/>
          </p:nvSpPr>
          <p:spPr>
            <a:xfrm>
              <a:off x="693738" y="4027901"/>
              <a:ext cx="2282824" cy="1220993"/>
            </a:xfrm>
            <a:prstGeom prst="rect">
              <a:avLst/>
            </a:prstGeom>
            <a:solidFill>
              <a:schemeClr val="bg1">
                <a:lumMod val="9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2" name="Rectangle 1"/>
            <p:cNvSpPr/>
            <p:nvPr/>
          </p:nvSpPr>
          <p:spPr>
            <a:xfrm>
              <a:off x="705613" y="4027991"/>
              <a:ext cx="2282823" cy="374846"/>
            </a:xfrm>
            <a:prstGeom prst="rect">
              <a:avLst/>
            </a:prstGeom>
          </p:spPr>
          <p:txBody>
            <a:bodyPr wrap="square">
              <a:spAutoFit/>
            </a:bodyPr>
            <a:lstStyle/>
            <a:p>
              <a:pPr defTabSz="932504"/>
              <a:r>
                <a:rPr lang="en-US" sz="1836" dirty="0">
                  <a:solidFill>
                    <a:srgbClr val="44546A"/>
                  </a:solidFill>
                </a:rPr>
                <a:t>ISO 27001</a:t>
              </a:r>
            </a:p>
          </p:txBody>
        </p:sp>
      </p:grpSp>
      <p:grpSp>
        <p:nvGrpSpPr>
          <p:cNvPr id="6" name="Group 5"/>
          <p:cNvGrpSpPr/>
          <p:nvPr/>
        </p:nvGrpSpPr>
        <p:grpSpPr>
          <a:xfrm>
            <a:off x="2827599" y="3533319"/>
            <a:ext cx="2327972" cy="1489431"/>
            <a:chOff x="2973800" y="4027901"/>
            <a:chExt cx="2282824" cy="1220993"/>
          </a:xfrm>
        </p:grpSpPr>
        <p:sp>
          <p:nvSpPr>
            <p:cNvPr id="45" name="TextBox 44"/>
            <p:cNvSpPr txBox="1"/>
            <p:nvPr/>
          </p:nvSpPr>
          <p:spPr>
            <a:xfrm>
              <a:off x="2973800" y="4027901"/>
              <a:ext cx="2282824" cy="1220993"/>
            </a:xfrm>
            <a:prstGeom prst="rect">
              <a:avLst/>
            </a:prstGeom>
            <a:solidFill>
              <a:srgbClr val="E8E8E8"/>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3" name="Rectangle 2"/>
            <p:cNvSpPr/>
            <p:nvPr/>
          </p:nvSpPr>
          <p:spPr>
            <a:xfrm>
              <a:off x="2984350" y="4027991"/>
              <a:ext cx="2268401" cy="657359"/>
            </a:xfrm>
            <a:prstGeom prst="rect">
              <a:avLst/>
            </a:prstGeom>
          </p:spPr>
          <p:txBody>
            <a:bodyPr wrap="square">
              <a:spAutoFit/>
            </a:bodyPr>
            <a:lstStyle/>
            <a:p>
              <a:pPr defTabSz="932504"/>
              <a:r>
                <a:rPr lang="en-US" sz="1836" dirty="0">
                  <a:solidFill>
                    <a:srgbClr val="44546A"/>
                  </a:solidFill>
                </a:rPr>
                <a:t>SOC 1 Type 2</a:t>
              </a:r>
            </a:p>
            <a:p>
              <a:pPr defTabSz="932504"/>
              <a:r>
                <a:rPr lang="en-US" sz="1836" dirty="0">
                  <a:solidFill>
                    <a:srgbClr val="44546A"/>
                  </a:solidFill>
                </a:rPr>
                <a:t>SOC 2 Type 2</a:t>
              </a:r>
            </a:p>
          </p:txBody>
        </p:sp>
      </p:grpSp>
      <p:grpSp>
        <p:nvGrpSpPr>
          <p:cNvPr id="7" name="Group 6"/>
          <p:cNvGrpSpPr/>
          <p:nvPr/>
        </p:nvGrpSpPr>
        <p:grpSpPr>
          <a:xfrm>
            <a:off x="5152755" y="3533319"/>
            <a:ext cx="2327972" cy="1489431"/>
            <a:chOff x="5265738" y="4027901"/>
            <a:chExt cx="2282824" cy="1220993"/>
          </a:xfrm>
        </p:grpSpPr>
        <p:sp>
          <p:nvSpPr>
            <p:cNvPr id="46" name="TextBox 45"/>
            <p:cNvSpPr txBox="1"/>
            <p:nvPr/>
          </p:nvSpPr>
          <p:spPr>
            <a:xfrm>
              <a:off x="5265738" y="4027901"/>
              <a:ext cx="2282824" cy="1220993"/>
            </a:xfrm>
            <a:prstGeom prst="rect">
              <a:avLst/>
            </a:prstGeom>
            <a:solidFill>
              <a:schemeClr val="bg1">
                <a:lumMod val="85000"/>
              </a:schemeClr>
            </a:solidFill>
          </p:spPr>
          <p:txBody>
            <a:bodyPr wrap="square" lIns="93248" tIns="139873" rIns="0" rtlCol="0">
              <a:noAutofit/>
            </a:bodyPr>
            <a:lstStyle/>
            <a:p>
              <a:pPr defTabSz="932504"/>
              <a:endParaRPr lang="en-US" sz="2856" kern="0" dirty="0">
                <a:solidFill>
                  <a:srgbClr val="FFFFFF"/>
                </a:solidFill>
                <a:latin typeface="Segoe UI Light"/>
              </a:endParaRPr>
            </a:p>
          </p:txBody>
        </p:sp>
        <p:sp>
          <p:nvSpPr>
            <p:cNvPr id="4" name="Rectangle 3"/>
            <p:cNvSpPr/>
            <p:nvPr/>
          </p:nvSpPr>
          <p:spPr>
            <a:xfrm>
              <a:off x="5300812" y="4027991"/>
              <a:ext cx="2120653" cy="939873"/>
            </a:xfrm>
            <a:prstGeom prst="rect">
              <a:avLst/>
            </a:prstGeom>
          </p:spPr>
          <p:txBody>
            <a:bodyPr wrap="square">
              <a:spAutoFit/>
            </a:bodyPr>
            <a:lstStyle/>
            <a:p>
              <a:pPr defTabSz="932504"/>
              <a:r>
                <a:rPr lang="en-US" sz="1836" dirty="0">
                  <a:solidFill>
                    <a:srgbClr val="44546A"/>
                  </a:solidFill>
                </a:rPr>
                <a:t>FedRAMP/FISMA</a:t>
              </a:r>
            </a:p>
            <a:p>
              <a:pPr defTabSz="932504"/>
              <a:r>
                <a:rPr lang="en-US" sz="1836" dirty="0">
                  <a:solidFill>
                    <a:srgbClr val="44546A"/>
                  </a:solidFill>
                </a:rPr>
                <a:t>PCI DSS Level 1</a:t>
              </a:r>
            </a:p>
            <a:p>
              <a:pPr defTabSz="932504"/>
              <a:r>
                <a:rPr lang="en-US" sz="1836" dirty="0">
                  <a:solidFill>
                    <a:srgbClr val="44546A"/>
                  </a:solidFill>
                </a:rPr>
                <a:t>UK G-Cloud</a:t>
              </a:r>
            </a:p>
          </p:txBody>
        </p:sp>
      </p:grpSp>
      <p:sp>
        <p:nvSpPr>
          <p:cNvPr id="38" name="Rectangle 24"/>
          <p:cNvSpPr>
            <a:spLocks noChangeArrowheads="1"/>
          </p:cNvSpPr>
          <p:nvPr/>
        </p:nvSpPr>
        <p:spPr bwMode="auto">
          <a:xfrm flipH="1">
            <a:off x="7799842" y="6225082"/>
            <a:ext cx="1502599" cy="781753"/>
          </a:xfrm>
          <a:prstGeom prst="rect">
            <a:avLst/>
          </a:prstGeom>
          <a:solidFill>
            <a:schemeClr val="bg2"/>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6" name="TextBox 15"/>
          <p:cNvSpPr txBox="1"/>
          <p:nvPr/>
        </p:nvSpPr>
        <p:spPr>
          <a:xfrm>
            <a:off x="502444" y="1782851"/>
            <a:ext cx="2327972" cy="1750468"/>
          </a:xfrm>
          <a:prstGeom prst="rect">
            <a:avLst/>
          </a:prstGeom>
          <a:solidFill>
            <a:schemeClr val="tx2">
              <a:lumMod val="40000"/>
              <a:lumOff val="60000"/>
            </a:schemeClr>
          </a:solidFill>
        </p:spPr>
        <p:txBody>
          <a:bodyPr wrap="square" lIns="93248" tIns="139873" rIns="0" rtlCol="0">
            <a:noAutofit/>
          </a:bodyPr>
          <a:lstStyle/>
          <a:p>
            <a:pPr defTabSz="932504"/>
            <a:r>
              <a:rPr lang="en-US" sz="2400" kern="0" dirty="0">
                <a:solidFill>
                  <a:srgbClr val="FFFFFF"/>
                </a:solidFill>
                <a:latin typeface="Segoe UI Semibold" panose="020B0702040204020203" pitchFamily="34" charset="0"/>
                <a:cs typeface="Segoe UI Semibold" panose="020B0702040204020203" pitchFamily="34" charset="0"/>
              </a:rPr>
              <a:t>Information security standards</a:t>
            </a:r>
          </a:p>
        </p:txBody>
      </p:sp>
      <p:sp>
        <p:nvSpPr>
          <p:cNvPr id="17" name="TextBox 16"/>
          <p:cNvSpPr txBox="1"/>
          <p:nvPr/>
        </p:nvSpPr>
        <p:spPr>
          <a:xfrm>
            <a:off x="2830415" y="1782851"/>
            <a:ext cx="2327972" cy="1750468"/>
          </a:xfrm>
          <a:prstGeom prst="rect">
            <a:avLst/>
          </a:prstGeom>
          <a:solidFill>
            <a:schemeClr val="tx2">
              <a:lumMod val="60000"/>
              <a:lumOff val="40000"/>
            </a:schemeClr>
          </a:solidFill>
        </p:spPr>
        <p:txBody>
          <a:bodyPr wrap="square" lIns="93248" tIns="139873" rIns="0" rtlCol="0">
            <a:noAutofit/>
          </a:bodyPr>
          <a:lstStyle/>
          <a:p>
            <a:pPr defTabSz="950774">
              <a:lnSpc>
                <a:spcPts val="3060"/>
              </a:lnSpc>
              <a:defRPr/>
            </a:pPr>
            <a:r>
              <a:rPr lang="en-US" sz="2400" kern="0" dirty="0">
                <a:solidFill>
                  <a:srgbClr val="FFFFFF"/>
                </a:solidFill>
                <a:latin typeface="Segoe UI Semibold" panose="020B0702040204020203" pitchFamily="34" charset="0"/>
                <a:cs typeface="Segoe UI Semibold" panose="020B0702040204020203" pitchFamily="34" charset="0"/>
              </a:rPr>
              <a:t>Effective controls</a:t>
            </a:r>
          </a:p>
        </p:txBody>
      </p:sp>
      <p:sp>
        <p:nvSpPr>
          <p:cNvPr id="18" name="TextBox 17"/>
          <p:cNvSpPr txBox="1"/>
          <p:nvPr/>
        </p:nvSpPr>
        <p:spPr>
          <a:xfrm>
            <a:off x="5158387" y="1782851"/>
            <a:ext cx="2327972" cy="1750468"/>
          </a:xfrm>
          <a:prstGeom prst="rect">
            <a:avLst/>
          </a:prstGeom>
          <a:solidFill>
            <a:schemeClr val="tx2"/>
          </a:solidFill>
        </p:spPr>
        <p:txBody>
          <a:bodyPr wrap="square" lIns="93248" tIns="139873" rIns="0" rtlCol="0">
            <a:noAutofit/>
          </a:bodyPr>
          <a:lstStyle/>
          <a:p>
            <a:pPr defTabSz="950774">
              <a:lnSpc>
                <a:spcPts val="3060"/>
              </a:lnSpc>
              <a:defRPr/>
            </a:pPr>
            <a:r>
              <a:rPr lang="en-US" sz="2400" kern="0" spc="-31" dirty="0">
                <a:solidFill>
                  <a:srgbClr val="FFFFFF"/>
                </a:solidFill>
                <a:latin typeface="Segoe UI Semibold" panose="020B0702040204020203" pitchFamily="34" charset="0"/>
                <a:cs typeface="Segoe UI Semibold" panose="020B0702040204020203" pitchFamily="34" charset="0"/>
              </a:rPr>
              <a:t>Government </a:t>
            </a:r>
            <a:br>
              <a:rPr lang="en-US" sz="2400" kern="0" spc="-31" dirty="0">
                <a:solidFill>
                  <a:srgbClr val="FFFFFF"/>
                </a:solidFill>
                <a:latin typeface="Segoe UI Semibold" panose="020B0702040204020203" pitchFamily="34" charset="0"/>
                <a:cs typeface="Segoe UI Semibold" panose="020B0702040204020203" pitchFamily="34" charset="0"/>
              </a:rPr>
            </a:br>
            <a:r>
              <a:rPr lang="en-US" sz="2400" kern="0" spc="-31" dirty="0">
                <a:solidFill>
                  <a:srgbClr val="FFFFFF"/>
                </a:solidFill>
                <a:latin typeface="Segoe UI Semibold" panose="020B0702040204020203" pitchFamily="34" charset="0"/>
                <a:cs typeface="Segoe UI Semibold" panose="020B0702040204020203" pitchFamily="34" charset="0"/>
              </a:rPr>
              <a:t>and industry certifications</a:t>
            </a:r>
          </a:p>
        </p:txBody>
      </p:sp>
      <p:grpSp>
        <p:nvGrpSpPr>
          <p:cNvPr id="11" name="Group 10"/>
          <p:cNvGrpSpPr/>
          <p:nvPr/>
        </p:nvGrpSpPr>
        <p:grpSpPr>
          <a:xfrm flipH="1">
            <a:off x="9359422" y="3769054"/>
            <a:ext cx="1656045" cy="3237781"/>
            <a:chOff x="425222" y="3519500"/>
            <a:chExt cx="1623928" cy="3174988"/>
          </a:xfrm>
        </p:grpSpPr>
        <p:sp>
          <p:nvSpPr>
            <p:cNvPr id="12" name="Rectangle 11"/>
            <p:cNvSpPr/>
            <p:nvPr/>
          </p:nvSpPr>
          <p:spPr bwMode="auto">
            <a:xfrm>
              <a:off x="1226909" y="3694554"/>
              <a:ext cx="822241" cy="292373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25222" y="4564062"/>
              <a:ext cx="1011238" cy="213042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22"/>
            <p:cNvSpPr>
              <a:spLocks noChangeArrowheads="1"/>
            </p:cNvSpPr>
            <p:nvPr/>
          </p:nvSpPr>
          <p:spPr bwMode="auto">
            <a:xfrm>
              <a:off x="1772780" y="3519500"/>
              <a:ext cx="139700" cy="180975"/>
            </a:xfrm>
            <a:prstGeom prst="rect">
              <a:avLst/>
            </a:prstGeom>
            <a:solidFill>
              <a:schemeClr val="bg1">
                <a:lumMod val="8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15" name="Rectangle 23"/>
            <p:cNvSpPr>
              <a:spLocks noChangeArrowheads="1"/>
            </p:cNvSpPr>
            <p:nvPr/>
          </p:nvSpPr>
          <p:spPr bwMode="auto">
            <a:xfrm>
              <a:off x="1585455" y="3519500"/>
              <a:ext cx="139700" cy="180975"/>
            </a:xfrm>
            <a:prstGeom prst="rect">
              <a:avLst/>
            </a:prstGeom>
            <a:solidFill>
              <a:schemeClr val="bg1">
                <a:lumMod val="8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grpSp>
      <p:sp>
        <p:nvSpPr>
          <p:cNvPr id="19" name="Rectangle 6"/>
          <p:cNvSpPr>
            <a:spLocks noChangeArrowheads="1"/>
          </p:cNvSpPr>
          <p:nvPr/>
        </p:nvSpPr>
        <p:spPr bwMode="auto">
          <a:xfrm flipH="1">
            <a:off x="10366289" y="6064637"/>
            <a:ext cx="1079804" cy="942198"/>
          </a:xfrm>
          <a:prstGeom prst="rect">
            <a:avLst/>
          </a:prstGeom>
          <a:solidFill>
            <a:schemeClr val="accent2"/>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3" name="Rectangle 7"/>
          <p:cNvSpPr>
            <a:spLocks noChangeArrowheads="1"/>
          </p:cNvSpPr>
          <p:nvPr/>
        </p:nvSpPr>
        <p:spPr bwMode="auto">
          <a:xfrm flipH="1">
            <a:off x="10308008" y="6019308"/>
            <a:ext cx="1188833" cy="46623"/>
          </a:xfrm>
          <a:prstGeom prst="rect">
            <a:avLst/>
          </a:prstGeom>
          <a:solidFill>
            <a:schemeClr val="accent2">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4" name="Rectangle 8"/>
          <p:cNvSpPr>
            <a:spLocks noChangeArrowheads="1"/>
          </p:cNvSpPr>
          <p:nvPr/>
        </p:nvSpPr>
        <p:spPr bwMode="auto">
          <a:xfrm flipH="1">
            <a:off x="10710220" y="6705721"/>
            <a:ext cx="155414" cy="301115"/>
          </a:xfrm>
          <a:prstGeom prst="rect">
            <a:avLst/>
          </a:prstGeom>
          <a:solidFill>
            <a:schemeClr val="accent2">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5" name="Rectangle 9"/>
          <p:cNvSpPr>
            <a:spLocks noChangeArrowheads="1"/>
          </p:cNvSpPr>
          <p:nvPr/>
        </p:nvSpPr>
        <p:spPr bwMode="auto">
          <a:xfrm flipH="1">
            <a:off x="10978956" y="6705721"/>
            <a:ext cx="152177" cy="301115"/>
          </a:xfrm>
          <a:prstGeom prst="rect">
            <a:avLst/>
          </a:prstGeom>
          <a:solidFill>
            <a:schemeClr val="accent2">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6" name="Rectangle 10"/>
          <p:cNvSpPr>
            <a:spLocks noChangeArrowheads="1"/>
          </p:cNvSpPr>
          <p:nvPr/>
        </p:nvSpPr>
        <p:spPr bwMode="auto">
          <a:xfrm flipH="1">
            <a:off x="10434246" y="6190911"/>
            <a:ext cx="960006" cy="152177"/>
          </a:xfrm>
          <a:prstGeom prst="rect">
            <a:avLst/>
          </a:prstGeom>
          <a:solidFill>
            <a:schemeClr val="accent2">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7" name="Rectangle 11"/>
          <p:cNvSpPr>
            <a:spLocks noChangeArrowheads="1"/>
          </p:cNvSpPr>
          <p:nvPr/>
        </p:nvSpPr>
        <p:spPr bwMode="auto">
          <a:xfrm flipH="1">
            <a:off x="10434246" y="6456409"/>
            <a:ext cx="960006" cy="155414"/>
          </a:xfrm>
          <a:prstGeom prst="rect">
            <a:avLst/>
          </a:prstGeom>
          <a:solidFill>
            <a:schemeClr val="accent2">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8" name="Rectangle 12"/>
          <p:cNvSpPr>
            <a:spLocks noChangeArrowheads="1"/>
          </p:cNvSpPr>
          <p:nvPr/>
        </p:nvSpPr>
        <p:spPr bwMode="auto">
          <a:xfrm flipH="1">
            <a:off x="8894086" y="5530634"/>
            <a:ext cx="1186652" cy="1476200"/>
          </a:xfrm>
          <a:prstGeom prst="rect">
            <a:avLst/>
          </a:prstGeom>
          <a:solidFill>
            <a:srgbClr val="80B940"/>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29" name="Rectangle 13"/>
          <p:cNvSpPr>
            <a:spLocks noChangeArrowheads="1"/>
          </p:cNvSpPr>
          <p:nvPr/>
        </p:nvSpPr>
        <p:spPr bwMode="auto">
          <a:xfrm flipH="1">
            <a:off x="8835805" y="5485999"/>
            <a:ext cx="1306450" cy="45329"/>
          </a:xfrm>
          <a:prstGeom prst="rect">
            <a:avLst/>
          </a:prstGeom>
          <a:solidFill>
            <a:schemeClr val="accent6">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30" name="Rectangle 14"/>
          <p:cNvSpPr>
            <a:spLocks noChangeArrowheads="1"/>
          </p:cNvSpPr>
          <p:nvPr/>
        </p:nvSpPr>
        <p:spPr bwMode="auto">
          <a:xfrm flipH="1">
            <a:off x="9272908" y="6705721"/>
            <a:ext cx="155414" cy="301115"/>
          </a:xfrm>
          <a:prstGeom prst="rect">
            <a:avLst/>
          </a:prstGeom>
          <a:solidFill>
            <a:schemeClr val="accent6">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31" name="Rectangle 15"/>
          <p:cNvSpPr>
            <a:spLocks noChangeArrowheads="1"/>
          </p:cNvSpPr>
          <p:nvPr/>
        </p:nvSpPr>
        <p:spPr bwMode="auto">
          <a:xfrm flipH="1">
            <a:off x="9543262" y="6705721"/>
            <a:ext cx="155414" cy="301115"/>
          </a:xfrm>
          <a:prstGeom prst="rect">
            <a:avLst/>
          </a:prstGeom>
          <a:solidFill>
            <a:schemeClr val="accent6">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32" name="Rectangle 16"/>
          <p:cNvSpPr>
            <a:spLocks noChangeArrowheads="1"/>
          </p:cNvSpPr>
          <p:nvPr/>
        </p:nvSpPr>
        <p:spPr bwMode="auto">
          <a:xfrm flipH="1">
            <a:off x="9004170" y="5658294"/>
            <a:ext cx="960006" cy="155414"/>
          </a:xfrm>
          <a:prstGeom prst="rect">
            <a:avLst/>
          </a:prstGeom>
          <a:solidFill>
            <a:schemeClr val="accent6">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33" name="Rectangle 17"/>
          <p:cNvSpPr>
            <a:spLocks noChangeArrowheads="1"/>
          </p:cNvSpPr>
          <p:nvPr/>
        </p:nvSpPr>
        <p:spPr bwMode="auto">
          <a:xfrm flipH="1">
            <a:off x="9004170" y="5922174"/>
            <a:ext cx="960006" cy="155414"/>
          </a:xfrm>
          <a:prstGeom prst="rect">
            <a:avLst/>
          </a:prstGeom>
          <a:solidFill>
            <a:schemeClr val="accent6">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34" name="Rectangle 18"/>
          <p:cNvSpPr>
            <a:spLocks noChangeArrowheads="1"/>
          </p:cNvSpPr>
          <p:nvPr/>
        </p:nvSpPr>
        <p:spPr bwMode="auto">
          <a:xfrm flipH="1">
            <a:off x="9004170" y="6190911"/>
            <a:ext cx="960006" cy="152177"/>
          </a:xfrm>
          <a:prstGeom prst="rect">
            <a:avLst/>
          </a:prstGeom>
          <a:solidFill>
            <a:schemeClr val="accent6">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35" name="Rectangle 19"/>
          <p:cNvSpPr>
            <a:spLocks noChangeArrowheads="1"/>
          </p:cNvSpPr>
          <p:nvPr/>
        </p:nvSpPr>
        <p:spPr bwMode="auto">
          <a:xfrm flipH="1">
            <a:off x="9004170" y="6456409"/>
            <a:ext cx="960006" cy="155414"/>
          </a:xfrm>
          <a:prstGeom prst="rect">
            <a:avLst/>
          </a:prstGeom>
          <a:solidFill>
            <a:schemeClr val="accent6">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36" name="Rectangle 22"/>
          <p:cNvSpPr>
            <a:spLocks noChangeArrowheads="1"/>
          </p:cNvSpPr>
          <p:nvPr/>
        </p:nvSpPr>
        <p:spPr bwMode="auto">
          <a:xfrm flipH="1">
            <a:off x="9088354" y="5301444"/>
            <a:ext cx="142463" cy="184554"/>
          </a:xfrm>
          <a:prstGeom prst="rect">
            <a:avLst/>
          </a:prstGeom>
          <a:solidFill>
            <a:schemeClr val="accent6">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37" name="Rectangle 23"/>
          <p:cNvSpPr>
            <a:spLocks noChangeArrowheads="1"/>
          </p:cNvSpPr>
          <p:nvPr/>
        </p:nvSpPr>
        <p:spPr bwMode="auto">
          <a:xfrm flipH="1">
            <a:off x="9279384" y="5301444"/>
            <a:ext cx="142463" cy="184554"/>
          </a:xfrm>
          <a:prstGeom prst="rect">
            <a:avLst/>
          </a:prstGeom>
          <a:solidFill>
            <a:schemeClr val="accent6">
              <a:lumMod val="7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39" name="Freeform 25"/>
          <p:cNvSpPr>
            <a:spLocks/>
          </p:cNvSpPr>
          <p:nvPr/>
        </p:nvSpPr>
        <p:spPr bwMode="auto">
          <a:xfrm flipH="1">
            <a:off x="9720846" y="1704969"/>
            <a:ext cx="1481291" cy="96648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85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40" name="Freeform 26"/>
          <p:cNvSpPr>
            <a:spLocks/>
          </p:cNvSpPr>
          <p:nvPr/>
        </p:nvSpPr>
        <p:spPr bwMode="auto">
          <a:xfrm>
            <a:off x="9584360" y="2326625"/>
            <a:ext cx="1648267" cy="3968090"/>
          </a:xfrm>
          <a:custGeom>
            <a:avLst/>
            <a:gdLst>
              <a:gd name="T0" fmla="*/ 6 w 516"/>
              <a:gd name="T1" fmla="*/ 1419 h 1431"/>
              <a:gd name="T2" fmla="*/ 223 w 516"/>
              <a:gd name="T3" fmla="*/ 1149 h 1431"/>
              <a:gd name="T4" fmla="*/ 353 w 516"/>
              <a:gd name="T5" fmla="*/ 42 h 1431"/>
              <a:gd name="T6" fmla="*/ 278 w 516"/>
              <a:gd name="T7" fmla="*/ 44 h 1431"/>
              <a:gd name="T8" fmla="*/ 39 w 516"/>
              <a:gd name="T9" fmla="*/ 6 h 1431"/>
              <a:gd name="T10" fmla="*/ 45 w 516"/>
              <a:gd name="T11" fmla="*/ 0 h 1431"/>
              <a:gd name="T12" fmla="*/ 51 w 516"/>
              <a:gd name="T13" fmla="*/ 6 h 1431"/>
              <a:gd name="T14" fmla="*/ 278 w 516"/>
              <a:gd name="T15" fmla="*/ 33 h 1431"/>
              <a:gd name="T16" fmla="*/ 504 w 516"/>
              <a:gd name="T17" fmla="*/ 6 h 1431"/>
              <a:gd name="T18" fmla="*/ 510 w 516"/>
              <a:gd name="T19" fmla="*/ 0 h 1431"/>
              <a:gd name="T20" fmla="*/ 516 w 516"/>
              <a:gd name="T21" fmla="*/ 6 h 1431"/>
              <a:gd name="T22" fmla="*/ 365 w 516"/>
              <a:gd name="T23" fmla="*/ 42 h 1431"/>
              <a:gd name="T24" fmla="*/ 233 w 516"/>
              <a:gd name="T25" fmla="*/ 1152 h 1431"/>
              <a:gd name="T26" fmla="*/ 6 w 516"/>
              <a:gd name="T27" fmla="*/ 1431 h 1431"/>
              <a:gd name="T28" fmla="*/ 0 w 516"/>
              <a:gd name="T29" fmla="*/ 1425 h 1431"/>
              <a:gd name="T30" fmla="*/ 6 w 516"/>
              <a:gd name="T31" fmla="*/ 1419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6" h="1431">
                <a:moveTo>
                  <a:pt x="6" y="1419"/>
                </a:moveTo>
                <a:cubicBezTo>
                  <a:pt x="87" y="1419"/>
                  <a:pt x="164" y="1323"/>
                  <a:pt x="223" y="1149"/>
                </a:cubicBezTo>
                <a:cubicBezTo>
                  <a:pt x="281" y="973"/>
                  <a:pt x="353" y="291"/>
                  <a:pt x="353" y="42"/>
                </a:cubicBezTo>
                <a:cubicBezTo>
                  <a:pt x="313" y="44"/>
                  <a:pt x="281" y="44"/>
                  <a:pt x="278" y="44"/>
                </a:cubicBezTo>
                <a:cubicBezTo>
                  <a:pt x="268" y="44"/>
                  <a:pt x="39" y="44"/>
                  <a:pt x="39" y="6"/>
                </a:cubicBezTo>
                <a:cubicBezTo>
                  <a:pt x="39" y="3"/>
                  <a:pt x="42" y="0"/>
                  <a:pt x="45" y="0"/>
                </a:cubicBezTo>
                <a:cubicBezTo>
                  <a:pt x="48" y="0"/>
                  <a:pt x="51" y="2"/>
                  <a:pt x="51" y="6"/>
                </a:cubicBezTo>
                <a:cubicBezTo>
                  <a:pt x="55" y="15"/>
                  <a:pt x="134" y="33"/>
                  <a:pt x="278" y="33"/>
                </a:cubicBezTo>
                <a:cubicBezTo>
                  <a:pt x="422" y="33"/>
                  <a:pt x="501" y="15"/>
                  <a:pt x="504" y="6"/>
                </a:cubicBezTo>
                <a:cubicBezTo>
                  <a:pt x="504" y="3"/>
                  <a:pt x="507" y="0"/>
                  <a:pt x="510" y="0"/>
                </a:cubicBezTo>
                <a:cubicBezTo>
                  <a:pt x="513" y="0"/>
                  <a:pt x="516" y="3"/>
                  <a:pt x="516" y="6"/>
                </a:cubicBezTo>
                <a:cubicBezTo>
                  <a:pt x="516" y="29"/>
                  <a:pt x="433" y="38"/>
                  <a:pt x="365" y="42"/>
                </a:cubicBezTo>
                <a:cubicBezTo>
                  <a:pt x="364" y="292"/>
                  <a:pt x="293" y="976"/>
                  <a:pt x="233" y="1152"/>
                </a:cubicBezTo>
                <a:cubicBezTo>
                  <a:pt x="173" y="1332"/>
                  <a:pt x="93" y="1431"/>
                  <a:pt x="6" y="1431"/>
                </a:cubicBezTo>
                <a:cubicBezTo>
                  <a:pt x="3" y="1431"/>
                  <a:pt x="0" y="1428"/>
                  <a:pt x="0" y="1425"/>
                </a:cubicBezTo>
                <a:cubicBezTo>
                  <a:pt x="0" y="1422"/>
                  <a:pt x="3" y="1419"/>
                  <a:pt x="6" y="1419"/>
                </a:cubicBezTo>
                <a:close/>
              </a:path>
            </a:pathLst>
          </a:custGeom>
          <a:solidFill>
            <a:schemeClr val="accent1">
              <a:lumMod val="50000"/>
            </a:schemeClr>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41" name="Freeform 25"/>
          <p:cNvSpPr>
            <a:spLocks/>
          </p:cNvSpPr>
          <p:nvPr/>
        </p:nvSpPr>
        <p:spPr bwMode="auto">
          <a:xfrm flipH="1">
            <a:off x="9400680" y="2788225"/>
            <a:ext cx="806369" cy="526123"/>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accent1"/>
          </a:solidFill>
          <a:ln>
            <a:noFill/>
          </a:ln>
          <a:extLst/>
        </p:spPr>
        <p:txBody>
          <a:bodyPr vert="horz" wrap="square" lIns="93248" tIns="46624" rIns="93248" bIns="46624" numCol="1" anchor="t" anchorCtr="0" compatLnSpc="1">
            <a:prstTxWarp prst="textNoShape">
              <a:avLst/>
            </a:prstTxWarp>
          </a:bodyPr>
          <a:lstStyle/>
          <a:p>
            <a:pPr defTabSz="932504"/>
            <a:endParaRPr lang="en-US" sz="1836" dirty="0">
              <a:solidFill>
                <a:prstClr val="black"/>
              </a:solidFill>
            </a:endParaRPr>
          </a:p>
        </p:txBody>
      </p:sp>
      <p:sp>
        <p:nvSpPr>
          <p:cNvPr id="8" name="Title 7"/>
          <p:cNvSpPr>
            <a:spLocks noGrp="1"/>
          </p:cNvSpPr>
          <p:nvPr>
            <p:ph type="title"/>
          </p:nvPr>
        </p:nvSpPr>
        <p:spPr/>
        <p:txBody>
          <a:bodyPr/>
          <a:lstStyle/>
          <a:p>
            <a:r>
              <a:rPr lang="en-US" dirty="0">
                <a:solidFill>
                  <a:schemeClr val="tx1"/>
                </a:solidFill>
              </a:rPr>
              <a:t>Simplified compliance</a:t>
            </a:r>
            <a:endParaRPr lang="en-US" dirty="0"/>
          </a:p>
        </p:txBody>
      </p:sp>
    </p:spTree>
    <p:extLst>
      <p:ext uri="{BB962C8B-B14F-4D97-AF65-F5344CB8AC3E}">
        <p14:creationId xmlns:p14="http://schemas.microsoft.com/office/powerpoint/2010/main" val="3776537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down)">
                                      <p:cBhvr>
                                        <p:cTn id="8" dur="500"/>
                                        <p:tgtEl>
                                          <p:spTgt spid="5"/>
                                        </p:tgtEl>
                                      </p:cBhvr>
                                    </p:animEffect>
                                  </p:childTnLst>
                                </p:cTn>
                              </p:par>
                              <p:par>
                                <p:cTn id="9" presetID="12" presetClass="entr" presetSubtype="1"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down)">
                                      <p:cBhvr>
                                        <p:cTn id="12" dur="500"/>
                                        <p:tgtEl>
                                          <p:spTgt spid="6"/>
                                        </p:tgtEl>
                                      </p:cBhvr>
                                    </p:animEffect>
                                  </p:childTnLst>
                                </p:cTn>
                              </p:par>
                              <p:par>
                                <p:cTn id="13" presetID="12" presetClass="entr" presetSubtype="1"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Freeform 9"/>
          <p:cNvSpPr/>
          <p:nvPr/>
        </p:nvSpPr>
        <p:spPr>
          <a:xfrm>
            <a:off x="7127591" y="2690801"/>
            <a:ext cx="2968898" cy="2782652"/>
          </a:xfrm>
          <a:custGeom>
            <a:avLst/>
            <a:gdLst>
              <a:gd name="connsiteX0" fmla="*/ 0 w 1929372"/>
              <a:gd name="connsiteY0" fmla="*/ 812292 h 1624584"/>
              <a:gd name="connsiteX1" fmla="*/ 964686 w 1929372"/>
              <a:gd name="connsiteY1" fmla="*/ 0 h 1624584"/>
              <a:gd name="connsiteX2" fmla="*/ 1929372 w 1929372"/>
              <a:gd name="connsiteY2" fmla="*/ 812292 h 1624584"/>
              <a:gd name="connsiteX3" fmla="*/ 964686 w 1929372"/>
              <a:gd name="connsiteY3" fmla="*/ 1624584 h 1624584"/>
              <a:gd name="connsiteX4" fmla="*/ 0 w 1929372"/>
              <a:gd name="connsiteY4" fmla="*/ 812292 h 1624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72" h="1624584">
                <a:moveTo>
                  <a:pt x="0" y="812292"/>
                </a:moveTo>
                <a:cubicBezTo>
                  <a:pt x="0" y="363676"/>
                  <a:pt x="431905" y="0"/>
                  <a:pt x="964686" y="0"/>
                </a:cubicBezTo>
                <a:cubicBezTo>
                  <a:pt x="1497467" y="0"/>
                  <a:pt x="1929372" y="363676"/>
                  <a:pt x="1929372" y="812292"/>
                </a:cubicBezTo>
                <a:cubicBezTo>
                  <a:pt x="1929372" y="1260908"/>
                  <a:pt x="1497467" y="1624584"/>
                  <a:pt x="964686" y="1624584"/>
                </a:cubicBezTo>
                <a:cubicBezTo>
                  <a:pt x="431905" y="1624584"/>
                  <a:pt x="0" y="1260908"/>
                  <a:pt x="0" y="812292"/>
                </a:cubicBezTo>
                <a:close/>
              </a:path>
            </a:pathLst>
          </a:custGeom>
          <a:noFill/>
          <a:ln w="38100">
            <a:solidFill>
              <a:srgbClr val="80B940"/>
            </a:solidFill>
          </a:ln>
        </p:spPr>
        <p:style>
          <a:lnRef idx="2">
            <a:schemeClr val="lt1">
              <a:hueOff val="0"/>
              <a:satOff val="0"/>
              <a:lumOff val="0"/>
              <a:alphaOff val="0"/>
            </a:schemeClr>
          </a:lnRef>
          <a:fillRef idx="1">
            <a:schemeClr val="accent5">
              <a:alpha val="50000"/>
              <a:hueOff val="-12397374"/>
              <a:satOff val="18550"/>
              <a:lumOff val="-20783"/>
              <a:alphaOff val="0"/>
            </a:schemeClr>
          </a:fillRef>
          <a:effectRef idx="0">
            <a:schemeClr val="accent5">
              <a:alpha val="50000"/>
              <a:hueOff val="-12397374"/>
              <a:satOff val="18550"/>
              <a:lumOff val="-20783"/>
              <a:alphaOff val="0"/>
            </a:schemeClr>
          </a:effectRef>
          <a:fontRef idx="minor">
            <a:schemeClr val="tx1"/>
          </a:fontRef>
        </p:style>
        <p:txBody>
          <a:bodyPr spcFirstLastPara="0" vert="horz" wrap="square" lIns="151349" tIns="191160" rIns="652739" bIns="0" numCol="1" spcCol="1270" anchor="ctr" anchorCtr="0">
            <a:noAutofit/>
          </a:bodyPr>
          <a:lstStyle/>
          <a:p>
            <a:pPr defTabSz="1087821">
              <a:lnSpc>
                <a:spcPct val="90000"/>
              </a:lnSpc>
              <a:spcBef>
                <a:spcPct val="0"/>
              </a:spcBef>
            </a:pPr>
            <a:r>
              <a:rPr lang="en-US" sz="3672" dirty="0">
                <a:solidFill>
                  <a:prstClr val="black"/>
                </a:solidFill>
              </a:rPr>
              <a:t>  </a:t>
            </a:r>
          </a:p>
        </p:txBody>
      </p:sp>
      <p:sp>
        <p:nvSpPr>
          <p:cNvPr id="16" name="Half Frame 15"/>
          <p:cNvSpPr/>
          <p:nvPr/>
        </p:nvSpPr>
        <p:spPr>
          <a:xfrm rot="10800000">
            <a:off x="9308870" y="2800718"/>
            <a:ext cx="488250" cy="417730"/>
          </a:xfrm>
          <a:prstGeom prst="halfFram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black"/>
              </a:solidFill>
            </a:endParaRPr>
          </a:p>
        </p:txBody>
      </p:sp>
      <p:sp>
        <p:nvSpPr>
          <p:cNvPr id="5" name="TextBox 4"/>
          <p:cNvSpPr txBox="1"/>
          <p:nvPr/>
        </p:nvSpPr>
        <p:spPr>
          <a:xfrm>
            <a:off x="9887298" y="2535123"/>
            <a:ext cx="1278701" cy="670359"/>
          </a:xfrm>
          <a:prstGeom prst="rect">
            <a:avLst/>
          </a:prstGeom>
          <a:noFill/>
        </p:spPr>
        <p:txBody>
          <a:bodyPr wrap="square" rtlCol="0">
            <a:spAutoFit/>
          </a:bodyPr>
          <a:lstStyle/>
          <a:p>
            <a:pPr defTabSz="932504"/>
            <a:r>
              <a:rPr lang="en-US" sz="1836" dirty="0">
                <a:solidFill>
                  <a:srgbClr val="44546A"/>
                </a:solidFill>
              </a:rPr>
              <a:t>Security analytics</a:t>
            </a:r>
          </a:p>
        </p:txBody>
      </p:sp>
      <p:sp>
        <p:nvSpPr>
          <p:cNvPr id="22" name="TextBox 21"/>
          <p:cNvSpPr txBox="1"/>
          <p:nvPr/>
        </p:nvSpPr>
        <p:spPr>
          <a:xfrm>
            <a:off x="10219143" y="4316295"/>
            <a:ext cx="2303124" cy="670359"/>
          </a:xfrm>
          <a:prstGeom prst="rect">
            <a:avLst/>
          </a:prstGeom>
          <a:noFill/>
        </p:spPr>
        <p:txBody>
          <a:bodyPr wrap="square" rtlCol="0">
            <a:spAutoFit/>
          </a:bodyPr>
          <a:lstStyle/>
          <a:p>
            <a:pPr defTabSz="932504"/>
            <a:r>
              <a:rPr lang="en-US" sz="1836" dirty="0">
                <a:solidFill>
                  <a:srgbClr val="44546A"/>
                </a:solidFill>
              </a:rPr>
              <a:t>Risk management best practices</a:t>
            </a:r>
          </a:p>
        </p:txBody>
      </p:sp>
      <p:sp>
        <p:nvSpPr>
          <p:cNvPr id="23" name="TextBox 22"/>
          <p:cNvSpPr txBox="1"/>
          <p:nvPr/>
        </p:nvSpPr>
        <p:spPr>
          <a:xfrm>
            <a:off x="5785949" y="4321847"/>
            <a:ext cx="1559649" cy="958461"/>
          </a:xfrm>
          <a:prstGeom prst="rect">
            <a:avLst/>
          </a:prstGeom>
          <a:noFill/>
        </p:spPr>
        <p:txBody>
          <a:bodyPr wrap="square" rtlCol="0">
            <a:spAutoFit/>
          </a:bodyPr>
          <a:lstStyle/>
          <a:p>
            <a:pPr defTabSz="932504"/>
            <a:r>
              <a:rPr lang="en-US" sz="1836" dirty="0">
                <a:solidFill>
                  <a:srgbClr val="44546A"/>
                </a:solidFill>
              </a:rPr>
              <a:t>Security benchmark analysis</a:t>
            </a:r>
          </a:p>
        </p:txBody>
      </p:sp>
      <p:sp>
        <p:nvSpPr>
          <p:cNvPr id="24" name="TextBox 23"/>
          <p:cNvSpPr txBox="1"/>
          <p:nvPr/>
        </p:nvSpPr>
        <p:spPr>
          <a:xfrm>
            <a:off x="6356980" y="2548089"/>
            <a:ext cx="1066019" cy="670359"/>
          </a:xfrm>
          <a:prstGeom prst="rect">
            <a:avLst/>
          </a:prstGeom>
          <a:noFill/>
        </p:spPr>
        <p:txBody>
          <a:bodyPr wrap="square" rtlCol="0">
            <a:spAutoFit/>
          </a:bodyPr>
          <a:lstStyle/>
          <a:p>
            <a:pPr defTabSz="932504"/>
            <a:r>
              <a:rPr lang="en-US" sz="1836" dirty="0">
                <a:solidFill>
                  <a:srgbClr val="44546A"/>
                </a:solidFill>
              </a:rPr>
              <a:t>Test and audit</a:t>
            </a:r>
          </a:p>
        </p:txBody>
      </p:sp>
      <p:sp>
        <p:nvSpPr>
          <p:cNvPr id="6" name="TextBox 5"/>
          <p:cNvSpPr txBox="1"/>
          <p:nvPr/>
        </p:nvSpPr>
        <p:spPr>
          <a:xfrm>
            <a:off x="7383251" y="3347776"/>
            <a:ext cx="2504047" cy="1246628"/>
          </a:xfrm>
          <a:prstGeom prst="rect">
            <a:avLst/>
          </a:prstGeom>
          <a:noFill/>
        </p:spPr>
        <p:txBody>
          <a:bodyPr wrap="square" rtlCol="0">
            <a:spAutoFit/>
          </a:bodyPr>
          <a:lstStyle/>
          <a:p>
            <a:pPr algn="ctr" defTabSz="932504"/>
            <a:r>
              <a:rPr lang="en-US" sz="2448" dirty="0">
                <a:solidFill>
                  <a:srgbClr val="44546A"/>
                </a:solidFill>
              </a:rPr>
              <a:t>Security Compliance</a:t>
            </a:r>
          </a:p>
          <a:p>
            <a:pPr algn="ctr" defTabSz="932504"/>
            <a:r>
              <a:rPr lang="en-US" sz="2448" dirty="0">
                <a:solidFill>
                  <a:srgbClr val="44546A"/>
                </a:solidFill>
              </a:rPr>
              <a:t>Framework</a:t>
            </a:r>
          </a:p>
        </p:txBody>
      </p:sp>
      <p:sp>
        <p:nvSpPr>
          <p:cNvPr id="27" name="TextBox 26"/>
          <p:cNvSpPr txBox="1"/>
          <p:nvPr/>
        </p:nvSpPr>
        <p:spPr>
          <a:xfrm>
            <a:off x="568263" y="2392716"/>
            <a:ext cx="3306972" cy="3486083"/>
          </a:xfrm>
          <a:prstGeom prst="rect">
            <a:avLst/>
          </a:prstGeom>
          <a:noFill/>
        </p:spPr>
        <p:txBody>
          <a:bodyPr wrap="square" rtlCol="0">
            <a:spAutoFit/>
          </a:bodyPr>
          <a:lstStyle/>
          <a:p>
            <a:pPr marL="237983" indent="-237983" defTabSz="932466" fontAlgn="base">
              <a:lnSpc>
                <a:spcPct val="90000"/>
              </a:lnSpc>
              <a:spcBef>
                <a:spcPts val="1020"/>
              </a:spcBef>
              <a:buSzPct val="90000"/>
              <a:buFont typeface="Arial" pitchFamily="34" charset="0"/>
              <a:buChar char="•"/>
              <a:defRPr/>
            </a:pPr>
            <a:r>
              <a:rPr lang="en-US" sz="1600" dirty="0">
                <a:solidFill>
                  <a:srgbClr val="44546A"/>
                </a:solidFill>
              </a:rPr>
              <a:t>Security goals set in         context of business and                  industry requirements</a:t>
            </a:r>
          </a:p>
          <a:p>
            <a:pPr marL="237983" indent="-237983" defTabSz="932466" fontAlgn="base">
              <a:lnSpc>
                <a:spcPct val="90000"/>
              </a:lnSpc>
              <a:spcBef>
                <a:spcPts val="1020"/>
              </a:spcBef>
              <a:buSzPct val="90000"/>
              <a:buFont typeface="Arial" pitchFamily="34" charset="0"/>
              <a:buChar char="•"/>
              <a:defRPr/>
            </a:pPr>
            <a:r>
              <a:rPr lang="en-US" sz="1600" dirty="0">
                <a:solidFill>
                  <a:srgbClr val="44546A"/>
                </a:solidFill>
              </a:rPr>
              <a:t>Security analytics and best practices deployed to detect and respond to threats</a:t>
            </a:r>
          </a:p>
          <a:p>
            <a:pPr marL="237983" indent="-237983" defTabSz="932466" fontAlgn="base">
              <a:lnSpc>
                <a:spcPct val="90000"/>
              </a:lnSpc>
              <a:spcBef>
                <a:spcPts val="1020"/>
              </a:spcBef>
              <a:buSzPct val="90000"/>
              <a:buFont typeface="Arial" pitchFamily="34" charset="0"/>
              <a:buChar char="•"/>
              <a:defRPr/>
            </a:pPr>
            <a:r>
              <a:rPr lang="en-US" sz="1600" dirty="0">
                <a:solidFill>
                  <a:srgbClr val="44546A"/>
                </a:solidFill>
              </a:rPr>
              <a:t>Benchmarked to a high bar of certifications and accreditations to ensure compliance </a:t>
            </a:r>
          </a:p>
          <a:p>
            <a:pPr marL="237983" indent="-237983" defTabSz="932466" fontAlgn="base">
              <a:lnSpc>
                <a:spcPct val="90000"/>
              </a:lnSpc>
              <a:spcBef>
                <a:spcPts val="1020"/>
              </a:spcBef>
              <a:buSzPct val="90000"/>
              <a:buFont typeface="Arial" pitchFamily="34" charset="0"/>
              <a:buChar char="•"/>
              <a:defRPr/>
            </a:pPr>
            <a:r>
              <a:rPr lang="en-US" sz="1600" dirty="0">
                <a:solidFill>
                  <a:srgbClr val="44546A"/>
                </a:solidFill>
              </a:rPr>
              <a:t>Continual monitoring,           test and audit</a:t>
            </a:r>
          </a:p>
          <a:p>
            <a:pPr marL="237983" indent="-237983" defTabSz="932466" fontAlgn="base">
              <a:lnSpc>
                <a:spcPct val="90000"/>
              </a:lnSpc>
              <a:spcBef>
                <a:spcPts val="1020"/>
              </a:spcBef>
              <a:buSzPct val="90000"/>
              <a:buFont typeface="Arial" pitchFamily="34" charset="0"/>
              <a:buChar char="•"/>
              <a:defRPr/>
            </a:pPr>
            <a:r>
              <a:rPr lang="en-US" sz="1600" dirty="0">
                <a:solidFill>
                  <a:srgbClr val="44546A"/>
                </a:solidFill>
              </a:rPr>
              <a:t>Ongoing update of certifications for new services</a:t>
            </a:r>
          </a:p>
        </p:txBody>
      </p:sp>
      <p:cxnSp>
        <p:nvCxnSpPr>
          <p:cNvPr id="28" name="Straight Connector 27"/>
          <p:cNvCxnSpPr/>
          <p:nvPr/>
        </p:nvCxnSpPr>
        <p:spPr>
          <a:xfrm flipV="1">
            <a:off x="4312444" y="1841814"/>
            <a:ext cx="0" cy="4587887"/>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Isosceles Triangle 28"/>
          <p:cNvSpPr>
            <a:spLocks noChangeAspect="1"/>
          </p:cNvSpPr>
          <p:nvPr>
            <p:custDataLst>
              <p:tags r:id="rId1"/>
            </p:custDataLst>
          </p:nvPr>
        </p:nvSpPr>
        <p:spPr bwMode="auto">
          <a:xfrm rot="10800000">
            <a:off x="5509364" y="2005285"/>
            <a:ext cx="1368450" cy="288848"/>
          </a:xfrm>
          <a:prstGeom prst="triangle">
            <a:avLst/>
          </a:prstGeom>
          <a:solidFill>
            <a:srgbClr val="D1FFE6"/>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3216" tIns="46609" rIns="93216" bIns="46609" numCol="1" rtlCol="0" anchor="ctr" anchorCtr="0" compatLnSpc="1">
            <a:prstTxWarp prst="textNoShape">
              <a:avLst/>
            </a:prstTxWarp>
          </a:bodyPr>
          <a:lstStyle/>
          <a:p>
            <a:pPr algn="ctr" defTabSz="931863" fontAlgn="base">
              <a:spcBef>
                <a:spcPct val="0"/>
              </a:spcBef>
              <a:spcAft>
                <a:spcPct val="0"/>
              </a:spcAft>
            </a:pPr>
            <a:endParaRPr lang="en-US" sz="2311" dirty="0">
              <a:gradFill flip="none" rotWithShape="1">
                <a:gsLst>
                  <a:gs pos="0">
                    <a:srgbClr val="000000"/>
                  </a:gs>
                  <a:gs pos="100000">
                    <a:srgbClr val="000000"/>
                  </a:gs>
                </a:gsLst>
                <a:lin ang="5400000" scaled="0"/>
                <a:tileRect/>
              </a:gradFill>
              <a:latin typeface="Segoe Light" pitchFamily="34" charset="0"/>
            </a:endParaRPr>
          </a:p>
        </p:txBody>
      </p:sp>
      <p:sp>
        <p:nvSpPr>
          <p:cNvPr id="30" name="Rounded Rectangle 29"/>
          <p:cNvSpPr/>
          <p:nvPr>
            <p:custDataLst>
              <p:tags r:id="rId2"/>
            </p:custDataLst>
          </p:nvPr>
        </p:nvSpPr>
        <p:spPr bwMode="auto">
          <a:xfrm>
            <a:off x="5048139" y="1432748"/>
            <a:ext cx="7163848" cy="867533"/>
          </a:xfrm>
          <a:prstGeom prst="roundRect">
            <a:avLst>
              <a:gd name="adj" fmla="val 0"/>
            </a:avLst>
          </a:prstGeom>
          <a:solidFill>
            <a:srgbClr val="E8E8E8"/>
          </a:solidFill>
          <a:ln w="9525" cap="flat" cmpd="sng" algn="ctr">
            <a:noFill/>
            <a:prstDash val="solid"/>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3216" tIns="46609" rIns="93216" bIns="46609" numCol="1" rtlCol="0" anchor="ctr" anchorCtr="0" compatLnSpc="1">
            <a:prstTxWarp prst="textNoShape">
              <a:avLst/>
            </a:prstTxWarp>
          </a:bodyPr>
          <a:lstStyle/>
          <a:p>
            <a:pPr algn="ctr" defTabSz="931863" fontAlgn="base">
              <a:spcBef>
                <a:spcPct val="0"/>
              </a:spcBef>
              <a:spcAft>
                <a:spcPct val="0"/>
              </a:spcAft>
            </a:pPr>
            <a:endParaRPr lang="en-US" sz="2311" dirty="0">
              <a:gradFill flip="none" rotWithShape="1">
                <a:gsLst>
                  <a:gs pos="0">
                    <a:srgbClr val="000000"/>
                  </a:gs>
                  <a:gs pos="100000">
                    <a:srgbClr val="000000"/>
                  </a:gs>
                </a:gsLst>
                <a:lin ang="5400000" scaled="0"/>
                <a:tileRect/>
              </a:gradFill>
              <a:latin typeface="Segoe Light" pitchFamily="34" charset="0"/>
            </a:endParaRPr>
          </a:p>
        </p:txBody>
      </p:sp>
      <p:sp>
        <p:nvSpPr>
          <p:cNvPr id="32" name="Rounded Rectangle 31"/>
          <p:cNvSpPr/>
          <p:nvPr/>
        </p:nvSpPr>
        <p:spPr bwMode="auto">
          <a:xfrm>
            <a:off x="5153990" y="1565004"/>
            <a:ext cx="2938818" cy="603020"/>
          </a:xfrm>
          <a:prstGeom prst="roundRect">
            <a:avLst>
              <a:gd name="adj" fmla="val 0"/>
            </a:avLst>
          </a:prstGeom>
          <a:solidFill>
            <a:schemeClr val="bg2"/>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24293" tIns="62146" rIns="124293" bIns="62146" numCol="1" rtlCol="0" anchor="ctr" anchorCtr="0" compatLnSpc="1">
            <a:prstTxWarp prst="textNoShape">
              <a:avLst/>
            </a:prstTxWarp>
          </a:bodyPr>
          <a:lstStyle/>
          <a:p>
            <a:pPr algn="ctr" defTabSz="931863" fontAlgn="base">
              <a:spcBef>
                <a:spcPct val="0"/>
              </a:spcBef>
              <a:spcAft>
                <a:spcPct val="0"/>
              </a:spcAft>
            </a:pPr>
            <a:r>
              <a:rPr lang="en-US" sz="1632" dirty="0">
                <a:gradFill>
                  <a:gsLst>
                    <a:gs pos="0">
                      <a:srgbClr val="FFFFFF"/>
                    </a:gs>
                    <a:gs pos="100000">
                      <a:srgbClr val="FFFFFF"/>
                    </a:gs>
                  </a:gsLst>
                  <a:lin ang="5400000" scaled="0"/>
                </a:gradFill>
                <a:ea typeface="Segoe UI" pitchFamily="34" charset="0"/>
                <a:cs typeface="Segoe UI" pitchFamily="34" charset="0"/>
              </a:rPr>
              <a:t>Business objectives</a:t>
            </a:r>
          </a:p>
        </p:txBody>
      </p:sp>
      <p:sp>
        <p:nvSpPr>
          <p:cNvPr id="33" name="Rounded Rectangle 32"/>
          <p:cNvSpPr/>
          <p:nvPr/>
        </p:nvSpPr>
        <p:spPr bwMode="auto">
          <a:xfrm>
            <a:off x="9126835" y="1565004"/>
            <a:ext cx="2938818" cy="603020"/>
          </a:xfrm>
          <a:prstGeom prst="roundRect">
            <a:avLst>
              <a:gd name="adj" fmla="val 0"/>
            </a:avLst>
          </a:prstGeom>
          <a:solidFill>
            <a:schemeClr val="bg2"/>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24293" tIns="62146" rIns="124293" bIns="62146" numCol="1" rtlCol="0" anchor="ctr" anchorCtr="0" compatLnSpc="1">
            <a:prstTxWarp prst="textNoShape">
              <a:avLst/>
            </a:prstTxWarp>
          </a:bodyPr>
          <a:lstStyle/>
          <a:p>
            <a:pPr algn="ctr" defTabSz="931863" fontAlgn="base">
              <a:spcBef>
                <a:spcPct val="0"/>
              </a:spcBef>
              <a:spcAft>
                <a:spcPct val="0"/>
              </a:spcAft>
            </a:pPr>
            <a:r>
              <a:rPr lang="en-US" sz="1632" dirty="0">
                <a:gradFill>
                  <a:gsLst>
                    <a:gs pos="0">
                      <a:srgbClr val="FFFFFF"/>
                    </a:gs>
                    <a:gs pos="100000">
                      <a:srgbClr val="FFFFFF"/>
                    </a:gs>
                  </a:gsLst>
                  <a:lin ang="5400000" scaled="0"/>
                </a:gradFill>
                <a:ea typeface="Segoe UI" pitchFamily="34" charset="0"/>
                <a:cs typeface="Segoe UI" pitchFamily="34" charset="0"/>
              </a:rPr>
              <a:t>Industry standards </a:t>
            </a:r>
            <a:br>
              <a:rPr lang="en-US" sz="1632" dirty="0">
                <a:gradFill>
                  <a:gsLst>
                    <a:gs pos="0">
                      <a:srgbClr val="FFFFFF"/>
                    </a:gs>
                    <a:gs pos="100000">
                      <a:srgbClr val="FFFFFF"/>
                    </a:gs>
                  </a:gsLst>
                  <a:lin ang="5400000" scaled="0"/>
                </a:gradFill>
                <a:ea typeface="Segoe UI" pitchFamily="34" charset="0"/>
                <a:cs typeface="Segoe UI" pitchFamily="34" charset="0"/>
              </a:rPr>
            </a:br>
            <a:r>
              <a:rPr lang="en-US" sz="1632" dirty="0">
                <a:gradFill>
                  <a:gsLst>
                    <a:gs pos="0">
                      <a:srgbClr val="FFFFFF"/>
                    </a:gs>
                    <a:gs pos="100000">
                      <a:srgbClr val="FFFFFF"/>
                    </a:gs>
                  </a:gsLst>
                  <a:lin ang="5400000" scaled="0"/>
                </a:gradFill>
                <a:ea typeface="Segoe UI" pitchFamily="34" charset="0"/>
                <a:cs typeface="Segoe UI" pitchFamily="34" charset="0"/>
              </a:rPr>
              <a:t>and regulations</a:t>
            </a:r>
          </a:p>
        </p:txBody>
      </p:sp>
      <p:sp>
        <p:nvSpPr>
          <p:cNvPr id="34" name="Plus 33"/>
          <p:cNvSpPr>
            <a:spLocks noChangeAspect="1"/>
          </p:cNvSpPr>
          <p:nvPr/>
        </p:nvSpPr>
        <p:spPr bwMode="auto">
          <a:xfrm>
            <a:off x="8306763" y="1563536"/>
            <a:ext cx="606115" cy="605957"/>
          </a:xfrm>
          <a:prstGeom prst="mathPlus">
            <a:avLst>
              <a:gd name="adj1" fmla="val 15301"/>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24293" tIns="62146" rIns="124293" bIns="62146" numCol="1" rtlCol="0" anchor="ctr" anchorCtr="0" compatLnSpc="1">
            <a:prstTxWarp prst="textNoShape">
              <a:avLst/>
            </a:prstTxWarp>
          </a:bodyPr>
          <a:lstStyle/>
          <a:p>
            <a:pPr algn="ctr" defTabSz="931863" fontAlgn="base">
              <a:spcBef>
                <a:spcPct val="0"/>
              </a:spcBef>
              <a:spcAft>
                <a:spcPct val="0"/>
              </a:spcAft>
            </a:pPr>
            <a:endParaRPr lang="en-US" sz="2311" dirty="0">
              <a:solidFill>
                <a:srgbClr val="00A600"/>
              </a:solidFill>
              <a:latin typeface="Segoe Light" pitchFamily="34" charset="0"/>
            </a:endParaRPr>
          </a:p>
        </p:txBody>
      </p:sp>
      <p:sp>
        <p:nvSpPr>
          <p:cNvPr id="35" name="Half Frame 34"/>
          <p:cNvSpPr/>
          <p:nvPr/>
        </p:nvSpPr>
        <p:spPr>
          <a:xfrm rot="20997479" flipV="1">
            <a:off x="9708634" y="4465772"/>
            <a:ext cx="488250" cy="414466"/>
          </a:xfrm>
          <a:prstGeom prst="halfFram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black"/>
              </a:solidFill>
            </a:endParaRPr>
          </a:p>
        </p:txBody>
      </p:sp>
      <p:sp>
        <p:nvSpPr>
          <p:cNvPr id="36" name="Half Frame 35"/>
          <p:cNvSpPr/>
          <p:nvPr/>
        </p:nvSpPr>
        <p:spPr>
          <a:xfrm rot="6385926" flipV="1">
            <a:off x="7236811" y="4733221"/>
            <a:ext cx="372377" cy="408666"/>
          </a:xfrm>
          <a:prstGeom prst="halfFram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black"/>
              </a:solidFill>
            </a:endParaRPr>
          </a:p>
        </p:txBody>
      </p:sp>
      <p:sp>
        <p:nvSpPr>
          <p:cNvPr id="37" name="Half Frame 36"/>
          <p:cNvSpPr/>
          <p:nvPr/>
        </p:nvSpPr>
        <p:spPr>
          <a:xfrm rot="10800000" flipV="1">
            <a:off x="7345598" y="2966167"/>
            <a:ext cx="372377" cy="408666"/>
          </a:xfrm>
          <a:prstGeom prst="halfFram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black"/>
              </a:solidFill>
            </a:endParaRPr>
          </a:p>
        </p:txBody>
      </p:sp>
      <p:sp>
        <p:nvSpPr>
          <p:cNvPr id="38" name="Isosceles Triangle 37"/>
          <p:cNvSpPr>
            <a:spLocks noChangeAspect="1"/>
          </p:cNvSpPr>
          <p:nvPr>
            <p:custDataLst>
              <p:tags r:id="rId3"/>
            </p:custDataLst>
          </p:nvPr>
        </p:nvSpPr>
        <p:spPr bwMode="auto">
          <a:xfrm rot="10800000">
            <a:off x="7945838" y="2300791"/>
            <a:ext cx="1368450" cy="288848"/>
          </a:xfrm>
          <a:prstGeom prst="triangle">
            <a:avLst/>
          </a:prstGeom>
          <a:solidFill>
            <a:srgbClr val="E8E8E8"/>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3216" tIns="46609" rIns="93216" bIns="46609" numCol="1" rtlCol="0" anchor="ctr" anchorCtr="0" compatLnSpc="1">
            <a:prstTxWarp prst="textNoShape">
              <a:avLst/>
            </a:prstTxWarp>
          </a:bodyPr>
          <a:lstStyle/>
          <a:p>
            <a:pPr algn="ctr" defTabSz="931863" fontAlgn="base">
              <a:spcBef>
                <a:spcPct val="0"/>
              </a:spcBef>
              <a:spcAft>
                <a:spcPct val="0"/>
              </a:spcAft>
            </a:pPr>
            <a:endParaRPr lang="en-US" sz="2311" dirty="0">
              <a:gradFill flip="none" rotWithShape="1">
                <a:gsLst>
                  <a:gs pos="0">
                    <a:srgbClr val="000000"/>
                  </a:gs>
                  <a:gs pos="100000">
                    <a:srgbClr val="000000"/>
                  </a:gs>
                </a:gsLst>
                <a:lin ang="5400000" scaled="0"/>
                <a:tileRect/>
              </a:gradFill>
              <a:latin typeface="Segoe Light" pitchFamily="34" charset="0"/>
            </a:endParaRPr>
          </a:p>
        </p:txBody>
      </p:sp>
      <p:sp>
        <p:nvSpPr>
          <p:cNvPr id="39" name="Round Same Side Corner Rectangle 38"/>
          <p:cNvSpPr/>
          <p:nvPr/>
        </p:nvSpPr>
        <p:spPr bwMode="auto">
          <a:xfrm>
            <a:off x="5048139" y="5809903"/>
            <a:ext cx="7163848" cy="530186"/>
          </a:xfrm>
          <a:prstGeom prst="round2SameRect">
            <a:avLst>
              <a:gd name="adj1" fmla="val 0"/>
              <a:gd name="adj2" fmla="val 0"/>
            </a:avLst>
          </a:prstGeom>
          <a:solidFill>
            <a:schemeClr val="tx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16" tIns="46609" rIns="93216" bIns="46609" numCol="1" rtlCol="0" anchor="ctr" anchorCtr="0" compatLnSpc="1">
            <a:prstTxWarp prst="textNoShape">
              <a:avLst/>
            </a:prstTxWarp>
          </a:bodyPr>
          <a:lstStyle/>
          <a:p>
            <a:pPr algn="ctr" defTabSz="931863" fontAlgn="base">
              <a:spcBef>
                <a:spcPct val="0"/>
              </a:spcBef>
              <a:spcAft>
                <a:spcPct val="0"/>
              </a:spcAft>
            </a:pPr>
            <a:r>
              <a:rPr lang="en-US" sz="2039" dirty="0">
                <a:gradFill>
                  <a:gsLst>
                    <a:gs pos="0">
                      <a:srgbClr val="FFFFFF"/>
                    </a:gs>
                    <a:gs pos="100000">
                      <a:srgbClr val="FFFFFF"/>
                    </a:gs>
                  </a:gsLst>
                  <a:lin ang="5400000" scaled="0"/>
                </a:gradFill>
                <a:ea typeface="Segoe UI" pitchFamily="34" charset="0"/>
                <a:cs typeface="Segoe UI" pitchFamily="34" charset="0"/>
              </a:rPr>
              <a:t>Certificates and attestations</a:t>
            </a:r>
          </a:p>
        </p:txBody>
      </p:sp>
      <p:sp>
        <p:nvSpPr>
          <p:cNvPr id="40" name="Isosceles Triangle 39"/>
          <p:cNvSpPr>
            <a:spLocks noChangeAspect="1"/>
          </p:cNvSpPr>
          <p:nvPr>
            <p:custDataLst>
              <p:tags r:id="rId4"/>
            </p:custDataLst>
          </p:nvPr>
        </p:nvSpPr>
        <p:spPr bwMode="auto">
          <a:xfrm rot="10800000">
            <a:off x="7945838" y="5513755"/>
            <a:ext cx="1368450" cy="386021"/>
          </a:xfrm>
          <a:prstGeom prst="triangle">
            <a:avLst/>
          </a:prstGeom>
          <a:solidFill>
            <a:srgbClr val="E8E8E8"/>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3216" tIns="46609" rIns="93216" bIns="46609" numCol="1" rtlCol="0" anchor="ctr" anchorCtr="0" compatLnSpc="1">
            <a:prstTxWarp prst="textNoShape">
              <a:avLst/>
            </a:prstTxWarp>
          </a:bodyPr>
          <a:lstStyle/>
          <a:p>
            <a:pPr algn="ctr" defTabSz="931863" fontAlgn="base">
              <a:spcBef>
                <a:spcPct val="0"/>
              </a:spcBef>
              <a:spcAft>
                <a:spcPct val="0"/>
              </a:spcAft>
            </a:pPr>
            <a:endParaRPr lang="en-US" sz="2311" dirty="0">
              <a:gradFill flip="none" rotWithShape="1">
                <a:gsLst>
                  <a:gs pos="0">
                    <a:srgbClr val="000000"/>
                  </a:gs>
                  <a:gs pos="100000">
                    <a:srgbClr val="000000"/>
                  </a:gs>
                </a:gsLst>
                <a:lin ang="5400000" scaled="0"/>
                <a:tileRect/>
              </a:gradFill>
              <a:latin typeface="Segoe Light" pitchFamily="34" charset="0"/>
            </a:endParaRPr>
          </a:p>
        </p:txBody>
      </p:sp>
      <p:sp>
        <p:nvSpPr>
          <p:cNvPr id="2" name="Title 1"/>
          <p:cNvSpPr>
            <a:spLocks noGrp="1"/>
          </p:cNvSpPr>
          <p:nvPr>
            <p:ph type="title"/>
          </p:nvPr>
        </p:nvSpPr>
        <p:spPr/>
        <p:txBody>
          <a:bodyPr/>
          <a:lstStyle/>
          <a:p>
            <a:r>
              <a:rPr lang="en-US" dirty="0">
                <a:solidFill>
                  <a:schemeClr val="tx1"/>
                </a:solidFill>
              </a:rPr>
              <a:t>Security compliance strategy</a:t>
            </a:r>
            <a:endParaRPr lang="en-US" dirty="0"/>
          </a:p>
        </p:txBody>
      </p:sp>
    </p:spTree>
    <p:extLst>
      <p:ext uri="{BB962C8B-B14F-4D97-AF65-F5344CB8AC3E}">
        <p14:creationId xmlns:p14="http://schemas.microsoft.com/office/powerpoint/2010/main" val="521325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outHorizontal)">
                                      <p:cBhvr>
                                        <p:cTn id="7" dur="500"/>
                                        <p:tgtEl>
                                          <p:spTgt spid="28"/>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outHorizontal)">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07676351"/>
              </p:ext>
            </p:extLst>
          </p:nvPr>
        </p:nvGraphicFramePr>
        <p:xfrm>
          <a:off x="572771" y="1567717"/>
          <a:ext cx="11564324" cy="4829960"/>
        </p:xfrm>
        <a:graphic>
          <a:graphicData uri="http://schemas.openxmlformats.org/drawingml/2006/table">
            <a:tbl>
              <a:tblPr firstRow="1" bandRow="1">
                <a:tableStyleId>{F5AB1C69-6EDB-4FF4-983F-18BD219EF322}</a:tableStyleId>
              </a:tblPr>
              <a:tblGrid>
                <a:gridCol w="2259998">
                  <a:extLst>
                    <a:ext uri="{9D8B030D-6E8A-4147-A177-3AD203B41FA5}">
                      <a16:colId xmlns:a16="http://schemas.microsoft.com/office/drawing/2014/main" val="20000"/>
                    </a:ext>
                  </a:extLst>
                </a:gridCol>
                <a:gridCol w="9304326">
                  <a:extLst>
                    <a:ext uri="{9D8B030D-6E8A-4147-A177-3AD203B41FA5}">
                      <a16:colId xmlns:a16="http://schemas.microsoft.com/office/drawing/2014/main" val="20001"/>
                    </a:ext>
                  </a:extLst>
                </a:gridCol>
              </a:tblGrid>
              <a:tr h="405545">
                <a:tc>
                  <a:txBody>
                    <a:bodyPr/>
                    <a:lstStyle/>
                    <a:p>
                      <a:r>
                        <a:rPr lang="en-US" sz="1800" b="0" i="0" baseline="0" dirty="0">
                          <a:latin typeface="Segoe UI Semibold" panose="020B0702040204020203" pitchFamily="34" charset="0"/>
                          <a:cs typeface="Segoe UI Semibold" panose="020B0702040204020203" pitchFamily="34" charset="0"/>
                        </a:rPr>
                        <a:t>Program</a:t>
                      </a:r>
                    </a:p>
                  </a:txBody>
                  <a:tcPr marL="93248" marR="93248" marT="46624" marB="46624" anchor="ctr">
                    <a:solidFill>
                      <a:schemeClr val="tx2"/>
                    </a:solidFill>
                  </a:tcPr>
                </a:tc>
                <a:tc>
                  <a:txBody>
                    <a:bodyPr/>
                    <a:lstStyle/>
                    <a:p>
                      <a:pPr algn="ctr"/>
                      <a:r>
                        <a:rPr lang="en-US" sz="1800" b="0" i="0" baseline="0" dirty="0">
                          <a:latin typeface="Segoe UI Semibold" panose="020B0702040204020203" pitchFamily="34" charset="0"/>
                          <a:cs typeface="Segoe UI Semibold" panose="020B0702040204020203" pitchFamily="34" charset="0"/>
                        </a:rPr>
                        <a:t>Description</a:t>
                      </a:r>
                    </a:p>
                  </a:txBody>
                  <a:tcPr marL="93248" marR="93248" marT="46624" marB="46624" anchor="ctr">
                    <a:solidFill>
                      <a:schemeClr val="tx2"/>
                    </a:solidFill>
                  </a:tcPr>
                </a:tc>
                <a:extLst>
                  <a:ext uri="{0D108BD9-81ED-4DB2-BD59-A6C34878D82A}">
                    <a16:rowId xmlns:a16="http://schemas.microsoft.com/office/drawing/2014/main" val="10000"/>
                  </a:ext>
                </a:extLst>
              </a:tr>
              <a:tr h="528408">
                <a:tc>
                  <a:txBody>
                    <a:bodyPr/>
                    <a:lstStyle/>
                    <a:p>
                      <a:pPr algn="l">
                        <a:spcAft>
                          <a:spcPts val="300"/>
                        </a:spcAft>
                      </a:pPr>
                      <a:r>
                        <a:rPr lang="en-US" sz="1200" dirty="0"/>
                        <a:t>ISO/IEC 27001</a:t>
                      </a:r>
                      <a:endParaRPr lang="en-US" sz="1200" b="0" dirty="0">
                        <a:latin typeface="+mn-lt"/>
                      </a:endParaRPr>
                    </a:p>
                  </a:txBody>
                  <a:tcPr marL="93248" marR="93248" marT="46624" marB="46624" anchor="ctr">
                    <a:solidFill>
                      <a:schemeClr val="bg1">
                        <a:lumMod val="95000"/>
                      </a:schemeClr>
                    </a:solidFill>
                  </a:tcPr>
                </a:tc>
                <a:tc>
                  <a:txBody>
                    <a:bodyPr/>
                    <a:lstStyle/>
                    <a:p>
                      <a:pPr marL="0" indent="0">
                        <a:buFont typeface="Arial" pitchFamily="34" charset="0"/>
                        <a:buNone/>
                      </a:pPr>
                      <a:r>
                        <a:rPr lang="en-US" sz="1200" dirty="0"/>
                        <a:t>The ISO/IEC 27001:2005 certificate validates that Azure has implemented the internationally recognized information security controls defined in this standard.</a:t>
                      </a:r>
                    </a:p>
                  </a:txBody>
                  <a:tcPr marL="93248" marR="93248" marT="46624" marB="46624" anchor="ctr">
                    <a:solidFill>
                      <a:schemeClr val="bg1">
                        <a:lumMod val="95000"/>
                      </a:schemeClr>
                    </a:solidFill>
                  </a:tcPr>
                </a:tc>
                <a:extLst>
                  <a:ext uri="{0D108BD9-81ED-4DB2-BD59-A6C34878D82A}">
                    <a16:rowId xmlns:a16="http://schemas.microsoft.com/office/drawing/2014/main" val="10001"/>
                  </a:ext>
                </a:extLst>
              </a:tr>
              <a:tr h="780248">
                <a:tc>
                  <a:txBody>
                    <a:bodyPr/>
                    <a:lstStyle/>
                    <a:p>
                      <a:pPr algn="l">
                        <a:spcAft>
                          <a:spcPts val="300"/>
                        </a:spcAft>
                      </a:pPr>
                      <a:r>
                        <a:rPr lang="en-US" sz="1200" dirty="0"/>
                        <a:t>SOC 1</a:t>
                      </a:r>
                      <a:br>
                        <a:rPr lang="en-US" sz="1200" dirty="0"/>
                      </a:br>
                      <a:r>
                        <a:rPr lang="en-US" sz="1200" dirty="0"/>
                        <a:t>SSAE 16/ISAE 3402</a:t>
                      </a:r>
                      <a:endParaRPr lang="en-US" sz="1200" b="0" dirty="0">
                        <a:latin typeface="+mn-lt"/>
                      </a:endParaRPr>
                    </a:p>
                  </a:txBody>
                  <a:tcPr marL="93248" marR="93248" marT="46624" marB="46624" anchor="ctr">
                    <a:solidFill>
                      <a:schemeClr val="tx1">
                        <a:lumMod val="20000"/>
                        <a:lumOff val="80000"/>
                      </a:schemeClr>
                    </a:solidFill>
                  </a:tcPr>
                </a:tc>
                <a:tc>
                  <a:txBody>
                    <a:bodyPr/>
                    <a:lstStyle/>
                    <a:p>
                      <a:pPr marL="0" indent="0" algn="l" defTabSz="914400" rtl="0" eaLnBrk="1" latinLnBrk="0" hangingPunct="1">
                        <a:spcAft>
                          <a:spcPts val="1200"/>
                        </a:spcAft>
                        <a:buFont typeface="Arial" pitchFamily="34" charset="0"/>
                        <a:buNone/>
                      </a:pPr>
                      <a:r>
                        <a:rPr lang="en-US" sz="1200" kern="1200" dirty="0"/>
                        <a:t>Azure has also been audited against the Service Organization Control (SOC) reporting framework for SOC 1 Type 2 (formerly SAS 70), attesting to the design and operating effectiveness of its controls.</a:t>
                      </a:r>
                      <a:endParaRPr lang="en-US" sz="1200" kern="1200" dirty="0">
                        <a:solidFill>
                          <a:schemeClr val="dk1"/>
                        </a:solidFill>
                        <a:latin typeface="+mn-lt"/>
                        <a:ea typeface="+mn-ea"/>
                        <a:cs typeface="+mn-cs"/>
                      </a:endParaRPr>
                    </a:p>
                  </a:txBody>
                  <a:tcPr marL="93248" marR="93248" marT="46624" marB="46624" anchor="ctr">
                    <a:solidFill>
                      <a:schemeClr val="tx1">
                        <a:lumMod val="20000"/>
                        <a:lumOff val="80000"/>
                      </a:schemeClr>
                    </a:solidFill>
                  </a:tcPr>
                </a:tc>
                <a:extLst>
                  <a:ext uri="{0D108BD9-81ED-4DB2-BD59-A6C34878D82A}">
                    <a16:rowId xmlns:a16="http://schemas.microsoft.com/office/drawing/2014/main" val="10002"/>
                  </a:ext>
                </a:extLst>
              </a:tr>
              <a:tr h="721361">
                <a:tc>
                  <a:txBody>
                    <a:bodyPr/>
                    <a:lstStyle/>
                    <a:p>
                      <a:pPr algn="l">
                        <a:spcAft>
                          <a:spcPts val="300"/>
                        </a:spcAft>
                      </a:pPr>
                      <a:r>
                        <a:rPr lang="en-US" sz="1200" dirty="0"/>
                        <a:t>SOC 2</a:t>
                      </a:r>
                      <a:endParaRPr lang="en-US" sz="1200" b="0" dirty="0">
                        <a:latin typeface="+mn-lt"/>
                      </a:endParaRPr>
                    </a:p>
                  </a:txBody>
                  <a:tcPr marL="93248" marR="93248" marT="46624" marB="46624"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1200"/>
                        </a:spcAft>
                        <a:buClrTx/>
                        <a:buSzTx/>
                        <a:buFont typeface="Arial" pitchFamily="34" charset="0"/>
                        <a:buNone/>
                        <a:tabLst/>
                        <a:defRPr/>
                      </a:pPr>
                      <a:r>
                        <a:rPr lang="en-US" sz="1200" kern="1200" dirty="0"/>
                        <a:t>Azure has been audited for SOC 2 Type 2, which includes a further examination of Azure controls related to security, availability, and confidentiality.</a:t>
                      </a:r>
                      <a:endParaRPr lang="en-US" sz="1200" kern="1200" dirty="0">
                        <a:solidFill>
                          <a:schemeClr val="dk1"/>
                        </a:solidFill>
                        <a:latin typeface="+mn-lt"/>
                        <a:ea typeface="+mn-ea"/>
                        <a:cs typeface="+mn-cs"/>
                      </a:endParaRPr>
                    </a:p>
                  </a:txBody>
                  <a:tcPr marL="93248" marR="93248" marT="46624" marB="46624" anchor="ctr">
                    <a:solidFill>
                      <a:schemeClr val="bg1">
                        <a:lumMod val="95000"/>
                      </a:schemeClr>
                    </a:solidFill>
                  </a:tcPr>
                </a:tc>
                <a:extLst>
                  <a:ext uri="{0D108BD9-81ED-4DB2-BD59-A6C34878D82A}">
                    <a16:rowId xmlns:a16="http://schemas.microsoft.com/office/drawing/2014/main" val="10003"/>
                  </a:ext>
                </a:extLst>
              </a:tr>
              <a:tr h="745988">
                <a:tc>
                  <a:txBody>
                    <a:bodyPr/>
                    <a:lstStyle/>
                    <a:p>
                      <a:pPr algn="l">
                        <a:spcAft>
                          <a:spcPts val="300"/>
                        </a:spcAft>
                      </a:pPr>
                      <a:r>
                        <a:rPr lang="en-US" sz="1200" dirty="0"/>
                        <a:t>FedRAMP/FISMA</a:t>
                      </a:r>
                      <a:endParaRPr lang="en-US" sz="1200" b="0" dirty="0">
                        <a:latin typeface="+mn-lt"/>
                      </a:endParaRPr>
                    </a:p>
                  </a:txBody>
                  <a:tcPr marL="93248" marR="93248" marT="46624" marB="46624" anchor="ctr">
                    <a:solidFill>
                      <a:schemeClr val="tx1">
                        <a:lumMod val="20000"/>
                        <a:lumOff val="80000"/>
                      </a:schemeClr>
                    </a:solidFill>
                  </a:tcPr>
                </a:tc>
                <a:tc>
                  <a:txBody>
                    <a:bodyPr/>
                    <a:lstStyle/>
                    <a:p>
                      <a:pPr marL="0" indent="0" algn="l" defTabSz="914400" rtl="0" eaLnBrk="1" latinLnBrk="0" hangingPunct="1">
                        <a:spcAft>
                          <a:spcPts val="1200"/>
                        </a:spcAft>
                        <a:buFont typeface="Arial" pitchFamily="34" charset="0"/>
                        <a:buNone/>
                      </a:pPr>
                      <a:r>
                        <a:rPr lang="en-US" sz="1200" kern="1200" dirty="0"/>
                        <a:t>Azure has received Provisional Authorization to Operate from the Federal Risk and Authorization Management Program (</a:t>
                      </a:r>
                      <a:r>
                        <a:rPr lang="en-US" sz="1200" kern="1200" dirty="0" err="1"/>
                        <a:t>FedRAMP</a:t>
                      </a:r>
                      <a:r>
                        <a:rPr lang="en-US" sz="1200" kern="1200" dirty="0"/>
                        <a:t>) Joint Authorization Board (JAB), having undergone the assessments necessary to verify that it meets </a:t>
                      </a:r>
                      <a:r>
                        <a:rPr lang="en-US" sz="1200" kern="1200" dirty="0" err="1"/>
                        <a:t>FedRAMP</a:t>
                      </a:r>
                      <a:r>
                        <a:rPr lang="en-US" sz="1200" kern="1200" dirty="0"/>
                        <a:t> security standards. </a:t>
                      </a:r>
                      <a:endParaRPr lang="en-US" sz="1200" kern="1200" dirty="0">
                        <a:solidFill>
                          <a:schemeClr val="dk1"/>
                        </a:solidFill>
                        <a:latin typeface="+mn-lt"/>
                        <a:ea typeface="+mn-ea"/>
                        <a:cs typeface="+mn-cs"/>
                      </a:endParaRPr>
                    </a:p>
                  </a:txBody>
                  <a:tcPr marL="93248" marR="93248" marT="46624" marB="46624" anchor="ctr">
                    <a:solidFill>
                      <a:schemeClr val="tx1">
                        <a:lumMod val="20000"/>
                        <a:lumOff val="80000"/>
                      </a:schemeClr>
                    </a:solidFill>
                  </a:tcPr>
                </a:tc>
                <a:extLst>
                  <a:ext uri="{0D108BD9-81ED-4DB2-BD59-A6C34878D82A}">
                    <a16:rowId xmlns:a16="http://schemas.microsoft.com/office/drawing/2014/main" val="10004"/>
                  </a:ext>
                </a:extLst>
              </a:tr>
              <a:tr h="549470">
                <a:tc>
                  <a:txBody>
                    <a:bodyPr/>
                    <a:lstStyle/>
                    <a:p>
                      <a:pPr algn="l"/>
                      <a:r>
                        <a:rPr lang="en-US" sz="1200" kern="1200" dirty="0"/>
                        <a:t>PCI DSS Level 1</a:t>
                      </a:r>
                      <a:endParaRPr lang="en-US" sz="1200" b="0" kern="1200" dirty="0">
                        <a:solidFill>
                          <a:schemeClr val="dk1"/>
                        </a:solidFill>
                        <a:latin typeface="+mn-lt"/>
                        <a:ea typeface="+mn-ea"/>
                        <a:cs typeface="+mn-cs"/>
                      </a:endParaRPr>
                    </a:p>
                  </a:txBody>
                  <a:tcPr marL="93248" marR="93248" marT="46624" marB="46624" anchor="ctr">
                    <a:solidFill>
                      <a:schemeClr val="bg1">
                        <a:lumMod val="95000"/>
                      </a:schemeClr>
                    </a:solidFill>
                  </a:tcPr>
                </a:tc>
                <a:tc>
                  <a:txBody>
                    <a:bodyPr/>
                    <a:lstStyle/>
                    <a:p>
                      <a:pPr marL="0" indent="0" algn="l" defTabSz="914400" rtl="0" eaLnBrk="1" latinLnBrk="0" hangingPunct="1">
                        <a:spcAft>
                          <a:spcPts val="1200"/>
                        </a:spcAft>
                        <a:buFont typeface="Arial" pitchFamily="34" charset="0"/>
                        <a:buNone/>
                      </a:pPr>
                      <a:r>
                        <a:rPr lang="en-US" sz="1200" kern="1200" dirty="0"/>
                        <a:t>Azure has been validated for PCI-DSS Level 1 compliance by an independent Qualified Security Assessor (QSA). </a:t>
                      </a:r>
                      <a:endParaRPr lang="en-US" sz="1200" kern="1200" dirty="0">
                        <a:solidFill>
                          <a:schemeClr val="dk1"/>
                        </a:solidFill>
                        <a:latin typeface="+mn-lt"/>
                        <a:ea typeface="+mn-ea"/>
                        <a:cs typeface="+mn-cs"/>
                      </a:endParaRPr>
                    </a:p>
                  </a:txBody>
                  <a:tcPr marL="93248" marR="93248" marT="46624" marB="46624" anchor="ctr">
                    <a:solidFill>
                      <a:schemeClr val="bg1">
                        <a:lumMod val="95000"/>
                      </a:schemeClr>
                    </a:solidFill>
                  </a:tcPr>
                </a:tc>
                <a:extLst>
                  <a:ext uri="{0D108BD9-81ED-4DB2-BD59-A6C34878D82A}">
                    <a16:rowId xmlns:a16="http://schemas.microsoft.com/office/drawing/2014/main" val="10005"/>
                  </a:ext>
                </a:extLst>
              </a:tr>
              <a:tr h="549470">
                <a:tc>
                  <a:txBody>
                    <a:bodyPr/>
                    <a:lstStyle/>
                    <a:p>
                      <a:pPr algn="l">
                        <a:spcAft>
                          <a:spcPts val="300"/>
                        </a:spcAft>
                      </a:pPr>
                      <a:r>
                        <a:rPr lang="en-US" sz="1200" dirty="0"/>
                        <a:t>UK G-Cloud IL2</a:t>
                      </a:r>
                      <a:endParaRPr lang="en-US" sz="1200" b="0" dirty="0">
                        <a:latin typeface="+mn-lt"/>
                      </a:endParaRPr>
                    </a:p>
                  </a:txBody>
                  <a:tcPr marL="93248" marR="93248" marT="46624" marB="46624" anchor="ctr">
                    <a:solidFill>
                      <a:schemeClr val="tx1">
                        <a:lumMod val="20000"/>
                        <a:lumOff val="80000"/>
                      </a:schemeClr>
                    </a:solidFill>
                  </a:tcPr>
                </a:tc>
                <a:tc>
                  <a:txBody>
                    <a:bodyPr/>
                    <a:lstStyle/>
                    <a:p>
                      <a:pPr marL="0" indent="0" algn="l" defTabSz="914400" rtl="0" eaLnBrk="1" latinLnBrk="0" hangingPunct="1">
                        <a:spcAft>
                          <a:spcPts val="1200"/>
                        </a:spcAft>
                        <a:buFont typeface="Arial" pitchFamily="34" charset="0"/>
                        <a:buNone/>
                      </a:pPr>
                      <a:r>
                        <a:rPr lang="en-US" sz="1200" kern="1200" dirty="0"/>
                        <a:t>In the United Kingdom, Azure has been awarded Impact Level 2 (IL2) accreditation, further enhancing Microsoft and its partner offerings on the current G-Cloud procurement Framework and </a:t>
                      </a:r>
                      <a:r>
                        <a:rPr lang="en-US" sz="1200" kern="1200" dirty="0" err="1"/>
                        <a:t>CloudStore</a:t>
                      </a:r>
                      <a:r>
                        <a:rPr lang="en-US" sz="1200" kern="1200" dirty="0"/>
                        <a:t>. </a:t>
                      </a:r>
                      <a:endParaRPr lang="en-US" sz="1200" kern="1200" dirty="0">
                        <a:solidFill>
                          <a:schemeClr val="dk1"/>
                        </a:solidFill>
                        <a:latin typeface="+mn-lt"/>
                        <a:ea typeface="+mn-ea"/>
                        <a:cs typeface="+mn-cs"/>
                      </a:endParaRPr>
                    </a:p>
                  </a:txBody>
                  <a:tcPr marL="93248" marR="93248" marT="46624" marB="46624" anchor="ctr">
                    <a:solidFill>
                      <a:schemeClr val="tx1">
                        <a:lumMod val="20000"/>
                        <a:lumOff val="80000"/>
                      </a:schemeClr>
                    </a:solidFill>
                  </a:tcPr>
                </a:tc>
                <a:extLst>
                  <a:ext uri="{0D108BD9-81ED-4DB2-BD59-A6C34878D82A}">
                    <a16:rowId xmlns:a16="http://schemas.microsoft.com/office/drawing/2014/main" val="10006"/>
                  </a:ext>
                </a:extLst>
              </a:tr>
              <a:tr h="549470">
                <a:tc>
                  <a:txBody>
                    <a:bodyPr/>
                    <a:lstStyle/>
                    <a:p>
                      <a:pPr algn="l">
                        <a:spcAft>
                          <a:spcPts val="300"/>
                        </a:spcAft>
                      </a:pPr>
                      <a:r>
                        <a:rPr lang="en-US" sz="1200" dirty="0"/>
                        <a:t>HIPAA BAA</a:t>
                      </a:r>
                      <a:endParaRPr lang="en-US" sz="1200" b="0" dirty="0">
                        <a:latin typeface="+mn-lt"/>
                      </a:endParaRPr>
                    </a:p>
                  </a:txBody>
                  <a:tcPr marL="93248" marR="93248" marT="46624" marB="46624"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a:t>To help customers comply with HIPAA and HITECH Act security and privacy provisions, Microsoft offers a HIPAA Business Associate Agreement (BAA) to healthcare entities with access to Protected Health Information (PHI).</a:t>
                      </a:r>
                      <a:endParaRPr lang="en-US" sz="1200" kern="1200" baseline="0" dirty="0">
                        <a:solidFill>
                          <a:schemeClr val="dk1"/>
                        </a:solidFill>
                        <a:latin typeface="+mn-lt"/>
                        <a:ea typeface="+mn-ea"/>
                        <a:cs typeface="+mn-cs"/>
                      </a:endParaRPr>
                    </a:p>
                  </a:txBody>
                  <a:tcPr marL="93248" marR="93248" marT="46624" marB="46624" anchor="c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lstStyle/>
          <a:p>
            <a:r>
              <a:rPr lang="en-US" dirty="0">
                <a:solidFill>
                  <a:schemeClr val="tx1"/>
                </a:solidFill>
              </a:rPr>
              <a:t>Certifications and programs</a:t>
            </a:r>
            <a:endParaRPr lang="en-US" dirty="0"/>
          </a:p>
        </p:txBody>
      </p:sp>
    </p:spTree>
    <p:extLst>
      <p:ext uri="{BB962C8B-B14F-4D97-AF65-F5344CB8AC3E}">
        <p14:creationId xmlns:p14="http://schemas.microsoft.com/office/powerpoint/2010/main" val="3610385336"/>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1876245" y="6316662"/>
            <a:ext cx="8743206" cy="387778"/>
          </a:xfrm>
          <a:prstGeom prst="rect">
            <a:avLst/>
          </a:prstGeom>
          <a:noFill/>
        </p:spPr>
        <p:txBody>
          <a:bodyPr wrap="square" lIns="137149" tIns="109718" rIns="137149" bIns="109718" rtlCol="0">
            <a:spAutoFit/>
          </a:bodyPr>
          <a:lstStyle/>
          <a:p>
            <a:pPr marL="257150" indent="-257150">
              <a:lnSpc>
                <a:spcPct val="90000"/>
              </a:lnSpc>
              <a:buFont typeface="Arial" panose="020B0604020202020204" pitchFamily="34" charset="0"/>
              <a:buChar char="•"/>
            </a:pPr>
            <a:r>
              <a:rPr lang="en-GB" sz="1200" spc="-38" dirty="0">
                <a:gradFill>
                  <a:gsLst>
                    <a:gs pos="2917">
                      <a:schemeClr val="tx1"/>
                    </a:gs>
                    <a:gs pos="30000">
                      <a:schemeClr val="tx1"/>
                    </a:gs>
                  </a:gsLst>
                  <a:lin ang="5400000" scaled="0"/>
                </a:gradFill>
                <a:hlinkClick r:id="rId3"/>
              </a:rPr>
              <a:t>Online Services Terms</a:t>
            </a:r>
            <a:r>
              <a:rPr lang="en-GB" sz="1200" spc="-38" dirty="0">
                <a:gradFill>
                  <a:gsLst>
                    <a:gs pos="2917">
                      <a:schemeClr val="tx1"/>
                    </a:gs>
                    <a:gs pos="30000">
                      <a:schemeClr val="tx1"/>
                    </a:gs>
                  </a:gsLst>
                  <a:lin ang="5400000" scaled="0"/>
                </a:gradFill>
              </a:rPr>
              <a:t> provide details relating to the security and privacy of our Online Services.</a:t>
            </a:r>
          </a:p>
        </p:txBody>
      </p:sp>
      <p:grpSp>
        <p:nvGrpSpPr>
          <p:cNvPr id="3" name="Group 2"/>
          <p:cNvGrpSpPr/>
          <p:nvPr/>
        </p:nvGrpSpPr>
        <p:grpSpPr>
          <a:xfrm>
            <a:off x="1187148" y="1212853"/>
            <a:ext cx="10060591" cy="5029135"/>
            <a:chOff x="2102995" y="1799347"/>
            <a:chExt cx="8231440" cy="3830710"/>
          </a:xfrm>
        </p:grpSpPr>
        <p:sp>
          <p:nvSpPr>
            <p:cNvPr id="4" name="Rectangle 3"/>
            <p:cNvSpPr/>
            <p:nvPr/>
          </p:nvSpPr>
          <p:spPr bwMode="auto">
            <a:xfrm>
              <a:off x="7661458" y="1799347"/>
              <a:ext cx="2672977" cy="3830710"/>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5723" rIns="0" bIns="35671" numCol="1" rtlCol="0" anchor="t" anchorCtr="0" compatLnSpc="1">
              <a:prstTxWarp prst="textNoShape">
                <a:avLst/>
              </a:prstTxWarp>
            </a:bodyPr>
            <a:lstStyle/>
            <a:p>
              <a:pPr algn="ctr" defTabSz="713200" fontAlgn="base">
                <a:spcBef>
                  <a:spcPct val="0"/>
                </a:spcBef>
                <a:spcAft>
                  <a:spcPct val="0"/>
                </a:spcAft>
              </a:pPr>
              <a:endParaRPr lang="en-US" sz="3200" dirty="0">
                <a:gradFill>
                  <a:gsLst>
                    <a:gs pos="0">
                      <a:srgbClr val="FFFFFF"/>
                    </a:gs>
                    <a:gs pos="100000">
                      <a:srgbClr val="FFFFFF"/>
                    </a:gs>
                  </a:gsLst>
                  <a:lin ang="5400000" scaled="0"/>
                </a:gradFill>
                <a:latin typeface="+mj-lt"/>
              </a:endParaRPr>
            </a:p>
          </p:txBody>
        </p:sp>
        <p:sp>
          <p:nvSpPr>
            <p:cNvPr id="5" name="Rectangle 4"/>
            <p:cNvSpPr/>
            <p:nvPr/>
          </p:nvSpPr>
          <p:spPr bwMode="auto">
            <a:xfrm>
              <a:off x="4882226" y="1799347"/>
              <a:ext cx="2672977" cy="3830710"/>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5723" rIns="0" bIns="35671" numCol="1" rtlCol="0" anchor="t" anchorCtr="0" compatLnSpc="1">
              <a:prstTxWarp prst="textNoShape">
                <a:avLst/>
              </a:prstTxWarp>
            </a:bodyPr>
            <a:lstStyle/>
            <a:p>
              <a:pPr algn="ctr" defTabSz="713200" fontAlgn="base">
                <a:spcBef>
                  <a:spcPct val="0"/>
                </a:spcBef>
                <a:spcAft>
                  <a:spcPct val="0"/>
                </a:spcAft>
              </a:pPr>
              <a:endParaRPr lang="en-US" sz="3200" dirty="0">
                <a:gradFill>
                  <a:gsLst>
                    <a:gs pos="0">
                      <a:srgbClr val="FFFFFF"/>
                    </a:gs>
                    <a:gs pos="100000">
                      <a:srgbClr val="FFFFFF"/>
                    </a:gs>
                  </a:gsLst>
                  <a:lin ang="5400000" scaled="0"/>
                </a:gradFill>
                <a:latin typeface="+mj-lt"/>
              </a:endParaRPr>
            </a:p>
          </p:txBody>
        </p:sp>
        <p:grpSp>
          <p:nvGrpSpPr>
            <p:cNvPr id="6" name="Group 5"/>
            <p:cNvGrpSpPr/>
            <p:nvPr/>
          </p:nvGrpSpPr>
          <p:grpSpPr>
            <a:xfrm>
              <a:off x="2102995" y="1799347"/>
              <a:ext cx="2683820" cy="3830710"/>
              <a:chOff x="312520" y="2125663"/>
              <a:chExt cx="3564273" cy="3636485"/>
            </a:xfrm>
          </p:grpSpPr>
          <p:sp>
            <p:nvSpPr>
              <p:cNvPr id="7" name="Rectangle 6"/>
              <p:cNvSpPr/>
              <p:nvPr/>
            </p:nvSpPr>
            <p:spPr bwMode="auto">
              <a:xfrm>
                <a:off x="312520"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5723" rIns="0" bIns="35671" numCol="1" rtlCol="0" anchor="t" anchorCtr="0" compatLnSpc="1">
                <a:prstTxWarp prst="textNoShape">
                  <a:avLst/>
                </a:prstTxWarp>
              </a:bodyPr>
              <a:lstStyle/>
              <a:p>
                <a:pPr algn="ctr" defTabSz="713200" fontAlgn="base">
                  <a:spcBef>
                    <a:spcPct val="0"/>
                  </a:spcBef>
                  <a:spcAft>
                    <a:spcPct val="0"/>
                  </a:spcAft>
                </a:pPr>
                <a:endParaRPr lang="en-US" sz="3200" dirty="0">
                  <a:gradFill>
                    <a:gsLst>
                      <a:gs pos="0">
                        <a:srgbClr val="FFFFFF"/>
                      </a:gs>
                      <a:gs pos="100000">
                        <a:srgbClr val="FFFFFF"/>
                      </a:gs>
                    </a:gsLst>
                    <a:lin ang="5400000" scaled="0"/>
                  </a:gradFill>
                  <a:latin typeface="+mj-lt"/>
                </a:endParaRPr>
              </a:p>
            </p:txBody>
          </p:sp>
          <p:sp>
            <p:nvSpPr>
              <p:cNvPr id="8" name="Rectangle 7"/>
              <p:cNvSpPr/>
              <p:nvPr/>
            </p:nvSpPr>
            <p:spPr>
              <a:xfrm>
                <a:off x="462976" y="2413391"/>
                <a:ext cx="3263363" cy="3226949"/>
              </a:xfrm>
              <a:prstGeom prst="rect">
                <a:avLst/>
              </a:prstGeom>
            </p:spPr>
            <p:txBody>
              <a:bodyPr wrap="square">
                <a:spAutoFit/>
              </a:bodyPr>
              <a:lstStyle/>
              <a:p>
                <a:pPr algn="ctr" defTabSz="713200" fontAlgn="base">
                  <a:spcBef>
                    <a:spcPct val="0"/>
                  </a:spcBef>
                  <a:spcAft>
                    <a:spcPct val="0"/>
                  </a:spcAft>
                </a:pPr>
                <a:r>
                  <a:rPr lang="en-US" sz="3200" b="1" dirty="0">
                    <a:gradFill>
                      <a:gsLst>
                        <a:gs pos="0">
                          <a:srgbClr val="FFFFFF"/>
                        </a:gs>
                        <a:gs pos="100000">
                          <a:srgbClr val="FFFFFF"/>
                        </a:gs>
                      </a:gsLst>
                      <a:lin ang="5400000" scaled="0"/>
                    </a:gradFill>
                    <a:latin typeface="+mj-lt"/>
                  </a:rPr>
                  <a:t>Security</a:t>
                </a:r>
              </a:p>
              <a:p>
                <a:pPr algn="ctr" defTabSz="713200" fontAlgn="base">
                  <a:spcBef>
                    <a:spcPct val="0"/>
                  </a:spcBef>
                  <a:spcAft>
                    <a:spcPct val="0"/>
                  </a:spcAft>
                </a:pPr>
                <a:endParaRPr lang="en-US" sz="2800" b="1" dirty="0">
                  <a:gradFill>
                    <a:gsLst>
                      <a:gs pos="0">
                        <a:srgbClr val="FFFFFF"/>
                      </a:gs>
                      <a:gs pos="100000">
                        <a:srgbClr val="FFFFFF"/>
                      </a:gs>
                    </a:gsLst>
                    <a:lin ang="5400000" scaled="0"/>
                  </a:gradFill>
                  <a:latin typeface="+mj-lt"/>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Design &amp; operational security</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Security lifecycle development</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Assume breach simulation</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Global incident response</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Software update management</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Anti-virus/malware protection</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Threat management – IDS &amp; DDOS</a:t>
                </a:r>
              </a:p>
            </p:txBody>
          </p:sp>
        </p:grpSp>
        <p:sp>
          <p:nvSpPr>
            <p:cNvPr id="9" name="Rectangle 8"/>
            <p:cNvSpPr/>
            <p:nvPr/>
          </p:nvSpPr>
          <p:spPr>
            <a:xfrm>
              <a:off x="4986137" y="2103232"/>
              <a:ext cx="2523422" cy="3399300"/>
            </a:xfrm>
            <a:prstGeom prst="rect">
              <a:avLst/>
            </a:prstGeom>
          </p:spPr>
          <p:txBody>
            <a:bodyPr wrap="square">
              <a:spAutoFit/>
            </a:bodyPr>
            <a:lstStyle/>
            <a:p>
              <a:pPr algn="ctr" defTabSz="713200" fontAlgn="base">
                <a:spcBef>
                  <a:spcPct val="0"/>
                </a:spcBef>
                <a:spcAft>
                  <a:spcPct val="0"/>
                </a:spcAft>
              </a:pPr>
              <a:r>
                <a:rPr lang="en-US" sz="3200" b="1" dirty="0">
                  <a:gradFill>
                    <a:gsLst>
                      <a:gs pos="0">
                        <a:srgbClr val="FFFFFF"/>
                      </a:gs>
                      <a:gs pos="100000">
                        <a:srgbClr val="FFFFFF"/>
                      </a:gs>
                    </a:gsLst>
                    <a:lin ang="5400000" scaled="0"/>
                  </a:gradFill>
                  <a:latin typeface="+mj-lt"/>
                </a:rPr>
                <a:t>Privacy</a:t>
              </a:r>
            </a:p>
            <a:p>
              <a:pPr algn="ctr" defTabSz="713200" fontAlgn="base">
                <a:spcBef>
                  <a:spcPct val="0"/>
                </a:spcBef>
                <a:spcAft>
                  <a:spcPct val="0"/>
                </a:spcAft>
              </a:pPr>
              <a:endParaRPr lang="en-US" sz="2800" b="1" dirty="0">
                <a:gradFill>
                  <a:gsLst>
                    <a:gs pos="0">
                      <a:srgbClr val="FFFFFF"/>
                    </a:gs>
                    <a:gs pos="100000">
                      <a:srgbClr val="FFFFFF"/>
                    </a:gs>
                  </a:gsLst>
                  <a:lin ang="5400000" scaled="0"/>
                </a:gradFill>
                <a:latin typeface="+mj-lt"/>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ISO/IEC 27018 &amp; EU Standard Contractual clauses</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You own your data – access at any time without notification</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Control over where data is stored, transferred and deleted</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Restricted data access for Microsoft personnel &amp; subcontractors</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Encryption (in-transit &amp; at-rest)</a:t>
              </a:r>
            </a:p>
          </p:txBody>
        </p:sp>
        <p:sp>
          <p:nvSpPr>
            <p:cNvPr id="11" name="Rectangle 10"/>
            <p:cNvSpPr/>
            <p:nvPr/>
          </p:nvSpPr>
          <p:spPr>
            <a:xfrm>
              <a:off x="7677685" y="2102443"/>
              <a:ext cx="2640521" cy="3211753"/>
            </a:xfrm>
            <a:prstGeom prst="rect">
              <a:avLst/>
            </a:prstGeom>
          </p:spPr>
          <p:txBody>
            <a:bodyPr wrap="square">
              <a:spAutoFit/>
            </a:bodyPr>
            <a:lstStyle/>
            <a:p>
              <a:pPr algn="ctr" defTabSz="713200" fontAlgn="base">
                <a:spcBef>
                  <a:spcPct val="0"/>
                </a:spcBef>
                <a:spcAft>
                  <a:spcPct val="0"/>
                </a:spcAft>
              </a:pPr>
              <a:r>
                <a:rPr lang="en-US" sz="3200" b="1" dirty="0">
                  <a:gradFill>
                    <a:gsLst>
                      <a:gs pos="0">
                        <a:srgbClr val="FFFFFF"/>
                      </a:gs>
                      <a:gs pos="100000">
                        <a:srgbClr val="FFFFFF"/>
                      </a:gs>
                    </a:gsLst>
                    <a:lin ang="5400000" scaled="0"/>
                  </a:gradFill>
                  <a:latin typeface="+mj-lt"/>
                </a:rPr>
                <a:t>Transparency</a:t>
              </a:r>
            </a:p>
            <a:p>
              <a:pPr algn="ctr" defTabSz="713200" fontAlgn="base">
                <a:spcBef>
                  <a:spcPct val="0"/>
                </a:spcBef>
                <a:spcAft>
                  <a:spcPct val="0"/>
                </a:spcAft>
              </a:pPr>
              <a:endParaRPr lang="en-US" sz="2800" b="1" dirty="0">
                <a:gradFill>
                  <a:gsLst>
                    <a:gs pos="0">
                      <a:srgbClr val="FFFFFF"/>
                    </a:gs>
                    <a:gs pos="100000">
                      <a:srgbClr val="FFFFFF"/>
                    </a:gs>
                  </a:gsLst>
                  <a:lin ang="5400000" scaled="0"/>
                </a:gradFill>
                <a:latin typeface="+mj-lt"/>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Visibility of Azure standards and certifications</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Customers control where data is stored</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Microsoft doesn’t use customer data for advertising</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Notification of law enforcement requests</a:t>
              </a:r>
            </a:p>
            <a:p>
              <a:pPr algn="ctr" defTabSz="713200" fontAlgn="base">
                <a:spcBef>
                  <a:spcPct val="0"/>
                </a:spcBef>
                <a:spcAft>
                  <a:spcPct val="0"/>
                </a:spcAft>
              </a:pPr>
              <a:endParaRPr lang="en-US" sz="1600" dirty="0">
                <a:gradFill>
                  <a:gsLst>
                    <a:gs pos="0">
                      <a:srgbClr val="FFFFFF"/>
                    </a:gs>
                    <a:gs pos="100000">
                      <a:srgbClr val="FFFFFF"/>
                    </a:gs>
                  </a:gsLst>
                  <a:lin ang="5400000" scaled="0"/>
                </a:gradFill>
              </a:endParaRPr>
            </a:p>
            <a:p>
              <a:pPr algn="ctr" defTabSz="713200" fontAlgn="base">
                <a:spcBef>
                  <a:spcPct val="0"/>
                </a:spcBef>
                <a:spcAft>
                  <a:spcPct val="0"/>
                </a:spcAft>
              </a:pPr>
              <a:r>
                <a:rPr lang="en-US" sz="1600" dirty="0">
                  <a:gradFill>
                    <a:gsLst>
                      <a:gs pos="0">
                        <a:srgbClr val="FFFFFF"/>
                      </a:gs>
                      <a:gs pos="100000">
                        <a:srgbClr val="FFFFFF"/>
                      </a:gs>
                    </a:gsLst>
                    <a:lin ang="5400000" scaled="0"/>
                  </a:gradFill>
                </a:rPr>
                <a:t>Security incident notification</a:t>
              </a:r>
            </a:p>
          </p:txBody>
        </p:sp>
      </p:grpSp>
      <p:sp>
        <p:nvSpPr>
          <p:cNvPr id="14" name="Title 13"/>
          <p:cNvSpPr>
            <a:spLocks noGrp="1"/>
          </p:cNvSpPr>
          <p:nvPr>
            <p:ph type="title"/>
          </p:nvPr>
        </p:nvSpPr>
        <p:spPr/>
        <p:txBody>
          <a:bodyPr/>
          <a:lstStyle/>
          <a:p>
            <a:r>
              <a:rPr lang="en-US" dirty="0"/>
              <a:t>Security, privacy, and transparency</a:t>
            </a:r>
          </a:p>
        </p:txBody>
      </p:sp>
    </p:spTree>
    <p:extLst>
      <p:ext uri="{BB962C8B-B14F-4D97-AF65-F5344CB8AC3E}">
        <p14:creationId xmlns:p14="http://schemas.microsoft.com/office/powerpoint/2010/main" val="3065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4971" y="6227233"/>
            <a:ext cx="2106128" cy="546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04"/>
            <a:endParaRPr lang="en-US" sz="1836" dirty="0">
              <a:solidFill>
                <a:prstClr val="white"/>
              </a:solidFill>
            </a:endParaRPr>
          </a:p>
        </p:txBody>
      </p:sp>
      <p:grpSp>
        <p:nvGrpSpPr>
          <p:cNvPr id="3" name="Group 2"/>
          <p:cNvGrpSpPr/>
          <p:nvPr/>
        </p:nvGrpSpPr>
        <p:grpSpPr>
          <a:xfrm>
            <a:off x="691676" y="4175265"/>
            <a:ext cx="668719" cy="633351"/>
            <a:chOff x="677397" y="4309801"/>
            <a:chExt cx="655750" cy="621068"/>
          </a:xfrm>
          <a:solidFill>
            <a:srgbClr val="0171B0"/>
          </a:solidFill>
        </p:grpSpPr>
        <p:sp>
          <p:nvSpPr>
            <p:cNvPr id="55" name="Freeform 54"/>
            <p:cNvSpPr>
              <a:spLocks noEditPoints="1"/>
            </p:cNvSpPr>
            <p:nvPr/>
          </p:nvSpPr>
          <p:spPr bwMode="auto">
            <a:xfrm>
              <a:off x="677397" y="4693874"/>
              <a:ext cx="655750" cy="236995"/>
            </a:xfrm>
            <a:custGeom>
              <a:avLst/>
              <a:gdLst>
                <a:gd name="T0" fmla="*/ 1311 w 1311"/>
                <a:gd name="T1" fmla="*/ 432 h 474"/>
                <a:gd name="T2" fmla="*/ 1311 w 1311"/>
                <a:gd name="T3" fmla="*/ 452 h 474"/>
                <a:gd name="T4" fmla="*/ 1263 w 1311"/>
                <a:gd name="T5" fmla="*/ 474 h 474"/>
                <a:gd name="T6" fmla="*/ 49 w 1311"/>
                <a:gd name="T7" fmla="*/ 473 h 474"/>
                <a:gd name="T8" fmla="*/ 0 w 1311"/>
                <a:gd name="T9" fmla="*/ 452 h 474"/>
                <a:gd name="T10" fmla="*/ 0 w 1311"/>
                <a:gd name="T11" fmla="*/ 432 h 474"/>
                <a:gd name="T12" fmla="*/ 9 w 1311"/>
                <a:gd name="T13" fmla="*/ 414 h 474"/>
                <a:gd name="T14" fmla="*/ 122 w 1311"/>
                <a:gd name="T15" fmla="*/ 45 h 474"/>
                <a:gd name="T16" fmla="*/ 178 w 1311"/>
                <a:gd name="T17" fmla="*/ 2 h 474"/>
                <a:gd name="T18" fmla="*/ 1125 w 1311"/>
                <a:gd name="T19" fmla="*/ 2 h 474"/>
                <a:gd name="T20" fmla="*/ 1147 w 1311"/>
                <a:gd name="T21" fmla="*/ 4 h 474"/>
                <a:gd name="T22" fmla="*/ 1177 w 1311"/>
                <a:gd name="T23" fmla="*/ 31 h 474"/>
                <a:gd name="T24" fmla="*/ 1261 w 1311"/>
                <a:gd name="T25" fmla="*/ 288 h 474"/>
                <a:gd name="T26" fmla="*/ 1311 w 1311"/>
                <a:gd name="T27" fmla="*/ 432 h 474"/>
                <a:gd name="T28" fmla="*/ 878 w 1311"/>
                <a:gd name="T29" fmla="*/ 177 h 474"/>
                <a:gd name="T30" fmla="*/ 431 w 1311"/>
                <a:gd name="T31" fmla="*/ 177 h 474"/>
                <a:gd name="T32" fmla="*/ 417 w 1311"/>
                <a:gd name="T33" fmla="*/ 341 h 474"/>
                <a:gd name="T34" fmla="*/ 895 w 1311"/>
                <a:gd name="T35" fmla="*/ 341 h 474"/>
                <a:gd name="T36" fmla="*/ 878 w 1311"/>
                <a:gd name="T37" fmla="*/ 17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11" h="474">
                  <a:moveTo>
                    <a:pt x="1311" y="432"/>
                  </a:moveTo>
                  <a:cubicBezTo>
                    <a:pt x="1311" y="438"/>
                    <a:pt x="1311" y="445"/>
                    <a:pt x="1311" y="452"/>
                  </a:cubicBezTo>
                  <a:cubicBezTo>
                    <a:pt x="1300" y="471"/>
                    <a:pt x="1283" y="474"/>
                    <a:pt x="1263" y="474"/>
                  </a:cubicBezTo>
                  <a:cubicBezTo>
                    <a:pt x="858" y="473"/>
                    <a:pt x="454" y="473"/>
                    <a:pt x="49" y="473"/>
                  </a:cubicBezTo>
                  <a:cubicBezTo>
                    <a:pt x="29" y="473"/>
                    <a:pt x="12" y="469"/>
                    <a:pt x="0" y="452"/>
                  </a:cubicBezTo>
                  <a:cubicBezTo>
                    <a:pt x="0" y="445"/>
                    <a:pt x="0" y="438"/>
                    <a:pt x="0" y="432"/>
                  </a:cubicBezTo>
                  <a:cubicBezTo>
                    <a:pt x="3" y="426"/>
                    <a:pt x="7" y="420"/>
                    <a:pt x="9" y="414"/>
                  </a:cubicBezTo>
                  <a:cubicBezTo>
                    <a:pt x="47" y="291"/>
                    <a:pt x="84" y="168"/>
                    <a:pt x="122" y="45"/>
                  </a:cubicBezTo>
                  <a:cubicBezTo>
                    <a:pt x="134" y="6"/>
                    <a:pt x="138" y="2"/>
                    <a:pt x="178" y="2"/>
                  </a:cubicBezTo>
                  <a:cubicBezTo>
                    <a:pt x="494" y="2"/>
                    <a:pt x="809" y="2"/>
                    <a:pt x="1125" y="2"/>
                  </a:cubicBezTo>
                  <a:cubicBezTo>
                    <a:pt x="1132" y="2"/>
                    <a:pt x="1142" y="0"/>
                    <a:pt x="1147" y="4"/>
                  </a:cubicBezTo>
                  <a:cubicBezTo>
                    <a:pt x="1158" y="11"/>
                    <a:pt x="1173" y="20"/>
                    <a:pt x="1177" y="31"/>
                  </a:cubicBezTo>
                  <a:cubicBezTo>
                    <a:pt x="1206" y="116"/>
                    <a:pt x="1233" y="202"/>
                    <a:pt x="1261" y="288"/>
                  </a:cubicBezTo>
                  <a:cubicBezTo>
                    <a:pt x="1277" y="336"/>
                    <a:pt x="1294" y="384"/>
                    <a:pt x="1311" y="432"/>
                  </a:cubicBezTo>
                  <a:close/>
                  <a:moveTo>
                    <a:pt x="878" y="177"/>
                  </a:moveTo>
                  <a:cubicBezTo>
                    <a:pt x="727" y="177"/>
                    <a:pt x="580" y="177"/>
                    <a:pt x="431" y="177"/>
                  </a:cubicBezTo>
                  <a:cubicBezTo>
                    <a:pt x="426" y="232"/>
                    <a:pt x="421" y="286"/>
                    <a:pt x="417" y="341"/>
                  </a:cubicBezTo>
                  <a:cubicBezTo>
                    <a:pt x="578" y="341"/>
                    <a:pt x="736" y="341"/>
                    <a:pt x="895" y="341"/>
                  </a:cubicBezTo>
                  <a:cubicBezTo>
                    <a:pt x="889" y="285"/>
                    <a:pt x="884" y="231"/>
                    <a:pt x="878"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99" dirty="0">
                <a:solidFill>
                  <a:prstClr val="black"/>
                </a:solidFill>
              </a:endParaRPr>
            </a:p>
          </p:txBody>
        </p:sp>
        <p:sp>
          <p:nvSpPr>
            <p:cNvPr id="56" name="Freeform 55"/>
            <p:cNvSpPr>
              <a:spLocks noEditPoints="1"/>
            </p:cNvSpPr>
            <p:nvPr/>
          </p:nvSpPr>
          <p:spPr bwMode="auto">
            <a:xfrm>
              <a:off x="736485" y="4309801"/>
              <a:ext cx="538216" cy="380219"/>
            </a:xfrm>
            <a:custGeom>
              <a:avLst/>
              <a:gdLst>
                <a:gd name="T0" fmla="*/ 540 w 1076"/>
                <a:gd name="T1" fmla="*/ 0 h 760"/>
                <a:gd name="T2" fmla="*/ 1026 w 1076"/>
                <a:gd name="T3" fmla="*/ 0 h 760"/>
                <a:gd name="T4" fmla="*/ 1076 w 1076"/>
                <a:gd name="T5" fmla="*/ 50 h 760"/>
                <a:gd name="T6" fmla="*/ 1076 w 1076"/>
                <a:gd name="T7" fmla="*/ 710 h 760"/>
                <a:gd name="T8" fmla="*/ 1027 w 1076"/>
                <a:gd name="T9" fmla="*/ 760 h 760"/>
                <a:gd name="T10" fmla="*/ 49 w 1076"/>
                <a:gd name="T11" fmla="*/ 760 h 760"/>
                <a:gd name="T12" fmla="*/ 0 w 1076"/>
                <a:gd name="T13" fmla="*/ 710 h 760"/>
                <a:gd name="T14" fmla="*/ 0 w 1076"/>
                <a:gd name="T15" fmla="*/ 50 h 760"/>
                <a:gd name="T16" fmla="*/ 52 w 1076"/>
                <a:gd name="T17" fmla="*/ 0 h 760"/>
                <a:gd name="T18" fmla="*/ 540 w 1076"/>
                <a:gd name="T19" fmla="*/ 0 h 760"/>
                <a:gd name="T20" fmla="*/ 99 w 1076"/>
                <a:gd name="T21" fmla="*/ 90 h 760"/>
                <a:gd name="T22" fmla="*/ 99 w 1076"/>
                <a:gd name="T23" fmla="*/ 660 h 760"/>
                <a:gd name="T24" fmla="*/ 976 w 1076"/>
                <a:gd name="T25" fmla="*/ 660 h 760"/>
                <a:gd name="T26" fmla="*/ 976 w 1076"/>
                <a:gd name="T27" fmla="*/ 90 h 760"/>
                <a:gd name="T28" fmla="*/ 99 w 1076"/>
                <a:gd name="T29" fmla="*/ 9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6" h="760">
                  <a:moveTo>
                    <a:pt x="540" y="0"/>
                  </a:moveTo>
                  <a:cubicBezTo>
                    <a:pt x="702" y="0"/>
                    <a:pt x="864" y="0"/>
                    <a:pt x="1026" y="0"/>
                  </a:cubicBezTo>
                  <a:cubicBezTo>
                    <a:pt x="1067" y="0"/>
                    <a:pt x="1076" y="9"/>
                    <a:pt x="1076" y="50"/>
                  </a:cubicBezTo>
                  <a:cubicBezTo>
                    <a:pt x="1076" y="270"/>
                    <a:pt x="1076" y="490"/>
                    <a:pt x="1076" y="710"/>
                  </a:cubicBezTo>
                  <a:cubicBezTo>
                    <a:pt x="1076" y="752"/>
                    <a:pt x="1068" y="760"/>
                    <a:pt x="1027" y="760"/>
                  </a:cubicBezTo>
                  <a:cubicBezTo>
                    <a:pt x="701" y="760"/>
                    <a:pt x="375" y="760"/>
                    <a:pt x="49" y="760"/>
                  </a:cubicBezTo>
                  <a:cubicBezTo>
                    <a:pt x="8" y="760"/>
                    <a:pt x="0" y="751"/>
                    <a:pt x="0" y="710"/>
                  </a:cubicBezTo>
                  <a:cubicBezTo>
                    <a:pt x="0" y="490"/>
                    <a:pt x="0" y="270"/>
                    <a:pt x="0" y="50"/>
                  </a:cubicBezTo>
                  <a:cubicBezTo>
                    <a:pt x="0" y="9"/>
                    <a:pt x="9" y="0"/>
                    <a:pt x="52" y="0"/>
                  </a:cubicBezTo>
                  <a:cubicBezTo>
                    <a:pt x="214" y="0"/>
                    <a:pt x="377" y="0"/>
                    <a:pt x="540" y="0"/>
                  </a:cubicBezTo>
                  <a:close/>
                  <a:moveTo>
                    <a:pt x="99" y="90"/>
                  </a:moveTo>
                  <a:cubicBezTo>
                    <a:pt x="99" y="282"/>
                    <a:pt x="99" y="471"/>
                    <a:pt x="99" y="660"/>
                  </a:cubicBezTo>
                  <a:cubicBezTo>
                    <a:pt x="393" y="660"/>
                    <a:pt x="685" y="660"/>
                    <a:pt x="976" y="660"/>
                  </a:cubicBezTo>
                  <a:cubicBezTo>
                    <a:pt x="976" y="469"/>
                    <a:pt x="976" y="280"/>
                    <a:pt x="976" y="90"/>
                  </a:cubicBezTo>
                  <a:cubicBezTo>
                    <a:pt x="683" y="90"/>
                    <a:pt x="392" y="90"/>
                    <a:pt x="9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99" dirty="0">
                <a:solidFill>
                  <a:prstClr val="black"/>
                </a:solidFill>
              </a:endParaRPr>
            </a:p>
          </p:txBody>
        </p:sp>
        <p:sp>
          <p:nvSpPr>
            <p:cNvPr id="57" name="Freeform 56"/>
            <p:cNvSpPr>
              <a:spLocks noEditPoints="1"/>
            </p:cNvSpPr>
            <p:nvPr/>
          </p:nvSpPr>
          <p:spPr bwMode="auto">
            <a:xfrm>
              <a:off x="861726" y="4433758"/>
              <a:ext cx="289018" cy="143225"/>
            </a:xfrm>
            <a:custGeom>
              <a:avLst/>
              <a:gdLst>
                <a:gd name="T0" fmla="*/ 569 w 579"/>
                <a:gd name="T1" fmla="*/ 116 h 286"/>
                <a:gd name="T2" fmla="*/ 550 w 579"/>
                <a:gd name="T3" fmla="*/ 117 h 286"/>
                <a:gd name="T4" fmla="*/ 310 w 579"/>
                <a:gd name="T5" fmla="*/ 117 h 286"/>
                <a:gd name="T6" fmla="*/ 280 w 579"/>
                <a:gd name="T7" fmla="*/ 135 h 286"/>
                <a:gd name="T8" fmla="*/ 299 w 579"/>
                <a:gd name="T9" fmla="*/ 136 h 286"/>
                <a:gd name="T10" fmla="*/ 548 w 579"/>
                <a:gd name="T11" fmla="*/ 136 h 286"/>
                <a:gd name="T12" fmla="*/ 562 w 579"/>
                <a:gd name="T13" fmla="*/ 137 h 286"/>
                <a:gd name="T14" fmla="*/ 571 w 579"/>
                <a:gd name="T15" fmla="*/ 155 h 286"/>
                <a:gd name="T16" fmla="*/ 536 w 579"/>
                <a:gd name="T17" fmla="*/ 190 h 286"/>
                <a:gd name="T18" fmla="*/ 513 w 579"/>
                <a:gd name="T19" fmla="*/ 184 h 286"/>
                <a:gd name="T20" fmla="*/ 470 w 579"/>
                <a:gd name="T21" fmla="*/ 184 h 286"/>
                <a:gd name="T22" fmla="*/ 438 w 579"/>
                <a:gd name="T23" fmla="*/ 185 h 286"/>
                <a:gd name="T24" fmla="*/ 402 w 579"/>
                <a:gd name="T25" fmla="*/ 185 h 286"/>
                <a:gd name="T26" fmla="*/ 360 w 579"/>
                <a:gd name="T27" fmla="*/ 182 h 286"/>
                <a:gd name="T28" fmla="*/ 346 w 579"/>
                <a:gd name="T29" fmla="*/ 165 h 286"/>
                <a:gd name="T30" fmla="*/ 311 w 579"/>
                <a:gd name="T31" fmla="*/ 174 h 286"/>
                <a:gd name="T32" fmla="*/ 274 w 579"/>
                <a:gd name="T33" fmla="*/ 193 h 286"/>
                <a:gd name="T34" fmla="*/ 247 w 579"/>
                <a:gd name="T35" fmla="*/ 209 h 286"/>
                <a:gd name="T36" fmla="*/ 99 w 579"/>
                <a:gd name="T37" fmla="*/ 271 h 286"/>
                <a:gd name="T38" fmla="*/ 1 w 579"/>
                <a:gd name="T39" fmla="*/ 146 h 286"/>
                <a:gd name="T40" fmla="*/ 95 w 579"/>
                <a:gd name="T41" fmla="*/ 17 h 286"/>
                <a:gd name="T42" fmla="*/ 246 w 579"/>
                <a:gd name="T43" fmla="*/ 76 h 286"/>
                <a:gd name="T44" fmla="*/ 279 w 579"/>
                <a:gd name="T45" fmla="*/ 94 h 286"/>
                <a:gd name="T46" fmla="*/ 534 w 579"/>
                <a:gd name="T47" fmla="*/ 94 h 286"/>
                <a:gd name="T48" fmla="*/ 569 w 579"/>
                <a:gd name="T49" fmla="*/ 116 h 286"/>
                <a:gd name="T50" fmla="*/ 106 w 579"/>
                <a:gd name="T51" fmla="*/ 143 h 286"/>
                <a:gd name="T52" fmla="*/ 73 w 579"/>
                <a:gd name="T53" fmla="*/ 111 h 286"/>
                <a:gd name="T54" fmla="*/ 40 w 579"/>
                <a:gd name="T55" fmla="*/ 144 h 286"/>
                <a:gd name="T56" fmla="*/ 74 w 579"/>
                <a:gd name="T57" fmla="*/ 176 h 286"/>
                <a:gd name="T58" fmla="*/ 106 w 579"/>
                <a:gd name="T59" fmla="*/ 14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9" h="286">
                  <a:moveTo>
                    <a:pt x="569" y="116"/>
                  </a:moveTo>
                  <a:cubicBezTo>
                    <a:pt x="561" y="116"/>
                    <a:pt x="556" y="117"/>
                    <a:pt x="550" y="117"/>
                  </a:cubicBezTo>
                  <a:cubicBezTo>
                    <a:pt x="470" y="117"/>
                    <a:pt x="390" y="117"/>
                    <a:pt x="310" y="117"/>
                  </a:cubicBezTo>
                  <a:cubicBezTo>
                    <a:pt x="297" y="117"/>
                    <a:pt x="286" y="120"/>
                    <a:pt x="280" y="135"/>
                  </a:cubicBezTo>
                  <a:cubicBezTo>
                    <a:pt x="287" y="136"/>
                    <a:pt x="293" y="136"/>
                    <a:pt x="299" y="136"/>
                  </a:cubicBezTo>
                  <a:cubicBezTo>
                    <a:pt x="382" y="136"/>
                    <a:pt x="465" y="136"/>
                    <a:pt x="548" y="136"/>
                  </a:cubicBezTo>
                  <a:cubicBezTo>
                    <a:pt x="553" y="136"/>
                    <a:pt x="558" y="136"/>
                    <a:pt x="562" y="137"/>
                  </a:cubicBezTo>
                  <a:cubicBezTo>
                    <a:pt x="574" y="138"/>
                    <a:pt x="579" y="146"/>
                    <a:pt x="571" y="155"/>
                  </a:cubicBezTo>
                  <a:cubicBezTo>
                    <a:pt x="561" y="167"/>
                    <a:pt x="549" y="179"/>
                    <a:pt x="536" y="190"/>
                  </a:cubicBezTo>
                  <a:cubicBezTo>
                    <a:pt x="528" y="197"/>
                    <a:pt x="520" y="192"/>
                    <a:pt x="513" y="184"/>
                  </a:cubicBezTo>
                  <a:cubicBezTo>
                    <a:pt x="498" y="163"/>
                    <a:pt x="487" y="164"/>
                    <a:pt x="470" y="184"/>
                  </a:cubicBezTo>
                  <a:cubicBezTo>
                    <a:pt x="461" y="196"/>
                    <a:pt x="448" y="196"/>
                    <a:pt x="438" y="185"/>
                  </a:cubicBezTo>
                  <a:cubicBezTo>
                    <a:pt x="426" y="172"/>
                    <a:pt x="414" y="172"/>
                    <a:pt x="402" y="185"/>
                  </a:cubicBezTo>
                  <a:cubicBezTo>
                    <a:pt x="391" y="198"/>
                    <a:pt x="371" y="196"/>
                    <a:pt x="360" y="182"/>
                  </a:cubicBezTo>
                  <a:cubicBezTo>
                    <a:pt x="356" y="177"/>
                    <a:pt x="352" y="170"/>
                    <a:pt x="346" y="165"/>
                  </a:cubicBezTo>
                  <a:cubicBezTo>
                    <a:pt x="336" y="158"/>
                    <a:pt x="318" y="162"/>
                    <a:pt x="311" y="174"/>
                  </a:cubicBezTo>
                  <a:cubicBezTo>
                    <a:pt x="302" y="189"/>
                    <a:pt x="291" y="196"/>
                    <a:pt x="274" y="193"/>
                  </a:cubicBezTo>
                  <a:cubicBezTo>
                    <a:pt x="261" y="191"/>
                    <a:pt x="254" y="198"/>
                    <a:pt x="247" y="209"/>
                  </a:cubicBezTo>
                  <a:cubicBezTo>
                    <a:pt x="217" y="261"/>
                    <a:pt x="156" y="286"/>
                    <a:pt x="99" y="271"/>
                  </a:cubicBezTo>
                  <a:cubicBezTo>
                    <a:pt x="42" y="256"/>
                    <a:pt x="2" y="204"/>
                    <a:pt x="1" y="146"/>
                  </a:cubicBezTo>
                  <a:cubicBezTo>
                    <a:pt x="0" y="87"/>
                    <a:pt x="39" y="34"/>
                    <a:pt x="95" y="17"/>
                  </a:cubicBezTo>
                  <a:cubicBezTo>
                    <a:pt x="153" y="0"/>
                    <a:pt x="215" y="24"/>
                    <a:pt x="246" y="76"/>
                  </a:cubicBezTo>
                  <a:cubicBezTo>
                    <a:pt x="254" y="90"/>
                    <a:pt x="264" y="95"/>
                    <a:pt x="279" y="94"/>
                  </a:cubicBezTo>
                  <a:cubicBezTo>
                    <a:pt x="364" y="94"/>
                    <a:pt x="449" y="94"/>
                    <a:pt x="534" y="94"/>
                  </a:cubicBezTo>
                  <a:cubicBezTo>
                    <a:pt x="550" y="94"/>
                    <a:pt x="560" y="101"/>
                    <a:pt x="569" y="116"/>
                  </a:cubicBezTo>
                  <a:close/>
                  <a:moveTo>
                    <a:pt x="106" y="143"/>
                  </a:moveTo>
                  <a:cubicBezTo>
                    <a:pt x="106" y="124"/>
                    <a:pt x="92" y="111"/>
                    <a:pt x="73" y="111"/>
                  </a:cubicBezTo>
                  <a:cubicBezTo>
                    <a:pt x="55" y="112"/>
                    <a:pt x="40" y="126"/>
                    <a:pt x="40" y="144"/>
                  </a:cubicBezTo>
                  <a:cubicBezTo>
                    <a:pt x="41" y="162"/>
                    <a:pt x="55" y="176"/>
                    <a:pt x="74" y="176"/>
                  </a:cubicBezTo>
                  <a:cubicBezTo>
                    <a:pt x="93" y="176"/>
                    <a:pt x="106" y="162"/>
                    <a:pt x="106"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99" dirty="0">
                <a:solidFill>
                  <a:prstClr val="black"/>
                </a:solidFill>
              </a:endParaRPr>
            </a:p>
          </p:txBody>
        </p:sp>
      </p:grpSp>
      <p:sp>
        <p:nvSpPr>
          <p:cNvPr id="10" name="Text Placeholder 2"/>
          <p:cNvSpPr>
            <a:spLocks noGrp="1"/>
          </p:cNvSpPr>
          <p:nvPr/>
        </p:nvSpPr>
        <p:spPr>
          <a:xfrm>
            <a:off x="1526676" y="4369136"/>
            <a:ext cx="2564491" cy="271985"/>
          </a:xfrm>
          <a:prstGeom prst="rect">
            <a:avLst/>
          </a:prstGeom>
        </p:spPr>
        <p:txBody>
          <a:bodyPr vert="horz" lIns="0" tIns="0" rIns="0" bIns="0" rtlCol="0">
            <a:noAutofit/>
          </a:bodyPr>
          <a:lstStyle>
            <a:lvl1pPr marL="339725" marR="0" indent="-339725" algn="l" defTabSz="914363" rtl="0" eaLnBrk="1" fontAlgn="auto" latinLnBrk="0" hangingPunct="1">
              <a:lnSpc>
                <a:spcPct val="90000"/>
              </a:lnSpc>
              <a:spcBef>
                <a:spcPts val="1176"/>
              </a:spcBef>
              <a:spcAft>
                <a:spcPts val="1176"/>
              </a:spcAft>
              <a:buClrTx/>
              <a:buSzPct val="80000"/>
              <a:buFont typeface="Arial" pitchFamily="34" charset="0"/>
              <a:buChar char="•"/>
              <a:tabLst/>
              <a:defRPr sz="3920" kern="1200" spc="-70" baseline="0">
                <a:solidFill>
                  <a:schemeClr val="tx1"/>
                </a:solidFill>
                <a:latin typeface="Segoe UI Light" pitchFamily="34" charset="0"/>
                <a:ea typeface="+mn-ea"/>
                <a:cs typeface="+mn-cs"/>
              </a:defRPr>
            </a:lvl1pPr>
            <a:lvl2pPr marL="0" marR="0" indent="0" algn="l" defTabSz="1184333" rtl="0" eaLnBrk="1" fontAlgn="auto" latinLnBrk="0" hangingPunct="1">
              <a:lnSpc>
                <a:spcPct val="90000"/>
              </a:lnSpc>
              <a:spcBef>
                <a:spcPts val="1176"/>
              </a:spcBef>
              <a:spcAft>
                <a:spcPts val="1176"/>
              </a:spcAft>
              <a:buClrTx/>
              <a:buSzTx/>
              <a:buFontTx/>
              <a:buNone/>
              <a:tabLst/>
              <a:defRPr sz="2400" kern="1200" spc="0" baseline="0">
                <a:solidFill>
                  <a:schemeClr val="tx1"/>
                </a:solidFill>
                <a:latin typeface="+mn-l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399"/>
              </a:spcBef>
              <a:spcAft>
                <a:spcPts val="1799"/>
              </a:spcAft>
              <a:buNone/>
            </a:pPr>
            <a:r>
              <a:rPr lang="en-US" sz="2652" dirty="0">
                <a:solidFill>
                  <a:srgbClr val="0171B0"/>
                </a:solidFill>
                <a:latin typeface="Segoe UI"/>
              </a:rPr>
              <a:t>Assume breach</a:t>
            </a:r>
          </a:p>
        </p:txBody>
      </p:sp>
      <p:sp>
        <p:nvSpPr>
          <p:cNvPr id="52" name="Rectangle 51"/>
          <p:cNvSpPr/>
          <p:nvPr/>
        </p:nvSpPr>
        <p:spPr>
          <a:xfrm>
            <a:off x="691677" y="4917280"/>
            <a:ext cx="3170446" cy="338149"/>
          </a:xfrm>
          <a:prstGeom prst="rect">
            <a:avLst/>
          </a:prstGeom>
          <a:solidFill>
            <a:srgbClr val="2CA3D8"/>
          </a:solidFill>
          <a:ln>
            <a:noFill/>
          </a:ln>
        </p:spPr>
        <p:style>
          <a:lnRef idx="2">
            <a:schemeClr val="accent1">
              <a:shade val="50000"/>
            </a:schemeClr>
          </a:lnRef>
          <a:fillRef idx="1">
            <a:schemeClr val="accent1"/>
          </a:fillRef>
          <a:effectRef idx="0">
            <a:schemeClr val="accent1"/>
          </a:effectRef>
          <a:fontRef idx="minor">
            <a:schemeClr val="lt1"/>
          </a:fontRef>
        </p:style>
        <p:txBody>
          <a:bodyPr lIns="91391" tIns="228479" rIns="91391" bIns="228479"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99" spc="-20" dirty="0">
                <a:solidFill>
                  <a:prstClr val="white"/>
                </a:solidFill>
                <a:latin typeface="Segoe UI Semibold" panose="020B0702040204020203" pitchFamily="34" charset="0"/>
              </a:rPr>
              <a:t>War game exercises</a:t>
            </a:r>
            <a:endParaRPr lang="en-US" sz="1199" spc="-20" dirty="0">
              <a:solidFill>
                <a:prstClr val="white"/>
              </a:solidFill>
              <a:latin typeface="Segoe UI Semibold" panose="020B0702040204020203" pitchFamily="34" charset="0"/>
            </a:endParaRPr>
          </a:p>
        </p:txBody>
      </p:sp>
      <p:sp>
        <p:nvSpPr>
          <p:cNvPr id="53" name="Rectangle 52"/>
          <p:cNvSpPr/>
          <p:nvPr/>
        </p:nvSpPr>
        <p:spPr>
          <a:xfrm>
            <a:off x="691677" y="5291236"/>
            <a:ext cx="3170446" cy="338119"/>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1" tIns="228479" rIns="91391" bIns="228479"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99" spc="-20" dirty="0">
                <a:solidFill>
                  <a:prstClr val="white"/>
                </a:solidFill>
                <a:latin typeface="Segoe UI Semibold" panose="020B0702040204020203" pitchFamily="34" charset="0"/>
              </a:rPr>
              <a:t>Live site </a:t>
            </a:r>
            <a:r>
              <a:rPr lang="en-US" sz="1799" spc="-20" dirty="0" err="1">
                <a:solidFill>
                  <a:prstClr val="white"/>
                </a:solidFill>
                <a:latin typeface="Segoe UI Semibold" panose="020B0702040204020203" pitchFamily="34" charset="0"/>
              </a:rPr>
              <a:t>pentest</a:t>
            </a:r>
            <a:r>
              <a:rPr lang="en-US" sz="1799" spc="-20" dirty="0">
                <a:solidFill>
                  <a:prstClr val="white"/>
                </a:solidFill>
                <a:latin typeface="Segoe UI Semibold" panose="020B0702040204020203" pitchFamily="34" charset="0"/>
              </a:rPr>
              <a:t> </a:t>
            </a:r>
            <a:endParaRPr lang="en-US" sz="1199" spc="-20" dirty="0">
              <a:solidFill>
                <a:prstClr val="white"/>
              </a:solidFill>
              <a:latin typeface="Segoe UI Semibold" panose="020B0702040204020203" pitchFamily="34" charset="0"/>
            </a:endParaRPr>
          </a:p>
        </p:txBody>
      </p:sp>
      <p:sp>
        <p:nvSpPr>
          <p:cNvPr id="54" name="Rectangle 53"/>
          <p:cNvSpPr/>
          <p:nvPr/>
        </p:nvSpPr>
        <p:spPr>
          <a:xfrm>
            <a:off x="691677" y="5665163"/>
            <a:ext cx="3170446" cy="642236"/>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1" tIns="228479" rIns="91391" bIns="228479"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nSpc>
                <a:spcPts val="1938"/>
              </a:lnSpc>
            </a:pPr>
            <a:r>
              <a:rPr lang="en-US" sz="1799" spc="-20" dirty="0">
                <a:solidFill>
                  <a:prstClr val="white"/>
                </a:solidFill>
                <a:latin typeface="Segoe UI Semibold" panose="020B0702040204020203" pitchFamily="34" charset="0"/>
              </a:rPr>
              <a:t>Centralized security</a:t>
            </a:r>
          </a:p>
          <a:p>
            <a:pPr>
              <a:lnSpc>
                <a:spcPts val="1938"/>
              </a:lnSpc>
            </a:pPr>
            <a:r>
              <a:rPr lang="en-US" sz="1799" spc="-20" dirty="0">
                <a:solidFill>
                  <a:prstClr val="white"/>
                </a:solidFill>
                <a:latin typeface="Segoe UI Semibold" panose="020B0702040204020203" pitchFamily="34" charset="0"/>
              </a:rPr>
              <a:t>logging &amp; monitoring </a:t>
            </a:r>
            <a:endParaRPr lang="en-US" sz="1199" spc="-20" dirty="0">
              <a:solidFill>
                <a:prstClr val="white"/>
              </a:solidFill>
              <a:latin typeface="Segoe UI Semibold" panose="020B0702040204020203" pitchFamily="34" charset="0"/>
            </a:endParaRPr>
          </a:p>
        </p:txBody>
      </p:sp>
      <p:sp>
        <p:nvSpPr>
          <p:cNvPr id="45" name="Text Placeholder 2"/>
          <p:cNvSpPr txBox="1">
            <a:spLocks/>
          </p:cNvSpPr>
          <p:nvPr/>
        </p:nvSpPr>
        <p:spPr>
          <a:xfrm>
            <a:off x="1373262" y="1583958"/>
            <a:ext cx="2333399" cy="311940"/>
          </a:xfrm>
          <a:prstGeom prst="rect">
            <a:avLst/>
          </a:prstGeom>
        </p:spPr>
        <p:txBody>
          <a:bodyPr vert="horz" lIns="0" tIns="0" rIns="0" bIns="0" rtlCol="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652" dirty="0">
                <a:solidFill>
                  <a:srgbClr val="525252"/>
                </a:solidFill>
              </a:rPr>
              <a:t>Prevent breach</a:t>
            </a:r>
          </a:p>
        </p:txBody>
      </p:sp>
      <p:sp>
        <p:nvSpPr>
          <p:cNvPr id="46" name="Freeform 45"/>
          <p:cNvSpPr>
            <a:spLocks/>
          </p:cNvSpPr>
          <p:nvPr/>
        </p:nvSpPr>
        <p:spPr bwMode="auto">
          <a:xfrm>
            <a:off x="700398" y="1381468"/>
            <a:ext cx="484375" cy="641973"/>
          </a:xfrm>
          <a:custGeom>
            <a:avLst/>
            <a:gdLst>
              <a:gd name="T0" fmla="*/ 154 w 937"/>
              <a:gd name="T1" fmla="*/ 632 h 1242"/>
              <a:gd name="T2" fmla="*/ 186 w 937"/>
              <a:gd name="T3" fmla="*/ 542 h 1242"/>
              <a:gd name="T4" fmla="*/ 169 w 937"/>
              <a:gd name="T5" fmla="*/ 196 h 1242"/>
              <a:gd name="T6" fmla="*/ 171 w 937"/>
              <a:gd name="T7" fmla="*/ 153 h 1242"/>
              <a:gd name="T8" fmla="*/ 242 w 937"/>
              <a:gd name="T9" fmla="*/ 92 h 1242"/>
              <a:gd name="T10" fmla="*/ 294 w 937"/>
              <a:gd name="T11" fmla="*/ 160 h 1242"/>
              <a:gd name="T12" fmla="*/ 316 w 937"/>
              <a:gd name="T13" fmla="*/ 541 h 1242"/>
              <a:gd name="T14" fmla="*/ 331 w 937"/>
              <a:gd name="T15" fmla="*/ 587 h 1242"/>
              <a:gd name="T16" fmla="*/ 349 w 937"/>
              <a:gd name="T17" fmla="*/ 586 h 1242"/>
              <a:gd name="T18" fmla="*/ 363 w 937"/>
              <a:gd name="T19" fmla="*/ 536 h 1242"/>
              <a:gd name="T20" fmla="*/ 365 w 937"/>
              <a:gd name="T21" fmla="*/ 169 h 1242"/>
              <a:gd name="T22" fmla="*/ 370 w 937"/>
              <a:gd name="T23" fmla="*/ 55 h 1242"/>
              <a:gd name="T24" fmla="*/ 430 w 937"/>
              <a:gd name="T25" fmla="*/ 0 h 1242"/>
              <a:gd name="T26" fmla="*/ 492 w 937"/>
              <a:gd name="T27" fmla="*/ 54 h 1242"/>
              <a:gd name="T28" fmla="*/ 497 w 937"/>
              <a:gd name="T29" fmla="*/ 137 h 1242"/>
              <a:gd name="T30" fmla="*/ 499 w 937"/>
              <a:gd name="T31" fmla="*/ 523 h 1242"/>
              <a:gd name="T32" fmla="*/ 499 w 937"/>
              <a:gd name="T33" fmla="*/ 568 h 1242"/>
              <a:gd name="T34" fmla="*/ 553 w 937"/>
              <a:gd name="T35" fmla="*/ 537 h 1242"/>
              <a:gd name="T36" fmla="*/ 569 w 937"/>
              <a:gd name="T37" fmla="*/ 293 h 1242"/>
              <a:gd name="T38" fmla="*/ 582 w 937"/>
              <a:gd name="T39" fmla="*/ 152 h 1242"/>
              <a:gd name="T40" fmla="*/ 632 w 937"/>
              <a:gd name="T41" fmla="*/ 96 h 1242"/>
              <a:gd name="T42" fmla="*/ 697 w 937"/>
              <a:gd name="T43" fmla="*/ 143 h 1242"/>
              <a:gd name="T44" fmla="*/ 703 w 937"/>
              <a:gd name="T45" fmla="*/ 182 h 1242"/>
              <a:gd name="T46" fmla="*/ 679 w 937"/>
              <a:gd name="T47" fmla="*/ 702 h 1242"/>
              <a:gd name="T48" fmla="*/ 672 w 937"/>
              <a:gd name="T49" fmla="*/ 743 h 1242"/>
              <a:gd name="T50" fmla="*/ 411 w 937"/>
              <a:gd name="T51" fmla="*/ 982 h 1242"/>
              <a:gd name="T52" fmla="*/ 387 w 937"/>
              <a:gd name="T53" fmla="*/ 1119 h 1242"/>
              <a:gd name="T54" fmla="*/ 399 w 937"/>
              <a:gd name="T55" fmla="*/ 1122 h 1242"/>
              <a:gd name="T56" fmla="*/ 410 w 937"/>
              <a:gd name="T57" fmla="*/ 1089 h 1242"/>
              <a:gd name="T58" fmla="*/ 529 w 937"/>
              <a:gd name="T59" fmla="*/ 857 h 1242"/>
              <a:gd name="T60" fmla="*/ 667 w 937"/>
              <a:gd name="T61" fmla="*/ 798 h 1242"/>
              <a:gd name="T62" fmla="*/ 687 w 937"/>
              <a:gd name="T63" fmla="*/ 847 h 1242"/>
              <a:gd name="T64" fmla="*/ 703 w 937"/>
              <a:gd name="T65" fmla="*/ 795 h 1242"/>
              <a:gd name="T66" fmla="*/ 768 w 937"/>
              <a:gd name="T67" fmla="*/ 648 h 1242"/>
              <a:gd name="T68" fmla="*/ 879 w 937"/>
              <a:gd name="T69" fmla="*/ 577 h 1242"/>
              <a:gd name="T70" fmla="*/ 928 w 937"/>
              <a:gd name="T71" fmla="*/ 640 h 1242"/>
              <a:gd name="T72" fmla="*/ 914 w 937"/>
              <a:gd name="T73" fmla="*/ 676 h 1242"/>
              <a:gd name="T74" fmla="*/ 803 w 937"/>
              <a:gd name="T75" fmla="*/ 983 h 1242"/>
              <a:gd name="T76" fmla="*/ 487 w 937"/>
              <a:gd name="T77" fmla="*/ 1233 h 1242"/>
              <a:gd name="T78" fmla="*/ 238 w 937"/>
              <a:gd name="T79" fmla="*/ 1233 h 1242"/>
              <a:gd name="T80" fmla="*/ 70 w 937"/>
              <a:gd name="T81" fmla="*/ 1118 h 1242"/>
              <a:gd name="T82" fmla="*/ 34 w 937"/>
              <a:gd name="T83" fmla="*/ 918 h 1242"/>
              <a:gd name="T84" fmla="*/ 13 w 937"/>
              <a:gd name="T85" fmla="*/ 584 h 1242"/>
              <a:gd name="T86" fmla="*/ 1 w 937"/>
              <a:gd name="T87" fmla="*/ 309 h 1242"/>
              <a:gd name="T88" fmla="*/ 7 w 937"/>
              <a:gd name="T89" fmla="*/ 275 h 1242"/>
              <a:gd name="T90" fmla="*/ 67 w 937"/>
              <a:gd name="T91" fmla="*/ 229 h 1242"/>
              <a:gd name="T92" fmla="*/ 104 w 937"/>
              <a:gd name="T93" fmla="*/ 287 h 1242"/>
              <a:gd name="T94" fmla="*/ 136 w 937"/>
              <a:gd name="T95" fmla="*/ 584 h 1242"/>
              <a:gd name="T96" fmla="*/ 154 w 937"/>
              <a:gd name="T97" fmla="*/ 632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7" h="1242">
                <a:moveTo>
                  <a:pt x="154" y="632"/>
                </a:moveTo>
                <a:cubicBezTo>
                  <a:pt x="195" y="603"/>
                  <a:pt x="187" y="571"/>
                  <a:pt x="186" y="542"/>
                </a:cubicBezTo>
                <a:cubicBezTo>
                  <a:pt x="181" y="427"/>
                  <a:pt x="174" y="311"/>
                  <a:pt x="169" y="196"/>
                </a:cubicBezTo>
                <a:cubicBezTo>
                  <a:pt x="168" y="182"/>
                  <a:pt x="168" y="167"/>
                  <a:pt x="171" y="153"/>
                </a:cubicBezTo>
                <a:cubicBezTo>
                  <a:pt x="178" y="115"/>
                  <a:pt x="208" y="90"/>
                  <a:pt x="242" y="92"/>
                </a:cubicBezTo>
                <a:cubicBezTo>
                  <a:pt x="275" y="95"/>
                  <a:pt x="292" y="116"/>
                  <a:pt x="294" y="160"/>
                </a:cubicBezTo>
                <a:cubicBezTo>
                  <a:pt x="301" y="287"/>
                  <a:pt x="308" y="414"/>
                  <a:pt x="316" y="541"/>
                </a:cubicBezTo>
                <a:cubicBezTo>
                  <a:pt x="316" y="557"/>
                  <a:pt x="326" y="571"/>
                  <a:pt x="331" y="587"/>
                </a:cubicBezTo>
                <a:cubicBezTo>
                  <a:pt x="337" y="586"/>
                  <a:pt x="343" y="586"/>
                  <a:pt x="349" y="586"/>
                </a:cubicBezTo>
                <a:cubicBezTo>
                  <a:pt x="354" y="569"/>
                  <a:pt x="362" y="552"/>
                  <a:pt x="363" y="536"/>
                </a:cubicBezTo>
                <a:cubicBezTo>
                  <a:pt x="364" y="413"/>
                  <a:pt x="364" y="291"/>
                  <a:pt x="365" y="169"/>
                </a:cubicBezTo>
                <a:cubicBezTo>
                  <a:pt x="365" y="131"/>
                  <a:pt x="367" y="93"/>
                  <a:pt x="370" y="55"/>
                </a:cubicBezTo>
                <a:cubicBezTo>
                  <a:pt x="374" y="18"/>
                  <a:pt x="395" y="0"/>
                  <a:pt x="430" y="0"/>
                </a:cubicBezTo>
                <a:cubicBezTo>
                  <a:pt x="465" y="1"/>
                  <a:pt x="487" y="19"/>
                  <a:pt x="492" y="54"/>
                </a:cubicBezTo>
                <a:cubicBezTo>
                  <a:pt x="496" y="81"/>
                  <a:pt x="496" y="109"/>
                  <a:pt x="497" y="137"/>
                </a:cubicBezTo>
                <a:cubicBezTo>
                  <a:pt x="498" y="265"/>
                  <a:pt x="498" y="394"/>
                  <a:pt x="499" y="523"/>
                </a:cubicBezTo>
                <a:cubicBezTo>
                  <a:pt x="499" y="539"/>
                  <a:pt x="499" y="554"/>
                  <a:pt x="499" y="568"/>
                </a:cubicBezTo>
                <a:cubicBezTo>
                  <a:pt x="534" y="587"/>
                  <a:pt x="550" y="577"/>
                  <a:pt x="553" y="537"/>
                </a:cubicBezTo>
                <a:cubicBezTo>
                  <a:pt x="559" y="456"/>
                  <a:pt x="563" y="374"/>
                  <a:pt x="569" y="293"/>
                </a:cubicBezTo>
                <a:cubicBezTo>
                  <a:pt x="573" y="246"/>
                  <a:pt x="577" y="199"/>
                  <a:pt x="582" y="152"/>
                </a:cubicBezTo>
                <a:cubicBezTo>
                  <a:pt x="585" y="121"/>
                  <a:pt x="599" y="98"/>
                  <a:pt x="632" y="96"/>
                </a:cubicBezTo>
                <a:cubicBezTo>
                  <a:pt x="665" y="94"/>
                  <a:pt x="687" y="113"/>
                  <a:pt x="697" y="143"/>
                </a:cubicBezTo>
                <a:cubicBezTo>
                  <a:pt x="701" y="155"/>
                  <a:pt x="703" y="169"/>
                  <a:pt x="703" y="182"/>
                </a:cubicBezTo>
                <a:cubicBezTo>
                  <a:pt x="695" y="355"/>
                  <a:pt x="687" y="528"/>
                  <a:pt x="679" y="702"/>
                </a:cubicBezTo>
                <a:cubicBezTo>
                  <a:pt x="678" y="714"/>
                  <a:pt x="675" y="727"/>
                  <a:pt x="672" y="743"/>
                </a:cubicBezTo>
                <a:cubicBezTo>
                  <a:pt x="530" y="762"/>
                  <a:pt x="457" y="860"/>
                  <a:pt x="411" y="982"/>
                </a:cubicBezTo>
                <a:cubicBezTo>
                  <a:pt x="394" y="1025"/>
                  <a:pt x="377" y="1071"/>
                  <a:pt x="387" y="1119"/>
                </a:cubicBezTo>
                <a:cubicBezTo>
                  <a:pt x="391" y="1120"/>
                  <a:pt x="395" y="1121"/>
                  <a:pt x="399" y="1122"/>
                </a:cubicBezTo>
                <a:cubicBezTo>
                  <a:pt x="403" y="1111"/>
                  <a:pt x="408" y="1100"/>
                  <a:pt x="410" y="1089"/>
                </a:cubicBezTo>
                <a:cubicBezTo>
                  <a:pt x="429" y="1000"/>
                  <a:pt x="469" y="924"/>
                  <a:pt x="529" y="857"/>
                </a:cubicBezTo>
                <a:cubicBezTo>
                  <a:pt x="570" y="810"/>
                  <a:pt x="624" y="787"/>
                  <a:pt x="667" y="798"/>
                </a:cubicBezTo>
                <a:cubicBezTo>
                  <a:pt x="672" y="810"/>
                  <a:pt x="677" y="822"/>
                  <a:pt x="687" y="847"/>
                </a:cubicBezTo>
                <a:cubicBezTo>
                  <a:pt x="694" y="823"/>
                  <a:pt x="697" y="808"/>
                  <a:pt x="703" y="795"/>
                </a:cubicBezTo>
                <a:cubicBezTo>
                  <a:pt x="724" y="745"/>
                  <a:pt x="742" y="694"/>
                  <a:pt x="768" y="648"/>
                </a:cubicBezTo>
                <a:cubicBezTo>
                  <a:pt x="791" y="607"/>
                  <a:pt x="827" y="576"/>
                  <a:pt x="879" y="577"/>
                </a:cubicBezTo>
                <a:cubicBezTo>
                  <a:pt x="917" y="577"/>
                  <a:pt x="937" y="603"/>
                  <a:pt x="928" y="640"/>
                </a:cubicBezTo>
                <a:cubicBezTo>
                  <a:pt x="925" y="652"/>
                  <a:pt x="919" y="664"/>
                  <a:pt x="914" y="676"/>
                </a:cubicBezTo>
                <a:cubicBezTo>
                  <a:pt x="877" y="778"/>
                  <a:pt x="837" y="880"/>
                  <a:pt x="803" y="983"/>
                </a:cubicBezTo>
                <a:cubicBezTo>
                  <a:pt x="765" y="1098"/>
                  <a:pt x="675" y="1242"/>
                  <a:pt x="487" y="1233"/>
                </a:cubicBezTo>
                <a:cubicBezTo>
                  <a:pt x="404" y="1230"/>
                  <a:pt x="321" y="1231"/>
                  <a:pt x="238" y="1233"/>
                </a:cubicBezTo>
                <a:cubicBezTo>
                  <a:pt x="154" y="1235"/>
                  <a:pt x="94" y="1195"/>
                  <a:pt x="70" y="1118"/>
                </a:cubicBezTo>
                <a:cubicBezTo>
                  <a:pt x="49" y="1054"/>
                  <a:pt x="40" y="985"/>
                  <a:pt x="34" y="918"/>
                </a:cubicBezTo>
                <a:cubicBezTo>
                  <a:pt x="23" y="807"/>
                  <a:pt x="19" y="696"/>
                  <a:pt x="13" y="584"/>
                </a:cubicBezTo>
                <a:cubicBezTo>
                  <a:pt x="8" y="493"/>
                  <a:pt x="4" y="401"/>
                  <a:pt x="1" y="309"/>
                </a:cubicBezTo>
                <a:cubicBezTo>
                  <a:pt x="0" y="298"/>
                  <a:pt x="3" y="285"/>
                  <a:pt x="7" y="275"/>
                </a:cubicBezTo>
                <a:cubicBezTo>
                  <a:pt x="17" y="247"/>
                  <a:pt x="34" y="224"/>
                  <a:pt x="67" y="229"/>
                </a:cubicBezTo>
                <a:cubicBezTo>
                  <a:pt x="98" y="234"/>
                  <a:pt x="102" y="261"/>
                  <a:pt x="104" y="287"/>
                </a:cubicBezTo>
                <a:cubicBezTo>
                  <a:pt x="115" y="386"/>
                  <a:pt x="124" y="485"/>
                  <a:pt x="136" y="584"/>
                </a:cubicBezTo>
                <a:cubicBezTo>
                  <a:pt x="137" y="599"/>
                  <a:pt x="146" y="613"/>
                  <a:pt x="154" y="632"/>
                </a:cubicBezTo>
                <a:close/>
              </a:path>
            </a:pathLst>
          </a:custGeom>
          <a:solidFill>
            <a:schemeClr val="accent6">
              <a:lumMod val="60000"/>
              <a:lumOff val="40000"/>
            </a:schemeClr>
          </a:solidFill>
          <a:ln>
            <a:noFill/>
          </a:ln>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99" dirty="0">
              <a:solidFill>
                <a:prstClr val="black"/>
              </a:solidFill>
            </a:endParaRPr>
          </a:p>
        </p:txBody>
      </p:sp>
      <p:sp>
        <p:nvSpPr>
          <p:cNvPr id="48" name="Rectangle 47"/>
          <p:cNvSpPr/>
          <p:nvPr/>
        </p:nvSpPr>
        <p:spPr>
          <a:xfrm>
            <a:off x="691677" y="2101702"/>
            <a:ext cx="3170446" cy="36020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1" tIns="228479" rIns="91391" bIns="228479"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99" spc="-20" dirty="0">
                <a:solidFill>
                  <a:prstClr val="white"/>
                </a:solidFill>
                <a:latin typeface="Segoe UI Semibold" panose="020B0702040204020203" pitchFamily="34" charset="0"/>
              </a:rPr>
              <a:t>Threat model</a:t>
            </a:r>
            <a:endParaRPr lang="en-US" sz="1199" spc="-20" dirty="0">
              <a:solidFill>
                <a:prstClr val="white"/>
              </a:solidFill>
              <a:latin typeface="Segoe UI Semibold" panose="020B0702040204020203" pitchFamily="34" charset="0"/>
            </a:endParaRPr>
          </a:p>
        </p:txBody>
      </p:sp>
      <p:sp>
        <p:nvSpPr>
          <p:cNvPr id="49" name="Rectangle 48"/>
          <p:cNvSpPr/>
          <p:nvPr/>
        </p:nvSpPr>
        <p:spPr>
          <a:xfrm>
            <a:off x="691677" y="2495145"/>
            <a:ext cx="3170446" cy="3381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1" tIns="228479" rIns="91391" bIns="228479"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99" spc="-20" dirty="0">
                <a:solidFill>
                  <a:prstClr val="white"/>
                </a:solidFill>
                <a:latin typeface="Segoe UI Semibold" panose="020B0702040204020203" pitchFamily="34" charset="0"/>
              </a:rPr>
              <a:t>Code review</a:t>
            </a:r>
            <a:endParaRPr lang="en-US" sz="1199" spc="-20" dirty="0">
              <a:solidFill>
                <a:prstClr val="white"/>
              </a:solidFill>
              <a:latin typeface="Segoe UI Semibold" panose="020B0702040204020203" pitchFamily="34" charset="0"/>
            </a:endParaRPr>
          </a:p>
        </p:txBody>
      </p:sp>
      <p:sp>
        <p:nvSpPr>
          <p:cNvPr id="50" name="Rectangle 49"/>
          <p:cNvSpPr/>
          <p:nvPr/>
        </p:nvSpPr>
        <p:spPr>
          <a:xfrm>
            <a:off x="691677" y="3237859"/>
            <a:ext cx="3170446" cy="6422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391" tIns="228479" rIns="91391" bIns="228479"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nSpc>
                <a:spcPts val="1938"/>
              </a:lnSpc>
            </a:pPr>
            <a:r>
              <a:rPr lang="en-US" sz="1799" spc="-20" dirty="0">
                <a:solidFill>
                  <a:prstClr val="white"/>
                </a:solidFill>
                <a:latin typeface="Segoe UI Semibold" panose="020B0702040204020203" pitchFamily="34" charset="0"/>
              </a:rPr>
              <a:t>Security development lifecycle </a:t>
            </a:r>
            <a:r>
              <a:rPr lang="en-US" sz="1199" spc="-20" dirty="0">
                <a:solidFill>
                  <a:prstClr val="white"/>
                </a:solidFill>
                <a:latin typeface="Segoe UI Semibold" panose="020B0702040204020203" pitchFamily="34" charset="0"/>
              </a:rPr>
              <a:t>(SDL)</a:t>
            </a:r>
          </a:p>
        </p:txBody>
      </p:sp>
      <p:sp>
        <p:nvSpPr>
          <p:cNvPr id="51" name="Rectangle 50"/>
          <p:cNvSpPr/>
          <p:nvPr/>
        </p:nvSpPr>
        <p:spPr>
          <a:xfrm>
            <a:off x="691677" y="2866501"/>
            <a:ext cx="3170446" cy="3381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1" tIns="228479" rIns="91391" bIns="228479"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99" spc="-20" dirty="0">
                <a:solidFill>
                  <a:prstClr val="white"/>
                </a:solidFill>
                <a:latin typeface="Segoe UI Semibold" panose="020B0702040204020203" pitchFamily="34" charset="0"/>
              </a:rPr>
              <a:t>Security testing</a:t>
            </a:r>
            <a:endParaRPr lang="en-US" sz="1199" spc="-20" dirty="0">
              <a:solidFill>
                <a:prstClr val="white"/>
              </a:solidFill>
              <a:latin typeface="Segoe UI Semibold" panose="020B0702040204020203" pitchFamily="34" charset="0"/>
            </a:endParaRPr>
          </a:p>
        </p:txBody>
      </p:sp>
      <p:grpSp>
        <p:nvGrpSpPr>
          <p:cNvPr id="2" name="Group 1"/>
          <p:cNvGrpSpPr/>
          <p:nvPr/>
        </p:nvGrpSpPr>
        <p:grpSpPr>
          <a:xfrm>
            <a:off x="4068573" y="1705685"/>
            <a:ext cx="8168671" cy="4587132"/>
            <a:chOff x="3988803" y="1888114"/>
            <a:chExt cx="8010251" cy="4498171"/>
          </a:xfrm>
        </p:grpSpPr>
        <p:grpSp>
          <p:nvGrpSpPr>
            <p:cNvPr id="71" name="Group 70"/>
            <p:cNvGrpSpPr/>
            <p:nvPr/>
          </p:nvGrpSpPr>
          <p:grpSpPr>
            <a:xfrm>
              <a:off x="3988803" y="1888114"/>
              <a:ext cx="267887" cy="4498171"/>
              <a:chOff x="3988803" y="1888114"/>
              <a:chExt cx="267887" cy="4498171"/>
            </a:xfrm>
          </p:grpSpPr>
          <p:cxnSp>
            <p:nvCxnSpPr>
              <p:cNvPr id="15" name="Straight Connector 14"/>
              <p:cNvCxnSpPr/>
              <p:nvPr/>
            </p:nvCxnSpPr>
            <p:spPr>
              <a:xfrm flipH="1" flipV="1">
                <a:off x="3988803" y="5526083"/>
                <a:ext cx="249923" cy="352514"/>
              </a:xfrm>
              <a:prstGeom prst="line">
                <a:avLst/>
              </a:prstGeom>
              <a:ln w="12700" cap="rnd">
                <a:solidFill>
                  <a:schemeClr val="bg1">
                    <a:lumMod val="75000"/>
                  </a:schemeClr>
                </a:solidFill>
                <a:prstDash val="solid"/>
                <a:round/>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988803" y="5114248"/>
                <a:ext cx="267887" cy="411902"/>
              </a:xfrm>
              <a:prstGeom prst="line">
                <a:avLst/>
              </a:prstGeom>
              <a:ln w="12700" cap="rnd">
                <a:solidFill>
                  <a:schemeClr val="bg1">
                    <a:lumMod val="75000"/>
                  </a:schemeClr>
                </a:solidFill>
                <a:prstDash val="solid"/>
                <a:round/>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42175" y="5886720"/>
                <a:ext cx="0" cy="499565"/>
              </a:xfrm>
              <a:prstGeom prst="line">
                <a:avLst/>
              </a:prstGeom>
              <a:ln w="12700" cap="rnd">
                <a:solidFill>
                  <a:schemeClr val="bg1">
                    <a:lumMod val="75000"/>
                  </a:schemeClr>
                </a:solidFill>
                <a:prstDash val="solid"/>
                <a:round/>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256690" y="1888114"/>
                <a:ext cx="0" cy="3222382"/>
              </a:xfrm>
              <a:prstGeom prst="line">
                <a:avLst/>
              </a:prstGeom>
              <a:ln w="12700" cap="rnd">
                <a:solidFill>
                  <a:schemeClr val="bg1">
                    <a:lumMod val="75000"/>
                  </a:schemeClr>
                </a:solidFill>
                <a:prstDash val="solid"/>
                <a:round/>
              </a:ln>
              <a:effectLst/>
            </p:spPr>
            <p:style>
              <a:lnRef idx="1">
                <a:schemeClr val="accent1"/>
              </a:lnRef>
              <a:fillRef idx="0">
                <a:schemeClr val="accent1"/>
              </a:fillRef>
              <a:effectRef idx="0">
                <a:schemeClr val="accent1"/>
              </a:effectRef>
              <a:fontRef idx="minor">
                <a:schemeClr val="tx1"/>
              </a:fontRef>
            </p:style>
          </p:cxnSp>
        </p:grpSp>
        <p:sp>
          <p:nvSpPr>
            <p:cNvPr id="19" name="Content Placeholder 2"/>
            <p:cNvSpPr txBox="1">
              <a:spLocks/>
            </p:cNvSpPr>
            <p:nvPr/>
          </p:nvSpPr>
          <p:spPr>
            <a:xfrm>
              <a:off x="5309620" y="2169573"/>
              <a:ext cx="6689434" cy="3307765"/>
            </a:xfrm>
            <a:prstGeom prst="rect">
              <a:avLst/>
            </a:prstGeom>
          </p:spPr>
          <p:txBody>
            <a:bodyPr vert="horz" wrap="square" lIns="91391" tIns="45696" rIns="91391" bIns="45696"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spcBef>
                  <a:spcPts val="600"/>
                </a:spcBef>
                <a:spcAft>
                  <a:spcPts val="600"/>
                </a:spcAft>
              </a:pPr>
              <a:r>
                <a:rPr lang="en-US" sz="2040" b="1" dirty="0">
                  <a:solidFill>
                    <a:srgbClr val="0171B0"/>
                  </a:solidFill>
                  <a:ea typeface="Segoe UI" panose="020B0502040204020203" pitchFamily="34" charset="0"/>
                  <a:cs typeface="Segoe UI" panose="020B0502040204020203" pitchFamily="34" charset="0"/>
                </a:rPr>
                <a:t>Assume breach </a:t>
              </a:r>
              <a:r>
                <a:rPr lang="en-US" sz="2040" dirty="0">
                  <a:solidFill>
                    <a:srgbClr val="44546A"/>
                  </a:solidFill>
                  <a:ea typeface="Segoe UI" panose="020B0502040204020203" pitchFamily="34" charset="0"/>
                  <a:cs typeface="Segoe UI" panose="020B0502040204020203" pitchFamily="34" charset="0"/>
                </a:rPr>
                <a:t>identifies &amp; addresses potential gaps</a:t>
              </a:r>
              <a:br>
                <a:rPr lang="en-US" sz="2040" dirty="0">
                  <a:solidFill>
                    <a:srgbClr val="44546A"/>
                  </a:solidFill>
                  <a:ea typeface="Segoe UI" panose="020B0502040204020203" pitchFamily="34" charset="0"/>
                  <a:cs typeface="Segoe UI" panose="020B0502040204020203" pitchFamily="34" charset="0"/>
                </a:rPr>
              </a:br>
              <a:r>
                <a:rPr lang="en-US" sz="2040" dirty="0">
                  <a:solidFill>
                    <a:srgbClr val="44546A"/>
                  </a:solidFill>
                  <a:ea typeface="Segoe UI" panose="020B0502040204020203" pitchFamily="34" charset="0"/>
                  <a:cs typeface="Segoe UI" panose="020B0502040204020203" pitchFamily="34" charset="0"/>
                </a:rPr>
                <a:t> </a:t>
              </a:r>
            </a:p>
            <a:p>
              <a:pPr>
                <a:spcBef>
                  <a:spcPts val="600"/>
                </a:spcBef>
                <a:spcAft>
                  <a:spcPts val="600"/>
                </a:spcAft>
              </a:pPr>
              <a:r>
                <a:rPr lang="en-US" sz="2040" spc="-60" dirty="0">
                  <a:solidFill>
                    <a:srgbClr val="44546A"/>
                  </a:solidFill>
                  <a:ea typeface="Segoe UI" panose="020B0502040204020203" pitchFamily="34" charset="0"/>
                  <a:cs typeface="Segoe UI" panose="020B0502040204020203" pitchFamily="34" charset="0"/>
                </a:rPr>
                <a:t>Scope </a:t>
              </a:r>
              <a:r>
                <a:rPr lang="en-US" sz="2040" b="1" spc="-60" dirty="0">
                  <a:solidFill>
                    <a:srgbClr val="0171B0"/>
                  </a:solidFill>
                  <a:ea typeface="Segoe UI" panose="020B0502040204020203" pitchFamily="34" charset="0"/>
                  <a:cs typeface="Segoe UI" panose="020B0502040204020203" pitchFamily="34" charset="0"/>
                </a:rPr>
                <a:t>ongoing live site </a:t>
              </a:r>
              <a:r>
                <a:rPr lang="en-US" sz="2040" spc="-60" dirty="0">
                  <a:solidFill>
                    <a:srgbClr val="44546A"/>
                  </a:solidFill>
                  <a:ea typeface="Segoe UI" panose="020B0502040204020203" pitchFamily="34" charset="0"/>
                  <a:cs typeface="Segoe UI" panose="020B0502040204020203" pitchFamily="34" charset="0"/>
                </a:rPr>
                <a:t>testing of security response plans to drastically improve </a:t>
              </a:r>
              <a:r>
                <a:rPr lang="en-US" sz="2040" b="1" spc="-60" dirty="0">
                  <a:solidFill>
                    <a:srgbClr val="0171B0"/>
                  </a:solidFill>
                  <a:ea typeface="Segoe UI" panose="020B0502040204020203" pitchFamily="34" charset="0"/>
                  <a:cs typeface="Segoe UI" panose="020B0502040204020203" pitchFamily="34" charset="0"/>
                </a:rPr>
                <a:t>mean time to detection and recovery</a:t>
              </a:r>
            </a:p>
            <a:p>
              <a:pPr>
                <a:spcBef>
                  <a:spcPts val="1799"/>
                </a:spcBef>
                <a:spcAft>
                  <a:spcPts val="600"/>
                </a:spcAft>
              </a:pPr>
              <a:r>
                <a:rPr lang="en-US" sz="2040" dirty="0">
                  <a:solidFill>
                    <a:srgbClr val="44546A"/>
                  </a:solidFill>
                  <a:ea typeface="Segoe UI" panose="020B0502040204020203" pitchFamily="34" charset="0"/>
                  <a:cs typeface="Segoe UI" panose="020B0502040204020203" pitchFamily="34" charset="0"/>
                </a:rPr>
                <a:t>Reduce exposure to </a:t>
              </a:r>
              <a:r>
                <a:rPr lang="en-US" sz="2040" b="1" dirty="0">
                  <a:solidFill>
                    <a:srgbClr val="0171B0"/>
                  </a:solidFill>
                  <a:ea typeface="Segoe UI" panose="020B0502040204020203" pitchFamily="34" charset="0"/>
                  <a:cs typeface="Segoe UI" panose="020B0502040204020203" pitchFamily="34" charset="0"/>
                </a:rPr>
                <a:t>internal attack </a:t>
              </a:r>
              <a:r>
                <a:rPr lang="en-US" sz="2040" dirty="0">
                  <a:solidFill>
                    <a:srgbClr val="44546A"/>
                  </a:solidFill>
                  <a:ea typeface="Segoe UI" panose="020B0502040204020203" pitchFamily="34" charset="0"/>
                  <a:cs typeface="Segoe UI" panose="020B0502040204020203" pitchFamily="34" charset="0"/>
                </a:rPr>
                <a:t>(ensuring once inside, attackers do not have broad access)</a:t>
              </a:r>
            </a:p>
            <a:p>
              <a:pPr>
                <a:spcBef>
                  <a:spcPts val="1799"/>
                </a:spcBef>
                <a:spcAft>
                  <a:spcPts val="600"/>
                </a:spcAft>
              </a:pPr>
              <a:r>
                <a:rPr lang="en-US" sz="2040" dirty="0">
                  <a:solidFill>
                    <a:srgbClr val="44546A"/>
                  </a:solidFill>
                  <a:ea typeface="Segoe UI" panose="020B0502040204020203" pitchFamily="34" charset="0"/>
                  <a:cs typeface="Segoe UI" panose="020B0502040204020203" pitchFamily="34" charset="0"/>
                </a:rPr>
                <a:t>Periodic environment</a:t>
              </a:r>
              <a:r>
                <a:rPr lang="en-US" sz="2040" b="1" dirty="0">
                  <a:solidFill>
                    <a:srgbClr val="44546A"/>
                  </a:solidFill>
                  <a:ea typeface="Segoe UI" panose="020B0502040204020203" pitchFamily="34" charset="0"/>
                  <a:cs typeface="Segoe UI" panose="020B0502040204020203" pitchFamily="34" charset="0"/>
                </a:rPr>
                <a:t> </a:t>
              </a:r>
              <a:r>
                <a:rPr lang="en-US" sz="2040" b="1" dirty="0">
                  <a:solidFill>
                    <a:srgbClr val="0171B0"/>
                  </a:solidFill>
                  <a:ea typeface="Segoe UI" panose="020B0502040204020203" pitchFamily="34" charset="0"/>
                  <a:cs typeface="Segoe UI" panose="020B0502040204020203" pitchFamily="34" charset="0"/>
                </a:rPr>
                <a:t>post-breach </a:t>
              </a:r>
              <a:br>
                <a:rPr lang="en-US" sz="2040" b="1" dirty="0">
                  <a:solidFill>
                    <a:srgbClr val="0171B0"/>
                  </a:solidFill>
                  <a:ea typeface="Segoe UI" panose="020B0502040204020203" pitchFamily="34" charset="0"/>
                  <a:cs typeface="Segoe UI" panose="020B0502040204020203" pitchFamily="34" charset="0"/>
                </a:rPr>
              </a:br>
              <a:r>
                <a:rPr lang="en-US" sz="2040" b="1" dirty="0">
                  <a:solidFill>
                    <a:srgbClr val="0171B0"/>
                  </a:solidFill>
                  <a:ea typeface="Segoe UI" panose="020B0502040204020203" pitchFamily="34" charset="0"/>
                  <a:cs typeface="Segoe UI" panose="020B0502040204020203" pitchFamily="34" charset="0"/>
                </a:rPr>
                <a:t>assessment and clean state</a:t>
              </a:r>
            </a:p>
          </p:txBody>
        </p:sp>
        <p:grpSp>
          <p:nvGrpSpPr>
            <p:cNvPr id="61" name="Group 60"/>
            <p:cNvGrpSpPr/>
            <p:nvPr/>
          </p:nvGrpSpPr>
          <p:grpSpPr>
            <a:xfrm>
              <a:off x="4691871" y="2187716"/>
              <a:ext cx="476537" cy="425585"/>
              <a:chOff x="4912595" y="1720467"/>
              <a:chExt cx="476537" cy="425585"/>
            </a:xfrm>
            <a:solidFill>
              <a:srgbClr val="0171B0"/>
            </a:solidFill>
          </p:grpSpPr>
          <p:sp>
            <p:nvSpPr>
              <p:cNvPr id="43" name="Freeform 42"/>
              <p:cNvSpPr>
                <a:spLocks/>
              </p:cNvSpPr>
              <p:nvPr/>
            </p:nvSpPr>
            <p:spPr bwMode="auto">
              <a:xfrm>
                <a:off x="4912595" y="1936088"/>
                <a:ext cx="231967" cy="209964"/>
              </a:xfrm>
              <a:custGeom>
                <a:avLst/>
                <a:gdLst>
                  <a:gd name="T0" fmla="*/ 533 w 631"/>
                  <a:gd name="T1" fmla="*/ 99 h 631"/>
                  <a:gd name="T2" fmla="*/ 461 w 631"/>
                  <a:gd name="T3" fmla="*/ 0 h 631"/>
                  <a:gd name="T4" fmla="*/ 45 w 631"/>
                  <a:gd name="T5" fmla="*/ 416 h 631"/>
                  <a:gd name="T6" fmla="*/ 49 w 631"/>
                  <a:gd name="T7" fmla="*/ 582 h 631"/>
                  <a:gd name="T8" fmla="*/ 215 w 631"/>
                  <a:gd name="T9" fmla="*/ 586 h 631"/>
                  <a:gd name="T10" fmla="*/ 631 w 631"/>
                  <a:gd name="T11" fmla="*/ 171 h 631"/>
                  <a:gd name="T12" fmla="*/ 533 w 631"/>
                  <a:gd name="T13" fmla="*/ 99 h 631"/>
                </a:gdLst>
                <a:ahLst/>
                <a:cxnLst>
                  <a:cxn ang="0">
                    <a:pos x="T0" y="T1"/>
                  </a:cxn>
                  <a:cxn ang="0">
                    <a:pos x="T2" y="T3"/>
                  </a:cxn>
                  <a:cxn ang="0">
                    <a:pos x="T4" y="T5"/>
                  </a:cxn>
                  <a:cxn ang="0">
                    <a:pos x="T6" y="T7"/>
                  </a:cxn>
                  <a:cxn ang="0">
                    <a:pos x="T8" y="T9"/>
                  </a:cxn>
                  <a:cxn ang="0">
                    <a:pos x="T10" y="T11"/>
                  </a:cxn>
                  <a:cxn ang="0">
                    <a:pos x="T12" y="T13"/>
                  </a:cxn>
                </a:cxnLst>
                <a:rect l="0" t="0" r="r" b="b"/>
                <a:pathLst>
                  <a:path w="631" h="631">
                    <a:moveTo>
                      <a:pt x="533" y="99"/>
                    </a:moveTo>
                    <a:cubicBezTo>
                      <a:pt x="503" y="69"/>
                      <a:pt x="479" y="36"/>
                      <a:pt x="461" y="0"/>
                    </a:cubicBezTo>
                    <a:cubicBezTo>
                      <a:pt x="45" y="416"/>
                      <a:pt x="45" y="416"/>
                      <a:pt x="45" y="416"/>
                    </a:cubicBezTo>
                    <a:cubicBezTo>
                      <a:pt x="0" y="461"/>
                      <a:pt x="2" y="535"/>
                      <a:pt x="49" y="582"/>
                    </a:cubicBezTo>
                    <a:cubicBezTo>
                      <a:pt x="96" y="629"/>
                      <a:pt x="171" y="631"/>
                      <a:pt x="215" y="586"/>
                    </a:cubicBezTo>
                    <a:cubicBezTo>
                      <a:pt x="631" y="171"/>
                      <a:pt x="631" y="171"/>
                      <a:pt x="631" y="171"/>
                    </a:cubicBezTo>
                    <a:cubicBezTo>
                      <a:pt x="596" y="152"/>
                      <a:pt x="562" y="128"/>
                      <a:pt x="533"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99" dirty="0">
                  <a:solidFill>
                    <a:prstClr val="black"/>
                  </a:solidFill>
                </a:endParaRPr>
              </a:p>
            </p:txBody>
          </p:sp>
          <p:sp>
            <p:nvSpPr>
              <p:cNvPr id="44" name="Freeform 43"/>
              <p:cNvSpPr>
                <a:spLocks noEditPoints="1"/>
              </p:cNvSpPr>
              <p:nvPr/>
            </p:nvSpPr>
            <p:spPr bwMode="auto">
              <a:xfrm>
                <a:off x="5066284" y="1720467"/>
                <a:ext cx="322848" cy="292132"/>
              </a:xfrm>
              <a:custGeom>
                <a:avLst/>
                <a:gdLst>
                  <a:gd name="T0" fmla="*/ 721 w 878"/>
                  <a:gd name="T1" fmla="*/ 157 h 878"/>
                  <a:gd name="T2" fmla="*/ 156 w 878"/>
                  <a:gd name="T3" fmla="*/ 157 h 878"/>
                  <a:gd name="T4" fmla="*/ 156 w 878"/>
                  <a:gd name="T5" fmla="*/ 722 h 878"/>
                  <a:gd name="T6" fmla="*/ 721 w 878"/>
                  <a:gd name="T7" fmla="*/ 722 h 878"/>
                  <a:gd name="T8" fmla="*/ 721 w 878"/>
                  <a:gd name="T9" fmla="*/ 157 h 878"/>
                  <a:gd name="T10" fmla="*/ 645 w 878"/>
                  <a:gd name="T11" fmla="*/ 645 h 878"/>
                  <a:gd name="T12" fmla="*/ 233 w 878"/>
                  <a:gd name="T13" fmla="*/ 645 h 878"/>
                  <a:gd name="T14" fmla="*/ 233 w 878"/>
                  <a:gd name="T15" fmla="*/ 233 h 878"/>
                  <a:gd name="T16" fmla="*/ 645 w 878"/>
                  <a:gd name="T17" fmla="*/ 233 h 878"/>
                  <a:gd name="T18" fmla="*/ 645 w 878"/>
                  <a:gd name="T19" fmla="*/ 645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8" h="878">
                    <a:moveTo>
                      <a:pt x="721" y="157"/>
                    </a:moveTo>
                    <a:cubicBezTo>
                      <a:pt x="565" y="0"/>
                      <a:pt x="312" y="0"/>
                      <a:pt x="156" y="157"/>
                    </a:cubicBezTo>
                    <a:cubicBezTo>
                      <a:pt x="0" y="313"/>
                      <a:pt x="0" y="566"/>
                      <a:pt x="156" y="722"/>
                    </a:cubicBezTo>
                    <a:cubicBezTo>
                      <a:pt x="312" y="878"/>
                      <a:pt x="565" y="878"/>
                      <a:pt x="721" y="722"/>
                    </a:cubicBezTo>
                    <a:cubicBezTo>
                      <a:pt x="878" y="566"/>
                      <a:pt x="878" y="313"/>
                      <a:pt x="721" y="157"/>
                    </a:cubicBezTo>
                    <a:close/>
                    <a:moveTo>
                      <a:pt x="645" y="645"/>
                    </a:moveTo>
                    <a:cubicBezTo>
                      <a:pt x="531" y="759"/>
                      <a:pt x="347" y="759"/>
                      <a:pt x="233" y="645"/>
                    </a:cubicBezTo>
                    <a:cubicBezTo>
                      <a:pt x="119" y="531"/>
                      <a:pt x="119" y="347"/>
                      <a:pt x="233" y="233"/>
                    </a:cubicBezTo>
                    <a:cubicBezTo>
                      <a:pt x="347" y="119"/>
                      <a:pt x="531" y="119"/>
                      <a:pt x="645" y="233"/>
                    </a:cubicBezTo>
                    <a:cubicBezTo>
                      <a:pt x="759" y="347"/>
                      <a:pt x="759" y="531"/>
                      <a:pt x="645" y="6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99" dirty="0">
                  <a:solidFill>
                    <a:prstClr val="black"/>
                  </a:solidFill>
                </a:endParaRPr>
              </a:p>
            </p:txBody>
          </p:sp>
        </p:grpSp>
        <p:sp>
          <p:nvSpPr>
            <p:cNvPr id="21" name="Freeform 20"/>
            <p:cNvSpPr>
              <a:spLocks noEditPoints="1"/>
            </p:cNvSpPr>
            <p:nvPr/>
          </p:nvSpPr>
          <p:spPr bwMode="black">
            <a:xfrm>
              <a:off x="4708060" y="4868237"/>
              <a:ext cx="444159" cy="490471"/>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0171B0"/>
            </a:solidFill>
            <a:ln>
              <a:noFill/>
            </a:ln>
          </p:spPr>
          <p:txBody>
            <a:bodyPr vert="horz" wrap="square" lIns="82261" tIns="41132" rIns="82261" bIns="41132"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grpSp>
          <p:nvGrpSpPr>
            <p:cNvPr id="62" name="Group 61"/>
            <p:cNvGrpSpPr/>
            <p:nvPr/>
          </p:nvGrpSpPr>
          <p:grpSpPr>
            <a:xfrm>
              <a:off x="4696711" y="3069189"/>
              <a:ext cx="466856" cy="422957"/>
              <a:chOff x="4917435" y="2538876"/>
              <a:chExt cx="466856" cy="422957"/>
            </a:xfrm>
            <a:solidFill>
              <a:srgbClr val="0171B0"/>
            </a:solidFill>
          </p:grpSpPr>
          <p:sp>
            <p:nvSpPr>
              <p:cNvPr id="41" name="Freeform 40"/>
              <p:cNvSpPr>
                <a:spLocks/>
              </p:cNvSpPr>
              <p:nvPr/>
            </p:nvSpPr>
            <p:spPr bwMode="auto">
              <a:xfrm>
                <a:off x="4942358" y="2576026"/>
                <a:ext cx="417328" cy="348752"/>
              </a:xfrm>
              <a:custGeom>
                <a:avLst/>
                <a:gdLst>
                  <a:gd name="T0" fmla="*/ 0 w 1120"/>
                  <a:gd name="T1" fmla="*/ 534 h 1034"/>
                  <a:gd name="T2" fmla="*/ 27 w 1120"/>
                  <a:gd name="T3" fmla="*/ 535 h 1034"/>
                  <a:gd name="T4" fmla="*/ 243 w 1120"/>
                  <a:gd name="T5" fmla="*/ 535 h 1034"/>
                  <a:gd name="T6" fmla="*/ 251 w 1120"/>
                  <a:gd name="T7" fmla="*/ 534 h 1034"/>
                  <a:gd name="T8" fmla="*/ 330 w 1120"/>
                  <a:gd name="T9" fmla="*/ 121 h 1034"/>
                  <a:gd name="T10" fmla="*/ 332 w 1120"/>
                  <a:gd name="T11" fmla="*/ 120 h 1034"/>
                  <a:gd name="T12" fmla="*/ 422 w 1120"/>
                  <a:gd name="T13" fmla="*/ 530 h 1034"/>
                  <a:gd name="T14" fmla="*/ 424 w 1120"/>
                  <a:gd name="T15" fmla="*/ 530 h 1034"/>
                  <a:gd name="T16" fmla="*/ 438 w 1120"/>
                  <a:gd name="T17" fmla="*/ 393 h 1034"/>
                  <a:gd name="T18" fmla="*/ 526 w 1120"/>
                  <a:gd name="T19" fmla="*/ 459 h 1034"/>
                  <a:gd name="T20" fmla="*/ 692 w 1120"/>
                  <a:gd name="T21" fmla="*/ 0 h 1034"/>
                  <a:gd name="T22" fmla="*/ 694 w 1120"/>
                  <a:gd name="T23" fmla="*/ 0 h 1034"/>
                  <a:gd name="T24" fmla="*/ 881 w 1120"/>
                  <a:gd name="T25" fmla="*/ 719 h 1034"/>
                  <a:gd name="T26" fmla="*/ 883 w 1120"/>
                  <a:gd name="T27" fmla="*/ 719 h 1034"/>
                  <a:gd name="T28" fmla="*/ 958 w 1120"/>
                  <a:gd name="T29" fmla="*/ 241 h 1034"/>
                  <a:gd name="T30" fmla="*/ 959 w 1120"/>
                  <a:gd name="T31" fmla="*/ 241 h 1034"/>
                  <a:gd name="T32" fmla="*/ 1065 w 1120"/>
                  <a:gd name="T33" fmla="*/ 514 h 1034"/>
                  <a:gd name="T34" fmla="*/ 1120 w 1120"/>
                  <a:gd name="T35" fmla="*/ 514 h 1034"/>
                  <a:gd name="T36" fmla="*/ 1120 w 1120"/>
                  <a:gd name="T37" fmla="*/ 575 h 1034"/>
                  <a:gd name="T38" fmla="*/ 1031 w 1120"/>
                  <a:gd name="T39" fmla="*/ 575 h 1034"/>
                  <a:gd name="T40" fmla="*/ 1017 w 1120"/>
                  <a:gd name="T41" fmla="*/ 566 h 1034"/>
                  <a:gd name="T42" fmla="*/ 991 w 1120"/>
                  <a:gd name="T43" fmla="*/ 497 h 1034"/>
                  <a:gd name="T44" fmla="*/ 984 w 1120"/>
                  <a:gd name="T45" fmla="*/ 487 h 1034"/>
                  <a:gd name="T46" fmla="*/ 899 w 1120"/>
                  <a:gd name="T47" fmla="*/ 1034 h 1034"/>
                  <a:gd name="T48" fmla="*/ 897 w 1120"/>
                  <a:gd name="T49" fmla="*/ 1034 h 1034"/>
                  <a:gd name="T50" fmla="*/ 684 w 1120"/>
                  <a:gd name="T51" fmla="*/ 214 h 1034"/>
                  <a:gd name="T52" fmla="*/ 682 w 1120"/>
                  <a:gd name="T53" fmla="*/ 214 h 1034"/>
                  <a:gd name="T54" fmla="*/ 558 w 1120"/>
                  <a:gd name="T55" fmla="*/ 559 h 1034"/>
                  <a:gd name="T56" fmla="*/ 491 w 1120"/>
                  <a:gd name="T57" fmla="*/ 509 h 1034"/>
                  <a:gd name="T58" fmla="*/ 449 w 1120"/>
                  <a:gd name="T59" fmla="*/ 940 h 1034"/>
                  <a:gd name="T60" fmla="*/ 447 w 1120"/>
                  <a:gd name="T61" fmla="*/ 940 h 1034"/>
                  <a:gd name="T62" fmla="*/ 337 w 1120"/>
                  <a:gd name="T63" fmla="*/ 440 h 1034"/>
                  <a:gd name="T64" fmla="*/ 335 w 1120"/>
                  <a:gd name="T65" fmla="*/ 440 h 1034"/>
                  <a:gd name="T66" fmla="*/ 305 w 1120"/>
                  <a:gd name="T67" fmla="*/ 595 h 1034"/>
                  <a:gd name="T68" fmla="*/ 0 w 1120"/>
                  <a:gd name="T69" fmla="*/ 595 h 1034"/>
                  <a:gd name="T70" fmla="*/ 0 w 1120"/>
                  <a:gd name="T71" fmla="*/ 534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0" h="1034">
                    <a:moveTo>
                      <a:pt x="0" y="534"/>
                    </a:moveTo>
                    <a:cubicBezTo>
                      <a:pt x="9" y="534"/>
                      <a:pt x="18" y="535"/>
                      <a:pt x="27" y="535"/>
                    </a:cubicBezTo>
                    <a:cubicBezTo>
                      <a:pt x="99" y="535"/>
                      <a:pt x="171" y="535"/>
                      <a:pt x="243" y="535"/>
                    </a:cubicBezTo>
                    <a:cubicBezTo>
                      <a:pt x="246" y="535"/>
                      <a:pt x="248" y="534"/>
                      <a:pt x="251" y="534"/>
                    </a:cubicBezTo>
                    <a:cubicBezTo>
                      <a:pt x="278" y="396"/>
                      <a:pt x="304" y="259"/>
                      <a:pt x="330" y="121"/>
                    </a:cubicBezTo>
                    <a:cubicBezTo>
                      <a:pt x="331" y="121"/>
                      <a:pt x="332" y="121"/>
                      <a:pt x="332" y="120"/>
                    </a:cubicBezTo>
                    <a:cubicBezTo>
                      <a:pt x="362" y="257"/>
                      <a:pt x="392" y="394"/>
                      <a:pt x="422" y="530"/>
                    </a:cubicBezTo>
                    <a:cubicBezTo>
                      <a:pt x="423" y="530"/>
                      <a:pt x="424" y="530"/>
                      <a:pt x="424" y="530"/>
                    </a:cubicBezTo>
                    <a:cubicBezTo>
                      <a:pt x="429" y="485"/>
                      <a:pt x="433" y="440"/>
                      <a:pt x="438" y="393"/>
                    </a:cubicBezTo>
                    <a:cubicBezTo>
                      <a:pt x="468" y="415"/>
                      <a:pt x="496" y="437"/>
                      <a:pt x="526" y="459"/>
                    </a:cubicBezTo>
                    <a:cubicBezTo>
                      <a:pt x="582" y="305"/>
                      <a:pt x="637" y="153"/>
                      <a:pt x="692" y="0"/>
                    </a:cubicBezTo>
                    <a:cubicBezTo>
                      <a:pt x="693" y="0"/>
                      <a:pt x="693" y="0"/>
                      <a:pt x="694" y="0"/>
                    </a:cubicBezTo>
                    <a:cubicBezTo>
                      <a:pt x="757" y="240"/>
                      <a:pt x="819" y="479"/>
                      <a:pt x="881" y="719"/>
                    </a:cubicBezTo>
                    <a:cubicBezTo>
                      <a:pt x="882" y="719"/>
                      <a:pt x="883" y="719"/>
                      <a:pt x="883" y="719"/>
                    </a:cubicBezTo>
                    <a:cubicBezTo>
                      <a:pt x="908" y="560"/>
                      <a:pt x="933" y="400"/>
                      <a:pt x="958" y="241"/>
                    </a:cubicBezTo>
                    <a:cubicBezTo>
                      <a:pt x="958" y="241"/>
                      <a:pt x="959" y="241"/>
                      <a:pt x="959" y="241"/>
                    </a:cubicBezTo>
                    <a:cubicBezTo>
                      <a:pt x="995" y="332"/>
                      <a:pt x="1030" y="422"/>
                      <a:pt x="1065" y="514"/>
                    </a:cubicBezTo>
                    <a:cubicBezTo>
                      <a:pt x="1083" y="514"/>
                      <a:pt x="1102" y="514"/>
                      <a:pt x="1120" y="514"/>
                    </a:cubicBezTo>
                    <a:cubicBezTo>
                      <a:pt x="1120" y="534"/>
                      <a:pt x="1120" y="555"/>
                      <a:pt x="1120" y="575"/>
                    </a:cubicBezTo>
                    <a:cubicBezTo>
                      <a:pt x="1090" y="575"/>
                      <a:pt x="1061" y="575"/>
                      <a:pt x="1031" y="575"/>
                    </a:cubicBezTo>
                    <a:cubicBezTo>
                      <a:pt x="1024" y="575"/>
                      <a:pt x="1019" y="573"/>
                      <a:pt x="1017" y="566"/>
                    </a:cubicBezTo>
                    <a:cubicBezTo>
                      <a:pt x="1009" y="543"/>
                      <a:pt x="999" y="520"/>
                      <a:pt x="991" y="497"/>
                    </a:cubicBezTo>
                    <a:cubicBezTo>
                      <a:pt x="989" y="494"/>
                      <a:pt x="988" y="491"/>
                      <a:pt x="984" y="487"/>
                    </a:cubicBezTo>
                    <a:cubicBezTo>
                      <a:pt x="956" y="670"/>
                      <a:pt x="928" y="852"/>
                      <a:pt x="899" y="1034"/>
                    </a:cubicBezTo>
                    <a:cubicBezTo>
                      <a:pt x="899" y="1034"/>
                      <a:pt x="898" y="1034"/>
                      <a:pt x="897" y="1034"/>
                    </a:cubicBezTo>
                    <a:cubicBezTo>
                      <a:pt x="826" y="761"/>
                      <a:pt x="755" y="488"/>
                      <a:pt x="684" y="214"/>
                    </a:cubicBezTo>
                    <a:cubicBezTo>
                      <a:pt x="683" y="214"/>
                      <a:pt x="683" y="214"/>
                      <a:pt x="682" y="214"/>
                    </a:cubicBezTo>
                    <a:cubicBezTo>
                      <a:pt x="641" y="329"/>
                      <a:pt x="600" y="443"/>
                      <a:pt x="558" y="559"/>
                    </a:cubicBezTo>
                    <a:cubicBezTo>
                      <a:pt x="535" y="542"/>
                      <a:pt x="514" y="527"/>
                      <a:pt x="491" y="509"/>
                    </a:cubicBezTo>
                    <a:cubicBezTo>
                      <a:pt x="477" y="655"/>
                      <a:pt x="463" y="797"/>
                      <a:pt x="449" y="940"/>
                    </a:cubicBezTo>
                    <a:cubicBezTo>
                      <a:pt x="449" y="940"/>
                      <a:pt x="448" y="940"/>
                      <a:pt x="447" y="940"/>
                    </a:cubicBezTo>
                    <a:cubicBezTo>
                      <a:pt x="410" y="773"/>
                      <a:pt x="374" y="607"/>
                      <a:pt x="337" y="440"/>
                    </a:cubicBezTo>
                    <a:cubicBezTo>
                      <a:pt x="336" y="440"/>
                      <a:pt x="335" y="440"/>
                      <a:pt x="335" y="440"/>
                    </a:cubicBezTo>
                    <a:cubicBezTo>
                      <a:pt x="325" y="491"/>
                      <a:pt x="315" y="542"/>
                      <a:pt x="305" y="595"/>
                    </a:cubicBezTo>
                    <a:cubicBezTo>
                      <a:pt x="203" y="595"/>
                      <a:pt x="101" y="595"/>
                      <a:pt x="0" y="595"/>
                    </a:cubicBezTo>
                    <a:cubicBezTo>
                      <a:pt x="0" y="575"/>
                      <a:pt x="0" y="554"/>
                      <a:pt x="0" y="5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99" dirty="0">
                  <a:solidFill>
                    <a:prstClr val="black"/>
                  </a:solidFill>
                </a:endParaRPr>
              </a:p>
            </p:txBody>
          </p:sp>
          <p:sp>
            <p:nvSpPr>
              <p:cNvPr id="42" name="Freeform 41"/>
              <p:cNvSpPr>
                <a:spLocks noEditPoints="1"/>
              </p:cNvSpPr>
              <p:nvPr/>
            </p:nvSpPr>
            <p:spPr bwMode="auto">
              <a:xfrm>
                <a:off x="4917435" y="2538876"/>
                <a:ext cx="466856" cy="422957"/>
              </a:xfrm>
              <a:custGeom>
                <a:avLst/>
                <a:gdLst>
                  <a:gd name="T0" fmla="*/ 1163 w 1253"/>
                  <a:gd name="T1" fmla="*/ 1254 h 1254"/>
                  <a:gd name="T2" fmla="*/ 91 w 1253"/>
                  <a:gd name="T3" fmla="*/ 1254 h 1254"/>
                  <a:gd name="T4" fmla="*/ 0 w 1253"/>
                  <a:gd name="T5" fmla="*/ 1163 h 1254"/>
                  <a:gd name="T6" fmla="*/ 0 w 1253"/>
                  <a:gd name="T7" fmla="*/ 91 h 1254"/>
                  <a:gd name="T8" fmla="*/ 91 w 1253"/>
                  <a:gd name="T9" fmla="*/ 0 h 1254"/>
                  <a:gd name="T10" fmla="*/ 1163 w 1253"/>
                  <a:gd name="T11" fmla="*/ 0 h 1254"/>
                  <a:gd name="T12" fmla="*/ 1253 w 1253"/>
                  <a:gd name="T13" fmla="*/ 91 h 1254"/>
                  <a:gd name="T14" fmla="*/ 1253 w 1253"/>
                  <a:gd name="T15" fmla="*/ 1163 h 1254"/>
                  <a:gd name="T16" fmla="*/ 1163 w 1253"/>
                  <a:gd name="T17" fmla="*/ 1254 h 1254"/>
                  <a:gd name="T18" fmla="*/ 91 w 1253"/>
                  <a:gd name="T19" fmla="*/ 57 h 1254"/>
                  <a:gd name="T20" fmla="*/ 57 w 1253"/>
                  <a:gd name="T21" fmla="*/ 91 h 1254"/>
                  <a:gd name="T22" fmla="*/ 57 w 1253"/>
                  <a:gd name="T23" fmla="*/ 1163 h 1254"/>
                  <a:gd name="T24" fmla="*/ 91 w 1253"/>
                  <a:gd name="T25" fmla="*/ 1197 h 1254"/>
                  <a:gd name="T26" fmla="*/ 1163 w 1253"/>
                  <a:gd name="T27" fmla="*/ 1197 h 1254"/>
                  <a:gd name="T28" fmla="*/ 1197 w 1253"/>
                  <a:gd name="T29" fmla="*/ 1163 h 1254"/>
                  <a:gd name="T30" fmla="*/ 1197 w 1253"/>
                  <a:gd name="T31" fmla="*/ 91 h 1254"/>
                  <a:gd name="T32" fmla="*/ 1163 w 1253"/>
                  <a:gd name="T33" fmla="*/ 57 h 1254"/>
                  <a:gd name="T34" fmla="*/ 91 w 1253"/>
                  <a:gd name="T35" fmla="*/ 5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53" h="1254">
                    <a:moveTo>
                      <a:pt x="1163" y="1254"/>
                    </a:moveTo>
                    <a:cubicBezTo>
                      <a:pt x="91" y="1254"/>
                      <a:pt x="91" y="1254"/>
                      <a:pt x="91" y="1254"/>
                    </a:cubicBezTo>
                    <a:cubicBezTo>
                      <a:pt x="41" y="1254"/>
                      <a:pt x="0" y="1213"/>
                      <a:pt x="0" y="1163"/>
                    </a:cubicBezTo>
                    <a:cubicBezTo>
                      <a:pt x="0" y="91"/>
                      <a:pt x="0" y="91"/>
                      <a:pt x="0" y="91"/>
                    </a:cubicBezTo>
                    <a:cubicBezTo>
                      <a:pt x="0" y="41"/>
                      <a:pt x="41" y="0"/>
                      <a:pt x="91" y="0"/>
                    </a:cubicBezTo>
                    <a:cubicBezTo>
                      <a:pt x="1163" y="0"/>
                      <a:pt x="1163" y="0"/>
                      <a:pt x="1163" y="0"/>
                    </a:cubicBezTo>
                    <a:cubicBezTo>
                      <a:pt x="1213" y="0"/>
                      <a:pt x="1253" y="41"/>
                      <a:pt x="1253" y="91"/>
                    </a:cubicBezTo>
                    <a:cubicBezTo>
                      <a:pt x="1253" y="1163"/>
                      <a:pt x="1253" y="1163"/>
                      <a:pt x="1253" y="1163"/>
                    </a:cubicBezTo>
                    <a:cubicBezTo>
                      <a:pt x="1253" y="1213"/>
                      <a:pt x="1213" y="1254"/>
                      <a:pt x="1163" y="1254"/>
                    </a:cubicBezTo>
                    <a:close/>
                    <a:moveTo>
                      <a:pt x="91" y="57"/>
                    </a:moveTo>
                    <a:cubicBezTo>
                      <a:pt x="72" y="57"/>
                      <a:pt x="57" y="72"/>
                      <a:pt x="57" y="91"/>
                    </a:cubicBezTo>
                    <a:cubicBezTo>
                      <a:pt x="57" y="1163"/>
                      <a:pt x="57" y="1163"/>
                      <a:pt x="57" y="1163"/>
                    </a:cubicBezTo>
                    <a:cubicBezTo>
                      <a:pt x="57" y="1182"/>
                      <a:pt x="72" y="1197"/>
                      <a:pt x="91" y="1197"/>
                    </a:cubicBezTo>
                    <a:cubicBezTo>
                      <a:pt x="1163" y="1197"/>
                      <a:pt x="1163" y="1197"/>
                      <a:pt x="1163" y="1197"/>
                    </a:cubicBezTo>
                    <a:cubicBezTo>
                      <a:pt x="1181" y="1197"/>
                      <a:pt x="1197" y="1182"/>
                      <a:pt x="1197" y="1163"/>
                    </a:cubicBezTo>
                    <a:cubicBezTo>
                      <a:pt x="1197" y="91"/>
                      <a:pt x="1197" y="91"/>
                      <a:pt x="1197" y="91"/>
                    </a:cubicBezTo>
                    <a:cubicBezTo>
                      <a:pt x="1197" y="72"/>
                      <a:pt x="1181" y="57"/>
                      <a:pt x="1163" y="57"/>
                    </a:cubicBezTo>
                    <a:lnTo>
                      <a:pt x="9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99" dirty="0">
                  <a:solidFill>
                    <a:prstClr val="black"/>
                  </a:solidFill>
                </a:endParaRPr>
              </a:p>
            </p:txBody>
          </p:sp>
        </p:grpSp>
        <p:grpSp>
          <p:nvGrpSpPr>
            <p:cNvPr id="60" name="Group 59"/>
            <p:cNvGrpSpPr/>
            <p:nvPr/>
          </p:nvGrpSpPr>
          <p:grpSpPr>
            <a:xfrm>
              <a:off x="4668719" y="3948628"/>
              <a:ext cx="522840" cy="484024"/>
              <a:chOff x="4889443" y="3670571"/>
              <a:chExt cx="522840" cy="484024"/>
            </a:xfrm>
            <a:solidFill>
              <a:srgbClr val="0171B0"/>
            </a:solidFill>
          </p:grpSpPr>
          <p:sp>
            <p:nvSpPr>
              <p:cNvPr id="24" name="Freeform 23"/>
              <p:cNvSpPr>
                <a:spLocks/>
              </p:cNvSpPr>
              <p:nvPr/>
            </p:nvSpPr>
            <p:spPr bwMode="black">
              <a:xfrm>
                <a:off x="4976784" y="3852080"/>
                <a:ext cx="348158" cy="302515"/>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25" name="Freeform 24"/>
              <p:cNvSpPr>
                <a:spLocks/>
              </p:cNvSpPr>
              <p:nvPr/>
            </p:nvSpPr>
            <p:spPr bwMode="black">
              <a:xfrm>
                <a:off x="4992445" y="3838998"/>
                <a:ext cx="1205" cy="2726"/>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26" name="Freeform 25"/>
              <p:cNvSpPr>
                <a:spLocks/>
              </p:cNvSpPr>
              <p:nvPr/>
            </p:nvSpPr>
            <p:spPr bwMode="black">
              <a:xfrm>
                <a:off x="4989433" y="3841724"/>
                <a:ext cx="3012" cy="10357"/>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27" name="Freeform 26"/>
              <p:cNvSpPr>
                <a:spLocks/>
              </p:cNvSpPr>
              <p:nvPr/>
            </p:nvSpPr>
            <p:spPr bwMode="black">
              <a:xfrm>
                <a:off x="5309281" y="3841724"/>
                <a:ext cx="4819" cy="10357"/>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28" name="Freeform 27"/>
              <p:cNvSpPr>
                <a:spLocks/>
              </p:cNvSpPr>
              <p:nvPr/>
            </p:nvSpPr>
            <p:spPr bwMode="black">
              <a:xfrm>
                <a:off x="4993650" y="3832457"/>
                <a:ext cx="3012" cy="6541"/>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29" name="Freeform 28"/>
              <p:cNvSpPr>
                <a:spLocks/>
              </p:cNvSpPr>
              <p:nvPr/>
            </p:nvSpPr>
            <p:spPr bwMode="black">
              <a:xfrm>
                <a:off x="5308077" y="3838998"/>
                <a:ext cx="1205" cy="2726"/>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0" name="Freeform 29"/>
              <p:cNvSpPr>
                <a:spLocks noEditPoints="1"/>
              </p:cNvSpPr>
              <p:nvPr/>
            </p:nvSpPr>
            <p:spPr bwMode="black">
              <a:xfrm>
                <a:off x="4996662" y="3751787"/>
                <a:ext cx="308403" cy="118280"/>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1" name="Freeform 30"/>
              <p:cNvSpPr>
                <a:spLocks/>
              </p:cNvSpPr>
              <p:nvPr/>
            </p:nvSpPr>
            <p:spPr bwMode="black">
              <a:xfrm>
                <a:off x="5305065" y="3832457"/>
                <a:ext cx="3012" cy="6541"/>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2" name="Freeform 31"/>
              <p:cNvSpPr>
                <a:spLocks/>
              </p:cNvSpPr>
              <p:nvPr/>
            </p:nvSpPr>
            <p:spPr bwMode="black">
              <a:xfrm>
                <a:off x="5057499" y="3677112"/>
                <a:ext cx="186729" cy="92662"/>
              </a:xfrm>
              <a:custGeom>
                <a:avLst/>
                <a:gdLst>
                  <a:gd name="T0" fmla="*/ 2 w 131"/>
                  <a:gd name="T1" fmla="*/ 11 h 72"/>
                  <a:gd name="T2" fmla="*/ 61 w 131"/>
                  <a:gd name="T3" fmla="*/ 70 h 72"/>
                  <a:gd name="T4" fmla="val 19800000"/>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3" name="Oval 32"/>
              <p:cNvSpPr>
                <a:spLocks noChangeArrowheads="1"/>
              </p:cNvSpPr>
              <p:nvPr/>
            </p:nvSpPr>
            <p:spPr bwMode="black">
              <a:xfrm>
                <a:off x="5050271" y="3670571"/>
                <a:ext cx="33129" cy="294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4" name="Oval 33"/>
              <p:cNvSpPr>
                <a:spLocks noChangeArrowheads="1"/>
              </p:cNvSpPr>
              <p:nvPr/>
            </p:nvSpPr>
            <p:spPr bwMode="black">
              <a:xfrm>
                <a:off x="5218326" y="3670571"/>
                <a:ext cx="33129" cy="294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5" name="Freeform 34"/>
              <p:cNvSpPr>
                <a:spLocks/>
              </p:cNvSpPr>
              <p:nvPr/>
            </p:nvSpPr>
            <p:spPr bwMode="black">
              <a:xfrm>
                <a:off x="4902695" y="3863527"/>
                <a:ext cx="153599" cy="70860"/>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6" name="Freeform 35"/>
              <p:cNvSpPr>
                <a:spLocks/>
              </p:cNvSpPr>
              <p:nvPr/>
            </p:nvSpPr>
            <p:spPr bwMode="black">
              <a:xfrm>
                <a:off x="4920766" y="4040130"/>
                <a:ext cx="155406" cy="69225"/>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7" name="Freeform 36"/>
              <p:cNvSpPr>
                <a:spLocks/>
              </p:cNvSpPr>
              <p:nvPr/>
            </p:nvSpPr>
            <p:spPr bwMode="black">
              <a:xfrm>
                <a:off x="4889443" y="3977992"/>
                <a:ext cx="162635" cy="26164"/>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8" name="Freeform 37"/>
              <p:cNvSpPr>
                <a:spLocks/>
              </p:cNvSpPr>
              <p:nvPr/>
            </p:nvSpPr>
            <p:spPr bwMode="black">
              <a:xfrm>
                <a:off x="5245432" y="3863527"/>
                <a:ext cx="155406" cy="70860"/>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39" name="Freeform 38"/>
              <p:cNvSpPr>
                <a:spLocks/>
              </p:cNvSpPr>
              <p:nvPr/>
            </p:nvSpPr>
            <p:spPr bwMode="black">
              <a:xfrm>
                <a:off x="5225555" y="4040130"/>
                <a:ext cx="155406" cy="69225"/>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sp>
            <p:nvSpPr>
              <p:cNvPr id="40" name="Freeform 39"/>
              <p:cNvSpPr>
                <a:spLocks/>
              </p:cNvSpPr>
              <p:nvPr/>
            </p:nvSpPr>
            <p:spPr bwMode="black">
              <a:xfrm>
                <a:off x="5249648" y="3977992"/>
                <a:ext cx="162635" cy="26164"/>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1" tIns="45696" rIns="91391" bIns="4569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99" dirty="0">
                  <a:solidFill>
                    <a:prstClr val="black"/>
                  </a:solidFill>
                </a:endParaRPr>
              </a:p>
            </p:txBody>
          </p:sp>
        </p:grpSp>
      </p:grpSp>
      <p:sp>
        <p:nvSpPr>
          <p:cNvPr id="12" name="Title 11"/>
          <p:cNvSpPr>
            <a:spLocks noGrp="1"/>
          </p:cNvSpPr>
          <p:nvPr>
            <p:ph type="title"/>
          </p:nvPr>
        </p:nvSpPr>
        <p:spPr/>
        <p:txBody>
          <a:bodyPr/>
          <a:lstStyle/>
          <a:p>
            <a:r>
              <a:rPr lang="en-US" dirty="0">
                <a:solidFill>
                  <a:schemeClr val="tx1"/>
                </a:solidFill>
              </a:rPr>
              <a:t>Assume breach</a:t>
            </a:r>
            <a:br>
              <a:rPr lang="en-US" dirty="0">
                <a:solidFill>
                  <a:schemeClr val="tx1"/>
                </a:solidFill>
              </a:rPr>
            </a:br>
            <a:endParaRPr lang="en-US" dirty="0"/>
          </a:p>
        </p:txBody>
      </p:sp>
    </p:spTree>
    <p:extLst>
      <p:ext uri="{BB962C8B-B14F-4D97-AF65-F5344CB8AC3E}">
        <p14:creationId xmlns:p14="http://schemas.microsoft.com/office/powerpoint/2010/main" val="3622131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54"/>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50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52" grpId="0" animBg="1"/>
      <p:bldP spid="53" grpId="0" animBg="1"/>
      <p:bldP spid="5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4E2243D-3930-4B3C-B0FF-01FE84D1912F}"/>
    </a:ext>
  </a:ext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4E2243D-3930-4B3C-B0FF-01FE84D191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53B0A39536C34A88A418826D8AA97B" ma:contentTypeVersion="0" ma:contentTypeDescription="Create a new document." ma:contentTypeScope="" ma:versionID="50ad4e5c0e1d538855268c933a8cd428">
  <xsd:schema xmlns:xsd="http://www.w3.org/2001/XMLSchema" xmlns:xs="http://www.w3.org/2001/XMLSchema" xmlns:p="http://schemas.microsoft.com/office/2006/metadata/properties" targetNamespace="http://schemas.microsoft.com/office/2006/metadata/properties" ma:root="true" ma:fieldsID="ef6e81ba9a205494fd550eed276292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EB7E29-0B50-464B-8BE7-88D6BCA6D1F6}"/>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26e2a2f4-dbdb-4aea-b912-c14630ae47fd"/>
    <ds:schemaRef ds:uri="http://schemas.microsoft.com/office/2006/documentManagement/types"/>
    <ds:schemaRef ds:uri="http://schemas.microsoft.com/sharepoint/v3"/>
    <ds:schemaRef ds:uri="http://purl.org/dc/terms/"/>
    <ds:schemaRef ds:uri="http://schemas.openxmlformats.org/package/2006/metadata/core-properties"/>
    <ds:schemaRef ds:uri="60e067c4-a45d-4533-a15b-b3844c50456e"/>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Brand_template_4-3_Business_BLUE_4</Template>
  <TotalTime>3823</TotalTime>
  <Words>18555</Words>
  <Application>Microsoft Office PowerPoint</Application>
  <PresentationFormat>Custom</PresentationFormat>
  <Paragraphs>1773</Paragraphs>
  <Slides>88</Slides>
  <Notes>88</Notes>
  <HiddenSlides>31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88</vt:i4>
      </vt:variant>
    </vt:vector>
  </HeadingPairs>
  <TitlesOfParts>
    <vt:vector size="102" baseType="lpstr">
      <vt:lpstr>ＭＳ Ｐゴシック</vt:lpstr>
      <vt:lpstr>Arial</vt:lpstr>
      <vt:lpstr>Calibri</vt:lpstr>
      <vt:lpstr>Segoe</vt:lpstr>
      <vt:lpstr>Segoe Light</vt:lpstr>
      <vt:lpstr>Segoe Semibold</vt:lpstr>
      <vt:lpstr>Segoe UI</vt:lpstr>
      <vt:lpstr>Segoe UI Light</vt:lpstr>
      <vt:lpstr>Segoe UI Semibold</vt:lpstr>
      <vt:lpstr>Times New Roman</vt:lpstr>
      <vt:lpstr>Wingdings</vt:lpstr>
      <vt:lpstr>Wingdings 3</vt:lpstr>
      <vt:lpstr>2_WHITE TEMPLATE</vt:lpstr>
      <vt:lpstr>WHITE TEMPLATE</vt:lpstr>
      <vt:lpstr>Azure Solution Alignment Workshop</vt:lpstr>
      <vt:lpstr>High-level Agenda</vt:lpstr>
      <vt:lpstr>Azure security overview</vt:lpstr>
      <vt:lpstr>Built on a trustworthy foundation</vt:lpstr>
      <vt:lpstr>Transparency and independent verification</vt:lpstr>
      <vt:lpstr>Tools for implementing secure environments</vt:lpstr>
      <vt:lpstr>Azure Design and Operations</vt:lpstr>
      <vt:lpstr>Security development lifecycle  </vt:lpstr>
      <vt:lpstr>Assume breach </vt:lpstr>
      <vt:lpstr>Why adopt an assume breach security strategy?</vt:lpstr>
      <vt:lpstr>Red Team vs. Blue Team</vt:lpstr>
      <vt:lpstr>Red Team vs. Blue Team</vt:lpstr>
      <vt:lpstr>Response evolution  </vt:lpstr>
      <vt:lpstr>Infrastructure protection</vt:lpstr>
      <vt:lpstr>Service security starts with physical datacenter</vt:lpstr>
      <vt:lpstr>Architected for secure multi-tenancy</vt:lpstr>
      <vt:lpstr>Firewall protection</vt:lpstr>
      <vt:lpstr>Patch management </vt:lpstr>
      <vt:lpstr>Monitoring and logging </vt:lpstr>
      <vt:lpstr>Azure Activity Logs</vt:lpstr>
      <vt:lpstr>Security data collection with Azure Diagnostics</vt:lpstr>
      <vt:lpstr>Antivirus/antimalware </vt:lpstr>
      <vt:lpstr>Threat detection </vt:lpstr>
      <vt:lpstr>Forensics </vt:lpstr>
      <vt:lpstr>Identity and access </vt:lpstr>
      <vt:lpstr>Microsoft employee Access Management </vt:lpstr>
      <vt:lpstr>Enterprise cloud identity – Azure AD</vt:lpstr>
      <vt:lpstr>Monitor and protect access to cloud apps </vt:lpstr>
      <vt:lpstr>Incident response</vt:lpstr>
      <vt:lpstr>Data protection </vt:lpstr>
      <vt:lpstr>Encryption in transit </vt:lpstr>
      <vt:lpstr>Encryption at rest </vt:lpstr>
      <vt:lpstr>Encryption models</vt:lpstr>
      <vt:lpstr>What is Azure Key Vault?</vt:lpstr>
      <vt:lpstr>Securing your Vault</vt:lpstr>
      <vt:lpstr>Disk Encryption</vt:lpstr>
      <vt:lpstr>Azure Disk Encryption</vt:lpstr>
      <vt:lpstr>Azure Disk Encryption scenarios</vt:lpstr>
      <vt:lpstr>Storage encryption</vt:lpstr>
      <vt:lpstr>Azure Security Center</vt:lpstr>
      <vt:lpstr>Azure Security Center</vt:lpstr>
      <vt:lpstr>Security policies</vt:lpstr>
      <vt:lpstr>Security recommendations</vt:lpstr>
      <vt:lpstr>PowerPoint Presentation</vt:lpstr>
      <vt:lpstr>PowerPoint Presentation</vt:lpstr>
      <vt:lpstr>PowerPoint Presentation</vt:lpstr>
      <vt:lpstr>PowerPoint Presentation</vt:lpstr>
      <vt:lpstr>What is Azure Information Protection (AIP)?</vt:lpstr>
      <vt:lpstr>Classify Data – Begin the Journey</vt:lpstr>
      <vt:lpstr>Classification Best Practices</vt:lpstr>
      <vt:lpstr>Azure security strategies</vt:lpstr>
      <vt:lpstr>Azure security strategies – Risks </vt:lpstr>
      <vt:lpstr>Rapid Azure onboarding security   Start with ‘do no harm’</vt:lpstr>
      <vt:lpstr>PowerPoint Presentation</vt:lpstr>
      <vt:lpstr>Key decisions</vt:lpstr>
      <vt:lpstr>Follow up required on anything below?</vt:lpstr>
      <vt:lpstr>PowerPoint Presentation</vt:lpstr>
      <vt:lpstr>Note about the Appendix</vt:lpstr>
      <vt:lpstr>Appendix</vt:lpstr>
      <vt:lpstr>Encryption components</vt:lpstr>
      <vt:lpstr>Azure Key Vault concepts</vt:lpstr>
      <vt:lpstr>Containment and segmentation strategies – traditional approaches and challenge</vt:lpstr>
      <vt:lpstr>KeyVault</vt:lpstr>
      <vt:lpstr>Abstract Model</vt:lpstr>
      <vt:lpstr>Key management – Service-managed keys </vt:lpstr>
      <vt:lpstr>Key management – Customer-managed keys </vt:lpstr>
      <vt:lpstr>Azure Disk Encryption – Encrypted VHD workflow</vt:lpstr>
      <vt:lpstr>PowerPoint Presentation</vt:lpstr>
      <vt:lpstr>PowerPoint Presentation</vt:lpstr>
      <vt:lpstr>PowerPoint Presentation</vt:lpstr>
      <vt:lpstr>PowerPoint Presentation</vt:lpstr>
      <vt:lpstr>Financial Services Addendums</vt:lpstr>
      <vt:lpstr>PowerPoint Presentation</vt:lpstr>
      <vt:lpstr>PowerPoint Presentation</vt:lpstr>
      <vt:lpstr>PowerPoint Presentation</vt:lpstr>
      <vt:lpstr>PowerPoint Presentation</vt:lpstr>
      <vt:lpstr>PowerPoint Presentation</vt:lpstr>
      <vt:lpstr>Red Team vs. Blue Team - Summary</vt:lpstr>
      <vt:lpstr>Data segregation </vt:lpstr>
      <vt:lpstr>Data location and redundancy </vt:lpstr>
      <vt:lpstr>Data destruction</vt:lpstr>
      <vt:lpstr>Privacy by design</vt:lpstr>
      <vt:lpstr>Restricted use</vt:lpstr>
      <vt:lpstr>Contractual commitments</vt:lpstr>
      <vt:lpstr>Simplified compliance</vt:lpstr>
      <vt:lpstr>Security compliance strategy</vt:lpstr>
      <vt:lpstr>Certifications and programs</vt:lpstr>
      <vt:lpstr>Security, privacy, and transparency</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SAW Module 7 - Technical - Azure Security</dc:title>
  <dc:subject>&lt;Speech title here&gt;</dc:subject>
  <dc:creator>Allytics</dc:creator>
  <cp:keywords>MSVID, Brand Guidelines, Branding, Visual Identity, grid</cp:keywords>
  <dc:description>Template: Maryfj_x000d_
Formatting: _x000d_
Audience Type:</dc:description>
  <cp:lastModifiedBy>Arturo Quiroga</cp:lastModifiedBy>
  <cp:revision>178</cp:revision>
  <dcterms:created xsi:type="dcterms:W3CDTF">2015-08-25T18:30:21Z</dcterms:created>
  <dcterms:modified xsi:type="dcterms:W3CDTF">2018-03-21T14:26:02Z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0x0101005253B0A39536C34A88A418826D8AA97B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af1f5bfae61e4243aac9966cb19580e1">
    <vt:lpwstr>WW Infrastructure Architecture Community|020667bd-a0b2-4dd4-b4a1-385e3dc71c64;WW Modern Datacenter Community|50d24e14-9c01-4bff-9638-60dd6a2ef53b;WW Modern Service Management Community|081dbb6f-d246-441a-b120-79b504dd6281;WW Cloud Architecture Community|9</vt:lpwstr>
  </property>
  <property fmtid="{D5CDD505-2E9C-101B-9397-08002B2CF9AE}" pid="12" name="bc28b5f076654a3b96073bbbebfeb8c9">
    <vt:lpwstr>English|cb91f272-ce4d-4a7e-9bbf-78b58e3d188d</vt:lpwstr>
  </property>
  <property fmtid="{D5CDD505-2E9C-101B-9397-08002B2CF9AE}" pid="13" name="MSProductsTaxHTField0">
    <vt:lpwstr>Microsoft Azure StorSimple|5c5220f0-46a4-465b-b193-2e93bfbcd5b2;Microsoft Azure|669a3112-5edf-444b-a003-630063601f07;Microsoft System Center|8eef0cfe-5421-493a-86c3-6e56c8018e93;Windows Server 2012 R2|85a16c7b-ffe9-466b-a157-74a56d2e11b7;Microsoft Azure p</vt:lpwstr>
  </property>
  <property fmtid="{D5CDD505-2E9C-101B-9397-08002B2CF9AE}" pid="14" name="_dlc_DocIdItemGuid">
    <vt:lpwstr>bbc75eda-90f7-47d0-a7fe-fa2900572b33</vt:lpwstr>
  </property>
  <property fmtid="{D5CDD505-2E9C-101B-9397-08002B2CF9AE}" pid="15" name="ie6d2fd56e2d423f9ae5744f65e04598">
    <vt:lpwstr/>
  </property>
  <property fmtid="{D5CDD505-2E9C-101B-9397-08002B2CF9AE}" pid="16" name="ServicesDomain">
    <vt:lpwstr/>
  </property>
  <property fmtid="{D5CDD505-2E9C-101B-9397-08002B2CF9AE}" pid="17" name="VerticalIndustries">
    <vt:lpwstr/>
  </property>
  <property fmtid="{D5CDD505-2E9C-101B-9397-08002B2CF9AE}" pid="18" name="IPKitNavigation">
    <vt:lpwstr/>
  </property>
  <property fmtid="{D5CDD505-2E9C-101B-9397-08002B2CF9AE}" pid="19" name="SalesGeography">
    <vt:lpwstr/>
  </property>
  <property fmtid="{D5CDD505-2E9C-101B-9397-08002B2CF9AE}" pid="20" name="MS Language">
    <vt:lpwstr/>
  </property>
  <property fmtid="{D5CDD505-2E9C-101B-9397-08002B2CF9AE}" pid="21" name="MSProducts">
    <vt:lpwstr>1658;#Microsoft Azure StorSimple|5c5220f0-46a4-465b-b193-2e93bfbcd5b2;#1274;#Microsoft Azure|669a3112-5edf-444b-a003-630063601f07;#197;#Microsoft System Center|8eef0cfe-5421-493a-86c3-6e56c8018e93;#1381;#Windows Server 2012 R2|85a16c7b-ffe9-466b-a157-74a5</vt:lpwstr>
  </property>
  <property fmtid="{D5CDD505-2E9C-101B-9397-08002B2CF9AE}" pid="22" name="m74a2925250f485f9486ed3f97e2a6b3">
    <vt:lpwstr/>
  </property>
  <property fmtid="{D5CDD505-2E9C-101B-9397-08002B2CF9AE}" pid="23" name="ServicesIPTypes">
    <vt:lpwstr/>
  </property>
  <property fmtid="{D5CDD505-2E9C-101B-9397-08002B2CF9AE}" pid="24" name="ServicesLifecycleStage">
    <vt:lpwstr/>
  </property>
  <property fmtid="{D5CDD505-2E9C-101B-9397-08002B2CF9AE}" pid="25" name="g6775e77a6d84637a29014d883a4378a">
    <vt:lpwstr/>
  </property>
  <property fmtid="{D5CDD505-2E9C-101B-9397-08002B2CF9AE}" pid="26" name="ServicesCommunities">
    <vt:lpwstr>611;#WW Infrastructure Architecture Community|020667bd-a0b2-4dd4-b4a1-385e3dc71c64;#219;#WW Modern Datacenter Community|50d24e14-9c01-4bff-9638-60dd6a2ef53b;#1378;#WW Modern Service Management Community|081dbb6f-d246-441a-b120-79b504dd6281;#219;#WW Cloud </vt:lpwstr>
  </property>
  <property fmtid="{D5CDD505-2E9C-101B-9397-08002B2CF9AE}" pid="27" name="cb7870d3641f4a52807a63577a9c1b08">
    <vt:lpwstr/>
  </property>
  <property fmtid="{D5CDD505-2E9C-101B-9397-08002B2CF9AE}" pid="28" name="MSLanguage">
    <vt:lpwstr>1248;#English|cb91f272-ce4d-4a7e-9bbf-78b58e3d188d</vt:lpwstr>
  </property>
  <property fmtid="{D5CDD505-2E9C-101B-9397-08002B2CF9AE}" pid="29" name="campusov">
    <vt:lpwstr/>
  </property>
  <property fmtid="{D5CDD505-2E9C-101B-9397-08002B2CF9AE}" pid="30" name="LastSharedByUser">
    <vt:lpwstr>tmoen@microsoft.com</vt:lpwstr>
  </property>
  <property fmtid="{D5CDD505-2E9C-101B-9397-08002B2CF9AE}" pid="31" name="LastSharedByTime">
    <vt:filetime>2017-09-12T03:26:37Z</vt:filetime>
  </property>
  <property fmtid="{D5CDD505-2E9C-101B-9397-08002B2CF9AE}" pid="32" name="SharedWithUsers">
    <vt:lpwstr>16928;#Tom Moen</vt:lpwstr>
  </property>
  <property fmtid="{D5CDD505-2E9C-101B-9397-08002B2CF9AE}" pid="33" name="MSIP_Label_f42aa342-8706-4288-bd11-ebb85995028c_Enabled">
    <vt:lpwstr>True</vt:lpwstr>
  </property>
  <property fmtid="{D5CDD505-2E9C-101B-9397-08002B2CF9AE}" pid="34" name="MSIP_Label_f42aa342-8706-4288-bd11-ebb85995028c_SiteId">
    <vt:lpwstr>72f988bf-86f1-41af-91ab-2d7cd011db47</vt:lpwstr>
  </property>
  <property fmtid="{D5CDD505-2E9C-101B-9397-08002B2CF9AE}" pid="35" name="MSIP_Label_f42aa342-8706-4288-bd11-ebb85995028c_Owner">
    <vt:lpwstr>alexle@microsoft.com</vt:lpwstr>
  </property>
  <property fmtid="{D5CDD505-2E9C-101B-9397-08002B2CF9AE}" pid="36" name="MSIP_Label_f42aa342-8706-4288-bd11-ebb85995028c_SetDate">
    <vt:lpwstr>2017-10-28T13:50:31.3331456Z</vt:lpwstr>
  </property>
  <property fmtid="{D5CDD505-2E9C-101B-9397-08002B2CF9AE}" pid="37" name="MSIP_Label_f42aa342-8706-4288-bd11-ebb85995028c_Name">
    <vt:lpwstr>General</vt:lpwstr>
  </property>
  <property fmtid="{D5CDD505-2E9C-101B-9397-08002B2CF9AE}" pid="38" name="MSIP_Label_f42aa342-8706-4288-bd11-ebb85995028c_Application">
    <vt:lpwstr>Microsoft Azure Information Protection</vt:lpwstr>
  </property>
  <property fmtid="{D5CDD505-2E9C-101B-9397-08002B2CF9AE}" pid="39" name="MSIP_Label_f42aa342-8706-4288-bd11-ebb85995028c_Extended_MSFT_Method">
    <vt:lpwstr>Automatic</vt:lpwstr>
  </property>
  <property fmtid="{D5CDD505-2E9C-101B-9397-08002B2CF9AE}" pid="40" name="Sensitivity">
    <vt:lpwstr>General</vt:lpwstr>
  </property>
</Properties>
</file>