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1c87d0807514b90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sldIdLst>
    <p:sldId id="256" r:id="rId4"/>
    <p:sldId id="257" r:id="rId5"/>
    <p:sldId id="269" r:id="rId6"/>
    <p:sldId id="274" r:id="rId7"/>
    <p:sldId id="275" r:id="rId8"/>
    <p:sldId id="276" r:id="rId9"/>
    <p:sldId id="279" r:id="rId10"/>
    <p:sldId id="277" r:id="rId11"/>
    <p:sldId id="278" r:id="rId12"/>
    <p:sldId id="270" r:id="rId13"/>
    <p:sldId id="282" r:id="rId14"/>
    <p:sldId id="281" r:id="rId15"/>
    <p:sldId id="280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839"/>
    <a:srgbClr val="230441"/>
    <a:srgbClr val="2E065B"/>
    <a:srgbClr val="1A053D"/>
    <a:srgbClr val="5D1E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用户数柱状图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Sheet1!$A$1:$A$4</c:f>
              <c:strCache>
                <c:ptCount val="4"/>
                <c:pt idx="0">
                  <c:v>3.14-4.10用户数（训练集）</c:v>
                </c:pt>
                <c:pt idx="1">
                  <c:v>4.11-4.15用户数（标签部分）</c:v>
                </c:pt>
                <c:pt idx="2">
                  <c:v>交集用户数</c:v>
                </c:pt>
                <c:pt idx="3">
                  <c:v>未出现在训练集中的用户数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1283093</c:v>
                </c:pt>
                <c:pt idx="1">
                  <c:v>343247</c:v>
                </c:pt>
                <c:pt idx="2">
                  <c:v>272260</c:v>
                </c:pt>
                <c:pt idx="3">
                  <c:v>70987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F4-40AB-B312-3D34F5E145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8175168"/>
        <c:axId val="568179520"/>
      </c:barChart>
      <c:catAx>
        <c:axId val="56817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8179520"/>
        <c:crosses val="autoZero"/>
        <c:auto val="1"/>
        <c:lblAlgn val="ctr"/>
        <c:lblOffset val="100"/>
        <c:noMultiLvlLbl val="0"/>
      </c:catAx>
      <c:valAx>
        <c:axId val="56817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8175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用户数柱状图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Sheet1!$A$1:$A$4</c:f>
              <c:strCache>
                <c:ptCount val="4"/>
                <c:pt idx="0">
                  <c:v>3.14-4.10用户数（训练集）</c:v>
                </c:pt>
                <c:pt idx="1">
                  <c:v>4.11-4.15用户数（标签部分）</c:v>
                </c:pt>
                <c:pt idx="2">
                  <c:v>交集用户数</c:v>
                </c:pt>
                <c:pt idx="3">
                  <c:v>未出现在训练集中的用户数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1283093</c:v>
                </c:pt>
                <c:pt idx="1">
                  <c:v>343247</c:v>
                </c:pt>
                <c:pt idx="2">
                  <c:v>272260</c:v>
                </c:pt>
                <c:pt idx="3">
                  <c:v>70987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2E-4A9C-9545-D5F198F8A1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3539360"/>
        <c:axId val="893527392"/>
      </c:barChart>
      <c:catAx>
        <c:axId val="89353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3527392"/>
        <c:crosses val="autoZero"/>
        <c:auto val="1"/>
        <c:lblAlgn val="ctr"/>
        <c:lblOffset val="100"/>
        <c:noMultiLvlLbl val="0"/>
      </c:catAx>
      <c:valAx>
        <c:axId val="89352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3539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96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6ECED-A1F3-49C8-9EBB-86D5D3A7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33571-D2B3-41BA-ADF1-C57F170AD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5C1AE-C2E7-4FB5-9780-855A31144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143E1-C62D-43F9-BDEF-507725AB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17748D-F089-49D1-A543-7DB5BC3DC5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F75FB-6ECA-4EA1-B62E-E0384181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0B97D-B119-432C-826B-6F30EA71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E524AE-E443-4F78-AB25-201EED0D7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7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397D9-2C46-4A67-A01A-C5A11C6B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83931D-70A3-4E60-9E61-3EB6A9767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91B74F-6F16-40F3-A4D9-A222A2CE8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913003-C0A2-4114-9739-CB9C70D8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17748D-F089-49D1-A543-7DB5BC3DC5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52C423-65B9-4C8F-B685-9280BFD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54695F-AE28-4D09-A3E4-0C2D166B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E524AE-E443-4F78-AB25-201EED0D7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22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C59C6-DA2D-40D4-9838-9D13243E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918DCA-661E-4C78-AC8A-556392544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6FB3A-414C-4E53-AAC3-39E18981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17748D-F089-49D1-A543-7DB5BC3DC5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50B03-ED93-4392-B487-0059A130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28081-F7A3-474A-A75A-A6BFCCD9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E524AE-E443-4F78-AB25-201EED0D7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69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85C60B-5FDA-4788-9745-52FCC65C5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6B4947-ED37-4137-A0CC-E7B340590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98562-B08B-43C1-856D-7CD9E9E1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17748D-F089-49D1-A543-7DB5BC3DC5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0778E-FD57-4C5F-86B8-CFCB3F97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DDAEA-769E-4BE4-8CF3-FA397A95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E524AE-E443-4F78-AB25-201EED0D7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60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CC5A8-7841-4AC8-9B3B-16832A3F0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6578DF-5D31-434D-B66B-4223DD8FB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89FD0-02DA-4753-8632-6C993CDA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451-4D18-40C0-B7E6-F64B843D6E8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AEE6E-3776-4292-A6F2-8A56C464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4FE02-4B80-4780-B18E-D190C3D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AB47-6D95-4988-AEED-C32D2C5D8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562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A1152-58CB-4C9B-BDEC-F2D30117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0733D-5421-4EC1-8960-B9873B7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73F2B-EDE8-4927-8B90-E5832A40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451-4D18-40C0-B7E6-F64B843D6E8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EECA1-158B-48B5-A2BB-45A10306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B2031-3BD1-486D-AC84-2821B9DB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AB47-6D95-4988-AEED-C32D2C5D8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0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8A797-BF67-4445-B72D-BB422257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52F28E-621D-429C-B018-BF18D8309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1B3D1-6171-4974-BA3A-9BAF372C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451-4D18-40C0-B7E6-F64B843D6E8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30A3B-6CE8-4E9E-96C6-6845DC1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A24B8-27CC-425A-9226-2AA6E9E7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AB47-6D95-4988-AEED-C32D2C5D8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52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03E0C-9CE0-4C21-99E5-70423B41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FAF5F-8422-4EDF-AC27-27F873E34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F8E608-8685-4F6C-BE2B-8BCF102EC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FC959B-A274-4C97-9A16-A318F184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451-4D18-40C0-B7E6-F64B843D6E8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DAE85E-3F68-40A5-84C5-29EB6920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EF81F9-2B44-4AE0-A5B2-F1D20D56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AB47-6D95-4988-AEED-C32D2C5D8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444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040AA-ABBC-4D8B-95A2-FEFBD45C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0E143A-2ECA-4513-82FE-0F49673EB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E9297-48B7-4E9F-B2E7-AD25978F0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118720-DD34-4AA2-BC75-56A6FEC66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FD890D-0C4A-418A-991B-83F421FC4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D27CDD-888D-41CC-BA44-038AC97B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451-4D18-40C0-B7E6-F64B843D6E8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9399EE-29B3-485A-9298-24D37B5A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58082F-BE0D-48A7-9ED4-F80D221E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AB47-6D95-4988-AEED-C32D2C5D8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59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8CE1D-9BC4-4517-9F6E-D3650829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ED8134-F862-4F59-A07C-0A5CB249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451-4D18-40C0-B7E6-F64B843D6E8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283398-9F3A-4957-AC21-669BC594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E37093-FE6C-4D65-B4EA-FFF9CD0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AB47-6D95-4988-AEED-C32D2C5D8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50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8B676-95D0-4450-8BE7-DC463844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E8CAE-DB3F-414B-B6A7-A76BE0A2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E9FD6-D7A6-45CA-8CAD-597A106D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8FFD4-ABA8-458B-802A-5375B370540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16947-548A-4C1A-BCCF-756FB2CB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BFF28-1D5E-41CB-9CA1-80EB3887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248864-8D0C-4A9A-8DEA-9BD232C8B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374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D297BE-4E90-4F89-A0FE-51F76288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451-4D18-40C0-B7E6-F64B843D6E8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3CECC8-5809-4468-A889-FC2DFF7A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EC33C3-EDB9-4890-9D33-9C324541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AB47-6D95-4988-AEED-C32D2C5D8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45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9D60A-C762-49E4-BDE8-53636224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3C6DC-93AF-475F-915E-874A28138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F61B7F-30C4-4A3E-A542-49FDD9EE1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6F99C4-BF0F-4341-8EA3-7DAEFFA5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451-4D18-40C0-B7E6-F64B843D6E8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79C200-6CDC-49A5-9905-3DE9A4A3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63F92-8338-465B-94D9-8E749156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AB47-6D95-4988-AEED-C32D2C5D8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950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0F891-A79A-4AA2-AA3B-51892E8A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61B9AA-0889-4AF5-935C-141AAE6F9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3BCCB9-B13E-4C00-8582-4B5045DF9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FEA4E-4B0E-4048-A8C7-1DB3927E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451-4D18-40C0-B7E6-F64B843D6E8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0FFCF6-C24A-4022-B134-52BEE229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CC9EF-8F2E-4E69-911A-8FD7E7ED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AB47-6D95-4988-AEED-C32D2C5D8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047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00FC7-837B-4F7B-B643-839E7585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CE1ED9-EE82-4B40-824A-80A5602DA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05D2F-9C59-4FEC-83C4-E9AB6E89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451-4D18-40C0-B7E6-F64B843D6E8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0AA60-F2A3-4900-A424-8C4130D4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AF3D7-6F55-478A-969D-8C7F40EE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AB47-6D95-4988-AEED-C32D2C5D8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5436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CB5671-C08E-4A63-A1B0-A997CA759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6383CD-ABE5-4CF7-8882-322C36D42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14315-3042-4E2C-9E1D-117BF55F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451-4D18-40C0-B7E6-F64B843D6E8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65E3D-1118-4DE7-A7F1-4F8B3F1D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59B50-917A-4677-9845-310F73D9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AB47-6D95-4988-AEED-C32D2C5D8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4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DFCBA-8E8C-4CF2-AB90-002BBE4BD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AE5384-A78D-463F-A7AF-383124322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237CA-C0E6-4D12-9ABE-0528C723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17748D-F089-49D1-A543-7DB5BC3DC5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CDA2A-F812-402A-96EB-CC7BB5D9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52164-B7BD-459F-8197-49961DC5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E524AE-E443-4F78-AB25-201EED0D7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6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4DC41-E329-4431-B2E3-464D7019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8F191-E1FF-4571-B074-9BD49D6A0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38C40-F426-4F7D-B70E-080DF428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17748D-F089-49D1-A543-7DB5BC3DC5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E6720-4B4C-4873-AB77-926A2E8E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76190-5C91-4814-83C7-16832978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E524AE-E443-4F78-AB25-201EED0D7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78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92C21-4927-458E-A7F1-A03EF3CA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010E3-441D-4F1A-8535-1A52FD427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0A003-D95C-4139-9ED8-8FDA1217A2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17748D-F089-49D1-A543-7DB5BC3DC5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AFB5D-CF5A-4F92-81BF-C0C7D2FD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25C42-400D-4CDD-9271-E8B7E212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E524AE-E443-4F78-AB25-201EED0D7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32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F7286-800F-4533-959C-38BF3320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58D9A-DEBF-4572-B9B0-BBC55655F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7C8DDB-E658-4A83-AE42-4A04C567D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B40696-5441-4B96-B476-35D8AC34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17748D-F089-49D1-A543-7DB5BC3DC5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56C676-26DF-4CE6-A2F4-9D7A26B0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C06434-7AD3-4A4C-8C7D-8077D6AB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E524AE-E443-4F78-AB25-201EED0D7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2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AD480-52DF-4268-99D0-027ADAE8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E3945A-1B6F-4FF8-9DC2-75DFBB749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CCD569-7399-4739-9389-FF916E1CB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AD3D68-ABCA-4E3E-B21D-FF76D2EEF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8850FA-9D74-4F2E-B810-91495524D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DDAE4C-FDFB-41B8-8493-CC09CEAC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17748D-F089-49D1-A543-7DB5BC3DC5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300505-4098-49A7-BBB6-F7D88F75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F6F2BD-9630-442B-BFA4-A2D9D8C5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E524AE-E443-4F78-AB25-201EED0D7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8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4AE22-5845-414F-A39F-AF01FA1A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B7C78D-C62B-458F-AA13-790309C9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17748D-F089-49D1-A543-7DB5BC3DC5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927E0A-3ABE-46DA-A335-CD23CB04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E1FB8D-542D-4AB3-879F-46B3DF3E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E524AE-E443-4F78-AB25-201EED0D7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BDB408-7A84-4076-83B7-7D64DF4E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17748D-F089-49D1-A543-7DB5BC3DC5C5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7155F0-082F-49FB-919D-16E91CA8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C9DD-4DFE-44E2-9C87-9498FD71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E524AE-E443-4F78-AB25-201EED0D7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3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40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DD4E671-F1DA-4B79-B5EC-36F2BD9CA67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8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F83E03-7CCC-4D3D-B6BB-8990AD88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302166-139E-4982-8EF6-BE7115B5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820E1-0B29-45B5-8260-9F201592D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8A451-4D18-40C0-B7E6-F64B843D6E8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09546-2171-439E-B3CA-6EBC25055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14DF9-FE00-4699-85CB-348FBC3C9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2AB47-6D95-4988-AEED-C32D2C5D8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1E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A6D1D7C-3A14-4689-BFA2-D904B8AF27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6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55690"/>
            <a:ext cx="216421" cy="360040"/>
          </a:xfrm>
          <a:prstGeom prst="rect">
            <a:avLst/>
          </a:prstGeom>
          <a:solidFill>
            <a:srgbClr val="1A053D"/>
          </a:solidFill>
          <a:ln>
            <a:solidFill>
              <a:srgbClr val="1A0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8869" y="1991270"/>
            <a:ext cx="31682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为什么用行为表最后五天数据而不是最后一周数据打标签？</a:t>
            </a:r>
            <a:r>
              <a:rPr lang="en-US" altLang="zh-CN" sz="1600" b="1" dirty="0" smtClean="0"/>
              <a:t> </a:t>
            </a:r>
            <a:r>
              <a:rPr lang="zh-CN" altLang="en-US" sz="1600" dirty="0" smtClean="0"/>
              <a:t>通过实验结果得出的结果</a:t>
            </a:r>
            <a:endParaRPr lang="en-US" altLang="zh-CN" sz="1600" b="1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728869" y="4252341"/>
            <a:ext cx="33815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优点</a:t>
            </a:r>
            <a:r>
              <a:rPr lang="zh-CN" altLang="en-US" dirty="0" smtClean="0"/>
              <a:t>：利用加购行为一定程度上解决冷启动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缺点</a:t>
            </a:r>
            <a:r>
              <a:rPr lang="zh-CN" altLang="en-US" dirty="0" smtClean="0"/>
              <a:t>：无法做线下验证</a:t>
            </a:r>
            <a:endParaRPr lang="en-US" altLang="zh-CN" dirty="0" smtClean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728869" y="1008090"/>
            <a:ext cx="3021495" cy="430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1A0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特征工程与建模思路</a:t>
            </a:r>
            <a:endParaRPr lang="zh-CN" altLang="en-US" sz="2400" b="1" dirty="0">
              <a:solidFill>
                <a:srgbClr val="1A0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38" y="1526557"/>
            <a:ext cx="8124476" cy="2676953"/>
          </a:xfrm>
          <a:prstGeom prst="rect">
            <a:avLst/>
          </a:prstGeom>
        </p:spPr>
      </p:pic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05479"/>
              </p:ext>
            </p:extLst>
          </p:nvPr>
        </p:nvGraphicFramePr>
        <p:xfrm>
          <a:off x="4721339" y="4426875"/>
          <a:ext cx="6926709" cy="2072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12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55690"/>
            <a:ext cx="216421" cy="360040"/>
          </a:xfrm>
          <a:prstGeom prst="rect">
            <a:avLst/>
          </a:prstGeom>
          <a:solidFill>
            <a:srgbClr val="1A053D"/>
          </a:solidFill>
          <a:ln>
            <a:solidFill>
              <a:srgbClr val="1A0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76469" y="855690"/>
            <a:ext cx="3021495" cy="430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1A0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特征工程与建模思路</a:t>
            </a:r>
            <a:endParaRPr lang="zh-CN" altLang="en-US" sz="2400" b="1" dirty="0">
              <a:solidFill>
                <a:srgbClr val="1A0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2002" y="1599579"/>
            <a:ext cx="20887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建模方案：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136531" y="2963011"/>
            <a:ext cx="135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训练集：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51030" y="2963011"/>
            <a:ext cx="3631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3.14---4.10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482254" y="2963011"/>
            <a:ext cx="1459523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4.11-4.15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>
          <a:xfrm rot="5400000">
            <a:off x="5481561" y="883169"/>
            <a:ext cx="370162" cy="3631224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2485" y="2065219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特征提取区间</a:t>
            </a:r>
            <a:endParaRPr lang="zh-CN" altLang="en-US" dirty="0"/>
          </a:p>
        </p:txBody>
      </p:sp>
      <p:sp>
        <p:nvSpPr>
          <p:cNvPr id="15" name="左大括号 14"/>
          <p:cNvSpPr/>
          <p:nvPr/>
        </p:nvSpPr>
        <p:spPr>
          <a:xfrm rot="5400000">
            <a:off x="8106507" y="1982660"/>
            <a:ext cx="211016" cy="14595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600949" y="2065219"/>
            <a:ext cx="122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标签区间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886199" y="4873872"/>
            <a:ext cx="36312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3.19---4.15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517423" y="4873872"/>
            <a:ext cx="1459523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4.16-4.22</a:t>
            </a:r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5516730" y="2794030"/>
            <a:ext cx="370162" cy="3631224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967654" y="3976080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特征提取区间</a:t>
            </a:r>
            <a:endParaRPr lang="zh-CN" altLang="en-US" dirty="0"/>
          </a:p>
        </p:txBody>
      </p:sp>
      <p:sp>
        <p:nvSpPr>
          <p:cNvPr id="21" name="左大括号 20"/>
          <p:cNvSpPr/>
          <p:nvPr/>
        </p:nvSpPr>
        <p:spPr>
          <a:xfrm rot="5400000">
            <a:off x="8141676" y="3893521"/>
            <a:ext cx="211016" cy="14595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636118" y="3976080"/>
            <a:ext cx="122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标签区间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136531" y="4824729"/>
            <a:ext cx="135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测试集：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8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55690"/>
            <a:ext cx="216421" cy="360040"/>
          </a:xfrm>
          <a:prstGeom prst="rect">
            <a:avLst/>
          </a:prstGeom>
          <a:solidFill>
            <a:srgbClr val="1A053D"/>
          </a:solidFill>
          <a:ln>
            <a:solidFill>
              <a:srgbClr val="1A0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76469" y="855690"/>
            <a:ext cx="3021495" cy="430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1A0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特征工程与建模思路</a:t>
            </a:r>
            <a:endParaRPr lang="zh-CN" altLang="en-US" sz="2400" b="1" dirty="0">
              <a:solidFill>
                <a:srgbClr val="1A0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2002" y="1599579"/>
            <a:ext cx="4527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是否使用用户行为数据越多越好？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使用多少天的用户行为数据比较合适？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" y="3012744"/>
            <a:ext cx="4572000" cy="2743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1" y="3012744"/>
            <a:ext cx="4572000" cy="2743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82516" y="5876447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榜线上评分与用户行为数据量关系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367225" y="5876447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 smtClean="0"/>
              <a:t>榜线上评分与用户行为数据量关系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2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55690"/>
            <a:ext cx="216421" cy="360040"/>
          </a:xfrm>
          <a:prstGeom prst="rect">
            <a:avLst/>
          </a:prstGeom>
          <a:solidFill>
            <a:srgbClr val="1A053D"/>
          </a:solidFill>
          <a:ln>
            <a:solidFill>
              <a:srgbClr val="1A0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6469" y="855690"/>
            <a:ext cx="3021495" cy="430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1A0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比赛经验总结</a:t>
            </a:r>
            <a:endParaRPr lang="zh-CN" altLang="en-US" sz="2400" b="1" dirty="0">
              <a:solidFill>
                <a:srgbClr val="1A0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2002" y="1599579"/>
            <a:ext cx="452779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怎样</a:t>
            </a:r>
            <a:r>
              <a:rPr lang="zh-CN" altLang="en-US" dirty="0" smtClean="0"/>
              <a:t>使用数据非常重要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使用什么样的数据非常重要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数据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模型 </a:t>
            </a:r>
            <a:r>
              <a:rPr lang="en-US" altLang="zh-CN" dirty="0" smtClean="0"/>
              <a:t>&gt; </a:t>
            </a:r>
            <a:r>
              <a:rPr lang="zh-CN" altLang="en-US" smtClean="0"/>
              <a:t>特征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16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A6D1D7C-3A14-4689-BFA2-D904B8AF27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1E6069E-EF1A-47FF-8993-A24AEDCE0D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30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855690"/>
            <a:ext cx="216421" cy="360040"/>
          </a:xfrm>
          <a:prstGeom prst="rect">
            <a:avLst/>
          </a:prstGeom>
          <a:solidFill>
            <a:srgbClr val="1A053D"/>
          </a:solidFill>
          <a:ln>
            <a:solidFill>
              <a:srgbClr val="1A0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76469" y="855690"/>
            <a:ext cx="3021495" cy="430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1A0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zh-CN" altLang="en-US" sz="2400" b="1" dirty="0">
              <a:solidFill>
                <a:srgbClr val="1A0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7087" y="3154470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团队名称：</a:t>
            </a:r>
            <a:endParaRPr lang="en-US" altLang="zh-CN" dirty="0" smtClean="0"/>
          </a:p>
          <a:p>
            <a:r>
              <a:rPr lang="zh-CN" altLang="en-US" b="1" dirty="0" smtClean="0"/>
              <a:t>西源大道</a:t>
            </a:r>
            <a:r>
              <a:rPr lang="en-US" altLang="zh-CN" b="1" dirty="0" smtClean="0"/>
              <a:t>2006</a:t>
            </a:r>
            <a:r>
              <a:rPr lang="zh-CN" altLang="en-US" b="1" dirty="0" smtClean="0"/>
              <a:t>号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052104" y="1282948"/>
            <a:ext cx="47884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b="1" dirty="0" smtClean="0"/>
              <a:t>王铭禹</a:t>
            </a:r>
            <a:r>
              <a:rPr lang="zh-CN" altLang="en-US" dirty="0" smtClean="0"/>
              <a:t>（队长）</a:t>
            </a:r>
            <a:endParaRPr lang="en-US" altLang="zh-CN" dirty="0" smtClean="0"/>
          </a:p>
          <a:p>
            <a:r>
              <a:rPr lang="zh-CN" altLang="en-US" dirty="0"/>
              <a:t>电子科技</a:t>
            </a:r>
            <a:r>
              <a:rPr lang="zh-CN" altLang="en-US" dirty="0" smtClean="0"/>
              <a:t>大学研二</a:t>
            </a:r>
            <a:endParaRPr lang="en-US" altLang="zh-CN" dirty="0" smtClean="0"/>
          </a:p>
          <a:p>
            <a:r>
              <a:rPr lang="en-US" altLang="zh-CN" dirty="0" smtClean="0"/>
              <a:t>DCIC</a:t>
            </a:r>
            <a:r>
              <a:rPr lang="zh-CN" altLang="en-US" dirty="0" smtClean="0"/>
              <a:t>消费者人群画像</a:t>
            </a:r>
            <a:r>
              <a:rPr lang="en-US" altLang="zh-CN" dirty="0" smtClean="0"/>
              <a:t>-</a:t>
            </a:r>
            <a:r>
              <a:rPr lang="zh-CN" altLang="en-US" dirty="0" smtClean="0"/>
              <a:t>信用智能评分 线上</a:t>
            </a:r>
            <a:r>
              <a:rPr lang="en-US" altLang="zh-CN" dirty="0" smtClean="0"/>
              <a:t>top3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52104" y="3154470"/>
            <a:ext cx="44486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b="1" dirty="0"/>
              <a:t>郑书</a:t>
            </a:r>
            <a:r>
              <a:rPr lang="zh-CN" altLang="en-US" b="1" dirty="0" smtClean="0"/>
              <a:t>剑</a:t>
            </a:r>
            <a:endParaRPr lang="en-US" altLang="zh-CN" dirty="0" smtClean="0"/>
          </a:p>
          <a:p>
            <a:r>
              <a:rPr lang="zh-CN" altLang="en-US" dirty="0"/>
              <a:t>电子科技</a:t>
            </a:r>
            <a:r>
              <a:rPr lang="zh-CN" altLang="en-US" dirty="0" smtClean="0"/>
              <a:t>大学研二</a:t>
            </a:r>
            <a:endParaRPr lang="en-US" altLang="zh-CN" dirty="0" smtClean="0"/>
          </a:p>
          <a:p>
            <a:r>
              <a:rPr lang="en-US" altLang="zh-CN" dirty="0" smtClean="0"/>
              <a:t>DCIC</a:t>
            </a:r>
            <a:r>
              <a:rPr lang="zh-CN" altLang="en-US" dirty="0" smtClean="0"/>
              <a:t>消费者人群画像</a:t>
            </a:r>
            <a:r>
              <a:rPr lang="en-US" altLang="zh-CN" dirty="0" smtClean="0"/>
              <a:t>-</a:t>
            </a:r>
            <a:r>
              <a:rPr lang="zh-CN" altLang="en-US" dirty="0" smtClean="0"/>
              <a:t>信用智能评分 </a:t>
            </a:r>
            <a:r>
              <a:rPr lang="en-US" altLang="zh-CN" dirty="0" smtClean="0"/>
              <a:t>top10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52104" y="4896084"/>
            <a:ext cx="555632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b="1" dirty="0" smtClean="0"/>
              <a:t>刘翔宇</a:t>
            </a:r>
            <a:endParaRPr lang="en-US" altLang="zh-CN" dirty="0" smtClean="0"/>
          </a:p>
          <a:p>
            <a:r>
              <a:rPr lang="zh-CN" altLang="en-US" dirty="0" smtClean="0"/>
              <a:t>东南大学研二，本科毕业于电子科技大学</a:t>
            </a:r>
            <a:endParaRPr lang="en-US" altLang="zh-CN" dirty="0" smtClean="0"/>
          </a:p>
          <a:p>
            <a:r>
              <a:rPr lang="zh-CN" altLang="en-US" dirty="0" smtClean="0"/>
              <a:t>第十一届全国大学生智能汽车竞赛 一等奖（第一名）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届中国研究生数学建模竞赛 二等奖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20482" y="1360355"/>
            <a:ext cx="54000" cy="922403"/>
          </a:xfrm>
          <a:prstGeom prst="rect">
            <a:avLst/>
          </a:prstGeom>
          <a:solidFill>
            <a:srgbClr val="2E0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20482" y="3231877"/>
            <a:ext cx="54000" cy="922403"/>
          </a:xfrm>
          <a:prstGeom prst="rect">
            <a:avLst/>
          </a:prstGeom>
          <a:solidFill>
            <a:srgbClr val="2E0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21473" y="1360355"/>
            <a:ext cx="54000" cy="922403"/>
          </a:xfrm>
          <a:prstGeom prst="rect">
            <a:avLst/>
          </a:prstGeom>
          <a:solidFill>
            <a:srgbClr val="2E0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18500" y="4973491"/>
            <a:ext cx="54000" cy="922403"/>
          </a:xfrm>
          <a:prstGeom prst="rect">
            <a:avLst/>
          </a:prstGeom>
          <a:solidFill>
            <a:srgbClr val="2E0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7" t="27074" r="33334" b="27756"/>
          <a:stretch/>
        </p:blipFill>
        <p:spPr>
          <a:xfrm rot="5400000">
            <a:off x="2966006" y="1518560"/>
            <a:ext cx="1778184" cy="13336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7" t="23196" r="35700" b="38351"/>
          <a:stretch/>
        </p:blipFill>
        <p:spPr>
          <a:xfrm>
            <a:off x="3188279" y="4896084"/>
            <a:ext cx="1333638" cy="1778184"/>
          </a:xfrm>
          <a:prstGeom prst="rect">
            <a:avLst/>
          </a:prstGeom>
        </p:spPr>
      </p:pic>
      <p:pic>
        <p:nvPicPr>
          <p:cNvPr id="1025" name="Picture 1" descr="E:\腾讯QQ\405637937\Image\Group\)$9}~B%DF6[V1$(}T~X{AJ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79" y="3210368"/>
            <a:ext cx="1333638" cy="154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855690"/>
            <a:ext cx="216421" cy="360040"/>
          </a:xfrm>
          <a:prstGeom prst="rect">
            <a:avLst/>
          </a:prstGeom>
          <a:solidFill>
            <a:srgbClr val="1A053D"/>
          </a:solidFill>
          <a:ln>
            <a:solidFill>
              <a:srgbClr val="1A0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576469" y="855690"/>
            <a:ext cx="3021495" cy="430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1A0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算法核心设计思想</a:t>
            </a:r>
            <a:endParaRPr lang="zh-CN" altLang="en-US" sz="2400" b="1" dirty="0">
              <a:solidFill>
                <a:srgbClr val="1A0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12980" y="2491273"/>
            <a:ext cx="2276669" cy="2276669"/>
          </a:xfrm>
          <a:prstGeom prst="ellipse">
            <a:avLst/>
          </a:prstGeom>
          <a:solidFill>
            <a:srgbClr val="2E0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题解析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853543" y="3463988"/>
            <a:ext cx="727787" cy="331237"/>
          </a:xfrm>
          <a:prstGeom prst="rightArrow">
            <a:avLst/>
          </a:prstGeom>
          <a:solidFill>
            <a:srgbClr val="7030A0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945224" y="2491273"/>
            <a:ext cx="2276669" cy="2276669"/>
          </a:xfrm>
          <a:prstGeom prst="ellipse">
            <a:avLst/>
          </a:prstGeom>
          <a:solidFill>
            <a:srgbClr val="2E0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探索性数据分析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7585787" y="3463988"/>
            <a:ext cx="727787" cy="331237"/>
          </a:xfrm>
          <a:prstGeom prst="rightArrow">
            <a:avLst/>
          </a:prstGeom>
          <a:solidFill>
            <a:srgbClr val="7030A0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677468" y="2491271"/>
            <a:ext cx="2276669" cy="2276669"/>
          </a:xfrm>
          <a:prstGeom prst="ellipse">
            <a:avLst/>
          </a:prstGeom>
          <a:solidFill>
            <a:srgbClr val="2E0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特征工程       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</a:p>
        </p:txBody>
      </p:sp>
    </p:spTree>
    <p:extLst>
      <p:ext uri="{BB962C8B-B14F-4D97-AF65-F5344CB8AC3E}">
        <p14:creationId xmlns:p14="http://schemas.microsoft.com/office/powerpoint/2010/main" val="39327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55690"/>
            <a:ext cx="216421" cy="360040"/>
          </a:xfrm>
          <a:prstGeom prst="rect">
            <a:avLst/>
          </a:prstGeom>
          <a:solidFill>
            <a:srgbClr val="1A053D"/>
          </a:solidFill>
          <a:ln>
            <a:solidFill>
              <a:srgbClr val="1A0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76469" y="855690"/>
            <a:ext cx="3021495" cy="430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1A0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赛题解析</a:t>
            </a:r>
            <a:endParaRPr lang="zh-CN" altLang="en-US" sz="2400" b="1" dirty="0">
              <a:solidFill>
                <a:srgbClr val="1A0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8355" y="23326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线上评分：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42" y="2701985"/>
            <a:ext cx="2619741" cy="1009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42584" y="3068380"/>
                <a:ext cx="26761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584" y="3068380"/>
                <a:ext cx="2676117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968355" y="4581331"/>
            <a:ext cx="107687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可以分解为两个子任务：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/>
              <a:t>子</a:t>
            </a:r>
            <a:r>
              <a:rPr lang="zh-CN" altLang="en-US" b="1" dirty="0" smtClean="0"/>
              <a:t>任务</a:t>
            </a:r>
            <a:r>
              <a:rPr lang="en-US" altLang="zh-CN" b="1" dirty="0" smtClean="0"/>
              <a:t>1</a:t>
            </a:r>
            <a:r>
              <a:rPr lang="zh-CN" altLang="en-US" dirty="0" smtClean="0"/>
              <a:t>为用户对品类的购买意向预测，</a:t>
            </a:r>
            <a:r>
              <a:rPr lang="zh-CN" altLang="en-US" b="1" dirty="0" smtClean="0"/>
              <a:t>子任务</a:t>
            </a:r>
            <a:r>
              <a:rPr lang="en-US" altLang="zh-CN" b="1" dirty="0" smtClean="0"/>
              <a:t>2</a:t>
            </a:r>
            <a:r>
              <a:rPr lang="zh-CN" altLang="en-US" dirty="0" smtClean="0"/>
              <a:t>为对用户有购买意向的品类下的店铺预测子任务</a:t>
            </a:r>
            <a:r>
              <a:rPr lang="en-US" altLang="zh-CN" dirty="0" smtClean="0"/>
              <a:t>2</a:t>
            </a:r>
            <a:r>
              <a:rPr lang="zh-CN" altLang="en-US" dirty="0" smtClean="0"/>
              <a:t>依赖于子任务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预测目标是用户在未来一周购买某</a:t>
            </a:r>
            <a:r>
              <a:rPr lang="zh-CN" altLang="en-US" dirty="0"/>
              <a:t>品类下的店铺</a:t>
            </a:r>
            <a:r>
              <a:rPr lang="zh-CN" altLang="en-US" dirty="0" smtClean="0"/>
              <a:t>，我们初始建模过程中发现，预测用户未来一周购买商品能取得不错的效果，原因是商品和店铺是强耦合关系，商品和品类是被包含关系。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55690"/>
            <a:ext cx="216421" cy="360040"/>
          </a:xfrm>
          <a:prstGeom prst="rect">
            <a:avLst/>
          </a:prstGeom>
          <a:solidFill>
            <a:srgbClr val="1A053D"/>
          </a:solidFill>
          <a:ln>
            <a:solidFill>
              <a:srgbClr val="1A0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76469" y="855690"/>
            <a:ext cx="3021495" cy="430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1A0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探索性数据分析</a:t>
            </a:r>
            <a:endParaRPr lang="zh-CN" altLang="en-US" sz="2400" b="1" dirty="0">
              <a:solidFill>
                <a:srgbClr val="1A0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469" y="160486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数据总体情况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" t="9656" r="6025" b="8774"/>
          <a:stretch/>
        </p:blipFill>
        <p:spPr>
          <a:xfrm>
            <a:off x="5505062" y="625150"/>
            <a:ext cx="5439747" cy="62328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944809" y="12157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944809" y="24068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44809" y="35980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944809" y="4789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44809" y="59804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加购物车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6469" y="2385438"/>
            <a:ext cx="43573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 smtClean="0"/>
              <a:t>数据中包含春节，导致用户行为有明显异常，需要剔除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用户浏览数据中</a:t>
            </a:r>
            <a:r>
              <a:rPr lang="en-US" altLang="zh-CN" sz="2000" dirty="0" smtClean="0"/>
              <a:t>03-27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03-28</a:t>
            </a:r>
            <a:r>
              <a:rPr lang="zh-CN" altLang="en-US" sz="2000" dirty="0" smtClean="0"/>
              <a:t>这两天出现明显异常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en-US" sz="2000" dirty="0"/>
              <a:t>加购物</a:t>
            </a:r>
            <a:r>
              <a:rPr lang="zh-CN" altLang="en-US" sz="2000" dirty="0" smtClean="0"/>
              <a:t>车行为数据缺失较多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用户行为在星期尺度上无明显的周期趋势</a:t>
            </a:r>
            <a:endParaRPr lang="en-US" altLang="zh-CN" sz="2000" dirty="0" smtClean="0"/>
          </a:p>
        </p:txBody>
      </p:sp>
      <p:sp>
        <p:nvSpPr>
          <p:cNvPr id="16" name="矩形 15"/>
          <p:cNvSpPr/>
          <p:nvPr/>
        </p:nvSpPr>
        <p:spPr>
          <a:xfrm>
            <a:off x="6148962" y="820848"/>
            <a:ext cx="1436914" cy="5971837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209314" y="820850"/>
            <a:ext cx="429208" cy="105460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148962" y="5626360"/>
            <a:ext cx="4394630" cy="116632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9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55690"/>
            <a:ext cx="216421" cy="360040"/>
          </a:xfrm>
          <a:prstGeom prst="rect">
            <a:avLst/>
          </a:prstGeom>
          <a:solidFill>
            <a:srgbClr val="1A053D"/>
          </a:solidFill>
          <a:ln>
            <a:solidFill>
              <a:srgbClr val="1A0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76469" y="855690"/>
            <a:ext cx="3021495" cy="430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1A0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特征工程与建模思路</a:t>
            </a:r>
            <a:endParaRPr lang="zh-CN" altLang="en-US" sz="2400" b="1" dirty="0">
              <a:solidFill>
                <a:srgbClr val="1A0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75028" y="2139519"/>
            <a:ext cx="949911" cy="949911"/>
          </a:xfrm>
          <a:prstGeom prst="ellipse">
            <a:avLst/>
          </a:prstGeom>
          <a:solidFill>
            <a:srgbClr val="100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用户数据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1189094" y="1704091"/>
            <a:ext cx="591767" cy="59176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5826" y="183069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年龄</a:t>
            </a:r>
            <a:endParaRPr lang="zh-CN" altLang="en-US" sz="1600" dirty="0"/>
          </a:p>
        </p:txBody>
      </p:sp>
      <p:sp>
        <p:nvSpPr>
          <p:cNvPr id="20" name="椭圆 19"/>
          <p:cNvSpPr/>
          <p:nvPr/>
        </p:nvSpPr>
        <p:spPr>
          <a:xfrm>
            <a:off x="1088660" y="2544712"/>
            <a:ext cx="591767" cy="59176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85392" y="267131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性别</a:t>
            </a:r>
          </a:p>
        </p:txBody>
      </p:sp>
      <p:sp>
        <p:nvSpPr>
          <p:cNvPr id="22" name="椭圆 21"/>
          <p:cNvSpPr/>
          <p:nvPr/>
        </p:nvSpPr>
        <p:spPr>
          <a:xfrm>
            <a:off x="1648959" y="3216036"/>
            <a:ext cx="711381" cy="711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07133" y="329468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城市</a:t>
            </a:r>
            <a:endParaRPr lang="en-US" altLang="zh-CN" sz="1600" dirty="0" smtClean="0"/>
          </a:p>
          <a:p>
            <a:r>
              <a:rPr lang="zh-CN" altLang="en-US" sz="1600" dirty="0" smtClean="0"/>
              <a:t>等级</a:t>
            </a:r>
            <a:endParaRPr lang="zh-CN" altLang="en-US" sz="1600" dirty="0"/>
          </a:p>
        </p:txBody>
      </p:sp>
      <p:sp>
        <p:nvSpPr>
          <p:cNvPr id="24" name="椭圆 23"/>
          <p:cNvSpPr/>
          <p:nvPr/>
        </p:nvSpPr>
        <p:spPr>
          <a:xfrm>
            <a:off x="2641114" y="3294686"/>
            <a:ext cx="711381" cy="711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99288" y="337333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会员</a:t>
            </a:r>
            <a:endParaRPr lang="en-US" altLang="zh-CN" sz="1600" dirty="0" smtClean="0"/>
          </a:p>
          <a:p>
            <a:r>
              <a:rPr lang="zh-CN" altLang="en-US" sz="1600" dirty="0" smtClean="0"/>
              <a:t>等级</a:t>
            </a:r>
            <a:endParaRPr lang="zh-CN" altLang="en-US" sz="1600" dirty="0"/>
          </a:p>
        </p:txBody>
      </p:sp>
      <p:sp>
        <p:nvSpPr>
          <p:cNvPr id="26" name="椭圆 25"/>
          <p:cNvSpPr/>
          <p:nvPr/>
        </p:nvSpPr>
        <p:spPr>
          <a:xfrm>
            <a:off x="2183702" y="1399749"/>
            <a:ext cx="515586" cy="515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46570" y="148826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省</a:t>
            </a:r>
            <a:endParaRPr lang="zh-CN" altLang="en-US" sz="1600" dirty="0"/>
          </a:p>
        </p:txBody>
      </p:sp>
      <p:sp>
        <p:nvSpPr>
          <p:cNvPr id="28" name="椭圆 27"/>
          <p:cNvSpPr/>
          <p:nvPr/>
        </p:nvSpPr>
        <p:spPr>
          <a:xfrm>
            <a:off x="3036530" y="1584608"/>
            <a:ext cx="515586" cy="515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99398" y="167312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市</a:t>
            </a:r>
          </a:p>
        </p:txBody>
      </p:sp>
      <p:sp>
        <p:nvSpPr>
          <p:cNvPr id="30" name="椭圆 29"/>
          <p:cNvSpPr/>
          <p:nvPr/>
        </p:nvSpPr>
        <p:spPr>
          <a:xfrm>
            <a:off x="3361747" y="2286919"/>
            <a:ext cx="515586" cy="5155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424615" y="237543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县</a:t>
            </a:r>
            <a:endParaRPr lang="zh-CN" altLang="en-US" sz="1600" dirty="0"/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1745090" y="2135932"/>
            <a:ext cx="501481" cy="239503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1" idx="3"/>
          </p:cNvCxnSpPr>
          <p:nvPr/>
        </p:nvCxnSpPr>
        <p:spPr>
          <a:xfrm flipH="1">
            <a:off x="1680427" y="2727699"/>
            <a:ext cx="503275" cy="112896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22" idx="7"/>
          </p:cNvCxnSpPr>
          <p:nvPr/>
        </p:nvCxnSpPr>
        <p:spPr>
          <a:xfrm flipH="1">
            <a:off x="2256161" y="3023583"/>
            <a:ext cx="148042" cy="29663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 flipV="1">
            <a:off x="2830607" y="3050122"/>
            <a:ext cx="24334" cy="2634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0" idx="2"/>
          </p:cNvCxnSpPr>
          <p:nvPr/>
        </p:nvCxnSpPr>
        <p:spPr>
          <a:xfrm flipH="1">
            <a:off x="3119641" y="2544712"/>
            <a:ext cx="242106" cy="6976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 flipV="1">
            <a:off x="2451090" y="1907676"/>
            <a:ext cx="46778" cy="261575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" idx="7"/>
          </p:cNvCxnSpPr>
          <p:nvPr/>
        </p:nvCxnSpPr>
        <p:spPr>
          <a:xfrm flipV="1">
            <a:off x="2985828" y="2041958"/>
            <a:ext cx="141367" cy="23667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5373343" y="1664563"/>
            <a:ext cx="1352295" cy="1352295"/>
          </a:xfrm>
          <a:prstGeom prst="ellipse">
            <a:avLst/>
          </a:prstGeom>
          <a:solidFill>
            <a:srgbClr val="100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r>
              <a:rPr lang="en-US" altLang="zh-CN" dirty="0" smtClean="0"/>
              <a:t>/</a:t>
            </a:r>
            <a:r>
              <a:rPr lang="zh-CN" altLang="en-US" dirty="0" smtClean="0"/>
              <a:t>店铺数据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4882568" y="1001819"/>
            <a:ext cx="711381" cy="711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940740" y="106512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商品</a:t>
            </a:r>
            <a:endParaRPr lang="en-US" altLang="zh-CN" sz="1600" dirty="0" smtClean="0"/>
          </a:p>
          <a:p>
            <a:r>
              <a:rPr lang="zh-CN" altLang="en-US" sz="1600" dirty="0"/>
              <a:t>品类</a:t>
            </a:r>
          </a:p>
        </p:txBody>
      </p:sp>
      <p:sp>
        <p:nvSpPr>
          <p:cNvPr id="53" name="椭圆 52"/>
          <p:cNvSpPr/>
          <p:nvPr/>
        </p:nvSpPr>
        <p:spPr>
          <a:xfrm>
            <a:off x="6030034" y="873227"/>
            <a:ext cx="711381" cy="711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088206" y="93652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上市</a:t>
            </a:r>
            <a:endParaRPr lang="en-US" altLang="zh-CN" sz="1600" dirty="0" smtClean="0"/>
          </a:p>
          <a:p>
            <a:r>
              <a:rPr lang="zh-CN" altLang="en-US" sz="1600" dirty="0"/>
              <a:t>时间</a:t>
            </a:r>
          </a:p>
        </p:txBody>
      </p:sp>
      <p:sp>
        <p:nvSpPr>
          <p:cNvPr id="55" name="椭圆 54"/>
          <p:cNvSpPr/>
          <p:nvPr/>
        </p:nvSpPr>
        <p:spPr>
          <a:xfrm>
            <a:off x="7294033" y="1549884"/>
            <a:ext cx="762686" cy="7626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296287" y="1638840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店铺</a:t>
            </a:r>
            <a:endParaRPr lang="en-US" altLang="zh-CN" sz="1600" dirty="0" smtClean="0"/>
          </a:p>
          <a:p>
            <a:r>
              <a:rPr lang="zh-CN" altLang="en-US" sz="1600" dirty="0" smtClean="0"/>
              <a:t>粉丝数</a:t>
            </a:r>
            <a:endParaRPr lang="zh-CN" altLang="en-US" sz="1600" dirty="0"/>
          </a:p>
        </p:txBody>
      </p:sp>
      <p:sp>
        <p:nvSpPr>
          <p:cNvPr id="57" name="椭圆 56"/>
          <p:cNvSpPr/>
          <p:nvPr/>
        </p:nvSpPr>
        <p:spPr>
          <a:xfrm>
            <a:off x="6860723" y="2620394"/>
            <a:ext cx="711381" cy="711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918895" y="268369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会员</a:t>
            </a:r>
            <a:endParaRPr lang="en-US" altLang="zh-CN" sz="1600" dirty="0" smtClean="0"/>
          </a:p>
          <a:p>
            <a:r>
              <a:rPr lang="zh-CN" altLang="en-US" sz="1600" dirty="0"/>
              <a:t>数</a:t>
            </a:r>
          </a:p>
        </p:txBody>
      </p:sp>
      <p:sp>
        <p:nvSpPr>
          <p:cNvPr id="59" name="椭圆 58"/>
          <p:cNvSpPr/>
          <p:nvPr/>
        </p:nvSpPr>
        <p:spPr>
          <a:xfrm>
            <a:off x="6149340" y="3246730"/>
            <a:ext cx="711381" cy="711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207512" y="331003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主营</a:t>
            </a:r>
            <a:endParaRPr lang="en-US" altLang="zh-CN" sz="1600" dirty="0" smtClean="0"/>
          </a:p>
          <a:p>
            <a:r>
              <a:rPr lang="zh-CN" altLang="en-US" sz="1600" dirty="0"/>
              <a:t>品类</a:t>
            </a:r>
          </a:p>
        </p:txBody>
      </p:sp>
      <p:sp>
        <p:nvSpPr>
          <p:cNvPr id="61" name="椭圆 60"/>
          <p:cNvSpPr/>
          <p:nvPr/>
        </p:nvSpPr>
        <p:spPr>
          <a:xfrm>
            <a:off x="5017652" y="3081697"/>
            <a:ext cx="711381" cy="711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075824" y="314499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店铺</a:t>
            </a:r>
            <a:endParaRPr lang="en-US" altLang="zh-CN" sz="1600" dirty="0" smtClean="0"/>
          </a:p>
          <a:p>
            <a:r>
              <a:rPr lang="zh-CN" altLang="en-US" sz="1600" dirty="0"/>
              <a:t>评分</a:t>
            </a:r>
          </a:p>
        </p:txBody>
      </p:sp>
      <p:sp>
        <p:nvSpPr>
          <p:cNvPr id="63" name="椭圆 62"/>
          <p:cNvSpPr/>
          <p:nvPr/>
        </p:nvSpPr>
        <p:spPr>
          <a:xfrm>
            <a:off x="9170586" y="2675736"/>
            <a:ext cx="949911" cy="949911"/>
          </a:xfrm>
          <a:prstGeom prst="ellipse">
            <a:avLst/>
          </a:prstGeom>
          <a:solidFill>
            <a:srgbClr val="100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行为特征</a:t>
            </a:r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10298634" y="1838157"/>
            <a:ext cx="711381" cy="711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0356806" y="190145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行为</a:t>
            </a:r>
            <a:endParaRPr lang="en-US" altLang="zh-CN" sz="1600" dirty="0" smtClean="0"/>
          </a:p>
          <a:p>
            <a:r>
              <a:rPr lang="zh-CN" altLang="en-US" sz="1600" dirty="0"/>
              <a:t>事件</a:t>
            </a:r>
          </a:p>
        </p:txBody>
      </p:sp>
      <p:sp>
        <p:nvSpPr>
          <p:cNvPr id="66" name="椭圆 65"/>
          <p:cNvSpPr/>
          <p:nvPr/>
        </p:nvSpPr>
        <p:spPr>
          <a:xfrm>
            <a:off x="9166946" y="1673124"/>
            <a:ext cx="711381" cy="7113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225118" y="173642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行为</a:t>
            </a:r>
            <a:endParaRPr lang="en-US" altLang="zh-CN" sz="1600" dirty="0" smtClean="0"/>
          </a:p>
          <a:p>
            <a:r>
              <a:rPr lang="zh-CN" altLang="en-US" sz="1600" dirty="0"/>
              <a:t>类型</a:t>
            </a:r>
          </a:p>
        </p:txBody>
      </p:sp>
      <p:cxnSp>
        <p:nvCxnSpPr>
          <p:cNvPr id="70" name="直接连接符 69"/>
          <p:cNvCxnSpPr>
            <a:stCxn id="50" idx="1"/>
          </p:cNvCxnSpPr>
          <p:nvPr/>
        </p:nvCxnSpPr>
        <p:spPr>
          <a:xfrm flipH="1" flipV="1">
            <a:off x="5451842" y="1644759"/>
            <a:ext cx="119540" cy="217843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5573804" y="2943469"/>
            <a:ext cx="155227" cy="20620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6276109" y="1584607"/>
            <a:ext cx="48342" cy="119484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6694955" y="2038463"/>
            <a:ext cx="599078" cy="12183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 flipV="1">
            <a:off x="6276109" y="2971239"/>
            <a:ext cx="48342" cy="323447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7" idx="1"/>
          </p:cNvCxnSpPr>
          <p:nvPr/>
        </p:nvCxnSpPr>
        <p:spPr>
          <a:xfrm flipH="1" flipV="1">
            <a:off x="6664270" y="2622753"/>
            <a:ext cx="300632" cy="10182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9522635" y="2377313"/>
            <a:ext cx="5984" cy="336676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63" idx="7"/>
          </p:cNvCxnSpPr>
          <p:nvPr/>
        </p:nvCxnSpPr>
        <p:spPr>
          <a:xfrm flipV="1">
            <a:off x="9981386" y="2472270"/>
            <a:ext cx="456575" cy="342577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085392" y="4340723"/>
            <a:ext cx="72442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用户对商品行为时间特征总和：将同一用户对同一商品的行为时间做加和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其他时间特征：商品上市时间、店铺开店时间、用户注册时间作为数值特征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用户购买行为转化率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商品被购买行为转化率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用户某行为占其他行为加和的比例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全部</a:t>
            </a:r>
            <a:r>
              <a:rPr lang="zh-CN" altLang="en-US" sz="1600" dirty="0"/>
              <a:t>用户对某商品的行为占全部用户对该商品其他行为加和的比例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0857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55690"/>
            <a:ext cx="216421" cy="360040"/>
          </a:xfrm>
          <a:prstGeom prst="rect">
            <a:avLst/>
          </a:prstGeom>
          <a:solidFill>
            <a:srgbClr val="1A053D"/>
          </a:solidFill>
          <a:ln>
            <a:solidFill>
              <a:srgbClr val="1A0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76469" y="855690"/>
            <a:ext cx="3021495" cy="430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1A0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特征工程与建模思路</a:t>
            </a:r>
            <a:endParaRPr lang="zh-CN" altLang="en-US" sz="2400" b="1" dirty="0">
              <a:solidFill>
                <a:srgbClr val="1A0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38" y="1526557"/>
            <a:ext cx="8124476" cy="267695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6469" y="2909764"/>
            <a:ext cx="3168224" cy="83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冷启动问题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76469" y="1660367"/>
            <a:ext cx="4144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缺失值这么多的加购行为数据是否当做脏数据去掉？</a:t>
            </a:r>
            <a:endParaRPr lang="en-US" altLang="zh-CN" sz="2000" b="1" dirty="0" smtClean="0"/>
          </a:p>
        </p:txBody>
      </p:sp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110709"/>
              </p:ext>
            </p:extLst>
          </p:nvPr>
        </p:nvGraphicFramePr>
        <p:xfrm>
          <a:off x="4721339" y="4426875"/>
          <a:ext cx="6926709" cy="2072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76469" y="4663903"/>
            <a:ext cx="31682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将近</a:t>
            </a:r>
            <a:r>
              <a:rPr lang="en-US" altLang="zh-CN" dirty="0" smtClean="0"/>
              <a:t>1/5</a:t>
            </a:r>
            <a:r>
              <a:rPr lang="zh-CN" altLang="en-US" dirty="0" smtClean="0"/>
              <a:t>的用户从未在训练集中出现过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04884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55690"/>
            <a:ext cx="216421" cy="360040"/>
          </a:xfrm>
          <a:prstGeom prst="rect">
            <a:avLst/>
          </a:prstGeom>
          <a:solidFill>
            <a:srgbClr val="1A053D"/>
          </a:solidFill>
          <a:ln>
            <a:solidFill>
              <a:srgbClr val="1A0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76469" y="855690"/>
            <a:ext cx="3021495" cy="430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1A0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特征工程与建模思路</a:t>
            </a:r>
            <a:endParaRPr lang="zh-CN" altLang="en-US" sz="2400" b="1" dirty="0">
              <a:solidFill>
                <a:srgbClr val="1A0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83" y="1464481"/>
            <a:ext cx="4915200" cy="3686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97371" y="5329791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4.8-4.10</a:t>
            </a:r>
            <a:r>
              <a:rPr lang="zh-CN" altLang="en-US" dirty="0" smtClean="0"/>
              <a:t>有加</a:t>
            </a:r>
            <a:r>
              <a:rPr lang="zh-CN" altLang="en-US" dirty="0"/>
              <a:t>购行为用户购买转化率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9" y="1464869"/>
            <a:ext cx="4914682" cy="3686012"/>
          </a:xfrm>
          <a:prstGeom prst="rect">
            <a:avLst/>
          </a:prstGeom>
        </p:spPr>
      </p:pic>
      <p:sp>
        <p:nvSpPr>
          <p:cNvPr id="68" name="文本框 67"/>
          <p:cNvSpPr txBox="1"/>
          <p:nvPr/>
        </p:nvSpPr>
        <p:spPr>
          <a:xfrm>
            <a:off x="1111649" y="5329791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4.8-4.10</a:t>
            </a:r>
            <a:r>
              <a:rPr lang="zh-CN" altLang="en-US" dirty="0" smtClean="0"/>
              <a:t>无加购行为用户购买转化率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3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55690"/>
            <a:ext cx="216421" cy="360040"/>
          </a:xfrm>
          <a:prstGeom prst="rect">
            <a:avLst/>
          </a:prstGeom>
          <a:solidFill>
            <a:srgbClr val="1A053D"/>
          </a:solidFill>
          <a:ln>
            <a:solidFill>
              <a:srgbClr val="1A0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76469" y="855690"/>
            <a:ext cx="3021495" cy="430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1A0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特征工程与建模思路</a:t>
            </a:r>
            <a:endParaRPr lang="zh-CN" altLang="en-US" sz="2400" b="1" dirty="0">
              <a:solidFill>
                <a:srgbClr val="1A0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58583" y="539807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4.8-4.10</a:t>
            </a:r>
            <a:r>
              <a:rPr lang="zh-CN" altLang="en-US" dirty="0" smtClean="0"/>
              <a:t>无加购行为的商品转化率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85" y="1390129"/>
            <a:ext cx="4915199" cy="3686400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7370908" y="5398070"/>
            <a:ext cx="35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4.8-4.10</a:t>
            </a:r>
            <a:r>
              <a:rPr lang="zh-CN" altLang="en-US" dirty="0" smtClean="0"/>
              <a:t>有加购行为的商品转化率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9" y="1390129"/>
            <a:ext cx="4915200" cy="36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590</Words>
  <Application>Microsoft Office PowerPoint</Application>
  <PresentationFormat>宽屏</PresentationFormat>
  <Paragraphs>107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zxy</cp:lastModifiedBy>
  <cp:revision>73</cp:revision>
  <dcterms:created xsi:type="dcterms:W3CDTF">2019-06-06T02:14:03Z</dcterms:created>
  <dcterms:modified xsi:type="dcterms:W3CDTF">2019-06-10T02:42:39Z</dcterms:modified>
</cp:coreProperties>
</file>