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823" r:id="rId2"/>
    <p:sldId id="356" r:id="rId3"/>
    <p:sldId id="822" r:id="rId4"/>
    <p:sldId id="357" r:id="rId5"/>
    <p:sldId id="360" r:id="rId6"/>
    <p:sldId id="824" r:id="rId7"/>
    <p:sldId id="82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89"/>
    <p:restoredTop sz="95481" autoAdjust="0"/>
  </p:normalViewPr>
  <p:slideViewPr>
    <p:cSldViewPr snapToGrid="0" snapToObjects="1">
      <p:cViewPr varScale="1">
        <p:scale>
          <a:sx n="75" d="100"/>
          <a:sy n="75" d="100"/>
        </p:scale>
        <p:origin x="48" y="3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548D5-4726-F949-A3BA-C2248ECBAC55}"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C4798-B483-8F40-8CC7-1F54013FBCE9}" type="slidenum">
              <a:rPr lang="en-US" smtClean="0"/>
              <a:t>‹#›</a:t>
            </a:fld>
            <a:endParaRPr lang="en-US"/>
          </a:p>
        </p:txBody>
      </p:sp>
    </p:spTree>
    <p:extLst>
      <p:ext uri="{BB962C8B-B14F-4D97-AF65-F5344CB8AC3E}">
        <p14:creationId xmlns:p14="http://schemas.microsoft.com/office/powerpoint/2010/main" val="232774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1122363"/>
            <a:ext cx="11350171" cy="1250723"/>
          </a:xfrm>
        </p:spPr>
        <p:txBody>
          <a:bodyPr anchor="b"/>
          <a:lstStyle>
            <a:lvl1pPr algn="ctr">
              <a:defRPr sz="6000">
                <a:solidFill>
                  <a:srgbClr val="C00000"/>
                </a:solidFill>
              </a:defRPr>
            </a:lvl1pPr>
          </a:lstStyle>
          <a:p>
            <a:r>
              <a:rPr lang="en-US" dirty="0"/>
              <a:t>&lt;Topic&gt;</a:t>
            </a:r>
          </a:p>
        </p:txBody>
      </p:sp>
      <p:sp>
        <p:nvSpPr>
          <p:cNvPr id="3" name="Subtitle 2">
            <a:extLst>
              <a:ext uri="{FF2B5EF4-FFF2-40B4-BE49-F238E27FC236}">
                <a16:creationId xmlns:a16="http://schemas.microsoft.com/office/drawing/2014/main" id="{522460A7-36E2-254F-A320-97BC77E1CF62}"/>
              </a:ext>
            </a:extLst>
          </p:cNvPr>
          <p:cNvSpPr>
            <a:spLocks noGrp="1"/>
          </p:cNvSpPr>
          <p:nvPr>
            <p:ph type="subTitle" idx="1" hasCustomPrompt="1"/>
          </p:nvPr>
        </p:nvSpPr>
        <p:spPr>
          <a:xfrm>
            <a:off x="457200" y="3028724"/>
            <a:ext cx="11350172" cy="599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CSE 3521</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Tree>
    <p:extLst>
      <p:ext uri="{BB962C8B-B14F-4D97-AF65-F5344CB8AC3E}">
        <p14:creationId xmlns:p14="http://schemas.microsoft.com/office/powerpoint/2010/main" val="404369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A2A7-066E-9046-8121-95F264DCE62A}"/>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A01E8D3-1287-3744-8FAF-4A40CD8A89BD}"/>
              </a:ext>
            </a:extLst>
          </p:cNvPr>
          <p:cNvSpPr>
            <a:spLocks noGrp="1"/>
          </p:cNvSpPr>
          <p:nvPr>
            <p:ph idx="1"/>
          </p:nvPr>
        </p:nvSpPr>
        <p:spPr>
          <a:xfrm>
            <a:off x="294640" y="1612906"/>
            <a:ext cx="11724640" cy="45640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EBB578A5-C01B-5746-8F37-A8507C26D5D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85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23303-7D4B-6B4F-B80C-1ED0C4CFCAE7}"/>
              </a:ext>
            </a:extLst>
          </p:cNvPr>
          <p:cNvSpPr>
            <a:spLocks noGrp="1"/>
          </p:cNvSpPr>
          <p:nvPr>
            <p:ph type="body" idx="1"/>
          </p:nvPr>
        </p:nvSpPr>
        <p:spPr>
          <a:xfrm>
            <a:off x="294640" y="1681163"/>
            <a:ext cx="5702935" cy="456555"/>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AD4AFBE-D4EB-0E40-8B47-1079AF3A68BD}"/>
              </a:ext>
            </a:extLst>
          </p:cNvPr>
          <p:cNvSpPr>
            <a:spLocks noGrp="1"/>
          </p:cNvSpPr>
          <p:nvPr>
            <p:ph sz="half" idx="2"/>
          </p:nvPr>
        </p:nvSpPr>
        <p:spPr>
          <a:xfrm>
            <a:off x="294640" y="2505075"/>
            <a:ext cx="5702935"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B0DBDC-D697-2741-A295-168C772A4E0D}"/>
              </a:ext>
            </a:extLst>
          </p:cNvPr>
          <p:cNvSpPr>
            <a:spLocks noGrp="1"/>
          </p:cNvSpPr>
          <p:nvPr>
            <p:ph type="body" sz="quarter" idx="3"/>
          </p:nvPr>
        </p:nvSpPr>
        <p:spPr>
          <a:xfrm>
            <a:off x="6256400" y="1681163"/>
            <a:ext cx="5762879" cy="456544"/>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63E66BE-92C4-FC4C-AC21-FE8A32C96851}"/>
              </a:ext>
            </a:extLst>
          </p:cNvPr>
          <p:cNvSpPr>
            <a:spLocks noGrp="1"/>
          </p:cNvSpPr>
          <p:nvPr>
            <p:ph sz="quarter" idx="4"/>
          </p:nvPr>
        </p:nvSpPr>
        <p:spPr>
          <a:xfrm>
            <a:off x="6256400" y="2505075"/>
            <a:ext cx="5762880"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DC15DA5-5933-2E4C-893D-A908BD329087}"/>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5F5A316-8BF4-6148-A76F-D966A9DBE32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0FDD41-D99A-A14A-836E-655A91E30D8C}"/>
              </a:ext>
            </a:extLst>
          </p:cNvPr>
          <p:cNvCxnSpPr>
            <a:cxnSpLocks/>
          </p:cNvCxnSpPr>
          <p:nvPr userDrawn="1"/>
        </p:nvCxnSpPr>
        <p:spPr>
          <a:xfrm>
            <a:off x="6145428" y="1681163"/>
            <a:ext cx="0" cy="450850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A03C1A-2431-1A4A-8332-630616C534BD}"/>
              </a:ext>
            </a:extLst>
          </p:cNvPr>
          <p:cNvCxnSpPr>
            <a:cxnSpLocks/>
          </p:cNvCxnSpPr>
          <p:nvPr userDrawn="1"/>
        </p:nvCxnSpPr>
        <p:spPr>
          <a:xfrm>
            <a:off x="234696"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D423DE-EE3D-144E-8305-FAD82E00DC73}"/>
              </a:ext>
            </a:extLst>
          </p:cNvPr>
          <p:cNvCxnSpPr>
            <a:cxnSpLocks/>
          </p:cNvCxnSpPr>
          <p:nvPr userDrawn="1"/>
        </p:nvCxnSpPr>
        <p:spPr>
          <a:xfrm>
            <a:off x="6256401"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97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84DFD9-2B07-AE4F-9A3C-2EEFC6FB239C}"/>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C72471FE-D852-2441-85E8-46B1B30A4C7F}"/>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18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747487"/>
            <a:ext cx="11350171" cy="1625600"/>
          </a:xfrm>
        </p:spPr>
        <p:txBody>
          <a:bodyPr anchor="b"/>
          <a:lstStyle>
            <a:lvl1pPr algn="ctr">
              <a:defRPr sz="6000">
                <a:solidFill>
                  <a:srgbClr val="C00000"/>
                </a:solidFill>
              </a:defRPr>
            </a:lvl1pPr>
          </a:lstStyle>
          <a:p>
            <a:r>
              <a:rPr lang="en-US" dirty="0"/>
              <a:t>CSE 3521: </a:t>
            </a:r>
            <a:br>
              <a:rPr lang="en-US" dirty="0"/>
            </a:br>
            <a:r>
              <a:rPr lang="en-US" dirty="0"/>
              <a:t>&lt;Topic&gt;</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Tree>
    <p:extLst>
      <p:ext uri="{BB962C8B-B14F-4D97-AF65-F5344CB8AC3E}">
        <p14:creationId xmlns:p14="http://schemas.microsoft.com/office/powerpoint/2010/main" val="3764260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F32A6-A96D-DA45-A47A-D02A0A9FC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8DD3DD-323F-6F4A-9A75-123C3C9D6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217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7" r:id="rId5"/>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2DC-B55F-DA43-819D-B809A01846E9}"/>
              </a:ext>
            </a:extLst>
          </p:cNvPr>
          <p:cNvSpPr>
            <a:spLocks noGrp="1"/>
          </p:cNvSpPr>
          <p:nvPr>
            <p:ph type="ctrTitle"/>
          </p:nvPr>
        </p:nvSpPr>
        <p:spPr>
          <a:xfrm>
            <a:off x="457200" y="747487"/>
            <a:ext cx="11350171" cy="2359092"/>
          </a:xfrm>
        </p:spPr>
        <p:txBody>
          <a:bodyPr>
            <a:normAutofit/>
          </a:bodyPr>
          <a:lstStyle/>
          <a:p>
            <a:r>
              <a:rPr lang="en-US" dirty="0"/>
              <a:t>CSE 3521: HW1_Programming:</a:t>
            </a:r>
            <a:br>
              <a:rPr lang="en-US" dirty="0"/>
            </a:br>
            <a:r>
              <a:rPr lang="en-US" dirty="0"/>
              <a:t>Search Algorithms</a:t>
            </a:r>
          </a:p>
        </p:txBody>
      </p:sp>
      <p:pic>
        <p:nvPicPr>
          <p:cNvPr id="6" name="Picture 2">
            <a:extLst>
              <a:ext uri="{FF2B5EF4-FFF2-40B4-BE49-F238E27FC236}">
                <a16:creationId xmlns:a16="http://schemas.microsoft.com/office/drawing/2014/main" id="{C76551F2-D467-5942-BF23-B1F64A0644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60" r="1763"/>
          <a:stretch/>
        </p:blipFill>
        <p:spPr bwMode="auto">
          <a:xfrm>
            <a:off x="3419325" y="3751421"/>
            <a:ext cx="5353350" cy="2788459"/>
          </a:xfrm>
          <a:prstGeom prst="rect">
            <a:avLst/>
          </a:prstGeom>
          <a:noFill/>
        </p:spPr>
      </p:pic>
    </p:spTree>
    <p:extLst>
      <p:ext uri="{BB962C8B-B14F-4D97-AF65-F5344CB8AC3E}">
        <p14:creationId xmlns:p14="http://schemas.microsoft.com/office/powerpoint/2010/main" val="288166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1B2A-7105-41DD-A51D-8F34EDF8E6FF}"/>
              </a:ext>
            </a:extLst>
          </p:cNvPr>
          <p:cNvSpPr>
            <a:spLocks noGrp="1"/>
          </p:cNvSpPr>
          <p:nvPr>
            <p:ph type="title"/>
          </p:nvPr>
        </p:nvSpPr>
        <p:spPr/>
        <p:txBody>
          <a:bodyPr/>
          <a:lstStyle/>
          <a:p>
            <a:r>
              <a:rPr lang="en-US" dirty="0"/>
              <a:t>General</a:t>
            </a:r>
          </a:p>
        </p:txBody>
      </p:sp>
      <p:sp>
        <p:nvSpPr>
          <p:cNvPr id="3" name="Content Placeholder 2">
            <a:extLst>
              <a:ext uri="{FF2B5EF4-FFF2-40B4-BE49-F238E27FC236}">
                <a16:creationId xmlns:a16="http://schemas.microsoft.com/office/drawing/2014/main" id="{660AAE6A-F023-4DFB-B5BC-01BF880525F2}"/>
              </a:ext>
            </a:extLst>
          </p:cNvPr>
          <p:cNvSpPr>
            <a:spLocks noGrp="1"/>
          </p:cNvSpPr>
          <p:nvPr>
            <p:ph idx="1"/>
          </p:nvPr>
        </p:nvSpPr>
        <p:spPr/>
        <p:txBody>
          <a:bodyPr/>
          <a:lstStyle/>
          <a:p>
            <a:endParaRPr lang="en-US" dirty="0"/>
          </a:p>
          <a:p>
            <a:r>
              <a:rPr lang="en-US" dirty="0"/>
              <a:t>Please note that this is NOT a programming course. Thus, the TA and I are not to help step-by-step debug your code (e.g., syntax or semantic errors). We may provide suggestions for how to get familiar with Python and help point out which part of your code might go wrong, but it is your job to implement the search algorithms, and the implementation itself involves debugging. It is important that you first go through the lecture slides or suggested reading (on the website) to understand the concepts of the search algorithms and the graph search before implementation.</a:t>
            </a:r>
          </a:p>
        </p:txBody>
      </p:sp>
    </p:spTree>
    <p:extLst>
      <p:ext uri="{BB962C8B-B14F-4D97-AF65-F5344CB8AC3E}">
        <p14:creationId xmlns:p14="http://schemas.microsoft.com/office/powerpoint/2010/main" val="14822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9A2-5B9F-4827-A5C4-2E0B7EE825E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3BCD4F7-2B91-4098-AE45-EC15A230F2A4}"/>
              </a:ext>
            </a:extLst>
          </p:cNvPr>
          <p:cNvSpPr>
            <a:spLocks noGrp="1"/>
          </p:cNvSpPr>
          <p:nvPr>
            <p:ph idx="1"/>
          </p:nvPr>
        </p:nvSpPr>
        <p:spPr>
          <a:xfrm>
            <a:off x="294640" y="1612906"/>
            <a:ext cx="11724640" cy="5245094"/>
          </a:xfrm>
        </p:spPr>
        <p:txBody>
          <a:bodyPr/>
          <a:lstStyle/>
          <a:p>
            <a:r>
              <a:rPr lang="en-US" dirty="0"/>
              <a:t>In this homework, you are to implement four search algorithms --- DFS, BFS, UCS, and A* --- so that a Pac-Man planning agent can complete the search problem. You are to implement the "graph" search rather than the "tree" search version.</a:t>
            </a:r>
          </a:p>
          <a:p>
            <a:endParaRPr lang="en-US" dirty="0"/>
          </a:p>
          <a:p>
            <a:endParaRPr lang="en-US" dirty="0"/>
          </a:p>
          <a:p>
            <a:endParaRPr lang="en-US" dirty="0"/>
          </a:p>
          <a:p>
            <a:endParaRPr lang="en-US" dirty="0"/>
          </a:p>
          <a:p>
            <a:pPr lvl="1"/>
            <a:r>
              <a:rPr lang="en-US" dirty="0"/>
              <a:t>Please note the difference between the “search process (nodes that are expanded)” and the “solution (a path from the start state to the goal state)”</a:t>
            </a:r>
          </a:p>
          <a:p>
            <a:pPr lvl="1"/>
            <a:r>
              <a:rPr lang="en-US" dirty="0"/>
              <a:t>What to return is a solution (i.e., a </a:t>
            </a:r>
            <a:r>
              <a:rPr lang="en-US" dirty="0">
                <a:solidFill>
                  <a:srgbClr val="FF0000"/>
                </a:solidFill>
              </a:rPr>
              <a:t>sequence of actions</a:t>
            </a:r>
            <a:r>
              <a:rPr lang="en-US" dirty="0"/>
              <a:t>)</a:t>
            </a:r>
          </a:p>
          <a:p>
            <a:pPr lvl="1"/>
            <a:r>
              <a:rPr lang="en-US" dirty="0"/>
              <a:t>There is an autograder that you can run</a:t>
            </a:r>
          </a:p>
          <a:p>
            <a:endParaRPr lang="en-US" dirty="0"/>
          </a:p>
        </p:txBody>
      </p:sp>
      <p:pic>
        <p:nvPicPr>
          <p:cNvPr id="5" name="Picture 4">
            <a:extLst>
              <a:ext uri="{FF2B5EF4-FFF2-40B4-BE49-F238E27FC236}">
                <a16:creationId xmlns:a16="http://schemas.microsoft.com/office/drawing/2014/main" id="{3026360A-2CD9-4022-A794-DB9D4F63DB1B}"/>
              </a:ext>
            </a:extLst>
          </p:cNvPr>
          <p:cNvPicPr>
            <a:picLocks noChangeAspect="1"/>
          </p:cNvPicPr>
          <p:nvPr/>
        </p:nvPicPr>
        <p:blipFill>
          <a:blip r:embed="rId2"/>
          <a:stretch>
            <a:fillRect/>
          </a:stretch>
        </p:blipFill>
        <p:spPr>
          <a:xfrm>
            <a:off x="3681712" y="2866289"/>
            <a:ext cx="4321978" cy="2335774"/>
          </a:xfrm>
          <a:prstGeom prst="rect">
            <a:avLst/>
          </a:prstGeom>
        </p:spPr>
      </p:pic>
    </p:spTree>
    <p:extLst>
      <p:ext uri="{BB962C8B-B14F-4D97-AF65-F5344CB8AC3E}">
        <p14:creationId xmlns:p14="http://schemas.microsoft.com/office/powerpoint/2010/main" val="18475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5759-E048-4E17-A8F0-8509148AD2F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10D592-F01E-44F6-B892-6CB82CEC243D}"/>
              </a:ext>
            </a:extLst>
          </p:cNvPr>
          <p:cNvSpPr>
            <a:spLocks noGrp="1"/>
          </p:cNvSpPr>
          <p:nvPr>
            <p:ph idx="1"/>
          </p:nvPr>
        </p:nvSpPr>
        <p:spPr>
          <a:xfrm>
            <a:off x="294640" y="1612906"/>
            <a:ext cx="11724640" cy="5245094"/>
          </a:xfrm>
        </p:spPr>
        <p:txBody>
          <a:bodyPr>
            <a:normAutofit/>
          </a:bodyPr>
          <a:lstStyle/>
          <a:p>
            <a:r>
              <a:rPr lang="en-US" dirty="0"/>
              <a:t>All the search algorithms are the same except for fringe/exploration strategies. Thus, focus on implementing the first algorithm (say DFS) and the others will become easier.</a:t>
            </a:r>
          </a:p>
          <a:p>
            <a:endParaRPr lang="en-US" dirty="0"/>
          </a:p>
          <a:p>
            <a:r>
              <a:rPr lang="en-US" dirty="0"/>
              <a:t>A search problem</a:t>
            </a:r>
          </a:p>
          <a:p>
            <a:pPr lvl="1"/>
            <a:r>
              <a:rPr lang="en-US" dirty="0"/>
              <a:t>Start state</a:t>
            </a:r>
          </a:p>
          <a:p>
            <a:pPr lvl="1"/>
            <a:r>
              <a:rPr lang="en-US" dirty="0"/>
              <a:t>Goal states</a:t>
            </a:r>
          </a:p>
          <a:p>
            <a:pPr lvl="1"/>
            <a:r>
              <a:rPr lang="en-US" dirty="0"/>
              <a:t>Successor functions: with actions, costs, and next states</a:t>
            </a:r>
          </a:p>
          <a:p>
            <a:pPr lvl="1"/>
            <a:endParaRPr lang="en-US" dirty="0"/>
          </a:p>
          <a:p>
            <a:r>
              <a:rPr lang="en-US" dirty="0"/>
              <a:t>What you need to return:</a:t>
            </a:r>
          </a:p>
          <a:p>
            <a:pPr lvl="1"/>
            <a:r>
              <a:rPr lang="en-US" dirty="0"/>
              <a:t>A </a:t>
            </a:r>
            <a:r>
              <a:rPr lang="en-US" dirty="0">
                <a:solidFill>
                  <a:srgbClr val="C00000"/>
                </a:solidFill>
              </a:rPr>
              <a:t>list</a:t>
            </a:r>
            <a:r>
              <a:rPr lang="en-US" dirty="0"/>
              <a:t> of actions!</a:t>
            </a:r>
          </a:p>
          <a:p>
            <a:pPr marL="0" indent="0">
              <a:buNone/>
            </a:pPr>
            <a:endParaRPr lang="en-US" dirty="0"/>
          </a:p>
        </p:txBody>
      </p:sp>
      <p:graphicFrame>
        <p:nvGraphicFramePr>
          <p:cNvPr id="10" name="Table 9">
            <a:extLst>
              <a:ext uri="{FF2B5EF4-FFF2-40B4-BE49-F238E27FC236}">
                <a16:creationId xmlns:a16="http://schemas.microsoft.com/office/drawing/2014/main" id="{60137AF0-16F3-4BA3-937E-9D973066D9D0}"/>
              </a:ext>
            </a:extLst>
          </p:cNvPr>
          <p:cNvGraphicFramePr>
            <a:graphicFrameLocks noGrp="1"/>
          </p:cNvGraphicFramePr>
          <p:nvPr/>
        </p:nvGraphicFramePr>
        <p:xfrm>
          <a:off x="8252460" y="3889537"/>
          <a:ext cx="3644900" cy="1112520"/>
        </p:xfrm>
        <a:graphic>
          <a:graphicData uri="http://schemas.openxmlformats.org/drawingml/2006/table">
            <a:tbl>
              <a:tblPr firstRow="1" bandRow="1">
                <a:tableStyleId>{5940675A-B579-460E-94D1-54222C63F5DA}</a:tableStyleId>
              </a:tblPr>
              <a:tblGrid>
                <a:gridCol w="3644900">
                  <a:extLst>
                    <a:ext uri="{9D8B030D-6E8A-4147-A177-3AD203B41FA5}">
                      <a16:colId xmlns:a16="http://schemas.microsoft.com/office/drawing/2014/main" val="2044519630"/>
                    </a:ext>
                  </a:extLst>
                </a:gridCol>
              </a:tblGrid>
              <a:tr h="370840">
                <a:tc>
                  <a:txBody>
                    <a:bodyPr/>
                    <a:lstStyle/>
                    <a:p>
                      <a:r>
                        <a:rPr lang="en-US" dirty="0" err="1"/>
                        <a:t>Problem.</a:t>
                      </a:r>
                      <a:r>
                        <a:rPr lang="en-US" sz="1800" kern="1200" dirty="0" err="1">
                          <a:effectLst/>
                        </a:rPr>
                        <a:t>getStartState</a:t>
                      </a:r>
                      <a:r>
                        <a:rPr lang="en-US" sz="1800" kern="1200" dirty="0">
                          <a:effectLst/>
                        </a:rPr>
                        <a:t>()</a:t>
                      </a:r>
                      <a:endParaRPr lang="en-US" dirty="0"/>
                    </a:p>
                  </a:txBody>
                  <a:tcPr/>
                </a:tc>
                <a:extLst>
                  <a:ext uri="{0D108BD9-81ED-4DB2-BD59-A6C34878D82A}">
                    <a16:rowId xmlns:a16="http://schemas.microsoft.com/office/drawing/2014/main" val="344299954"/>
                  </a:ext>
                </a:extLst>
              </a:tr>
              <a:tr h="370840">
                <a:tc>
                  <a:txBody>
                    <a:bodyPr/>
                    <a:lstStyle/>
                    <a:p>
                      <a:r>
                        <a:rPr lang="en-US" dirty="0" err="1"/>
                        <a:t>problem.</a:t>
                      </a:r>
                      <a:r>
                        <a:rPr lang="en-US" sz="1800" kern="1200" dirty="0" err="1">
                          <a:effectLst/>
                        </a:rPr>
                        <a:t>isGoalState</a:t>
                      </a:r>
                      <a:r>
                        <a:rPr lang="en-US" sz="1800" kern="1200" dirty="0">
                          <a:effectLst/>
                        </a:rPr>
                        <a:t>(state)</a:t>
                      </a:r>
                      <a:endParaRPr lang="en-US" dirty="0"/>
                    </a:p>
                  </a:txBody>
                  <a:tcPr/>
                </a:tc>
                <a:extLst>
                  <a:ext uri="{0D108BD9-81ED-4DB2-BD59-A6C34878D82A}">
                    <a16:rowId xmlns:a16="http://schemas.microsoft.com/office/drawing/2014/main" val="1323033561"/>
                  </a:ext>
                </a:extLst>
              </a:tr>
              <a:tr h="370840">
                <a:tc>
                  <a:txBody>
                    <a:bodyPr/>
                    <a:lstStyle/>
                    <a:p>
                      <a:r>
                        <a:rPr lang="en-US" sz="1800" kern="1200" dirty="0" err="1">
                          <a:effectLst/>
                        </a:rPr>
                        <a:t>problem.getSuccessors</a:t>
                      </a:r>
                      <a:r>
                        <a:rPr lang="en-US" sz="1800" kern="1200" dirty="0">
                          <a:effectLst/>
                        </a:rPr>
                        <a:t>(state)</a:t>
                      </a:r>
                      <a:endParaRPr lang="en-US" dirty="0"/>
                    </a:p>
                  </a:txBody>
                  <a:tcPr/>
                </a:tc>
                <a:extLst>
                  <a:ext uri="{0D108BD9-81ED-4DB2-BD59-A6C34878D82A}">
                    <a16:rowId xmlns:a16="http://schemas.microsoft.com/office/drawing/2014/main" val="559291239"/>
                  </a:ext>
                </a:extLst>
              </a:tr>
            </a:tbl>
          </a:graphicData>
        </a:graphic>
      </p:graphicFrame>
      <p:pic>
        <p:nvPicPr>
          <p:cNvPr id="4" name="Picture 3">
            <a:extLst>
              <a:ext uri="{FF2B5EF4-FFF2-40B4-BE49-F238E27FC236}">
                <a16:creationId xmlns:a16="http://schemas.microsoft.com/office/drawing/2014/main" id="{292F690A-ABFE-451D-9DF3-12F98DC3B8EB}"/>
              </a:ext>
            </a:extLst>
          </p:cNvPr>
          <p:cNvPicPr>
            <a:picLocks noChangeAspect="1"/>
          </p:cNvPicPr>
          <p:nvPr/>
        </p:nvPicPr>
        <p:blipFill>
          <a:blip r:embed="rId2"/>
          <a:stretch>
            <a:fillRect/>
          </a:stretch>
        </p:blipFill>
        <p:spPr>
          <a:xfrm>
            <a:off x="4697501" y="5179807"/>
            <a:ext cx="1508688" cy="1521675"/>
          </a:xfrm>
          <a:prstGeom prst="rect">
            <a:avLst/>
          </a:prstGeom>
        </p:spPr>
      </p:pic>
      <p:sp>
        <p:nvSpPr>
          <p:cNvPr id="28" name="TextBox 27">
            <a:extLst>
              <a:ext uri="{FF2B5EF4-FFF2-40B4-BE49-F238E27FC236}">
                <a16:creationId xmlns:a16="http://schemas.microsoft.com/office/drawing/2014/main" id="{02EF2E24-3126-4CF5-BEBC-AFA5EDFCE9D4}"/>
              </a:ext>
            </a:extLst>
          </p:cNvPr>
          <p:cNvSpPr txBox="1"/>
          <p:nvPr/>
        </p:nvSpPr>
        <p:spPr>
          <a:xfrm>
            <a:off x="6626711" y="5798372"/>
            <a:ext cx="5491778" cy="369332"/>
          </a:xfrm>
          <a:prstGeom prst="rect">
            <a:avLst/>
          </a:prstGeom>
          <a:noFill/>
        </p:spPr>
        <p:txBody>
          <a:bodyPr wrap="square" rtlCol="0">
            <a:spAutoFit/>
          </a:bodyPr>
          <a:lstStyle/>
          <a:p>
            <a:r>
              <a:rPr lang="en-US" dirty="0"/>
              <a:t>Example: [“go north-east”, “go south-east”, “go-south”]</a:t>
            </a:r>
          </a:p>
        </p:txBody>
      </p:sp>
    </p:spTree>
    <p:extLst>
      <p:ext uri="{BB962C8B-B14F-4D97-AF65-F5344CB8AC3E}">
        <p14:creationId xmlns:p14="http://schemas.microsoft.com/office/powerpoint/2010/main" val="35794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5759-E048-4E17-A8F0-8509148AD2F4}"/>
              </a:ext>
            </a:extLst>
          </p:cNvPr>
          <p:cNvSpPr>
            <a:spLocks noGrp="1"/>
          </p:cNvSpPr>
          <p:nvPr>
            <p:ph type="title"/>
          </p:nvPr>
        </p:nvSpPr>
        <p:spPr/>
        <p:txBody>
          <a:bodyPr/>
          <a:lstStyle/>
          <a:p>
            <a:r>
              <a:rPr lang="en-US" dirty="0"/>
              <a:t>Introduction (in search.py)</a:t>
            </a:r>
          </a:p>
        </p:txBody>
      </p:sp>
      <p:pic>
        <p:nvPicPr>
          <p:cNvPr id="6" name="Picture 5">
            <a:extLst>
              <a:ext uri="{FF2B5EF4-FFF2-40B4-BE49-F238E27FC236}">
                <a16:creationId xmlns:a16="http://schemas.microsoft.com/office/drawing/2014/main" id="{CEF4037E-C1C7-41B8-B7C4-FA4CB5680A93}"/>
              </a:ext>
            </a:extLst>
          </p:cNvPr>
          <p:cNvPicPr>
            <a:picLocks noChangeAspect="1"/>
          </p:cNvPicPr>
          <p:nvPr/>
        </p:nvPicPr>
        <p:blipFill>
          <a:blip r:embed="rId2"/>
          <a:stretch>
            <a:fillRect/>
          </a:stretch>
        </p:blipFill>
        <p:spPr>
          <a:xfrm>
            <a:off x="6660135" y="0"/>
            <a:ext cx="5488834" cy="6858000"/>
          </a:xfrm>
          <a:prstGeom prst="rect">
            <a:avLst/>
          </a:prstGeom>
        </p:spPr>
      </p:pic>
      <p:sp>
        <p:nvSpPr>
          <p:cNvPr id="4" name="TextBox 3">
            <a:extLst>
              <a:ext uri="{FF2B5EF4-FFF2-40B4-BE49-F238E27FC236}">
                <a16:creationId xmlns:a16="http://schemas.microsoft.com/office/drawing/2014/main" id="{FC5D6E18-B2CF-40F5-A36F-1AEE3AA33F0B}"/>
              </a:ext>
            </a:extLst>
          </p:cNvPr>
          <p:cNvSpPr txBox="1"/>
          <p:nvPr/>
        </p:nvSpPr>
        <p:spPr>
          <a:xfrm>
            <a:off x="1643209" y="2154769"/>
            <a:ext cx="3668358" cy="1477328"/>
          </a:xfrm>
          <a:prstGeom prst="rect">
            <a:avLst/>
          </a:prstGeom>
          <a:noFill/>
        </p:spPr>
        <p:txBody>
          <a:bodyPr wrap="square" rtlCol="0">
            <a:spAutoFit/>
          </a:bodyPr>
          <a:lstStyle/>
          <a:p>
            <a:r>
              <a:rPr lang="en-US" dirty="0"/>
              <a:t>You don’t need to implement any of these on the right-hand side or bottom side. Just read through them and understand the input and output of these functions. </a:t>
            </a:r>
          </a:p>
        </p:txBody>
      </p:sp>
      <p:pic>
        <p:nvPicPr>
          <p:cNvPr id="3" name="Picture 2">
            <a:extLst>
              <a:ext uri="{FF2B5EF4-FFF2-40B4-BE49-F238E27FC236}">
                <a16:creationId xmlns:a16="http://schemas.microsoft.com/office/drawing/2014/main" id="{2BB6C7AB-D172-4D74-80D8-FE0504920889}"/>
              </a:ext>
            </a:extLst>
          </p:cNvPr>
          <p:cNvPicPr>
            <a:picLocks noChangeAspect="1"/>
          </p:cNvPicPr>
          <p:nvPr/>
        </p:nvPicPr>
        <p:blipFill>
          <a:blip r:embed="rId3"/>
          <a:stretch>
            <a:fillRect/>
          </a:stretch>
        </p:blipFill>
        <p:spPr>
          <a:xfrm>
            <a:off x="95250" y="3881746"/>
            <a:ext cx="6419850" cy="1221194"/>
          </a:xfrm>
          <a:prstGeom prst="rect">
            <a:avLst/>
          </a:prstGeom>
        </p:spPr>
      </p:pic>
    </p:spTree>
    <p:extLst>
      <p:ext uri="{BB962C8B-B14F-4D97-AF65-F5344CB8AC3E}">
        <p14:creationId xmlns:p14="http://schemas.microsoft.com/office/powerpoint/2010/main" val="367411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006A-6F0F-42F1-9F47-BC964AB01F1E}"/>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46FF5D6E-7BB9-410D-9EE3-FA99BE1A83CE}"/>
              </a:ext>
            </a:extLst>
          </p:cNvPr>
          <p:cNvSpPr>
            <a:spLocks noGrp="1"/>
          </p:cNvSpPr>
          <p:nvPr>
            <p:ph idx="1"/>
          </p:nvPr>
        </p:nvSpPr>
        <p:spPr>
          <a:xfrm>
            <a:off x="294640" y="1612906"/>
            <a:ext cx="11724640" cy="5245094"/>
          </a:xfrm>
        </p:spPr>
        <p:txBody>
          <a:bodyPr>
            <a:normAutofit/>
          </a:bodyPr>
          <a:lstStyle/>
          <a:p>
            <a:r>
              <a:rPr lang="en-US" dirty="0"/>
              <a:t>Please carefully read the pseudo-code of the "graph" search in the slides. It is very important where you:</a:t>
            </a:r>
          </a:p>
          <a:p>
            <a:pPr lvl="1"/>
            <a:r>
              <a:rPr lang="en-US" dirty="0"/>
              <a:t>(a) check the close-set</a:t>
            </a:r>
          </a:p>
          <a:p>
            <a:pPr lvl="1"/>
            <a:r>
              <a:rPr lang="en-US" dirty="0"/>
              <a:t>(b) inset states into the close-set</a:t>
            </a:r>
          </a:p>
          <a:p>
            <a:r>
              <a:rPr lang="en-US" dirty="0"/>
              <a:t>I have seen some earlier cases where you may do (a) when you add a node into the fringe but not when you expand that node. There is a big difference between them.</a:t>
            </a:r>
          </a:p>
          <a:p>
            <a:r>
              <a:rPr lang="en-US" dirty="0"/>
              <a:t>If you are not sure what the differences are, create some toy examples yourselves (on the paper), and go through them. This is what I always do to find out some cases that I may </a:t>
            </a:r>
            <a:r>
              <a:rPr lang="en-US"/>
              <a:t>miss considering.</a:t>
            </a: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039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A589-7A9D-440D-96E8-53AE4B7B711A}"/>
              </a:ext>
            </a:extLst>
          </p:cNvPr>
          <p:cNvSpPr>
            <a:spLocks noGrp="1"/>
          </p:cNvSpPr>
          <p:nvPr>
            <p:ph type="title"/>
          </p:nvPr>
        </p:nvSpPr>
        <p:spPr/>
        <p:txBody>
          <a:bodyPr/>
          <a:lstStyle/>
          <a:p>
            <a:r>
              <a:rPr lang="en-US" dirty="0"/>
              <a:t>An example template (no need to </a:t>
            </a:r>
            <a:r>
              <a:rPr lang="en-US"/>
              <a:t>follow this!)</a:t>
            </a:r>
            <a:endParaRPr lang="en-US" dirty="0"/>
          </a:p>
        </p:txBody>
      </p:sp>
      <p:pic>
        <p:nvPicPr>
          <p:cNvPr id="4" name="Picture 3">
            <a:extLst>
              <a:ext uri="{FF2B5EF4-FFF2-40B4-BE49-F238E27FC236}">
                <a16:creationId xmlns:a16="http://schemas.microsoft.com/office/drawing/2014/main" id="{FABEC0ED-A0EC-4AB2-8874-D201A46B3EAB}"/>
              </a:ext>
            </a:extLst>
          </p:cNvPr>
          <p:cNvPicPr>
            <a:picLocks noChangeAspect="1"/>
          </p:cNvPicPr>
          <p:nvPr/>
        </p:nvPicPr>
        <p:blipFill>
          <a:blip r:embed="rId2"/>
          <a:stretch>
            <a:fillRect/>
          </a:stretch>
        </p:blipFill>
        <p:spPr>
          <a:xfrm>
            <a:off x="1680311" y="1414770"/>
            <a:ext cx="8511439" cy="5443230"/>
          </a:xfrm>
          <a:prstGeom prst="rect">
            <a:avLst/>
          </a:prstGeom>
        </p:spPr>
      </p:pic>
    </p:spTree>
    <p:extLst>
      <p:ext uri="{BB962C8B-B14F-4D97-AF65-F5344CB8AC3E}">
        <p14:creationId xmlns:p14="http://schemas.microsoft.com/office/powerpoint/2010/main" val="2602968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485</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Wingdings</vt:lpstr>
      <vt:lpstr>Office Theme</vt:lpstr>
      <vt:lpstr>CSE 3521: HW1_Programming: Search Algorithms</vt:lpstr>
      <vt:lpstr>General</vt:lpstr>
      <vt:lpstr>Introduction</vt:lpstr>
      <vt:lpstr>Introduction</vt:lpstr>
      <vt:lpstr>Introduction (in search.py)</vt:lpstr>
      <vt:lpstr>Other notes</vt:lpstr>
      <vt:lpstr>An example template (no need to follow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Binte Jafar, Jeniya T.; Chao, Wei-Lun</dc:creator>
  <cp:lastModifiedBy>Chao, Wei-Lun</cp:lastModifiedBy>
  <cp:revision>163</cp:revision>
  <dcterms:created xsi:type="dcterms:W3CDTF">2020-06-25T19:45:53Z</dcterms:created>
  <dcterms:modified xsi:type="dcterms:W3CDTF">2021-09-07T22:51:50Z</dcterms:modified>
</cp:coreProperties>
</file>