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2" r:id="rId1"/>
  </p:sldMasterIdLst>
  <p:sldIdLst>
    <p:sldId id="256" r:id="rId2"/>
    <p:sldId id="264" r:id="rId3"/>
    <p:sldId id="257" r:id="rId4"/>
    <p:sldId id="286" r:id="rId5"/>
    <p:sldId id="258" r:id="rId6"/>
    <p:sldId id="259" r:id="rId7"/>
    <p:sldId id="260" r:id="rId8"/>
    <p:sldId id="261" r:id="rId9"/>
    <p:sldId id="262" r:id="rId10"/>
    <p:sldId id="263" r:id="rId11"/>
    <p:sldId id="265" r:id="rId12"/>
    <p:sldId id="266" r:id="rId13"/>
    <p:sldId id="267" r:id="rId14"/>
    <p:sldId id="269" r:id="rId15"/>
    <p:sldId id="271" r:id="rId16"/>
    <p:sldId id="274" r:id="rId17"/>
    <p:sldId id="276" r:id="rId18"/>
    <p:sldId id="275" r:id="rId19"/>
    <p:sldId id="272" r:id="rId20"/>
    <p:sldId id="284" r:id="rId21"/>
    <p:sldId id="304" r:id="rId22"/>
    <p:sldId id="273" r:id="rId23"/>
    <p:sldId id="277" r:id="rId24"/>
    <p:sldId id="278" r:id="rId25"/>
    <p:sldId id="280" r:id="rId26"/>
    <p:sldId id="279" r:id="rId27"/>
    <p:sldId id="281" r:id="rId28"/>
    <p:sldId id="282" r:id="rId29"/>
    <p:sldId id="290" r:id="rId30"/>
    <p:sldId id="289" r:id="rId31"/>
    <p:sldId id="291" r:id="rId32"/>
    <p:sldId id="288"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287" r:id="rId46"/>
  </p:sldIdLst>
  <p:sldSz cx="12192000" cy="6858000"/>
  <p:notesSz cx="6858000" cy="9144000"/>
  <p:embeddedFontLst>
    <p:embeddedFont>
      <p:font typeface="Microsoft Himalaya" panose="01010100010101010101" pitchFamily="2" charset="0"/>
      <p:regular r:id="rId47"/>
    </p:embeddedFont>
    <p:embeddedFont>
      <p:font typeface="汉仪寒石体简" panose="00020600040101010101" pitchFamily="18" charset="-122"/>
      <p:regular r:id="rId48"/>
    </p:embeddedFont>
    <p:embeddedFont>
      <p:font typeface="Wingdings 3" panose="05040102010807070707" pitchFamily="18" charset="2"/>
      <p:regular r:id="rId49"/>
    </p:embeddedFont>
    <p:embeddedFont>
      <p:font typeface="Century Gothic" panose="020B0502020202020204" pitchFamily="34" charset="0"/>
      <p:regular r:id="rId50"/>
      <p:bold r:id="rId51"/>
      <p:italic r:id="rId52"/>
      <p:boldItalic r:id="rId5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8D9B"/>
    <a:srgbClr val="66B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14" autoAdjust="0"/>
  </p:normalViewPr>
  <p:slideViewPr>
    <p:cSldViewPr snapToGrid="0">
      <p:cViewPr varScale="1">
        <p:scale>
          <a:sx n="70" d="100"/>
          <a:sy n="70" d="100"/>
        </p:scale>
        <p:origin x="714"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41530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250029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2120178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9556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153629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2134407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3534452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1544103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204675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231265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132108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145677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79205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85922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125087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26099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4D08999-12E8-46BC-A4EB-2A6177D9EBAD}" type="datetimeFigureOut">
              <a:rPr lang="zh-CN" altLang="en-US" smtClean="0"/>
              <a:t>2018/11/2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78590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4D08999-12E8-46BC-A4EB-2A6177D9EBAD}" type="datetimeFigureOut">
              <a:rPr lang="zh-CN" altLang="en-US" smtClean="0"/>
              <a:t>2018/11/2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131270-8704-4D57-9BE1-734E09432A7B}" type="slidenum">
              <a:rPr lang="zh-CN" altLang="en-US" smtClean="0"/>
              <a:t>‹#›</a:t>
            </a:fld>
            <a:endParaRPr lang="zh-CN" altLang="en-US"/>
          </a:p>
        </p:txBody>
      </p:sp>
    </p:spTree>
    <p:extLst>
      <p:ext uri="{BB962C8B-B14F-4D97-AF65-F5344CB8AC3E}">
        <p14:creationId xmlns:p14="http://schemas.microsoft.com/office/powerpoint/2010/main" val="1891620598"/>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git.xin.com/ai/airflow.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aserta.com/data-blog/airflow-tips-tricks-pitfalls/" TargetMode="External"/><Relationship Id="rId2" Type="http://schemas.openxmlformats.org/officeDocument/2006/relationships/hyperlink" Target="https://cwiki.apache.org/confluence/display/AIRFLOW/Common+Pitfall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irflow.apache.org/code.html#macros" TargetMode="External"/><Relationship Id="rId2" Type="http://schemas.openxmlformats.org/officeDocument/2006/relationships/hyperlink" Target="https://airflow.apache.org/concepts.html#jinja-templat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airflow.apache.org/concepts.html#default-argum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pache/incubator-airflow"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a:t>从</a:t>
            </a:r>
            <a:r>
              <a:rPr lang="en-US" altLang="zh-CN" sz="4800" dirty="0" smtClean="0"/>
              <a:t>Airflow</a:t>
            </a:r>
            <a:r>
              <a:rPr lang="zh-CN" altLang="en-US" sz="4800" dirty="0" smtClean="0"/>
              <a:t>开始构建</a:t>
            </a:r>
            <a:r>
              <a:rPr lang="en-US" altLang="zh-CN" sz="4800" dirty="0" smtClean="0"/>
              <a:t>DATA PIPELINE</a:t>
            </a:r>
            <a:endParaRPr lang="zh-CN" altLang="en-US" sz="4800"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587" y="4012451"/>
            <a:ext cx="2057400" cy="2057400"/>
          </a:xfrm>
          <a:prstGeom prst="rect">
            <a:avLst/>
          </a:prstGeom>
        </p:spPr>
      </p:pic>
    </p:spTree>
    <p:extLst>
      <p:ext uri="{BB962C8B-B14F-4D97-AF65-F5344CB8AC3E}">
        <p14:creationId xmlns:p14="http://schemas.microsoft.com/office/powerpoint/2010/main" val="1032161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86765"/>
          </a:xfrm>
        </p:spPr>
        <p:txBody>
          <a:bodyPr/>
          <a:lstStyle/>
          <a:p>
            <a:r>
              <a:rPr lang="en-US" altLang="zh-CN" sz="3600" dirty="0" smtClean="0"/>
              <a:t>Airflow UI</a:t>
            </a:r>
            <a:r>
              <a:rPr lang="zh-CN" altLang="en-US" sz="3600" dirty="0" smtClean="0"/>
              <a:t>：</a:t>
            </a:r>
            <a:r>
              <a:rPr lang="en-US" altLang="zh-CN" sz="3600" dirty="0" smtClean="0"/>
              <a:t>Task Duration</a:t>
            </a:r>
            <a:r>
              <a:rPr lang="zh-CN" altLang="en-US" sz="3600" dirty="0" smtClean="0"/>
              <a:t>查看耗时曲线</a:t>
            </a:r>
            <a:endParaRPr lang="zh-CN" altLang="en-US" sz="3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086665"/>
            <a:ext cx="8178262" cy="5711612"/>
          </a:xfrm>
          <a:prstGeom prst="rect">
            <a:avLst/>
          </a:prstGeom>
        </p:spPr>
      </p:pic>
    </p:spTree>
    <p:extLst>
      <p:ext uri="{BB962C8B-B14F-4D97-AF65-F5344CB8AC3E}">
        <p14:creationId xmlns:p14="http://schemas.microsoft.com/office/powerpoint/2010/main" val="2724016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Airflow</a:t>
            </a:r>
            <a:endParaRPr lang="zh-CN" altLang="en-US" dirty="0"/>
          </a:p>
        </p:txBody>
      </p:sp>
      <p:sp>
        <p:nvSpPr>
          <p:cNvPr id="3" name="副标题 2"/>
          <p:cNvSpPr>
            <a:spLocks noGrp="1"/>
          </p:cNvSpPr>
          <p:nvPr>
            <p:ph type="subTitle" idx="1"/>
          </p:nvPr>
        </p:nvSpPr>
        <p:spPr/>
        <p:txBody>
          <a:bodyPr>
            <a:normAutofit/>
          </a:bodyPr>
          <a:lstStyle/>
          <a:p>
            <a:r>
              <a:rPr lang="zh-CN" altLang="en-US" sz="3200" dirty="0">
                <a:solidFill>
                  <a:srgbClr val="00FB93"/>
                </a:solidFill>
                <a:latin typeface="+mj-ea"/>
              </a:rPr>
              <a:t>为什么使用</a:t>
            </a:r>
            <a:r>
              <a:rPr lang="en-US" altLang="zh-CN" sz="3200" dirty="0" smtClean="0">
                <a:solidFill>
                  <a:srgbClr val="00FB93"/>
                </a:solidFill>
                <a:latin typeface="+mj-ea"/>
              </a:rPr>
              <a:t>airflow</a:t>
            </a:r>
            <a:r>
              <a:rPr lang="zh-CN" altLang="en-US" sz="3200" dirty="0" smtClean="0">
                <a:solidFill>
                  <a:srgbClr val="00FB93"/>
                </a:solidFill>
                <a:latin typeface="+mj-ea"/>
              </a:rPr>
              <a:t>？</a:t>
            </a:r>
            <a:endParaRPr lang="zh-CN" altLang="en-US" sz="3200" dirty="0">
              <a:latin typeface="+mj-ea"/>
            </a:endParaRPr>
          </a:p>
        </p:txBody>
      </p:sp>
    </p:spTree>
    <p:extLst>
      <p:ext uri="{BB962C8B-B14F-4D97-AF65-F5344CB8AC3E}">
        <p14:creationId xmlns:p14="http://schemas.microsoft.com/office/powerpoint/2010/main" val="2910035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7104"/>
          </a:xfrm>
        </p:spPr>
        <p:txBody>
          <a:bodyPr/>
          <a:lstStyle/>
          <a:p>
            <a:r>
              <a:rPr lang="zh-CN" altLang="en-US" sz="3600" dirty="0" smtClean="0"/>
              <a:t>为什么使用</a:t>
            </a:r>
            <a:r>
              <a:rPr lang="en-US" altLang="zh-CN" sz="3600" dirty="0" smtClean="0"/>
              <a:t>Airflow</a:t>
            </a:r>
            <a:endParaRPr lang="zh-CN" altLang="en-US" sz="3600" dirty="0"/>
          </a:p>
        </p:txBody>
      </p:sp>
      <p:sp>
        <p:nvSpPr>
          <p:cNvPr id="3" name="内容占位符 2"/>
          <p:cNvSpPr>
            <a:spLocks noGrp="1"/>
          </p:cNvSpPr>
          <p:nvPr>
            <p:ph idx="1"/>
          </p:nvPr>
        </p:nvSpPr>
        <p:spPr>
          <a:xfrm>
            <a:off x="773724" y="1209822"/>
            <a:ext cx="9276130" cy="5038577"/>
          </a:xfrm>
        </p:spPr>
        <p:txBody>
          <a:bodyPr>
            <a:normAutofit lnSpcReduction="10000"/>
          </a:bodyPr>
          <a:lstStyle/>
          <a:p>
            <a:pPr marL="0" indent="0">
              <a:buNone/>
            </a:pPr>
            <a:r>
              <a:rPr lang="zh-CN" altLang="en-US" sz="2400" dirty="0" smtClean="0"/>
              <a:t>什么场景使用类似</a:t>
            </a:r>
            <a:r>
              <a:rPr lang="en-US" altLang="zh-CN" sz="2400" dirty="0" smtClean="0"/>
              <a:t>Airflow</a:t>
            </a:r>
            <a:r>
              <a:rPr lang="zh-CN" altLang="en-US" sz="2400" dirty="0" smtClean="0"/>
              <a:t>这样的工作流系统？</a:t>
            </a:r>
            <a:endParaRPr lang="en-US" altLang="zh-CN" sz="2400" dirty="0" smtClean="0"/>
          </a:p>
          <a:p>
            <a:endParaRPr lang="en-US" altLang="zh-CN" dirty="0"/>
          </a:p>
          <a:p>
            <a:pPr marL="0" defTabSz="914400"/>
            <a:r>
              <a:rPr lang="en-US" altLang="zh-CN" dirty="0">
                <a:solidFill>
                  <a:srgbClr val="FF8AD9"/>
                </a:solidFill>
                <a:ea typeface="+mn-ea"/>
                <a:cs typeface="+mn-cs"/>
              </a:rPr>
              <a:t>ETL Pipelines</a:t>
            </a:r>
          </a:p>
          <a:p>
            <a:endParaRPr lang="en-US" altLang="zh-CN" dirty="0"/>
          </a:p>
          <a:p>
            <a:r>
              <a:rPr lang="en-US" altLang="zh-CN" dirty="0">
                <a:solidFill>
                  <a:srgbClr val="FF8AD9"/>
                </a:solidFill>
                <a:ea typeface="+mn-ea"/>
                <a:cs typeface="+mn-cs"/>
              </a:rPr>
              <a:t>Machine Learning </a:t>
            </a:r>
            <a:r>
              <a:rPr lang="en-US" altLang="zh-CN" dirty="0" smtClean="0">
                <a:solidFill>
                  <a:srgbClr val="FF8AD9"/>
                </a:solidFill>
                <a:ea typeface="+mn-ea"/>
                <a:cs typeface="+mn-cs"/>
              </a:rPr>
              <a:t>Pipelines</a:t>
            </a:r>
          </a:p>
          <a:p>
            <a:endParaRPr lang="en-US" altLang="zh-CN" dirty="0">
              <a:solidFill>
                <a:srgbClr val="FF8AD9"/>
              </a:solidFill>
              <a:ea typeface="+mn-ea"/>
              <a:cs typeface="+mn-cs"/>
            </a:endParaRPr>
          </a:p>
          <a:p>
            <a:r>
              <a:rPr lang="en-US" altLang="zh-CN" dirty="0">
                <a:solidFill>
                  <a:srgbClr val="FF8AD9"/>
                </a:solidFill>
                <a:ea typeface="+mn-ea"/>
                <a:cs typeface="+mn-cs"/>
              </a:rPr>
              <a:t>Predictive Data Pipelines</a:t>
            </a:r>
          </a:p>
          <a:p>
            <a:pPr marL="0" indent="0">
              <a:buNone/>
            </a:pPr>
            <a:r>
              <a:rPr lang="en-US" altLang="zh-CN" dirty="0"/>
              <a:t>	</a:t>
            </a:r>
            <a:r>
              <a:rPr lang="en-US" altLang="zh-CN" dirty="0" smtClean="0"/>
              <a:t>• </a:t>
            </a:r>
            <a:r>
              <a:rPr lang="en-US" altLang="zh-CN" dirty="0"/>
              <a:t>Fraud Detection, Scoring/Ranking, Classification,</a:t>
            </a:r>
          </a:p>
          <a:p>
            <a:pPr marL="0" indent="0">
              <a:buNone/>
            </a:pPr>
            <a:r>
              <a:rPr lang="en-US" altLang="zh-CN" dirty="0" smtClean="0"/>
              <a:t>	Recommender </a:t>
            </a:r>
            <a:r>
              <a:rPr lang="en-US" altLang="zh-CN" dirty="0"/>
              <a:t>System, etc…</a:t>
            </a:r>
            <a:endParaRPr lang="en-US" altLang="zh-CN" dirty="0">
              <a:solidFill>
                <a:srgbClr val="FF8AD9"/>
              </a:solidFill>
              <a:ea typeface="+mn-ea"/>
              <a:cs typeface="+mn-cs"/>
            </a:endParaRPr>
          </a:p>
          <a:p>
            <a:endParaRPr lang="en-US" altLang="zh-CN" dirty="0" smtClean="0"/>
          </a:p>
          <a:p>
            <a:r>
              <a:rPr lang="en-US" altLang="zh-CN" dirty="0" smtClean="0">
                <a:solidFill>
                  <a:srgbClr val="FF8AD9"/>
                </a:solidFill>
                <a:ea typeface="+mn-ea"/>
                <a:cs typeface="+mn-cs"/>
              </a:rPr>
              <a:t>General </a:t>
            </a:r>
            <a:r>
              <a:rPr lang="en-US" altLang="zh-CN" dirty="0">
                <a:solidFill>
                  <a:srgbClr val="FF8AD9"/>
                </a:solidFill>
                <a:ea typeface="+mn-ea"/>
                <a:cs typeface="+mn-cs"/>
              </a:rPr>
              <a:t>Job Scheduling (e.g. </a:t>
            </a:r>
            <a:r>
              <a:rPr lang="en-US" altLang="zh-CN" dirty="0" err="1">
                <a:solidFill>
                  <a:srgbClr val="FF8AD9"/>
                </a:solidFill>
                <a:ea typeface="+mn-ea"/>
                <a:cs typeface="+mn-cs"/>
              </a:rPr>
              <a:t>Cron</a:t>
            </a:r>
            <a:r>
              <a:rPr lang="en-US" altLang="zh-CN" dirty="0">
                <a:solidFill>
                  <a:srgbClr val="FF8AD9"/>
                </a:solidFill>
                <a:ea typeface="+mn-ea"/>
                <a:cs typeface="+mn-cs"/>
              </a:rPr>
              <a:t>)</a:t>
            </a:r>
          </a:p>
          <a:p>
            <a:pPr marL="0" indent="0">
              <a:buNone/>
            </a:pPr>
            <a:r>
              <a:rPr lang="en-US" altLang="zh-CN" dirty="0" smtClean="0"/>
              <a:t>	• </a:t>
            </a:r>
            <a:r>
              <a:rPr lang="en-US" altLang="zh-CN" dirty="0"/>
              <a:t>DB Back-ups, Scheduled code/</a:t>
            </a:r>
            <a:r>
              <a:rPr lang="en-US" altLang="zh-CN" dirty="0" err="1"/>
              <a:t>config</a:t>
            </a:r>
            <a:endParaRPr lang="zh-CN" altLang="en-US" dirty="0"/>
          </a:p>
        </p:txBody>
      </p:sp>
    </p:spTree>
    <p:extLst>
      <p:ext uri="{BB962C8B-B14F-4D97-AF65-F5344CB8AC3E}">
        <p14:creationId xmlns:p14="http://schemas.microsoft.com/office/powerpoint/2010/main" val="874175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zh-CN" altLang="en-US" sz="3600" dirty="0" smtClean="0"/>
              <a:t>为什么使用</a:t>
            </a:r>
            <a:r>
              <a:rPr lang="en-US" altLang="zh-CN" sz="3600" dirty="0" smtClean="0"/>
              <a:t>Airflow</a:t>
            </a:r>
            <a:endParaRPr lang="zh-CN" altLang="en-US" sz="3600" dirty="0"/>
          </a:p>
        </p:txBody>
      </p:sp>
      <p:sp>
        <p:nvSpPr>
          <p:cNvPr id="3" name="内容占位符 2"/>
          <p:cNvSpPr>
            <a:spLocks noGrp="1"/>
          </p:cNvSpPr>
          <p:nvPr>
            <p:ph idx="1"/>
          </p:nvPr>
        </p:nvSpPr>
        <p:spPr>
          <a:xfrm>
            <a:off x="646112" y="1209822"/>
            <a:ext cx="9403742" cy="5038577"/>
          </a:xfrm>
        </p:spPr>
        <p:txBody>
          <a:bodyPr/>
          <a:lstStyle/>
          <a:p>
            <a:pPr marL="0" indent="0">
              <a:buNone/>
            </a:pPr>
            <a:r>
              <a:rPr lang="zh-CN" altLang="en-US" sz="2400" dirty="0"/>
              <a:t>一</a:t>
            </a:r>
            <a:r>
              <a:rPr lang="zh-CN" altLang="en-US" sz="2400" dirty="0" smtClean="0"/>
              <a:t>个好的工作流系统应该具备：</a:t>
            </a:r>
            <a:endParaRPr lang="en-US" altLang="zh-CN" sz="2400" dirty="0" smtClean="0"/>
          </a:p>
          <a:p>
            <a:pPr marL="0" indent="0">
              <a:buNone/>
            </a:pPr>
            <a:endParaRPr lang="en-US" altLang="zh-CN" sz="2400" dirty="0" smtClean="0"/>
          </a:p>
          <a:p>
            <a:r>
              <a:rPr lang="zh-CN" altLang="en-US" dirty="0"/>
              <a:t>调度任务依赖图</a:t>
            </a:r>
            <a:endParaRPr lang="en-US" altLang="zh-CN" dirty="0"/>
          </a:p>
          <a:p>
            <a:pPr marL="0" indent="0">
              <a:buNone/>
            </a:pPr>
            <a:r>
              <a:rPr lang="en-US" altLang="zh-CN" dirty="0" smtClean="0"/>
              <a:t>	</a:t>
            </a:r>
            <a:r>
              <a:rPr lang="en-US" altLang="zh-CN" dirty="0">
                <a:solidFill>
                  <a:srgbClr val="D5FC79"/>
                </a:solidFill>
                <a:ea typeface="+mn-ea"/>
                <a:cs typeface="+mn-cs"/>
              </a:rPr>
              <a:t>•</a:t>
            </a:r>
            <a:r>
              <a:rPr lang="en-US" altLang="zh-CN" dirty="0" smtClean="0"/>
              <a:t> </a:t>
            </a:r>
            <a:r>
              <a:rPr lang="en-US" altLang="zh-CN" dirty="0">
                <a:solidFill>
                  <a:srgbClr val="D5FC79"/>
                </a:solidFill>
                <a:ea typeface="+mn-ea"/>
                <a:cs typeface="+mn-cs"/>
              </a:rPr>
              <a:t>Workflow = A DAG of Tasks</a:t>
            </a:r>
          </a:p>
          <a:p>
            <a:r>
              <a:rPr lang="zh-CN" altLang="en-US" dirty="0"/>
              <a:t>处理任务失败</a:t>
            </a:r>
            <a:endParaRPr lang="en-US" altLang="zh-CN" dirty="0"/>
          </a:p>
          <a:p>
            <a:r>
              <a:rPr lang="zh-CN" altLang="en-US" dirty="0"/>
              <a:t>失败报警</a:t>
            </a:r>
            <a:r>
              <a:rPr lang="en-US" altLang="zh-CN" dirty="0"/>
              <a:t>/</a:t>
            </a:r>
            <a:r>
              <a:rPr lang="zh-CN" altLang="en-US" dirty="0"/>
              <a:t>日志</a:t>
            </a:r>
            <a:endParaRPr lang="en-US" altLang="zh-CN" dirty="0"/>
          </a:p>
          <a:p>
            <a:r>
              <a:rPr lang="zh-CN" altLang="en-US" dirty="0"/>
              <a:t>监控任务执行的耗时</a:t>
            </a:r>
            <a:endParaRPr lang="en-US" altLang="zh-CN" dirty="0"/>
          </a:p>
          <a:p>
            <a:r>
              <a:rPr lang="zh-CN" altLang="en-US" dirty="0"/>
              <a:t>强制</a:t>
            </a:r>
            <a:r>
              <a:rPr lang="en-US" altLang="zh-CN" dirty="0"/>
              <a:t>SLA</a:t>
            </a:r>
          </a:p>
          <a:p>
            <a:pPr marL="0" indent="0">
              <a:buNone/>
            </a:pPr>
            <a:r>
              <a:rPr lang="en-US" altLang="zh-CN" dirty="0"/>
              <a:t>	</a:t>
            </a:r>
            <a:r>
              <a:rPr lang="en-US" altLang="zh-CN" dirty="0">
                <a:solidFill>
                  <a:srgbClr val="D5FC79"/>
                </a:solidFill>
                <a:ea typeface="+mn-ea"/>
                <a:cs typeface="+mn-cs"/>
              </a:rPr>
              <a:t>• </a:t>
            </a:r>
            <a:r>
              <a:rPr lang="zh-CN" altLang="en-US" dirty="0" smtClean="0">
                <a:solidFill>
                  <a:srgbClr val="D5FC79"/>
                </a:solidFill>
                <a:ea typeface="+mn-ea"/>
                <a:cs typeface="+mn-cs"/>
              </a:rPr>
              <a:t>可以实现耗时</a:t>
            </a:r>
            <a:r>
              <a:rPr lang="en-US" altLang="zh-CN" dirty="0" smtClean="0">
                <a:solidFill>
                  <a:srgbClr val="D5FC79"/>
                </a:solidFill>
                <a:ea typeface="+mn-ea"/>
                <a:cs typeface="+mn-cs"/>
              </a:rPr>
              <a:t>/</a:t>
            </a:r>
            <a:r>
              <a:rPr lang="zh-CN" altLang="en-US" dirty="0" smtClean="0">
                <a:solidFill>
                  <a:srgbClr val="D5FC79"/>
                </a:solidFill>
                <a:ea typeface="+mn-ea"/>
                <a:cs typeface="+mn-cs"/>
              </a:rPr>
              <a:t>正确性</a:t>
            </a:r>
            <a:r>
              <a:rPr lang="en-US" altLang="zh-CN" dirty="0">
                <a:solidFill>
                  <a:srgbClr val="D5FC79"/>
                </a:solidFill>
                <a:ea typeface="+mn-ea"/>
                <a:cs typeface="+mn-cs"/>
              </a:rPr>
              <a:t>SLA</a:t>
            </a:r>
            <a:r>
              <a:rPr lang="zh-CN" altLang="en-US" dirty="0">
                <a:solidFill>
                  <a:srgbClr val="D5FC79"/>
                </a:solidFill>
                <a:ea typeface="+mn-ea"/>
                <a:cs typeface="+mn-cs"/>
              </a:rPr>
              <a:t>无法</a:t>
            </a:r>
            <a:r>
              <a:rPr lang="zh-CN" altLang="en-US" dirty="0" smtClean="0">
                <a:solidFill>
                  <a:srgbClr val="D5FC79"/>
                </a:solidFill>
                <a:ea typeface="+mn-ea"/>
                <a:cs typeface="+mn-cs"/>
              </a:rPr>
              <a:t>实现时报警</a:t>
            </a:r>
            <a:endParaRPr lang="en-US" altLang="zh-CN" dirty="0">
              <a:solidFill>
                <a:srgbClr val="D5FC79"/>
              </a:solidFill>
              <a:ea typeface="+mn-ea"/>
              <a:cs typeface="+mn-cs"/>
            </a:endParaRPr>
          </a:p>
          <a:p>
            <a:r>
              <a:rPr lang="zh-CN" altLang="en-US" dirty="0"/>
              <a:t>良好的横向扩展能力，支撑业务增长</a:t>
            </a:r>
          </a:p>
        </p:txBody>
      </p:sp>
    </p:spTree>
    <p:extLst>
      <p:ext uri="{BB962C8B-B14F-4D97-AF65-F5344CB8AC3E}">
        <p14:creationId xmlns:p14="http://schemas.microsoft.com/office/powerpoint/2010/main" val="448251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57104"/>
          </a:xfrm>
        </p:spPr>
        <p:txBody>
          <a:bodyPr/>
          <a:lstStyle/>
          <a:p>
            <a:r>
              <a:rPr lang="zh-CN" altLang="en-US" sz="3600" dirty="0" smtClean="0"/>
              <a:t>为什么使用</a:t>
            </a:r>
            <a:r>
              <a:rPr lang="en-US" altLang="zh-CN" sz="3600" dirty="0" smtClean="0"/>
              <a:t>Airflow</a:t>
            </a:r>
            <a:endParaRPr lang="zh-CN" altLang="en-US" sz="3600" dirty="0"/>
          </a:p>
        </p:txBody>
      </p:sp>
      <p:sp>
        <p:nvSpPr>
          <p:cNvPr id="3" name="内容占位符 2"/>
          <p:cNvSpPr>
            <a:spLocks noGrp="1"/>
          </p:cNvSpPr>
          <p:nvPr>
            <p:ph idx="1"/>
          </p:nvPr>
        </p:nvSpPr>
        <p:spPr>
          <a:xfrm>
            <a:off x="773724" y="1209822"/>
            <a:ext cx="9276130" cy="5038577"/>
          </a:xfrm>
        </p:spPr>
        <p:txBody>
          <a:bodyPr>
            <a:normAutofit/>
          </a:bodyPr>
          <a:lstStyle/>
          <a:p>
            <a:pPr marL="0" indent="0">
              <a:buNone/>
            </a:pPr>
            <a:r>
              <a:rPr lang="en-US" altLang="zh-CN" sz="2400" dirty="0" smtClean="0"/>
              <a:t>Airflow</a:t>
            </a:r>
            <a:r>
              <a:rPr lang="zh-CN" altLang="en-US" sz="2400" dirty="0" smtClean="0"/>
              <a:t>额外提供了：</a:t>
            </a:r>
            <a:endParaRPr lang="en-US" altLang="zh-CN" sz="2400" dirty="0" smtClean="0"/>
          </a:p>
          <a:p>
            <a:endParaRPr lang="en-US" altLang="zh-CN" dirty="0"/>
          </a:p>
          <a:p>
            <a:pPr marL="0" defTabSz="914400"/>
            <a:r>
              <a:rPr lang="zh-CN" altLang="en-US" dirty="0" smtClean="0">
                <a:solidFill>
                  <a:srgbClr val="FF8AD9"/>
                </a:solidFill>
                <a:ea typeface="+mn-ea"/>
                <a:cs typeface="+mn-cs"/>
              </a:rPr>
              <a:t>代码即配置</a:t>
            </a:r>
            <a:endParaRPr lang="en-US" altLang="zh-CN" dirty="0" smtClean="0">
              <a:solidFill>
                <a:srgbClr val="FF8AD9"/>
              </a:solidFill>
              <a:ea typeface="+mn-ea"/>
              <a:cs typeface="+mn-cs"/>
            </a:endParaRPr>
          </a:p>
          <a:p>
            <a:endParaRPr lang="en-US" altLang="zh-CN" dirty="0" smtClean="0"/>
          </a:p>
          <a:p>
            <a:r>
              <a:rPr lang="zh-CN" altLang="en-US" dirty="0" smtClean="0">
                <a:solidFill>
                  <a:srgbClr val="FF8AD9"/>
                </a:solidFill>
                <a:ea typeface="+mn-ea"/>
                <a:cs typeface="+mn-cs"/>
              </a:rPr>
              <a:t>非常易用漂亮的</a:t>
            </a:r>
            <a:r>
              <a:rPr lang="en-US" altLang="zh-CN" dirty="0" smtClean="0">
                <a:solidFill>
                  <a:srgbClr val="FF8AD9"/>
                </a:solidFill>
                <a:ea typeface="+mn-ea"/>
                <a:cs typeface="+mn-cs"/>
              </a:rPr>
              <a:t>UI</a:t>
            </a:r>
          </a:p>
          <a:p>
            <a:endParaRPr lang="en-US" altLang="zh-CN" dirty="0">
              <a:solidFill>
                <a:srgbClr val="FF8AD9"/>
              </a:solidFill>
              <a:ea typeface="+mn-ea"/>
              <a:cs typeface="+mn-cs"/>
            </a:endParaRPr>
          </a:p>
          <a:p>
            <a:r>
              <a:rPr lang="zh-CN" altLang="en-US" dirty="0">
                <a:solidFill>
                  <a:srgbClr val="FF8AD9"/>
                </a:solidFill>
                <a:ea typeface="+mn-ea"/>
                <a:cs typeface="+mn-cs"/>
              </a:rPr>
              <a:t>单一</a:t>
            </a:r>
            <a:r>
              <a:rPr lang="zh-CN" altLang="en-US" dirty="0" smtClean="0">
                <a:solidFill>
                  <a:srgbClr val="FF8AD9"/>
                </a:solidFill>
                <a:ea typeface="+mn-ea"/>
                <a:cs typeface="+mn-cs"/>
              </a:rPr>
              <a:t>的配置文件</a:t>
            </a:r>
            <a:r>
              <a:rPr lang="en-US" altLang="zh-CN" dirty="0" err="1" smtClean="0">
                <a:solidFill>
                  <a:srgbClr val="FF8AD9"/>
                </a:solidFill>
                <a:ea typeface="+mn-ea"/>
                <a:cs typeface="+mn-cs"/>
              </a:rPr>
              <a:t>airflow.cfg</a:t>
            </a:r>
            <a:endParaRPr lang="en-US" altLang="zh-CN" dirty="0" smtClean="0">
              <a:solidFill>
                <a:srgbClr val="FF8AD9"/>
              </a:solidFill>
              <a:ea typeface="+mn-ea"/>
              <a:cs typeface="+mn-cs"/>
            </a:endParaRPr>
          </a:p>
          <a:p>
            <a:endParaRPr lang="en-US" altLang="zh-CN" dirty="0" smtClean="0"/>
          </a:p>
          <a:p>
            <a:r>
              <a:rPr lang="zh-CN" altLang="en-US" dirty="0" smtClean="0">
                <a:solidFill>
                  <a:srgbClr val="FF8AD9"/>
                </a:solidFill>
                <a:ea typeface="+mn-ea"/>
                <a:cs typeface="+mn-cs"/>
              </a:rPr>
              <a:t>资源池</a:t>
            </a:r>
            <a:endParaRPr lang="en-US" altLang="zh-CN" dirty="0" smtClean="0">
              <a:solidFill>
                <a:srgbClr val="FF8AD9"/>
              </a:solidFill>
              <a:ea typeface="+mn-ea"/>
              <a:cs typeface="+mn-cs"/>
            </a:endParaRPr>
          </a:p>
          <a:p>
            <a:endParaRPr lang="en-US" altLang="zh-CN" dirty="0">
              <a:solidFill>
                <a:srgbClr val="FF8AD9"/>
              </a:solidFill>
              <a:ea typeface="+mn-ea"/>
              <a:cs typeface="+mn-cs"/>
            </a:endParaRPr>
          </a:p>
          <a:p>
            <a:r>
              <a:rPr lang="zh-CN" altLang="en-US" dirty="0" smtClean="0">
                <a:solidFill>
                  <a:srgbClr val="FF8AD9"/>
                </a:solidFill>
                <a:ea typeface="+mn-ea"/>
                <a:cs typeface="+mn-cs"/>
              </a:rPr>
              <a:t>良好的可扩展性</a:t>
            </a:r>
            <a:endParaRPr lang="en-US" altLang="zh-CN" dirty="0" smtClean="0">
              <a:solidFill>
                <a:srgbClr val="FF8AD9"/>
              </a:solidFill>
              <a:ea typeface="+mn-ea"/>
              <a:cs typeface="+mn-cs"/>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398132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Airflow</a:t>
            </a:r>
            <a:endParaRPr lang="zh-CN" altLang="en-US" dirty="0"/>
          </a:p>
        </p:txBody>
      </p:sp>
      <p:sp>
        <p:nvSpPr>
          <p:cNvPr id="3" name="副标题 2"/>
          <p:cNvSpPr>
            <a:spLocks noGrp="1"/>
          </p:cNvSpPr>
          <p:nvPr>
            <p:ph type="subTitle" idx="1"/>
          </p:nvPr>
        </p:nvSpPr>
        <p:spPr/>
        <p:txBody>
          <a:bodyPr>
            <a:normAutofit/>
          </a:bodyPr>
          <a:lstStyle/>
          <a:p>
            <a:r>
              <a:rPr lang="en-US" altLang="zh-CN" sz="3200" dirty="0" smtClean="0">
                <a:solidFill>
                  <a:srgbClr val="00FB93"/>
                </a:solidFill>
                <a:latin typeface="+mj-ea"/>
              </a:rPr>
              <a:t>Airflow</a:t>
            </a:r>
            <a:r>
              <a:rPr lang="zh-CN" altLang="en-US" sz="3200" dirty="0">
                <a:solidFill>
                  <a:srgbClr val="00FB93"/>
                </a:solidFill>
                <a:latin typeface="+mj-ea"/>
              </a:rPr>
              <a:t>原理</a:t>
            </a:r>
            <a:r>
              <a:rPr lang="zh-CN" altLang="en-US" sz="3200" dirty="0" smtClean="0">
                <a:solidFill>
                  <a:srgbClr val="00FB93"/>
                </a:solidFill>
                <a:latin typeface="+mj-ea"/>
              </a:rPr>
              <a:t>介绍</a:t>
            </a:r>
            <a:endParaRPr lang="zh-CN" altLang="en-US" sz="3200" dirty="0">
              <a:latin typeface="+mj-ea"/>
            </a:endParaRPr>
          </a:p>
        </p:txBody>
      </p:sp>
    </p:spTree>
    <p:extLst>
      <p:ext uri="{BB962C8B-B14F-4D97-AF65-F5344CB8AC3E}">
        <p14:creationId xmlns:p14="http://schemas.microsoft.com/office/powerpoint/2010/main" val="3316344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14900"/>
          </a:xfrm>
        </p:spPr>
        <p:txBody>
          <a:bodyPr/>
          <a:lstStyle/>
          <a:p>
            <a:r>
              <a:rPr lang="en-US" altLang="zh-CN" sz="3600" dirty="0" smtClean="0"/>
              <a:t>Airflow</a:t>
            </a:r>
            <a:r>
              <a:rPr lang="zh-CN" altLang="en-US" sz="3600" dirty="0" smtClean="0"/>
              <a:t>原理</a:t>
            </a:r>
            <a:r>
              <a:rPr lang="zh-CN" altLang="en-US" sz="3600" dirty="0"/>
              <a:t>介绍</a:t>
            </a:r>
          </a:p>
        </p:txBody>
      </p:sp>
      <p:sp>
        <p:nvSpPr>
          <p:cNvPr id="3" name="内容占位符 2"/>
          <p:cNvSpPr>
            <a:spLocks noGrp="1"/>
          </p:cNvSpPr>
          <p:nvPr>
            <p:ph idx="1"/>
          </p:nvPr>
        </p:nvSpPr>
        <p:spPr>
          <a:xfrm>
            <a:off x="646112" y="1167618"/>
            <a:ext cx="9403742" cy="5080781"/>
          </a:xfrm>
        </p:spPr>
        <p:txBody>
          <a:bodyPr/>
          <a:lstStyle/>
          <a:p>
            <a:pPr marL="0" indent="0">
              <a:buNone/>
            </a:pPr>
            <a:r>
              <a:rPr lang="en-US" altLang="zh-CN" sz="2400" dirty="0"/>
              <a:t>Airflow</a:t>
            </a:r>
            <a:r>
              <a:rPr lang="zh-CN" altLang="en-US" sz="2400" dirty="0"/>
              <a:t>是</a:t>
            </a:r>
            <a:r>
              <a:rPr lang="zh-CN" altLang="en-US" sz="2400" dirty="0" smtClean="0"/>
              <a:t>一个</a:t>
            </a:r>
            <a:r>
              <a:rPr lang="zh-CN" altLang="en-US" sz="2400" dirty="0"/>
              <a:t>编写，调度，监控工作流</a:t>
            </a:r>
            <a:r>
              <a:rPr lang="en-US" altLang="zh-CN" sz="2400" dirty="0" smtClean="0"/>
              <a:t>(DAG)</a:t>
            </a:r>
            <a:r>
              <a:rPr lang="zh-CN" altLang="en-US" sz="2400" dirty="0"/>
              <a:t>的</a:t>
            </a:r>
            <a:r>
              <a:rPr lang="zh-CN" altLang="en-US" sz="2400" dirty="0" smtClean="0"/>
              <a:t>平台，包含下列组件：</a:t>
            </a:r>
            <a:endParaRPr lang="en-US" altLang="zh-CN" sz="2400" dirty="0" smtClean="0"/>
          </a:p>
          <a:p>
            <a:endParaRPr lang="en-US" altLang="zh-CN" dirty="0" smtClean="0"/>
          </a:p>
          <a:p>
            <a:r>
              <a:rPr lang="en-US" altLang="zh-CN" dirty="0">
                <a:latin typeface="+mj-ea"/>
              </a:rPr>
              <a:t>DAG</a:t>
            </a:r>
            <a:r>
              <a:rPr lang="zh-CN" altLang="en-US" dirty="0">
                <a:latin typeface="+mj-ea"/>
              </a:rPr>
              <a:t>调度</a:t>
            </a:r>
            <a:r>
              <a:rPr lang="zh-CN" altLang="en-US" dirty="0" smtClean="0">
                <a:latin typeface="+mj-ea"/>
              </a:rPr>
              <a:t>器</a:t>
            </a:r>
            <a:endParaRPr lang="en-US" altLang="zh-CN" dirty="0" smtClean="0">
              <a:latin typeface="+mj-ea"/>
            </a:endParaRPr>
          </a:p>
          <a:p>
            <a:endParaRPr lang="en-US" altLang="zh-CN" dirty="0">
              <a:latin typeface="+mj-ea"/>
            </a:endParaRPr>
          </a:p>
          <a:p>
            <a:r>
              <a:rPr lang="en-US" altLang="zh-CN" dirty="0" smtClean="0">
                <a:latin typeface="+mj-ea"/>
              </a:rPr>
              <a:t>Web UI</a:t>
            </a:r>
          </a:p>
          <a:p>
            <a:endParaRPr lang="en-US" altLang="zh-CN" dirty="0">
              <a:latin typeface="+mj-ea"/>
            </a:endParaRPr>
          </a:p>
          <a:p>
            <a:r>
              <a:rPr lang="zh-CN" altLang="en-US" dirty="0">
                <a:latin typeface="+mj-ea"/>
              </a:rPr>
              <a:t>功能完善的</a:t>
            </a:r>
            <a:r>
              <a:rPr lang="zh-CN" altLang="en-US" dirty="0" smtClean="0">
                <a:latin typeface="+mj-ea"/>
              </a:rPr>
              <a:t>命令行</a:t>
            </a:r>
            <a:endParaRPr lang="en-US" altLang="zh-CN" dirty="0" smtClean="0">
              <a:latin typeface="+mj-ea"/>
            </a:endParaRPr>
          </a:p>
          <a:p>
            <a:endParaRPr lang="en-US" altLang="zh-CN" dirty="0">
              <a:latin typeface="+mj-ea"/>
            </a:endParaRPr>
          </a:p>
          <a:p>
            <a:r>
              <a:rPr lang="en-US" altLang="zh-CN" dirty="0">
                <a:latin typeface="+mj-ea"/>
              </a:rPr>
              <a:t>Celery/</a:t>
            </a:r>
            <a:r>
              <a:rPr lang="en-US" altLang="zh-CN" dirty="0" err="1">
                <a:latin typeface="+mj-ea"/>
              </a:rPr>
              <a:t>Dask</a:t>
            </a:r>
            <a:r>
              <a:rPr lang="en-US" altLang="zh-CN" dirty="0">
                <a:latin typeface="+mj-ea"/>
              </a:rPr>
              <a:t> Workers</a:t>
            </a:r>
            <a:endParaRPr lang="zh-CN" altLang="en-US" dirty="0">
              <a:latin typeface="+mj-ea"/>
            </a:endParaRPr>
          </a:p>
        </p:txBody>
      </p:sp>
    </p:spTree>
    <p:extLst>
      <p:ext uri="{BB962C8B-B14F-4D97-AF65-F5344CB8AC3E}">
        <p14:creationId xmlns:p14="http://schemas.microsoft.com/office/powerpoint/2010/main" val="3404400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658630"/>
          </a:xfrm>
        </p:spPr>
        <p:txBody>
          <a:bodyPr/>
          <a:lstStyle/>
          <a:p>
            <a:r>
              <a:rPr lang="en-US" altLang="zh-CN" sz="3600" dirty="0" smtClean="0"/>
              <a:t>Airflow</a:t>
            </a:r>
            <a:r>
              <a:rPr lang="zh-CN" altLang="en-US" sz="3600" dirty="0" smtClean="0"/>
              <a:t>原理介绍：架构图</a:t>
            </a:r>
            <a:endParaRPr lang="zh-CN" altLang="en-US" sz="3600" dirty="0"/>
          </a:p>
        </p:txBody>
      </p:sp>
      <p:pic>
        <p:nvPicPr>
          <p:cNvPr id="10" name="图片 9"/>
          <p:cNvPicPr>
            <a:picLocks noChangeAspect="1"/>
          </p:cNvPicPr>
          <p:nvPr/>
        </p:nvPicPr>
        <p:blipFill>
          <a:blip r:embed="rId2"/>
          <a:stretch>
            <a:fillRect/>
          </a:stretch>
        </p:blipFill>
        <p:spPr>
          <a:xfrm>
            <a:off x="3066775" y="1491860"/>
            <a:ext cx="1387229" cy="787790"/>
          </a:xfrm>
          <a:prstGeom prst="rect">
            <a:avLst/>
          </a:prstGeom>
        </p:spPr>
      </p:pic>
      <p:sp>
        <p:nvSpPr>
          <p:cNvPr id="4" name="圆角矩形 3"/>
          <p:cNvSpPr/>
          <p:nvPr/>
        </p:nvSpPr>
        <p:spPr>
          <a:xfrm>
            <a:off x="6175735" y="1407454"/>
            <a:ext cx="1336431" cy="956603"/>
          </a:xfrm>
          <a:prstGeom prst="roundRect">
            <a:avLst/>
          </a:prstGeom>
          <a:solidFill>
            <a:srgbClr val="488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Web</a:t>
            </a:r>
          </a:p>
          <a:p>
            <a:pPr algn="ctr"/>
            <a:r>
              <a:rPr lang="en-US" altLang="zh-CN" dirty="0" smtClean="0"/>
              <a:t>Server</a:t>
            </a:r>
            <a:endParaRPr lang="zh-CN" altLang="en-US" dirty="0"/>
          </a:p>
        </p:txBody>
      </p:sp>
      <p:sp>
        <p:nvSpPr>
          <p:cNvPr id="5" name="圆柱形 4"/>
          <p:cNvSpPr/>
          <p:nvPr/>
        </p:nvSpPr>
        <p:spPr>
          <a:xfrm>
            <a:off x="6414886" y="2940146"/>
            <a:ext cx="858130" cy="1097280"/>
          </a:xfrm>
          <a:prstGeom prst="ca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Meta</a:t>
            </a:r>
          </a:p>
          <a:p>
            <a:pPr algn="ctr"/>
            <a:r>
              <a:rPr lang="en-US" altLang="zh-CN" dirty="0" smtClean="0"/>
              <a:t>DB</a:t>
            </a:r>
            <a:endParaRPr lang="zh-CN" altLang="en-US" dirty="0"/>
          </a:p>
        </p:txBody>
      </p:sp>
      <p:sp>
        <p:nvSpPr>
          <p:cNvPr id="6" name="矩形 5"/>
          <p:cNvSpPr/>
          <p:nvPr/>
        </p:nvSpPr>
        <p:spPr>
          <a:xfrm>
            <a:off x="7990466" y="3108959"/>
            <a:ext cx="1716258" cy="75965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scheduler</a:t>
            </a:r>
            <a:endParaRPr lang="zh-CN" altLang="en-US" dirty="0"/>
          </a:p>
        </p:txBody>
      </p:sp>
      <p:sp>
        <p:nvSpPr>
          <p:cNvPr id="7" name="矩形 6"/>
          <p:cNvSpPr/>
          <p:nvPr/>
        </p:nvSpPr>
        <p:spPr>
          <a:xfrm>
            <a:off x="7160473" y="4881489"/>
            <a:ext cx="956603" cy="10691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worker</a:t>
            </a:r>
            <a:endParaRPr lang="zh-CN" altLang="en-US" dirty="0"/>
          </a:p>
        </p:txBody>
      </p:sp>
      <p:sp>
        <p:nvSpPr>
          <p:cNvPr id="11" name="矩形 10"/>
          <p:cNvSpPr/>
          <p:nvPr/>
        </p:nvSpPr>
        <p:spPr>
          <a:xfrm>
            <a:off x="8370294" y="4881488"/>
            <a:ext cx="956603" cy="10691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worker</a:t>
            </a:r>
            <a:endParaRPr lang="zh-CN" altLang="en-US" dirty="0"/>
          </a:p>
        </p:txBody>
      </p:sp>
      <p:sp>
        <p:nvSpPr>
          <p:cNvPr id="12" name="矩形 11"/>
          <p:cNvSpPr/>
          <p:nvPr/>
        </p:nvSpPr>
        <p:spPr>
          <a:xfrm>
            <a:off x="9580115" y="4881487"/>
            <a:ext cx="956603" cy="10691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worker</a:t>
            </a:r>
            <a:endParaRPr lang="zh-CN" altLang="en-US" dirty="0"/>
          </a:p>
        </p:txBody>
      </p:sp>
      <p:cxnSp>
        <p:nvCxnSpPr>
          <p:cNvPr id="13" name="肘形连接符 12"/>
          <p:cNvCxnSpPr>
            <a:stCxn id="6" idx="2"/>
            <a:endCxn id="7" idx="0"/>
          </p:cNvCxnSpPr>
          <p:nvPr/>
        </p:nvCxnSpPr>
        <p:spPr>
          <a:xfrm rot="5400000">
            <a:off x="7737248" y="3770141"/>
            <a:ext cx="1012875" cy="1209820"/>
          </a:xfrm>
          <a:prstGeom prst="bentConnector3">
            <a:avLst/>
          </a:prstGeom>
          <a:ln w="25400">
            <a:solidFill>
              <a:srgbClr val="488D9B"/>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2"/>
            <a:endCxn id="11" idx="0"/>
          </p:cNvCxnSpPr>
          <p:nvPr/>
        </p:nvCxnSpPr>
        <p:spPr>
          <a:xfrm rot="16200000" flipH="1">
            <a:off x="8342158" y="4375050"/>
            <a:ext cx="1012874" cy="1"/>
          </a:xfrm>
          <a:prstGeom prst="bentConnector3">
            <a:avLst/>
          </a:prstGeom>
          <a:ln w="25400">
            <a:solidFill>
              <a:srgbClr val="488D9B"/>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6" idx="2"/>
            <a:endCxn id="12" idx="0"/>
          </p:cNvCxnSpPr>
          <p:nvPr/>
        </p:nvCxnSpPr>
        <p:spPr>
          <a:xfrm rot="16200000" flipH="1">
            <a:off x="8947070" y="3770139"/>
            <a:ext cx="1012873" cy="1209822"/>
          </a:xfrm>
          <a:prstGeom prst="bentConnector3">
            <a:avLst/>
          </a:prstGeom>
          <a:ln w="25400">
            <a:solidFill>
              <a:srgbClr val="488D9B"/>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925966" y="4005718"/>
            <a:ext cx="2046851" cy="369332"/>
          </a:xfrm>
          <a:prstGeom prst="rect">
            <a:avLst/>
          </a:prstGeom>
          <a:noFill/>
        </p:spPr>
        <p:txBody>
          <a:bodyPr wrap="square" rtlCol="0">
            <a:spAutoFit/>
          </a:bodyPr>
          <a:lstStyle/>
          <a:p>
            <a:r>
              <a:rPr lang="en-US" altLang="zh-CN" dirty="0" err="1" smtClean="0">
                <a:solidFill>
                  <a:srgbClr val="FFC000"/>
                </a:solidFill>
              </a:rPr>
              <a:t>Redis</a:t>
            </a:r>
            <a:r>
              <a:rPr lang="en-US" altLang="zh-CN" dirty="0" smtClean="0">
                <a:solidFill>
                  <a:srgbClr val="FFC000"/>
                </a:solidFill>
              </a:rPr>
              <a:t>/</a:t>
            </a:r>
            <a:r>
              <a:rPr lang="en-US" altLang="zh-CN" dirty="0" err="1" smtClean="0">
                <a:solidFill>
                  <a:srgbClr val="FFC000"/>
                </a:solidFill>
              </a:rPr>
              <a:t>RabbiMQ</a:t>
            </a:r>
            <a:endParaRPr lang="zh-CN" altLang="en-US" dirty="0">
              <a:solidFill>
                <a:srgbClr val="FFC000"/>
              </a:solidFill>
            </a:endParaRPr>
          </a:p>
        </p:txBody>
      </p:sp>
      <p:cxnSp>
        <p:nvCxnSpPr>
          <p:cNvPr id="20" name="直接箭头连接符 19"/>
          <p:cNvCxnSpPr>
            <a:stCxn id="5" idx="4"/>
            <a:endCxn id="6" idx="1"/>
          </p:cNvCxnSpPr>
          <p:nvPr/>
        </p:nvCxnSpPr>
        <p:spPr>
          <a:xfrm>
            <a:off x="7273016" y="3488786"/>
            <a:ext cx="717450"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 idx="1"/>
            <a:endCxn id="4" idx="2"/>
          </p:cNvCxnSpPr>
          <p:nvPr/>
        </p:nvCxnSpPr>
        <p:spPr>
          <a:xfrm flipV="1">
            <a:off x="6843951" y="2364057"/>
            <a:ext cx="0" cy="57608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349324" y="1407797"/>
            <a:ext cx="379827" cy="365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349324" y="1772872"/>
            <a:ext cx="379827" cy="463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10" idx="3"/>
            <a:endCxn id="4" idx="1"/>
          </p:cNvCxnSpPr>
          <p:nvPr/>
        </p:nvCxnSpPr>
        <p:spPr>
          <a:xfrm>
            <a:off x="4454004" y="1885755"/>
            <a:ext cx="1721731"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内容占位符 2"/>
          <p:cNvSpPr>
            <a:spLocks noGrp="1"/>
          </p:cNvSpPr>
          <p:nvPr>
            <p:ph idx="1"/>
          </p:nvPr>
        </p:nvSpPr>
        <p:spPr>
          <a:xfrm>
            <a:off x="253217" y="2547278"/>
            <a:ext cx="6049127" cy="4050469"/>
          </a:xfrm>
        </p:spPr>
        <p:txBody>
          <a:bodyPr/>
          <a:lstStyle/>
          <a:p>
            <a:pPr marL="457200" indent="-457200">
              <a:buFont typeface="+mj-lt"/>
              <a:buAutoNum type="arabicPeriod"/>
            </a:pPr>
            <a:endParaRPr lang="en-US" altLang="zh-CN" dirty="0" smtClean="0"/>
          </a:p>
          <a:p>
            <a:pPr marL="457200" indent="-457200">
              <a:buFont typeface="+mj-lt"/>
              <a:buAutoNum type="arabicPeriod"/>
            </a:pPr>
            <a:r>
              <a:rPr lang="zh-CN" altLang="en-US" dirty="0" smtClean="0"/>
              <a:t>用户通过</a:t>
            </a:r>
            <a:r>
              <a:rPr lang="en-US" altLang="zh-CN" dirty="0" smtClean="0"/>
              <a:t>Airflow UI</a:t>
            </a:r>
            <a:r>
              <a:rPr lang="zh-CN" altLang="en-US" dirty="0" smtClean="0"/>
              <a:t>调度和管理</a:t>
            </a:r>
            <a:r>
              <a:rPr lang="en-US" altLang="zh-CN" dirty="0" smtClean="0"/>
              <a:t>DAG</a:t>
            </a:r>
          </a:p>
          <a:p>
            <a:pPr marL="457200" indent="-457200">
              <a:buFont typeface="+mj-lt"/>
              <a:buAutoNum type="arabicPeriod"/>
            </a:pPr>
            <a:endParaRPr lang="en-US" altLang="zh-CN" dirty="0" smtClean="0"/>
          </a:p>
          <a:p>
            <a:pPr marL="457200" indent="-457200">
              <a:buFont typeface="+mj-lt"/>
              <a:buAutoNum type="arabicPeriod"/>
            </a:pPr>
            <a:r>
              <a:rPr lang="en-US" altLang="zh-CN" dirty="0" smtClean="0"/>
              <a:t>Web Server</a:t>
            </a:r>
            <a:r>
              <a:rPr lang="zh-CN" altLang="en-US" dirty="0" smtClean="0"/>
              <a:t>将生成的调度信息保存到</a:t>
            </a:r>
            <a:r>
              <a:rPr lang="en-US" altLang="zh-CN" dirty="0" smtClean="0"/>
              <a:t>meta DB</a:t>
            </a:r>
          </a:p>
          <a:p>
            <a:pPr marL="457200" indent="-457200">
              <a:buFont typeface="+mj-lt"/>
              <a:buAutoNum type="arabicPeriod"/>
            </a:pPr>
            <a:endParaRPr lang="en-US" altLang="zh-CN" dirty="0"/>
          </a:p>
          <a:p>
            <a:pPr marL="457200" indent="-457200">
              <a:buFont typeface="+mj-lt"/>
              <a:buAutoNum type="arabicPeriod"/>
            </a:pPr>
            <a:r>
              <a:rPr lang="en-US" altLang="zh-CN" dirty="0" smtClean="0"/>
              <a:t>Scheduler</a:t>
            </a:r>
            <a:r>
              <a:rPr lang="zh-CN" altLang="en-US" dirty="0" smtClean="0"/>
              <a:t>获得调度信息并将任务分发给</a:t>
            </a:r>
            <a:r>
              <a:rPr lang="en-US" altLang="zh-CN" dirty="0" smtClean="0"/>
              <a:t>worker</a:t>
            </a:r>
          </a:p>
          <a:p>
            <a:pPr marL="457200" indent="-457200">
              <a:buFont typeface="+mj-lt"/>
              <a:buAutoNum type="arabicPeriod"/>
            </a:pPr>
            <a:endParaRPr lang="en-US" altLang="zh-CN" dirty="0" smtClean="0"/>
          </a:p>
          <a:p>
            <a:pPr marL="457200" indent="-457200">
              <a:buFont typeface="+mj-lt"/>
              <a:buAutoNum type="arabicPeriod"/>
            </a:pPr>
            <a:r>
              <a:rPr lang="en-US" altLang="zh-CN" dirty="0" smtClean="0"/>
              <a:t>Worker</a:t>
            </a:r>
            <a:r>
              <a:rPr lang="zh-CN" altLang="en-US" dirty="0" smtClean="0"/>
              <a:t>从消息队列里获得任务</a:t>
            </a:r>
            <a:r>
              <a:rPr lang="zh-CN" altLang="en-US" dirty="0"/>
              <a:t>并</a:t>
            </a:r>
            <a:r>
              <a:rPr lang="zh-CN" altLang="en-US" dirty="0" smtClean="0"/>
              <a:t>执行</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888830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14900"/>
          </a:xfrm>
        </p:spPr>
        <p:txBody>
          <a:bodyPr/>
          <a:lstStyle/>
          <a:p>
            <a:r>
              <a:rPr lang="en-US" altLang="zh-CN" sz="3600" dirty="0" smtClean="0"/>
              <a:t>Airflow</a:t>
            </a:r>
            <a:r>
              <a:rPr lang="zh-CN" altLang="en-US" sz="3600" dirty="0" smtClean="0"/>
              <a:t>原理</a:t>
            </a:r>
            <a:r>
              <a:rPr lang="zh-CN" altLang="en-US" sz="3600" dirty="0"/>
              <a:t>介绍</a:t>
            </a:r>
          </a:p>
        </p:txBody>
      </p:sp>
      <p:sp>
        <p:nvSpPr>
          <p:cNvPr id="3" name="内容占位符 2"/>
          <p:cNvSpPr>
            <a:spLocks noGrp="1"/>
          </p:cNvSpPr>
          <p:nvPr>
            <p:ph idx="1"/>
          </p:nvPr>
        </p:nvSpPr>
        <p:spPr>
          <a:xfrm>
            <a:off x="646111" y="1167618"/>
            <a:ext cx="11001937" cy="5080781"/>
          </a:xfrm>
        </p:spPr>
        <p:txBody>
          <a:bodyPr/>
          <a:lstStyle/>
          <a:p>
            <a:pPr marL="0" indent="0">
              <a:buNone/>
            </a:pPr>
            <a:r>
              <a:rPr lang="en-US" altLang="zh-CN" sz="2400" dirty="0" smtClean="0"/>
              <a:t>Airflow</a:t>
            </a:r>
            <a:r>
              <a:rPr lang="zh-CN" altLang="en-US" sz="2400" dirty="0" smtClean="0"/>
              <a:t>核心概念：</a:t>
            </a:r>
            <a:endParaRPr lang="en-US" altLang="zh-CN" dirty="0" smtClean="0"/>
          </a:p>
          <a:p>
            <a:r>
              <a:rPr lang="en-US" altLang="zh-CN" dirty="0" smtClean="0"/>
              <a:t>DAG</a:t>
            </a:r>
            <a:r>
              <a:rPr lang="zh-CN" altLang="en-US" dirty="0" smtClean="0"/>
              <a:t>：</a:t>
            </a:r>
            <a:r>
              <a:rPr lang="zh-CN" altLang="en-US" dirty="0" smtClean="0">
                <a:latin typeface="+mj-ea"/>
              </a:rPr>
              <a:t>描述任务之间执行的顺序</a:t>
            </a:r>
            <a:endParaRPr lang="en-US" altLang="zh-CN" dirty="0" smtClean="0">
              <a:latin typeface="+mj-ea"/>
            </a:endParaRPr>
          </a:p>
          <a:p>
            <a:r>
              <a:rPr lang="en-US" altLang="zh-CN" dirty="0" smtClean="0"/>
              <a:t>Operator</a:t>
            </a:r>
            <a:r>
              <a:rPr lang="zh-CN" altLang="en-US" dirty="0" smtClean="0"/>
              <a:t>：</a:t>
            </a:r>
            <a:r>
              <a:rPr lang="en-US" altLang="zh-CN" dirty="0" smtClean="0"/>
              <a:t> </a:t>
            </a:r>
            <a:r>
              <a:rPr lang="zh-CN" altLang="en-US" dirty="0" smtClean="0"/>
              <a:t>描述任务的模板</a:t>
            </a:r>
            <a:endParaRPr lang="en-US" altLang="zh-CN" dirty="0" smtClean="0"/>
          </a:p>
          <a:p>
            <a:r>
              <a:rPr lang="en-US" altLang="zh-CN" dirty="0"/>
              <a:t>Sensor</a:t>
            </a:r>
            <a:r>
              <a:rPr lang="zh-CN" altLang="en-US" dirty="0" smtClean="0"/>
              <a:t>：特殊的</a:t>
            </a:r>
            <a:r>
              <a:rPr lang="en-US" altLang="zh-CN" dirty="0" smtClean="0"/>
              <a:t>operator</a:t>
            </a:r>
            <a:r>
              <a:rPr lang="zh-CN" altLang="en-US" dirty="0" smtClean="0"/>
              <a:t>，持续等待某个条件满足</a:t>
            </a:r>
            <a:endParaRPr lang="en-US" altLang="zh-CN" dirty="0"/>
          </a:p>
          <a:p>
            <a:r>
              <a:rPr lang="en-US" altLang="zh-CN" dirty="0" smtClean="0"/>
              <a:t>Task</a:t>
            </a:r>
            <a:r>
              <a:rPr lang="zh-CN" altLang="en-US" dirty="0" smtClean="0"/>
              <a:t>：</a:t>
            </a:r>
            <a:r>
              <a:rPr lang="zh-CN" altLang="en-US" dirty="0" smtClean="0">
                <a:latin typeface="+mj-ea"/>
              </a:rPr>
              <a:t>使用参数实例化的</a:t>
            </a:r>
            <a:r>
              <a:rPr lang="en-US" altLang="zh-CN" dirty="0">
                <a:latin typeface="+mj-ea"/>
              </a:rPr>
              <a:t>O</a:t>
            </a:r>
            <a:r>
              <a:rPr lang="en-US" altLang="zh-CN" dirty="0" smtClean="0">
                <a:latin typeface="+mj-ea"/>
              </a:rPr>
              <a:t>perator</a:t>
            </a:r>
          </a:p>
          <a:p>
            <a:r>
              <a:rPr lang="en-US" altLang="zh-CN" dirty="0" smtClean="0"/>
              <a:t>Task Instance</a:t>
            </a:r>
            <a:r>
              <a:rPr lang="zh-CN" altLang="en-US" dirty="0" smtClean="0"/>
              <a:t>：</a:t>
            </a:r>
            <a:r>
              <a:rPr lang="en-US" altLang="zh-CN" dirty="0" smtClean="0"/>
              <a:t>DAG</a:t>
            </a:r>
            <a:r>
              <a:rPr lang="zh-CN" altLang="en-US" dirty="0" smtClean="0"/>
              <a:t>调度产生的</a:t>
            </a:r>
            <a:r>
              <a:rPr lang="en-US" altLang="zh-CN" dirty="0" smtClean="0"/>
              <a:t>Task</a:t>
            </a:r>
            <a:r>
              <a:rPr lang="zh-CN" altLang="en-US" dirty="0" smtClean="0"/>
              <a:t>实例</a:t>
            </a:r>
            <a:endParaRPr lang="en-US" altLang="zh-CN" dirty="0" smtClean="0"/>
          </a:p>
          <a:p>
            <a:r>
              <a:rPr lang="en-US" altLang="zh-CN" dirty="0" smtClean="0"/>
              <a:t>Hooks</a:t>
            </a:r>
            <a:r>
              <a:rPr lang="zh-CN" altLang="en-US" dirty="0" smtClean="0"/>
              <a:t>：连接外部系统和数据库</a:t>
            </a:r>
            <a:r>
              <a:rPr lang="en-US" altLang="zh-CN" dirty="0" smtClean="0"/>
              <a:t>(</a:t>
            </a:r>
            <a:r>
              <a:rPr lang="en-US" altLang="zh-CN" dirty="0" err="1" smtClean="0"/>
              <a:t>Hive,MySQL</a:t>
            </a:r>
            <a:r>
              <a:rPr lang="en-US" altLang="zh-CN" dirty="0" smtClean="0"/>
              <a:t>…)</a:t>
            </a:r>
            <a:r>
              <a:rPr lang="zh-CN" altLang="en-US" dirty="0" smtClean="0"/>
              <a:t>的接口，方便开发</a:t>
            </a:r>
            <a:r>
              <a:rPr lang="en-US" altLang="zh-CN" dirty="0" smtClean="0"/>
              <a:t>Operator</a:t>
            </a:r>
          </a:p>
          <a:p>
            <a:r>
              <a:rPr lang="en-US" altLang="zh-CN" dirty="0" smtClean="0"/>
              <a:t>Pools</a:t>
            </a:r>
            <a:r>
              <a:rPr lang="zh-CN" altLang="en-US" dirty="0" smtClean="0"/>
              <a:t>：限定某类任务的最大并发数，防止单一任务占用太多系统资源</a:t>
            </a:r>
            <a:endParaRPr lang="en-US" altLang="zh-CN" dirty="0" smtClean="0"/>
          </a:p>
          <a:p>
            <a:r>
              <a:rPr lang="en-US" altLang="zh-CN" dirty="0" smtClean="0"/>
              <a:t>Queues</a:t>
            </a:r>
            <a:r>
              <a:rPr lang="zh-CN" altLang="en-US" dirty="0" smtClean="0"/>
              <a:t>：使用</a:t>
            </a:r>
            <a:r>
              <a:rPr lang="en-US" altLang="zh-CN" dirty="0" smtClean="0"/>
              <a:t>Celery Worker</a:t>
            </a:r>
            <a:r>
              <a:rPr lang="zh-CN" altLang="en-US" dirty="0" smtClean="0"/>
              <a:t>时，可以为特定的</a:t>
            </a:r>
            <a:r>
              <a:rPr lang="en-US" altLang="zh-CN" dirty="0" smtClean="0"/>
              <a:t>worker</a:t>
            </a:r>
            <a:r>
              <a:rPr lang="zh-CN" altLang="en-US" dirty="0" smtClean="0"/>
              <a:t>设置特定的队列</a:t>
            </a:r>
            <a:endParaRPr lang="en-US" altLang="zh-CN" dirty="0" smtClean="0"/>
          </a:p>
          <a:p>
            <a:r>
              <a:rPr lang="en-US" altLang="zh-CN" dirty="0" err="1" smtClean="0"/>
              <a:t>Xcoms</a:t>
            </a:r>
            <a:r>
              <a:rPr lang="zh-CN" altLang="en-US" dirty="0" smtClean="0"/>
              <a:t>：用来多个任务之间进行通信，支持</a:t>
            </a:r>
            <a:r>
              <a:rPr lang="en-US" altLang="zh-CN" dirty="0" smtClean="0"/>
              <a:t>Push/Pull</a:t>
            </a:r>
            <a:r>
              <a:rPr lang="zh-CN" altLang="en-US" dirty="0" smtClean="0"/>
              <a:t>两种模式</a:t>
            </a:r>
            <a:endParaRPr lang="en-US" altLang="zh-CN" dirty="0" smtClean="0"/>
          </a:p>
          <a:p>
            <a:r>
              <a:rPr lang="en-US" altLang="zh-CN" dirty="0" smtClean="0"/>
              <a:t>Variables</a:t>
            </a:r>
            <a:r>
              <a:rPr lang="zh-CN" altLang="en-US" dirty="0" smtClean="0"/>
              <a:t>：</a:t>
            </a:r>
            <a:r>
              <a:rPr lang="en-US" altLang="zh-CN" dirty="0" smtClean="0"/>
              <a:t>airflow</a:t>
            </a:r>
            <a:r>
              <a:rPr lang="zh-CN" altLang="en-US" dirty="0" smtClean="0"/>
              <a:t>运行时系统的全局变量，可以自行在</a:t>
            </a:r>
            <a:r>
              <a:rPr lang="en-US" altLang="zh-CN" dirty="0" smtClean="0"/>
              <a:t>WEB</a:t>
            </a:r>
            <a:r>
              <a:rPr lang="zh-CN" altLang="en-US" dirty="0" smtClean="0"/>
              <a:t>界面上定义</a:t>
            </a:r>
            <a:endParaRPr lang="en-US" altLang="zh-CN" dirty="0"/>
          </a:p>
          <a:p>
            <a:endParaRPr lang="en-US" altLang="zh-CN" dirty="0"/>
          </a:p>
          <a:p>
            <a:endParaRPr lang="en-US" altLang="zh-CN" dirty="0"/>
          </a:p>
          <a:p>
            <a:endParaRPr lang="en-US" altLang="zh-CN" dirty="0" smtClean="0"/>
          </a:p>
          <a:p>
            <a:endParaRPr lang="en-US" altLang="zh-CN" dirty="0"/>
          </a:p>
          <a:p>
            <a:endParaRPr lang="en-US" altLang="zh-CN" dirty="0">
              <a:latin typeface="+mj-ea"/>
            </a:endParaRPr>
          </a:p>
          <a:p>
            <a:endParaRPr lang="zh-CN" altLang="en-US" dirty="0">
              <a:latin typeface="+mj-ea"/>
            </a:endParaRPr>
          </a:p>
        </p:txBody>
      </p:sp>
    </p:spTree>
    <p:extLst>
      <p:ext uri="{BB962C8B-B14F-4D97-AF65-F5344CB8AC3E}">
        <p14:creationId xmlns:p14="http://schemas.microsoft.com/office/powerpoint/2010/main" val="4001932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Airflow</a:t>
            </a:r>
            <a:endParaRPr lang="zh-CN" altLang="en-US" dirty="0"/>
          </a:p>
        </p:txBody>
      </p:sp>
      <p:sp>
        <p:nvSpPr>
          <p:cNvPr id="3" name="副标题 2"/>
          <p:cNvSpPr>
            <a:spLocks noGrp="1"/>
          </p:cNvSpPr>
          <p:nvPr>
            <p:ph type="subTitle" idx="1"/>
          </p:nvPr>
        </p:nvSpPr>
        <p:spPr/>
        <p:txBody>
          <a:bodyPr>
            <a:normAutofit/>
          </a:bodyPr>
          <a:lstStyle/>
          <a:p>
            <a:r>
              <a:rPr lang="en-US" altLang="zh-CN" sz="3200" dirty="0" smtClean="0">
                <a:solidFill>
                  <a:srgbClr val="00FB93"/>
                </a:solidFill>
                <a:latin typeface="+mj-ea"/>
              </a:rPr>
              <a:t>Airflow</a:t>
            </a:r>
            <a:r>
              <a:rPr lang="zh-CN" altLang="en-US" sz="3200" dirty="0" smtClean="0">
                <a:solidFill>
                  <a:srgbClr val="00FB93"/>
                </a:solidFill>
                <a:latin typeface="+mj-ea"/>
              </a:rPr>
              <a:t>案例分享</a:t>
            </a:r>
            <a:endParaRPr lang="zh-CN" altLang="en-US" sz="3200" dirty="0">
              <a:latin typeface="+mj-ea"/>
            </a:endParaRPr>
          </a:p>
        </p:txBody>
      </p:sp>
    </p:spTree>
    <p:extLst>
      <p:ext uri="{BB962C8B-B14F-4D97-AF65-F5344CB8AC3E}">
        <p14:creationId xmlns:p14="http://schemas.microsoft.com/office/powerpoint/2010/main" val="1630165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Airflow</a:t>
            </a:r>
            <a:endParaRPr lang="zh-CN" altLang="en-US" dirty="0"/>
          </a:p>
        </p:txBody>
      </p:sp>
      <p:sp>
        <p:nvSpPr>
          <p:cNvPr id="3" name="副标题 2"/>
          <p:cNvSpPr>
            <a:spLocks noGrp="1"/>
          </p:cNvSpPr>
          <p:nvPr>
            <p:ph type="subTitle" idx="1"/>
          </p:nvPr>
        </p:nvSpPr>
        <p:spPr/>
        <p:txBody>
          <a:bodyPr>
            <a:normAutofit/>
          </a:bodyPr>
          <a:lstStyle/>
          <a:p>
            <a:r>
              <a:rPr lang="en-US" altLang="zh-CN" sz="3200" dirty="0" smtClean="0">
                <a:solidFill>
                  <a:srgbClr val="00FB93"/>
                </a:solidFill>
                <a:latin typeface="+mj-ea"/>
              </a:rPr>
              <a:t>airflow</a:t>
            </a:r>
            <a:r>
              <a:rPr lang="zh-CN" altLang="en-US" sz="3200" dirty="0" smtClean="0">
                <a:solidFill>
                  <a:srgbClr val="00FB93"/>
                </a:solidFill>
                <a:latin typeface="+mj-ea"/>
              </a:rPr>
              <a:t>是什么？</a:t>
            </a:r>
            <a:endParaRPr lang="zh-CN" altLang="en-US" sz="3200" dirty="0">
              <a:latin typeface="+mj-ea"/>
            </a:endParaRPr>
          </a:p>
        </p:txBody>
      </p:sp>
    </p:spTree>
    <p:extLst>
      <p:ext uri="{BB962C8B-B14F-4D97-AF65-F5344CB8AC3E}">
        <p14:creationId xmlns:p14="http://schemas.microsoft.com/office/powerpoint/2010/main" val="3357532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48285"/>
          </a:xfrm>
        </p:spPr>
        <p:txBody>
          <a:bodyPr/>
          <a:lstStyle/>
          <a:p>
            <a:r>
              <a:rPr lang="zh-CN" altLang="en-US" sz="3600" dirty="0" smtClean="0"/>
              <a:t>案例：邮件打分和处理</a:t>
            </a:r>
            <a:endParaRPr lang="zh-CN" altLang="en-US" sz="36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46111" y="1999396"/>
            <a:ext cx="975816" cy="975816"/>
          </a:xfrm>
          <a:prstGeom prst="rect">
            <a:avLst/>
          </a:prstGeom>
        </p:spPr>
      </p:pic>
      <p:sp>
        <p:nvSpPr>
          <p:cNvPr id="5" name="右箭头 4"/>
          <p:cNvSpPr/>
          <p:nvPr/>
        </p:nvSpPr>
        <p:spPr>
          <a:xfrm>
            <a:off x="1828801" y="2241644"/>
            <a:ext cx="859809" cy="491320"/>
          </a:xfrm>
          <a:prstGeom prst="rightArrow">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矩形 5"/>
          <p:cNvSpPr/>
          <p:nvPr/>
        </p:nvSpPr>
        <p:spPr>
          <a:xfrm>
            <a:off x="2893325" y="1501254"/>
            <a:ext cx="1692323" cy="4981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企业</a:t>
            </a:r>
            <a:r>
              <a:rPr lang="en-US" altLang="zh-CN" dirty="0" smtClean="0"/>
              <a:t>A</a:t>
            </a:r>
            <a:endParaRPr lang="zh-CN" altLang="en-US" dirty="0"/>
          </a:p>
        </p:txBody>
      </p:sp>
      <p:sp>
        <p:nvSpPr>
          <p:cNvPr id="7" name="矩形 6"/>
          <p:cNvSpPr/>
          <p:nvPr/>
        </p:nvSpPr>
        <p:spPr>
          <a:xfrm>
            <a:off x="2893325" y="2234822"/>
            <a:ext cx="1692323" cy="4981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企业</a:t>
            </a:r>
            <a:r>
              <a:rPr lang="en-US" altLang="zh-CN" dirty="0" smtClean="0"/>
              <a:t>B</a:t>
            </a:r>
            <a:endParaRPr lang="zh-CN" altLang="en-US" dirty="0"/>
          </a:p>
        </p:txBody>
      </p:sp>
      <p:sp>
        <p:nvSpPr>
          <p:cNvPr id="8" name="矩形 7"/>
          <p:cNvSpPr/>
          <p:nvPr/>
        </p:nvSpPr>
        <p:spPr>
          <a:xfrm>
            <a:off x="2893325" y="2947917"/>
            <a:ext cx="1692323" cy="49814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企业</a:t>
            </a:r>
            <a:r>
              <a:rPr lang="en-US" altLang="zh-CN" dirty="0"/>
              <a:t>C</a:t>
            </a:r>
            <a:endParaRPr lang="zh-CN" altLang="en-US" dirty="0"/>
          </a:p>
        </p:txBody>
      </p:sp>
      <p:sp>
        <p:nvSpPr>
          <p:cNvPr id="9" name="右箭头 8"/>
          <p:cNvSpPr/>
          <p:nvPr/>
        </p:nvSpPr>
        <p:spPr>
          <a:xfrm>
            <a:off x="4731783" y="2238233"/>
            <a:ext cx="859809" cy="491320"/>
          </a:xfrm>
          <a:prstGeom prst="rightArrow">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矩形 9"/>
          <p:cNvSpPr/>
          <p:nvPr/>
        </p:nvSpPr>
        <p:spPr>
          <a:xfrm>
            <a:off x="5795889" y="1501254"/>
            <a:ext cx="618979" cy="19448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B0F0"/>
                </a:solidFill>
              </a:rPr>
              <a:t>S3</a:t>
            </a:r>
            <a:endParaRPr lang="zh-CN" altLang="en-US" b="1" dirty="0">
              <a:solidFill>
                <a:srgbClr val="00B0F0"/>
              </a:solidFill>
            </a:endParaRPr>
          </a:p>
        </p:txBody>
      </p:sp>
      <p:sp>
        <p:nvSpPr>
          <p:cNvPr id="11" name="文本框 10"/>
          <p:cNvSpPr txBox="1"/>
          <p:nvPr/>
        </p:nvSpPr>
        <p:spPr>
          <a:xfrm>
            <a:off x="4554876" y="1412797"/>
            <a:ext cx="1332137" cy="923330"/>
          </a:xfrm>
          <a:prstGeom prst="rect">
            <a:avLst/>
          </a:prstGeom>
          <a:noFill/>
        </p:spPr>
        <p:txBody>
          <a:bodyPr wrap="square" rtlCol="0">
            <a:spAutoFit/>
          </a:bodyPr>
          <a:lstStyle/>
          <a:p>
            <a:r>
              <a:rPr lang="zh-CN" altLang="en-US" dirty="0" smtClean="0">
                <a:solidFill>
                  <a:srgbClr val="00B0F0"/>
                </a:solidFill>
              </a:rPr>
              <a:t>邮件每</a:t>
            </a:r>
            <a:r>
              <a:rPr lang="en-US" altLang="zh-CN" dirty="0" smtClean="0">
                <a:solidFill>
                  <a:srgbClr val="00B0F0"/>
                </a:solidFill>
              </a:rPr>
              <a:t>15</a:t>
            </a:r>
            <a:r>
              <a:rPr lang="zh-CN" altLang="en-US" dirty="0" smtClean="0">
                <a:solidFill>
                  <a:srgbClr val="00B0F0"/>
                </a:solidFill>
              </a:rPr>
              <a:t>分钟上传到</a:t>
            </a:r>
            <a:r>
              <a:rPr lang="en-US" altLang="zh-CN" dirty="0" smtClean="0">
                <a:solidFill>
                  <a:srgbClr val="00B0F0"/>
                </a:solidFill>
              </a:rPr>
              <a:t>S3</a:t>
            </a:r>
            <a:endParaRPr lang="zh-CN" altLang="en-US" dirty="0">
              <a:solidFill>
                <a:srgbClr val="00B0F0"/>
              </a:solidFill>
            </a:endParaRPr>
          </a:p>
        </p:txBody>
      </p:sp>
      <p:sp>
        <p:nvSpPr>
          <p:cNvPr id="12" name="右箭头 11"/>
          <p:cNvSpPr/>
          <p:nvPr/>
        </p:nvSpPr>
        <p:spPr>
          <a:xfrm>
            <a:off x="6619165" y="2227996"/>
            <a:ext cx="859809" cy="491320"/>
          </a:xfrm>
          <a:prstGeom prst="rightArrow">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7625109" y="2227996"/>
            <a:ext cx="1645920" cy="9758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bg1"/>
                </a:solidFill>
              </a:rPr>
              <a:t>Spark</a:t>
            </a:r>
            <a:endParaRPr lang="zh-CN" altLang="en-US" b="1" dirty="0">
              <a:solidFill>
                <a:schemeClr val="bg1"/>
              </a:solidFill>
            </a:endParaRPr>
          </a:p>
        </p:txBody>
      </p:sp>
      <p:sp>
        <p:nvSpPr>
          <p:cNvPr id="14" name="等腰三角形 13"/>
          <p:cNvSpPr/>
          <p:nvPr/>
        </p:nvSpPr>
        <p:spPr>
          <a:xfrm>
            <a:off x="7997903" y="1308295"/>
            <a:ext cx="900332" cy="919701"/>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1569" y="808255"/>
            <a:ext cx="692999" cy="692999"/>
          </a:xfrm>
          <a:prstGeom prst="rect">
            <a:avLst/>
          </a:prstGeom>
        </p:spPr>
      </p:pic>
      <p:sp>
        <p:nvSpPr>
          <p:cNvPr id="16" name="文本框 15"/>
          <p:cNvSpPr txBox="1"/>
          <p:nvPr/>
        </p:nvSpPr>
        <p:spPr>
          <a:xfrm>
            <a:off x="7478974" y="3450718"/>
            <a:ext cx="2318169" cy="1200329"/>
          </a:xfrm>
          <a:prstGeom prst="rect">
            <a:avLst/>
          </a:prstGeom>
          <a:noFill/>
        </p:spPr>
        <p:txBody>
          <a:bodyPr wrap="square" rtlCol="0">
            <a:spAutoFit/>
          </a:bodyPr>
          <a:lstStyle/>
          <a:p>
            <a:r>
              <a:rPr lang="en-US" altLang="zh-CN" dirty="0" smtClean="0">
                <a:solidFill>
                  <a:schemeClr val="accent3">
                    <a:lumMod val="75000"/>
                  </a:schemeClr>
                </a:solidFill>
              </a:rPr>
              <a:t>Airflow</a:t>
            </a:r>
            <a:r>
              <a:rPr lang="zh-CN" altLang="en-US" dirty="0" smtClean="0">
                <a:solidFill>
                  <a:schemeClr val="accent3">
                    <a:lumMod val="75000"/>
                  </a:schemeClr>
                </a:solidFill>
              </a:rPr>
              <a:t>每小时启动</a:t>
            </a:r>
            <a:r>
              <a:rPr lang="en-US" altLang="zh-CN" dirty="0" smtClean="0">
                <a:solidFill>
                  <a:schemeClr val="accent3">
                    <a:lumMod val="75000"/>
                  </a:schemeClr>
                </a:solidFill>
              </a:rPr>
              <a:t>Spark</a:t>
            </a:r>
            <a:r>
              <a:rPr lang="zh-CN" altLang="en-US" dirty="0" smtClean="0">
                <a:solidFill>
                  <a:schemeClr val="accent3">
                    <a:lumMod val="75000"/>
                  </a:schemeClr>
                </a:solidFill>
              </a:rPr>
              <a:t>任务进行邮件打分。将打分后的邮件写入</a:t>
            </a:r>
            <a:r>
              <a:rPr lang="en-US" altLang="zh-CN" dirty="0" smtClean="0">
                <a:solidFill>
                  <a:schemeClr val="accent3">
                    <a:lumMod val="75000"/>
                  </a:schemeClr>
                </a:solidFill>
              </a:rPr>
              <a:t>S3</a:t>
            </a:r>
            <a:r>
              <a:rPr lang="zh-CN" altLang="en-US" dirty="0" smtClean="0">
                <a:solidFill>
                  <a:schemeClr val="accent3">
                    <a:lumMod val="75000"/>
                  </a:schemeClr>
                </a:solidFill>
              </a:rPr>
              <a:t>。</a:t>
            </a:r>
            <a:endParaRPr lang="zh-CN" altLang="en-US" dirty="0">
              <a:solidFill>
                <a:schemeClr val="accent3">
                  <a:lumMod val="75000"/>
                </a:schemeClr>
              </a:solidFill>
            </a:endParaRPr>
          </a:p>
        </p:txBody>
      </p:sp>
      <p:sp>
        <p:nvSpPr>
          <p:cNvPr id="17" name="右箭头 16"/>
          <p:cNvSpPr/>
          <p:nvPr/>
        </p:nvSpPr>
        <p:spPr>
          <a:xfrm>
            <a:off x="9620929" y="2234822"/>
            <a:ext cx="859809" cy="491320"/>
          </a:xfrm>
          <a:prstGeom prst="rightArrow">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矩形 17"/>
          <p:cNvSpPr/>
          <p:nvPr/>
        </p:nvSpPr>
        <p:spPr>
          <a:xfrm>
            <a:off x="10695410" y="1125692"/>
            <a:ext cx="618979" cy="19448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B0F0"/>
                </a:solidFill>
              </a:rPr>
              <a:t>S3</a:t>
            </a:r>
            <a:endParaRPr lang="zh-CN" altLang="en-US" b="1" dirty="0">
              <a:solidFill>
                <a:srgbClr val="00B0F0"/>
              </a:solidFill>
            </a:endParaRPr>
          </a:p>
        </p:txBody>
      </p:sp>
      <p:sp>
        <p:nvSpPr>
          <p:cNvPr id="19" name="矩形 18"/>
          <p:cNvSpPr/>
          <p:nvPr/>
        </p:nvSpPr>
        <p:spPr>
          <a:xfrm>
            <a:off x="10695410" y="3070498"/>
            <a:ext cx="618979" cy="9279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B0F0"/>
                </a:solidFill>
              </a:rPr>
              <a:t>SNS</a:t>
            </a:r>
            <a:endParaRPr lang="zh-CN" altLang="en-US" b="1" dirty="0">
              <a:solidFill>
                <a:srgbClr val="00B0F0"/>
              </a:solidFill>
            </a:endParaRPr>
          </a:p>
        </p:txBody>
      </p:sp>
      <p:sp>
        <p:nvSpPr>
          <p:cNvPr id="20" name="矩形 19"/>
          <p:cNvSpPr/>
          <p:nvPr/>
        </p:nvSpPr>
        <p:spPr>
          <a:xfrm>
            <a:off x="10695409" y="3998487"/>
            <a:ext cx="618979" cy="92799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B0F0"/>
                </a:solidFill>
              </a:rPr>
              <a:t>SQS</a:t>
            </a:r>
            <a:endParaRPr lang="zh-CN" altLang="en-US" b="1" dirty="0">
              <a:solidFill>
                <a:srgbClr val="00B0F0"/>
              </a:solidFill>
            </a:endParaRPr>
          </a:p>
        </p:txBody>
      </p:sp>
      <p:sp>
        <p:nvSpPr>
          <p:cNvPr id="21" name="矩形 20"/>
          <p:cNvSpPr/>
          <p:nvPr/>
        </p:nvSpPr>
        <p:spPr>
          <a:xfrm>
            <a:off x="6800123" y="4814249"/>
            <a:ext cx="3461657"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肘形连接符 24"/>
          <p:cNvCxnSpPr>
            <a:endCxn id="21" idx="3"/>
          </p:cNvCxnSpPr>
          <p:nvPr/>
        </p:nvCxnSpPr>
        <p:spPr>
          <a:xfrm rot="5400000">
            <a:off x="8909887" y="3626195"/>
            <a:ext cx="3454347" cy="750560"/>
          </a:xfrm>
          <a:prstGeom prst="bentConnector2">
            <a:avLst/>
          </a:prstGeom>
          <a:ln w="127000">
            <a:solidFill>
              <a:srgbClr val="00B05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625107" y="5102462"/>
            <a:ext cx="1645921" cy="922781"/>
          </a:xfrm>
          <a:prstGeom prst="rect">
            <a:avLst/>
          </a:prstGeom>
          <a:solidFill>
            <a:schemeClr val="accent3"/>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777507" y="5254862"/>
            <a:ext cx="1645921" cy="922781"/>
          </a:xfrm>
          <a:prstGeom prst="rect">
            <a:avLst/>
          </a:prstGeom>
          <a:solidFill>
            <a:schemeClr val="accent3"/>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929907" y="5407262"/>
            <a:ext cx="1645921" cy="922781"/>
          </a:xfrm>
          <a:prstGeom prst="rect">
            <a:avLst/>
          </a:prstGeom>
          <a:solidFill>
            <a:schemeClr val="accent3"/>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70C0"/>
                </a:solidFill>
              </a:rPr>
              <a:t>DB Importers</a:t>
            </a:r>
            <a:endParaRPr lang="zh-CN" altLang="en-US" b="1" dirty="0">
              <a:solidFill>
                <a:srgbClr val="0070C0"/>
              </a:solidFill>
            </a:endParaRPr>
          </a:p>
        </p:txBody>
      </p:sp>
      <p:sp>
        <p:nvSpPr>
          <p:cNvPr id="30" name="圆柱形 29"/>
          <p:cNvSpPr/>
          <p:nvPr/>
        </p:nvSpPr>
        <p:spPr>
          <a:xfrm>
            <a:off x="3539855" y="5029154"/>
            <a:ext cx="1681089" cy="1678996"/>
          </a:xfrm>
          <a:prstGeom prst="ca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DB</a:t>
            </a:r>
            <a:endParaRPr lang="zh-CN" altLang="en-US" dirty="0"/>
          </a:p>
        </p:txBody>
      </p:sp>
      <p:sp>
        <p:nvSpPr>
          <p:cNvPr id="31" name="左箭头 30"/>
          <p:cNvSpPr/>
          <p:nvPr/>
        </p:nvSpPr>
        <p:spPr>
          <a:xfrm>
            <a:off x="5364950" y="5458754"/>
            <a:ext cx="1133125" cy="56649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92901" y="4629970"/>
            <a:ext cx="1518109" cy="923330"/>
          </a:xfrm>
          <a:prstGeom prst="rect">
            <a:avLst/>
          </a:prstGeom>
          <a:noFill/>
        </p:spPr>
        <p:txBody>
          <a:bodyPr wrap="square" rtlCol="0">
            <a:spAutoFit/>
          </a:bodyPr>
          <a:lstStyle/>
          <a:p>
            <a:r>
              <a:rPr lang="en-US" altLang="zh-CN" dirty="0">
                <a:solidFill>
                  <a:srgbClr val="00B0F0"/>
                </a:solidFill>
              </a:rPr>
              <a:t>Importer</a:t>
            </a:r>
            <a:r>
              <a:rPr lang="zh-CN" altLang="en-US" dirty="0">
                <a:solidFill>
                  <a:srgbClr val="00B0F0"/>
                </a:solidFill>
              </a:rPr>
              <a:t>导入邮件打分和统计信息</a:t>
            </a:r>
          </a:p>
        </p:txBody>
      </p:sp>
      <p:sp>
        <p:nvSpPr>
          <p:cNvPr id="33" name="左箭头 32"/>
          <p:cNvSpPr/>
          <p:nvPr/>
        </p:nvSpPr>
        <p:spPr>
          <a:xfrm>
            <a:off x="2853903" y="5553300"/>
            <a:ext cx="492375" cy="566490"/>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8040" y="5143047"/>
            <a:ext cx="1501254" cy="1501254"/>
          </a:xfrm>
          <a:prstGeom prst="rect">
            <a:avLst/>
          </a:prstGeom>
        </p:spPr>
      </p:pic>
      <p:sp>
        <p:nvSpPr>
          <p:cNvPr id="35" name="椭圆 34"/>
          <p:cNvSpPr/>
          <p:nvPr/>
        </p:nvSpPr>
        <p:spPr>
          <a:xfrm>
            <a:off x="675792" y="5227424"/>
            <a:ext cx="351692" cy="382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46111" y="5670073"/>
            <a:ext cx="411053" cy="50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1287286" y="3975192"/>
            <a:ext cx="1332137" cy="1200329"/>
          </a:xfrm>
          <a:prstGeom prst="rect">
            <a:avLst/>
          </a:prstGeom>
          <a:noFill/>
        </p:spPr>
        <p:txBody>
          <a:bodyPr wrap="square" rtlCol="0">
            <a:spAutoFit/>
          </a:bodyPr>
          <a:lstStyle/>
          <a:p>
            <a:r>
              <a:rPr lang="zh-CN" altLang="en-US" dirty="0" smtClean="0">
                <a:solidFill>
                  <a:srgbClr val="00B0F0"/>
                </a:solidFill>
              </a:rPr>
              <a:t>用户收到危险邮件报警，并可以实时查看</a:t>
            </a:r>
            <a:endParaRPr lang="zh-CN" altLang="en-US" dirty="0">
              <a:solidFill>
                <a:srgbClr val="00B0F0"/>
              </a:solidFill>
            </a:endParaRPr>
          </a:p>
        </p:txBody>
      </p:sp>
    </p:spTree>
    <p:extLst>
      <p:ext uri="{BB962C8B-B14F-4D97-AF65-F5344CB8AC3E}">
        <p14:creationId xmlns:p14="http://schemas.microsoft.com/office/powerpoint/2010/main" val="1391979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zh-CN" altLang="en-US" sz="3600" dirty="0" smtClean="0"/>
              <a:t>案例：</a:t>
            </a:r>
            <a:r>
              <a:rPr lang="zh-CN" altLang="en-US" sz="3600" dirty="0"/>
              <a:t>邮件打分和</a:t>
            </a:r>
            <a:r>
              <a:rPr lang="zh-CN" altLang="en-US" sz="3600" dirty="0" smtClean="0"/>
              <a:t>处理</a:t>
            </a:r>
            <a:r>
              <a:rPr lang="zh-CN" altLang="en-US" sz="3600" dirty="0"/>
              <a:t>代码</a:t>
            </a:r>
          </a:p>
        </p:txBody>
      </p:sp>
      <p:graphicFrame>
        <p:nvGraphicFramePr>
          <p:cNvPr id="6" name="对象 5"/>
          <p:cNvGraphicFramePr>
            <a:graphicFrameLocks noChangeAspect="1"/>
          </p:cNvGraphicFramePr>
          <p:nvPr>
            <p:extLst>
              <p:ext uri="{D42A27DB-BD31-4B8C-83A1-F6EECF244321}">
                <p14:modId xmlns:p14="http://schemas.microsoft.com/office/powerpoint/2010/main" val="3530391680"/>
              </p:ext>
            </p:extLst>
          </p:nvPr>
        </p:nvGraphicFramePr>
        <p:xfrm>
          <a:off x="5128288" y="2285467"/>
          <a:ext cx="3613253" cy="945462"/>
        </p:xfrm>
        <a:graphic>
          <a:graphicData uri="http://schemas.openxmlformats.org/presentationml/2006/ole">
            <mc:AlternateContent xmlns:mc="http://schemas.openxmlformats.org/markup-compatibility/2006">
              <mc:Choice xmlns:v="urn:schemas-microsoft-com:vml" Requires="v">
                <p:oleObj spid="_x0000_s1030" name="包装程序外壳对象" showAsIcon="1" r:id="rId3" imgW="1734480" imgH="453960" progId="Package">
                  <p:embed/>
                </p:oleObj>
              </mc:Choice>
              <mc:Fallback>
                <p:oleObj name="包装程序外壳对象" showAsIcon="1" r:id="rId3" imgW="1734480" imgH="453960" progId="Package">
                  <p:embed/>
                  <p:pic>
                    <p:nvPicPr>
                      <p:cNvPr id="0" name=""/>
                      <p:cNvPicPr/>
                      <p:nvPr/>
                    </p:nvPicPr>
                    <p:blipFill>
                      <a:blip r:embed="rId4"/>
                      <a:stretch>
                        <a:fillRect/>
                      </a:stretch>
                    </p:blipFill>
                    <p:spPr>
                      <a:xfrm>
                        <a:off x="5128288" y="2285467"/>
                        <a:ext cx="3613253" cy="9454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05770538"/>
              </p:ext>
            </p:extLst>
          </p:nvPr>
        </p:nvGraphicFramePr>
        <p:xfrm>
          <a:off x="962261" y="2285467"/>
          <a:ext cx="2845393" cy="1058234"/>
        </p:xfrm>
        <a:graphic>
          <a:graphicData uri="http://schemas.openxmlformats.org/presentationml/2006/ole">
            <mc:AlternateContent xmlns:mc="http://schemas.openxmlformats.org/markup-compatibility/2006">
              <mc:Choice xmlns:v="urn:schemas-microsoft-com:vml" Requires="v">
                <p:oleObj spid="_x0000_s1031" name="包装程序外壳对象" showAsIcon="1" r:id="rId5" imgW="1221480" imgH="453960" progId="Package">
                  <p:embed/>
                </p:oleObj>
              </mc:Choice>
              <mc:Fallback>
                <p:oleObj name="包装程序外壳对象" showAsIcon="1" r:id="rId5" imgW="1221480" imgH="453960" progId="Package">
                  <p:embed/>
                  <p:pic>
                    <p:nvPicPr>
                      <p:cNvPr id="0" name=""/>
                      <p:cNvPicPr/>
                      <p:nvPr/>
                    </p:nvPicPr>
                    <p:blipFill>
                      <a:blip r:embed="rId6"/>
                      <a:stretch>
                        <a:fillRect/>
                      </a:stretch>
                    </p:blipFill>
                    <p:spPr>
                      <a:xfrm>
                        <a:off x="962261" y="2285467"/>
                        <a:ext cx="2845393" cy="1058234"/>
                      </a:xfrm>
                      <a:prstGeom prst="rect">
                        <a:avLst/>
                      </a:prstGeom>
                    </p:spPr>
                  </p:pic>
                </p:oleObj>
              </mc:Fallback>
            </mc:AlternateContent>
          </a:graphicData>
        </a:graphic>
      </p:graphicFrame>
    </p:spTree>
    <p:extLst>
      <p:ext uri="{BB962C8B-B14F-4D97-AF65-F5344CB8AC3E}">
        <p14:creationId xmlns:p14="http://schemas.microsoft.com/office/powerpoint/2010/main" val="339583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Airflow</a:t>
            </a:r>
            <a:endParaRPr lang="zh-CN" altLang="en-US" dirty="0"/>
          </a:p>
        </p:txBody>
      </p:sp>
      <p:sp>
        <p:nvSpPr>
          <p:cNvPr id="3" name="副标题 2"/>
          <p:cNvSpPr>
            <a:spLocks noGrp="1"/>
          </p:cNvSpPr>
          <p:nvPr>
            <p:ph type="subTitle" idx="1"/>
          </p:nvPr>
        </p:nvSpPr>
        <p:spPr/>
        <p:txBody>
          <a:bodyPr>
            <a:normAutofit/>
          </a:bodyPr>
          <a:lstStyle/>
          <a:p>
            <a:r>
              <a:rPr lang="en-US" altLang="zh-CN" sz="3200" dirty="0" smtClean="0">
                <a:solidFill>
                  <a:srgbClr val="00FB93"/>
                </a:solidFill>
                <a:latin typeface="+mj-ea"/>
              </a:rPr>
              <a:t>Airflow</a:t>
            </a:r>
            <a:r>
              <a:rPr lang="zh-CN" altLang="en-US" sz="3200" dirty="0" smtClean="0">
                <a:solidFill>
                  <a:srgbClr val="00FB93"/>
                </a:solidFill>
                <a:latin typeface="+mj-ea"/>
              </a:rPr>
              <a:t>部署</a:t>
            </a:r>
            <a:endParaRPr lang="zh-CN" altLang="en-US" sz="3200" dirty="0">
              <a:latin typeface="+mj-ea"/>
            </a:endParaRPr>
          </a:p>
        </p:txBody>
      </p:sp>
    </p:spTree>
    <p:extLst>
      <p:ext uri="{BB962C8B-B14F-4D97-AF65-F5344CB8AC3E}">
        <p14:creationId xmlns:p14="http://schemas.microsoft.com/office/powerpoint/2010/main" val="1557963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9"/>
            <a:ext cx="9404723" cy="644562"/>
          </a:xfrm>
        </p:spPr>
        <p:txBody>
          <a:bodyPr/>
          <a:lstStyle/>
          <a:p>
            <a:r>
              <a:rPr lang="en-US" altLang="zh-CN" sz="3600" dirty="0" smtClean="0"/>
              <a:t>Airflow</a:t>
            </a:r>
            <a:r>
              <a:rPr lang="zh-CN" altLang="en-US" sz="3600" dirty="0" smtClean="0"/>
              <a:t>安装</a:t>
            </a:r>
            <a:endParaRPr lang="zh-CN" altLang="en-US" sz="3600" dirty="0"/>
          </a:p>
        </p:txBody>
      </p:sp>
      <p:sp>
        <p:nvSpPr>
          <p:cNvPr id="3" name="内容占位符 2"/>
          <p:cNvSpPr>
            <a:spLocks noGrp="1"/>
          </p:cNvSpPr>
          <p:nvPr>
            <p:ph idx="1"/>
          </p:nvPr>
        </p:nvSpPr>
        <p:spPr>
          <a:xfrm>
            <a:off x="646112" y="1223890"/>
            <a:ext cx="9403742" cy="5024510"/>
          </a:xfrm>
        </p:spPr>
        <p:txBody>
          <a:bodyPr/>
          <a:lstStyle/>
          <a:p>
            <a:endParaRPr lang="en-US" altLang="zh-CN" dirty="0" smtClean="0"/>
          </a:p>
          <a:p>
            <a:r>
              <a:rPr lang="en-US" altLang="zh-CN" dirty="0" smtClean="0"/>
              <a:t>Airflow</a:t>
            </a:r>
            <a:r>
              <a:rPr lang="zh-CN" altLang="en-US" dirty="0" smtClean="0"/>
              <a:t>由</a:t>
            </a:r>
            <a:r>
              <a:rPr lang="en-US" altLang="zh-CN" dirty="0" smtClean="0"/>
              <a:t>python</a:t>
            </a:r>
            <a:r>
              <a:rPr lang="zh-CN" altLang="en-US" dirty="0" smtClean="0"/>
              <a:t>编写，目前的最新版本是</a:t>
            </a:r>
            <a:r>
              <a:rPr lang="en-US" altLang="zh-CN" dirty="0" smtClean="0"/>
              <a:t>1.10.0</a:t>
            </a:r>
            <a:r>
              <a:rPr lang="zh-CN" altLang="en-US" dirty="0" smtClean="0"/>
              <a:t>，可以通过</a:t>
            </a:r>
            <a:r>
              <a:rPr lang="en-US" altLang="zh-CN" dirty="0" smtClean="0"/>
              <a:t>pip</a:t>
            </a:r>
            <a:r>
              <a:rPr lang="zh-CN" altLang="en-US" dirty="0" smtClean="0"/>
              <a:t>安装</a:t>
            </a:r>
            <a:endParaRPr lang="en-US" altLang="zh-CN" dirty="0" smtClean="0"/>
          </a:p>
          <a:p>
            <a:pPr marL="0" indent="0">
              <a:buNone/>
            </a:pPr>
            <a:r>
              <a:rPr lang="en-US" altLang="zh-CN" dirty="0"/>
              <a:t>	• p</a:t>
            </a:r>
            <a:r>
              <a:rPr lang="en-US" altLang="zh-CN" dirty="0" smtClean="0"/>
              <a:t>ip install apache-airflow</a:t>
            </a:r>
          </a:p>
          <a:p>
            <a:pPr marL="0" indent="0">
              <a:buNone/>
            </a:pPr>
            <a:r>
              <a:rPr lang="en-US" altLang="zh-CN" dirty="0"/>
              <a:t>	• pip </a:t>
            </a:r>
            <a:r>
              <a:rPr lang="en-US" altLang="zh-CN" dirty="0" smtClean="0"/>
              <a:t>install apache-airflow[celery] apache-airflow[</a:t>
            </a:r>
            <a:r>
              <a:rPr lang="en-US" altLang="zh-CN" dirty="0" err="1" smtClean="0"/>
              <a:t>mysql</a:t>
            </a:r>
            <a:r>
              <a:rPr lang="en-US" altLang="zh-CN" dirty="0" smtClean="0"/>
              <a:t>] …</a:t>
            </a:r>
            <a:endParaRPr lang="en-US" altLang="zh-CN" dirty="0"/>
          </a:p>
          <a:p>
            <a:r>
              <a:rPr lang="en-US" altLang="zh-CN" dirty="0" smtClean="0"/>
              <a:t>Airflow</a:t>
            </a:r>
            <a:r>
              <a:rPr lang="zh-CN" altLang="en-US" dirty="0" smtClean="0"/>
              <a:t>依赖的包很多，有的还有特定版本要求，强烈建议使用</a:t>
            </a:r>
            <a:r>
              <a:rPr lang="en-US" altLang="zh-CN" dirty="0" err="1" smtClean="0"/>
              <a:t>virtualenv</a:t>
            </a:r>
            <a:r>
              <a:rPr lang="zh-CN" altLang="en-US" dirty="0" smtClean="0"/>
              <a:t>创建单独的目录和环境</a:t>
            </a:r>
            <a:endParaRPr lang="en-US" altLang="zh-CN" dirty="0"/>
          </a:p>
          <a:p>
            <a:r>
              <a:rPr lang="en-US" altLang="zh-CN" dirty="0" smtClean="0"/>
              <a:t>Airflow</a:t>
            </a:r>
            <a:r>
              <a:rPr lang="zh-CN" altLang="en-US" dirty="0" smtClean="0"/>
              <a:t>支持</a:t>
            </a:r>
            <a:r>
              <a:rPr lang="en-US" altLang="zh-CN" dirty="0" smtClean="0"/>
              <a:t>python2.7</a:t>
            </a:r>
            <a:r>
              <a:rPr lang="zh-CN" altLang="en-US" dirty="0" smtClean="0"/>
              <a:t>和</a:t>
            </a:r>
            <a:r>
              <a:rPr lang="en-US" altLang="zh-CN" dirty="0" smtClean="0"/>
              <a:t>python3.x</a:t>
            </a:r>
            <a:r>
              <a:rPr lang="zh-CN" altLang="en-US" dirty="0" smtClean="0"/>
              <a:t>，建议直接使用</a:t>
            </a:r>
            <a:r>
              <a:rPr lang="en-US" altLang="zh-CN" dirty="0" smtClean="0"/>
              <a:t>python3.6</a:t>
            </a:r>
            <a:r>
              <a:rPr lang="zh-CN" altLang="en-US" dirty="0" smtClean="0"/>
              <a:t>即可</a:t>
            </a:r>
            <a:endParaRPr lang="en-US" altLang="zh-CN" dirty="0" smtClean="0"/>
          </a:p>
          <a:p>
            <a:r>
              <a:rPr lang="zh-CN" altLang="en-US" dirty="0" smtClean="0"/>
              <a:t>可以直接克隆</a:t>
            </a:r>
            <a:r>
              <a:rPr lang="en-US" altLang="zh-CN" dirty="0">
                <a:hlinkClick r:id="rId2"/>
              </a:rPr>
              <a:t>http://git.xin.com/ai/airflow.git</a:t>
            </a:r>
            <a:endParaRPr lang="en-US" altLang="zh-CN" dirty="0"/>
          </a:p>
          <a:p>
            <a:pPr lvl="1">
              <a:buFont typeface="Arial" panose="020B0604020202020204" pitchFamily="34" charset="0"/>
              <a:buChar char="•"/>
            </a:pPr>
            <a:r>
              <a:rPr lang="zh-CN" altLang="en-US" dirty="0" smtClean="0"/>
              <a:t>内置优化过的默认配置</a:t>
            </a:r>
            <a:endParaRPr lang="en-US" altLang="zh-CN" dirty="0" smtClean="0"/>
          </a:p>
          <a:p>
            <a:pPr lvl="1">
              <a:buFont typeface="Arial" panose="020B0604020202020204" pitchFamily="34" charset="0"/>
              <a:buChar char="•"/>
            </a:pPr>
            <a:r>
              <a:rPr lang="zh-CN" altLang="en-US" dirty="0"/>
              <a:t>一键</a:t>
            </a:r>
            <a:r>
              <a:rPr lang="zh-CN" altLang="en-US" dirty="0" smtClean="0"/>
              <a:t>安装脚本，自动打</a:t>
            </a:r>
            <a:r>
              <a:rPr lang="en-US" altLang="zh-CN" dirty="0" smtClean="0"/>
              <a:t>patch</a:t>
            </a:r>
            <a:r>
              <a:rPr lang="zh-CN" altLang="en-US" dirty="0" smtClean="0"/>
              <a:t>修复</a:t>
            </a:r>
            <a:r>
              <a:rPr lang="en-US" altLang="zh-CN" dirty="0" smtClean="0"/>
              <a:t>bug</a:t>
            </a:r>
            <a:r>
              <a:rPr lang="zh-CN" altLang="en-US" dirty="0" smtClean="0"/>
              <a:t>，优化界面</a:t>
            </a:r>
            <a:endParaRPr lang="en-US" altLang="zh-CN" dirty="0" smtClean="0"/>
          </a:p>
          <a:p>
            <a:pPr lvl="1">
              <a:buFont typeface="Arial" panose="020B0604020202020204" pitchFamily="34" charset="0"/>
              <a:buChar char="•"/>
            </a:pPr>
            <a:r>
              <a:rPr lang="zh-CN" altLang="en-US" dirty="0" smtClean="0"/>
              <a:t>内置基于</a:t>
            </a:r>
            <a:r>
              <a:rPr lang="en-US" altLang="zh-CN" dirty="0" smtClean="0"/>
              <a:t>zookeeper</a:t>
            </a:r>
            <a:r>
              <a:rPr lang="zh-CN" altLang="en-US" dirty="0" smtClean="0"/>
              <a:t>的</a:t>
            </a:r>
            <a:r>
              <a:rPr lang="en-US" altLang="zh-CN" dirty="0" smtClean="0"/>
              <a:t>HA</a:t>
            </a:r>
            <a:r>
              <a:rPr lang="zh-CN" altLang="en-US" dirty="0" smtClean="0"/>
              <a:t>辅助程序，确保集群中最多只有一个</a:t>
            </a:r>
            <a:r>
              <a:rPr lang="en-US" altLang="zh-CN" dirty="0" smtClean="0"/>
              <a:t>scheduler</a:t>
            </a:r>
            <a:r>
              <a:rPr lang="zh-CN" altLang="en-US" dirty="0" smtClean="0"/>
              <a:t>运行</a:t>
            </a:r>
            <a:endParaRPr lang="en-US" altLang="zh-CN" dirty="0" smtClean="0"/>
          </a:p>
          <a:p>
            <a:pPr lvl="1">
              <a:buFont typeface="Arial" panose="020B0604020202020204" pitchFamily="34" charset="0"/>
              <a:buChar char="•"/>
            </a:pPr>
            <a:endParaRPr lang="en-US" altLang="zh-CN" dirty="0" smtClean="0"/>
          </a:p>
          <a:p>
            <a:pPr lvl="1">
              <a:buFont typeface="Arial" panose="020B0604020202020204" pitchFamily="34" charset="0"/>
              <a:buChar char="•"/>
            </a:pPr>
            <a:endParaRPr lang="en-US" altLang="zh-CN" dirty="0" smtClean="0"/>
          </a:p>
          <a:p>
            <a:pPr lvl="1">
              <a:buFont typeface="Arial" panose="020B0604020202020204" pitchFamily="34" charset="0"/>
              <a:buChar char="•"/>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47330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00833"/>
          </a:xfrm>
        </p:spPr>
        <p:txBody>
          <a:bodyPr/>
          <a:lstStyle/>
          <a:p>
            <a:r>
              <a:rPr lang="en-US" altLang="zh-CN" sz="3600" dirty="0" smtClean="0"/>
              <a:t>Airflow</a:t>
            </a:r>
            <a:r>
              <a:rPr lang="zh-CN" altLang="en-US" sz="3600" dirty="0" smtClean="0"/>
              <a:t>常用配置</a:t>
            </a:r>
            <a:endParaRPr lang="zh-CN" altLang="en-US" sz="3600" dirty="0"/>
          </a:p>
        </p:txBody>
      </p:sp>
      <p:sp>
        <p:nvSpPr>
          <p:cNvPr id="3" name="内容占位符 2"/>
          <p:cNvSpPr>
            <a:spLocks noGrp="1"/>
          </p:cNvSpPr>
          <p:nvPr>
            <p:ph idx="1"/>
          </p:nvPr>
        </p:nvSpPr>
        <p:spPr>
          <a:xfrm>
            <a:off x="646112" y="1153552"/>
            <a:ext cx="11156682" cy="5094848"/>
          </a:xfrm>
        </p:spPr>
        <p:txBody>
          <a:bodyPr/>
          <a:lstStyle/>
          <a:p>
            <a:r>
              <a:rPr lang="en-US" altLang="zh-CN" dirty="0"/>
              <a:t>c</a:t>
            </a:r>
            <a:r>
              <a:rPr lang="en-US" altLang="zh-CN" dirty="0" smtClean="0"/>
              <a:t>ore</a:t>
            </a:r>
          </a:p>
          <a:p>
            <a:pPr lvl="1">
              <a:buFont typeface="Arial" panose="020B0604020202020204" pitchFamily="34" charset="0"/>
              <a:buChar char="•"/>
            </a:pPr>
            <a:r>
              <a:rPr lang="en-US" altLang="zh-CN" dirty="0" smtClean="0"/>
              <a:t>executor</a:t>
            </a:r>
            <a:r>
              <a:rPr lang="zh-CN" altLang="en-US" sz="1600" dirty="0" smtClean="0"/>
              <a:t>：生产环境一般使用</a:t>
            </a:r>
            <a:r>
              <a:rPr lang="en-US" altLang="zh-CN" sz="1600" dirty="0" err="1" smtClean="0"/>
              <a:t>CeleryExecutor</a:t>
            </a:r>
            <a:r>
              <a:rPr lang="zh-CN" altLang="en-US" sz="1600" dirty="0" smtClean="0"/>
              <a:t>，开发可以用</a:t>
            </a:r>
            <a:r>
              <a:rPr lang="en-US" altLang="zh-CN" sz="1600" dirty="0" err="1" smtClean="0"/>
              <a:t>SequentialExecutor</a:t>
            </a:r>
            <a:endParaRPr lang="en-US" altLang="zh-CN" sz="1600" dirty="0" smtClean="0"/>
          </a:p>
          <a:p>
            <a:pPr lvl="1">
              <a:buFont typeface="Arial" panose="020B0604020202020204" pitchFamily="34" charset="0"/>
              <a:buChar char="•"/>
            </a:pPr>
            <a:r>
              <a:rPr lang="en-US" altLang="zh-CN" dirty="0" smtClean="0"/>
              <a:t>sql_alchemy_conn</a:t>
            </a:r>
            <a:r>
              <a:rPr lang="zh-CN" altLang="en-US" dirty="0" smtClean="0"/>
              <a:t>：</a:t>
            </a:r>
            <a:r>
              <a:rPr lang="zh-CN" altLang="en-US" sz="1600" dirty="0" smtClean="0"/>
              <a:t>生产环境一般用</a:t>
            </a:r>
            <a:r>
              <a:rPr lang="en-US" altLang="zh-CN" sz="1600" dirty="0" smtClean="0"/>
              <a:t>MySQL</a:t>
            </a:r>
            <a:r>
              <a:rPr lang="zh-CN" altLang="en-US" sz="1600" dirty="0" smtClean="0"/>
              <a:t>，开发可以用</a:t>
            </a:r>
            <a:r>
              <a:rPr lang="en-US" altLang="zh-CN" sz="1600" dirty="0" err="1" smtClean="0"/>
              <a:t>sqlite</a:t>
            </a:r>
            <a:endParaRPr lang="en-US" altLang="zh-CN" sz="1600" dirty="0" smtClean="0"/>
          </a:p>
          <a:p>
            <a:pPr lvl="1">
              <a:buFont typeface="Arial" panose="020B0604020202020204" pitchFamily="34" charset="0"/>
              <a:buChar char="•"/>
            </a:pPr>
            <a:r>
              <a:rPr lang="en-US" altLang="zh-CN" dirty="0" smtClean="0"/>
              <a:t>max_active_runs_per_dag</a:t>
            </a:r>
            <a:r>
              <a:rPr lang="zh-CN" altLang="en-US" dirty="0" smtClean="0"/>
              <a:t>：</a:t>
            </a:r>
            <a:r>
              <a:rPr lang="zh-CN" altLang="en-US" sz="1600" dirty="0" smtClean="0"/>
              <a:t>每个</a:t>
            </a:r>
            <a:r>
              <a:rPr lang="en-US" altLang="zh-CN" sz="1600" dirty="0" smtClean="0"/>
              <a:t>DAG</a:t>
            </a:r>
            <a:r>
              <a:rPr lang="zh-CN" altLang="en-US" sz="1600" dirty="0" smtClean="0"/>
              <a:t>允许的最大运行实例，为了防止并发运行导致问题，设置成</a:t>
            </a:r>
            <a:r>
              <a:rPr lang="en-US" altLang="zh-CN" sz="1600" dirty="0" smtClean="0"/>
              <a:t>1</a:t>
            </a:r>
          </a:p>
          <a:p>
            <a:pPr lvl="1">
              <a:buFont typeface="Arial" panose="020B0604020202020204" pitchFamily="34" charset="0"/>
              <a:buChar char="•"/>
            </a:pPr>
            <a:endParaRPr lang="en-US" altLang="zh-CN" dirty="0" smtClean="0"/>
          </a:p>
          <a:p>
            <a:r>
              <a:rPr lang="en-US" altLang="zh-CN" dirty="0"/>
              <a:t>w</a:t>
            </a:r>
            <a:r>
              <a:rPr lang="en-US" altLang="zh-CN" dirty="0" smtClean="0"/>
              <a:t>ebserver</a:t>
            </a:r>
          </a:p>
          <a:p>
            <a:pPr lvl="1">
              <a:buFont typeface="Arial" panose="020B0604020202020204" pitchFamily="34" charset="0"/>
              <a:buChar char="•"/>
            </a:pPr>
            <a:r>
              <a:rPr lang="en-US" altLang="zh-CN" dirty="0"/>
              <a:t>a</a:t>
            </a:r>
            <a:r>
              <a:rPr lang="en-US" altLang="zh-CN" dirty="0" smtClean="0"/>
              <a:t>uthenticate</a:t>
            </a:r>
            <a:r>
              <a:rPr lang="zh-CN" altLang="en-US" dirty="0" smtClean="0"/>
              <a:t>：</a:t>
            </a:r>
            <a:r>
              <a:rPr lang="zh-CN" altLang="en-US" sz="1600" dirty="0" smtClean="0"/>
              <a:t>是否开启用户认证，生产环境需要开启</a:t>
            </a:r>
            <a:endParaRPr lang="en-US" altLang="zh-CN" sz="1600" dirty="0" smtClean="0"/>
          </a:p>
          <a:p>
            <a:pPr lvl="1">
              <a:buFont typeface="Arial" panose="020B0604020202020204" pitchFamily="34" charset="0"/>
              <a:buChar char="•"/>
            </a:pPr>
            <a:r>
              <a:rPr lang="en-US" altLang="zh-CN" dirty="0" err="1" smtClean="0"/>
              <a:t>auth_backend</a:t>
            </a:r>
            <a:r>
              <a:rPr lang="zh-CN" altLang="en-US" dirty="0" smtClean="0"/>
              <a:t>：</a:t>
            </a:r>
            <a:r>
              <a:rPr lang="zh-CN" altLang="en-US" sz="1600" dirty="0" smtClean="0"/>
              <a:t>认证方式，一般生产环境使用</a:t>
            </a:r>
            <a:r>
              <a:rPr lang="en-US" altLang="zh-CN" sz="1600" dirty="0" err="1" smtClean="0"/>
              <a:t>airflow.contrib.auth.backends.ldap_auth</a:t>
            </a:r>
            <a:endParaRPr lang="en-US" altLang="zh-CN" sz="1600" dirty="0" smtClean="0"/>
          </a:p>
          <a:p>
            <a:pPr lvl="1">
              <a:buFont typeface="Arial" panose="020B0604020202020204" pitchFamily="34" charset="0"/>
              <a:buChar char="•"/>
            </a:pPr>
            <a:endParaRPr lang="en-US" altLang="zh-CN" dirty="0" smtClean="0"/>
          </a:p>
          <a:p>
            <a:r>
              <a:rPr lang="en-US" altLang="zh-CN" dirty="0" err="1" smtClean="0"/>
              <a:t>smtp</a:t>
            </a:r>
            <a:r>
              <a:rPr lang="zh-CN" altLang="en-US" dirty="0" smtClean="0"/>
              <a:t>：为了收到报警邮件，按公司邮箱实际情况设置</a:t>
            </a:r>
            <a:endParaRPr lang="en-US" altLang="zh-CN" dirty="0" smtClean="0"/>
          </a:p>
          <a:p>
            <a:endParaRPr lang="en-US" altLang="zh-CN" dirty="0" smtClean="0"/>
          </a:p>
          <a:p>
            <a:r>
              <a:rPr lang="en-US" altLang="zh-CN" dirty="0" err="1"/>
              <a:t>l</a:t>
            </a:r>
            <a:r>
              <a:rPr lang="en-US" altLang="zh-CN" dirty="0" err="1" smtClean="0"/>
              <a:t>dap</a:t>
            </a:r>
            <a:r>
              <a:rPr lang="zh-CN" altLang="en-US" dirty="0" smtClean="0"/>
              <a:t>：</a:t>
            </a:r>
            <a:r>
              <a:rPr lang="en-US" altLang="zh-CN" dirty="0" smtClean="0"/>
              <a:t>webserver</a:t>
            </a:r>
            <a:r>
              <a:rPr lang="zh-CN" altLang="en-US" dirty="0" smtClean="0"/>
              <a:t>开启</a:t>
            </a:r>
            <a:r>
              <a:rPr lang="en-US" altLang="zh-CN" dirty="0" err="1" smtClean="0"/>
              <a:t>ldap</a:t>
            </a:r>
            <a:r>
              <a:rPr lang="zh-CN" altLang="en-US" dirty="0" smtClean="0"/>
              <a:t>认证后，相应配置这里</a:t>
            </a:r>
            <a:endParaRPr lang="en-US" altLang="zh-CN" dirty="0" smtClean="0"/>
          </a:p>
          <a:p>
            <a:endParaRPr lang="zh-CN" altLang="en-US" dirty="0"/>
          </a:p>
        </p:txBody>
      </p:sp>
    </p:spTree>
    <p:extLst>
      <p:ext uri="{BB962C8B-B14F-4D97-AF65-F5344CB8AC3E}">
        <p14:creationId xmlns:p14="http://schemas.microsoft.com/office/powerpoint/2010/main" val="3616426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00833"/>
          </a:xfrm>
        </p:spPr>
        <p:txBody>
          <a:bodyPr/>
          <a:lstStyle/>
          <a:p>
            <a:r>
              <a:rPr lang="en-US" altLang="zh-CN" sz="3600" dirty="0" smtClean="0"/>
              <a:t>Airflow</a:t>
            </a:r>
            <a:r>
              <a:rPr lang="zh-CN" altLang="en-US" sz="3600" dirty="0" smtClean="0"/>
              <a:t>常用配置</a:t>
            </a:r>
            <a:endParaRPr lang="zh-CN" altLang="en-US" sz="3600" dirty="0"/>
          </a:p>
        </p:txBody>
      </p:sp>
      <p:sp>
        <p:nvSpPr>
          <p:cNvPr id="3" name="内容占位符 2"/>
          <p:cNvSpPr>
            <a:spLocks noGrp="1"/>
          </p:cNvSpPr>
          <p:nvPr>
            <p:ph idx="1"/>
          </p:nvPr>
        </p:nvSpPr>
        <p:spPr>
          <a:xfrm>
            <a:off x="646112" y="1153552"/>
            <a:ext cx="11156682" cy="5094848"/>
          </a:xfrm>
        </p:spPr>
        <p:txBody>
          <a:bodyPr/>
          <a:lstStyle/>
          <a:p>
            <a:r>
              <a:rPr lang="en-US" altLang="zh-CN" dirty="0" smtClean="0"/>
              <a:t>celery</a:t>
            </a:r>
          </a:p>
          <a:p>
            <a:pPr lvl="1">
              <a:buFont typeface="Arial" panose="020B0604020202020204" pitchFamily="34" charset="0"/>
              <a:buChar char="•"/>
            </a:pPr>
            <a:r>
              <a:rPr lang="en-US" altLang="zh-CN" dirty="0" err="1"/>
              <a:t>worker_concurrency</a:t>
            </a:r>
            <a:r>
              <a:rPr lang="zh-CN" altLang="en-US" sz="1600" dirty="0" smtClean="0"/>
              <a:t>：</a:t>
            </a:r>
            <a:r>
              <a:rPr lang="en-US" altLang="zh-CN" sz="1600" dirty="0" smtClean="0"/>
              <a:t>celery</a:t>
            </a:r>
            <a:r>
              <a:rPr lang="zh-CN" altLang="en-US" sz="1600" dirty="0" smtClean="0"/>
              <a:t>工作进程数，一般根据</a:t>
            </a:r>
            <a:r>
              <a:rPr lang="en-US" altLang="zh-CN" sz="1600" dirty="0" smtClean="0"/>
              <a:t>task</a:t>
            </a:r>
            <a:r>
              <a:rPr lang="zh-CN" altLang="en-US" sz="1600" dirty="0" smtClean="0"/>
              <a:t>的情况设置成系统</a:t>
            </a:r>
            <a:r>
              <a:rPr lang="en-US" altLang="zh-CN" sz="1600" dirty="0" err="1" smtClean="0"/>
              <a:t>cpu</a:t>
            </a:r>
            <a:r>
              <a:rPr lang="zh-CN" altLang="en-US" sz="1600" dirty="0" smtClean="0"/>
              <a:t>核数</a:t>
            </a:r>
            <a:r>
              <a:rPr lang="en-US" altLang="zh-CN" sz="1600" dirty="0" smtClean="0"/>
              <a:t>1</a:t>
            </a:r>
            <a:r>
              <a:rPr lang="zh-CN" altLang="en-US" sz="1600" dirty="0" smtClean="0"/>
              <a:t>到</a:t>
            </a:r>
            <a:r>
              <a:rPr lang="en-US" altLang="zh-CN" sz="1600" dirty="0" smtClean="0"/>
              <a:t>2</a:t>
            </a:r>
            <a:r>
              <a:rPr lang="zh-CN" altLang="en-US" sz="1600" dirty="0" smtClean="0"/>
              <a:t>倍之间</a:t>
            </a:r>
            <a:endParaRPr lang="en-US" altLang="zh-CN" sz="1600" dirty="0" smtClean="0"/>
          </a:p>
          <a:p>
            <a:pPr lvl="1">
              <a:buFont typeface="Arial" panose="020B0604020202020204" pitchFamily="34" charset="0"/>
              <a:buChar char="•"/>
            </a:pPr>
            <a:r>
              <a:rPr lang="en-US" altLang="zh-CN" dirty="0" err="1"/>
              <a:t>broker_url</a:t>
            </a:r>
            <a:r>
              <a:rPr lang="zh-CN" altLang="en-US" dirty="0" smtClean="0"/>
              <a:t>：</a:t>
            </a:r>
            <a:r>
              <a:rPr lang="zh-CN" altLang="en-US" sz="1600" dirty="0" smtClean="0"/>
              <a:t>消息队列服务，一般使用</a:t>
            </a:r>
            <a:r>
              <a:rPr lang="en-US" altLang="zh-CN" sz="1600" dirty="0" err="1" smtClean="0"/>
              <a:t>redis</a:t>
            </a:r>
            <a:r>
              <a:rPr lang="zh-CN" altLang="en-US" sz="1600" dirty="0" smtClean="0"/>
              <a:t>即可，简单高效</a:t>
            </a:r>
            <a:endParaRPr lang="en-US" altLang="zh-CN" sz="1600" dirty="0" smtClean="0"/>
          </a:p>
          <a:p>
            <a:pPr lvl="1">
              <a:buFont typeface="Arial" panose="020B0604020202020204" pitchFamily="34" charset="0"/>
              <a:buChar char="•"/>
            </a:pPr>
            <a:r>
              <a:rPr lang="en-US" altLang="zh-CN" dirty="0" err="1"/>
              <a:t>result_backend</a:t>
            </a:r>
            <a:r>
              <a:rPr lang="zh-CN" altLang="en-US" dirty="0" smtClean="0"/>
              <a:t>：</a:t>
            </a:r>
            <a:r>
              <a:rPr lang="zh-CN" altLang="en-US" sz="1600" dirty="0" smtClean="0"/>
              <a:t>任务结果数据库，任务状态更新会存于此地，一般使用</a:t>
            </a:r>
            <a:r>
              <a:rPr lang="en-US" altLang="zh-CN" sz="1600" dirty="0" smtClean="0"/>
              <a:t>MySQL</a:t>
            </a:r>
          </a:p>
          <a:p>
            <a:pPr lvl="1">
              <a:buFont typeface="Arial" panose="020B0604020202020204" pitchFamily="34" charset="0"/>
              <a:buChar char="•"/>
            </a:pPr>
            <a:endParaRPr lang="en-US" altLang="zh-CN" dirty="0" smtClean="0"/>
          </a:p>
          <a:p>
            <a:r>
              <a:rPr lang="en-US" altLang="zh-CN" dirty="0" smtClean="0"/>
              <a:t>scheduler</a:t>
            </a:r>
          </a:p>
          <a:p>
            <a:pPr lvl="1">
              <a:buFont typeface="Arial" panose="020B0604020202020204" pitchFamily="34" charset="0"/>
              <a:buChar char="•"/>
            </a:pPr>
            <a:r>
              <a:rPr lang="en-US" altLang="zh-CN" dirty="0"/>
              <a:t>a</a:t>
            </a:r>
            <a:r>
              <a:rPr lang="en-US" altLang="zh-CN" dirty="0" smtClean="0"/>
              <a:t>uthenticate</a:t>
            </a:r>
            <a:r>
              <a:rPr lang="zh-CN" altLang="en-US" dirty="0" smtClean="0"/>
              <a:t>：</a:t>
            </a:r>
            <a:r>
              <a:rPr lang="zh-CN" altLang="en-US" sz="1600" dirty="0" smtClean="0"/>
              <a:t>是否开启用户认证，生产环境需要开启</a:t>
            </a:r>
            <a:endParaRPr lang="en-US" altLang="zh-CN" sz="1600" dirty="0" smtClean="0"/>
          </a:p>
          <a:p>
            <a:pPr lvl="1">
              <a:buFont typeface="Arial" panose="020B0604020202020204" pitchFamily="34" charset="0"/>
              <a:buChar char="•"/>
            </a:pPr>
            <a:r>
              <a:rPr lang="en-US" altLang="zh-CN" dirty="0" err="1" smtClean="0"/>
              <a:t>auth_backend</a:t>
            </a:r>
            <a:r>
              <a:rPr lang="zh-CN" altLang="en-US" dirty="0" smtClean="0"/>
              <a:t>：</a:t>
            </a:r>
            <a:r>
              <a:rPr lang="zh-CN" altLang="en-US" sz="1600" dirty="0" smtClean="0"/>
              <a:t>认证方式，一般生产环境使用</a:t>
            </a:r>
            <a:r>
              <a:rPr lang="en-US" altLang="zh-CN" sz="1600" dirty="0" err="1" smtClean="0"/>
              <a:t>airflow.contrib.auth.backends.ldap_auth</a:t>
            </a:r>
            <a:endParaRPr lang="en-US" altLang="zh-CN" sz="1600" dirty="0" smtClean="0"/>
          </a:p>
          <a:p>
            <a:pPr lvl="1">
              <a:buFont typeface="Arial" panose="020B0604020202020204" pitchFamily="34" charset="0"/>
              <a:buChar char="•"/>
            </a:pPr>
            <a:r>
              <a:rPr lang="en-US" altLang="zh-CN" dirty="0" err="1" smtClean="0"/>
              <a:t>scheduler_heartbeat_sec</a:t>
            </a:r>
            <a:r>
              <a:rPr lang="zh-CN" altLang="en-US" dirty="0" smtClean="0"/>
              <a:t>：</a:t>
            </a:r>
            <a:r>
              <a:rPr lang="en-US" altLang="zh-CN" sz="1600" dirty="0" smtClean="0"/>
              <a:t>scheduler</a:t>
            </a:r>
            <a:r>
              <a:rPr lang="zh-CN" altLang="en-US" sz="1600" dirty="0" smtClean="0"/>
              <a:t>开启新任务的间隔，一般设置成</a:t>
            </a:r>
            <a:r>
              <a:rPr lang="en-US" altLang="zh-CN" sz="1600" dirty="0" smtClean="0"/>
              <a:t>3</a:t>
            </a:r>
            <a:r>
              <a:rPr lang="zh-CN" altLang="en-US" sz="1600" dirty="0" smtClean="0"/>
              <a:t>到</a:t>
            </a:r>
            <a:r>
              <a:rPr lang="en-US" altLang="zh-CN" sz="1600" dirty="0" smtClean="0"/>
              <a:t>5</a:t>
            </a:r>
            <a:r>
              <a:rPr lang="zh-CN" altLang="en-US" sz="1600" dirty="0" smtClean="0"/>
              <a:t>秒</a:t>
            </a:r>
            <a:endParaRPr lang="en-US" altLang="zh-CN" sz="1600" dirty="0" smtClean="0"/>
          </a:p>
          <a:p>
            <a:pPr lvl="1">
              <a:buFont typeface="Arial" panose="020B0604020202020204" pitchFamily="34" charset="0"/>
              <a:buChar char="•"/>
            </a:pPr>
            <a:r>
              <a:rPr lang="en-US" altLang="zh-CN" dirty="0" err="1" smtClean="0"/>
              <a:t>run_duration</a:t>
            </a:r>
            <a:r>
              <a:rPr lang="zh-CN" altLang="en-US" dirty="0" smtClean="0"/>
              <a:t>：</a:t>
            </a:r>
            <a:r>
              <a:rPr lang="en-US" altLang="zh-CN" sz="1600" dirty="0" err="1" smtClean="0"/>
              <a:t>scheudler</a:t>
            </a:r>
            <a:r>
              <a:rPr lang="zh-CN" altLang="en-US" sz="1600" dirty="0" smtClean="0"/>
              <a:t>运行多长时间后就退出，一般需要设置来规避</a:t>
            </a:r>
            <a:r>
              <a:rPr lang="en-US" altLang="zh-CN" sz="1600" dirty="0" smtClean="0"/>
              <a:t>scheduler</a:t>
            </a:r>
            <a:r>
              <a:rPr lang="zh-CN" altLang="en-US" sz="1600" dirty="0" smtClean="0"/>
              <a:t>挂死的</a:t>
            </a:r>
            <a:r>
              <a:rPr lang="en-US" altLang="zh-CN" sz="1600" dirty="0" smtClean="0"/>
              <a:t>BUG</a:t>
            </a:r>
            <a:endParaRPr lang="zh-CN" altLang="en-US" dirty="0"/>
          </a:p>
        </p:txBody>
      </p:sp>
    </p:spTree>
    <p:extLst>
      <p:ext uri="{BB962C8B-B14F-4D97-AF65-F5344CB8AC3E}">
        <p14:creationId xmlns:p14="http://schemas.microsoft.com/office/powerpoint/2010/main" val="4172899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14900"/>
          </a:xfrm>
        </p:spPr>
        <p:txBody>
          <a:bodyPr/>
          <a:lstStyle/>
          <a:p>
            <a:r>
              <a:rPr lang="en-US" altLang="zh-CN" sz="3600" dirty="0" smtClean="0"/>
              <a:t>Airflow</a:t>
            </a:r>
            <a:r>
              <a:rPr lang="zh-CN" altLang="en-US" sz="3600" dirty="0" smtClean="0"/>
              <a:t>的问题</a:t>
            </a:r>
            <a:endParaRPr lang="zh-CN" altLang="en-US" sz="3600" dirty="0"/>
          </a:p>
        </p:txBody>
      </p:sp>
      <p:sp>
        <p:nvSpPr>
          <p:cNvPr id="3" name="内容占位符 2"/>
          <p:cNvSpPr>
            <a:spLocks noGrp="1"/>
          </p:cNvSpPr>
          <p:nvPr>
            <p:ph idx="1"/>
          </p:nvPr>
        </p:nvSpPr>
        <p:spPr>
          <a:xfrm>
            <a:off x="646112" y="1167618"/>
            <a:ext cx="9403742" cy="5080781"/>
          </a:xfrm>
        </p:spPr>
        <p:txBody>
          <a:bodyPr/>
          <a:lstStyle/>
          <a:p>
            <a:endParaRPr lang="en-US" altLang="zh-CN" dirty="0" smtClean="0"/>
          </a:p>
          <a:p>
            <a:r>
              <a:rPr lang="en-US" altLang="zh-CN" dirty="0" smtClean="0"/>
              <a:t>BUGS</a:t>
            </a:r>
          </a:p>
          <a:p>
            <a:pPr lvl="1">
              <a:buFont typeface="Arial" panose="020B0604020202020204" pitchFamily="34" charset="0"/>
              <a:buChar char="•"/>
            </a:pPr>
            <a:r>
              <a:rPr lang="en-US" altLang="zh-CN" dirty="0" smtClean="0"/>
              <a:t>scheduler</a:t>
            </a:r>
            <a:r>
              <a:rPr lang="zh-CN" altLang="en-US" dirty="0" smtClean="0"/>
              <a:t>循环轮询占用</a:t>
            </a:r>
            <a:r>
              <a:rPr lang="en-US" altLang="zh-CN" dirty="0" err="1" smtClean="0"/>
              <a:t>cpu</a:t>
            </a:r>
            <a:r>
              <a:rPr lang="zh-CN" altLang="en-US" dirty="0" smtClean="0"/>
              <a:t>过高</a:t>
            </a:r>
            <a:endParaRPr lang="en-US" altLang="zh-CN" dirty="0" smtClean="0"/>
          </a:p>
          <a:p>
            <a:pPr lvl="1">
              <a:buFont typeface="Arial" panose="020B0604020202020204" pitchFamily="34" charset="0"/>
              <a:buChar char="•"/>
            </a:pPr>
            <a:r>
              <a:rPr lang="en-US" altLang="zh-CN" dirty="0"/>
              <a:t>s</a:t>
            </a:r>
            <a:r>
              <a:rPr lang="en-US" altLang="zh-CN" dirty="0" smtClean="0"/>
              <a:t>cheduler</a:t>
            </a:r>
            <a:r>
              <a:rPr lang="zh-CN" altLang="en-US" dirty="0" smtClean="0"/>
              <a:t>有时候挂住不调度任务</a:t>
            </a:r>
            <a:endParaRPr lang="en-US" altLang="zh-CN" dirty="0" smtClean="0"/>
          </a:p>
          <a:p>
            <a:endParaRPr lang="en-US" altLang="zh-CN" dirty="0" smtClean="0"/>
          </a:p>
          <a:p>
            <a:r>
              <a:rPr lang="en-US" altLang="zh-CN" dirty="0" smtClean="0"/>
              <a:t>CONS</a:t>
            </a:r>
          </a:p>
          <a:p>
            <a:pPr lvl="1">
              <a:buFont typeface="Arial" panose="020B0604020202020204" pitchFamily="34" charset="0"/>
              <a:buChar char="•"/>
            </a:pPr>
            <a:r>
              <a:rPr lang="en-US" altLang="zh-CN" dirty="0"/>
              <a:t>s</a:t>
            </a:r>
            <a:r>
              <a:rPr lang="en-US" altLang="zh-CN" dirty="0" smtClean="0"/>
              <a:t>cheduler</a:t>
            </a:r>
            <a:r>
              <a:rPr lang="zh-CN" altLang="en-US" dirty="0" smtClean="0"/>
              <a:t>是基于轮询机制而不是事件驱动，任务调度延时至少几秒</a:t>
            </a:r>
            <a:endParaRPr lang="en-US" altLang="zh-CN" dirty="0" smtClean="0"/>
          </a:p>
          <a:p>
            <a:pPr lvl="1">
              <a:buFont typeface="Arial" panose="020B0604020202020204" pitchFamily="34" charset="0"/>
              <a:buChar char="•"/>
            </a:pPr>
            <a:r>
              <a:rPr lang="zh-CN" altLang="en-US" dirty="0" smtClean="0"/>
              <a:t>组建集群时，系统只能运行一个</a:t>
            </a:r>
            <a:r>
              <a:rPr lang="en-US" altLang="zh-CN" dirty="0" smtClean="0"/>
              <a:t>scheduler</a:t>
            </a:r>
            <a:r>
              <a:rPr lang="zh-CN" altLang="en-US" dirty="0" smtClean="0"/>
              <a:t>实例，否则会引发调度混乱</a:t>
            </a:r>
            <a:endParaRPr lang="en-US" altLang="zh-CN" dirty="0" smtClean="0"/>
          </a:p>
          <a:p>
            <a:pPr lvl="1">
              <a:buFont typeface="Arial" panose="020B0604020202020204" pitchFamily="34" charset="0"/>
              <a:buChar char="•"/>
            </a:pPr>
            <a:r>
              <a:rPr lang="en-US" altLang="zh-CN" dirty="0" smtClean="0"/>
              <a:t>Airflow</a:t>
            </a:r>
            <a:r>
              <a:rPr lang="zh-CN" altLang="en-US" dirty="0" smtClean="0"/>
              <a:t>支持设置时区，但是</a:t>
            </a:r>
            <a:r>
              <a:rPr lang="en-US" altLang="zh-CN" dirty="0" smtClean="0"/>
              <a:t>web</a:t>
            </a:r>
            <a:r>
              <a:rPr lang="zh-CN" altLang="en-US" dirty="0" smtClean="0"/>
              <a:t>界面只显示</a:t>
            </a:r>
            <a:r>
              <a:rPr lang="en-US" altLang="zh-CN" dirty="0" smtClean="0"/>
              <a:t>UTC</a:t>
            </a:r>
            <a:r>
              <a:rPr lang="zh-CN" altLang="en-US" dirty="0" smtClean="0"/>
              <a:t>时间</a:t>
            </a:r>
            <a:endParaRPr lang="en-US" altLang="zh-CN" dirty="0"/>
          </a:p>
          <a:p>
            <a:pPr lvl="1">
              <a:buFont typeface="Arial" panose="020B0604020202020204" pitchFamily="34" charset="0"/>
              <a:buChar char="•"/>
            </a:pPr>
            <a:r>
              <a:rPr lang="en-US" altLang="zh-CN" dirty="0">
                <a:hlinkClick r:id="rId2"/>
              </a:rPr>
              <a:t>https://</a:t>
            </a:r>
            <a:r>
              <a:rPr lang="en-US" altLang="zh-CN" dirty="0" smtClean="0">
                <a:hlinkClick r:id="rId2"/>
              </a:rPr>
              <a:t>cwiki.apache.org/confluence/display/AIRFLOW/Common+Pitfalls</a:t>
            </a:r>
            <a:endParaRPr lang="en-US" altLang="zh-CN" dirty="0" smtClean="0"/>
          </a:p>
          <a:p>
            <a:pPr lvl="1">
              <a:buFont typeface="Arial" panose="020B0604020202020204" pitchFamily="34" charset="0"/>
              <a:buChar char="•"/>
            </a:pPr>
            <a:r>
              <a:rPr lang="en-US" altLang="zh-CN" dirty="0">
                <a:hlinkClick r:id="rId3"/>
              </a:rPr>
              <a:t>https://caserta.com/data-blog/airflow-tips-tricks-pitfalls</a:t>
            </a:r>
            <a:r>
              <a:rPr lang="en-US" altLang="zh-CN" dirty="0" smtClean="0">
                <a:hlinkClick r:id="rId3"/>
              </a:rPr>
              <a:t>/</a:t>
            </a:r>
            <a:endParaRPr lang="en-US" altLang="zh-CN" dirty="0" smtClean="0"/>
          </a:p>
          <a:p>
            <a:pPr lvl="1">
              <a:buFont typeface="Arial" panose="020B0604020202020204" pitchFamily="34" charset="0"/>
              <a:buChar char="•"/>
            </a:pPr>
            <a:endParaRPr lang="zh-CN" altLang="en-US" dirty="0"/>
          </a:p>
        </p:txBody>
      </p:sp>
    </p:spTree>
    <p:extLst>
      <p:ext uri="{BB962C8B-B14F-4D97-AF65-F5344CB8AC3E}">
        <p14:creationId xmlns:p14="http://schemas.microsoft.com/office/powerpoint/2010/main" val="3437272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9"/>
            <a:ext cx="9404723" cy="644562"/>
          </a:xfrm>
        </p:spPr>
        <p:txBody>
          <a:bodyPr/>
          <a:lstStyle/>
          <a:p>
            <a:r>
              <a:rPr lang="en-US" altLang="zh-CN" sz="3600" dirty="0" smtClean="0"/>
              <a:t>Airflow</a:t>
            </a:r>
            <a:r>
              <a:rPr lang="zh-CN" altLang="en-US" sz="3600" dirty="0" smtClean="0"/>
              <a:t>集群</a:t>
            </a:r>
            <a:endParaRPr lang="zh-CN" altLang="en-US" sz="3600" dirty="0"/>
          </a:p>
        </p:txBody>
      </p:sp>
      <p:sp>
        <p:nvSpPr>
          <p:cNvPr id="5" name="流程图: 直接访问存储器 4"/>
          <p:cNvSpPr/>
          <p:nvPr/>
        </p:nvSpPr>
        <p:spPr>
          <a:xfrm>
            <a:off x="4638184" y="875147"/>
            <a:ext cx="1392071" cy="949883"/>
          </a:xfrm>
          <a:prstGeom prst="flowChartMagneticDrum">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redis</a:t>
            </a:r>
            <a:endParaRPr lang="zh-CN" altLang="en-US" dirty="0"/>
          </a:p>
        </p:txBody>
      </p:sp>
      <p:sp>
        <p:nvSpPr>
          <p:cNvPr id="6" name="矩形 5"/>
          <p:cNvSpPr/>
          <p:nvPr/>
        </p:nvSpPr>
        <p:spPr>
          <a:xfrm>
            <a:off x="168817" y="2591813"/>
            <a:ext cx="1702192" cy="2050524"/>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2035" y="3010481"/>
            <a:ext cx="1188616" cy="132236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Executor</a:t>
            </a:r>
          </a:p>
          <a:p>
            <a:pPr algn="ctr"/>
            <a:r>
              <a:rPr lang="en-US" altLang="zh-CN" sz="1400" dirty="0" smtClean="0"/>
              <a:t>(1-n)</a:t>
            </a:r>
            <a:endParaRPr lang="zh-CN" altLang="en-US" sz="1400" dirty="0"/>
          </a:p>
        </p:txBody>
      </p:sp>
      <p:sp>
        <p:nvSpPr>
          <p:cNvPr id="9" name="矩形 8"/>
          <p:cNvSpPr/>
          <p:nvPr/>
        </p:nvSpPr>
        <p:spPr>
          <a:xfrm>
            <a:off x="2276628" y="2589465"/>
            <a:ext cx="1702192" cy="2050524"/>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29846" y="3008133"/>
            <a:ext cx="1188616" cy="132236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Executor</a:t>
            </a:r>
          </a:p>
          <a:p>
            <a:pPr algn="ctr"/>
            <a:r>
              <a:rPr lang="en-US" altLang="zh-CN" sz="1400" dirty="0" smtClean="0"/>
              <a:t>(1-n)</a:t>
            </a:r>
            <a:endParaRPr lang="zh-CN" altLang="en-US" sz="1400" dirty="0"/>
          </a:p>
        </p:txBody>
      </p:sp>
      <p:sp>
        <p:nvSpPr>
          <p:cNvPr id="12" name="矩形 11"/>
          <p:cNvSpPr/>
          <p:nvPr/>
        </p:nvSpPr>
        <p:spPr>
          <a:xfrm>
            <a:off x="4609527" y="2587117"/>
            <a:ext cx="1702192" cy="2050524"/>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862745" y="3005785"/>
            <a:ext cx="1188616" cy="132236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Executor</a:t>
            </a:r>
          </a:p>
          <a:p>
            <a:pPr algn="ctr"/>
            <a:r>
              <a:rPr lang="en-US" altLang="zh-CN" sz="1400" dirty="0" smtClean="0"/>
              <a:t>(1-n)</a:t>
            </a:r>
            <a:endParaRPr lang="zh-CN" altLang="en-US" sz="1400" dirty="0"/>
          </a:p>
        </p:txBody>
      </p:sp>
      <p:sp>
        <p:nvSpPr>
          <p:cNvPr id="15" name="文本框 14"/>
          <p:cNvSpPr txBox="1"/>
          <p:nvPr/>
        </p:nvSpPr>
        <p:spPr>
          <a:xfrm>
            <a:off x="4078211" y="3482300"/>
            <a:ext cx="315410" cy="369332"/>
          </a:xfrm>
          <a:prstGeom prst="rect">
            <a:avLst/>
          </a:prstGeom>
          <a:noFill/>
        </p:spPr>
        <p:txBody>
          <a:bodyPr wrap="square" rtlCol="0">
            <a:spAutoFit/>
          </a:bodyPr>
          <a:lstStyle/>
          <a:p>
            <a:r>
              <a:rPr lang="en-US" altLang="zh-CN" dirty="0" smtClean="0"/>
              <a:t>…</a:t>
            </a:r>
            <a:endParaRPr lang="zh-CN" altLang="en-US" dirty="0"/>
          </a:p>
        </p:txBody>
      </p:sp>
      <p:cxnSp>
        <p:nvCxnSpPr>
          <p:cNvPr id="21" name="曲线连接符 20"/>
          <p:cNvCxnSpPr>
            <a:stCxn id="7" idx="0"/>
          </p:cNvCxnSpPr>
          <p:nvPr/>
        </p:nvCxnSpPr>
        <p:spPr>
          <a:xfrm rot="5400000" flipH="1" flipV="1">
            <a:off x="1499946" y="909094"/>
            <a:ext cx="1617784" cy="2584990"/>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8552" y="2591813"/>
            <a:ext cx="1575581" cy="307777"/>
          </a:xfrm>
          <a:prstGeom prst="rect">
            <a:avLst/>
          </a:prstGeom>
          <a:noFill/>
        </p:spPr>
        <p:txBody>
          <a:bodyPr wrap="square" rtlCol="0">
            <a:spAutoFit/>
          </a:bodyPr>
          <a:lstStyle/>
          <a:p>
            <a:r>
              <a:rPr lang="en-US" altLang="zh-CN" sz="1400" dirty="0" err="1" smtClean="0"/>
              <a:t>WorkerNode</a:t>
            </a:r>
            <a:r>
              <a:rPr lang="en-US" altLang="zh-CN" sz="1400" dirty="0" smtClean="0"/>
              <a:t>(1)</a:t>
            </a:r>
            <a:endParaRPr lang="zh-CN" altLang="en-US" sz="1400" dirty="0"/>
          </a:p>
        </p:txBody>
      </p:sp>
      <p:cxnSp>
        <p:nvCxnSpPr>
          <p:cNvPr id="24" name="曲线连接符 23"/>
          <p:cNvCxnSpPr>
            <a:stCxn id="10" idx="0"/>
          </p:cNvCxnSpPr>
          <p:nvPr/>
        </p:nvCxnSpPr>
        <p:spPr>
          <a:xfrm rot="5400000" flipH="1" flipV="1">
            <a:off x="3134082" y="1599565"/>
            <a:ext cx="1398641" cy="1418497"/>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336363" y="2589465"/>
            <a:ext cx="1575581" cy="307777"/>
          </a:xfrm>
          <a:prstGeom prst="rect">
            <a:avLst/>
          </a:prstGeom>
          <a:noFill/>
        </p:spPr>
        <p:txBody>
          <a:bodyPr wrap="square" rtlCol="0">
            <a:spAutoFit/>
          </a:bodyPr>
          <a:lstStyle/>
          <a:p>
            <a:r>
              <a:rPr lang="en-US" altLang="zh-CN" sz="1400" dirty="0" err="1" smtClean="0"/>
              <a:t>WorkerNode</a:t>
            </a:r>
            <a:r>
              <a:rPr lang="en-US" altLang="zh-CN" sz="1400" dirty="0" smtClean="0"/>
              <a:t>(2)</a:t>
            </a:r>
            <a:endParaRPr lang="zh-CN" altLang="en-US" sz="1400" dirty="0"/>
          </a:p>
        </p:txBody>
      </p:sp>
      <p:cxnSp>
        <p:nvCxnSpPr>
          <p:cNvPr id="29" name="直接箭头连接符 28"/>
          <p:cNvCxnSpPr>
            <a:stCxn id="13" idx="0"/>
          </p:cNvCxnSpPr>
          <p:nvPr/>
        </p:nvCxnSpPr>
        <p:spPr>
          <a:xfrm flipH="1" flipV="1">
            <a:off x="5444200" y="2039811"/>
            <a:ext cx="12853" cy="96597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669262" y="2587117"/>
            <a:ext cx="1575581" cy="307777"/>
          </a:xfrm>
          <a:prstGeom prst="rect">
            <a:avLst/>
          </a:prstGeom>
          <a:noFill/>
        </p:spPr>
        <p:txBody>
          <a:bodyPr wrap="square" rtlCol="0">
            <a:spAutoFit/>
          </a:bodyPr>
          <a:lstStyle/>
          <a:p>
            <a:r>
              <a:rPr lang="en-US" altLang="zh-CN" sz="1400" dirty="0" err="1" smtClean="0"/>
              <a:t>WorkerNode</a:t>
            </a:r>
            <a:r>
              <a:rPr lang="en-US" altLang="zh-CN" sz="1400" dirty="0" smtClean="0"/>
              <a:t>(N)</a:t>
            </a:r>
            <a:endParaRPr lang="zh-CN" altLang="en-US" sz="1400" dirty="0"/>
          </a:p>
        </p:txBody>
      </p:sp>
      <p:sp>
        <p:nvSpPr>
          <p:cNvPr id="31" name="矩形 30"/>
          <p:cNvSpPr/>
          <p:nvPr/>
        </p:nvSpPr>
        <p:spPr>
          <a:xfrm>
            <a:off x="6826298" y="2587117"/>
            <a:ext cx="2303634" cy="2050524"/>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4511" y="2587117"/>
            <a:ext cx="2303634" cy="2050524"/>
          </a:xfrm>
          <a:prstGeom prst="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029085" y="3005784"/>
            <a:ext cx="876958" cy="13223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scheduler</a:t>
            </a:r>
            <a:endParaRPr lang="zh-CN" altLang="en-US" sz="1400" dirty="0"/>
          </a:p>
        </p:txBody>
      </p:sp>
      <p:sp>
        <p:nvSpPr>
          <p:cNvPr id="34" name="矩形 33"/>
          <p:cNvSpPr/>
          <p:nvPr/>
        </p:nvSpPr>
        <p:spPr>
          <a:xfrm>
            <a:off x="8108830" y="3005783"/>
            <a:ext cx="876958" cy="13223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Web</a:t>
            </a:r>
          </a:p>
          <a:p>
            <a:pPr algn="ctr"/>
            <a:r>
              <a:rPr lang="en-US" altLang="zh-CN" sz="1400" dirty="0" smtClean="0"/>
              <a:t>server</a:t>
            </a:r>
            <a:endParaRPr lang="zh-CN" altLang="en-US" sz="1400" dirty="0"/>
          </a:p>
        </p:txBody>
      </p:sp>
      <p:cxnSp>
        <p:nvCxnSpPr>
          <p:cNvPr id="36" name="曲线连接符 35"/>
          <p:cNvCxnSpPr>
            <a:stCxn id="33" idx="0"/>
          </p:cNvCxnSpPr>
          <p:nvPr/>
        </p:nvCxnSpPr>
        <p:spPr>
          <a:xfrm rot="16200000" flipV="1">
            <a:off x="6189297" y="1727516"/>
            <a:ext cx="1232958" cy="1323577"/>
          </a:xfrm>
          <a:prstGeom prst="curvedConnector2">
            <a:avLst/>
          </a:prstGeom>
          <a:ln w="76200" cmpd="sng">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9" name="云形 38"/>
          <p:cNvSpPr/>
          <p:nvPr/>
        </p:nvSpPr>
        <p:spPr>
          <a:xfrm>
            <a:off x="7991562" y="799096"/>
            <a:ext cx="2256334" cy="1101984"/>
          </a:xfrm>
          <a:prstGeom prst="cloud">
            <a:avLst/>
          </a:prstGeom>
          <a:solidFill>
            <a:srgbClr val="488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zookeeper</a:t>
            </a:r>
            <a:endParaRPr lang="zh-CN" altLang="en-US" dirty="0"/>
          </a:p>
        </p:txBody>
      </p:sp>
      <p:sp>
        <p:nvSpPr>
          <p:cNvPr id="40" name="矩形 39"/>
          <p:cNvSpPr/>
          <p:nvPr/>
        </p:nvSpPr>
        <p:spPr>
          <a:xfrm>
            <a:off x="10911057" y="2994065"/>
            <a:ext cx="876958" cy="132236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scheduler</a:t>
            </a:r>
            <a:endParaRPr lang="zh-CN" altLang="en-US" sz="1400" dirty="0"/>
          </a:p>
        </p:txBody>
      </p:sp>
      <p:sp>
        <p:nvSpPr>
          <p:cNvPr id="41" name="矩形 40"/>
          <p:cNvSpPr/>
          <p:nvPr/>
        </p:nvSpPr>
        <p:spPr>
          <a:xfrm>
            <a:off x="9811273" y="3004853"/>
            <a:ext cx="876958" cy="1322363"/>
          </a:xfrm>
          <a:prstGeom prst="rect">
            <a:avLst/>
          </a:prstGeom>
          <a:solidFill>
            <a:srgbClr val="00B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Web</a:t>
            </a:r>
          </a:p>
          <a:p>
            <a:pPr algn="ctr"/>
            <a:r>
              <a:rPr lang="en-US" altLang="zh-CN" sz="1400" dirty="0" smtClean="0"/>
              <a:t>server</a:t>
            </a:r>
            <a:endParaRPr lang="zh-CN" altLang="en-US" sz="1400" dirty="0"/>
          </a:p>
        </p:txBody>
      </p:sp>
      <p:cxnSp>
        <p:nvCxnSpPr>
          <p:cNvPr id="43" name="曲线连接符 42"/>
          <p:cNvCxnSpPr>
            <a:stCxn id="33" idx="0"/>
          </p:cNvCxnSpPr>
          <p:nvPr/>
        </p:nvCxnSpPr>
        <p:spPr>
          <a:xfrm rot="5400000" flipH="1" flipV="1">
            <a:off x="7525515" y="1893077"/>
            <a:ext cx="1054756" cy="1170659"/>
          </a:xfrm>
          <a:prstGeom prst="curvedConnector2">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40" idx="0"/>
          </p:cNvCxnSpPr>
          <p:nvPr/>
        </p:nvCxnSpPr>
        <p:spPr>
          <a:xfrm rot="16200000" flipV="1">
            <a:off x="10110734" y="1755263"/>
            <a:ext cx="1221239" cy="1256366"/>
          </a:xfrm>
          <a:prstGeom prst="curvedConnector2">
            <a:avLst/>
          </a:prstGeom>
          <a:ln w="76200">
            <a:solidFill>
              <a:schemeClr val="accent3">
                <a:alpha val="7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圆柱形 48"/>
          <p:cNvSpPr/>
          <p:nvPr/>
        </p:nvSpPr>
        <p:spPr>
          <a:xfrm>
            <a:off x="4770114" y="5399728"/>
            <a:ext cx="1373873" cy="1294228"/>
          </a:xfrm>
          <a:prstGeom prst="can">
            <a:avLst/>
          </a:prstGeom>
          <a:solidFill>
            <a:srgbClr val="488D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MySQL</a:t>
            </a:r>
            <a:endParaRPr lang="zh-CN" altLang="en-US" dirty="0"/>
          </a:p>
        </p:txBody>
      </p:sp>
      <p:cxnSp>
        <p:nvCxnSpPr>
          <p:cNvPr id="50" name="曲线连接符 49"/>
          <p:cNvCxnSpPr>
            <a:stCxn id="7" idx="2"/>
          </p:cNvCxnSpPr>
          <p:nvPr/>
        </p:nvCxnSpPr>
        <p:spPr>
          <a:xfrm rot="16200000" flipH="1">
            <a:off x="1403763" y="3945423"/>
            <a:ext cx="1927279" cy="2702119"/>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10" idx="2"/>
          </p:cNvCxnSpPr>
          <p:nvPr/>
        </p:nvCxnSpPr>
        <p:spPr>
          <a:xfrm rot="16200000" flipH="1">
            <a:off x="3164044" y="4290605"/>
            <a:ext cx="1289465" cy="1369245"/>
          </a:xfrm>
          <a:prstGeom prst="curved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5457050" y="4282921"/>
            <a:ext cx="1" cy="101356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34" idx="2"/>
          </p:cNvCxnSpPr>
          <p:nvPr/>
        </p:nvCxnSpPr>
        <p:spPr>
          <a:xfrm rot="5400000">
            <a:off x="6546994" y="4127163"/>
            <a:ext cx="1799332" cy="2201298"/>
          </a:xfrm>
          <a:prstGeom prst="curvedConnector2">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41" idx="2"/>
          </p:cNvCxnSpPr>
          <p:nvPr/>
        </p:nvCxnSpPr>
        <p:spPr>
          <a:xfrm rot="5400000">
            <a:off x="7537767" y="3553419"/>
            <a:ext cx="1938189" cy="3485782"/>
          </a:xfrm>
          <a:prstGeom prst="curvedConnector2">
            <a:avLst/>
          </a:prstGeom>
          <a:ln w="76200">
            <a:solidFill>
              <a:srgbClr val="00B05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213268" y="2642561"/>
            <a:ext cx="1575581" cy="307777"/>
          </a:xfrm>
          <a:prstGeom prst="rect">
            <a:avLst/>
          </a:prstGeom>
          <a:noFill/>
        </p:spPr>
        <p:txBody>
          <a:bodyPr wrap="square" rtlCol="0">
            <a:spAutoFit/>
          </a:bodyPr>
          <a:lstStyle/>
          <a:p>
            <a:r>
              <a:rPr lang="en-US" altLang="zh-CN" sz="1400" dirty="0" err="1" smtClean="0"/>
              <a:t>ActiveMaster</a:t>
            </a:r>
            <a:endParaRPr lang="zh-CN" altLang="en-US" sz="1400" dirty="0"/>
          </a:p>
        </p:txBody>
      </p:sp>
      <p:sp>
        <p:nvSpPr>
          <p:cNvPr id="42" name="文本框 41"/>
          <p:cNvSpPr txBox="1"/>
          <p:nvPr/>
        </p:nvSpPr>
        <p:spPr>
          <a:xfrm>
            <a:off x="10031139" y="2642560"/>
            <a:ext cx="1575581" cy="307777"/>
          </a:xfrm>
          <a:prstGeom prst="rect">
            <a:avLst/>
          </a:prstGeom>
          <a:noFill/>
        </p:spPr>
        <p:txBody>
          <a:bodyPr wrap="square" rtlCol="0">
            <a:spAutoFit/>
          </a:bodyPr>
          <a:lstStyle/>
          <a:p>
            <a:r>
              <a:rPr lang="en-US" altLang="zh-CN" sz="1400" dirty="0" err="1" smtClean="0"/>
              <a:t>StandbyMaster</a:t>
            </a:r>
            <a:endParaRPr lang="zh-CN" altLang="en-US" sz="1400" dirty="0"/>
          </a:p>
        </p:txBody>
      </p:sp>
      <p:cxnSp>
        <p:nvCxnSpPr>
          <p:cNvPr id="87" name="曲线连接符 86"/>
          <p:cNvCxnSpPr>
            <a:stCxn id="33" idx="2"/>
            <a:endCxn id="49" idx="4"/>
          </p:cNvCxnSpPr>
          <p:nvPr/>
        </p:nvCxnSpPr>
        <p:spPr>
          <a:xfrm rot="5400000">
            <a:off x="5946429" y="4525706"/>
            <a:ext cx="1718695" cy="1323577"/>
          </a:xfrm>
          <a:prstGeom prst="curvedConnector2">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8715566" y="5383394"/>
            <a:ext cx="1386067" cy="101514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Load</a:t>
            </a:r>
          </a:p>
          <a:p>
            <a:pPr algn="ctr"/>
            <a:r>
              <a:rPr lang="en-US" altLang="zh-CN" dirty="0" smtClean="0"/>
              <a:t>Balancer</a:t>
            </a:r>
            <a:endParaRPr lang="zh-CN" altLang="en-US" dirty="0"/>
          </a:p>
        </p:txBody>
      </p:sp>
      <p:cxnSp>
        <p:nvCxnSpPr>
          <p:cNvPr id="103" name="肘形连接符 102"/>
          <p:cNvCxnSpPr>
            <a:stCxn id="93" idx="0"/>
            <a:endCxn id="34" idx="3"/>
          </p:cNvCxnSpPr>
          <p:nvPr/>
        </p:nvCxnSpPr>
        <p:spPr>
          <a:xfrm rot="16200000" flipV="1">
            <a:off x="8338980" y="4313774"/>
            <a:ext cx="1716429" cy="4228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肘形连接符 106"/>
          <p:cNvCxnSpPr>
            <a:stCxn id="93" idx="0"/>
            <a:endCxn id="41" idx="1"/>
          </p:cNvCxnSpPr>
          <p:nvPr/>
        </p:nvCxnSpPr>
        <p:spPr>
          <a:xfrm rot="5400000" flipH="1" flipV="1">
            <a:off x="8751257" y="4323379"/>
            <a:ext cx="1717359" cy="40267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195667" y="5350408"/>
            <a:ext cx="351692" cy="3820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11165986" y="5793057"/>
            <a:ext cx="411053" cy="50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6" name="直接箭头连接符 115"/>
          <p:cNvCxnSpPr/>
          <p:nvPr/>
        </p:nvCxnSpPr>
        <p:spPr>
          <a:xfrm flipH="1">
            <a:off x="10129769" y="5890964"/>
            <a:ext cx="9133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116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Apache Airflow</a:t>
            </a:r>
            <a:endParaRPr lang="zh-CN" altLang="en-US" dirty="0"/>
          </a:p>
        </p:txBody>
      </p:sp>
      <p:sp>
        <p:nvSpPr>
          <p:cNvPr id="3" name="副标题 2"/>
          <p:cNvSpPr>
            <a:spLocks noGrp="1"/>
          </p:cNvSpPr>
          <p:nvPr>
            <p:ph type="subTitle" idx="1"/>
          </p:nvPr>
        </p:nvSpPr>
        <p:spPr/>
        <p:txBody>
          <a:bodyPr>
            <a:normAutofit/>
          </a:bodyPr>
          <a:lstStyle/>
          <a:p>
            <a:r>
              <a:rPr lang="en-US" altLang="zh-CN" sz="3200" dirty="0" smtClean="0">
                <a:solidFill>
                  <a:srgbClr val="00FB93"/>
                </a:solidFill>
                <a:latin typeface="+mj-ea"/>
              </a:rPr>
              <a:t>Airflow</a:t>
            </a:r>
            <a:r>
              <a:rPr lang="zh-CN" altLang="en-US" sz="3200" dirty="0">
                <a:solidFill>
                  <a:srgbClr val="00FB93"/>
                </a:solidFill>
                <a:latin typeface="+mj-ea"/>
              </a:rPr>
              <a:t>开发</a:t>
            </a:r>
            <a:endParaRPr lang="zh-CN" altLang="en-US" sz="3200" dirty="0">
              <a:latin typeface="+mj-ea"/>
            </a:endParaRPr>
          </a:p>
        </p:txBody>
      </p:sp>
    </p:spTree>
    <p:extLst>
      <p:ext uri="{BB962C8B-B14F-4D97-AF65-F5344CB8AC3E}">
        <p14:creationId xmlns:p14="http://schemas.microsoft.com/office/powerpoint/2010/main" val="2013510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smtClean="0"/>
              <a:t>Task</a:t>
            </a:r>
            <a:r>
              <a:rPr lang="zh-CN" altLang="en-US" sz="3600" dirty="0" smtClean="0"/>
              <a:t>四项原则</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en-US" altLang="zh-CN" b="1" dirty="0" smtClean="0"/>
              <a:t>Deterministic</a:t>
            </a:r>
            <a:endParaRPr lang="en-US" altLang="zh-CN" b="1" dirty="0"/>
          </a:p>
          <a:p>
            <a:pPr marL="0" indent="0">
              <a:buNone/>
            </a:pPr>
            <a:r>
              <a:rPr lang="en-US" altLang="zh-CN" dirty="0" smtClean="0"/>
              <a:t>	- </a:t>
            </a:r>
            <a:r>
              <a:rPr lang="en-US" altLang="zh-CN" dirty="0"/>
              <a:t>Given a particular input, will always produce the same output. </a:t>
            </a:r>
            <a:r>
              <a:rPr lang="en-US" altLang="zh-CN" dirty="0" smtClean="0"/>
              <a:t>	The </a:t>
            </a:r>
            <a:r>
              <a:rPr lang="en-US" altLang="zh-CN" dirty="0"/>
              <a:t>underlying tasks execute </a:t>
            </a:r>
            <a:r>
              <a:rPr lang="en-US" altLang="zh-CN" dirty="0" smtClean="0"/>
              <a:t>in the </a:t>
            </a:r>
            <a:r>
              <a:rPr lang="en-US" altLang="zh-CN" dirty="0"/>
              <a:t>same </a:t>
            </a:r>
            <a:r>
              <a:rPr lang="en-US" altLang="zh-CN" dirty="0" smtClean="0"/>
              <a:t>sequence</a:t>
            </a:r>
            <a:endParaRPr lang="en-US" altLang="zh-CN" dirty="0"/>
          </a:p>
          <a:p>
            <a:r>
              <a:rPr lang="en-US" altLang="zh-CN" b="1" dirty="0"/>
              <a:t>Idempotent</a:t>
            </a:r>
          </a:p>
          <a:p>
            <a:pPr marL="0" indent="0">
              <a:buNone/>
            </a:pPr>
            <a:r>
              <a:rPr lang="en-US" altLang="zh-CN" dirty="0" smtClean="0"/>
              <a:t>	- </a:t>
            </a:r>
            <a:r>
              <a:rPr lang="en-US" altLang="zh-CN" dirty="0"/>
              <a:t>Transform can be applied multiple times without changing the </a:t>
            </a:r>
            <a:r>
              <a:rPr lang="en-US" altLang="zh-CN" dirty="0" smtClean="0"/>
              <a:t>		result </a:t>
            </a:r>
            <a:r>
              <a:rPr lang="en-US" altLang="zh-CN" dirty="0"/>
              <a:t>beyond the first application</a:t>
            </a:r>
          </a:p>
          <a:p>
            <a:r>
              <a:rPr lang="en-US" altLang="zh-CN" b="1" dirty="0"/>
              <a:t>Immutable source and sink</a:t>
            </a:r>
          </a:p>
          <a:p>
            <a:pPr marL="0" indent="0">
              <a:buNone/>
            </a:pPr>
            <a:r>
              <a:rPr lang="en-US" altLang="zh-CN" dirty="0" smtClean="0"/>
              <a:t>	- </a:t>
            </a:r>
            <a:r>
              <a:rPr lang="en-US" altLang="zh-CN" dirty="0"/>
              <a:t>Cannot be modified after execution</a:t>
            </a:r>
          </a:p>
          <a:p>
            <a:r>
              <a:rPr lang="en-US" altLang="zh-CN" b="1" dirty="0"/>
              <a:t>Side effect free</a:t>
            </a:r>
          </a:p>
          <a:p>
            <a:pPr marL="0" indent="0">
              <a:buNone/>
            </a:pPr>
            <a:r>
              <a:rPr lang="en-US" altLang="zh-CN" dirty="0" smtClean="0"/>
              <a:t>	- </a:t>
            </a:r>
            <a:r>
              <a:rPr lang="en-US" altLang="zh-CN" dirty="0"/>
              <a:t>Current job doesn’t affect any </a:t>
            </a:r>
            <a:r>
              <a:rPr lang="en-US" altLang="zh-CN" dirty="0" err="1"/>
              <a:t>any</a:t>
            </a:r>
            <a:r>
              <a:rPr lang="en-US" altLang="zh-CN" dirty="0"/>
              <a:t> others</a:t>
            </a:r>
            <a:endParaRPr lang="zh-CN" altLang="en-US" dirty="0"/>
          </a:p>
        </p:txBody>
      </p:sp>
    </p:spTree>
    <p:extLst>
      <p:ext uri="{BB962C8B-B14F-4D97-AF65-F5344CB8AC3E}">
        <p14:creationId xmlns:p14="http://schemas.microsoft.com/office/powerpoint/2010/main" val="4291921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8765175" cy="757104"/>
          </a:xfrm>
        </p:spPr>
        <p:txBody>
          <a:bodyPr/>
          <a:lstStyle/>
          <a:p>
            <a:r>
              <a:rPr lang="en-US" altLang="zh-CN" sz="3600" dirty="0" smtClean="0"/>
              <a:t>Apache Airflow</a:t>
            </a:r>
            <a:r>
              <a:rPr lang="zh-CN" altLang="en-US" sz="3600" dirty="0" smtClean="0"/>
              <a:t>是什么</a:t>
            </a:r>
            <a:endParaRPr lang="zh-CN" altLang="en-US" sz="36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111" y="3178348"/>
            <a:ext cx="658955" cy="658955"/>
          </a:xfrm>
          <a:prstGeom prst="rect">
            <a:avLst/>
          </a:prstGeom>
        </p:spPr>
      </p:pic>
      <p:sp>
        <p:nvSpPr>
          <p:cNvPr id="5" name="矩形 4"/>
          <p:cNvSpPr/>
          <p:nvPr/>
        </p:nvSpPr>
        <p:spPr>
          <a:xfrm>
            <a:off x="1132345" y="3051739"/>
            <a:ext cx="10487570" cy="1446550"/>
          </a:xfrm>
          <a:prstGeom prst="rect">
            <a:avLst/>
          </a:prstGeom>
          <a:noFill/>
        </p:spPr>
        <p:txBody>
          <a:bodyPr wrap="square" lIns="91440" tIns="45720" rIns="91440" bIns="45720">
            <a:spAutoFit/>
          </a:bodyPr>
          <a:lstStyle/>
          <a:p>
            <a:pPr algn="ctr"/>
            <a:r>
              <a:rPr lang="en-US" altLang="zh-CN" sz="4400" dirty="0" smtClean="0">
                <a:solidFill>
                  <a:srgbClr val="66BEDE"/>
                </a:solidFill>
                <a:latin typeface="+mj-ea"/>
                <a:ea typeface="+mj-ea"/>
              </a:rPr>
              <a:t>Airflow</a:t>
            </a:r>
            <a:r>
              <a:rPr lang="zh-CN" altLang="en-US" sz="4400" dirty="0" smtClean="0">
                <a:solidFill>
                  <a:srgbClr val="66BEDE"/>
                </a:solidFill>
                <a:latin typeface="+mj-ea"/>
                <a:ea typeface="+mj-ea"/>
              </a:rPr>
              <a:t>是一个编写，调度，监控</a:t>
            </a:r>
            <a:r>
              <a:rPr lang="zh-CN" altLang="en-US" sz="4400" dirty="0">
                <a:solidFill>
                  <a:srgbClr val="66BEDE"/>
                </a:solidFill>
                <a:latin typeface="+mj-ea"/>
                <a:ea typeface="+mj-ea"/>
              </a:rPr>
              <a:t>工作</a:t>
            </a:r>
            <a:r>
              <a:rPr lang="zh-CN" altLang="en-US" sz="4400" dirty="0" smtClean="0">
                <a:solidFill>
                  <a:srgbClr val="66BEDE"/>
                </a:solidFill>
                <a:latin typeface="+mj-ea"/>
                <a:ea typeface="+mj-ea"/>
              </a:rPr>
              <a:t>流</a:t>
            </a:r>
            <a:r>
              <a:rPr lang="en-US" altLang="zh-CN" sz="4400" dirty="0" smtClean="0">
                <a:solidFill>
                  <a:srgbClr val="66BEDE"/>
                </a:solidFill>
                <a:latin typeface="+mj-ea"/>
                <a:ea typeface="+mj-ea"/>
              </a:rPr>
              <a:t>(</a:t>
            </a:r>
            <a:r>
              <a:rPr lang="zh-CN" altLang="en-US" sz="4400" dirty="0">
                <a:solidFill>
                  <a:srgbClr val="D5FC79"/>
                </a:solidFill>
                <a:latin typeface="+mj-ea"/>
                <a:ea typeface="+mj-ea"/>
              </a:rPr>
              <a:t>也叫做</a:t>
            </a:r>
            <a:r>
              <a:rPr lang="en-US" altLang="zh-CN" sz="4400" dirty="0">
                <a:solidFill>
                  <a:srgbClr val="D5FC79"/>
                </a:solidFill>
                <a:latin typeface="+mj-ea"/>
                <a:ea typeface="+mj-ea"/>
              </a:rPr>
              <a:t>DAG</a:t>
            </a:r>
            <a:r>
              <a:rPr lang="zh-CN" altLang="en-US" sz="4400" dirty="0">
                <a:solidFill>
                  <a:srgbClr val="D5FC79"/>
                </a:solidFill>
                <a:latin typeface="+mj-ea"/>
                <a:ea typeface="+mj-ea"/>
              </a:rPr>
              <a:t>，有向无环图</a:t>
            </a:r>
            <a:r>
              <a:rPr lang="en-US" altLang="zh-CN" sz="4400" dirty="0" smtClean="0">
                <a:solidFill>
                  <a:srgbClr val="66BEDE"/>
                </a:solidFill>
                <a:latin typeface="+mj-ea"/>
                <a:ea typeface="+mj-ea"/>
              </a:rPr>
              <a:t>)</a:t>
            </a:r>
            <a:r>
              <a:rPr lang="zh-CN" altLang="en-US" sz="4400" dirty="0" smtClean="0">
                <a:solidFill>
                  <a:srgbClr val="66BEDE"/>
                </a:solidFill>
                <a:latin typeface="+mj-ea"/>
                <a:ea typeface="+mj-ea"/>
              </a:rPr>
              <a:t>的平台</a:t>
            </a:r>
            <a:endParaRPr lang="zh-CN" altLang="en-US" sz="4400" dirty="0">
              <a:solidFill>
                <a:srgbClr val="66BEDE"/>
              </a:solidFill>
              <a:latin typeface="+mj-ea"/>
              <a:ea typeface="+mj-ea"/>
            </a:endParaRPr>
          </a:p>
        </p:txBody>
      </p:sp>
    </p:spTree>
    <p:extLst>
      <p:ext uri="{BB962C8B-B14F-4D97-AF65-F5344CB8AC3E}">
        <p14:creationId xmlns:p14="http://schemas.microsoft.com/office/powerpoint/2010/main" val="3103909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39487" y="286603"/>
            <a:ext cx="6605516" cy="369332"/>
          </a:xfrm>
          <a:prstGeom prst="rect">
            <a:avLst/>
          </a:prstGeom>
          <a:noFill/>
        </p:spPr>
        <p:txBody>
          <a:bodyPr wrap="square" rtlCol="0">
            <a:spAutoFit/>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5" y="102804"/>
            <a:ext cx="10058400" cy="6670788"/>
          </a:xfrm>
          <a:prstGeom prst="rect">
            <a:avLst/>
          </a:prstGeom>
        </p:spPr>
      </p:pic>
      <p:sp>
        <p:nvSpPr>
          <p:cNvPr id="9" name="文本框 8"/>
          <p:cNvSpPr txBox="1"/>
          <p:nvPr/>
        </p:nvSpPr>
        <p:spPr>
          <a:xfrm>
            <a:off x="10345003" y="2514434"/>
            <a:ext cx="1505243" cy="1200329"/>
          </a:xfrm>
          <a:prstGeom prst="rect">
            <a:avLst/>
          </a:prstGeom>
          <a:noFill/>
        </p:spPr>
        <p:txBody>
          <a:bodyPr wrap="square" rtlCol="0">
            <a:spAutoFit/>
          </a:bodyPr>
          <a:lstStyle/>
          <a:p>
            <a:pPr algn="ctr"/>
            <a:r>
              <a:rPr lang="en-US" altLang="zh-CN" sz="3600" dirty="0" smtClean="0"/>
              <a:t>Hello</a:t>
            </a:r>
          </a:p>
          <a:p>
            <a:pPr algn="ctr"/>
            <a:r>
              <a:rPr lang="en-US" altLang="zh-CN" sz="3600" dirty="0" smtClean="0"/>
              <a:t>World</a:t>
            </a:r>
            <a:endParaRPr lang="zh-CN" altLang="en-US" sz="3600" dirty="0"/>
          </a:p>
        </p:txBody>
      </p:sp>
    </p:spTree>
    <p:extLst>
      <p:ext uri="{BB962C8B-B14F-4D97-AF65-F5344CB8AC3E}">
        <p14:creationId xmlns:p14="http://schemas.microsoft.com/office/powerpoint/2010/main" val="3265998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smtClean="0"/>
              <a:t>Tips 1</a:t>
            </a:r>
            <a:r>
              <a:rPr lang="zh-CN" altLang="en-US" sz="3600" dirty="0" smtClean="0"/>
              <a:t>：写代码之前先画出</a:t>
            </a:r>
            <a:r>
              <a:rPr lang="en-US" altLang="zh-CN" sz="3600" dirty="0" smtClean="0"/>
              <a:t>DAG</a:t>
            </a:r>
            <a:endParaRPr lang="zh-CN" altLang="en-US" sz="3600" dirty="0"/>
          </a:p>
        </p:txBody>
      </p:sp>
      <p:sp>
        <p:nvSpPr>
          <p:cNvPr id="5" name="任意多边形 4"/>
          <p:cNvSpPr/>
          <p:nvPr/>
        </p:nvSpPr>
        <p:spPr>
          <a:xfrm>
            <a:off x="591468" y="2630657"/>
            <a:ext cx="2166424" cy="1659988"/>
          </a:xfrm>
          <a:custGeom>
            <a:avLst/>
            <a:gdLst>
              <a:gd name="connsiteX0" fmla="*/ 647114 w 1519311"/>
              <a:gd name="connsiteY0" fmla="*/ 0 h 1223889"/>
              <a:gd name="connsiteX1" fmla="*/ 436098 w 1519311"/>
              <a:gd name="connsiteY1" fmla="*/ 28136 h 1223889"/>
              <a:gd name="connsiteX2" fmla="*/ 351692 w 1519311"/>
              <a:gd name="connsiteY2" fmla="*/ 56271 h 1223889"/>
              <a:gd name="connsiteX3" fmla="*/ 309489 w 1519311"/>
              <a:gd name="connsiteY3" fmla="*/ 70339 h 1223889"/>
              <a:gd name="connsiteX4" fmla="*/ 239151 w 1519311"/>
              <a:gd name="connsiteY4" fmla="*/ 154745 h 1223889"/>
              <a:gd name="connsiteX5" fmla="*/ 182880 w 1519311"/>
              <a:gd name="connsiteY5" fmla="*/ 239151 h 1223889"/>
              <a:gd name="connsiteX6" fmla="*/ 154744 w 1519311"/>
              <a:gd name="connsiteY6" fmla="*/ 295422 h 1223889"/>
              <a:gd name="connsiteX7" fmla="*/ 112541 w 1519311"/>
              <a:gd name="connsiteY7" fmla="*/ 337625 h 1223889"/>
              <a:gd name="connsiteX8" fmla="*/ 70338 w 1519311"/>
              <a:gd name="connsiteY8" fmla="*/ 407963 h 1223889"/>
              <a:gd name="connsiteX9" fmla="*/ 42203 w 1519311"/>
              <a:gd name="connsiteY9" fmla="*/ 506437 h 1223889"/>
              <a:gd name="connsiteX10" fmla="*/ 0 w 1519311"/>
              <a:gd name="connsiteY10" fmla="*/ 604911 h 1223889"/>
              <a:gd name="connsiteX11" fmla="*/ 28135 w 1519311"/>
              <a:gd name="connsiteY11" fmla="*/ 858129 h 1223889"/>
              <a:gd name="connsiteX12" fmla="*/ 56271 w 1519311"/>
              <a:gd name="connsiteY12" fmla="*/ 886265 h 1223889"/>
              <a:gd name="connsiteX13" fmla="*/ 84406 w 1519311"/>
              <a:gd name="connsiteY13" fmla="*/ 942536 h 1223889"/>
              <a:gd name="connsiteX14" fmla="*/ 126609 w 1519311"/>
              <a:gd name="connsiteY14" fmla="*/ 998806 h 1223889"/>
              <a:gd name="connsiteX15" fmla="*/ 154744 w 1519311"/>
              <a:gd name="connsiteY15" fmla="*/ 1041009 h 1223889"/>
              <a:gd name="connsiteX16" fmla="*/ 196948 w 1519311"/>
              <a:gd name="connsiteY16" fmla="*/ 1055077 h 1223889"/>
              <a:gd name="connsiteX17" fmla="*/ 351692 w 1519311"/>
              <a:gd name="connsiteY17" fmla="*/ 1153551 h 1223889"/>
              <a:gd name="connsiteX18" fmla="*/ 393895 w 1519311"/>
              <a:gd name="connsiteY18" fmla="*/ 1181686 h 1223889"/>
              <a:gd name="connsiteX19" fmla="*/ 436098 w 1519311"/>
              <a:gd name="connsiteY19" fmla="*/ 1195754 h 1223889"/>
              <a:gd name="connsiteX20" fmla="*/ 576775 w 1519311"/>
              <a:gd name="connsiteY20" fmla="*/ 1223889 h 1223889"/>
              <a:gd name="connsiteX21" fmla="*/ 1364566 w 1519311"/>
              <a:gd name="connsiteY21" fmla="*/ 1181686 h 1223889"/>
              <a:gd name="connsiteX22" fmla="*/ 1406769 w 1519311"/>
              <a:gd name="connsiteY22" fmla="*/ 1139483 h 1223889"/>
              <a:gd name="connsiteX23" fmla="*/ 1434904 w 1519311"/>
              <a:gd name="connsiteY23" fmla="*/ 1083213 h 1223889"/>
              <a:gd name="connsiteX24" fmla="*/ 1448972 w 1519311"/>
              <a:gd name="connsiteY24" fmla="*/ 1012874 h 1223889"/>
              <a:gd name="connsiteX25" fmla="*/ 1491175 w 1519311"/>
              <a:gd name="connsiteY25" fmla="*/ 942536 h 1223889"/>
              <a:gd name="connsiteX26" fmla="*/ 1519311 w 1519311"/>
              <a:gd name="connsiteY26" fmla="*/ 689317 h 1223889"/>
              <a:gd name="connsiteX27" fmla="*/ 1505243 w 1519311"/>
              <a:gd name="connsiteY27" fmla="*/ 309489 h 1223889"/>
              <a:gd name="connsiteX28" fmla="*/ 1477108 w 1519311"/>
              <a:gd name="connsiteY28" fmla="*/ 211016 h 1223889"/>
              <a:gd name="connsiteX29" fmla="*/ 1448972 w 1519311"/>
              <a:gd name="connsiteY29" fmla="*/ 182880 h 1223889"/>
              <a:gd name="connsiteX30" fmla="*/ 1434904 w 1519311"/>
              <a:gd name="connsiteY30" fmla="*/ 140677 h 1223889"/>
              <a:gd name="connsiteX31" fmla="*/ 1308295 w 1519311"/>
              <a:gd name="connsiteY31" fmla="*/ 70339 h 1223889"/>
              <a:gd name="connsiteX32" fmla="*/ 717452 w 1519311"/>
              <a:gd name="connsiteY32" fmla="*/ 56271 h 1223889"/>
              <a:gd name="connsiteX33" fmla="*/ 576775 w 1519311"/>
              <a:gd name="connsiteY33" fmla="*/ 42203 h 122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19311" h="1223889">
                <a:moveTo>
                  <a:pt x="647114" y="0"/>
                </a:moveTo>
                <a:cubicBezTo>
                  <a:pt x="604958" y="4684"/>
                  <a:pt x="486617" y="15506"/>
                  <a:pt x="436098" y="28136"/>
                </a:cubicBezTo>
                <a:cubicBezTo>
                  <a:pt x="407326" y="35329"/>
                  <a:pt x="379827" y="46893"/>
                  <a:pt x="351692" y="56271"/>
                </a:cubicBezTo>
                <a:lnTo>
                  <a:pt x="309489" y="70339"/>
                </a:lnTo>
                <a:cubicBezTo>
                  <a:pt x="208959" y="221136"/>
                  <a:pt x="365512" y="-7718"/>
                  <a:pt x="239151" y="154745"/>
                </a:cubicBezTo>
                <a:cubicBezTo>
                  <a:pt x="218391" y="181437"/>
                  <a:pt x="198003" y="208906"/>
                  <a:pt x="182880" y="239151"/>
                </a:cubicBezTo>
                <a:cubicBezTo>
                  <a:pt x="173501" y="257908"/>
                  <a:pt x="166933" y="278357"/>
                  <a:pt x="154744" y="295422"/>
                </a:cubicBezTo>
                <a:cubicBezTo>
                  <a:pt x="143180" y="311611"/>
                  <a:pt x="126609" y="323557"/>
                  <a:pt x="112541" y="337625"/>
                </a:cubicBezTo>
                <a:cubicBezTo>
                  <a:pt x="72692" y="457179"/>
                  <a:pt x="128269" y="311412"/>
                  <a:pt x="70338" y="407963"/>
                </a:cubicBezTo>
                <a:cubicBezTo>
                  <a:pt x="61141" y="423291"/>
                  <a:pt x="45546" y="494737"/>
                  <a:pt x="42203" y="506437"/>
                </a:cubicBezTo>
                <a:cubicBezTo>
                  <a:pt x="28404" y="554734"/>
                  <a:pt x="25008" y="554894"/>
                  <a:pt x="0" y="604911"/>
                </a:cubicBezTo>
                <a:cubicBezTo>
                  <a:pt x="9378" y="689317"/>
                  <a:pt x="11480" y="774853"/>
                  <a:pt x="28135" y="858129"/>
                </a:cubicBezTo>
                <a:cubicBezTo>
                  <a:pt x="30736" y="871135"/>
                  <a:pt x="48914" y="875229"/>
                  <a:pt x="56271" y="886265"/>
                </a:cubicBezTo>
                <a:cubicBezTo>
                  <a:pt x="67904" y="903714"/>
                  <a:pt x="73291" y="924753"/>
                  <a:pt x="84406" y="942536"/>
                </a:cubicBezTo>
                <a:cubicBezTo>
                  <a:pt x="96832" y="962418"/>
                  <a:pt x="112981" y="979727"/>
                  <a:pt x="126609" y="998806"/>
                </a:cubicBezTo>
                <a:cubicBezTo>
                  <a:pt x="136436" y="1012564"/>
                  <a:pt x="141542" y="1030447"/>
                  <a:pt x="154744" y="1041009"/>
                </a:cubicBezTo>
                <a:cubicBezTo>
                  <a:pt x="166323" y="1050273"/>
                  <a:pt x="182880" y="1050388"/>
                  <a:pt x="196948" y="1055077"/>
                </a:cubicBezTo>
                <a:cubicBezTo>
                  <a:pt x="299717" y="1157846"/>
                  <a:pt x="156195" y="1023221"/>
                  <a:pt x="351692" y="1153551"/>
                </a:cubicBezTo>
                <a:cubicBezTo>
                  <a:pt x="365760" y="1162929"/>
                  <a:pt x="378773" y="1174125"/>
                  <a:pt x="393895" y="1181686"/>
                </a:cubicBezTo>
                <a:cubicBezTo>
                  <a:pt x="407158" y="1188318"/>
                  <a:pt x="421840" y="1191680"/>
                  <a:pt x="436098" y="1195754"/>
                </a:cubicBezTo>
                <a:cubicBezTo>
                  <a:pt x="494860" y="1212543"/>
                  <a:pt x="510446" y="1212835"/>
                  <a:pt x="576775" y="1223889"/>
                </a:cubicBezTo>
                <a:cubicBezTo>
                  <a:pt x="839372" y="1209821"/>
                  <a:pt x="1102942" y="1208292"/>
                  <a:pt x="1364566" y="1181686"/>
                </a:cubicBezTo>
                <a:cubicBezTo>
                  <a:pt x="1384359" y="1179673"/>
                  <a:pt x="1395205" y="1155672"/>
                  <a:pt x="1406769" y="1139483"/>
                </a:cubicBezTo>
                <a:cubicBezTo>
                  <a:pt x="1418958" y="1122419"/>
                  <a:pt x="1425526" y="1101970"/>
                  <a:pt x="1434904" y="1083213"/>
                </a:cubicBezTo>
                <a:cubicBezTo>
                  <a:pt x="1439593" y="1059767"/>
                  <a:pt x="1440092" y="1035074"/>
                  <a:pt x="1448972" y="1012874"/>
                </a:cubicBezTo>
                <a:cubicBezTo>
                  <a:pt x="1459127" y="987487"/>
                  <a:pt x="1485367" y="969254"/>
                  <a:pt x="1491175" y="942536"/>
                </a:cubicBezTo>
                <a:cubicBezTo>
                  <a:pt x="1509216" y="859549"/>
                  <a:pt x="1519311" y="689317"/>
                  <a:pt x="1519311" y="689317"/>
                </a:cubicBezTo>
                <a:cubicBezTo>
                  <a:pt x="1514622" y="562708"/>
                  <a:pt x="1513400" y="435922"/>
                  <a:pt x="1505243" y="309489"/>
                </a:cubicBezTo>
                <a:cubicBezTo>
                  <a:pt x="1504800" y="302622"/>
                  <a:pt x="1484080" y="222637"/>
                  <a:pt x="1477108" y="211016"/>
                </a:cubicBezTo>
                <a:cubicBezTo>
                  <a:pt x="1470284" y="199643"/>
                  <a:pt x="1458351" y="192259"/>
                  <a:pt x="1448972" y="182880"/>
                </a:cubicBezTo>
                <a:cubicBezTo>
                  <a:pt x="1444283" y="168812"/>
                  <a:pt x="1445389" y="151162"/>
                  <a:pt x="1434904" y="140677"/>
                </a:cubicBezTo>
                <a:cubicBezTo>
                  <a:pt x="1423116" y="128889"/>
                  <a:pt x="1345322" y="71985"/>
                  <a:pt x="1308295" y="70339"/>
                </a:cubicBezTo>
                <a:cubicBezTo>
                  <a:pt x="1111486" y="61592"/>
                  <a:pt x="914400" y="60960"/>
                  <a:pt x="717452" y="56271"/>
                </a:cubicBezTo>
                <a:cubicBezTo>
                  <a:pt x="605052" y="40213"/>
                  <a:pt x="652136" y="42203"/>
                  <a:pt x="576775" y="42203"/>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汉仪寒石体简" panose="00020600040101010101" pitchFamily="18" charset="-122"/>
                <a:ea typeface="汉仪寒石体简" panose="00020600040101010101" pitchFamily="18" charset="-122"/>
                <a:cs typeface="Microsoft Himalaya" panose="01010100010101010101" pitchFamily="2" charset="0"/>
              </a:rPr>
              <a:t>等待</a:t>
            </a:r>
            <a:r>
              <a:rPr lang="en-US" altLang="zh-CN" dirty="0">
                <a:latin typeface="汉仪寒石体简" panose="00020600040101010101" pitchFamily="18" charset="-122"/>
                <a:ea typeface="汉仪寒石体简" panose="00020600040101010101" pitchFamily="18" charset="-122"/>
                <a:cs typeface="Microsoft Himalaya" panose="01010100010101010101" pitchFamily="2" charset="0"/>
              </a:rPr>
              <a:t>xxx Hive</a:t>
            </a:r>
            <a:r>
              <a:rPr lang="zh-CN" altLang="en-US" dirty="0">
                <a:latin typeface="汉仪寒石体简" panose="00020600040101010101" pitchFamily="18" charset="-122"/>
                <a:ea typeface="汉仪寒石体简" panose="00020600040101010101" pitchFamily="18" charset="-122"/>
                <a:cs typeface="Microsoft Himalaya" panose="01010100010101010101" pitchFamily="2" charset="0"/>
              </a:rPr>
              <a:t>表</a:t>
            </a:r>
          </a:p>
          <a:p>
            <a:pPr algn="ctr"/>
            <a:r>
              <a:rPr lang="zh-CN" altLang="en-US" dirty="0" smtClean="0">
                <a:latin typeface="汉仪寒石体简" panose="00020600040101010101" pitchFamily="18" charset="-122"/>
                <a:ea typeface="汉仪寒石体简" panose="00020600040101010101" pitchFamily="18" charset="-122"/>
                <a:cs typeface="Microsoft Himalaya" panose="01010100010101010101" pitchFamily="2" charset="0"/>
              </a:rPr>
              <a:t>昨天的数据</a:t>
            </a:r>
            <a:endParaRPr lang="zh-CN" altLang="en-US" dirty="0">
              <a:latin typeface="汉仪寒石体简" panose="00020600040101010101" pitchFamily="18" charset="-122"/>
              <a:ea typeface="汉仪寒石体简" panose="00020600040101010101" pitchFamily="18" charset="-122"/>
              <a:cs typeface="Microsoft Himalaya" panose="01010100010101010101" pitchFamily="2" charset="0"/>
            </a:endParaRPr>
          </a:p>
        </p:txBody>
      </p:sp>
      <p:sp>
        <p:nvSpPr>
          <p:cNvPr id="6" name="任意多边形 5"/>
          <p:cNvSpPr/>
          <p:nvPr/>
        </p:nvSpPr>
        <p:spPr>
          <a:xfrm>
            <a:off x="3678617" y="1865963"/>
            <a:ext cx="2216368" cy="1519311"/>
          </a:xfrm>
          <a:custGeom>
            <a:avLst/>
            <a:gdLst>
              <a:gd name="connsiteX0" fmla="*/ 1161291 w 2216368"/>
              <a:gd name="connsiteY0" fmla="*/ 56271 h 1519311"/>
              <a:gd name="connsiteX1" fmla="*/ 725193 w 2216368"/>
              <a:gd name="connsiteY1" fmla="*/ 42203 h 1519311"/>
              <a:gd name="connsiteX2" fmla="*/ 317229 w 2216368"/>
              <a:gd name="connsiteY2" fmla="*/ 98474 h 1519311"/>
              <a:gd name="connsiteX3" fmla="*/ 204688 w 2216368"/>
              <a:gd name="connsiteY3" fmla="*/ 154745 h 1519311"/>
              <a:gd name="connsiteX4" fmla="*/ 120282 w 2216368"/>
              <a:gd name="connsiteY4" fmla="*/ 211015 h 1519311"/>
              <a:gd name="connsiteX5" fmla="*/ 106214 w 2216368"/>
              <a:gd name="connsiteY5" fmla="*/ 253218 h 1519311"/>
              <a:gd name="connsiteX6" fmla="*/ 78079 w 2216368"/>
              <a:gd name="connsiteY6" fmla="*/ 281354 h 1519311"/>
              <a:gd name="connsiteX7" fmla="*/ 49943 w 2216368"/>
              <a:gd name="connsiteY7" fmla="*/ 323557 h 1519311"/>
              <a:gd name="connsiteX8" fmla="*/ 21808 w 2216368"/>
              <a:gd name="connsiteY8" fmla="*/ 393895 h 1519311"/>
              <a:gd name="connsiteX9" fmla="*/ 21808 w 2216368"/>
              <a:gd name="connsiteY9" fmla="*/ 801858 h 1519311"/>
              <a:gd name="connsiteX10" fmla="*/ 49943 w 2216368"/>
              <a:gd name="connsiteY10" fmla="*/ 844061 h 1519311"/>
              <a:gd name="connsiteX11" fmla="*/ 64011 w 2216368"/>
              <a:gd name="connsiteY11" fmla="*/ 914400 h 1519311"/>
              <a:gd name="connsiteX12" fmla="*/ 106214 w 2216368"/>
              <a:gd name="connsiteY12" fmla="*/ 956603 h 1519311"/>
              <a:gd name="connsiteX13" fmla="*/ 176553 w 2216368"/>
              <a:gd name="connsiteY13" fmla="*/ 1041009 h 1519311"/>
              <a:gd name="connsiteX14" fmla="*/ 218756 w 2216368"/>
              <a:gd name="connsiteY14" fmla="*/ 1125415 h 1519311"/>
              <a:gd name="connsiteX15" fmla="*/ 275026 w 2216368"/>
              <a:gd name="connsiteY15" fmla="*/ 1139483 h 1519311"/>
              <a:gd name="connsiteX16" fmla="*/ 345365 w 2216368"/>
              <a:gd name="connsiteY16" fmla="*/ 1195754 h 1519311"/>
              <a:gd name="connsiteX17" fmla="*/ 415703 w 2216368"/>
              <a:gd name="connsiteY17" fmla="*/ 1223889 h 1519311"/>
              <a:gd name="connsiteX18" fmla="*/ 471974 w 2216368"/>
              <a:gd name="connsiteY18" fmla="*/ 1252025 h 1519311"/>
              <a:gd name="connsiteX19" fmla="*/ 514177 w 2216368"/>
              <a:gd name="connsiteY19" fmla="*/ 1266092 h 1519311"/>
              <a:gd name="connsiteX20" fmla="*/ 570448 w 2216368"/>
              <a:gd name="connsiteY20" fmla="*/ 1294228 h 1519311"/>
              <a:gd name="connsiteX21" fmla="*/ 626719 w 2216368"/>
              <a:gd name="connsiteY21" fmla="*/ 1336431 h 1519311"/>
              <a:gd name="connsiteX22" fmla="*/ 682989 w 2216368"/>
              <a:gd name="connsiteY22" fmla="*/ 1350498 h 1519311"/>
              <a:gd name="connsiteX23" fmla="*/ 725193 w 2216368"/>
              <a:gd name="connsiteY23" fmla="*/ 1364566 h 1519311"/>
              <a:gd name="connsiteX24" fmla="*/ 823666 w 2216368"/>
              <a:gd name="connsiteY24" fmla="*/ 1420837 h 1519311"/>
              <a:gd name="connsiteX25" fmla="*/ 950276 w 2216368"/>
              <a:gd name="connsiteY25" fmla="*/ 1448972 h 1519311"/>
              <a:gd name="connsiteX26" fmla="*/ 1006546 w 2216368"/>
              <a:gd name="connsiteY26" fmla="*/ 1463040 h 1519311"/>
              <a:gd name="connsiteX27" fmla="*/ 1048749 w 2216368"/>
              <a:gd name="connsiteY27" fmla="*/ 1477108 h 1519311"/>
              <a:gd name="connsiteX28" fmla="*/ 1161291 w 2216368"/>
              <a:gd name="connsiteY28" fmla="*/ 1491175 h 1519311"/>
              <a:gd name="connsiteX29" fmla="*/ 1330103 w 2216368"/>
              <a:gd name="connsiteY29" fmla="*/ 1519311 h 1519311"/>
              <a:gd name="connsiteX30" fmla="*/ 1780269 w 2216368"/>
              <a:gd name="connsiteY30" fmla="*/ 1477108 h 1519311"/>
              <a:gd name="connsiteX31" fmla="*/ 1949082 w 2216368"/>
              <a:gd name="connsiteY31" fmla="*/ 1392701 h 1519311"/>
              <a:gd name="connsiteX32" fmla="*/ 2061623 w 2216368"/>
              <a:gd name="connsiteY32" fmla="*/ 1322363 h 1519311"/>
              <a:gd name="connsiteX33" fmla="*/ 2160097 w 2216368"/>
              <a:gd name="connsiteY33" fmla="*/ 1252025 h 1519311"/>
              <a:gd name="connsiteX34" fmla="*/ 2188233 w 2216368"/>
              <a:gd name="connsiteY34" fmla="*/ 1223889 h 1519311"/>
              <a:gd name="connsiteX35" fmla="*/ 2216368 w 2216368"/>
              <a:gd name="connsiteY35" fmla="*/ 1125415 h 1519311"/>
              <a:gd name="connsiteX36" fmla="*/ 2202300 w 2216368"/>
              <a:gd name="connsiteY36" fmla="*/ 703385 h 1519311"/>
              <a:gd name="connsiteX37" fmla="*/ 2160097 w 2216368"/>
              <a:gd name="connsiteY37" fmla="*/ 604911 h 1519311"/>
              <a:gd name="connsiteX38" fmla="*/ 2103826 w 2216368"/>
              <a:gd name="connsiteY38" fmla="*/ 520505 h 1519311"/>
              <a:gd name="connsiteX39" fmla="*/ 2075691 w 2216368"/>
              <a:gd name="connsiteY39" fmla="*/ 478301 h 1519311"/>
              <a:gd name="connsiteX40" fmla="*/ 2033488 w 2216368"/>
              <a:gd name="connsiteY40" fmla="*/ 436098 h 1519311"/>
              <a:gd name="connsiteX41" fmla="*/ 1977217 w 2216368"/>
              <a:gd name="connsiteY41" fmla="*/ 351692 h 1519311"/>
              <a:gd name="connsiteX42" fmla="*/ 1949082 w 2216368"/>
              <a:gd name="connsiteY42" fmla="*/ 281354 h 1519311"/>
              <a:gd name="connsiteX43" fmla="*/ 1892811 w 2216368"/>
              <a:gd name="connsiteY43" fmla="*/ 211015 h 1519311"/>
              <a:gd name="connsiteX44" fmla="*/ 1822473 w 2216368"/>
              <a:gd name="connsiteY44" fmla="*/ 126609 h 1519311"/>
              <a:gd name="connsiteX45" fmla="*/ 1780269 w 2216368"/>
              <a:gd name="connsiteY45" fmla="*/ 112541 h 1519311"/>
              <a:gd name="connsiteX46" fmla="*/ 1738066 w 2216368"/>
              <a:gd name="connsiteY46" fmla="*/ 84406 h 1519311"/>
              <a:gd name="connsiteX47" fmla="*/ 1512983 w 2216368"/>
              <a:gd name="connsiteY47" fmla="*/ 56271 h 1519311"/>
              <a:gd name="connsiteX48" fmla="*/ 1414509 w 2216368"/>
              <a:gd name="connsiteY48" fmla="*/ 42203 h 1519311"/>
              <a:gd name="connsiteX49" fmla="*/ 1330103 w 2216368"/>
              <a:gd name="connsiteY49" fmla="*/ 14068 h 1519311"/>
              <a:gd name="connsiteX50" fmla="*/ 1287900 w 2216368"/>
              <a:gd name="connsiteY50" fmla="*/ 0 h 1519311"/>
              <a:gd name="connsiteX51" fmla="*/ 1161291 w 2216368"/>
              <a:gd name="connsiteY51" fmla="*/ 56271 h 151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216368" h="1519311">
                <a:moveTo>
                  <a:pt x="1161291" y="56271"/>
                </a:moveTo>
                <a:cubicBezTo>
                  <a:pt x="1067506" y="63305"/>
                  <a:pt x="1090132" y="16742"/>
                  <a:pt x="725193" y="42203"/>
                </a:cubicBezTo>
                <a:cubicBezTo>
                  <a:pt x="575540" y="52644"/>
                  <a:pt x="461342" y="74455"/>
                  <a:pt x="317229" y="98474"/>
                </a:cubicBezTo>
                <a:cubicBezTo>
                  <a:pt x="279715" y="117231"/>
                  <a:pt x="239586" y="131480"/>
                  <a:pt x="204688" y="154745"/>
                </a:cubicBezTo>
                <a:lnTo>
                  <a:pt x="120282" y="211015"/>
                </a:lnTo>
                <a:cubicBezTo>
                  <a:pt x="115593" y="225083"/>
                  <a:pt x="113843" y="240502"/>
                  <a:pt x="106214" y="253218"/>
                </a:cubicBezTo>
                <a:cubicBezTo>
                  <a:pt x="99390" y="264591"/>
                  <a:pt x="86364" y="270997"/>
                  <a:pt x="78079" y="281354"/>
                </a:cubicBezTo>
                <a:cubicBezTo>
                  <a:pt x="67517" y="294556"/>
                  <a:pt x="57504" y="308435"/>
                  <a:pt x="49943" y="323557"/>
                </a:cubicBezTo>
                <a:cubicBezTo>
                  <a:pt x="38650" y="346143"/>
                  <a:pt x="31186" y="370449"/>
                  <a:pt x="21808" y="393895"/>
                </a:cubicBezTo>
                <a:cubicBezTo>
                  <a:pt x="-6056" y="561073"/>
                  <a:pt x="-8458" y="539555"/>
                  <a:pt x="21808" y="801858"/>
                </a:cubicBezTo>
                <a:cubicBezTo>
                  <a:pt x="23746" y="818654"/>
                  <a:pt x="40565" y="829993"/>
                  <a:pt x="49943" y="844061"/>
                </a:cubicBezTo>
                <a:cubicBezTo>
                  <a:pt x="54632" y="867507"/>
                  <a:pt x="53318" y="893014"/>
                  <a:pt x="64011" y="914400"/>
                </a:cubicBezTo>
                <a:cubicBezTo>
                  <a:pt x="72908" y="932194"/>
                  <a:pt x="93478" y="941319"/>
                  <a:pt x="106214" y="956603"/>
                </a:cubicBezTo>
                <a:cubicBezTo>
                  <a:pt x="204134" y="1074108"/>
                  <a:pt x="53262" y="917721"/>
                  <a:pt x="176553" y="1041009"/>
                </a:cubicBezTo>
                <a:cubicBezTo>
                  <a:pt x="184578" y="1065085"/>
                  <a:pt x="195379" y="1109830"/>
                  <a:pt x="218756" y="1125415"/>
                </a:cubicBezTo>
                <a:cubicBezTo>
                  <a:pt x="234843" y="1136140"/>
                  <a:pt x="256269" y="1134794"/>
                  <a:pt x="275026" y="1139483"/>
                </a:cubicBezTo>
                <a:cubicBezTo>
                  <a:pt x="301194" y="1165650"/>
                  <a:pt x="309875" y="1178009"/>
                  <a:pt x="345365" y="1195754"/>
                </a:cubicBezTo>
                <a:cubicBezTo>
                  <a:pt x="367951" y="1207047"/>
                  <a:pt x="392627" y="1213633"/>
                  <a:pt x="415703" y="1223889"/>
                </a:cubicBezTo>
                <a:cubicBezTo>
                  <a:pt x="434867" y="1232406"/>
                  <a:pt x="452699" y="1243764"/>
                  <a:pt x="471974" y="1252025"/>
                </a:cubicBezTo>
                <a:cubicBezTo>
                  <a:pt x="485604" y="1257866"/>
                  <a:pt x="500547" y="1260251"/>
                  <a:pt x="514177" y="1266092"/>
                </a:cubicBezTo>
                <a:cubicBezTo>
                  <a:pt x="533452" y="1274353"/>
                  <a:pt x="552665" y="1283113"/>
                  <a:pt x="570448" y="1294228"/>
                </a:cubicBezTo>
                <a:cubicBezTo>
                  <a:pt x="590330" y="1306654"/>
                  <a:pt x="605748" y="1325946"/>
                  <a:pt x="626719" y="1336431"/>
                </a:cubicBezTo>
                <a:cubicBezTo>
                  <a:pt x="644012" y="1345077"/>
                  <a:pt x="664399" y="1345187"/>
                  <a:pt x="682989" y="1350498"/>
                </a:cubicBezTo>
                <a:cubicBezTo>
                  <a:pt x="697247" y="1354572"/>
                  <a:pt x="711930" y="1357934"/>
                  <a:pt x="725193" y="1364566"/>
                </a:cubicBezTo>
                <a:cubicBezTo>
                  <a:pt x="806821" y="1405379"/>
                  <a:pt x="725016" y="1383842"/>
                  <a:pt x="823666" y="1420837"/>
                </a:cubicBezTo>
                <a:cubicBezTo>
                  <a:pt x="848623" y="1430196"/>
                  <a:pt x="928391" y="1444109"/>
                  <a:pt x="950276" y="1448972"/>
                </a:cubicBezTo>
                <a:cubicBezTo>
                  <a:pt x="969150" y="1453166"/>
                  <a:pt x="987956" y="1457728"/>
                  <a:pt x="1006546" y="1463040"/>
                </a:cubicBezTo>
                <a:cubicBezTo>
                  <a:pt x="1020804" y="1467114"/>
                  <a:pt x="1034160" y="1474455"/>
                  <a:pt x="1048749" y="1477108"/>
                </a:cubicBezTo>
                <a:cubicBezTo>
                  <a:pt x="1085945" y="1483871"/>
                  <a:pt x="1123903" y="1485567"/>
                  <a:pt x="1161291" y="1491175"/>
                </a:cubicBezTo>
                <a:cubicBezTo>
                  <a:pt x="1217707" y="1499637"/>
                  <a:pt x="1273832" y="1509932"/>
                  <a:pt x="1330103" y="1519311"/>
                </a:cubicBezTo>
                <a:cubicBezTo>
                  <a:pt x="1480158" y="1505243"/>
                  <a:pt x="1632613" y="1507311"/>
                  <a:pt x="1780269" y="1477108"/>
                </a:cubicBezTo>
                <a:cubicBezTo>
                  <a:pt x="1841906" y="1464500"/>
                  <a:pt x="1892811" y="1420837"/>
                  <a:pt x="1949082" y="1392701"/>
                </a:cubicBezTo>
                <a:cubicBezTo>
                  <a:pt x="2037218" y="1348633"/>
                  <a:pt x="1976396" y="1383240"/>
                  <a:pt x="2061623" y="1322363"/>
                </a:cubicBezTo>
                <a:cubicBezTo>
                  <a:pt x="2112791" y="1285814"/>
                  <a:pt x="2104921" y="1298004"/>
                  <a:pt x="2160097" y="1252025"/>
                </a:cubicBezTo>
                <a:cubicBezTo>
                  <a:pt x="2170286" y="1243534"/>
                  <a:pt x="2178854" y="1233268"/>
                  <a:pt x="2188233" y="1223889"/>
                </a:cubicBezTo>
                <a:cubicBezTo>
                  <a:pt x="2194866" y="1203989"/>
                  <a:pt x="2216368" y="1143076"/>
                  <a:pt x="2216368" y="1125415"/>
                </a:cubicBezTo>
                <a:cubicBezTo>
                  <a:pt x="2216368" y="984660"/>
                  <a:pt x="2210815" y="843882"/>
                  <a:pt x="2202300" y="703385"/>
                </a:cubicBezTo>
                <a:cubicBezTo>
                  <a:pt x="2200992" y="681796"/>
                  <a:pt x="2167444" y="617156"/>
                  <a:pt x="2160097" y="604911"/>
                </a:cubicBezTo>
                <a:cubicBezTo>
                  <a:pt x="2142699" y="575915"/>
                  <a:pt x="2122583" y="548640"/>
                  <a:pt x="2103826" y="520505"/>
                </a:cubicBezTo>
                <a:cubicBezTo>
                  <a:pt x="2094447" y="506437"/>
                  <a:pt x="2087646" y="490256"/>
                  <a:pt x="2075691" y="478301"/>
                </a:cubicBezTo>
                <a:lnTo>
                  <a:pt x="2033488" y="436098"/>
                </a:lnTo>
                <a:cubicBezTo>
                  <a:pt x="1996297" y="324527"/>
                  <a:pt x="2052488" y="472125"/>
                  <a:pt x="1977217" y="351692"/>
                </a:cubicBezTo>
                <a:cubicBezTo>
                  <a:pt x="1963833" y="330278"/>
                  <a:pt x="1960375" y="303940"/>
                  <a:pt x="1949082" y="281354"/>
                </a:cubicBezTo>
                <a:cubicBezTo>
                  <a:pt x="1922999" y="229188"/>
                  <a:pt x="1925519" y="250265"/>
                  <a:pt x="1892811" y="211015"/>
                </a:cubicBezTo>
                <a:cubicBezTo>
                  <a:pt x="1884203" y="200686"/>
                  <a:pt x="1843680" y="139333"/>
                  <a:pt x="1822473" y="126609"/>
                </a:cubicBezTo>
                <a:cubicBezTo>
                  <a:pt x="1809757" y="118979"/>
                  <a:pt x="1793532" y="119173"/>
                  <a:pt x="1780269" y="112541"/>
                </a:cubicBezTo>
                <a:cubicBezTo>
                  <a:pt x="1765147" y="104980"/>
                  <a:pt x="1753897" y="90343"/>
                  <a:pt x="1738066" y="84406"/>
                </a:cubicBezTo>
                <a:cubicBezTo>
                  <a:pt x="1690951" y="66738"/>
                  <a:pt x="1531217" y="58297"/>
                  <a:pt x="1512983" y="56271"/>
                </a:cubicBezTo>
                <a:cubicBezTo>
                  <a:pt x="1480028" y="52609"/>
                  <a:pt x="1447334" y="46892"/>
                  <a:pt x="1414509" y="42203"/>
                </a:cubicBezTo>
                <a:lnTo>
                  <a:pt x="1330103" y="14068"/>
                </a:lnTo>
                <a:lnTo>
                  <a:pt x="1287900" y="0"/>
                </a:lnTo>
                <a:cubicBezTo>
                  <a:pt x="1168779" y="14891"/>
                  <a:pt x="1255076" y="49237"/>
                  <a:pt x="1161291" y="56271"/>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汉仪寒石体简" panose="00020600040101010101" pitchFamily="18" charset="-122"/>
                <a:ea typeface="汉仪寒石体简" panose="00020600040101010101" pitchFamily="18" charset="-122"/>
              </a:rPr>
              <a:t>获取用户特征</a:t>
            </a:r>
            <a:endParaRPr lang="zh-CN" altLang="en-US" dirty="0">
              <a:latin typeface="汉仪寒石体简" panose="00020600040101010101" pitchFamily="18" charset="-122"/>
              <a:ea typeface="汉仪寒石体简" panose="00020600040101010101" pitchFamily="18" charset="-122"/>
            </a:endParaRPr>
          </a:p>
        </p:txBody>
      </p:sp>
      <p:sp>
        <p:nvSpPr>
          <p:cNvPr id="7" name="任意多边形 6"/>
          <p:cNvSpPr/>
          <p:nvPr/>
        </p:nvSpPr>
        <p:spPr>
          <a:xfrm>
            <a:off x="3856941" y="4563600"/>
            <a:ext cx="2229118" cy="1744393"/>
          </a:xfrm>
          <a:custGeom>
            <a:avLst/>
            <a:gdLst>
              <a:gd name="connsiteX0" fmla="*/ 1736749 w 2229118"/>
              <a:gd name="connsiteY0" fmla="*/ 267286 h 1744393"/>
              <a:gd name="connsiteX1" fmla="*/ 1596072 w 2229118"/>
              <a:gd name="connsiteY1" fmla="*/ 225083 h 1744393"/>
              <a:gd name="connsiteX2" fmla="*/ 1553869 w 2229118"/>
              <a:gd name="connsiteY2" fmla="*/ 211015 h 1744393"/>
              <a:gd name="connsiteX3" fmla="*/ 1286583 w 2229118"/>
              <a:gd name="connsiteY3" fmla="*/ 84406 h 1744393"/>
              <a:gd name="connsiteX4" fmla="*/ 1145906 w 2229118"/>
              <a:gd name="connsiteY4" fmla="*/ 42203 h 1744393"/>
              <a:gd name="connsiteX5" fmla="*/ 808282 w 2229118"/>
              <a:gd name="connsiteY5" fmla="*/ 0 h 1744393"/>
              <a:gd name="connsiteX6" fmla="*/ 329980 w 2229118"/>
              <a:gd name="connsiteY6" fmla="*/ 14067 h 1744393"/>
              <a:gd name="connsiteX7" fmla="*/ 273709 w 2229118"/>
              <a:gd name="connsiteY7" fmla="*/ 56270 h 1744393"/>
              <a:gd name="connsiteX8" fmla="*/ 231506 w 2229118"/>
              <a:gd name="connsiteY8" fmla="*/ 84406 h 1744393"/>
              <a:gd name="connsiteX9" fmla="*/ 175235 w 2229118"/>
              <a:gd name="connsiteY9" fmla="*/ 126609 h 1744393"/>
              <a:gd name="connsiteX10" fmla="*/ 133032 w 2229118"/>
              <a:gd name="connsiteY10" fmla="*/ 154744 h 1744393"/>
              <a:gd name="connsiteX11" fmla="*/ 48626 w 2229118"/>
              <a:gd name="connsiteY11" fmla="*/ 239150 h 1744393"/>
              <a:gd name="connsiteX12" fmla="*/ 20491 w 2229118"/>
              <a:gd name="connsiteY12" fmla="*/ 295421 h 1744393"/>
              <a:gd name="connsiteX13" fmla="*/ 20491 w 2229118"/>
              <a:gd name="connsiteY13" fmla="*/ 689316 h 1744393"/>
              <a:gd name="connsiteX14" fmla="*/ 48626 w 2229118"/>
              <a:gd name="connsiteY14" fmla="*/ 759655 h 1744393"/>
              <a:gd name="connsiteX15" fmla="*/ 104897 w 2229118"/>
              <a:gd name="connsiteY15" fmla="*/ 886264 h 1744393"/>
              <a:gd name="connsiteX16" fmla="*/ 147100 w 2229118"/>
              <a:gd name="connsiteY16" fmla="*/ 998806 h 1744393"/>
              <a:gd name="connsiteX17" fmla="*/ 217438 w 2229118"/>
              <a:gd name="connsiteY17" fmla="*/ 1111347 h 1744393"/>
              <a:gd name="connsiteX18" fmla="*/ 259642 w 2229118"/>
              <a:gd name="connsiteY18" fmla="*/ 1252024 h 1744393"/>
              <a:gd name="connsiteX19" fmla="*/ 329980 w 2229118"/>
              <a:gd name="connsiteY19" fmla="*/ 1322363 h 1744393"/>
              <a:gd name="connsiteX20" fmla="*/ 372183 w 2229118"/>
              <a:gd name="connsiteY20" fmla="*/ 1364566 h 1744393"/>
              <a:gd name="connsiteX21" fmla="*/ 414386 w 2229118"/>
              <a:gd name="connsiteY21" fmla="*/ 1406769 h 1744393"/>
              <a:gd name="connsiteX22" fmla="*/ 512860 w 2229118"/>
              <a:gd name="connsiteY22" fmla="*/ 1519310 h 1744393"/>
              <a:gd name="connsiteX23" fmla="*/ 555063 w 2229118"/>
              <a:gd name="connsiteY23" fmla="*/ 1561513 h 1744393"/>
              <a:gd name="connsiteX24" fmla="*/ 653537 w 2229118"/>
              <a:gd name="connsiteY24" fmla="*/ 1603716 h 1744393"/>
              <a:gd name="connsiteX25" fmla="*/ 709808 w 2229118"/>
              <a:gd name="connsiteY25" fmla="*/ 1631852 h 1744393"/>
              <a:gd name="connsiteX26" fmla="*/ 808282 w 2229118"/>
              <a:gd name="connsiteY26" fmla="*/ 1659987 h 1744393"/>
              <a:gd name="connsiteX27" fmla="*/ 878620 w 2229118"/>
              <a:gd name="connsiteY27" fmla="*/ 1702190 h 1744393"/>
              <a:gd name="connsiteX28" fmla="*/ 963026 w 2229118"/>
              <a:gd name="connsiteY28" fmla="*/ 1716258 h 1744393"/>
              <a:gd name="connsiteX29" fmla="*/ 1061500 w 2229118"/>
              <a:gd name="connsiteY29" fmla="*/ 1744393 h 1744393"/>
              <a:gd name="connsiteX30" fmla="*/ 1596072 w 2229118"/>
              <a:gd name="connsiteY30" fmla="*/ 1730326 h 1744393"/>
              <a:gd name="connsiteX31" fmla="*/ 1750817 w 2229118"/>
              <a:gd name="connsiteY31" fmla="*/ 1702190 h 1744393"/>
              <a:gd name="connsiteX32" fmla="*/ 1849291 w 2229118"/>
              <a:gd name="connsiteY32" fmla="*/ 1645920 h 1744393"/>
              <a:gd name="connsiteX33" fmla="*/ 1905562 w 2229118"/>
              <a:gd name="connsiteY33" fmla="*/ 1603716 h 1744393"/>
              <a:gd name="connsiteX34" fmla="*/ 1933697 w 2229118"/>
              <a:gd name="connsiteY34" fmla="*/ 1561513 h 1744393"/>
              <a:gd name="connsiteX35" fmla="*/ 1975900 w 2229118"/>
              <a:gd name="connsiteY35" fmla="*/ 1505243 h 1744393"/>
              <a:gd name="connsiteX36" fmla="*/ 2004035 w 2229118"/>
              <a:gd name="connsiteY36" fmla="*/ 1448972 h 1744393"/>
              <a:gd name="connsiteX37" fmla="*/ 2074374 w 2229118"/>
              <a:gd name="connsiteY37" fmla="*/ 1350498 h 1744393"/>
              <a:gd name="connsiteX38" fmla="*/ 2102509 w 2229118"/>
              <a:gd name="connsiteY38" fmla="*/ 1280160 h 1744393"/>
              <a:gd name="connsiteX39" fmla="*/ 2130645 w 2229118"/>
              <a:gd name="connsiteY39" fmla="*/ 1167618 h 1744393"/>
              <a:gd name="connsiteX40" fmla="*/ 2144712 w 2229118"/>
              <a:gd name="connsiteY40" fmla="*/ 1125415 h 1744393"/>
              <a:gd name="connsiteX41" fmla="*/ 2186915 w 2229118"/>
              <a:gd name="connsiteY41" fmla="*/ 1055076 h 1744393"/>
              <a:gd name="connsiteX42" fmla="*/ 2200983 w 2229118"/>
              <a:gd name="connsiteY42" fmla="*/ 928467 h 1744393"/>
              <a:gd name="connsiteX43" fmla="*/ 2215051 w 2229118"/>
              <a:gd name="connsiteY43" fmla="*/ 872196 h 1744393"/>
              <a:gd name="connsiteX44" fmla="*/ 2229118 w 2229118"/>
              <a:gd name="connsiteY44" fmla="*/ 745587 h 1744393"/>
              <a:gd name="connsiteX45" fmla="*/ 2215051 w 2229118"/>
              <a:gd name="connsiteY45" fmla="*/ 633046 h 1744393"/>
              <a:gd name="connsiteX46" fmla="*/ 2172848 w 2229118"/>
              <a:gd name="connsiteY46" fmla="*/ 604910 h 1744393"/>
              <a:gd name="connsiteX47" fmla="*/ 2144712 w 2229118"/>
              <a:gd name="connsiteY47" fmla="*/ 576775 h 1744393"/>
              <a:gd name="connsiteX48" fmla="*/ 2060306 w 2229118"/>
              <a:gd name="connsiteY48" fmla="*/ 520504 h 1744393"/>
              <a:gd name="connsiteX49" fmla="*/ 2018103 w 2229118"/>
              <a:gd name="connsiteY49" fmla="*/ 492369 h 1744393"/>
              <a:gd name="connsiteX50" fmla="*/ 1975900 w 2229118"/>
              <a:gd name="connsiteY50" fmla="*/ 478301 h 1744393"/>
              <a:gd name="connsiteX51" fmla="*/ 1905562 w 2229118"/>
              <a:gd name="connsiteY51" fmla="*/ 422030 h 1744393"/>
              <a:gd name="connsiteX52" fmla="*/ 1863358 w 2229118"/>
              <a:gd name="connsiteY52" fmla="*/ 351692 h 1744393"/>
              <a:gd name="connsiteX53" fmla="*/ 1821155 w 2229118"/>
              <a:gd name="connsiteY53" fmla="*/ 337624 h 1744393"/>
              <a:gd name="connsiteX54" fmla="*/ 1778952 w 2229118"/>
              <a:gd name="connsiteY54" fmla="*/ 309489 h 1744393"/>
              <a:gd name="connsiteX55" fmla="*/ 1638275 w 2229118"/>
              <a:gd name="connsiteY55" fmla="*/ 295421 h 174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29118" h="1744393">
                <a:moveTo>
                  <a:pt x="1736749" y="267286"/>
                </a:moveTo>
                <a:cubicBezTo>
                  <a:pt x="1629134" y="245762"/>
                  <a:pt x="1701828" y="264741"/>
                  <a:pt x="1596072" y="225083"/>
                </a:cubicBezTo>
                <a:cubicBezTo>
                  <a:pt x="1582187" y="219876"/>
                  <a:pt x="1567306" y="217286"/>
                  <a:pt x="1553869" y="211015"/>
                </a:cubicBezTo>
                <a:cubicBezTo>
                  <a:pt x="1477384" y="175322"/>
                  <a:pt x="1372342" y="114674"/>
                  <a:pt x="1286583" y="84406"/>
                </a:cubicBezTo>
                <a:cubicBezTo>
                  <a:pt x="1240417" y="68112"/>
                  <a:pt x="1194118" y="50711"/>
                  <a:pt x="1145906" y="42203"/>
                </a:cubicBezTo>
                <a:cubicBezTo>
                  <a:pt x="1034215" y="22493"/>
                  <a:pt x="808282" y="0"/>
                  <a:pt x="808282" y="0"/>
                </a:cubicBezTo>
                <a:cubicBezTo>
                  <a:pt x="648848" y="4689"/>
                  <a:pt x="488607" y="-2630"/>
                  <a:pt x="329980" y="14067"/>
                </a:cubicBezTo>
                <a:cubicBezTo>
                  <a:pt x="306663" y="16521"/>
                  <a:pt x="292788" y="42642"/>
                  <a:pt x="273709" y="56270"/>
                </a:cubicBezTo>
                <a:cubicBezTo>
                  <a:pt x="259951" y="66097"/>
                  <a:pt x="245264" y="74579"/>
                  <a:pt x="231506" y="84406"/>
                </a:cubicBezTo>
                <a:cubicBezTo>
                  <a:pt x="212427" y="98034"/>
                  <a:pt x="194314" y="112981"/>
                  <a:pt x="175235" y="126609"/>
                </a:cubicBezTo>
                <a:cubicBezTo>
                  <a:pt x="161477" y="136436"/>
                  <a:pt x="145669" y="143512"/>
                  <a:pt x="133032" y="154744"/>
                </a:cubicBezTo>
                <a:cubicBezTo>
                  <a:pt x="103293" y="181179"/>
                  <a:pt x="48626" y="239150"/>
                  <a:pt x="48626" y="239150"/>
                </a:cubicBezTo>
                <a:cubicBezTo>
                  <a:pt x="39248" y="257907"/>
                  <a:pt x="27854" y="275785"/>
                  <a:pt x="20491" y="295421"/>
                </a:cubicBezTo>
                <a:cubicBezTo>
                  <a:pt x="-22404" y="409807"/>
                  <a:pt x="14399" y="630427"/>
                  <a:pt x="20491" y="689316"/>
                </a:cubicBezTo>
                <a:cubicBezTo>
                  <a:pt x="23089" y="714434"/>
                  <a:pt x="39996" y="735923"/>
                  <a:pt x="48626" y="759655"/>
                </a:cubicBezTo>
                <a:cubicBezTo>
                  <a:pt x="88803" y="870143"/>
                  <a:pt x="56495" y="813660"/>
                  <a:pt x="104897" y="886264"/>
                </a:cubicBezTo>
                <a:cubicBezTo>
                  <a:pt x="123500" y="979280"/>
                  <a:pt x="104839" y="932396"/>
                  <a:pt x="147100" y="998806"/>
                </a:cubicBezTo>
                <a:cubicBezTo>
                  <a:pt x="170850" y="1036128"/>
                  <a:pt x="217438" y="1111347"/>
                  <a:pt x="217438" y="1111347"/>
                </a:cubicBezTo>
                <a:cubicBezTo>
                  <a:pt x="225944" y="1153876"/>
                  <a:pt x="233730" y="1215007"/>
                  <a:pt x="259642" y="1252024"/>
                </a:cubicBezTo>
                <a:cubicBezTo>
                  <a:pt x="278657" y="1279188"/>
                  <a:pt x="306534" y="1298917"/>
                  <a:pt x="329980" y="1322363"/>
                </a:cubicBezTo>
                <a:lnTo>
                  <a:pt x="372183" y="1364566"/>
                </a:lnTo>
                <a:lnTo>
                  <a:pt x="414386" y="1406769"/>
                </a:lnTo>
                <a:cubicBezTo>
                  <a:pt x="438637" y="1503770"/>
                  <a:pt x="408901" y="1438454"/>
                  <a:pt x="512860" y="1519310"/>
                </a:cubicBezTo>
                <a:cubicBezTo>
                  <a:pt x="528564" y="1531524"/>
                  <a:pt x="538003" y="1551277"/>
                  <a:pt x="555063" y="1561513"/>
                </a:cubicBezTo>
                <a:cubicBezTo>
                  <a:pt x="585686" y="1579887"/>
                  <a:pt x="621026" y="1588938"/>
                  <a:pt x="653537" y="1603716"/>
                </a:cubicBezTo>
                <a:cubicBezTo>
                  <a:pt x="672628" y="1612394"/>
                  <a:pt x="690533" y="1623591"/>
                  <a:pt x="709808" y="1631852"/>
                </a:cubicBezTo>
                <a:cubicBezTo>
                  <a:pt x="738066" y="1643963"/>
                  <a:pt x="779722" y="1652847"/>
                  <a:pt x="808282" y="1659987"/>
                </a:cubicBezTo>
                <a:cubicBezTo>
                  <a:pt x="831728" y="1674055"/>
                  <a:pt x="852924" y="1692846"/>
                  <a:pt x="878620" y="1702190"/>
                </a:cubicBezTo>
                <a:cubicBezTo>
                  <a:pt x="905426" y="1711938"/>
                  <a:pt x="935233" y="1709844"/>
                  <a:pt x="963026" y="1716258"/>
                </a:cubicBezTo>
                <a:cubicBezTo>
                  <a:pt x="996290" y="1723934"/>
                  <a:pt x="1028675" y="1735015"/>
                  <a:pt x="1061500" y="1744393"/>
                </a:cubicBezTo>
                <a:cubicBezTo>
                  <a:pt x="1239691" y="1739704"/>
                  <a:pt x="1418153" y="1741219"/>
                  <a:pt x="1596072" y="1730326"/>
                </a:cubicBezTo>
                <a:cubicBezTo>
                  <a:pt x="1648401" y="1727122"/>
                  <a:pt x="1700160" y="1715699"/>
                  <a:pt x="1750817" y="1702190"/>
                </a:cubicBezTo>
                <a:cubicBezTo>
                  <a:pt x="1777123" y="1695175"/>
                  <a:pt x="1825989" y="1662564"/>
                  <a:pt x="1849291" y="1645920"/>
                </a:cubicBezTo>
                <a:cubicBezTo>
                  <a:pt x="1868370" y="1632292"/>
                  <a:pt x="1888983" y="1620295"/>
                  <a:pt x="1905562" y="1603716"/>
                </a:cubicBezTo>
                <a:cubicBezTo>
                  <a:pt x="1917517" y="1591761"/>
                  <a:pt x="1923870" y="1575271"/>
                  <a:pt x="1933697" y="1561513"/>
                </a:cubicBezTo>
                <a:cubicBezTo>
                  <a:pt x="1947325" y="1542434"/>
                  <a:pt x="1963474" y="1525125"/>
                  <a:pt x="1975900" y="1505243"/>
                </a:cubicBezTo>
                <a:cubicBezTo>
                  <a:pt x="1987015" y="1487460"/>
                  <a:pt x="1992402" y="1466421"/>
                  <a:pt x="2004035" y="1448972"/>
                </a:cubicBezTo>
                <a:cubicBezTo>
                  <a:pt x="2083121" y="1330342"/>
                  <a:pt x="1960170" y="1578906"/>
                  <a:pt x="2074374" y="1350498"/>
                </a:cubicBezTo>
                <a:cubicBezTo>
                  <a:pt x="2085667" y="1327912"/>
                  <a:pt x="2095083" y="1304295"/>
                  <a:pt x="2102509" y="1280160"/>
                </a:cubicBezTo>
                <a:cubicBezTo>
                  <a:pt x="2113881" y="1243201"/>
                  <a:pt x="2118417" y="1204302"/>
                  <a:pt x="2130645" y="1167618"/>
                </a:cubicBezTo>
                <a:cubicBezTo>
                  <a:pt x="2135334" y="1153550"/>
                  <a:pt x="2138081" y="1138678"/>
                  <a:pt x="2144712" y="1125415"/>
                </a:cubicBezTo>
                <a:cubicBezTo>
                  <a:pt x="2156940" y="1100959"/>
                  <a:pt x="2172847" y="1078522"/>
                  <a:pt x="2186915" y="1055076"/>
                </a:cubicBezTo>
                <a:cubicBezTo>
                  <a:pt x="2191604" y="1012873"/>
                  <a:pt x="2194526" y="970436"/>
                  <a:pt x="2200983" y="928467"/>
                </a:cubicBezTo>
                <a:cubicBezTo>
                  <a:pt x="2203923" y="909358"/>
                  <a:pt x="2212111" y="891305"/>
                  <a:pt x="2215051" y="872196"/>
                </a:cubicBezTo>
                <a:cubicBezTo>
                  <a:pt x="2221508" y="830227"/>
                  <a:pt x="2224429" y="787790"/>
                  <a:pt x="2229118" y="745587"/>
                </a:cubicBezTo>
                <a:cubicBezTo>
                  <a:pt x="2224429" y="708073"/>
                  <a:pt x="2229091" y="668148"/>
                  <a:pt x="2215051" y="633046"/>
                </a:cubicBezTo>
                <a:cubicBezTo>
                  <a:pt x="2208772" y="617348"/>
                  <a:pt x="2186050" y="615472"/>
                  <a:pt x="2172848" y="604910"/>
                </a:cubicBezTo>
                <a:cubicBezTo>
                  <a:pt x="2162491" y="596625"/>
                  <a:pt x="2155323" y="584733"/>
                  <a:pt x="2144712" y="576775"/>
                </a:cubicBezTo>
                <a:cubicBezTo>
                  <a:pt x="2117660" y="556486"/>
                  <a:pt x="2088441" y="539261"/>
                  <a:pt x="2060306" y="520504"/>
                </a:cubicBezTo>
                <a:cubicBezTo>
                  <a:pt x="2046238" y="511126"/>
                  <a:pt x="2034143" y="497716"/>
                  <a:pt x="2018103" y="492369"/>
                </a:cubicBezTo>
                <a:cubicBezTo>
                  <a:pt x="2004035" y="487680"/>
                  <a:pt x="1989163" y="484933"/>
                  <a:pt x="1975900" y="478301"/>
                </a:cubicBezTo>
                <a:cubicBezTo>
                  <a:pt x="1940405" y="460554"/>
                  <a:pt x="1931732" y="448201"/>
                  <a:pt x="1905562" y="422030"/>
                </a:cubicBezTo>
                <a:cubicBezTo>
                  <a:pt x="1894496" y="388833"/>
                  <a:pt x="1895543" y="371003"/>
                  <a:pt x="1863358" y="351692"/>
                </a:cubicBezTo>
                <a:cubicBezTo>
                  <a:pt x="1850642" y="344063"/>
                  <a:pt x="1834418" y="344256"/>
                  <a:pt x="1821155" y="337624"/>
                </a:cubicBezTo>
                <a:cubicBezTo>
                  <a:pt x="1806033" y="330063"/>
                  <a:pt x="1794074" y="317050"/>
                  <a:pt x="1778952" y="309489"/>
                </a:cubicBezTo>
                <a:cubicBezTo>
                  <a:pt x="1730055" y="285041"/>
                  <a:pt x="1697463" y="295421"/>
                  <a:pt x="1638275" y="295421"/>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汉仪寒石体简" panose="00020600040101010101" pitchFamily="18" charset="-122"/>
                <a:ea typeface="汉仪寒石体简" panose="00020600040101010101" pitchFamily="18" charset="-122"/>
              </a:rPr>
              <a:t>获取车辆特征</a:t>
            </a:r>
            <a:endParaRPr lang="zh-CN" altLang="en-US" dirty="0">
              <a:latin typeface="汉仪寒石体简" panose="00020600040101010101" pitchFamily="18" charset="-122"/>
              <a:ea typeface="汉仪寒石体简" panose="00020600040101010101" pitchFamily="18" charset="-122"/>
            </a:endParaRPr>
          </a:p>
        </p:txBody>
      </p:sp>
      <p:sp>
        <p:nvSpPr>
          <p:cNvPr id="4" name="任意多边形 3"/>
          <p:cNvSpPr/>
          <p:nvPr/>
        </p:nvSpPr>
        <p:spPr>
          <a:xfrm>
            <a:off x="6823875" y="3081995"/>
            <a:ext cx="1812222" cy="1246858"/>
          </a:xfrm>
          <a:custGeom>
            <a:avLst/>
            <a:gdLst>
              <a:gd name="connsiteX0" fmla="*/ 682388 w 1812222"/>
              <a:gd name="connsiteY0" fmla="*/ 2399 h 1246858"/>
              <a:gd name="connsiteX1" fmla="*/ 504967 w 1812222"/>
              <a:gd name="connsiteY1" fmla="*/ 29695 h 1246858"/>
              <a:gd name="connsiteX2" fmla="*/ 409433 w 1812222"/>
              <a:gd name="connsiteY2" fmla="*/ 70638 h 1246858"/>
              <a:gd name="connsiteX3" fmla="*/ 259308 w 1812222"/>
              <a:gd name="connsiteY3" fmla="*/ 111581 h 1246858"/>
              <a:gd name="connsiteX4" fmla="*/ 204717 w 1812222"/>
              <a:gd name="connsiteY4" fmla="*/ 138877 h 1246858"/>
              <a:gd name="connsiteX5" fmla="*/ 81887 w 1812222"/>
              <a:gd name="connsiteY5" fmla="*/ 179820 h 1246858"/>
              <a:gd name="connsiteX6" fmla="*/ 40944 w 1812222"/>
              <a:gd name="connsiteY6" fmla="*/ 207115 h 1246858"/>
              <a:gd name="connsiteX7" fmla="*/ 13648 w 1812222"/>
              <a:gd name="connsiteY7" fmla="*/ 289002 h 1246858"/>
              <a:gd name="connsiteX8" fmla="*/ 0 w 1812222"/>
              <a:gd name="connsiteY8" fmla="*/ 329945 h 1246858"/>
              <a:gd name="connsiteX9" fmla="*/ 13648 w 1812222"/>
              <a:gd name="connsiteY9" fmla="*/ 684787 h 1246858"/>
              <a:gd name="connsiteX10" fmla="*/ 54591 w 1812222"/>
              <a:gd name="connsiteY10" fmla="*/ 725730 h 1246858"/>
              <a:gd name="connsiteX11" fmla="*/ 81887 w 1812222"/>
              <a:gd name="connsiteY11" fmla="*/ 834912 h 1246858"/>
              <a:gd name="connsiteX12" fmla="*/ 95535 w 1812222"/>
              <a:gd name="connsiteY12" fmla="*/ 875856 h 1246858"/>
              <a:gd name="connsiteX13" fmla="*/ 150126 w 1812222"/>
              <a:gd name="connsiteY13" fmla="*/ 957742 h 1246858"/>
              <a:gd name="connsiteX14" fmla="*/ 245660 w 1812222"/>
              <a:gd name="connsiteY14" fmla="*/ 1012333 h 1246858"/>
              <a:gd name="connsiteX15" fmla="*/ 327547 w 1812222"/>
              <a:gd name="connsiteY15" fmla="*/ 1066924 h 1246858"/>
              <a:gd name="connsiteX16" fmla="*/ 436729 w 1812222"/>
              <a:gd name="connsiteY16" fmla="*/ 1094220 h 1246858"/>
              <a:gd name="connsiteX17" fmla="*/ 491320 w 1812222"/>
              <a:gd name="connsiteY17" fmla="*/ 1121515 h 1246858"/>
              <a:gd name="connsiteX18" fmla="*/ 532263 w 1812222"/>
              <a:gd name="connsiteY18" fmla="*/ 1148811 h 1246858"/>
              <a:gd name="connsiteX19" fmla="*/ 736979 w 1812222"/>
              <a:gd name="connsiteY19" fmla="*/ 1176106 h 1246858"/>
              <a:gd name="connsiteX20" fmla="*/ 791570 w 1812222"/>
              <a:gd name="connsiteY20" fmla="*/ 1203402 h 1246858"/>
              <a:gd name="connsiteX21" fmla="*/ 887105 w 1812222"/>
              <a:gd name="connsiteY21" fmla="*/ 1217050 h 1246858"/>
              <a:gd name="connsiteX22" fmla="*/ 1009935 w 1812222"/>
              <a:gd name="connsiteY22" fmla="*/ 1244345 h 1246858"/>
              <a:gd name="connsiteX23" fmla="*/ 1651379 w 1812222"/>
              <a:gd name="connsiteY23" fmla="*/ 1230698 h 1246858"/>
              <a:gd name="connsiteX24" fmla="*/ 1733266 w 1812222"/>
              <a:gd name="connsiteY24" fmla="*/ 1080572 h 1246858"/>
              <a:gd name="connsiteX25" fmla="*/ 1774209 w 1812222"/>
              <a:gd name="connsiteY25" fmla="*/ 1025981 h 1246858"/>
              <a:gd name="connsiteX26" fmla="*/ 1774209 w 1812222"/>
              <a:gd name="connsiteY26" fmla="*/ 507366 h 1246858"/>
              <a:gd name="connsiteX27" fmla="*/ 1733266 w 1812222"/>
              <a:gd name="connsiteY27" fmla="*/ 384536 h 1246858"/>
              <a:gd name="connsiteX28" fmla="*/ 1678675 w 1812222"/>
              <a:gd name="connsiteY28" fmla="*/ 289002 h 1246858"/>
              <a:gd name="connsiteX29" fmla="*/ 1651379 w 1812222"/>
              <a:gd name="connsiteY29" fmla="*/ 248059 h 1246858"/>
              <a:gd name="connsiteX30" fmla="*/ 1555845 w 1812222"/>
              <a:gd name="connsiteY30" fmla="*/ 179820 h 1246858"/>
              <a:gd name="connsiteX31" fmla="*/ 1514902 w 1812222"/>
              <a:gd name="connsiteY31" fmla="*/ 152524 h 1246858"/>
              <a:gd name="connsiteX32" fmla="*/ 1310185 w 1812222"/>
              <a:gd name="connsiteY32" fmla="*/ 138877 h 1246858"/>
              <a:gd name="connsiteX33" fmla="*/ 1064526 w 1812222"/>
              <a:gd name="connsiteY33" fmla="*/ 97933 h 1246858"/>
              <a:gd name="connsiteX34" fmla="*/ 1009935 w 1812222"/>
              <a:gd name="connsiteY34" fmla="*/ 84286 h 1246858"/>
              <a:gd name="connsiteX35" fmla="*/ 968991 w 1812222"/>
              <a:gd name="connsiteY35" fmla="*/ 70638 h 1246858"/>
              <a:gd name="connsiteX36" fmla="*/ 859809 w 1812222"/>
              <a:gd name="connsiteY36" fmla="*/ 29695 h 1246858"/>
              <a:gd name="connsiteX37" fmla="*/ 682388 w 1812222"/>
              <a:gd name="connsiteY37" fmla="*/ 2399 h 124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2222" h="1246858">
                <a:moveTo>
                  <a:pt x="682388" y="2399"/>
                </a:moveTo>
                <a:cubicBezTo>
                  <a:pt x="623248" y="2399"/>
                  <a:pt x="542481" y="17190"/>
                  <a:pt x="504967" y="29695"/>
                </a:cubicBezTo>
                <a:cubicBezTo>
                  <a:pt x="472099" y="40651"/>
                  <a:pt x="441770" y="58201"/>
                  <a:pt x="409433" y="70638"/>
                </a:cubicBezTo>
                <a:cubicBezTo>
                  <a:pt x="334401" y="99496"/>
                  <a:pt x="332492" y="96944"/>
                  <a:pt x="259308" y="111581"/>
                </a:cubicBezTo>
                <a:cubicBezTo>
                  <a:pt x="241111" y="120680"/>
                  <a:pt x="223706" y="131574"/>
                  <a:pt x="204717" y="138877"/>
                </a:cubicBezTo>
                <a:cubicBezTo>
                  <a:pt x="164436" y="154370"/>
                  <a:pt x="117797" y="155880"/>
                  <a:pt x="81887" y="179820"/>
                </a:cubicBezTo>
                <a:lnTo>
                  <a:pt x="40944" y="207115"/>
                </a:lnTo>
                <a:lnTo>
                  <a:pt x="13648" y="289002"/>
                </a:lnTo>
                <a:lnTo>
                  <a:pt x="0" y="329945"/>
                </a:lnTo>
                <a:cubicBezTo>
                  <a:pt x="4549" y="448226"/>
                  <a:pt x="-2526" y="567529"/>
                  <a:pt x="13648" y="684787"/>
                </a:cubicBezTo>
                <a:cubicBezTo>
                  <a:pt x="16285" y="703907"/>
                  <a:pt x="46604" y="708159"/>
                  <a:pt x="54591" y="725730"/>
                </a:cubicBezTo>
                <a:cubicBezTo>
                  <a:pt x="70115" y="759882"/>
                  <a:pt x="70024" y="799323"/>
                  <a:pt x="81887" y="834912"/>
                </a:cubicBezTo>
                <a:cubicBezTo>
                  <a:pt x="86436" y="848560"/>
                  <a:pt x="88548" y="863280"/>
                  <a:pt x="95535" y="875856"/>
                </a:cubicBezTo>
                <a:cubicBezTo>
                  <a:pt x="111467" y="904533"/>
                  <a:pt x="122831" y="939545"/>
                  <a:pt x="150126" y="957742"/>
                </a:cubicBezTo>
                <a:cubicBezTo>
                  <a:pt x="291733" y="1052149"/>
                  <a:pt x="72536" y="908460"/>
                  <a:pt x="245660" y="1012333"/>
                </a:cubicBezTo>
                <a:cubicBezTo>
                  <a:pt x="273790" y="1029211"/>
                  <a:pt x="295721" y="1058967"/>
                  <a:pt x="327547" y="1066924"/>
                </a:cubicBezTo>
                <a:cubicBezTo>
                  <a:pt x="363941" y="1076023"/>
                  <a:pt x="403175" y="1077443"/>
                  <a:pt x="436729" y="1094220"/>
                </a:cubicBezTo>
                <a:cubicBezTo>
                  <a:pt x="454926" y="1103318"/>
                  <a:pt x="473656" y="1111421"/>
                  <a:pt x="491320" y="1121515"/>
                </a:cubicBezTo>
                <a:cubicBezTo>
                  <a:pt x="505561" y="1129653"/>
                  <a:pt x="516251" y="1145253"/>
                  <a:pt x="532263" y="1148811"/>
                </a:cubicBezTo>
                <a:cubicBezTo>
                  <a:pt x="599466" y="1163745"/>
                  <a:pt x="668740" y="1167008"/>
                  <a:pt x="736979" y="1176106"/>
                </a:cubicBezTo>
                <a:cubicBezTo>
                  <a:pt x="755176" y="1185205"/>
                  <a:pt x="771942" y="1198049"/>
                  <a:pt x="791570" y="1203402"/>
                </a:cubicBezTo>
                <a:cubicBezTo>
                  <a:pt x="822605" y="1211866"/>
                  <a:pt x="855488" y="1211122"/>
                  <a:pt x="887105" y="1217050"/>
                </a:cubicBezTo>
                <a:cubicBezTo>
                  <a:pt x="928329" y="1224779"/>
                  <a:pt x="968992" y="1235247"/>
                  <a:pt x="1009935" y="1244345"/>
                </a:cubicBezTo>
                <a:cubicBezTo>
                  <a:pt x="1223750" y="1239796"/>
                  <a:pt x="1439502" y="1259779"/>
                  <a:pt x="1651379" y="1230698"/>
                </a:cubicBezTo>
                <a:cubicBezTo>
                  <a:pt x="1685935" y="1225955"/>
                  <a:pt x="1718897" y="1106437"/>
                  <a:pt x="1733266" y="1080572"/>
                </a:cubicBezTo>
                <a:cubicBezTo>
                  <a:pt x="1744313" y="1060688"/>
                  <a:pt x="1760561" y="1044178"/>
                  <a:pt x="1774209" y="1025981"/>
                </a:cubicBezTo>
                <a:cubicBezTo>
                  <a:pt x="1836053" y="840453"/>
                  <a:pt x="1812368" y="927119"/>
                  <a:pt x="1774209" y="507366"/>
                </a:cubicBezTo>
                <a:cubicBezTo>
                  <a:pt x="1770302" y="464385"/>
                  <a:pt x="1757206" y="420445"/>
                  <a:pt x="1733266" y="384536"/>
                </a:cubicBezTo>
                <a:cubicBezTo>
                  <a:pt x="1666764" y="284785"/>
                  <a:pt x="1747937" y="410210"/>
                  <a:pt x="1678675" y="289002"/>
                </a:cubicBezTo>
                <a:cubicBezTo>
                  <a:pt x="1670537" y="274761"/>
                  <a:pt x="1660478" y="261707"/>
                  <a:pt x="1651379" y="248059"/>
                </a:cubicBezTo>
                <a:cubicBezTo>
                  <a:pt x="1621810" y="159346"/>
                  <a:pt x="1665028" y="252610"/>
                  <a:pt x="1555845" y="179820"/>
                </a:cubicBezTo>
                <a:cubicBezTo>
                  <a:pt x="1542197" y="170721"/>
                  <a:pt x="1531081" y="155221"/>
                  <a:pt x="1514902" y="152524"/>
                </a:cubicBezTo>
                <a:cubicBezTo>
                  <a:pt x="1447442" y="141281"/>
                  <a:pt x="1378318" y="144802"/>
                  <a:pt x="1310185" y="138877"/>
                </a:cubicBezTo>
                <a:cubicBezTo>
                  <a:pt x="1232987" y="132164"/>
                  <a:pt x="1138281" y="116371"/>
                  <a:pt x="1064526" y="97933"/>
                </a:cubicBezTo>
                <a:cubicBezTo>
                  <a:pt x="1046329" y="93384"/>
                  <a:pt x="1027970" y="89439"/>
                  <a:pt x="1009935" y="84286"/>
                </a:cubicBezTo>
                <a:cubicBezTo>
                  <a:pt x="996102" y="80334"/>
                  <a:pt x="982639" y="75187"/>
                  <a:pt x="968991" y="70638"/>
                </a:cubicBezTo>
                <a:cubicBezTo>
                  <a:pt x="897738" y="23135"/>
                  <a:pt x="959701" y="56938"/>
                  <a:pt x="859809" y="29695"/>
                </a:cubicBezTo>
                <a:cubicBezTo>
                  <a:pt x="706973" y="-11987"/>
                  <a:pt x="741528" y="2399"/>
                  <a:pt x="682388" y="239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汉仪寒石体简" panose="00020600040101010101" pitchFamily="18" charset="-122"/>
                <a:ea typeface="汉仪寒石体简" panose="00020600040101010101" pitchFamily="18" charset="-122"/>
              </a:rPr>
              <a:t>使用</a:t>
            </a:r>
            <a:r>
              <a:rPr lang="en-US" altLang="zh-CN" dirty="0" err="1" smtClean="0">
                <a:latin typeface="汉仪寒石体简" panose="00020600040101010101" pitchFamily="18" charset="-122"/>
                <a:ea typeface="汉仪寒石体简" panose="00020600040101010101" pitchFamily="18" charset="-122"/>
              </a:rPr>
              <a:t>xgboost</a:t>
            </a:r>
            <a:r>
              <a:rPr lang="zh-CN" altLang="en-US" dirty="0" smtClean="0">
                <a:latin typeface="汉仪寒石体简" panose="00020600040101010101" pitchFamily="18" charset="-122"/>
                <a:ea typeface="汉仪寒石体简" panose="00020600040101010101" pitchFamily="18" charset="-122"/>
              </a:rPr>
              <a:t>训练</a:t>
            </a:r>
            <a:endParaRPr lang="zh-CN" altLang="en-US" dirty="0">
              <a:latin typeface="汉仪寒石体简" panose="00020600040101010101" pitchFamily="18" charset="-122"/>
              <a:ea typeface="汉仪寒石体简" panose="00020600040101010101" pitchFamily="18" charset="-122"/>
            </a:endParaRPr>
          </a:p>
        </p:txBody>
      </p:sp>
      <p:sp>
        <p:nvSpPr>
          <p:cNvPr id="8" name="任意多边形 7"/>
          <p:cNvSpPr/>
          <p:nvPr/>
        </p:nvSpPr>
        <p:spPr>
          <a:xfrm>
            <a:off x="9744501" y="2934269"/>
            <a:ext cx="1965278" cy="1583140"/>
          </a:xfrm>
          <a:custGeom>
            <a:avLst/>
            <a:gdLst>
              <a:gd name="connsiteX0" fmla="*/ 982639 w 1965278"/>
              <a:gd name="connsiteY0" fmla="*/ 0 h 1583140"/>
              <a:gd name="connsiteX1" fmla="*/ 914400 w 1965278"/>
              <a:gd name="connsiteY1" fmla="*/ 13647 h 1583140"/>
              <a:gd name="connsiteX2" fmla="*/ 750627 w 1965278"/>
              <a:gd name="connsiteY2" fmla="*/ 81886 h 1583140"/>
              <a:gd name="connsiteX3" fmla="*/ 709684 w 1965278"/>
              <a:gd name="connsiteY3" fmla="*/ 95534 h 1583140"/>
              <a:gd name="connsiteX4" fmla="*/ 600502 w 1965278"/>
              <a:gd name="connsiteY4" fmla="*/ 136477 h 1583140"/>
              <a:gd name="connsiteX5" fmla="*/ 477672 w 1965278"/>
              <a:gd name="connsiteY5" fmla="*/ 163773 h 1583140"/>
              <a:gd name="connsiteX6" fmla="*/ 409433 w 1965278"/>
              <a:gd name="connsiteY6" fmla="*/ 191068 h 1583140"/>
              <a:gd name="connsiteX7" fmla="*/ 327547 w 1965278"/>
              <a:gd name="connsiteY7" fmla="*/ 218364 h 1583140"/>
              <a:gd name="connsiteX8" fmla="*/ 204717 w 1965278"/>
              <a:gd name="connsiteY8" fmla="*/ 313898 h 1583140"/>
              <a:gd name="connsiteX9" fmla="*/ 150126 w 1965278"/>
              <a:gd name="connsiteY9" fmla="*/ 354841 h 1583140"/>
              <a:gd name="connsiteX10" fmla="*/ 81887 w 1965278"/>
              <a:gd name="connsiteY10" fmla="*/ 436728 h 1583140"/>
              <a:gd name="connsiteX11" fmla="*/ 54592 w 1965278"/>
              <a:gd name="connsiteY11" fmla="*/ 504967 h 1583140"/>
              <a:gd name="connsiteX12" fmla="*/ 27296 w 1965278"/>
              <a:gd name="connsiteY12" fmla="*/ 586853 h 1583140"/>
              <a:gd name="connsiteX13" fmla="*/ 0 w 1965278"/>
              <a:gd name="connsiteY13" fmla="*/ 696035 h 1583140"/>
              <a:gd name="connsiteX14" fmla="*/ 13648 w 1965278"/>
              <a:gd name="connsiteY14" fmla="*/ 1160059 h 1583140"/>
              <a:gd name="connsiteX15" fmla="*/ 68239 w 1965278"/>
              <a:gd name="connsiteY15" fmla="*/ 1214650 h 1583140"/>
              <a:gd name="connsiteX16" fmla="*/ 122830 w 1965278"/>
              <a:gd name="connsiteY16" fmla="*/ 1269241 h 1583140"/>
              <a:gd name="connsiteX17" fmla="*/ 286603 w 1965278"/>
              <a:gd name="connsiteY17" fmla="*/ 1323832 h 1583140"/>
              <a:gd name="connsiteX18" fmla="*/ 382138 w 1965278"/>
              <a:gd name="connsiteY18" fmla="*/ 1351128 h 1583140"/>
              <a:gd name="connsiteX19" fmla="*/ 423081 w 1965278"/>
              <a:gd name="connsiteY19" fmla="*/ 1364776 h 1583140"/>
              <a:gd name="connsiteX20" fmla="*/ 559559 w 1965278"/>
              <a:gd name="connsiteY20" fmla="*/ 1419367 h 1583140"/>
              <a:gd name="connsiteX21" fmla="*/ 682389 w 1965278"/>
              <a:gd name="connsiteY21" fmla="*/ 1446662 h 1583140"/>
              <a:gd name="connsiteX22" fmla="*/ 736980 w 1965278"/>
              <a:gd name="connsiteY22" fmla="*/ 1460310 h 1583140"/>
              <a:gd name="connsiteX23" fmla="*/ 873457 w 1965278"/>
              <a:gd name="connsiteY23" fmla="*/ 1487606 h 1583140"/>
              <a:gd name="connsiteX24" fmla="*/ 1023583 w 1965278"/>
              <a:gd name="connsiteY24" fmla="*/ 1555844 h 1583140"/>
              <a:gd name="connsiteX25" fmla="*/ 1146412 w 1965278"/>
              <a:gd name="connsiteY25" fmla="*/ 1583140 h 1583140"/>
              <a:gd name="connsiteX26" fmla="*/ 1405720 w 1965278"/>
              <a:gd name="connsiteY26" fmla="*/ 1569492 h 1583140"/>
              <a:gd name="connsiteX27" fmla="*/ 1460311 w 1965278"/>
              <a:gd name="connsiteY27" fmla="*/ 1555844 h 1583140"/>
              <a:gd name="connsiteX28" fmla="*/ 1569493 w 1965278"/>
              <a:gd name="connsiteY28" fmla="*/ 1542197 h 1583140"/>
              <a:gd name="connsiteX29" fmla="*/ 1624084 w 1965278"/>
              <a:gd name="connsiteY29" fmla="*/ 1501253 h 1583140"/>
              <a:gd name="connsiteX30" fmla="*/ 1719618 w 1965278"/>
              <a:gd name="connsiteY30" fmla="*/ 1433015 h 1583140"/>
              <a:gd name="connsiteX31" fmla="*/ 1774209 w 1965278"/>
              <a:gd name="connsiteY31" fmla="*/ 1378424 h 1583140"/>
              <a:gd name="connsiteX32" fmla="*/ 1828800 w 1965278"/>
              <a:gd name="connsiteY32" fmla="*/ 1269241 h 1583140"/>
              <a:gd name="connsiteX33" fmla="*/ 1869744 w 1965278"/>
              <a:gd name="connsiteY33" fmla="*/ 1214650 h 1583140"/>
              <a:gd name="connsiteX34" fmla="*/ 1924335 w 1965278"/>
              <a:gd name="connsiteY34" fmla="*/ 1132764 h 1583140"/>
              <a:gd name="connsiteX35" fmla="*/ 1937983 w 1965278"/>
              <a:gd name="connsiteY35" fmla="*/ 1078173 h 1583140"/>
              <a:gd name="connsiteX36" fmla="*/ 1951630 w 1965278"/>
              <a:gd name="connsiteY36" fmla="*/ 1037230 h 1583140"/>
              <a:gd name="connsiteX37" fmla="*/ 1965278 w 1965278"/>
              <a:gd name="connsiteY37" fmla="*/ 941695 h 1583140"/>
              <a:gd name="connsiteX38" fmla="*/ 1951630 w 1965278"/>
              <a:gd name="connsiteY38" fmla="*/ 409432 h 1583140"/>
              <a:gd name="connsiteX39" fmla="*/ 1937983 w 1965278"/>
              <a:gd name="connsiteY39" fmla="*/ 368489 h 1583140"/>
              <a:gd name="connsiteX40" fmla="*/ 1910687 w 1965278"/>
              <a:gd name="connsiteY40" fmla="*/ 313898 h 1583140"/>
              <a:gd name="connsiteX41" fmla="*/ 1869744 w 1965278"/>
              <a:gd name="connsiteY41" fmla="*/ 218364 h 1583140"/>
              <a:gd name="connsiteX42" fmla="*/ 1815153 w 1965278"/>
              <a:gd name="connsiteY42" fmla="*/ 191068 h 1583140"/>
              <a:gd name="connsiteX43" fmla="*/ 1774209 w 1965278"/>
              <a:gd name="connsiteY43" fmla="*/ 163773 h 1583140"/>
              <a:gd name="connsiteX44" fmla="*/ 1705971 w 1965278"/>
              <a:gd name="connsiteY44" fmla="*/ 150125 h 1583140"/>
              <a:gd name="connsiteX45" fmla="*/ 1651380 w 1965278"/>
              <a:gd name="connsiteY45" fmla="*/ 136477 h 1583140"/>
              <a:gd name="connsiteX46" fmla="*/ 1310186 w 1965278"/>
              <a:gd name="connsiteY46" fmla="*/ 95534 h 1583140"/>
              <a:gd name="connsiteX47" fmla="*/ 1146412 w 1965278"/>
              <a:gd name="connsiteY47" fmla="*/ 54591 h 1583140"/>
              <a:gd name="connsiteX48" fmla="*/ 955344 w 1965278"/>
              <a:gd name="connsiteY48" fmla="*/ 54591 h 158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965278" h="1583140">
                <a:moveTo>
                  <a:pt x="982639" y="0"/>
                </a:moveTo>
                <a:cubicBezTo>
                  <a:pt x="959893" y="4549"/>
                  <a:pt x="936274" y="5927"/>
                  <a:pt x="914400" y="13647"/>
                </a:cubicBezTo>
                <a:cubicBezTo>
                  <a:pt x="858631" y="33330"/>
                  <a:pt x="806732" y="63184"/>
                  <a:pt x="750627" y="81886"/>
                </a:cubicBezTo>
                <a:cubicBezTo>
                  <a:pt x="736979" y="86435"/>
                  <a:pt x="723204" y="90618"/>
                  <a:pt x="709684" y="95534"/>
                </a:cubicBezTo>
                <a:cubicBezTo>
                  <a:pt x="673155" y="108817"/>
                  <a:pt x="637376" y="124186"/>
                  <a:pt x="600502" y="136477"/>
                </a:cubicBezTo>
                <a:cubicBezTo>
                  <a:pt x="505995" y="167979"/>
                  <a:pt x="585837" y="131324"/>
                  <a:pt x="477672" y="163773"/>
                </a:cubicBezTo>
                <a:cubicBezTo>
                  <a:pt x="454207" y="170813"/>
                  <a:pt x="432457" y="182696"/>
                  <a:pt x="409433" y="191068"/>
                </a:cubicBezTo>
                <a:cubicBezTo>
                  <a:pt x="382393" y="200901"/>
                  <a:pt x="351487" y="202404"/>
                  <a:pt x="327547" y="218364"/>
                </a:cubicBezTo>
                <a:cubicBezTo>
                  <a:pt x="147836" y="338170"/>
                  <a:pt x="316962" y="217688"/>
                  <a:pt x="204717" y="313898"/>
                </a:cubicBezTo>
                <a:cubicBezTo>
                  <a:pt x="187447" y="328701"/>
                  <a:pt x="167396" y="340038"/>
                  <a:pt x="150126" y="354841"/>
                </a:cubicBezTo>
                <a:cubicBezTo>
                  <a:pt x="123719" y="377476"/>
                  <a:pt x="97680" y="405142"/>
                  <a:pt x="81887" y="436728"/>
                </a:cubicBezTo>
                <a:cubicBezTo>
                  <a:pt x="70931" y="458640"/>
                  <a:pt x="62964" y="481943"/>
                  <a:pt x="54592" y="504967"/>
                </a:cubicBezTo>
                <a:cubicBezTo>
                  <a:pt x="44759" y="532007"/>
                  <a:pt x="34274" y="558940"/>
                  <a:pt x="27296" y="586853"/>
                </a:cubicBezTo>
                <a:lnTo>
                  <a:pt x="0" y="696035"/>
                </a:lnTo>
                <a:cubicBezTo>
                  <a:pt x="4549" y="850710"/>
                  <a:pt x="5296" y="1005543"/>
                  <a:pt x="13648" y="1160059"/>
                </a:cubicBezTo>
                <a:cubicBezTo>
                  <a:pt x="16319" y="1209476"/>
                  <a:pt x="29173" y="1201629"/>
                  <a:pt x="68239" y="1214650"/>
                </a:cubicBezTo>
                <a:cubicBezTo>
                  <a:pt x="86436" y="1232847"/>
                  <a:pt x="99812" y="1257732"/>
                  <a:pt x="122830" y="1269241"/>
                </a:cubicBezTo>
                <a:cubicBezTo>
                  <a:pt x="174299" y="1294975"/>
                  <a:pt x="232012" y="1305635"/>
                  <a:pt x="286603" y="1323832"/>
                </a:cubicBezTo>
                <a:cubicBezTo>
                  <a:pt x="384779" y="1356557"/>
                  <a:pt x="262171" y="1316851"/>
                  <a:pt x="382138" y="1351128"/>
                </a:cubicBezTo>
                <a:cubicBezTo>
                  <a:pt x="395970" y="1355080"/>
                  <a:pt x="409654" y="1359612"/>
                  <a:pt x="423081" y="1364776"/>
                </a:cubicBezTo>
                <a:cubicBezTo>
                  <a:pt x="468812" y="1382365"/>
                  <a:pt x="512025" y="1407483"/>
                  <a:pt x="559559" y="1419367"/>
                </a:cubicBezTo>
                <a:cubicBezTo>
                  <a:pt x="692695" y="1452652"/>
                  <a:pt x="526452" y="1412010"/>
                  <a:pt x="682389" y="1446662"/>
                </a:cubicBezTo>
                <a:cubicBezTo>
                  <a:pt x="700699" y="1450731"/>
                  <a:pt x="718639" y="1456380"/>
                  <a:pt x="736980" y="1460310"/>
                </a:cubicBezTo>
                <a:cubicBezTo>
                  <a:pt x="782343" y="1470031"/>
                  <a:pt x="828449" y="1476354"/>
                  <a:pt x="873457" y="1487606"/>
                </a:cubicBezTo>
                <a:cubicBezTo>
                  <a:pt x="1125670" y="1550659"/>
                  <a:pt x="796841" y="1474864"/>
                  <a:pt x="1023583" y="1555844"/>
                </a:cubicBezTo>
                <a:cubicBezTo>
                  <a:pt x="1063081" y="1569951"/>
                  <a:pt x="1105469" y="1574041"/>
                  <a:pt x="1146412" y="1583140"/>
                </a:cubicBezTo>
                <a:cubicBezTo>
                  <a:pt x="1232848" y="1578591"/>
                  <a:pt x="1319490" y="1576990"/>
                  <a:pt x="1405720" y="1569492"/>
                </a:cubicBezTo>
                <a:cubicBezTo>
                  <a:pt x="1424407" y="1567867"/>
                  <a:pt x="1441809" y="1558928"/>
                  <a:pt x="1460311" y="1555844"/>
                </a:cubicBezTo>
                <a:cubicBezTo>
                  <a:pt x="1496489" y="1549814"/>
                  <a:pt x="1533099" y="1546746"/>
                  <a:pt x="1569493" y="1542197"/>
                </a:cubicBezTo>
                <a:cubicBezTo>
                  <a:pt x="1587690" y="1528549"/>
                  <a:pt x="1605575" y="1514474"/>
                  <a:pt x="1624084" y="1501253"/>
                </a:cubicBezTo>
                <a:cubicBezTo>
                  <a:pt x="1663718" y="1472943"/>
                  <a:pt x="1679967" y="1467710"/>
                  <a:pt x="1719618" y="1433015"/>
                </a:cubicBezTo>
                <a:cubicBezTo>
                  <a:pt x="1738985" y="1416069"/>
                  <a:pt x="1759934" y="1399836"/>
                  <a:pt x="1774209" y="1378424"/>
                </a:cubicBezTo>
                <a:cubicBezTo>
                  <a:pt x="1796780" y="1344568"/>
                  <a:pt x="1804386" y="1301793"/>
                  <a:pt x="1828800" y="1269241"/>
                </a:cubicBezTo>
                <a:cubicBezTo>
                  <a:pt x="1842448" y="1251044"/>
                  <a:pt x="1856700" y="1233285"/>
                  <a:pt x="1869744" y="1214650"/>
                </a:cubicBezTo>
                <a:cubicBezTo>
                  <a:pt x="1888557" y="1187775"/>
                  <a:pt x="1924335" y="1132764"/>
                  <a:pt x="1924335" y="1132764"/>
                </a:cubicBezTo>
                <a:cubicBezTo>
                  <a:pt x="1928884" y="1114567"/>
                  <a:pt x="1932830" y="1096208"/>
                  <a:pt x="1937983" y="1078173"/>
                </a:cubicBezTo>
                <a:cubicBezTo>
                  <a:pt x="1941935" y="1064341"/>
                  <a:pt x="1948809" y="1051336"/>
                  <a:pt x="1951630" y="1037230"/>
                </a:cubicBezTo>
                <a:cubicBezTo>
                  <a:pt x="1957939" y="1005686"/>
                  <a:pt x="1960729" y="973540"/>
                  <a:pt x="1965278" y="941695"/>
                </a:cubicBezTo>
                <a:cubicBezTo>
                  <a:pt x="1960729" y="764274"/>
                  <a:pt x="1960072" y="586710"/>
                  <a:pt x="1951630" y="409432"/>
                </a:cubicBezTo>
                <a:cubicBezTo>
                  <a:pt x="1950946" y="395062"/>
                  <a:pt x="1943650" y="381712"/>
                  <a:pt x="1937983" y="368489"/>
                </a:cubicBezTo>
                <a:cubicBezTo>
                  <a:pt x="1929969" y="349789"/>
                  <a:pt x="1918701" y="332598"/>
                  <a:pt x="1910687" y="313898"/>
                </a:cubicBezTo>
                <a:cubicBezTo>
                  <a:pt x="1898453" y="285352"/>
                  <a:pt x="1892374" y="240995"/>
                  <a:pt x="1869744" y="218364"/>
                </a:cubicBezTo>
                <a:cubicBezTo>
                  <a:pt x="1855358" y="203978"/>
                  <a:pt x="1832817" y="201162"/>
                  <a:pt x="1815153" y="191068"/>
                </a:cubicBezTo>
                <a:cubicBezTo>
                  <a:pt x="1800911" y="182930"/>
                  <a:pt x="1789567" y="169532"/>
                  <a:pt x="1774209" y="163773"/>
                </a:cubicBezTo>
                <a:cubicBezTo>
                  <a:pt x="1752489" y="155628"/>
                  <a:pt x="1728615" y="155157"/>
                  <a:pt x="1705971" y="150125"/>
                </a:cubicBezTo>
                <a:cubicBezTo>
                  <a:pt x="1687661" y="146056"/>
                  <a:pt x="1669961" y="139040"/>
                  <a:pt x="1651380" y="136477"/>
                </a:cubicBezTo>
                <a:cubicBezTo>
                  <a:pt x="1537907" y="120826"/>
                  <a:pt x="1310186" y="95534"/>
                  <a:pt x="1310186" y="95534"/>
                </a:cubicBezTo>
                <a:cubicBezTo>
                  <a:pt x="1255227" y="77214"/>
                  <a:pt x="1208141" y="59959"/>
                  <a:pt x="1146412" y="54591"/>
                </a:cubicBezTo>
                <a:cubicBezTo>
                  <a:pt x="1082962" y="49074"/>
                  <a:pt x="1019033" y="54591"/>
                  <a:pt x="955344" y="54591"/>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汉仪寒石体简" panose="00020600040101010101" pitchFamily="18" charset="-122"/>
                <a:ea typeface="汉仪寒石体简" panose="00020600040101010101" pitchFamily="18" charset="-122"/>
              </a:rPr>
              <a:t>将模型保存到</a:t>
            </a:r>
            <a:r>
              <a:rPr lang="en-US" altLang="zh-CN" dirty="0" err="1" smtClean="0">
                <a:latin typeface="汉仪寒石体简" panose="00020600040101010101" pitchFamily="18" charset="-122"/>
                <a:ea typeface="汉仪寒石体简" panose="00020600040101010101" pitchFamily="18" charset="-122"/>
              </a:rPr>
              <a:t>hdfs</a:t>
            </a:r>
            <a:endParaRPr lang="zh-CN" altLang="en-US" dirty="0">
              <a:latin typeface="汉仪寒石体简" panose="00020600040101010101" pitchFamily="18" charset="-122"/>
              <a:ea typeface="汉仪寒石体简" panose="00020600040101010101" pitchFamily="18" charset="-122"/>
            </a:endParaRPr>
          </a:p>
        </p:txBody>
      </p:sp>
      <p:cxnSp>
        <p:nvCxnSpPr>
          <p:cNvPr id="10" name="直接箭头连接符 9"/>
          <p:cNvCxnSpPr>
            <a:stCxn id="5" idx="27"/>
          </p:cNvCxnSpPr>
          <p:nvPr/>
        </p:nvCxnSpPr>
        <p:spPr>
          <a:xfrm flipV="1">
            <a:off x="2737832" y="2625618"/>
            <a:ext cx="940785" cy="4248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6"/>
            <a:endCxn id="7" idx="11"/>
          </p:cNvCxnSpPr>
          <p:nvPr/>
        </p:nvCxnSpPr>
        <p:spPr>
          <a:xfrm>
            <a:off x="2757892" y="3565593"/>
            <a:ext cx="1147675" cy="12371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34"/>
            <a:endCxn id="4" idx="6"/>
          </p:cNvCxnSpPr>
          <p:nvPr/>
        </p:nvCxnSpPr>
        <p:spPr>
          <a:xfrm>
            <a:off x="5866850" y="3089852"/>
            <a:ext cx="997969" cy="1992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5"/>
            <a:endCxn id="4" idx="13"/>
          </p:cNvCxnSpPr>
          <p:nvPr/>
        </p:nvCxnSpPr>
        <p:spPr>
          <a:xfrm flipV="1">
            <a:off x="6071992" y="4039737"/>
            <a:ext cx="902009" cy="11569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26"/>
          </p:cNvCxnSpPr>
          <p:nvPr/>
        </p:nvCxnSpPr>
        <p:spPr>
          <a:xfrm>
            <a:off x="8598084" y="3589361"/>
            <a:ext cx="1146417" cy="1364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769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2</a:t>
            </a:r>
            <a:r>
              <a:rPr lang="zh-CN" altLang="en-US" sz="3600" dirty="0" smtClean="0"/>
              <a:t>：</a:t>
            </a:r>
            <a:r>
              <a:rPr lang="en-US" altLang="zh-CN" sz="3600" dirty="0" smtClean="0"/>
              <a:t>DAG</a:t>
            </a:r>
            <a:r>
              <a:rPr lang="zh-CN" altLang="en-US" sz="3600" dirty="0" smtClean="0"/>
              <a:t>的输出应该是可重复的</a:t>
            </a:r>
            <a:endParaRPr lang="zh-CN" altLang="en-US" sz="3600" dirty="0"/>
          </a:p>
        </p:txBody>
      </p:sp>
      <p:sp>
        <p:nvSpPr>
          <p:cNvPr id="3" name="内容占位符 2"/>
          <p:cNvSpPr>
            <a:spLocks noGrp="1"/>
          </p:cNvSpPr>
          <p:nvPr>
            <p:ph idx="1"/>
          </p:nvPr>
        </p:nvSpPr>
        <p:spPr>
          <a:xfrm>
            <a:off x="646112" y="1241946"/>
            <a:ext cx="9403742" cy="5006453"/>
          </a:xfrm>
        </p:spPr>
        <p:txBody>
          <a:bodyPr>
            <a:normAutofit lnSpcReduction="10000"/>
          </a:bodyPr>
          <a:lstStyle/>
          <a:p>
            <a:endParaRPr lang="en-US" altLang="zh-CN" b="1" dirty="0" smtClean="0"/>
          </a:p>
          <a:p>
            <a:r>
              <a:rPr lang="zh-CN" altLang="en-US" dirty="0"/>
              <a:t>不要使用</a:t>
            </a:r>
            <a:r>
              <a:rPr lang="en-US" altLang="zh-CN" dirty="0"/>
              <a:t>insert/append</a:t>
            </a:r>
            <a:r>
              <a:rPr lang="zh-CN" altLang="en-US" dirty="0"/>
              <a:t>，使用</a:t>
            </a:r>
            <a:r>
              <a:rPr lang="en-US" altLang="zh-CN" dirty="0" smtClean="0"/>
              <a:t>UPSERT</a:t>
            </a:r>
          </a:p>
          <a:p>
            <a:endParaRPr lang="en-US" altLang="zh-CN" dirty="0"/>
          </a:p>
          <a:p>
            <a:r>
              <a:rPr lang="zh-CN" altLang="en-US" dirty="0" smtClean="0"/>
              <a:t>输入和输出增加时间戳标识</a:t>
            </a:r>
            <a:endParaRPr lang="en-US" altLang="zh-CN" dirty="0" smtClean="0"/>
          </a:p>
          <a:p>
            <a:endParaRPr lang="en-US" altLang="zh-CN" dirty="0" smtClean="0"/>
          </a:p>
          <a:p>
            <a:r>
              <a:rPr lang="en-US" altLang="zh-CN" dirty="0" smtClean="0"/>
              <a:t>{{</a:t>
            </a:r>
            <a:r>
              <a:rPr lang="en-US" altLang="zh-CN" dirty="0"/>
              <a:t> </a:t>
            </a:r>
            <a:r>
              <a:rPr lang="en-US" altLang="zh-CN" dirty="0" err="1"/>
              <a:t>prev_execution_date</a:t>
            </a:r>
            <a:r>
              <a:rPr lang="en-US" altLang="zh-CN" dirty="0"/>
              <a:t> </a:t>
            </a:r>
            <a:r>
              <a:rPr lang="en-US" altLang="zh-CN" dirty="0" smtClean="0"/>
              <a:t>}}/{{ </a:t>
            </a:r>
            <a:r>
              <a:rPr lang="en-US" altLang="zh-CN" dirty="0" err="1" smtClean="0"/>
              <a:t>execution_date</a:t>
            </a:r>
            <a:r>
              <a:rPr lang="en-US" altLang="zh-CN" dirty="0" smtClean="0"/>
              <a:t> }}</a:t>
            </a:r>
            <a:r>
              <a:rPr lang="en-US" altLang="zh-CN" dirty="0"/>
              <a:t>/</a:t>
            </a:r>
            <a:r>
              <a:rPr lang="en-US" altLang="zh-CN" dirty="0" smtClean="0"/>
              <a:t>{{ </a:t>
            </a:r>
            <a:r>
              <a:rPr lang="en-US" altLang="zh-CN" dirty="0" err="1"/>
              <a:t>next_execution_date</a:t>
            </a:r>
            <a:r>
              <a:rPr lang="en-US" altLang="zh-CN" dirty="0"/>
              <a:t> </a:t>
            </a:r>
            <a:r>
              <a:rPr lang="en-US" altLang="zh-CN" dirty="0" smtClean="0"/>
              <a:t>}}</a:t>
            </a:r>
            <a:r>
              <a:rPr lang="zh-CN" altLang="en-US" dirty="0" smtClean="0"/>
              <a:t>作为数据输入的时间边界，用于增量批处理</a:t>
            </a:r>
            <a:endParaRPr lang="en-US" altLang="zh-CN" dirty="0" smtClean="0"/>
          </a:p>
          <a:p>
            <a:endParaRPr lang="en-US" altLang="zh-CN" dirty="0"/>
          </a:p>
          <a:p>
            <a:r>
              <a:rPr lang="en-US" altLang="zh-CN" dirty="0" err="1"/>
              <a:t>spark.conf.set</a:t>
            </a:r>
            <a:r>
              <a:rPr lang="en-US" altLang="zh-CN" dirty="0"/>
              <a:t>("spark.sql.sources.</a:t>
            </a:r>
            <a:r>
              <a:rPr lang="en-US" altLang="zh-CN" dirty="0" err="1"/>
              <a:t>partitionOverwriteMode</a:t>
            </a:r>
            <a:r>
              <a:rPr lang="en-US" altLang="zh-CN" dirty="0"/>
              <a:t>","dynamic</a:t>
            </a:r>
            <a:r>
              <a:rPr lang="en-US" altLang="zh-CN" dirty="0" smtClean="0"/>
              <a:t>")</a:t>
            </a:r>
          </a:p>
          <a:p>
            <a:pPr marL="0" indent="0">
              <a:buNone/>
            </a:pPr>
            <a:r>
              <a:rPr lang="en-US" altLang="zh-CN" dirty="0"/>
              <a:t>     </a:t>
            </a:r>
            <a:r>
              <a:rPr lang="en-US" altLang="zh-CN" dirty="0" err="1"/>
              <a:t>data.write.mode</a:t>
            </a:r>
            <a:r>
              <a:rPr lang="en-US" altLang="zh-CN" dirty="0"/>
              <a:t>("overwrite").</a:t>
            </a:r>
            <a:r>
              <a:rPr lang="en-US" altLang="zh-CN" dirty="0" err="1"/>
              <a:t>insertInto</a:t>
            </a:r>
            <a:r>
              <a:rPr lang="en-US" altLang="zh-CN" dirty="0"/>
              <a:t>("</a:t>
            </a:r>
            <a:r>
              <a:rPr lang="en-US" altLang="zh-CN" dirty="0" err="1"/>
              <a:t>partitioned_table</a:t>
            </a:r>
            <a:r>
              <a:rPr lang="en-US" altLang="zh-CN" dirty="0"/>
              <a:t>")	</a:t>
            </a:r>
            <a:endParaRPr lang="en-US" altLang="zh-CN" dirty="0" smtClean="0"/>
          </a:p>
          <a:p>
            <a:endParaRPr lang="en-US" altLang="zh-CN" dirty="0" smtClean="0"/>
          </a:p>
          <a:p>
            <a:r>
              <a:rPr lang="zh-CN" altLang="en-US" dirty="0" smtClean="0"/>
              <a:t>上述只是建议，是为了保证任务可重复执行，数据可回溯，实践中只要本着这个基本原则设计即可</a:t>
            </a:r>
            <a:endParaRPr lang="zh-CN" altLang="en-US" dirty="0"/>
          </a:p>
        </p:txBody>
      </p:sp>
    </p:spTree>
    <p:extLst>
      <p:ext uri="{BB962C8B-B14F-4D97-AF65-F5344CB8AC3E}">
        <p14:creationId xmlns:p14="http://schemas.microsoft.com/office/powerpoint/2010/main" val="161654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3</a:t>
            </a:r>
            <a:r>
              <a:rPr lang="zh-CN" altLang="en-US" sz="3600" dirty="0" smtClean="0"/>
              <a:t>：</a:t>
            </a:r>
            <a:r>
              <a:rPr lang="zh-CN" altLang="en-US" sz="3600" dirty="0"/>
              <a:t>任务中</a:t>
            </a:r>
            <a:r>
              <a:rPr lang="zh-CN" altLang="en-US" sz="3600" dirty="0" smtClean="0"/>
              <a:t>避免使用</a:t>
            </a:r>
            <a:r>
              <a:rPr lang="en-US" altLang="zh-CN" sz="3600" dirty="0" smtClean="0"/>
              <a:t>now()</a:t>
            </a:r>
            <a:r>
              <a:rPr lang="zh-CN" altLang="en-US" sz="3600" dirty="0" smtClean="0"/>
              <a:t>，使用宏</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en-US" altLang="zh-CN" dirty="0"/>
              <a:t>Airflow</a:t>
            </a:r>
            <a:r>
              <a:rPr lang="zh-CN" altLang="en-US" dirty="0"/>
              <a:t>支持</a:t>
            </a:r>
            <a:r>
              <a:rPr lang="en-US" altLang="zh-CN" dirty="0" err="1"/>
              <a:t>jinja</a:t>
            </a:r>
            <a:r>
              <a:rPr lang="zh-CN" altLang="en-US" dirty="0" smtClean="0"/>
              <a:t>模板，可以灵活的定义输入参数</a:t>
            </a:r>
            <a:endParaRPr lang="en-US" altLang="zh-CN" b="1" dirty="0" smtClean="0"/>
          </a:p>
          <a:p>
            <a:pPr marL="0" indent="0">
              <a:buNone/>
            </a:pPr>
            <a:r>
              <a:rPr lang="en-US" altLang="zh-CN" dirty="0"/>
              <a:t> </a:t>
            </a:r>
            <a:r>
              <a:rPr lang="en-US" altLang="zh-CN" dirty="0" smtClean="0"/>
              <a:t>     </a:t>
            </a:r>
            <a:r>
              <a:rPr lang="en-US" altLang="zh-CN" dirty="0" smtClean="0">
                <a:hlinkClick r:id="rId2"/>
              </a:rPr>
              <a:t>https</a:t>
            </a:r>
            <a:r>
              <a:rPr lang="en-US" altLang="zh-CN" dirty="0">
                <a:hlinkClick r:id="rId2"/>
              </a:rPr>
              <a:t>://</a:t>
            </a:r>
            <a:r>
              <a:rPr lang="en-US" altLang="zh-CN" dirty="0" smtClean="0">
                <a:hlinkClick r:id="rId2"/>
              </a:rPr>
              <a:t>airflow.apache.org/concepts.html#jinja-templating</a:t>
            </a:r>
            <a:endParaRPr lang="en-US" altLang="zh-CN" dirty="0" smtClean="0"/>
          </a:p>
          <a:p>
            <a:pPr marL="0" indent="0">
              <a:buNone/>
            </a:pPr>
            <a:endParaRPr lang="en-US" altLang="zh-CN" dirty="0" smtClean="0"/>
          </a:p>
          <a:p>
            <a:r>
              <a:rPr lang="en-US" altLang="zh-CN" dirty="0" smtClean="0"/>
              <a:t>Airflow</a:t>
            </a:r>
            <a:r>
              <a:rPr lang="zh-CN" altLang="en-US" dirty="0" smtClean="0"/>
              <a:t>支持宏和全局变量</a:t>
            </a:r>
            <a:endParaRPr lang="en-US" altLang="zh-CN" dirty="0"/>
          </a:p>
          <a:p>
            <a:pPr marL="0" indent="0">
              <a:buNone/>
            </a:pPr>
            <a:r>
              <a:rPr lang="en-US" altLang="zh-CN" dirty="0"/>
              <a:t>      </a:t>
            </a:r>
            <a:r>
              <a:rPr lang="en-US" altLang="zh-CN" dirty="0">
                <a:hlinkClick r:id="rId3"/>
              </a:rPr>
              <a:t>https://</a:t>
            </a:r>
            <a:r>
              <a:rPr lang="en-US" altLang="zh-CN" dirty="0" smtClean="0">
                <a:hlinkClick r:id="rId3"/>
              </a:rPr>
              <a:t>airflow.apache.org/code.html#macros</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741344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4</a:t>
            </a:r>
            <a:r>
              <a:rPr lang="zh-CN" altLang="en-US" sz="3600" dirty="0" smtClean="0"/>
              <a:t>：任务设计成原子的，事务的</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zh-CN" altLang="en-US" dirty="0" smtClean="0"/>
              <a:t>类似数据库事务，要么全部成功要么全部失败，失败后能恢复之前的状态</a:t>
            </a:r>
            <a:endParaRPr lang="en-US" altLang="zh-CN" b="1" dirty="0" smtClean="0"/>
          </a:p>
          <a:p>
            <a:pPr marL="0" indent="0">
              <a:buNone/>
            </a:pPr>
            <a:endParaRPr lang="en-US" altLang="zh-CN" dirty="0" smtClean="0"/>
          </a:p>
          <a:p>
            <a:r>
              <a:rPr lang="zh-CN" altLang="en-US" dirty="0"/>
              <a:t>实践</a:t>
            </a:r>
            <a:r>
              <a:rPr lang="zh-CN" altLang="en-US" dirty="0" smtClean="0"/>
              <a:t>中不一定能够做到，但是设计任务时候一定要能处理失败的情况并且可以通过重试来解决大部分错误</a:t>
            </a:r>
            <a:endParaRPr lang="en-US" altLang="zh-CN" dirty="0"/>
          </a:p>
        </p:txBody>
      </p:sp>
    </p:spTree>
    <p:extLst>
      <p:ext uri="{BB962C8B-B14F-4D97-AF65-F5344CB8AC3E}">
        <p14:creationId xmlns:p14="http://schemas.microsoft.com/office/powerpoint/2010/main" val="3612155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5</a:t>
            </a:r>
            <a:r>
              <a:rPr lang="zh-CN" altLang="en-US" sz="3600" dirty="0" smtClean="0"/>
              <a:t>：</a:t>
            </a:r>
            <a:r>
              <a:rPr lang="en-US" altLang="zh-CN" sz="3600" dirty="0" smtClean="0"/>
              <a:t>DAG</a:t>
            </a:r>
            <a:r>
              <a:rPr lang="zh-CN" altLang="en-US" sz="3600" dirty="0"/>
              <a:t>代码</a:t>
            </a:r>
            <a:r>
              <a:rPr lang="zh-CN" altLang="en-US" sz="3600" dirty="0" smtClean="0"/>
              <a:t>应该逐步小幅度迭代</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en-US" altLang="zh-CN" dirty="0" smtClean="0"/>
              <a:t>DAG</a:t>
            </a:r>
            <a:r>
              <a:rPr lang="zh-CN" altLang="en-US" dirty="0" smtClean="0"/>
              <a:t>的命名最好结合版本号，比如</a:t>
            </a:r>
            <a:r>
              <a:rPr lang="en-US" altLang="zh-CN" dirty="0" smtClean="0"/>
              <a:t>my_dag_v1</a:t>
            </a:r>
          </a:p>
          <a:p>
            <a:endParaRPr lang="en-US" altLang="zh-CN" dirty="0"/>
          </a:p>
          <a:p>
            <a:r>
              <a:rPr lang="en-US" altLang="zh-CN" dirty="0" smtClean="0"/>
              <a:t>DAG</a:t>
            </a:r>
            <a:r>
              <a:rPr lang="zh-CN" altLang="en-US" dirty="0" smtClean="0"/>
              <a:t>大的修改通过创建新版本的</a:t>
            </a:r>
            <a:r>
              <a:rPr lang="en-US" altLang="zh-CN" dirty="0" smtClean="0"/>
              <a:t>DAG</a:t>
            </a:r>
            <a:r>
              <a:rPr lang="zh-CN" altLang="en-US" dirty="0" smtClean="0"/>
              <a:t>来实现</a:t>
            </a:r>
            <a:endParaRPr lang="en-US" altLang="zh-CN" dirty="0"/>
          </a:p>
          <a:p>
            <a:pPr marL="0" indent="0">
              <a:buNone/>
            </a:pPr>
            <a:endParaRPr lang="en-US" altLang="zh-CN" dirty="0" smtClean="0"/>
          </a:p>
          <a:p>
            <a:r>
              <a:rPr lang="zh-CN" altLang="en-US" dirty="0" smtClean="0"/>
              <a:t>尽量避免使用动态</a:t>
            </a:r>
            <a:r>
              <a:rPr lang="en-US" altLang="zh-CN" dirty="0" smtClean="0"/>
              <a:t>DAG</a:t>
            </a:r>
            <a:r>
              <a:rPr lang="zh-CN" altLang="en-US" dirty="0" smtClean="0"/>
              <a:t>，不方便在</a:t>
            </a:r>
            <a:r>
              <a:rPr lang="en-US" altLang="zh-CN" dirty="0" smtClean="0"/>
              <a:t>UI</a:t>
            </a:r>
            <a:r>
              <a:rPr lang="zh-CN" altLang="en-US" dirty="0" smtClean="0"/>
              <a:t>上查看状态，可以使用</a:t>
            </a:r>
            <a:r>
              <a:rPr lang="en-US" altLang="zh-CN" dirty="0" smtClean="0"/>
              <a:t>Branch Operator</a:t>
            </a:r>
            <a:r>
              <a:rPr lang="zh-CN" altLang="en-US" dirty="0" smtClean="0"/>
              <a:t>达到类似的效果</a:t>
            </a:r>
            <a:endParaRPr lang="en-US" altLang="zh-CN" dirty="0"/>
          </a:p>
        </p:txBody>
      </p:sp>
    </p:spTree>
    <p:extLst>
      <p:ext uri="{BB962C8B-B14F-4D97-AF65-F5344CB8AC3E}">
        <p14:creationId xmlns:p14="http://schemas.microsoft.com/office/powerpoint/2010/main" val="4253967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6</a:t>
            </a:r>
            <a:r>
              <a:rPr lang="zh-CN" altLang="en-US" sz="3600" dirty="0" smtClean="0"/>
              <a:t>：使用</a:t>
            </a:r>
            <a:r>
              <a:rPr lang="en-US" altLang="zh-CN" sz="3600" dirty="0" smtClean="0"/>
              <a:t>Airflow</a:t>
            </a:r>
            <a:r>
              <a:rPr lang="zh-CN" altLang="en-US" sz="3600" dirty="0" smtClean="0"/>
              <a:t>内置的</a:t>
            </a:r>
            <a:r>
              <a:rPr lang="en-US" altLang="zh-CN" sz="3600" dirty="0" smtClean="0"/>
              <a:t>Connection</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en-US" altLang="zh-CN" dirty="0" smtClean="0"/>
              <a:t>Airflow</a:t>
            </a:r>
            <a:r>
              <a:rPr lang="zh-CN" altLang="en-US" dirty="0" smtClean="0"/>
              <a:t>内置</a:t>
            </a:r>
            <a:r>
              <a:rPr lang="en-US" altLang="zh-CN" dirty="0" smtClean="0"/>
              <a:t>Connection</a:t>
            </a:r>
            <a:r>
              <a:rPr lang="zh-CN" altLang="en-US" dirty="0" smtClean="0"/>
              <a:t>管理功能，管理员可以配置</a:t>
            </a:r>
            <a:endParaRPr lang="en-US" altLang="zh-CN" dirty="0" smtClean="0"/>
          </a:p>
          <a:p>
            <a:endParaRPr lang="en-US" altLang="zh-CN" dirty="0"/>
          </a:p>
          <a:p>
            <a:r>
              <a:rPr lang="en-US" altLang="zh-CN" dirty="0" smtClean="0"/>
              <a:t>Operator</a:t>
            </a:r>
            <a:r>
              <a:rPr lang="zh-CN" altLang="en-US" dirty="0" smtClean="0"/>
              <a:t>可以通过名字引用</a:t>
            </a:r>
            <a:r>
              <a:rPr lang="en-US" altLang="zh-CN" dirty="0" smtClean="0"/>
              <a:t>Connection</a:t>
            </a:r>
            <a:r>
              <a:rPr lang="zh-CN" altLang="en-US" dirty="0" smtClean="0"/>
              <a:t>来使用</a:t>
            </a:r>
            <a:endParaRPr lang="en-US" altLang="zh-CN" dirty="0"/>
          </a:p>
          <a:p>
            <a:pPr marL="0" indent="0">
              <a:buNone/>
            </a:pPr>
            <a:endParaRPr lang="en-US" altLang="zh-CN" dirty="0" smtClean="0"/>
          </a:p>
          <a:p>
            <a:r>
              <a:rPr lang="zh-CN" altLang="en-US" dirty="0" smtClean="0"/>
              <a:t>安全考虑，避免将密码放在</a:t>
            </a:r>
            <a:r>
              <a:rPr lang="en-US" altLang="zh-CN" dirty="0" smtClean="0"/>
              <a:t>DAG</a:t>
            </a:r>
            <a:r>
              <a:rPr lang="zh-CN" altLang="en-US" dirty="0" smtClean="0"/>
              <a:t>文件中</a:t>
            </a:r>
            <a:endParaRPr lang="en-US" altLang="zh-CN" dirty="0"/>
          </a:p>
        </p:txBody>
      </p:sp>
    </p:spTree>
    <p:extLst>
      <p:ext uri="{BB962C8B-B14F-4D97-AF65-F5344CB8AC3E}">
        <p14:creationId xmlns:p14="http://schemas.microsoft.com/office/powerpoint/2010/main" val="804355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7</a:t>
            </a:r>
            <a:r>
              <a:rPr lang="zh-CN" altLang="en-US" sz="3600" dirty="0" smtClean="0"/>
              <a:t>：不要将临时数据和状态存到本地磁盘</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en-US" altLang="zh-CN" dirty="0" smtClean="0"/>
              <a:t>Airflow</a:t>
            </a:r>
            <a:r>
              <a:rPr lang="zh-CN" altLang="en-US" dirty="0" smtClean="0"/>
              <a:t>作为一套分布式部署的系统，</a:t>
            </a:r>
            <a:r>
              <a:rPr lang="en-US" altLang="zh-CN" dirty="0" smtClean="0"/>
              <a:t>worker node</a:t>
            </a:r>
            <a:r>
              <a:rPr lang="zh-CN" altLang="en-US" dirty="0" smtClean="0"/>
              <a:t>可能分布在不同的机器</a:t>
            </a:r>
            <a:endParaRPr lang="en-US" altLang="zh-CN" dirty="0" smtClean="0"/>
          </a:p>
          <a:p>
            <a:endParaRPr lang="en-US" altLang="zh-CN" dirty="0"/>
          </a:p>
          <a:p>
            <a:r>
              <a:rPr lang="zh-CN" altLang="en-US" dirty="0" smtClean="0"/>
              <a:t>任务之间的少量数据传递可以通过</a:t>
            </a:r>
            <a:r>
              <a:rPr lang="en-US" altLang="zh-CN" dirty="0" err="1" smtClean="0"/>
              <a:t>XCom</a:t>
            </a:r>
            <a:r>
              <a:rPr lang="zh-CN" altLang="en-US" dirty="0"/>
              <a:t>实现</a:t>
            </a:r>
            <a:endParaRPr lang="en-US" altLang="zh-CN" dirty="0" smtClean="0"/>
          </a:p>
          <a:p>
            <a:endParaRPr lang="en-US" altLang="zh-CN" dirty="0" smtClean="0"/>
          </a:p>
          <a:p>
            <a:r>
              <a:rPr lang="zh-CN" altLang="en-US" dirty="0" smtClean="0"/>
              <a:t>任务之间大量的数据传递可以通过</a:t>
            </a:r>
            <a:r>
              <a:rPr lang="en-US" altLang="zh-CN" dirty="0" smtClean="0"/>
              <a:t>HDFS/S3/NFS</a:t>
            </a:r>
            <a:r>
              <a:rPr lang="zh-CN" altLang="en-US" dirty="0" smtClean="0"/>
              <a:t>等实现</a:t>
            </a:r>
            <a:endParaRPr lang="en-US" altLang="zh-CN" dirty="0" smtClean="0"/>
          </a:p>
          <a:p>
            <a:endParaRPr lang="en-US" altLang="zh-CN" dirty="0"/>
          </a:p>
          <a:p>
            <a:r>
              <a:rPr lang="zh-CN" altLang="en-US" dirty="0" smtClean="0"/>
              <a:t>特殊情况需要整个</a:t>
            </a:r>
            <a:r>
              <a:rPr lang="en-US" altLang="zh-CN" dirty="0" smtClean="0"/>
              <a:t>DAG</a:t>
            </a:r>
            <a:r>
              <a:rPr lang="zh-CN" altLang="en-US" dirty="0" smtClean="0"/>
              <a:t>只在某一台机器运行的，可以通过设置那台机器上</a:t>
            </a:r>
            <a:r>
              <a:rPr lang="en-US" altLang="zh-CN" dirty="0" smtClean="0"/>
              <a:t>worker</a:t>
            </a:r>
            <a:r>
              <a:rPr lang="zh-CN" altLang="en-US" dirty="0" smtClean="0"/>
              <a:t>的队列并在</a:t>
            </a:r>
            <a:r>
              <a:rPr lang="en-US" altLang="zh-CN" dirty="0" smtClean="0"/>
              <a:t>DAG</a:t>
            </a:r>
            <a:r>
              <a:rPr lang="zh-CN" altLang="en-US" dirty="0" smtClean="0"/>
              <a:t>中指定队列实现</a:t>
            </a:r>
            <a:endParaRPr lang="en-US" altLang="zh-CN" dirty="0" smtClean="0"/>
          </a:p>
        </p:txBody>
      </p:sp>
    </p:spTree>
    <p:extLst>
      <p:ext uri="{BB962C8B-B14F-4D97-AF65-F5344CB8AC3E}">
        <p14:creationId xmlns:p14="http://schemas.microsoft.com/office/powerpoint/2010/main" val="18556722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8</a:t>
            </a:r>
            <a:r>
              <a:rPr lang="zh-CN" altLang="en-US" sz="3600" dirty="0" smtClean="0"/>
              <a:t>：不要在</a:t>
            </a:r>
            <a:r>
              <a:rPr lang="en-US" altLang="zh-CN" sz="3600" dirty="0" smtClean="0"/>
              <a:t>DAG</a:t>
            </a:r>
            <a:r>
              <a:rPr lang="zh-CN" altLang="en-US" sz="3600" dirty="0" smtClean="0"/>
              <a:t>文件外层放入太多逻辑</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zh-CN" altLang="en-US" dirty="0"/>
              <a:t>核心逻辑都应当封装在</a:t>
            </a:r>
            <a:r>
              <a:rPr lang="en-US" altLang="zh-CN" dirty="0" smtClean="0"/>
              <a:t>operator/sensor</a:t>
            </a:r>
            <a:r>
              <a:rPr lang="zh-CN" altLang="en-US" dirty="0" smtClean="0"/>
              <a:t>中，</a:t>
            </a:r>
            <a:r>
              <a:rPr lang="en-US" altLang="zh-CN" dirty="0" smtClean="0"/>
              <a:t>DAG</a:t>
            </a:r>
            <a:r>
              <a:rPr lang="zh-CN" altLang="en-US" dirty="0" smtClean="0"/>
              <a:t>文件负责定义依赖关系</a:t>
            </a:r>
            <a:endParaRPr lang="en-US" altLang="zh-CN" dirty="0" smtClean="0"/>
          </a:p>
          <a:p>
            <a:endParaRPr lang="en-US" altLang="zh-CN" dirty="0"/>
          </a:p>
          <a:p>
            <a:r>
              <a:rPr lang="en-US" altLang="zh-CN" dirty="0" smtClean="0"/>
              <a:t>Airflow</a:t>
            </a:r>
            <a:r>
              <a:rPr lang="zh-CN" altLang="en-US" dirty="0" smtClean="0"/>
              <a:t>会频繁的解析</a:t>
            </a:r>
            <a:r>
              <a:rPr lang="en-US" altLang="zh-CN" dirty="0" smtClean="0"/>
              <a:t>DAG</a:t>
            </a:r>
            <a:r>
              <a:rPr lang="zh-CN" altLang="en-US" dirty="0" smtClean="0"/>
              <a:t>文件，</a:t>
            </a:r>
            <a:r>
              <a:rPr lang="en-US" altLang="zh-CN" dirty="0" smtClean="0"/>
              <a:t>DAG</a:t>
            </a:r>
            <a:r>
              <a:rPr lang="zh-CN" altLang="en-US" dirty="0" smtClean="0"/>
              <a:t>中的外层代码会经常调用</a:t>
            </a:r>
            <a:endParaRPr lang="en-US" altLang="zh-CN" dirty="0" smtClean="0"/>
          </a:p>
          <a:p>
            <a:pPr marL="0" indent="0">
              <a:buNone/>
            </a:pPr>
            <a:endParaRPr lang="en-US" altLang="zh-CN" dirty="0" smtClean="0"/>
          </a:p>
          <a:p>
            <a:r>
              <a:rPr lang="zh-CN" altLang="en-US" dirty="0" smtClean="0"/>
              <a:t>如果使用动态</a:t>
            </a:r>
            <a:r>
              <a:rPr lang="en-US" altLang="zh-CN" dirty="0" smtClean="0"/>
              <a:t>DAG</a:t>
            </a:r>
            <a:r>
              <a:rPr lang="zh-CN" altLang="en-US" dirty="0" smtClean="0"/>
              <a:t>，确保能快速生成</a:t>
            </a:r>
            <a:r>
              <a:rPr lang="en-US" altLang="zh-CN" dirty="0" smtClean="0"/>
              <a:t>DAG</a:t>
            </a:r>
            <a:r>
              <a:rPr lang="zh-CN" altLang="en-US" dirty="0" smtClean="0"/>
              <a:t>，否则会影响调度系统的运行</a:t>
            </a:r>
            <a:endParaRPr lang="en-US" altLang="zh-CN" dirty="0"/>
          </a:p>
        </p:txBody>
      </p:sp>
    </p:spTree>
    <p:extLst>
      <p:ext uri="{BB962C8B-B14F-4D97-AF65-F5344CB8AC3E}">
        <p14:creationId xmlns:p14="http://schemas.microsoft.com/office/powerpoint/2010/main" val="2716599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9</a:t>
            </a:r>
            <a:r>
              <a:rPr lang="zh-CN" altLang="en-US" sz="3600" dirty="0" smtClean="0"/>
              <a:t>：使用</a:t>
            </a:r>
            <a:r>
              <a:rPr lang="en-US" altLang="zh-CN" sz="3600" dirty="0" smtClean="0"/>
              <a:t>DAG</a:t>
            </a:r>
            <a:r>
              <a:rPr lang="zh-CN" altLang="en-US" sz="3600" dirty="0" smtClean="0"/>
              <a:t>的</a:t>
            </a:r>
            <a:r>
              <a:rPr lang="en-US" altLang="zh-CN" sz="3600" b="1" dirty="0" err="1" smtClean="0"/>
              <a:t>default_args</a:t>
            </a:r>
            <a:r>
              <a:rPr lang="zh-CN" altLang="en-US" sz="3600" b="1" dirty="0" smtClean="0"/>
              <a:t>参数</a:t>
            </a:r>
            <a:endParaRPr lang="zh-CN" altLang="en-US" sz="3600" dirty="0"/>
          </a:p>
        </p:txBody>
      </p:sp>
      <p:sp>
        <p:nvSpPr>
          <p:cNvPr id="3" name="内容占位符 2"/>
          <p:cNvSpPr>
            <a:spLocks noGrp="1"/>
          </p:cNvSpPr>
          <p:nvPr>
            <p:ph idx="1"/>
          </p:nvPr>
        </p:nvSpPr>
        <p:spPr>
          <a:xfrm>
            <a:off x="646112" y="1241947"/>
            <a:ext cx="9403742" cy="2169994"/>
          </a:xfrm>
        </p:spPr>
        <p:txBody>
          <a:bodyPr>
            <a:normAutofit/>
          </a:bodyPr>
          <a:lstStyle/>
          <a:p>
            <a:endParaRPr lang="en-US" altLang="zh-CN" b="1" dirty="0" smtClean="0"/>
          </a:p>
          <a:p>
            <a:r>
              <a:rPr lang="en-US" altLang="zh-CN" dirty="0" smtClean="0"/>
              <a:t>DAG</a:t>
            </a:r>
            <a:r>
              <a:rPr lang="zh-CN" altLang="en-US" dirty="0" smtClean="0"/>
              <a:t>的</a:t>
            </a:r>
            <a:r>
              <a:rPr lang="en-US" altLang="zh-CN" dirty="0" err="1" smtClean="0"/>
              <a:t>default_args</a:t>
            </a:r>
            <a:r>
              <a:rPr lang="zh-CN" altLang="en-US" dirty="0" smtClean="0"/>
              <a:t>参数会传递给由它构造的所有</a:t>
            </a:r>
            <a:r>
              <a:rPr lang="en-US" altLang="zh-CN" dirty="0"/>
              <a:t>O</a:t>
            </a:r>
            <a:r>
              <a:rPr lang="en-US" altLang="zh-CN" dirty="0" smtClean="0"/>
              <a:t>perator</a:t>
            </a:r>
          </a:p>
          <a:p>
            <a:endParaRPr lang="en-US" altLang="zh-CN" dirty="0"/>
          </a:p>
          <a:p>
            <a:r>
              <a:rPr lang="en-US" altLang="zh-CN" dirty="0">
                <a:hlinkClick r:id="rId2"/>
              </a:rPr>
              <a:t>https://</a:t>
            </a:r>
            <a:r>
              <a:rPr lang="en-US" altLang="zh-CN" dirty="0" smtClean="0">
                <a:hlinkClick r:id="rId2"/>
              </a:rPr>
              <a:t>airflow.apache.org/concepts.html#default-arguments</a:t>
            </a:r>
            <a:endParaRPr lang="en-US" altLang="zh-CN" dirty="0" smtClean="0"/>
          </a:p>
          <a:p>
            <a:endParaRPr lang="en-US" altLang="zh-CN" dirty="0" smtClean="0"/>
          </a:p>
          <a:p>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3439237"/>
            <a:ext cx="8630854" cy="2715004"/>
          </a:xfrm>
          <a:prstGeom prst="rect">
            <a:avLst/>
          </a:prstGeom>
        </p:spPr>
      </p:pic>
    </p:spTree>
    <p:extLst>
      <p:ext uri="{BB962C8B-B14F-4D97-AF65-F5344CB8AC3E}">
        <p14:creationId xmlns:p14="http://schemas.microsoft.com/office/powerpoint/2010/main" val="28190804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8765175" cy="757104"/>
          </a:xfrm>
        </p:spPr>
        <p:txBody>
          <a:bodyPr/>
          <a:lstStyle/>
          <a:p>
            <a:r>
              <a:rPr lang="en-US" altLang="zh-CN" sz="3600" dirty="0" smtClean="0"/>
              <a:t>Apache Airflow</a:t>
            </a:r>
            <a:r>
              <a:rPr lang="zh-CN" altLang="en-US" sz="3600" dirty="0" smtClean="0"/>
              <a:t>是什么</a:t>
            </a:r>
            <a:endParaRPr lang="zh-CN" altLang="en-US" sz="3600" dirty="0"/>
          </a:p>
        </p:txBody>
      </p:sp>
      <p:sp>
        <p:nvSpPr>
          <p:cNvPr id="6" name="内容占位符 2"/>
          <p:cNvSpPr>
            <a:spLocks noGrp="1"/>
          </p:cNvSpPr>
          <p:nvPr>
            <p:ph idx="1"/>
          </p:nvPr>
        </p:nvSpPr>
        <p:spPr>
          <a:xfrm>
            <a:off x="1103312" y="1583140"/>
            <a:ext cx="8946541" cy="4665259"/>
          </a:xfrm>
        </p:spPr>
        <p:txBody>
          <a:bodyPr/>
          <a:lstStyle/>
          <a:p>
            <a:r>
              <a:rPr lang="zh-CN" altLang="en-US" dirty="0"/>
              <a:t>历史</a:t>
            </a:r>
            <a:endParaRPr lang="en-US" altLang="zh-CN" dirty="0" smtClean="0"/>
          </a:p>
          <a:p>
            <a:pPr lvl="1">
              <a:buFont typeface="Arial" panose="020B0604020202020204" pitchFamily="34" charset="0"/>
              <a:buChar char="•"/>
            </a:pPr>
            <a:r>
              <a:rPr lang="en-US" altLang="zh-CN" dirty="0" smtClean="0"/>
              <a:t>Airflow </a:t>
            </a:r>
            <a:r>
              <a:rPr lang="en-US" altLang="zh-CN" dirty="0"/>
              <a:t>was created @ </a:t>
            </a:r>
            <a:r>
              <a:rPr lang="en-US" altLang="zh-CN" dirty="0" err="1"/>
              <a:t>Airbnb</a:t>
            </a:r>
            <a:r>
              <a:rPr lang="en-US" altLang="zh-CN" dirty="0"/>
              <a:t> in 2015 by </a:t>
            </a:r>
            <a:r>
              <a:rPr lang="en-US" altLang="zh-CN" dirty="0" err="1" smtClean="0"/>
              <a:t>Maxime</a:t>
            </a:r>
            <a:r>
              <a:rPr lang="en-US" altLang="zh-CN" dirty="0" smtClean="0"/>
              <a:t> </a:t>
            </a:r>
            <a:r>
              <a:rPr lang="en-US" altLang="zh-CN" dirty="0" err="1" smtClean="0"/>
              <a:t>Beauchemin</a:t>
            </a:r>
            <a:endParaRPr lang="en-US" altLang="zh-CN" dirty="0" smtClean="0"/>
          </a:p>
          <a:p>
            <a:pPr lvl="1">
              <a:buFont typeface="Arial" panose="020B0604020202020204" pitchFamily="34" charset="0"/>
              <a:buChar char="•"/>
            </a:pPr>
            <a:r>
              <a:rPr lang="en-US" altLang="zh-CN" dirty="0"/>
              <a:t>Max launched it @ Hadoop Summit in Summer 2015</a:t>
            </a:r>
          </a:p>
          <a:p>
            <a:pPr lvl="1">
              <a:buFont typeface="Arial" panose="020B0604020202020204" pitchFamily="34" charset="0"/>
              <a:buChar char="•"/>
            </a:pPr>
            <a:r>
              <a:rPr lang="en-US" altLang="zh-CN" dirty="0"/>
              <a:t>On 3/31/2016, Airflow —&gt; Apache </a:t>
            </a:r>
            <a:r>
              <a:rPr lang="en-US" altLang="zh-CN" dirty="0" smtClean="0"/>
              <a:t>Incubator</a:t>
            </a:r>
          </a:p>
          <a:p>
            <a:r>
              <a:rPr lang="zh-CN" altLang="en-US" dirty="0" smtClean="0"/>
              <a:t>现状</a:t>
            </a:r>
            <a:endParaRPr lang="en-US" altLang="zh-CN" dirty="0" smtClean="0"/>
          </a:p>
          <a:p>
            <a:pPr lvl="1">
              <a:buFont typeface="Arial" panose="020B0604020202020204" pitchFamily="34" charset="0"/>
              <a:buChar char="•"/>
            </a:pPr>
            <a:r>
              <a:rPr lang="en-US" altLang="zh-CN" dirty="0" smtClean="0">
                <a:hlinkClick r:id="rId2"/>
              </a:rPr>
              <a:t>https</a:t>
            </a:r>
            <a:r>
              <a:rPr lang="en-US" altLang="zh-CN" dirty="0">
                <a:hlinkClick r:id="rId2"/>
              </a:rPr>
              <a:t>://</a:t>
            </a:r>
            <a:r>
              <a:rPr lang="en-US" altLang="zh-CN" dirty="0" smtClean="0">
                <a:hlinkClick r:id="rId2"/>
              </a:rPr>
              <a:t>github.com/apache/incubator-airflow</a:t>
            </a:r>
            <a:endParaRPr lang="en-US" altLang="zh-CN" dirty="0" smtClean="0"/>
          </a:p>
          <a:p>
            <a:pPr lvl="1">
              <a:buFont typeface="Arial" panose="020B0604020202020204" pitchFamily="34" charset="0"/>
              <a:buChar char="•"/>
            </a:pPr>
            <a:r>
              <a:rPr lang="en-US" altLang="zh-CN" dirty="0" smtClean="0"/>
              <a:t>3300+ Forks</a:t>
            </a:r>
          </a:p>
          <a:p>
            <a:pPr lvl="1">
              <a:buFont typeface="Arial" panose="020B0604020202020204" pitchFamily="34" charset="0"/>
              <a:buChar char="•"/>
            </a:pPr>
            <a:r>
              <a:rPr lang="en-US" altLang="zh-CN" dirty="0" smtClean="0"/>
              <a:t>9700+ </a:t>
            </a:r>
            <a:r>
              <a:rPr lang="en-US" altLang="zh-CN" dirty="0" err="1" smtClean="0"/>
              <a:t>GitHub</a:t>
            </a:r>
            <a:r>
              <a:rPr lang="en-US" altLang="zh-CN" dirty="0" smtClean="0"/>
              <a:t> Stars</a:t>
            </a:r>
          </a:p>
          <a:p>
            <a:pPr lvl="1">
              <a:buFont typeface="Arial" panose="020B0604020202020204" pitchFamily="34" charset="0"/>
              <a:buChar char="•"/>
            </a:pPr>
            <a:r>
              <a:rPr lang="en-US" altLang="zh-CN" dirty="0" smtClean="0"/>
              <a:t>600+ </a:t>
            </a:r>
            <a:r>
              <a:rPr lang="en-US" altLang="zh-CN" dirty="0" err="1" smtClean="0"/>
              <a:t>Contributers</a:t>
            </a:r>
            <a:endParaRPr lang="en-US" altLang="zh-CN" dirty="0" smtClean="0"/>
          </a:p>
          <a:p>
            <a:pPr lvl="1">
              <a:buFont typeface="Arial" panose="020B0604020202020204" pitchFamily="34" charset="0"/>
              <a:buChar char="•"/>
            </a:pPr>
            <a:r>
              <a:rPr lang="en-US" altLang="zh-CN" dirty="0" smtClean="0"/>
              <a:t>200+ companies using it</a:t>
            </a:r>
          </a:p>
          <a:p>
            <a:pPr lvl="1">
              <a:buFont typeface="Arial" panose="020B0604020202020204" pitchFamily="34" charset="0"/>
              <a:buChar char="•"/>
            </a:pPr>
            <a:r>
              <a:rPr lang="en-US" altLang="zh-CN" dirty="0" smtClean="0"/>
              <a:t>17 </a:t>
            </a:r>
            <a:r>
              <a:rPr lang="en-US" altLang="zh-CN" dirty="0" err="1" smtClean="0"/>
              <a:t>Commiters</a:t>
            </a:r>
            <a:r>
              <a:rPr lang="en-US" altLang="zh-CN" dirty="0" smtClean="0"/>
              <a:t>/Maintainers</a:t>
            </a:r>
          </a:p>
          <a:p>
            <a:pPr lvl="1">
              <a:buFont typeface="Arial" panose="020B0604020202020204" pitchFamily="34" charset="0"/>
              <a:buChar char="•"/>
            </a:pPr>
            <a:endParaRPr lang="en-US" altLang="zh-CN" dirty="0" smtClean="0"/>
          </a:p>
          <a:p>
            <a:pPr lvl="1">
              <a:buFont typeface="Arial" panose="020B0604020202020204" pitchFamily="34" charset="0"/>
              <a:buChar char="•"/>
            </a:pP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4150858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10</a:t>
            </a:r>
            <a:r>
              <a:rPr lang="zh-CN" altLang="en-US" sz="3600" dirty="0" smtClean="0"/>
              <a:t>：测试</a:t>
            </a:r>
            <a:r>
              <a:rPr lang="en-US" altLang="zh-CN" sz="3600" dirty="0" smtClean="0"/>
              <a:t>-DAG Load</a:t>
            </a:r>
            <a:endParaRPr lang="zh-CN" altLang="en-US" sz="36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152627"/>
            <a:ext cx="10058400" cy="5705373"/>
          </a:xfrm>
          <a:prstGeom prst="rect">
            <a:avLst/>
          </a:prstGeom>
        </p:spPr>
      </p:pic>
    </p:spTree>
    <p:extLst>
      <p:ext uri="{BB962C8B-B14F-4D97-AF65-F5344CB8AC3E}">
        <p14:creationId xmlns:p14="http://schemas.microsoft.com/office/powerpoint/2010/main" val="1219732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11</a:t>
            </a:r>
            <a:r>
              <a:rPr lang="zh-CN" altLang="en-US" sz="3600" dirty="0" smtClean="0"/>
              <a:t>：测试</a:t>
            </a:r>
            <a:r>
              <a:rPr lang="en-US" altLang="zh-CN" sz="3600" dirty="0" smtClean="0"/>
              <a:t>-</a:t>
            </a:r>
            <a:r>
              <a:rPr lang="zh-CN" altLang="en-US" sz="3600" dirty="0" smtClean="0"/>
              <a:t>调用的脚本</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en-US" altLang="zh-CN" dirty="0" smtClean="0"/>
              <a:t>Bash</a:t>
            </a:r>
            <a:r>
              <a:rPr lang="zh-CN" altLang="en-US" dirty="0" smtClean="0"/>
              <a:t>脚本开始最好加上</a:t>
            </a:r>
            <a:r>
              <a:rPr lang="en-US" altLang="zh-CN" dirty="0" smtClean="0"/>
              <a:t>set –e</a:t>
            </a:r>
            <a:r>
              <a:rPr lang="zh-CN" altLang="en-US" dirty="0" smtClean="0"/>
              <a:t>，保证遇到错误时脚本直接退出</a:t>
            </a:r>
            <a:endParaRPr lang="en-US" altLang="zh-CN" dirty="0" smtClean="0"/>
          </a:p>
          <a:p>
            <a:endParaRPr lang="en-US" altLang="zh-CN" dirty="0"/>
          </a:p>
          <a:p>
            <a:r>
              <a:rPr lang="en-US" altLang="zh-CN" dirty="0" err="1" smtClean="0"/>
              <a:t>BashOperator</a:t>
            </a:r>
            <a:r>
              <a:rPr lang="zh-CN" altLang="en-US" dirty="0" smtClean="0"/>
              <a:t>参数支持</a:t>
            </a:r>
            <a:r>
              <a:rPr lang="en-US" altLang="zh-CN" dirty="0" err="1" smtClean="0"/>
              <a:t>jinja</a:t>
            </a:r>
            <a:r>
              <a:rPr lang="zh-CN" altLang="en-US" dirty="0" smtClean="0"/>
              <a:t>模板，可以方便的使用宏和变量</a:t>
            </a:r>
            <a:endParaRPr lang="en-US" altLang="zh-CN" dirty="0" smtClean="0"/>
          </a:p>
          <a:p>
            <a:pPr marL="0" indent="0">
              <a:buNone/>
            </a:pPr>
            <a:endParaRPr lang="en-US" altLang="zh-CN" dirty="0" smtClean="0"/>
          </a:p>
          <a:p>
            <a:r>
              <a:rPr lang="zh-CN" altLang="en-US" dirty="0" smtClean="0"/>
              <a:t>确保调用的脚本经过测试，成功返回</a:t>
            </a:r>
            <a:r>
              <a:rPr lang="en-US" altLang="zh-CN" dirty="0" smtClean="0"/>
              <a:t>0</a:t>
            </a:r>
            <a:r>
              <a:rPr lang="zh-CN" altLang="en-US" dirty="0" smtClean="0"/>
              <a:t>，失败返回非</a:t>
            </a:r>
            <a:r>
              <a:rPr lang="en-US" altLang="zh-CN" dirty="0" smtClean="0"/>
              <a:t>0</a:t>
            </a:r>
            <a:r>
              <a:rPr lang="zh-CN" altLang="en-US" dirty="0" smtClean="0"/>
              <a:t>值</a:t>
            </a:r>
            <a:endParaRPr lang="en-US" altLang="zh-CN" dirty="0"/>
          </a:p>
        </p:txBody>
      </p:sp>
    </p:spTree>
    <p:extLst>
      <p:ext uri="{BB962C8B-B14F-4D97-AF65-F5344CB8AC3E}">
        <p14:creationId xmlns:p14="http://schemas.microsoft.com/office/powerpoint/2010/main" val="42012410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12</a:t>
            </a:r>
            <a:r>
              <a:rPr lang="zh-CN" altLang="en-US" sz="3600" dirty="0" smtClean="0"/>
              <a:t>：测试</a:t>
            </a:r>
            <a:r>
              <a:rPr lang="en-US" altLang="zh-CN" sz="3600" dirty="0" smtClean="0"/>
              <a:t>-</a:t>
            </a:r>
            <a:r>
              <a:rPr lang="zh-CN" altLang="en-US" sz="3600" dirty="0" smtClean="0"/>
              <a:t>自定义</a:t>
            </a:r>
            <a:r>
              <a:rPr lang="en-US" altLang="zh-CN" sz="3600" dirty="0" smtClean="0"/>
              <a:t>Operator</a:t>
            </a:r>
            <a:endParaRPr lang="zh-CN" altLang="en-US" sz="3600" dirty="0"/>
          </a:p>
        </p:txBody>
      </p:sp>
      <p:sp>
        <p:nvSpPr>
          <p:cNvPr id="3" name="内容占位符 2"/>
          <p:cNvSpPr>
            <a:spLocks noGrp="1"/>
          </p:cNvSpPr>
          <p:nvPr>
            <p:ph idx="1"/>
          </p:nvPr>
        </p:nvSpPr>
        <p:spPr>
          <a:xfrm>
            <a:off x="646112" y="1241947"/>
            <a:ext cx="9403742" cy="682387"/>
          </a:xfrm>
        </p:spPr>
        <p:txBody>
          <a:bodyPr>
            <a:normAutofit lnSpcReduction="10000"/>
          </a:bodyPr>
          <a:lstStyle/>
          <a:p>
            <a:r>
              <a:rPr lang="zh-CN" altLang="en-US" dirty="0"/>
              <a:t>测试</a:t>
            </a:r>
            <a:r>
              <a:rPr lang="zh-CN" altLang="en-US" dirty="0" smtClean="0"/>
              <a:t>自定义</a:t>
            </a:r>
            <a:r>
              <a:rPr lang="en-US" altLang="zh-CN" dirty="0" smtClean="0"/>
              <a:t>Operator</a:t>
            </a:r>
            <a:r>
              <a:rPr lang="zh-CN" altLang="en-US" dirty="0" smtClean="0"/>
              <a:t>主要是为了验证</a:t>
            </a:r>
            <a:r>
              <a:rPr lang="en-US" altLang="zh-CN" dirty="0" smtClean="0"/>
              <a:t>Operator</a:t>
            </a:r>
            <a:r>
              <a:rPr lang="zh-CN" altLang="en-US" dirty="0" smtClean="0"/>
              <a:t>的功能是否能正常运行在</a:t>
            </a:r>
            <a:r>
              <a:rPr lang="en-US" altLang="zh-CN" dirty="0" smtClean="0"/>
              <a:t>Airflow</a:t>
            </a:r>
            <a:r>
              <a:rPr lang="zh-CN" altLang="en-US" dirty="0" smtClean="0"/>
              <a:t>的上下文中</a:t>
            </a:r>
            <a:endParaRPr lang="en-US" altLang="zh-CN"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175332"/>
            <a:ext cx="10058400" cy="4072726"/>
          </a:xfrm>
          <a:prstGeom prst="rect">
            <a:avLst/>
          </a:prstGeom>
        </p:spPr>
      </p:pic>
    </p:spTree>
    <p:extLst>
      <p:ext uri="{BB962C8B-B14F-4D97-AF65-F5344CB8AC3E}">
        <p14:creationId xmlns:p14="http://schemas.microsoft.com/office/powerpoint/2010/main" val="36590788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13</a:t>
            </a:r>
            <a:r>
              <a:rPr lang="zh-CN" altLang="en-US" sz="3600" dirty="0" smtClean="0"/>
              <a:t>：测试</a:t>
            </a:r>
            <a:r>
              <a:rPr lang="en-US" altLang="zh-CN" sz="3600" dirty="0" smtClean="0"/>
              <a:t>-</a:t>
            </a:r>
            <a:r>
              <a:rPr lang="zh-CN" altLang="en-US" sz="3600" dirty="0" smtClean="0"/>
              <a:t>输入输出和</a:t>
            </a:r>
            <a:r>
              <a:rPr lang="en-US" altLang="zh-CN" sz="3600" dirty="0" smtClean="0"/>
              <a:t>task</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zh-CN" altLang="en-US" dirty="0" smtClean="0"/>
              <a:t>对于依赖的输入数据和输出的中间数据，可以通过</a:t>
            </a:r>
            <a:r>
              <a:rPr lang="en-US" altLang="zh-CN" dirty="0" smtClean="0"/>
              <a:t>sensor</a:t>
            </a:r>
            <a:r>
              <a:rPr lang="zh-CN" altLang="en-US" dirty="0" smtClean="0"/>
              <a:t>进行检查，避免一些数据缺失导致的错误向后传播导致问题变大</a:t>
            </a:r>
            <a:endParaRPr lang="en-US" altLang="zh-CN" dirty="0" smtClean="0"/>
          </a:p>
          <a:p>
            <a:endParaRPr lang="en-US" altLang="zh-CN" dirty="0" smtClean="0"/>
          </a:p>
          <a:p>
            <a:r>
              <a:rPr lang="zh-CN" altLang="en-US" dirty="0" smtClean="0"/>
              <a:t>可以通过</a:t>
            </a:r>
            <a:r>
              <a:rPr lang="en-US" altLang="zh-CN" dirty="0" smtClean="0"/>
              <a:t>Airflow</a:t>
            </a:r>
            <a:r>
              <a:rPr lang="zh-CN" altLang="en-US" dirty="0" smtClean="0"/>
              <a:t>的</a:t>
            </a:r>
            <a:r>
              <a:rPr lang="en-US" altLang="zh-CN" dirty="0" smtClean="0"/>
              <a:t>test</a:t>
            </a:r>
            <a:r>
              <a:rPr lang="zh-CN" altLang="en-US" dirty="0" smtClean="0"/>
              <a:t>命令单独测试</a:t>
            </a:r>
            <a:r>
              <a:rPr lang="en-US" altLang="zh-CN" dirty="0" smtClean="0"/>
              <a:t>task</a:t>
            </a:r>
          </a:p>
          <a:p>
            <a:pPr marL="0" indent="0">
              <a:buNone/>
            </a:pPr>
            <a:r>
              <a:rPr lang="en-US" altLang="zh-CN" dirty="0"/>
              <a:t> </a:t>
            </a:r>
            <a:r>
              <a:rPr lang="en-US" altLang="zh-CN" dirty="0" smtClean="0"/>
              <a:t>    airflow </a:t>
            </a:r>
            <a:r>
              <a:rPr lang="en-US" altLang="zh-CN" dirty="0"/>
              <a:t>test $</a:t>
            </a:r>
            <a:r>
              <a:rPr lang="en-US" altLang="zh-CN" dirty="0" err="1"/>
              <a:t>dag_id</a:t>
            </a:r>
            <a:r>
              <a:rPr lang="en-US" altLang="zh-CN" dirty="0"/>
              <a:t> $</a:t>
            </a:r>
            <a:r>
              <a:rPr lang="en-US" altLang="zh-CN" dirty="0" err="1"/>
              <a:t>task_id</a:t>
            </a:r>
            <a:r>
              <a:rPr lang="en-US" altLang="zh-CN" dirty="0"/>
              <a:t> $</a:t>
            </a:r>
            <a:r>
              <a:rPr lang="en-US" altLang="zh-CN" dirty="0" smtClean="0"/>
              <a:t>date</a:t>
            </a:r>
          </a:p>
          <a:p>
            <a:endParaRPr lang="en-US" altLang="zh-CN" dirty="0"/>
          </a:p>
        </p:txBody>
      </p:sp>
    </p:spTree>
    <p:extLst>
      <p:ext uri="{BB962C8B-B14F-4D97-AF65-F5344CB8AC3E}">
        <p14:creationId xmlns:p14="http://schemas.microsoft.com/office/powerpoint/2010/main" val="21956290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89228"/>
          </a:xfrm>
        </p:spPr>
        <p:txBody>
          <a:bodyPr/>
          <a:lstStyle/>
          <a:p>
            <a:r>
              <a:rPr lang="en-US" altLang="zh-CN" sz="3600" dirty="0"/>
              <a:t>Tips </a:t>
            </a:r>
            <a:r>
              <a:rPr lang="en-US" altLang="zh-CN" sz="3600" dirty="0" smtClean="0"/>
              <a:t>14</a:t>
            </a:r>
            <a:r>
              <a:rPr lang="zh-CN" altLang="en-US" sz="3600" dirty="0" smtClean="0"/>
              <a:t>：</a:t>
            </a:r>
            <a:r>
              <a:rPr lang="zh-CN" altLang="en-US" sz="3600" dirty="0"/>
              <a:t>运</a:t>
            </a:r>
            <a:r>
              <a:rPr lang="zh-CN" altLang="en-US" sz="3600" dirty="0" smtClean="0"/>
              <a:t>维要点</a:t>
            </a:r>
            <a:endParaRPr lang="zh-CN" altLang="en-US" sz="3600" dirty="0"/>
          </a:p>
        </p:txBody>
      </p:sp>
      <p:sp>
        <p:nvSpPr>
          <p:cNvPr id="3" name="内容占位符 2"/>
          <p:cNvSpPr>
            <a:spLocks noGrp="1"/>
          </p:cNvSpPr>
          <p:nvPr>
            <p:ph idx="1"/>
          </p:nvPr>
        </p:nvSpPr>
        <p:spPr>
          <a:xfrm>
            <a:off x="646112" y="1241946"/>
            <a:ext cx="9403742" cy="5006453"/>
          </a:xfrm>
        </p:spPr>
        <p:txBody>
          <a:bodyPr>
            <a:normAutofit/>
          </a:bodyPr>
          <a:lstStyle/>
          <a:p>
            <a:endParaRPr lang="en-US" altLang="zh-CN" b="1" dirty="0" smtClean="0"/>
          </a:p>
          <a:p>
            <a:r>
              <a:rPr lang="zh-CN" altLang="en-US" dirty="0" smtClean="0"/>
              <a:t>可以自己在本地搭建开发环境也可以使用公用的开发环境</a:t>
            </a:r>
            <a:endParaRPr lang="en-US" altLang="zh-CN" dirty="0"/>
          </a:p>
          <a:p>
            <a:r>
              <a:rPr lang="zh-CN" altLang="en-US" dirty="0" smtClean="0"/>
              <a:t>开发和线上环境配置不同的地方应该使用环境变量来表示，</a:t>
            </a:r>
            <a:r>
              <a:rPr lang="en-US" altLang="zh-CN" dirty="0" err="1" smtClean="0"/>
              <a:t>e.g</a:t>
            </a:r>
            <a:r>
              <a:rPr lang="en-US" altLang="zh-CN" dirty="0" smtClean="0"/>
              <a:t> ${</a:t>
            </a:r>
            <a:r>
              <a:rPr lang="en-US" altLang="zh-CN" dirty="0"/>
              <a:t>FOO</a:t>
            </a:r>
            <a:r>
              <a:rPr lang="en-US" altLang="zh-CN" dirty="0" smtClean="0"/>
              <a:t>}</a:t>
            </a:r>
          </a:p>
          <a:p>
            <a:r>
              <a:rPr lang="zh-CN" altLang="en-US" dirty="0" smtClean="0"/>
              <a:t>版本升级时，线上环境</a:t>
            </a:r>
            <a:r>
              <a:rPr lang="zh-CN" altLang="en-US" b="1" dirty="0" smtClean="0">
                <a:solidFill>
                  <a:srgbClr val="FF0000"/>
                </a:solidFill>
              </a:rPr>
              <a:t>不要调用</a:t>
            </a:r>
            <a:r>
              <a:rPr lang="en-US" altLang="zh-CN" dirty="0" err="1" smtClean="0"/>
              <a:t>initdb</a:t>
            </a:r>
            <a:r>
              <a:rPr lang="zh-CN" altLang="en-US" dirty="0" smtClean="0"/>
              <a:t>，只能调用</a:t>
            </a:r>
            <a:r>
              <a:rPr lang="en-US" altLang="zh-CN" dirty="0" smtClean="0"/>
              <a:t>upgraded</a:t>
            </a:r>
            <a:endParaRPr lang="en-US" altLang="zh-CN" dirty="0"/>
          </a:p>
          <a:p>
            <a:r>
              <a:rPr lang="zh-CN" altLang="en-US" dirty="0" smtClean="0"/>
              <a:t>所有节点使用相同的</a:t>
            </a:r>
            <a:r>
              <a:rPr lang="en-US" altLang="zh-CN" dirty="0" err="1" smtClean="0"/>
              <a:t>airflow.cfg</a:t>
            </a:r>
            <a:endParaRPr lang="en-US" altLang="zh-CN" dirty="0" smtClean="0"/>
          </a:p>
          <a:p>
            <a:r>
              <a:rPr lang="zh-CN" altLang="en-US" dirty="0"/>
              <a:t>线</a:t>
            </a:r>
            <a:r>
              <a:rPr lang="zh-CN" altLang="en-US" dirty="0" smtClean="0"/>
              <a:t>上节点可以每隔几分钟从</a:t>
            </a:r>
            <a:r>
              <a:rPr lang="en-US" altLang="zh-CN" dirty="0" err="1" smtClean="0"/>
              <a:t>git</a:t>
            </a:r>
            <a:r>
              <a:rPr lang="zh-CN" altLang="en-US" dirty="0" smtClean="0"/>
              <a:t>同步最新的</a:t>
            </a:r>
            <a:r>
              <a:rPr lang="en-US" altLang="zh-CN" dirty="0" smtClean="0"/>
              <a:t>DAG</a:t>
            </a:r>
            <a:r>
              <a:rPr lang="zh-CN" altLang="en-US" dirty="0" smtClean="0"/>
              <a:t>代码</a:t>
            </a:r>
            <a:endParaRPr lang="en-US" altLang="zh-CN" dirty="0" smtClean="0"/>
          </a:p>
          <a:p>
            <a:r>
              <a:rPr lang="en-US" altLang="zh-CN" dirty="0" smtClean="0"/>
              <a:t>DAG</a:t>
            </a:r>
            <a:r>
              <a:rPr lang="zh-CN" altLang="en-US" dirty="0" smtClean="0"/>
              <a:t>代码的更新，不要在</a:t>
            </a:r>
            <a:r>
              <a:rPr lang="en-US" altLang="zh-CN" dirty="0" smtClean="0"/>
              <a:t>DAG</a:t>
            </a:r>
            <a:r>
              <a:rPr lang="zh-CN" altLang="en-US" dirty="0" smtClean="0"/>
              <a:t>运行的时候更新代码，避免一些任务用老代码，一些任务用新代码，大的改动请使用新的</a:t>
            </a:r>
            <a:r>
              <a:rPr lang="en-US" altLang="zh-CN" dirty="0" smtClean="0"/>
              <a:t>DAG</a:t>
            </a:r>
            <a:r>
              <a:rPr lang="zh-CN" altLang="en-US" dirty="0" smtClean="0"/>
              <a:t>编号</a:t>
            </a:r>
            <a:endParaRPr lang="en-US" altLang="zh-CN" dirty="0" smtClean="0"/>
          </a:p>
          <a:p>
            <a:r>
              <a:rPr lang="en-US" altLang="zh-CN" dirty="0" smtClean="0"/>
              <a:t>Plugins</a:t>
            </a:r>
            <a:r>
              <a:rPr lang="zh-CN" altLang="en-US" dirty="0" smtClean="0"/>
              <a:t>代码的更新，需要重启</a:t>
            </a:r>
            <a:r>
              <a:rPr lang="en-US" altLang="zh-CN" dirty="0" smtClean="0"/>
              <a:t>scheduler</a:t>
            </a:r>
            <a:r>
              <a:rPr lang="zh-CN" altLang="en-US" dirty="0" smtClean="0"/>
              <a:t>和</a:t>
            </a:r>
            <a:r>
              <a:rPr lang="en-US" altLang="zh-CN" dirty="0" smtClean="0"/>
              <a:t>web server</a:t>
            </a:r>
            <a:endParaRPr lang="en-US" altLang="zh-CN" dirty="0"/>
          </a:p>
          <a:p>
            <a:endParaRPr lang="en-US" altLang="zh-CN" dirty="0"/>
          </a:p>
        </p:txBody>
      </p:sp>
    </p:spTree>
    <p:extLst>
      <p:ext uri="{BB962C8B-B14F-4D97-AF65-F5344CB8AC3E}">
        <p14:creationId xmlns:p14="http://schemas.microsoft.com/office/powerpoint/2010/main" val="6143118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矩形 7"/>
          <p:cNvSpPr/>
          <p:nvPr/>
        </p:nvSpPr>
        <p:spPr>
          <a:xfrm>
            <a:off x="4389977" y="2610394"/>
            <a:ext cx="2679563" cy="1754326"/>
          </a:xfrm>
          <a:prstGeom prst="rect">
            <a:avLst/>
          </a:prstGeom>
          <a:noFill/>
        </p:spPr>
        <p:txBody>
          <a:bodyPr wrap="square" lIns="91440" tIns="45720" rIns="91440" bIns="45720">
            <a:spAutoFit/>
          </a:bodyPr>
          <a:lstStyle/>
          <a:p>
            <a:pPr algn="ctr"/>
            <a:r>
              <a:rPr lang="zh-CN" alt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ea"/>
                <a:ea typeface="+mj-ea"/>
              </a:rPr>
              <a:t>谢谢</a:t>
            </a:r>
            <a:endPar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ea"/>
              <a:ea typeface="+mj-ea"/>
            </a:endParaRPr>
          </a:p>
          <a:p>
            <a:pPr algn="ctr"/>
            <a:r>
              <a:rPr lang="en-US" altLang="zh-CN"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ea"/>
                <a:ea typeface="+mj-ea"/>
              </a:rPr>
              <a:t>Q&amp;A</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ea"/>
              <a:ea typeface="+mj-ea"/>
            </a:endParaRPr>
          </a:p>
        </p:txBody>
      </p:sp>
    </p:spTree>
    <p:extLst>
      <p:ext uri="{BB962C8B-B14F-4D97-AF65-F5344CB8AC3E}">
        <p14:creationId xmlns:p14="http://schemas.microsoft.com/office/powerpoint/2010/main" val="911433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018394" cy="813374"/>
          </a:xfrm>
        </p:spPr>
        <p:txBody>
          <a:bodyPr/>
          <a:lstStyle/>
          <a:p>
            <a:r>
              <a:rPr lang="en-US" altLang="zh-CN" sz="3600" dirty="0" smtClean="0"/>
              <a:t>Airflow UI</a:t>
            </a:r>
            <a:r>
              <a:rPr lang="zh-CN" altLang="en-US" sz="3600" dirty="0" smtClean="0"/>
              <a:t>：概览</a:t>
            </a:r>
            <a:r>
              <a:rPr lang="en-US" altLang="zh-CN" dirty="0" smtClean="0"/>
              <a:t/>
            </a:r>
            <a:br>
              <a:rPr lang="en-US" altLang="zh-CN" dirty="0" smtClean="0"/>
            </a:br>
            <a:endParaRPr lang="zh-CN" altLang="en-US" dirty="0"/>
          </a:p>
        </p:txBody>
      </p:sp>
      <p:pic>
        <p:nvPicPr>
          <p:cNvPr id="4" name="图片 3"/>
          <p:cNvPicPr>
            <a:picLocks noChangeAspect="1"/>
          </p:cNvPicPr>
          <p:nvPr/>
        </p:nvPicPr>
        <p:blipFill>
          <a:blip r:embed="rId2"/>
          <a:stretch>
            <a:fillRect/>
          </a:stretch>
        </p:blipFill>
        <p:spPr>
          <a:xfrm>
            <a:off x="199528" y="1577454"/>
            <a:ext cx="11823700" cy="4380123"/>
          </a:xfrm>
          <a:prstGeom prst="rect">
            <a:avLst/>
          </a:prstGeom>
        </p:spPr>
      </p:pic>
    </p:spTree>
    <p:extLst>
      <p:ext uri="{BB962C8B-B14F-4D97-AF65-F5344CB8AC3E}">
        <p14:creationId xmlns:p14="http://schemas.microsoft.com/office/powerpoint/2010/main" val="235643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060597" cy="652182"/>
          </a:xfrm>
        </p:spPr>
        <p:txBody>
          <a:bodyPr/>
          <a:lstStyle/>
          <a:p>
            <a:r>
              <a:rPr lang="en-US" altLang="zh-CN" sz="3600" dirty="0" smtClean="0"/>
              <a:t>Airflow UI</a:t>
            </a:r>
            <a:r>
              <a:rPr lang="zh-CN" altLang="en-US" sz="3600" dirty="0" smtClean="0"/>
              <a:t>：</a:t>
            </a:r>
            <a:r>
              <a:rPr lang="en-US" altLang="zh-CN" sz="3600" dirty="0" smtClean="0"/>
              <a:t>DAG</a:t>
            </a:r>
            <a:r>
              <a:rPr lang="zh-CN" altLang="en-US" sz="3600" dirty="0" smtClean="0"/>
              <a:t>可视化</a:t>
            </a:r>
            <a:endParaRPr lang="zh-CN" altLang="en-US" sz="3600" dirty="0"/>
          </a:p>
        </p:txBody>
      </p:sp>
      <p:pic>
        <p:nvPicPr>
          <p:cNvPr id="4" name="图片 3"/>
          <p:cNvPicPr>
            <a:picLocks noChangeAspect="1"/>
          </p:cNvPicPr>
          <p:nvPr/>
        </p:nvPicPr>
        <p:blipFill>
          <a:blip r:embed="rId2"/>
          <a:stretch>
            <a:fillRect/>
          </a:stretch>
        </p:blipFill>
        <p:spPr>
          <a:xfrm>
            <a:off x="646111" y="1006426"/>
            <a:ext cx="9058275" cy="5753100"/>
          </a:xfrm>
          <a:prstGeom prst="rect">
            <a:avLst/>
          </a:prstGeom>
        </p:spPr>
      </p:pic>
    </p:spTree>
    <p:extLst>
      <p:ext uri="{BB962C8B-B14F-4D97-AF65-F5344CB8AC3E}">
        <p14:creationId xmlns:p14="http://schemas.microsoft.com/office/powerpoint/2010/main" val="3407036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00833"/>
          </a:xfrm>
        </p:spPr>
        <p:txBody>
          <a:bodyPr/>
          <a:lstStyle/>
          <a:p>
            <a:r>
              <a:rPr lang="en-US" altLang="zh-CN" sz="3600" dirty="0" smtClean="0"/>
              <a:t>Airflow UI</a:t>
            </a:r>
            <a:r>
              <a:rPr lang="zh-CN" altLang="en-US" sz="3600" dirty="0" smtClean="0"/>
              <a:t>：使用</a:t>
            </a:r>
            <a:r>
              <a:rPr lang="en-US" altLang="zh-CN" sz="3600" dirty="0" smtClean="0"/>
              <a:t>python</a:t>
            </a:r>
            <a:r>
              <a:rPr lang="zh-CN" altLang="en-US" sz="3600" dirty="0" smtClean="0"/>
              <a:t>定义</a:t>
            </a:r>
            <a:r>
              <a:rPr lang="en-US" altLang="zh-CN" sz="3600" dirty="0" smtClean="0"/>
              <a:t>DAG</a:t>
            </a:r>
            <a:endParaRPr lang="zh-CN" altLang="en-US" sz="3600" dirty="0"/>
          </a:p>
        </p:txBody>
      </p:sp>
      <p:pic>
        <p:nvPicPr>
          <p:cNvPr id="4" name="图片 3"/>
          <p:cNvPicPr>
            <a:picLocks noChangeAspect="1"/>
          </p:cNvPicPr>
          <p:nvPr/>
        </p:nvPicPr>
        <p:blipFill>
          <a:blip r:embed="rId2"/>
          <a:stretch>
            <a:fillRect/>
          </a:stretch>
        </p:blipFill>
        <p:spPr>
          <a:xfrm>
            <a:off x="646111" y="1153551"/>
            <a:ext cx="8372475" cy="5638800"/>
          </a:xfrm>
          <a:prstGeom prst="rect">
            <a:avLst/>
          </a:prstGeom>
        </p:spPr>
      </p:pic>
    </p:spTree>
    <p:extLst>
      <p:ext uri="{BB962C8B-B14F-4D97-AF65-F5344CB8AC3E}">
        <p14:creationId xmlns:p14="http://schemas.microsoft.com/office/powerpoint/2010/main" val="3929656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700265"/>
          </a:xfrm>
        </p:spPr>
        <p:txBody>
          <a:bodyPr/>
          <a:lstStyle/>
          <a:p>
            <a:r>
              <a:rPr lang="en-US" altLang="zh-CN" sz="3600" dirty="0" smtClean="0"/>
              <a:t>Airflow UI</a:t>
            </a:r>
            <a:r>
              <a:rPr lang="zh-CN" altLang="en-US" sz="3600" dirty="0" smtClean="0"/>
              <a:t>：</a:t>
            </a:r>
            <a:r>
              <a:rPr lang="en-US" altLang="zh-CN" sz="3600" dirty="0" smtClean="0"/>
              <a:t>Tree View</a:t>
            </a:r>
            <a:r>
              <a:rPr lang="zh-CN" altLang="en-US" sz="3600" dirty="0" smtClean="0"/>
              <a:t>查看任务执行总览</a:t>
            </a:r>
            <a:endParaRPr lang="zh-CN" altLang="en-US" sz="36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152983"/>
            <a:ext cx="7455332" cy="5615192"/>
          </a:xfrm>
          <a:prstGeom prst="rect">
            <a:avLst/>
          </a:prstGeom>
        </p:spPr>
      </p:pic>
    </p:spTree>
    <p:extLst>
      <p:ext uri="{BB962C8B-B14F-4D97-AF65-F5344CB8AC3E}">
        <p14:creationId xmlns:p14="http://schemas.microsoft.com/office/powerpoint/2010/main" val="329922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2" y="452718"/>
            <a:ext cx="9271612" cy="644562"/>
          </a:xfrm>
        </p:spPr>
        <p:txBody>
          <a:bodyPr/>
          <a:lstStyle/>
          <a:p>
            <a:r>
              <a:rPr lang="en-US" altLang="zh-CN" sz="3600" dirty="0" smtClean="0"/>
              <a:t>Airflow UI</a:t>
            </a:r>
            <a:r>
              <a:rPr lang="zh-CN" altLang="en-US" sz="3600" dirty="0" smtClean="0"/>
              <a:t>：甘特图查看任务耗时</a:t>
            </a:r>
            <a:endParaRPr lang="zh-CN" altLang="en-US" sz="3600" dirty="0"/>
          </a:p>
        </p:txBody>
      </p:sp>
      <p:pic>
        <p:nvPicPr>
          <p:cNvPr id="4" name="图片 3"/>
          <p:cNvPicPr>
            <a:picLocks noChangeAspect="1"/>
          </p:cNvPicPr>
          <p:nvPr/>
        </p:nvPicPr>
        <p:blipFill>
          <a:blip r:embed="rId2"/>
          <a:stretch>
            <a:fillRect/>
          </a:stretch>
        </p:blipFill>
        <p:spPr>
          <a:xfrm>
            <a:off x="646112" y="1388745"/>
            <a:ext cx="11446412" cy="4956705"/>
          </a:xfrm>
          <a:prstGeom prst="rect">
            <a:avLst/>
          </a:prstGeom>
        </p:spPr>
      </p:pic>
    </p:spTree>
    <p:extLst>
      <p:ext uri="{BB962C8B-B14F-4D97-AF65-F5344CB8AC3E}">
        <p14:creationId xmlns:p14="http://schemas.microsoft.com/office/powerpoint/2010/main" val="40881555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4731</TotalTime>
  <Words>1511</Words>
  <Application>Microsoft Office PowerPoint</Application>
  <PresentationFormat>宽屏</PresentationFormat>
  <Paragraphs>311</Paragraphs>
  <Slides>45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3" baseType="lpstr">
      <vt:lpstr>Microsoft Himalaya</vt:lpstr>
      <vt:lpstr>Arial</vt:lpstr>
      <vt:lpstr>宋体</vt:lpstr>
      <vt:lpstr>汉仪寒石体简</vt:lpstr>
      <vt:lpstr>Wingdings 3</vt:lpstr>
      <vt:lpstr>Century Gothic</vt:lpstr>
      <vt:lpstr>离子</vt:lpstr>
      <vt:lpstr>程序包</vt:lpstr>
      <vt:lpstr>从Airflow开始构建DATA PIPELINE</vt:lpstr>
      <vt:lpstr>Apache Airflow</vt:lpstr>
      <vt:lpstr>Apache Airflow是什么</vt:lpstr>
      <vt:lpstr>Apache Airflow是什么</vt:lpstr>
      <vt:lpstr>Airflow UI：概览 </vt:lpstr>
      <vt:lpstr>Airflow UI：DAG可视化</vt:lpstr>
      <vt:lpstr>Airflow UI：使用python定义DAG</vt:lpstr>
      <vt:lpstr>Airflow UI：Tree View查看任务执行总览</vt:lpstr>
      <vt:lpstr>Airflow UI：甘特图查看任务耗时</vt:lpstr>
      <vt:lpstr>Airflow UI：Task Duration查看耗时曲线</vt:lpstr>
      <vt:lpstr>Apache Airflow</vt:lpstr>
      <vt:lpstr>为什么使用Airflow</vt:lpstr>
      <vt:lpstr>为什么使用Airflow</vt:lpstr>
      <vt:lpstr>为什么使用Airflow</vt:lpstr>
      <vt:lpstr>Apache Airflow</vt:lpstr>
      <vt:lpstr>Airflow原理介绍</vt:lpstr>
      <vt:lpstr>Airflow原理介绍：架构图</vt:lpstr>
      <vt:lpstr>Airflow原理介绍</vt:lpstr>
      <vt:lpstr>Apache Airflow</vt:lpstr>
      <vt:lpstr>案例：邮件打分和处理</vt:lpstr>
      <vt:lpstr>案例：邮件打分和处理代码</vt:lpstr>
      <vt:lpstr>Apache Airflow</vt:lpstr>
      <vt:lpstr>Airflow安装</vt:lpstr>
      <vt:lpstr>Airflow常用配置</vt:lpstr>
      <vt:lpstr>Airflow常用配置</vt:lpstr>
      <vt:lpstr>Airflow的问题</vt:lpstr>
      <vt:lpstr>Airflow集群</vt:lpstr>
      <vt:lpstr>Apache Airflow</vt:lpstr>
      <vt:lpstr>Task四项原则</vt:lpstr>
      <vt:lpstr>PowerPoint 演示文稿</vt:lpstr>
      <vt:lpstr>Tips 1：写代码之前先画出DAG</vt:lpstr>
      <vt:lpstr>Tips 2：DAG的输出应该是可重复的</vt:lpstr>
      <vt:lpstr>Tips 3：任务中避免使用now()，使用宏</vt:lpstr>
      <vt:lpstr>Tips 4：任务设计成原子的，事务的</vt:lpstr>
      <vt:lpstr>Tips 5：DAG代码应该逐步小幅度迭代</vt:lpstr>
      <vt:lpstr>Tips 6：使用Airflow内置的Connection</vt:lpstr>
      <vt:lpstr>Tips 7：不要将临时数据和状态存到本地磁盘</vt:lpstr>
      <vt:lpstr>Tips 8：不要在DAG文件外层放入太多逻辑</vt:lpstr>
      <vt:lpstr>Tips 9：使用DAG的default_args参数</vt:lpstr>
      <vt:lpstr>Tips 10：测试-DAG Load</vt:lpstr>
      <vt:lpstr>Tips 11：测试-调用的脚本</vt:lpstr>
      <vt:lpstr>Tips 12：测试-自定义Operator</vt:lpstr>
      <vt:lpstr>Tips 13：测试-输入输出和task</vt:lpstr>
      <vt:lpstr>Tips 14：运维要点</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马擘</dc:creator>
  <cp:lastModifiedBy>马擘</cp:lastModifiedBy>
  <cp:revision>686</cp:revision>
  <dcterms:created xsi:type="dcterms:W3CDTF">2018-10-30T02:20:31Z</dcterms:created>
  <dcterms:modified xsi:type="dcterms:W3CDTF">2018-11-02T09:38:28Z</dcterms:modified>
</cp:coreProperties>
</file>