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7" r:id="rId1"/>
  </p:sldMasterIdLst>
  <p:notesMasterIdLst>
    <p:notesMasterId r:id="rId87"/>
  </p:notesMasterIdLst>
  <p:handoutMasterIdLst>
    <p:handoutMasterId r:id="rId88"/>
  </p:handoutMasterIdLst>
  <p:sldIdLst>
    <p:sldId id="1047" r:id="rId2"/>
    <p:sldId id="1048" r:id="rId3"/>
    <p:sldId id="1086" r:id="rId4"/>
    <p:sldId id="1089" r:id="rId5"/>
    <p:sldId id="1087" r:id="rId6"/>
    <p:sldId id="1088" r:id="rId7"/>
    <p:sldId id="1085" r:id="rId8"/>
    <p:sldId id="1049" r:id="rId9"/>
    <p:sldId id="953" r:id="rId10"/>
    <p:sldId id="1050" r:id="rId11"/>
    <p:sldId id="951" r:id="rId12"/>
    <p:sldId id="1051" r:id="rId13"/>
    <p:sldId id="954" r:id="rId14"/>
    <p:sldId id="955" r:id="rId15"/>
    <p:sldId id="934" r:id="rId16"/>
    <p:sldId id="935" r:id="rId17"/>
    <p:sldId id="936" r:id="rId18"/>
    <p:sldId id="937" r:id="rId19"/>
    <p:sldId id="938" r:id="rId20"/>
    <p:sldId id="939" r:id="rId21"/>
    <p:sldId id="1052" r:id="rId22"/>
    <p:sldId id="1076" r:id="rId23"/>
    <p:sldId id="1053" r:id="rId24"/>
    <p:sldId id="1054" r:id="rId25"/>
    <p:sldId id="1055" r:id="rId26"/>
    <p:sldId id="868" r:id="rId27"/>
    <p:sldId id="870" r:id="rId28"/>
    <p:sldId id="872" r:id="rId29"/>
    <p:sldId id="873" r:id="rId30"/>
    <p:sldId id="875" r:id="rId31"/>
    <p:sldId id="874" r:id="rId32"/>
    <p:sldId id="877" r:id="rId33"/>
    <p:sldId id="878" r:id="rId34"/>
    <p:sldId id="879" r:id="rId35"/>
    <p:sldId id="1056" r:id="rId36"/>
    <p:sldId id="1057" r:id="rId37"/>
    <p:sldId id="1058" r:id="rId38"/>
    <p:sldId id="940" r:id="rId39"/>
    <p:sldId id="941" r:id="rId40"/>
    <p:sldId id="942" r:id="rId41"/>
    <p:sldId id="943" r:id="rId42"/>
    <p:sldId id="944" r:id="rId43"/>
    <p:sldId id="945" r:id="rId44"/>
    <p:sldId id="950" r:id="rId45"/>
    <p:sldId id="1078" r:id="rId46"/>
    <p:sldId id="949" r:id="rId47"/>
    <p:sldId id="948" r:id="rId48"/>
    <p:sldId id="1059" r:id="rId49"/>
    <p:sldId id="1060" r:id="rId50"/>
    <p:sldId id="1077" r:id="rId51"/>
    <p:sldId id="1061" r:id="rId52"/>
    <p:sldId id="1062" r:id="rId53"/>
    <p:sldId id="1063" r:id="rId54"/>
    <p:sldId id="1064" r:id="rId55"/>
    <p:sldId id="1065" r:id="rId56"/>
    <p:sldId id="1066" r:id="rId57"/>
    <p:sldId id="1067" r:id="rId58"/>
    <p:sldId id="1028" r:id="rId59"/>
    <p:sldId id="1029" r:id="rId60"/>
    <p:sldId id="1082" r:id="rId61"/>
    <p:sldId id="1083" r:id="rId62"/>
    <p:sldId id="1030" r:id="rId63"/>
    <p:sldId id="1031" r:id="rId64"/>
    <p:sldId id="1032" r:id="rId65"/>
    <p:sldId id="1043" r:id="rId66"/>
    <p:sldId id="1044" r:id="rId67"/>
    <p:sldId id="1045" r:id="rId68"/>
    <p:sldId id="1046" r:id="rId69"/>
    <p:sldId id="1072" r:id="rId70"/>
    <p:sldId id="1073" r:id="rId71"/>
    <p:sldId id="1074" r:id="rId72"/>
    <p:sldId id="1075" r:id="rId73"/>
    <p:sldId id="1096" r:id="rId74"/>
    <p:sldId id="1093" r:id="rId75"/>
    <p:sldId id="1094" r:id="rId76"/>
    <p:sldId id="1095" r:id="rId77"/>
    <p:sldId id="1091" r:id="rId78"/>
    <p:sldId id="1092" r:id="rId79"/>
    <p:sldId id="1097" r:id="rId80"/>
    <p:sldId id="1098" r:id="rId81"/>
    <p:sldId id="1103" r:id="rId82"/>
    <p:sldId id="1081" r:id="rId83"/>
    <p:sldId id="1101" r:id="rId84"/>
    <p:sldId id="1100" r:id="rId85"/>
    <p:sldId id="1104" r:id="rId8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1D7"/>
    <a:srgbClr val="65C0FE"/>
    <a:srgbClr val="5B9BD5"/>
    <a:srgbClr val="FFA50F"/>
    <a:srgbClr val="FFDCB4"/>
    <a:srgbClr val="FFE0B6"/>
    <a:srgbClr val="95CEE8"/>
    <a:srgbClr val="69CEE8"/>
    <a:srgbClr val="C9E5FF"/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095" autoAdjust="0"/>
  </p:normalViewPr>
  <p:slideViewPr>
    <p:cSldViewPr snapToGrid="0">
      <p:cViewPr varScale="1">
        <p:scale>
          <a:sx n="92" d="100"/>
          <a:sy n="92" d="100"/>
        </p:scale>
        <p:origin x="654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46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>
                <a:latin typeface="宋体" panose="02010600030101010101" pitchFamily="2" charset="-122"/>
              </a:rPr>
              <a:pPr/>
              <a:t>4/15/2019</a:t>
            </a:fld>
            <a:endParaRPr lang="en-US" altLang="en-US" dirty="0">
              <a:latin typeface="宋体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>
                <a:latin typeface="宋体" panose="02010600030101010101" pitchFamily="2" charset="-122"/>
              </a:rPr>
              <a:pPr/>
              <a:t>‹#›</a:t>
            </a:fld>
            <a:endParaRPr lang="en-US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宋体" panose="02010600030101010101" pitchFamily="2" charset="-122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宋体" panose="02010600030101010101" pitchFamily="2" charset="-122"/>
              </a:defRPr>
            </a:lvl1pPr>
          </a:lstStyle>
          <a:p>
            <a:fld id="{89B14504-7E73-40B3-A4BE-FCEED13BF409}" type="datetimeFigureOut">
              <a:rPr lang="en-US" altLang="en-US" smtClean="0"/>
              <a:pPr/>
              <a:t>4/15/2019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宋体" panose="02010600030101010101" pitchFamily="2" charset="-122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宋体" panose="02010600030101010101" pitchFamily="2" charset="-122"/>
              </a:defRPr>
            </a:lvl1pPr>
          </a:lstStyle>
          <a:p>
            <a:fld id="{F4DB17D3-99E1-4420-81D7-8B4A93584CA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36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9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81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39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5588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5123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4500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3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263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844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4171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7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9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232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7305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130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90298CD5-6C1E-4009-B41F-6DF62E31D3BE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8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702" r:id="rId12"/>
    <p:sldLayoutId id="2147483704" r:id="rId13"/>
    <p:sldLayoutId id="2147483705" r:id="rId14"/>
    <p:sldLayoutId id="2147483706" r:id="rId15"/>
    <p:sldLayoutId id="2147483707" r:id="rId16"/>
    <p:sldLayoutId id="2147483711" r:id="rId17"/>
    <p:sldLayoutId id="2147483713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宋体" panose="02010600030101010101" pitchFamily="2" charset="-122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psen-io/jepsen" TargetMode="Externa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pay/sofa-jraft/" TargetMode="External"/><Relationship Id="rId2" Type="http://schemas.openxmlformats.org/officeDocument/2006/relationships/hyperlink" Target="https://raft.github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chaozh/MIT-6.824" TargetMode="External"/><Relationship Id="rId4" Type="http://schemas.openxmlformats.org/officeDocument/2006/relationships/hyperlink" Target="https://www.pingcap.com/blog-cn/#Raft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741" y="1317625"/>
            <a:ext cx="8166100" cy="2216150"/>
          </a:xfrm>
          <a:solidFill>
            <a:schemeClr val="bg2"/>
          </a:solidFill>
        </p:spPr>
        <p:txBody>
          <a:bodyPr lIns="228600"/>
          <a:lstStyle/>
          <a:p>
            <a:pPr marL="65088" algn="ctr" eaLnBrk="1" hangingPunct="1"/>
            <a:r>
              <a:rPr lang="en-US" b="1" dirty="0" smtClean="0">
                <a:solidFill>
                  <a:srgbClr val="000090"/>
                </a:solidFill>
              </a:rPr>
              <a:t>RAFT</a:t>
            </a:r>
            <a:r>
              <a:rPr lang="zh-CN" altLang="en-US" b="1" dirty="0" smtClean="0">
                <a:solidFill>
                  <a:srgbClr val="000090"/>
                </a:solidFill>
              </a:rPr>
              <a:t>算法介绍</a:t>
            </a:r>
            <a:endParaRPr lang="en-US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+mj-ea"/>
              </a:rPr>
              <a:t>复制状态机</a:t>
            </a:r>
            <a:endParaRPr lang="en-US" dirty="0">
              <a:latin typeface="+mj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允许</a:t>
            </a:r>
            <a:r>
              <a:rPr lang="zh-CN" altLang="en-US" dirty="0" smtClean="0"/>
              <a:t>一组</a:t>
            </a:r>
            <a:r>
              <a:rPr lang="en-US" dirty="0" err="1" smtClean="0"/>
              <a:t>服务器</a:t>
            </a:r>
            <a:endParaRPr lang="en-US" dirty="0"/>
          </a:p>
          <a:p>
            <a:pPr lvl="1" eaLnBrk="1" hangingPunct="1"/>
            <a:r>
              <a:rPr lang="en-US" dirty="0" err="1" smtClean="0"/>
              <a:t>维护</a:t>
            </a:r>
            <a:r>
              <a:rPr lang="zh-CN" altLang="en-US" dirty="0" smtClean="0"/>
              <a:t>一份</a:t>
            </a:r>
            <a:r>
              <a:rPr lang="en-US" dirty="0" err="1" smtClean="0"/>
              <a:t>数据的相同副本</a:t>
            </a:r>
            <a:endParaRPr lang="en-US" dirty="0"/>
          </a:p>
          <a:p>
            <a:pPr lvl="1" eaLnBrk="1" hangingPunct="1"/>
            <a:r>
              <a:rPr lang="en-US" dirty="0" smtClean="0"/>
              <a:t>当</a:t>
            </a:r>
            <a:r>
              <a:rPr lang="zh-CN" altLang="en-US" dirty="0" smtClean="0"/>
              <a:t>部分</a:t>
            </a:r>
            <a:r>
              <a:rPr lang="en-US" dirty="0" err="1" smtClean="0"/>
              <a:t>服务器停机时</a:t>
            </a:r>
            <a:r>
              <a:rPr lang="zh-CN" altLang="en-US" dirty="0" smtClean="0"/>
              <a:t>可以继续运行</a:t>
            </a:r>
            <a:endParaRPr lang="en-US" dirty="0"/>
          </a:p>
          <a:p>
            <a:pPr lvl="2" eaLnBrk="1" hangingPunct="1"/>
            <a:r>
              <a:rPr lang="zh-CN" altLang="en-US" dirty="0" smtClean="0"/>
              <a:t>必须保证多数</a:t>
            </a:r>
            <a:r>
              <a:rPr lang="en-US" dirty="0" err="1" smtClean="0"/>
              <a:t>服务器</a:t>
            </a:r>
            <a:r>
              <a:rPr lang="zh-CN" altLang="en-US" dirty="0" smtClean="0"/>
              <a:t>正常运行</a:t>
            </a:r>
            <a:endParaRPr lang="en-US" dirty="0"/>
          </a:p>
          <a:p>
            <a:pPr eaLnBrk="1" hangingPunct="1">
              <a:spcBef>
                <a:spcPct val="60000"/>
              </a:spcBef>
            </a:pPr>
            <a:r>
              <a:rPr lang="en-US" dirty="0" err="1" smtClean="0"/>
              <a:t>许多应用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分布式协调，分布式存储，配置中心）</a:t>
            </a:r>
            <a:endParaRPr lang="en-US" dirty="0" smtClean="0"/>
          </a:p>
          <a:p>
            <a:pPr eaLnBrk="1" hangingPunct="1">
              <a:spcBef>
                <a:spcPct val="60000"/>
              </a:spcBef>
            </a:pPr>
            <a:r>
              <a:rPr lang="en-US" dirty="0" err="1" smtClean="0"/>
              <a:t>通常围绕分布式日志构建</a:t>
            </a:r>
            <a:endParaRPr lang="en-US" dirty="0" smtClean="0"/>
          </a:p>
          <a:p>
            <a:pPr eaLnBrk="1" hangingPunct="1">
              <a:spcBef>
                <a:spcPct val="60000"/>
              </a:spcBef>
            </a:pPr>
            <a:r>
              <a:rPr lang="en-US" dirty="0" err="1" smtClean="0"/>
              <a:t>每台服务器存储包含命令的日志</a:t>
            </a:r>
            <a:endParaRPr lang="en-US" dirty="0"/>
          </a:p>
          <a:p>
            <a:pPr eaLnBrk="1" hangingPunct="1">
              <a:spcBef>
                <a:spcPct val="6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863" y="92075"/>
            <a:ext cx="8850312" cy="857250"/>
          </a:xfrm>
        </p:spPr>
        <p:txBody>
          <a:bodyPr/>
          <a:lstStyle/>
          <a:p>
            <a:r>
              <a:rPr lang="en-US" dirty="0" err="1" smtClean="0">
                <a:latin typeface="+mj-ea"/>
              </a:rPr>
              <a:t>复制状态机</a:t>
            </a:r>
            <a:endParaRPr lang="en-US" dirty="0">
              <a:latin typeface="+mj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43250"/>
            <a:ext cx="8458200" cy="1543050"/>
          </a:xfrm>
        </p:spPr>
        <p:txBody>
          <a:bodyPr/>
          <a:lstStyle/>
          <a:p>
            <a:r>
              <a:rPr lang="en-US" sz="2000" dirty="0" err="1" smtClean="0"/>
              <a:t>复制日志</a:t>
            </a:r>
            <a:r>
              <a:rPr lang="en-US" sz="2000" dirty="0" smtClean="0">
                <a:sym typeface="Symbol"/>
              </a:rPr>
              <a:t> </a:t>
            </a:r>
            <a:r>
              <a:rPr lang="en-US" altLang="zh-CN" sz="2000" dirty="0">
                <a:sym typeface="Symbol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6600"/>
                </a:solidFill>
              </a:rPr>
              <a:t>复制状态机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1800" dirty="0"/>
              <a:t>所有服务器都以相同的顺序执行相同的命令</a:t>
            </a:r>
            <a:endParaRPr lang="en-US" sz="1800" dirty="0">
              <a:solidFill>
                <a:schemeClr val="accent4"/>
              </a:solidFill>
            </a:endParaRPr>
          </a:p>
          <a:p>
            <a:r>
              <a:rPr lang="en-US" sz="2000" dirty="0" err="1" smtClean="0"/>
              <a:t>共识模块确保日志复制</a:t>
            </a:r>
            <a:r>
              <a:rPr lang="zh-CN" altLang="en-US" sz="2000" dirty="0" smtClean="0"/>
              <a:t>的正确</a:t>
            </a:r>
            <a:endParaRPr lang="en-US" sz="2000" dirty="0"/>
          </a:p>
        </p:txBody>
      </p:sp>
      <p:sp>
        <p:nvSpPr>
          <p:cNvPr id="245" name="TextBox 244"/>
          <p:cNvSpPr txBox="1"/>
          <p:nvPr/>
        </p:nvSpPr>
        <p:spPr>
          <a:xfrm>
            <a:off x="7724257" y="21643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服务器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696200" y="93798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 Neue Light"/>
                <a:cs typeface="Helvetica Neue Light"/>
              </a:rPr>
              <a:t>客户</a:t>
            </a:r>
            <a:r>
              <a:rPr lang="zh-CN" altLang="en-US" dirty="0" smtClean="0">
                <a:latin typeface="Helvetica Neue Light"/>
                <a:cs typeface="Helvetica Neue Light"/>
              </a:rPr>
              <a:t>端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a16="http://schemas.microsoft.com/office/drawing/2014/main" xmlns:p14="http://schemas.microsoft.com/office/powerpoint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a16="http://schemas.microsoft.com/office/drawing/2014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a16="http://schemas.microsoft.com/office/drawing/2014/main" xmlns:p14="http://schemas.microsoft.com/office/powerpoint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a16="http://schemas.microsoft.com/office/drawing/2014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a16="http://schemas.microsoft.com/office/drawing/2014/main" xmlns:p14="http://schemas.microsoft.com/office/powerpoint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a16="http://schemas.microsoft.com/office/drawing/2014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a16="http://schemas.microsoft.com/office/drawing/2014/main" xmlns:p14="http://schemas.microsoft.com/office/powerpoint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a16="http://schemas.microsoft.com/office/drawing/2014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a16="http://schemas.microsoft.com/office/drawing/2014/main" xmlns:p14="http://schemas.microsoft.com/office/powerpoint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a16="http://schemas.microsoft.com/office/drawing/2014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a16="http://schemas.microsoft.com/office/drawing/2014/main" xmlns:p14="http://schemas.microsoft.com/office/powerpoint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a16="http://schemas.microsoft.com/office/drawing/2014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a16="http://schemas.microsoft.com/office/drawing/2014/main" xmlns:p14="http://schemas.microsoft.com/office/powerpoint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a16="http://schemas.microsoft.com/office/drawing/2014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ounded Rectangle 63"/>
          <p:cNvSpPr/>
          <p:nvPr/>
        </p:nvSpPr>
        <p:spPr>
          <a:xfrm>
            <a:off x="533400" y="1600200"/>
            <a:ext cx="2286000" cy="142875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pSp>
        <p:nvGrpSpPr>
          <p:cNvPr id="76" name="Group 90"/>
          <p:cNvGrpSpPr/>
          <p:nvPr/>
        </p:nvGrpSpPr>
        <p:grpSpPr>
          <a:xfrm>
            <a:off x="685800" y="2743200"/>
            <a:ext cx="1828800" cy="171450"/>
            <a:chOff x="1676400" y="3733800"/>
            <a:chExt cx="1828800" cy="228600"/>
          </a:xfrm>
        </p:grpSpPr>
        <p:sp>
          <p:nvSpPr>
            <p:cNvPr id="77" name="Rectangle 65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</a:rPr>
                <a:t>x</a:t>
              </a:r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78" name="Rectangle 66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y2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79" name="Rectangle 67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x</a:t>
              </a:r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80" name="Rectangle 68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z6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81" name="TextBox 69"/>
          <p:cNvSpPr txBox="1"/>
          <p:nvPr/>
        </p:nvSpPr>
        <p:spPr>
          <a:xfrm>
            <a:off x="1436695" y="2533650"/>
            <a:ext cx="2960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Helvetica Neue Light"/>
                <a:cs typeface="Helvetica Neue Light"/>
              </a:rPr>
              <a:t>Log</a:t>
            </a:r>
          </a:p>
        </p:txBody>
      </p:sp>
      <p:grpSp>
        <p:nvGrpSpPr>
          <p:cNvPr id="82" name="Group 88"/>
          <p:cNvGrpSpPr/>
          <p:nvPr/>
        </p:nvGrpSpPr>
        <p:grpSpPr>
          <a:xfrm>
            <a:off x="901729" y="2000250"/>
            <a:ext cx="531549" cy="400050"/>
            <a:chOff x="2057400" y="2438400"/>
            <a:chExt cx="379678" cy="381000"/>
          </a:xfrm>
        </p:grpSpPr>
        <p:sp>
          <p:nvSpPr>
            <p:cNvPr id="83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88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9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</p:grpSp>
      <p:sp>
        <p:nvSpPr>
          <p:cNvPr id="92" name="TextBox 86"/>
          <p:cNvSpPr txBox="1"/>
          <p:nvPr/>
        </p:nvSpPr>
        <p:spPr>
          <a:xfrm>
            <a:off x="685801" y="1606550"/>
            <a:ext cx="756617" cy="38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>
                <a:latin typeface="Helvetica Neue Light"/>
                <a:cs typeface="Helvetica Neue Light"/>
              </a:rPr>
              <a:t>Consensus</a:t>
            </a:r>
            <a:br>
              <a:rPr lang="en-US" sz="1200" b="1" dirty="0">
                <a:latin typeface="Helvetica Neue Light"/>
                <a:cs typeface="Helvetica Neue Light"/>
              </a:rPr>
            </a:br>
            <a:r>
              <a:rPr lang="en-US" sz="1200" b="1" dirty="0">
                <a:latin typeface="Helvetica Neue Light"/>
                <a:cs typeface="Helvetica Neue Light"/>
              </a:rPr>
              <a:t>Module</a:t>
            </a:r>
          </a:p>
        </p:txBody>
      </p:sp>
      <p:sp>
        <p:nvSpPr>
          <p:cNvPr id="93" name="TextBox 62"/>
          <p:cNvSpPr txBox="1"/>
          <p:nvPr/>
        </p:nvSpPr>
        <p:spPr>
          <a:xfrm>
            <a:off x="1714501" y="1720850"/>
            <a:ext cx="1092200" cy="19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>
                <a:latin typeface="Helvetica Neue Light"/>
                <a:cs typeface="Helvetica Neue Light"/>
              </a:rPr>
              <a:t>State Machine</a:t>
            </a:r>
          </a:p>
        </p:txBody>
      </p:sp>
      <p:grpSp>
        <p:nvGrpSpPr>
          <p:cNvPr id="94" name="Group 194"/>
          <p:cNvGrpSpPr/>
          <p:nvPr/>
        </p:nvGrpSpPr>
        <p:grpSpPr>
          <a:xfrm>
            <a:off x="2971800" y="1600200"/>
            <a:ext cx="2286000" cy="1428750"/>
            <a:chOff x="533400" y="2133600"/>
            <a:chExt cx="2286000" cy="1905000"/>
          </a:xfrm>
        </p:grpSpPr>
        <p:sp>
          <p:nvSpPr>
            <p:cNvPr id="95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96" name="TextBox 197"/>
            <p:cNvSpPr txBox="1"/>
            <p:nvPr/>
          </p:nvSpPr>
          <p:spPr>
            <a:xfrm>
              <a:off x="1436694" y="3378200"/>
              <a:ext cx="296053" cy="2872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latin typeface="Helvetica Neue Light"/>
                  <a:cs typeface="Helvetica Neue Light"/>
                </a:rPr>
                <a:t>Log</a:t>
              </a:r>
            </a:p>
          </p:txBody>
        </p:sp>
        <p:grpSp>
          <p:nvGrpSpPr>
            <p:cNvPr id="97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9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9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0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</p:grpSp>
      <p:grpSp>
        <p:nvGrpSpPr>
          <p:cNvPr id="101" name="Group 219"/>
          <p:cNvGrpSpPr/>
          <p:nvPr/>
        </p:nvGrpSpPr>
        <p:grpSpPr>
          <a:xfrm>
            <a:off x="5410200" y="1600200"/>
            <a:ext cx="2286000" cy="1428750"/>
            <a:chOff x="533400" y="2133600"/>
            <a:chExt cx="2286000" cy="1905000"/>
          </a:xfrm>
        </p:grpSpPr>
        <p:sp>
          <p:nvSpPr>
            <p:cNvPr id="114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116" name="TextBox 222"/>
            <p:cNvSpPr txBox="1"/>
            <p:nvPr/>
          </p:nvSpPr>
          <p:spPr>
            <a:xfrm>
              <a:off x="1436694" y="3361267"/>
              <a:ext cx="296053" cy="2872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latin typeface="Helvetica Neue Light"/>
                  <a:cs typeface="Helvetica Neue Light"/>
                </a:rPr>
                <a:t>Log</a:t>
              </a:r>
            </a:p>
          </p:txBody>
        </p:sp>
        <p:grpSp>
          <p:nvGrpSpPr>
            <p:cNvPr id="117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1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1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2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</p:grpSp>
      <p:cxnSp>
        <p:nvCxnSpPr>
          <p:cNvPr id="121" name="Straight Connector 271"/>
          <p:cNvCxnSpPr/>
          <p:nvPr/>
        </p:nvCxnSpPr>
        <p:spPr>
          <a:xfrm>
            <a:off x="6019800" y="1371600"/>
            <a:ext cx="0" cy="5715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Freeform 272"/>
          <p:cNvSpPr/>
          <p:nvPr/>
        </p:nvSpPr>
        <p:spPr>
          <a:xfrm>
            <a:off x="3828082" y="1744067"/>
            <a:ext cx="2007031" cy="266837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Helvetica Neue Light"/>
              <a:cs typeface="Helvetica Neue Light"/>
            </a:endParaRPr>
          </a:p>
        </p:txBody>
      </p:sp>
      <p:graphicFrame>
        <p:nvGraphicFramePr>
          <p:cNvPr id="123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90747"/>
              </p:ext>
            </p:extLst>
          </p:nvPr>
        </p:nvGraphicFramePr>
        <p:xfrm>
          <a:off x="2098040" y="1939563"/>
          <a:ext cx="416560" cy="6172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Freeform 273"/>
          <p:cNvSpPr/>
          <p:nvPr/>
        </p:nvSpPr>
        <p:spPr>
          <a:xfrm>
            <a:off x="1371601" y="1561330"/>
            <a:ext cx="4463512" cy="449574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Helvetica Neue Light"/>
              <a:cs typeface="Helvetica Neue Light"/>
            </a:endParaRPr>
          </a:p>
        </p:txBody>
      </p:sp>
      <p:grpSp>
        <p:nvGrpSpPr>
          <p:cNvPr id="125" name="Group 103"/>
          <p:cNvGrpSpPr/>
          <p:nvPr/>
        </p:nvGrpSpPr>
        <p:grpSpPr>
          <a:xfrm>
            <a:off x="3124200" y="2743200"/>
            <a:ext cx="1828800" cy="171450"/>
            <a:chOff x="1676400" y="3733800"/>
            <a:chExt cx="1828800" cy="228600"/>
          </a:xfrm>
        </p:grpSpPr>
        <p:sp>
          <p:nvSpPr>
            <p:cNvPr id="126" name="Rectangle 104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</a:rPr>
                <a:t>x</a:t>
              </a:r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27" name="Rectangle 105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y2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28" name="Rectangle 106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x</a:t>
              </a:r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29" name="Rectangle 107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z6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130" name="Freeform 274"/>
          <p:cNvSpPr/>
          <p:nvPr/>
        </p:nvSpPr>
        <p:spPr>
          <a:xfrm>
            <a:off x="3611106" y="2416660"/>
            <a:ext cx="867905" cy="27896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aphicFrame>
        <p:nvGraphicFramePr>
          <p:cNvPr id="131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66453"/>
              </p:ext>
            </p:extLst>
          </p:nvPr>
        </p:nvGraphicFramePr>
        <p:xfrm>
          <a:off x="4536440" y="1941470"/>
          <a:ext cx="416560" cy="6172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2" name="Straight Connector 276"/>
          <p:cNvCxnSpPr/>
          <p:nvPr/>
        </p:nvCxnSpPr>
        <p:spPr>
          <a:xfrm flipV="1">
            <a:off x="4724400" y="2467029"/>
            <a:ext cx="0" cy="3429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3" name="Group 108"/>
          <p:cNvGrpSpPr/>
          <p:nvPr/>
        </p:nvGrpSpPr>
        <p:grpSpPr>
          <a:xfrm>
            <a:off x="5562600" y="2743200"/>
            <a:ext cx="1828800" cy="171450"/>
            <a:chOff x="1676400" y="3733800"/>
            <a:chExt cx="1828800" cy="228600"/>
          </a:xfrm>
        </p:grpSpPr>
        <p:sp>
          <p:nvSpPr>
            <p:cNvPr id="134" name="Rectangle 109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</a:rPr>
                <a:t>x</a:t>
              </a:r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35" name="Rectangle 110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y2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36" name="Rectangle 111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x</a:t>
              </a:r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37" name="Rectangle 112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z6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138" name="Freeform 277"/>
          <p:cNvSpPr/>
          <p:nvPr/>
        </p:nvSpPr>
        <p:spPr>
          <a:xfrm>
            <a:off x="6043049" y="2416660"/>
            <a:ext cx="867905" cy="27896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aphicFrame>
        <p:nvGraphicFramePr>
          <p:cNvPr id="139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01168"/>
              </p:ext>
            </p:extLst>
          </p:nvPr>
        </p:nvGraphicFramePr>
        <p:xfrm>
          <a:off x="6974840" y="1941695"/>
          <a:ext cx="416560" cy="6172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宋体" panose="02010600030101010101" pitchFamily="2" charset="-122"/>
                        </a:rPr>
                        <a:t>6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Freeform 278"/>
          <p:cNvSpPr/>
          <p:nvPr/>
        </p:nvSpPr>
        <p:spPr>
          <a:xfrm>
            <a:off x="1166249" y="2416660"/>
            <a:ext cx="867905" cy="27896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cxnSp>
        <p:nvCxnSpPr>
          <p:cNvPr id="141" name="Straight Connector 282"/>
          <p:cNvCxnSpPr/>
          <p:nvPr/>
        </p:nvCxnSpPr>
        <p:spPr>
          <a:xfrm flipV="1">
            <a:off x="7162800" y="2467029"/>
            <a:ext cx="0" cy="3429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283"/>
          <p:cNvCxnSpPr/>
          <p:nvPr/>
        </p:nvCxnSpPr>
        <p:spPr>
          <a:xfrm flipV="1">
            <a:off x="2286000" y="2467029"/>
            <a:ext cx="0" cy="3429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Freeform 284"/>
          <p:cNvSpPr/>
          <p:nvPr/>
        </p:nvSpPr>
        <p:spPr>
          <a:xfrm>
            <a:off x="6207072" y="1168185"/>
            <a:ext cx="922149" cy="767166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44" name="TextBox 6"/>
          <p:cNvSpPr txBox="1"/>
          <p:nvPr/>
        </p:nvSpPr>
        <p:spPr>
          <a:xfrm>
            <a:off x="5491294" y="1350544"/>
            <a:ext cx="544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 Light"/>
                <a:cs typeface="Helvetica Neue Light"/>
                <a:sym typeface="Symbol"/>
              </a:rPr>
              <a:t>z6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145" name="TextBox 70"/>
          <p:cNvSpPr txBox="1"/>
          <p:nvPr/>
        </p:nvSpPr>
        <p:spPr>
          <a:xfrm>
            <a:off x="3187701" y="1593850"/>
            <a:ext cx="756617" cy="38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>
                <a:latin typeface="Helvetica Neue Light"/>
                <a:cs typeface="Helvetica Neue Light"/>
              </a:rPr>
              <a:t>Consensus</a:t>
            </a:r>
            <a:br>
              <a:rPr lang="en-US" sz="1200" b="1" dirty="0">
                <a:latin typeface="Helvetica Neue Light"/>
                <a:cs typeface="Helvetica Neue Light"/>
              </a:rPr>
            </a:br>
            <a:r>
              <a:rPr lang="en-US" sz="1200" b="1" dirty="0">
                <a:latin typeface="Helvetica Neue Light"/>
                <a:cs typeface="Helvetica Neue Light"/>
              </a:rPr>
              <a:t>Module</a:t>
            </a:r>
          </a:p>
        </p:txBody>
      </p:sp>
      <p:sp>
        <p:nvSpPr>
          <p:cNvPr id="146" name="TextBox 71"/>
          <p:cNvSpPr txBox="1"/>
          <p:nvPr/>
        </p:nvSpPr>
        <p:spPr>
          <a:xfrm>
            <a:off x="4216401" y="1708150"/>
            <a:ext cx="1092200" cy="19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>
                <a:latin typeface="Helvetica Neue Light"/>
                <a:cs typeface="Helvetica Neue Light"/>
              </a:rPr>
              <a:t>State Machine</a:t>
            </a:r>
          </a:p>
        </p:txBody>
      </p:sp>
      <p:sp>
        <p:nvSpPr>
          <p:cNvPr id="147" name="TextBox 72"/>
          <p:cNvSpPr txBox="1"/>
          <p:nvPr/>
        </p:nvSpPr>
        <p:spPr>
          <a:xfrm>
            <a:off x="5562601" y="1593850"/>
            <a:ext cx="756617" cy="38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>
                <a:latin typeface="Helvetica Neue Light"/>
                <a:cs typeface="Helvetica Neue Light"/>
              </a:rPr>
              <a:t>Consensus</a:t>
            </a:r>
            <a:br>
              <a:rPr lang="en-US" sz="1200" b="1" dirty="0">
                <a:latin typeface="Helvetica Neue Light"/>
                <a:cs typeface="Helvetica Neue Light"/>
              </a:rPr>
            </a:br>
            <a:r>
              <a:rPr lang="en-US" sz="1200" b="1" dirty="0">
                <a:latin typeface="Helvetica Neue Light"/>
                <a:cs typeface="Helvetica Neue Light"/>
              </a:rPr>
              <a:t>Module</a:t>
            </a:r>
          </a:p>
        </p:txBody>
      </p:sp>
      <p:sp>
        <p:nvSpPr>
          <p:cNvPr id="148" name="TextBox 73"/>
          <p:cNvSpPr txBox="1"/>
          <p:nvPr/>
        </p:nvSpPr>
        <p:spPr>
          <a:xfrm>
            <a:off x="6591301" y="1708150"/>
            <a:ext cx="1092200" cy="19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>
                <a:latin typeface="Helvetica Neue Light"/>
                <a:cs typeface="Helvetica Neue Light"/>
              </a:rPr>
              <a:t>State Machine</a:t>
            </a:r>
          </a:p>
        </p:txBody>
      </p:sp>
    </p:spTree>
    <p:extLst>
      <p:ext uri="{BB962C8B-B14F-4D97-AF65-F5344CB8AC3E}">
        <p14:creationId xmlns:p14="http://schemas.microsoft.com/office/powerpoint/2010/main" val="23249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+mj-ea"/>
              </a:rPr>
              <a:t>分布式日志</a:t>
            </a:r>
            <a:endParaRPr lang="en-US" dirty="0">
              <a:latin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状态机始终</a:t>
            </a:r>
            <a:r>
              <a:rPr lang="zh-CN" altLang="en-US" dirty="0" smtClean="0"/>
              <a:t>按照</a:t>
            </a:r>
            <a:r>
              <a:rPr lang="zh-CN" altLang="en-US" b="1" dirty="0" smtClean="0"/>
              <a:t>日志中的顺序</a:t>
            </a:r>
            <a:r>
              <a:rPr lang="en-US" dirty="0" err="1" smtClean="0"/>
              <a:t>执行命令</a:t>
            </a:r>
            <a:endParaRPr lang="en-US" b="1" i="1" dirty="0"/>
          </a:p>
          <a:p>
            <a:pPr lvl="1" eaLnBrk="1" hangingPunct="1"/>
            <a:r>
              <a:rPr lang="en-US" dirty="0" err="1" smtClean="0"/>
              <a:t>只要命令执行</a:t>
            </a:r>
            <a:r>
              <a:rPr lang="zh-CN" altLang="en-US" dirty="0" smtClean="0"/>
              <a:t>结果是</a:t>
            </a:r>
            <a:r>
              <a:rPr lang="zh-CN" altLang="en-US" b="1" dirty="0" smtClean="0"/>
              <a:t>确定性</a:t>
            </a:r>
            <a:r>
              <a:rPr lang="zh-CN" altLang="en-US" dirty="0" smtClean="0"/>
              <a:t>的，状态机就会一致</a:t>
            </a:r>
            <a:endParaRPr lang="en-US" b="1" i="1" dirty="0"/>
          </a:p>
          <a:p>
            <a:r>
              <a:rPr lang="en-US" dirty="0" err="1" smtClean="0"/>
              <a:t>只要大多数服务器</a:t>
            </a:r>
            <a:r>
              <a:rPr lang="zh-CN" altLang="en-US" dirty="0" smtClean="0"/>
              <a:t>正常运行</a:t>
            </a:r>
            <a:r>
              <a:rPr lang="en-US" dirty="0" smtClean="0"/>
              <a:t>, </a:t>
            </a:r>
            <a:r>
              <a:rPr lang="en-US" dirty="0" err="1" smtClean="0"/>
              <a:t>系统</a:t>
            </a:r>
            <a:r>
              <a:rPr lang="zh-CN" altLang="en-US" dirty="0" smtClean="0"/>
              <a:t>就能继续工作</a:t>
            </a:r>
            <a:endParaRPr lang="en-US" dirty="0"/>
          </a:p>
          <a:p>
            <a:r>
              <a:rPr lang="en-US" dirty="0"/>
              <a:t>失败模型: </a:t>
            </a:r>
            <a:r>
              <a:rPr lang="en-US" dirty="0" smtClean="0"/>
              <a:t>fail-stop (</a:t>
            </a:r>
            <a:r>
              <a:rPr lang="zh-CN" altLang="en-US" dirty="0" smtClean="0"/>
              <a:t>非</a:t>
            </a:r>
            <a:r>
              <a:rPr lang="en-US" dirty="0" err="1" smtClean="0"/>
              <a:t>拜占庭</a:t>
            </a:r>
            <a:r>
              <a:rPr lang="en-US" dirty="0"/>
              <a:t>), </a:t>
            </a:r>
            <a:r>
              <a:rPr lang="zh-CN" altLang="en-US" dirty="0" smtClean="0"/>
              <a:t>允许消息延迟</a:t>
            </a:r>
            <a:r>
              <a:rPr lang="en-US" dirty="0" smtClean="0"/>
              <a:t>/</a:t>
            </a:r>
            <a:r>
              <a:rPr lang="en-US" dirty="0" err="1" smtClean="0"/>
              <a:t>丢失</a:t>
            </a:r>
            <a:r>
              <a:rPr lang="en-US" dirty="0" smtClean="0"/>
              <a:t>(</a:t>
            </a:r>
            <a:r>
              <a:rPr lang="zh-CN" altLang="en-US" dirty="0" smtClean="0"/>
              <a:t>而不是篡改消息</a:t>
            </a:r>
            <a:r>
              <a:rPr lang="en-US" dirty="0" smtClean="0"/>
              <a:t>)</a:t>
            </a:r>
            <a:endParaRPr lang="en-US" dirty="0"/>
          </a:p>
          <a:p>
            <a:pPr eaLnBrk="1" hangingPunct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839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4421"/>
            <a:ext cx="7804150" cy="857250"/>
          </a:xfrm>
        </p:spPr>
        <p:txBody>
          <a:bodyPr/>
          <a:lstStyle/>
          <a:p>
            <a:pPr eaLnBrk="1" hangingPunct="1"/>
            <a:r>
              <a:rPr lang="en-US" dirty="0">
                <a:latin typeface="+mj-ea"/>
              </a:rPr>
              <a:t>为可理解性而设计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RAFT的主要目标</a:t>
            </a:r>
            <a:endParaRPr lang="en-US" dirty="0"/>
          </a:p>
          <a:p>
            <a:pPr lvl="1" eaLnBrk="1" hangingPunct="1"/>
            <a:r>
              <a:rPr lang="zh-CN" altLang="en-US" dirty="0" smtClean="0"/>
              <a:t>多种方案</a:t>
            </a:r>
            <a:r>
              <a:rPr lang="en-US" dirty="0" err="1" smtClean="0"/>
              <a:t>选择最容易理解的方案</a:t>
            </a:r>
            <a:endParaRPr lang="en-US" dirty="0"/>
          </a:p>
          <a:p>
            <a:pPr eaLnBrk="1" hangingPunct="1">
              <a:spcBef>
                <a:spcPct val="60000"/>
              </a:spcBef>
            </a:pPr>
            <a:r>
              <a:rPr lang="en-US" dirty="0"/>
              <a:t>使用的技术包括</a:t>
            </a:r>
          </a:p>
          <a:p>
            <a:pPr lvl="1" eaLnBrk="1" hangingPunct="1"/>
            <a:r>
              <a:rPr lang="en-US" dirty="0" err="1" smtClean="0"/>
              <a:t>将问题划分为较小的</a:t>
            </a:r>
            <a:r>
              <a:rPr lang="zh-CN" altLang="en-US" dirty="0" smtClean="0"/>
              <a:t>子</a:t>
            </a:r>
            <a:r>
              <a:rPr lang="en-US" dirty="0" err="1" smtClean="0"/>
              <a:t>问题</a:t>
            </a:r>
            <a:endParaRPr lang="en-US" dirty="0"/>
          </a:p>
          <a:p>
            <a:pPr lvl="1" eaLnBrk="1" hangingPunct="1"/>
            <a:r>
              <a:rPr lang="en-US" dirty="0"/>
              <a:t>减少要考虑的系统状态的数量</a:t>
            </a:r>
          </a:p>
        </p:txBody>
      </p:sp>
    </p:spTree>
    <p:extLst>
      <p:ext uri="{BB962C8B-B14F-4D97-AF65-F5344CB8AC3E}">
        <p14:creationId xmlns:p14="http://schemas.microsoft.com/office/powerpoint/2010/main" val="4941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863" y="28575"/>
            <a:ext cx="8850312" cy="857250"/>
          </a:xfrm>
        </p:spPr>
        <p:txBody>
          <a:bodyPr/>
          <a:lstStyle/>
          <a:p>
            <a:r>
              <a:rPr lang="en-US" altLang="zh-CN" dirty="0" err="1" smtClean="0"/>
              <a:t>Raft</a:t>
            </a:r>
            <a:r>
              <a:rPr lang="en-US" dirty="0" err="1" smtClean="0">
                <a:latin typeface="+mj-ea"/>
              </a:rPr>
              <a:t>概述</a:t>
            </a:r>
            <a:endParaRPr lang="en-US" dirty="0">
              <a:latin typeface="+mj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863" y="901700"/>
            <a:ext cx="8850312" cy="3810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>
                <a:solidFill>
                  <a:schemeClr val="tx2"/>
                </a:solidFill>
              </a:rPr>
              <a:t>Leader</a:t>
            </a:r>
            <a:r>
              <a:rPr lang="en-US" dirty="0" err="1" smtClean="0">
                <a:solidFill>
                  <a:schemeClr val="tx2"/>
                </a:solidFill>
              </a:rPr>
              <a:t>选举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偶尔</a:t>
            </a:r>
            <a:r>
              <a:rPr lang="zh-CN" altLang="en-US" dirty="0" smtClean="0">
                <a:solidFill>
                  <a:schemeClr val="tx2"/>
                </a:solidFill>
              </a:rPr>
              <a:t>操作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sz="2400" dirty="0" err="1" smtClean="0"/>
              <a:t>选择其中一台服务器充当群集</a:t>
            </a:r>
            <a:r>
              <a:rPr lang="en-US" altLang="zh-CN" sz="2400" dirty="0" err="1" smtClean="0"/>
              <a:t>Leader</a:t>
            </a:r>
            <a:endParaRPr lang="en-US" sz="2400" dirty="0"/>
          </a:p>
          <a:p>
            <a:pPr lvl="1"/>
            <a:r>
              <a:rPr lang="en-US" sz="2400" dirty="0" err="1" smtClean="0"/>
              <a:t>崩溃</a:t>
            </a:r>
            <a:r>
              <a:rPr lang="zh-CN" altLang="en-US" sz="2400" dirty="0" smtClean="0"/>
              <a:t>检测</a:t>
            </a:r>
            <a:r>
              <a:rPr lang="en-US" sz="2400" dirty="0" smtClean="0"/>
              <a:t>, </a:t>
            </a:r>
            <a:r>
              <a:rPr lang="en-US" sz="2400" dirty="0" err="1" smtClean="0"/>
              <a:t>选择新的</a:t>
            </a:r>
            <a:r>
              <a:rPr lang="en-US" altLang="zh-CN" sz="2400" dirty="0" err="1" smtClean="0"/>
              <a:t>Leader</a:t>
            </a:r>
            <a:endParaRPr lang="en-US" sz="2400" dirty="0"/>
          </a:p>
          <a:p>
            <a:pPr lvl="4"/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tx2"/>
                </a:solidFill>
              </a:rPr>
              <a:t>日志复制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日常</a:t>
            </a:r>
            <a:r>
              <a:rPr lang="en-US" dirty="0" err="1" smtClean="0">
                <a:solidFill>
                  <a:schemeClr val="tx2"/>
                </a:solidFill>
              </a:rPr>
              <a:t>操作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lvl="1">
              <a:buClr>
                <a:srgbClr val="1F4899"/>
              </a:buClr>
            </a:pPr>
            <a:r>
              <a:rPr lang="en-US" altLang="zh-CN" sz="2400" dirty="0" err="1">
                <a:solidFill>
                  <a:srgbClr val="000000"/>
                </a:solidFill>
              </a:rPr>
              <a:t>Leader</a:t>
            </a:r>
            <a:r>
              <a:rPr lang="en-US" sz="2400" dirty="0" err="1" smtClean="0">
                <a:solidFill>
                  <a:srgbClr val="000000"/>
                </a:solidFill>
              </a:rPr>
              <a:t>从客户端接收命令</a:t>
            </a:r>
            <a:r>
              <a:rPr lang="en-US" sz="2400" dirty="0">
                <a:solidFill>
                  <a:srgbClr val="000000"/>
                </a:solidFill>
              </a:rPr>
              <a:t>, 并将其追加到日志中</a:t>
            </a:r>
          </a:p>
          <a:p>
            <a:pPr lvl="1">
              <a:buClr>
                <a:srgbClr val="1F4899"/>
              </a:buClr>
            </a:pPr>
            <a:r>
              <a:rPr lang="en-US" sz="2400" dirty="0" err="1" smtClean="0">
                <a:solidFill>
                  <a:srgbClr val="000000"/>
                </a:solidFill>
              </a:rPr>
              <a:t>Leader将其日志复制到其他服务器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覆盖不一致</a:t>
            </a:r>
            <a:r>
              <a:rPr lang="zh-CN" altLang="en-US" sz="2400" dirty="0" smtClean="0">
                <a:solidFill>
                  <a:srgbClr val="000000"/>
                </a:solidFill>
              </a:rPr>
              <a:t>的日志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  <a:p>
            <a:pPr lvl="4">
              <a:buClr>
                <a:srgbClr val="1F4899"/>
              </a:buClr>
            </a:pPr>
            <a:endParaRPr lang="en-US" sz="22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tx2"/>
                </a:solidFill>
              </a:rPr>
              <a:t>安全</a:t>
            </a:r>
            <a:r>
              <a:rPr lang="zh-CN" altLang="en-US" dirty="0" smtClean="0">
                <a:solidFill>
                  <a:schemeClr val="tx2"/>
                </a:solidFill>
              </a:rPr>
              <a:t>性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rgbClr val="1F4899"/>
              </a:buClr>
            </a:pPr>
            <a:r>
              <a:rPr lang="en-US" sz="2400" dirty="0" err="1" smtClean="0">
                <a:solidFill>
                  <a:srgbClr val="000000"/>
                </a:solidFill>
              </a:rPr>
              <a:t>只有具有最新日志的服务器才能成为Leader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Raft</a:t>
            </a:r>
            <a:r>
              <a:rPr lang="en-US" dirty="0" err="1" smtClean="0">
                <a:latin typeface="+mj-ea"/>
              </a:rPr>
              <a:t>基础</a:t>
            </a:r>
            <a:r>
              <a:rPr lang="en-US" dirty="0" smtClean="0">
                <a:latin typeface="+mj-ea"/>
              </a:rPr>
              <a:t>: </a:t>
            </a:r>
            <a:r>
              <a:rPr lang="en-US" dirty="0" err="1">
                <a:latin typeface="+mj-ea"/>
              </a:rPr>
              <a:t>服务器</a:t>
            </a:r>
            <a:endParaRPr lang="en-US" dirty="0">
              <a:latin typeface="+mj-ea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/>
              <a:t>RAFT </a:t>
            </a:r>
            <a:r>
              <a:rPr lang="en-US" dirty="0" err="1"/>
              <a:t>群集由多个服务器组成</a:t>
            </a:r>
            <a:endParaRPr lang="en-US" dirty="0"/>
          </a:p>
          <a:p>
            <a:pPr lvl="1" eaLnBrk="1" hangingPunct="1"/>
            <a:r>
              <a:rPr lang="en-US" dirty="0" err="1" smtClean="0"/>
              <a:t>通常情况下</a:t>
            </a:r>
            <a:r>
              <a:rPr lang="zh-CN" altLang="en-US" dirty="0"/>
              <a:t>奇数个</a:t>
            </a:r>
            <a:r>
              <a:rPr lang="en-US" dirty="0" smtClean="0"/>
              <a:t>, </a:t>
            </a:r>
            <a:r>
              <a:rPr lang="en-US" dirty="0"/>
              <a:t>5</a:t>
            </a:r>
            <a:r>
              <a:rPr lang="en-US" dirty="0" smtClean="0"/>
              <a:t>个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个等</a:t>
            </a:r>
            <a:endParaRPr lang="en-US" dirty="0"/>
          </a:p>
          <a:p>
            <a:pPr eaLnBrk="1" hangingPunct="1"/>
            <a:r>
              <a:rPr lang="en-US" dirty="0" err="1"/>
              <a:t>每台服务器可以处于三种状态之一</a:t>
            </a:r>
            <a:endParaRPr lang="en-US" dirty="0"/>
          </a:p>
          <a:p>
            <a:pPr lvl="1" eaLnBrk="1" hangingPunct="1"/>
            <a:r>
              <a:rPr lang="en-US" altLang="zh-CN" b="1" i="1" dirty="0"/>
              <a:t>Leader</a:t>
            </a:r>
            <a:endParaRPr lang="en-US" b="1" i="1" dirty="0"/>
          </a:p>
          <a:p>
            <a:pPr lvl="1" eaLnBrk="1" hangingPunct="1"/>
            <a:r>
              <a:rPr lang="en-US" altLang="zh-CN" b="1" i="1" dirty="0"/>
              <a:t>Follower</a:t>
            </a:r>
            <a:endParaRPr lang="en-US" b="1" i="1" dirty="0"/>
          </a:p>
          <a:p>
            <a:pPr lvl="1" eaLnBrk="1" hangingPunct="1"/>
            <a:r>
              <a:rPr lang="en-US" altLang="zh-CN" b="1" i="1" dirty="0" smtClean="0"/>
              <a:t>Candidate</a:t>
            </a:r>
            <a:r>
              <a:rPr lang="en-US" dirty="0" smtClean="0"/>
              <a:t>(</a:t>
            </a:r>
            <a:r>
              <a:rPr lang="en-US" dirty="0" err="1" smtClean="0"/>
              <a:t>新</a:t>
            </a:r>
            <a:r>
              <a:rPr lang="en-US" altLang="zh-CN" dirty="0" err="1" smtClean="0"/>
              <a:t>Leader</a:t>
            </a:r>
            <a:r>
              <a:rPr lang="zh-CN" altLang="en-US" dirty="0" smtClean="0"/>
              <a:t>候选者</a:t>
            </a:r>
            <a:r>
              <a:rPr lang="en-US" dirty="0" smtClean="0"/>
              <a:t>)</a:t>
            </a:r>
            <a:endParaRPr lang="en-US" dirty="0"/>
          </a:p>
          <a:p>
            <a:pPr eaLnBrk="1" hangingPunct="1"/>
            <a:r>
              <a:rPr lang="en-US" altLang="zh-CN" dirty="0" err="1"/>
              <a:t>Follower</a:t>
            </a:r>
            <a:r>
              <a:rPr lang="en-US" dirty="0" err="1" smtClean="0"/>
              <a:t>是被动的</a:t>
            </a:r>
            <a:r>
              <a:rPr lang="en-US" dirty="0"/>
              <a:t>:</a:t>
            </a:r>
          </a:p>
          <a:p>
            <a:pPr lvl="1" eaLnBrk="1" hangingPunct="1"/>
            <a:r>
              <a:rPr lang="zh-CN" altLang="en-US" dirty="0" smtClean="0"/>
              <a:t>只应答</a:t>
            </a:r>
            <a:r>
              <a:rPr lang="en-US" altLang="zh-CN" dirty="0" smtClean="0"/>
              <a:t>Leader</a:t>
            </a:r>
            <a:r>
              <a:rPr lang="zh-CN" altLang="en-US" dirty="0"/>
              <a:t>发来</a:t>
            </a:r>
            <a:r>
              <a:rPr lang="zh-CN" altLang="en-US" dirty="0" smtClean="0"/>
              <a:t>的</a:t>
            </a:r>
            <a:r>
              <a:rPr lang="en-US" dirty="0" err="1" smtClean="0"/>
              <a:t>请求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+mj-ea"/>
              </a:rPr>
              <a:t>服务器状态</a:t>
            </a:r>
            <a:endParaRPr lang="en-US" dirty="0">
              <a:latin typeface="+mj-ea"/>
            </a:endParaRP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532335"/>
            <a:ext cx="6057900" cy="268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5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Raft</a:t>
            </a:r>
            <a:r>
              <a:rPr lang="en-US" dirty="0" err="1" smtClean="0"/>
              <a:t>基础</a:t>
            </a:r>
            <a:r>
              <a:rPr lang="en-US" dirty="0"/>
              <a:t>: </a:t>
            </a:r>
            <a:r>
              <a:rPr lang="en-US" altLang="zh-CN" dirty="0" smtClean="0"/>
              <a:t>term</a:t>
            </a:r>
            <a:r>
              <a:rPr lang="en-US" dirty="0" smtClean="0"/>
              <a:t>(</a:t>
            </a:r>
            <a:r>
              <a:rPr lang="zh-CN" altLang="en-US" dirty="0" err="1"/>
              <a:t>一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任意</a:t>
            </a:r>
            <a:r>
              <a:rPr lang="zh-CN" altLang="en-US" dirty="0"/>
              <a:t>时长</a:t>
            </a:r>
            <a:r>
              <a:rPr lang="en-US" dirty="0" smtClean="0"/>
              <a:t>的</a:t>
            </a:r>
            <a:r>
              <a:rPr lang="zh-CN" altLang="en-US" dirty="0" smtClean="0"/>
              <a:t>一段时间</a:t>
            </a:r>
            <a:endParaRPr lang="en-US" dirty="0"/>
          </a:p>
          <a:p>
            <a:pPr lvl="1" eaLnBrk="1" hangingPunct="1"/>
            <a:r>
              <a:rPr lang="en-US" dirty="0" err="1" smtClean="0"/>
              <a:t>从选举</a:t>
            </a:r>
            <a:r>
              <a:rPr lang="en-US" altLang="zh-CN" dirty="0" err="1" smtClean="0"/>
              <a:t>Leader</a:t>
            </a:r>
            <a:r>
              <a:rPr lang="en-US" dirty="0" err="1" smtClean="0"/>
              <a:t>开始</a:t>
            </a:r>
            <a:endParaRPr lang="en-US" dirty="0"/>
          </a:p>
          <a:p>
            <a:pPr lvl="1" eaLnBrk="1" hangingPunct="1"/>
            <a:r>
              <a:rPr lang="en-US" dirty="0"/>
              <a:t>结束时间</a:t>
            </a:r>
          </a:p>
          <a:p>
            <a:pPr lvl="2" eaLnBrk="1" hangingPunct="1"/>
            <a:r>
              <a:rPr lang="en-US" altLang="zh-CN" dirty="0" err="1"/>
              <a:t>Leader</a:t>
            </a:r>
            <a:r>
              <a:rPr lang="en-US" dirty="0" err="1" smtClean="0"/>
              <a:t>变得不可用</a:t>
            </a:r>
            <a:endParaRPr lang="en-US" dirty="0"/>
          </a:p>
          <a:p>
            <a:pPr lvl="2" eaLnBrk="1" hangingPunct="1"/>
            <a:r>
              <a:rPr lang="en-US" dirty="0" err="1" smtClean="0"/>
              <a:t>不能</a:t>
            </a:r>
            <a:r>
              <a:rPr lang="zh-CN" altLang="en-US" dirty="0" smtClean="0"/>
              <a:t>选出</a:t>
            </a:r>
            <a:r>
              <a:rPr lang="en-US" altLang="zh-CN" dirty="0" smtClean="0"/>
              <a:t>Leader</a:t>
            </a:r>
            <a:r>
              <a:rPr lang="en-US" dirty="0" smtClean="0"/>
              <a:t> (</a:t>
            </a:r>
            <a:r>
              <a:rPr lang="en-US" altLang="zh-CN" dirty="0" smtClean="0"/>
              <a:t>split vote</a:t>
            </a:r>
            <a:r>
              <a:rPr lang="en-US" dirty="0" smtClean="0"/>
              <a:t>)</a:t>
            </a:r>
            <a:endParaRPr lang="en-US" dirty="0"/>
          </a:p>
          <a:p>
            <a:pPr eaLnBrk="1" hangingPunct="1">
              <a:spcBef>
                <a:spcPct val="80000"/>
              </a:spcBef>
            </a:pPr>
            <a:r>
              <a:rPr lang="en-US" dirty="0" err="1" smtClean="0"/>
              <a:t>不同的服务器可能会在不同的时间</a:t>
            </a:r>
            <a:r>
              <a:rPr lang="zh-CN" altLang="en-US" dirty="0" smtClean="0"/>
              <a:t>感知到</a:t>
            </a:r>
            <a:r>
              <a:rPr lang="en-US" dirty="0" err="1" smtClean="0"/>
              <a:t>t</a:t>
            </a:r>
            <a:r>
              <a:rPr lang="en-US" altLang="zh-CN" dirty="0" err="1" smtClean="0"/>
              <a:t>erms</a:t>
            </a:r>
            <a:r>
              <a:rPr lang="en-US" dirty="0" err="1" smtClean="0"/>
              <a:t>的转换</a:t>
            </a:r>
            <a:r>
              <a:rPr lang="en-US" dirty="0"/>
              <a:t>, </a:t>
            </a:r>
            <a:r>
              <a:rPr lang="en-US" dirty="0" err="1" smtClean="0"/>
              <a:t>甚至会错过</a:t>
            </a:r>
            <a:r>
              <a:rPr lang="zh-CN" altLang="en-US" dirty="0" smtClean="0"/>
              <a:t>一些</a:t>
            </a:r>
            <a:r>
              <a:rPr lang="en-US" altLang="zh-CN" dirty="0" smtClean="0"/>
              <a:t>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Raft</a:t>
            </a:r>
            <a:r>
              <a:rPr lang="en-US" dirty="0" err="1" smtClean="0"/>
              <a:t>基础</a:t>
            </a:r>
            <a:r>
              <a:rPr lang="en-US" dirty="0" smtClean="0"/>
              <a:t>: term </a:t>
            </a:r>
            <a:r>
              <a:rPr lang="en-US" dirty="0"/>
              <a:t>(二)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70" y="1812529"/>
            <a:ext cx="5634530" cy="217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Raft</a:t>
            </a:r>
            <a:r>
              <a:rPr lang="en-US" dirty="0" err="1" smtClean="0"/>
              <a:t>基础</a:t>
            </a:r>
            <a:r>
              <a:rPr lang="en-US" dirty="0"/>
              <a:t>: RPC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服务器通过</a:t>
            </a:r>
            <a:r>
              <a:rPr lang="zh-CN" altLang="en-US" dirty="0" smtClean="0"/>
              <a:t>幂等</a:t>
            </a:r>
            <a:r>
              <a:rPr lang="en-US" dirty="0" err="1" smtClean="0"/>
              <a:t>Rpc进行通信</a:t>
            </a:r>
            <a:endParaRPr lang="en-US" dirty="0"/>
          </a:p>
          <a:p>
            <a:pPr lvl="3" eaLnBrk="1" hangingPunct="1"/>
            <a:endParaRPr lang="en-US" dirty="0"/>
          </a:p>
          <a:p>
            <a:pPr eaLnBrk="1" hangingPunct="1"/>
            <a:r>
              <a:rPr lang="en-US" altLang="zh-CN" b="1" dirty="0" err="1" smtClean="0"/>
              <a:t>RequestVote</a:t>
            </a:r>
            <a:endParaRPr lang="en-US" b="1" dirty="0" smtClean="0"/>
          </a:p>
          <a:p>
            <a:pPr lvl="1" eaLnBrk="1" hangingPunct="1"/>
            <a:r>
              <a:rPr lang="en-US" dirty="0" err="1" smtClean="0"/>
              <a:t>由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andidates</a:t>
            </a:r>
            <a:r>
              <a:rPr lang="en-US" dirty="0" err="1" smtClean="0"/>
              <a:t>在选举</a:t>
            </a:r>
            <a:r>
              <a:rPr lang="zh-CN" altLang="en-US" dirty="0" smtClean="0"/>
              <a:t>时</a:t>
            </a:r>
            <a:r>
              <a:rPr lang="zh-CN" altLang="en-US" dirty="0"/>
              <a:t>发出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 </a:t>
            </a:r>
          </a:p>
          <a:p>
            <a:pPr eaLnBrk="1" hangingPunct="1"/>
            <a:r>
              <a:rPr lang="en-US" altLang="zh-CN" b="1" dirty="0" err="1" smtClean="0"/>
              <a:t>AppendEntry</a:t>
            </a:r>
            <a:r>
              <a:rPr lang="en-US" b="1" dirty="0" smtClean="0"/>
              <a:t>: </a:t>
            </a:r>
            <a:r>
              <a:rPr lang="en-US" dirty="0" err="1" smtClean="0"/>
              <a:t>由</a:t>
            </a:r>
            <a:r>
              <a:rPr lang="en-US" altLang="zh-CN" dirty="0" err="1" smtClean="0"/>
              <a:t>Leader</a:t>
            </a:r>
            <a:r>
              <a:rPr lang="en-US" dirty="0" err="1" smtClean="0"/>
              <a:t>发起</a:t>
            </a:r>
            <a:endParaRPr lang="en-US" dirty="0"/>
          </a:p>
          <a:p>
            <a:pPr lvl="1" eaLnBrk="1" hangingPunct="1"/>
            <a:r>
              <a:rPr lang="en-US" dirty="0" err="1">
                <a:latin typeface="+mn-ea"/>
              </a:rPr>
              <a:t>复制日志</a:t>
            </a:r>
            <a:r>
              <a:rPr lang="zh-CN" altLang="en-US" dirty="0"/>
              <a:t>条目</a:t>
            </a:r>
            <a:endParaRPr lang="en-US" dirty="0"/>
          </a:p>
          <a:p>
            <a:pPr lvl="1" eaLnBrk="1" hangingPunct="1"/>
            <a:r>
              <a:rPr lang="zh-CN" altLang="en-US" dirty="0" smtClean="0"/>
              <a:t>作为</a:t>
            </a:r>
            <a:r>
              <a:rPr lang="zh-CN" altLang="en-US" dirty="0"/>
              <a:t>保持</a:t>
            </a:r>
            <a:r>
              <a:rPr lang="en-US" dirty="0" err="1" smtClean="0"/>
              <a:t>心跳的</a:t>
            </a:r>
            <a:r>
              <a:rPr lang="zh-CN" altLang="en-US" dirty="0" smtClean="0"/>
              <a:t>一种方式</a:t>
            </a:r>
            <a:endParaRPr lang="en-US" dirty="0"/>
          </a:p>
          <a:p>
            <a:pPr lvl="2" eaLnBrk="1" hangingPunct="1"/>
            <a:r>
              <a:rPr lang="en-US" dirty="0" smtClean="0"/>
              <a:t>空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AppendEntry</a:t>
            </a:r>
            <a:r>
              <a:rPr lang="en-US" dirty="0" smtClean="0"/>
              <a:t>() </a:t>
            </a:r>
            <a:r>
              <a:rPr lang="zh-CN" altLang="en-US" dirty="0" smtClean="0"/>
              <a:t>调用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什么是</a:t>
            </a:r>
            <a:r>
              <a:rPr lang="en-US" altLang="zh-CN" dirty="0" smtClean="0"/>
              <a:t>Raft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425825"/>
          </a:xfrm>
        </p:spPr>
        <p:txBody>
          <a:bodyPr/>
          <a:lstStyle/>
          <a:p>
            <a:pPr eaLnBrk="1" hangingPunct="1"/>
            <a:r>
              <a:rPr lang="en-US" dirty="0" smtClean="0"/>
              <a:t>“</a:t>
            </a:r>
            <a:r>
              <a:rPr lang="en-US" altLang="zh-CN" dirty="0"/>
              <a:t>Raft is a </a:t>
            </a:r>
            <a:r>
              <a:rPr lang="en-US" altLang="zh-CN" b="1" dirty="0"/>
              <a:t>consensus</a:t>
            </a:r>
            <a:r>
              <a:rPr lang="en-US" altLang="zh-CN" dirty="0"/>
              <a:t> algorithm that is designed to be </a:t>
            </a:r>
            <a:r>
              <a:rPr lang="en-US" altLang="zh-CN" dirty="0" smtClean="0"/>
              <a:t>easy </a:t>
            </a:r>
            <a:r>
              <a:rPr lang="en-US" altLang="zh-CN" dirty="0"/>
              <a:t>to understand</a:t>
            </a:r>
            <a:r>
              <a:rPr lang="en-US" altLang="zh-CN" dirty="0" smtClean="0"/>
              <a:t>.”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 smtClean="0"/>
              <a:t>“</a:t>
            </a:r>
            <a:r>
              <a:rPr lang="en-US" altLang="zh-CN" dirty="0" smtClean="0"/>
              <a:t>Raft </a:t>
            </a:r>
            <a:r>
              <a:rPr lang="en-US" altLang="zh-CN" dirty="0"/>
              <a:t>has </a:t>
            </a:r>
            <a:r>
              <a:rPr lang="en-US" altLang="zh-CN" b="1" dirty="0"/>
              <a:t>strong </a:t>
            </a:r>
            <a:r>
              <a:rPr lang="en-US" altLang="zh-CN" b="1" dirty="0" smtClean="0"/>
              <a:t>consistency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Leader</a:t>
            </a:r>
            <a:r>
              <a:rPr lang="en-US" dirty="0" err="1" smtClean="0"/>
              <a:t>选举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服务器开始</a:t>
            </a:r>
            <a:r>
              <a:rPr lang="zh-CN" altLang="en-US" dirty="0" smtClean="0"/>
              <a:t>作为</a:t>
            </a:r>
            <a:r>
              <a:rPr lang="en-US" altLang="zh-CN" b="1" i="1" dirty="0" smtClean="0"/>
              <a:t>Follower</a:t>
            </a:r>
            <a:endParaRPr lang="en-US" b="1" i="1" dirty="0"/>
          </a:p>
          <a:p>
            <a:pPr lvl="3" eaLnBrk="1" hangingPunct="1"/>
            <a:endParaRPr lang="en-US" b="1" i="1" dirty="0"/>
          </a:p>
          <a:p>
            <a:pPr eaLnBrk="1" hangingPunct="1"/>
            <a:r>
              <a:rPr lang="en-US" dirty="0" err="1" smtClean="0"/>
              <a:t>保持Follower</a:t>
            </a:r>
            <a:r>
              <a:rPr lang="zh-CN" altLang="en-US" dirty="0" smtClean="0"/>
              <a:t>状态</a:t>
            </a:r>
            <a:r>
              <a:rPr lang="en-US" dirty="0" smtClean="0"/>
              <a:t>, </a:t>
            </a:r>
            <a:r>
              <a:rPr lang="zh-CN" altLang="en-US" dirty="0" smtClean="0"/>
              <a:t>只要</a:t>
            </a:r>
            <a:r>
              <a:rPr lang="en-US" dirty="0" err="1" smtClean="0"/>
              <a:t>从Leader或Candidate那里收到有效的Rpc</a:t>
            </a:r>
            <a:r>
              <a:rPr lang="zh-CN" altLang="en-US" dirty="0"/>
              <a:t>请求</a:t>
            </a:r>
            <a:endParaRPr lang="en-US" dirty="0"/>
          </a:p>
          <a:p>
            <a:pPr lvl="3" eaLnBrk="1" hangingPunct="1"/>
            <a:endParaRPr lang="en-US" dirty="0"/>
          </a:p>
          <a:p>
            <a:pPr eaLnBrk="1" hangingPunct="1"/>
            <a:r>
              <a:rPr lang="en-US" dirty="0" err="1" smtClean="0"/>
              <a:t>当</a:t>
            </a:r>
            <a:r>
              <a:rPr lang="en-US" altLang="zh-CN" dirty="0" err="1" smtClean="0"/>
              <a:t>Follower</a:t>
            </a:r>
            <a:r>
              <a:rPr lang="en-US" dirty="0" err="1" smtClean="0"/>
              <a:t>在一段时间内没有收到任何</a:t>
            </a:r>
            <a:r>
              <a:rPr lang="zh-CN" altLang="en-US" dirty="0" smtClean="0"/>
              <a:t>请求</a:t>
            </a:r>
            <a:r>
              <a:rPr lang="en-US" dirty="0" smtClean="0"/>
              <a:t>时 </a:t>
            </a:r>
            <a:r>
              <a:rPr lang="en-US" dirty="0"/>
              <a:t>(</a:t>
            </a:r>
            <a:r>
              <a:rPr lang="en-US" b="1" i="1" dirty="0" err="1" smtClean="0"/>
              <a:t>选举</a:t>
            </a:r>
            <a:r>
              <a:rPr lang="zh-CN" altLang="en-US" b="1" i="1" dirty="0" smtClean="0"/>
              <a:t>超时</a:t>
            </a:r>
            <a:r>
              <a:rPr lang="en-US" dirty="0" smtClean="0"/>
              <a:t>), 它</a:t>
            </a:r>
            <a:r>
              <a:rPr lang="zh-CN" altLang="en-US" dirty="0"/>
              <a:t>发起</a:t>
            </a:r>
            <a:r>
              <a:rPr lang="en-US" dirty="0" err="1" smtClean="0"/>
              <a:t>选举以选择</a:t>
            </a:r>
            <a:r>
              <a:rPr lang="en-US" b="1" i="1" dirty="0" err="1" smtClean="0"/>
              <a:t>新</a:t>
            </a:r>
            <a:r>
              <a:rPr lang="zh-CN" altLang="en-US" b="1" i="1" dirty="0" smtClean="0"/>
              <a:t>的</a:t>
            </a:r>
            <a:r>
              <a:rPr lang="en-US" altLang="zh-CN" b="1" i="1" dirty="0" smtClean="0"/>
              <a:t>Leader</a:t>
            </a:r>
            <a:endParaRPr lang="en-US" b="1" i="1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0970"/>
            <a:ext cx="8686800" cy="10287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Leader</a:t>
            </a:r>
            <a:r>
              <a:rPr lang="zh-CN" altLang="en-US" dirty="0" smtClean="0"/>
              <a:t>失效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943350"/>
            <a:ext cx="8229600" cy="10858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Followers</a:t>
            </a:r>
            <a:r>
              <a:rPr lang="zh-CN" altLang="en-US" dirty="0"/>
              <a:t>在</a:t>
            </a:r>
            <a:r>
              <a:rPr lang="en-US" b="1" i="1" dirty="0" err="1" smtClean="0"/>
              <a:t>不同的时间</a:t>
            </a:r>
            <a:r>
              <a:rPr lang="zh-CN" altLang="en-US" dirty="0" smtClean="0"/>
              <a:t>发现</a:t>
            </a:r>
            <a:r>
              <a:rPr lang="en-US" dirty="0" err="1" smtClean="0"/>
              <a:t>心跳</a:t>
            </a:r>
            <a:r>
              <a:rPr lang="zh-CN" altLang="en-US" dirty="0" smtClean="0"/>
              <a:t>丢失</a:t>
            </a:r>
            <a:endParaRPr lang="en-US" dirty="0"/>
          </a:p>
          <a:p>
            <a:pPr eaLnBrk="1" hangingPunct="1"/>
            <a:r>
              <a:rPr lang="en-US" dirty="0" err="1" smtClean="0"/>
              <a:t>决定选举新的</a:t>
            </a:r>
            <a:r>
              <a:rPr lang="en-US" altLang="zh-CN" dirty="0" err="1" smtClean="0"/>
              <a:t>Leader</a:t>
            </a:r>
            <a:endParaRPr lang="en-US" dirty="0"/>
          </a:p>
        </p:txBody>
      </p:sp>
      <p:grpSp>
        <p:nvGrpSpPr>
          <p:cNvPr id="35" name="Group 4"/>
          <p:cNvGrpSpPr>
            <a:grpSpLocks/>
          </p:cNvGrpSpPr>
          <p:nvPr/>
        </p:nvGrpSpPr>
        <p:grpSpPr bwMode="auto">
          <a:xfrm>
            <a:off x="2743200" y="1297782"/>
            <a:ext cx="3657600" cy="1045369"/>
            <a:chOff x="0" y="0"/>
            <a:chExt cx="2304" cy="878"/>
          </a:xfrm>
        </p:grpSpPr>
        <p:sp>
          <p:nvSpPr>
            <p:cNvPr id="36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2304" cy="878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7" name="AutoShape 6"/>
            <p:cNvSpPr>
              <a:spLocks noChangeArrowheads="1"/>
            </p:cNvSpPr>
            <p:nvPr/>
          </p:nvSpPr>
          <p:spPr bwMode="auto">
            <a:xfrm>
              <a:off x="1248" y="77"/>
              <a:ext cx="960" cy="739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+mn-lt"/>
                </a:rPr>
                <a:t>State</a:t>
              </a:r>
            </a:p>
            <a:p>
              <a:pPr algn="ctr"/>
              <a:r>
                <a:rPr lang="en-US" b="1" dirty="0">
                  <a:latin typeface="+mn-lt"/>
                </a:rPr>
                <a:t>machine</a:t>
              </a:r>
            </a:p>
          </p:txBody>
        </p:sp>
        <p:grpSp>
          <p:nvGrpSpPr>
            <p:cNvPr id="38" name="Group 7"/>
            <p:cNvGrpSpPr>
              <a:grpSpLocks/>
            </p:cNvGrpSpPr>
            <p:nvPr/>
          </p:nvGrpSpPr>
          <p:grpSpPr bwMode="auto">
            <a:xfrm>
              <a:off x="96" y="62"/>
              <a:ext cx="960" cy="754"/>
              <a:chOff x="0" y="0"/>
              <a:chExt cx="960" cy="754"/>
            </a:xfrm>
          </p:grpSpPr>
          <p:sp>
            <p:nvSpPr>
              <p:cNvPr id="39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754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2800" b="1" dirty="0">
                    <a:latin typeface="+mn-lt"/>
                  </a:rPr>
                  <a:t>Log</a:t>
                </a:r>
              </a:p>
            </p:txBody>
          </p:sp>
          <p:grpSp>
            <p:nvGrpSpPr>
              <p:cNvPr id="40" name="Group 9"/>
              <p:cNvGrpSpPr>
                <a:grpSpLocks/>
              </p:cNvGrpSpPr>
              <p:nvPr/>
            </p:nvGrpSpPr>
            <p:grpSpPr bwMode="auto">
              <a:xfrm>
                <a:off x="48" y="480"/>
                <a:ext cx="773" cy="150"/>
                <a:chOff x="0" y="0"/>
                <a:chExt cx="668" cy="105"/>
              </a:xfrm>
            </p:grpSpPr>
            <p:sp>
              <p:nvSpPr>
                <p:cNvPr id="41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" cy="103"/>
                </a:xfrm>
                <a:prstGeom prst="rect">
                  <a:avLst/>
                </a:prstGeom>
                <a:solidFill>
                  <a:srgbClr val="C0C0C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2" name="Rectangle 11"/>
                <p:cNvSpPr>
                  <a:spLocks noChangeArrowheads="1"/>
                </p:cNvSpPr>
                <p:nvPr/>
              </p:nvSpPr>
              <p:spPr bwMode="auto">
                <a:xfrm>
                  <a:off x="169" y="1"/>
                  <a:ext cx="169" cy="103"/>
                </a:xfrm>
                <a:prstGeom prst="rect">
                  <a:avLst/>
                </a:prstGeom>
                <a:solidFill>
                  <a:srgbClr val="C0C0C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3" name="Rectangle 12"/>
                <p:cNvSpPr>
                  <a:spLocks noChangeArrowheads="1"/>
                </p:cNvSpPr>
                <p:nvPr/>
              </p:nvSpPr>
              <p:spPr bwMode="auto">
                <a:xfrm>
                  <a:off x="333" y="2"/>
                  <a:ext cx="169" cy="103"/>
                </a:xfrm>
                <a:prstGeom prst="rect">
                  <a:avLst/>
                </a:prstGeom>
                <a:solidFill>
                  <a:srgbClr val="C0C0C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4" name="Rectangle 13"/>
                <p:cNvSpPr>
                  <a:spLocks noChangeArrowheads="1"/>
                </p:cNvSpPr>
                <p:nvPr/>
              </p:nvSpPr>
              <p:spPr bwMode="auto">
                <a:xfrm>
                  <a:off x="499" y="1"/>
                  <a:ext cx="169" cy="103"/>
                </a:xfrm>
                <a:prstGeom prst="rect">
                  <a:avLst/>
                </a:prstGeom>
                <a:solidFill>
                  <a:srgbClr val="C0C0C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</p:grpSp>
        </p:grpSp>
      </p:grp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228601" y="1518048"/>
            <a:ext cx="1292225" cy="825103"/>
          </a:xfrm>
          <a:prstGeom prst="ellipse">
            <a:avLst/>
          </a:prstGeom>
          <a:solidFill>
            <a:srgbClr val="CCFFFF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+mn-lt"/>
              </a:rPr>
              <a:t>Client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304800" y="2686050"/>
            <a:ext cx="3657600" cy="1045369"/>
            <a:chOff x="0" y="0"/>
            <a:chExt cx="2304" cy="878"/>
          </a:xfrm>
        </p:grpSpPr>
        <p:sp>
          <p:nvSpPr>
            <p:cNvPr id="47" name="AutoShape 16"/>
            <p:cNvSpPr>
              <a:spLocks noChangeArrowheads="1"/>
            </p:cNvSpPr>
            <p:nvPr/>
          </p:nvSpPr>
          <p:spPr bwMode="auto">
            <a:xfrm>
              <a:off x="0" y="0"/>
              <a:ext cx="2304" cy="8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48" name="AutoShape 17"/>
            <p:cNvSpPr>
              <a:spLocks noChangeArrowheads="1"/>
            </p:cNvSpPr>
            <p:nvPr/>
          </p:nvSpPr>
          <p:spPr bwMode="auto">
            <a:xfrm>
              <a:off x="1248" y="77"/>
              <a:ext cx="960" cy="7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+mn-lt"/>
                </a:rPr>
                <a:t>State</a:t>
              </a:r>
            </a:p>
            <a:p>
              <a:pPr algn="ctr"/>
              <a:r>
                <a:rPr lang="en-US" b="1" dirty="0">
                  <a:latin typeface="+mn-lt"/>
                </a:rPr>
                <a:t>machine</a:t>
              </a:r>
            </a:p>
          </p:txBody>
        </p:sp>
        <p:grpSp>
          <p:nvGrpSpPr>
            <p:cNvPr id="49" name="Group 18"/>
            <p:cNvGrpSpPr>
              <a:grpSpLocks/>
            </p:cNvGrpSpPr>
            <p:nvPr/>
          </p:nvGrpSpPr>
          <p:grpSpPr bwMode="auto">
            <a:xfrm>
              <a:off x="96" y="62"/>
              <a:ext cx="960" cy="754"/>
              <a:chOff x="0" y="0"/>
              <a:chExt cx="960" cy="754"/>
            </a:xfrm>
          </p:grpSpPr>
          <p:sp>
            <p:nvSpPr>
              <p:cNvPr id="50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75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2800" b="1" dirty="0">
                    <a:latin typeface="+mn-lt"/>
                  </a:rPr>
                  <a:t>Log</a:t>
                </a:r>
              </a:p>
            </p:txBody>
          </p:sp>
          <p:grpSp>
            <p:nvGrpSpPr>
              <p:cNvPr id="51" name="Group 20"/>
              <p:cNvGrpSpPr>
                <a:grpSpLocks/>
              </p:cNvGrpSpPr>
              <p:nvPr/>
            </p:nvGrpSpPr>
            <p:grpSpPr bwMode="auto">
              <a:xfrm>
                <a:off x="48" y="480"/>
                <a:ext cx="773" cy="150"/>
                <a:chOff x="0" y="0"/>
                <a:chExt cx="668" cy="105"/>
              </a:xfrm>
            </p:grpSpPr>
            <p:sp>
              <p:nvSpPr>
                <p:cNvPr id="52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3" name="Rectangle 22"/>
                <p:cNvSpPr>
                  <a:spLocks noChangeArrowheads="1"/>
                </p:cNvSpPr>
                <p:nvPr/>
              </p:nvSpPr>
              <p:spPr bwMode="auto">
                <a:xfrm>
                  <a:off x="16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4" name="Rectangle 23"/>
                <p:cNvSpPr>
                  <a:spLocks noChangeArrowheads="1"/>
                </p:cNvSpPr>
                <p:nvPr/>
              </p:nvSpPr>
              <p:spPr bwMode="auto">
                <a:xfrm>
                  <a:off x="333" y="2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5" name="Rectangle 24"/>
                <p:cNvSpPr>
                  <a:spLocks noChangeArrowheads="1"/>
                </p:cNvSpPr>
                <p:nvPr/>
              </p:nvSpPr>
              <p:spPr bwMode="auto">
                <a:xfrm>
                  <a:off x="49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</p:grpSp>
        </p:grpSp>
      </p:grpSp>
      <p:grpSp>
        <p:nvGrpSpPr>
          <p:cNvPr id="56" name="Group 25"/>
          <p:cNvGrpSpPr>
            <a:grpSpLocks/>
          </p:cNvGrpSpPr>
          <p:nvPr/>
        </p:nvGrpSpPr>
        <p:grpSpPr bwMode="auto">
          <a:xfrm>
            <a:off x="5257800" y="2686050"/>
            <a:ext cx="3657600" cy="1045369"/>
            <a:chOff x="0" y="0"/>
            <a:chExt cx="2304" cy="878"/>
          </a:xfrm>
        </p:grpSpPr>
        <p:sp>
          <p:nvSpPr>
            <p:cNvPr id="57" name="AutoShape 26"/>
            <p:cNvSpPr>
              <a:spLocks noChangeArrowheads="1"/>
            </p:cNvSpPr>
            <p:nvPr/>
          </p:nvSpPr>
          <p:spPr bwMode="auto">
            <a:xfrm>
              <a:off x="0" y="0"/>
              <a:ext cx="2304" cy="8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8" name="AutoShape 27"/>
            <p:cNvSpPr>
              <a:spLocks noChangeArrowheads="1"/>
            </p:cNvSpPr>
            <p:nvPr/>
          </p:nvSpPr>
          <p:spPr bwMode="auto">
            <a:xfrm>
              <a:off x="1248" y="77"/>
              <a:ext cx="960" cy="7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+mn-lt"/>
                </a:rPr>
                <a:t>State</a:t>
              </a:r>
            </a:p>
            <a:p>
              <a:pPr algn="ctr"/>
              <a:r>
                <a:rPr lang="en-US" b="1" dirty="0">
                  <a:latin typeface="+mn-lt"/>
                </a:rPr>
                <a:t>machine</a:t>
              </a:r>
            </a:p>
          </p:txBody>
        </p:sp>
        <p:grpSp>
          <p:nvGrpSpPr>
            <p:cNvPr id="59" name="Group 28"/>
            <p:cNvGrpSpPr>
              <a:grpSpLocks/>
            </p:cNvGrpSpPr>
            <p:nvPr/>
          </p:nvGrpSpPr>
          <p:grpSpPr bwMode="auto">
            <a:xfrm>
              <a:off x="96" y="62"/>
              <a:ext cx="960" cy="754"/>
              <a:chOff x="0" y="0"/>
              <a:chExt cx="960" cy="754"/>
            </a:xfrm>
          </p:grpSpPr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75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2800" b="1" dirty="0">
                    <a:latin typeface="+mn-lt"/>
                  </a:rPr>
                  <a:t>Log</a:t>
                </a:r>
              </a:p>
            </p:txBody>
          </p:sp>
          <p:grpSp>
            <p:nvGrpSpPr>
              <p:cNvPr id="61" name="Group 30"/>
              <p:cNvGrpSpPr>
                <a:grpSpLocks/>
              </p:cNvGrpSpPr>
              <p:nvPr/>
            </p:nvGrpSpPr>
            <p:grpSpPr bwMode="auto">
              <a:xfrm>
                <a:off x="48" y="480"/>
                <a:ext cx="773" cy="150"/>
                <a:chOff x="0" y="0"/>
                <a:chExt cx="668" cy="105"/>
              </a:xfrm>
            </p:grpSpPr>
            <p:sp>
              <p:nvSpPr>
                <p:cNvPr id="62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63" name="Rectangle 32"/>
                <p:cNvSpPr>
                  <a:spLocks noChangeArrowheads="1"/>
                </p:cNvSpPr>
                <p:nvPr/>
              </p:nvSpPr>
              <p:spPr bwMode="auto">
                <a:xfrm>
                  <a:off x="16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64" name="Rectangle 33"/>
                <p:cNvSpPr>
                  <a:spLocks noChangeArrowheads="1"/>
                </p:cNvSpPr>
                <p:nvPr/>
              </p:nvSpPr>
              <p:spPr bwMode="auto">
                <a:xfrm>
                  <a:off x="333" y="2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65" name="Rectangle 34"/>
                <p:cNvSpPr>
                  <a:spLocks noChangeArrowheads="1"/>
                </p:cNvSpPr>
                <p:nvPr/>
              </p:nvSpPr>
              <p:spPr bwMode="auto">
                <a:xfrm>
                  <a:off x="49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50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zh-CN" altLang="en-US" dirty="0"/>
              <a:t>举个</a:t>
            </a:r>
            <a:r>
              <a:rPr lang="en-US" dirty="0" err="1" smtClean="0"/>
              <a:t>例子</a:t>
            </a:r>
            <a:endParaRPr lang="en-US" dirty="0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H="1" flipV="1">
            <a:off x="2695575" y="2032397"/>
            <a:ext cx="0" cy="25562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 dirty="0">
              <a:latin typeface="+mn-lt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695575" y="4588669"/>
            <a:ext cx="53673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 dirty="0">
              <a:latin typeface="+mn-lt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73088" y="2135982"/>
            <a:ext cx="1731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 dirty="0">
                <a:latin typeface="+mn-lt"/>
              </a:rPr>
              <a:t>Follower A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73088" y="2861072"/>
            <a:ext cx="17188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 dirty="0">
                <a:latin typeface="+mn-lt"/>
              </a:rPr>
              <a:t>Follower B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31813" y="3549254"/>
            <a:ext cx="1176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 dirty="0">
                <a:latin typeface="+mn-lt"/>
              </a:rPr>
              <a:t>Leader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695576" y="3938588"/>
            <a:ext cx="2708275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 dirty="0">
              <a:latin typeface="+mn-lt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5621338" y="3743325"/>
            <a:ext cx="22852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 dirty="0">
                <a:latin typeface="+mn-lt"/>
              </a:rPr>
              <a:t>Last heartbeat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192714" y="3767138"/>
            <a:ext cx="3706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>
                <a:latin typeface="+mn-lt"/>
              </a:rPr>
              <a:t>X</a:t>
            </a: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2695576" y="2532460"/>
            <a:ext cx="2708275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 dirty="0">
              <a:latin typeface="+mn-lt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2695576" y="3250406"/>
            <a:ext cx="2708275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 dirty="0">
              <a:latin typeface="+mn-lt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403851" y="2525316"/>
            <a:ext cx="696913" cy="0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 dirty="0">
              <a:latin typeface="+mn-lt"/>
            </a:endParaRP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5403851" y="3246835"/>
            <a:ext cx="1546225" cy="0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 dirty="0">
              <a:latin typeface="+mn-lt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5403851" y="2665810"/>
            <a:ext cx="1545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 dirty="0">
                <a:latin typeface="+mn-lt"/>
              </a:rPr>
              <a:t>Timeouts</a:t>
            </a:r>
          </a:p>
        </p:txBody>
      </p: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3092450" y="1066800"/>
            <a:ext cx="5849938" cy="965597"/>
          </a:xfrm>
          <a:prstGeom prst="wedgeRectCallout">
            <a:avLst>
              <a:gd name="adj1" fmla="val 2403"/>
              <a:gd name="adj2" fmla="val 10697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800" dirty="0">
                <a:latin typeface="+mn-lt"/>
              </a:rPr>
              <a:t>Follower with the </a:t>
            </a:r>
            <a:r>
              <a:rPr lang="en-US" sz="2800" b="1" i="1" dirty="0">
                <a:latin typeface="+mn-lt"/>
              </a:rPr>
              <a:t>shortest timeout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requests to become the </a:t>
            </a:r>
            <a:r>
              <a:rPr lang="en-US" sz="2800" b="1" i="1" dirty="0">
                <a:latin typeface="+mn-lt"/>
              </a:rPr>
              <a:t>new leader</a:t>
            </a:r>
          </a:p>
          <a:p>
            <a:pPr algn="ctr">
              <a:buFont typeface="Wingdings" charset="0"/>
              <a:buNone/>
            </a:pPr>
            <a:endParaRPr lang="en-US" sz="2800" dirty="0">
              <a:latin typeface="+mn-lt"/>
            </a:endParaRP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H="1">
            <a:off x="5403850" y="2525316"/>
            <a:ext cx="0" cy="1413272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07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zh-CN" altLang="en-US" dirty="0"/>
              <a:t>发起</a:t>
            </a:r>
            <a:r>
              <a:rPr lang="en-US" dirty="0" err="1" smtClean="0"/>
              <a:t>选举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当一个</a:t>
            </a:r>
            <a:r>
              <a:rPr lang="en-US" altLang="zh-CN" dirty="0" err="1" smtClean="0"/>
              <a:t>Follower</a:t>
            </a:r>
            <a:r>
              <a:rPr lang="zh-CN" altLang="en-US" dirty="0"/>
              <a:t>发起</a:t>
            </a:r>
            <a:r>
              <a:rPr lang="en-US" dirty="0" err="1" smtClean="0"/>
              <a:t>选举时</a:t>
            </a:r>
            <a:r>
              <a:rPr lang="en-US" dirty="0"/>
              <a:t>,</a:t>
            </a:r>
          </a:p>
          <a:p>
            <a:pPr lvl="1" eaLnBrk="1" hangingPunct="1"/>
            <a:r>
              <a:rPr lang="en-US" dirty="0" err="1" smtClean="0"/>
              <a:t>递增当前term</a:t>
            </a:r>
            <a:endParaRPr lang="en-US" dirty="0"/>
          </a:p>
          <a:p>
            <a:pPr lvl="1" eaLnBrk="1" hangingPunct="1"/>
            <a:r>
              <a:rPr lang="en-US" dirty="0" err="1" smtClean="0"/>
              <a:t>转换到</a:t>
            </a:r>
            <a:r>
              <a:rPr lang="en-US" dirty="0" err="1"/>
              <a:t>C</a:t>
            </a:r>
            <a:r>
              <a:rPr lang="en-US" altLang="zh-CN" dirty="0" err="1" smtClean="0"/>
              <a:t>andidate</a:t>
            </a:r>
            <a:r>
              <a:rPr lang="en-US" dirty="0" err="1" smtClean="0"/>
              <a:t>状态</a:t>
            </a:r>
            <a:endParaRPr lang="en-US" dirty="0"/>
          </a:p>
          <a:p>
            <a:pPr lvl="1" eaLnBrk="1" hangingPunct="1"/>
            <a:r>
              <a:rPr lang="en-US" dirty="0" err="1"/>
              <a:t>为自己投票</a:t>
            </a:r>
            <a:endParaRPr lang="en-US" dirty="0"/>
          </a:p>
          <a:p>
            <a:pPr lvl="1" eaLnBrk="1" hangingPunct="1"/>
            <a:r>
              <a:rPr lang="zh-CN" altLang="en-US" dirty="0"/>
              <a:t>并行发给集群</a:t>
            </a:r>
            <a:r>
              <a:rPr lang="zh-CN" altLang="en-US" dirty="0" smtClean="0"/>
              <a:t>中其他所有服务器</a:t>
            </a:r>
            <a:r>
              <a:rPr lang="en-US" altLang="zh-CN" b="1" i="1" dirty="0" err="1" smtClean="0"/>
              <a:t>RequestVote</a:t>
            </a:r>
            <a:r>
              <a:rPr lang="zh-CN" altLang="en-US" dirty="0"/>
              <a:t>请求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作为Candidate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保持</a:t>
            </a:r>
            <a:r>
              <a:rPr lang="en-US" altLang="zh-CN" dirty="0" err="1" smtClean="0"/>
              <a:t>candidate</a:t>
            </a:r>
            <a:r>
              <a:rPr lang="en-US" dirty="0" err="1" smtClean="0"/>
              <a:t>状态</a:t>
            </a:r>
            <a:r>
              <a:rPr lang="en-US" dirty="0"/>
              <a:t>, </a:t>
            </a:r>
            <a:r>
              <a:rPr lang="en-US" dirty="0" err="1"/>
              <a:t>直到</a:t>
            </a:r>
            <a:endParaRPr lang="en-US" dirty="0"/>
          </a:p>
          <a:p>
            <a:pPr lvl="1" eaLnBrk="1" hangingPunct="1"/>
            <a:r>
              <a:rPr lang="en-US" dirty="0" err="1"/>
              <a:t>它赢得了选举</a:t>
            </a:r>
            <a:endParaRPr lang="en-US" dirty="0"/>
          </a:p>
          <a:p>
            <a:pPr lvl="1" eaLnBrk="1" hangingPunct="1"/>
            <a:r>
              <a:rPr lang="en-US" dirty="0" err="1" smtClean="0"/>
              <a:t>另一台服务器成为新的</a:t>
            </a:r>
            <a:r>
              <a:rPr lang="en-US" altLang="zh-CN" dirty="0" err="1" smtClean="0"/>
              <a:t>Leader</a:t>
            </a:r>
            <a:endParaRPr lang="en-US" dirty="0"/>
          </a:p>
          <a:p>
            <a:pPr lvl="1" eaLnBrk="1" hangingPunct="1"/>
            <a:r>
              <a:rPr lang="en-US" dirty="0" err="1"/>
              <a:t>一段时间过去了</a:t>
            </a:r>
            <a:r>
              <a:rPr lang="en-US" dirty="0"/>
              <a:t>, </a:t>
            </a:r>
            <a:r>
              <a:rPr lang="en-US" dirty="0" err="1"/>
              <a:t>没有赢家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8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/>
              <a:t>赢得选举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必须获得来自群集中多数服务器的</a:t>
            </a:r>
            <a:r>
              <a:rPr lang="zh-CN" altLang="en-US" dirty="0" smtClean="0"/>
              <a:t>同一</a:t>
            </a:r>
            <a:r>
              <a:rPr lang="en-US" altLang="zh-CN" dirty="0" err="1" smtClean="0"/>
              <a:t>term</a:t>
            </a:r>
            <a:r>
              <a:rPr lang="en-US" dirty="0" err="1" smtClean="0"/>
              <a:t>的投票</a:t>
            </a:r>
            <a:endParaRPr lang="en-US" dirty="0"/>
          </a:p>
          <a:p>
            <a:pPr lvl="1" eaLnBrk="1" hangingPunct="1"/>
            <a:r>
              <a:rPr lang="en-US" dirty="0" err="1" smtClean="0"/>
              <a:t>每台服务器最多在某一</a:t>
            </a:r>
            <a:r>
              <a:rPr lang="en-US" altLang="zh-CN" dirty="0" err="1" smtClean="0"/>
              <a:t>term</a:t>
            </a:r>
            <a:r>
              <a:rPr lang="en-US" dirty="0" err="1" smtClean="0"/>
              <a:t>内投票给一名候选人</a:t>
            </a:r>
            <a:endParaRPr lang="en-US" dirty="0"/>
          </a:p>
          <a:p>
            <a:pPr lvl="2" eaLnBrk="1" hangingPunct="1"/>
            <a:r>
              <a:rPr lang="zh-CN" altLang="en-US" dirty="0" smtClean="0"/>
              <a:t>投票给</a:t>
            </a:r>
            <a:r>
              <a:rPr lang="en-US" dirty="0" err="1" smtClean="0"/>
              <a:t>第一个联系它的</a:t>
            </a:r>
            <a:r>
              <a:rPr lang="zh-CN" altLang="en-US" dirty="0" smtClean="0"/>
              <a:t>服务器</a:t>
            </a:r>
            <a:endParaRPr lang="en-US" dirty="0"/>
          </a:p>
          <a:p>
            <a:pPr eaLnBrk="1" hangingPunct="1"/>
            <a:r>
              <a:rPr lang="en-US" dirty="0" err="1" smtClean="0"/>
              <a:t>多数规则</a:t>
            </a:r>
            <a:r>
              <a:rPr lang="en-US" dirty="0" smtClean="0"/>
              <a:t>(</a:t>
            </a:r>
            <a:r>
              <a:rPr lang="zh-CN" altLang="en-US" dirty="0" smtClean="0"/>
              <a:t>过半数</a:t>
            </a:r>
            <a:r>
              <a:rPr lang="en-US" dirty="0" smtClean="0"/>
              <a:t>)</a:t>
            </a:r>
            <a:r>
              <a:rPr lang="en-US" dirty="0" err="1" smtClean="0"/>
              <a:t>确保最多一个候选人能够赢得选举</a:t>
            </a:r>
            <a:endParaRPr lang="en-US" dirty="0"/>
          </a:p>
          <a:p>
            <a:pPr eaLnBrk="1" hangingPunct="1"/>
            <a:r>
              <a:rPr lang="en-US" dirty="0" err="1" smtClean="0"/>
              <a:t>获胜者成为</a:t>
            </a:r>
            <a:r>
              <a:rPr lang="en-US" altLang="zh-CN" b="1" i="1" dirty="0" err="1" smtClean="0"/>
              <a:t>Leader</a:t>
            </a:r>
            <a:r>
              <a:rPr lang="en-US" dirty="0" err="1" smtClean="0"/>
              <a:t>并向所有其他服务器发送心跳消息</a:t>
            </a:r>
            <a:endParaRPr lang="en-US" dirty="0"/>
          </a:p>
          <a:p>
            <a:pPr lvl="1" eaLnBrk="1" hangingPunct="1"/>
            <a:r>
              <a:rPr lang="zh-CN" altLang="en-US" dirty="0" smtClean="0"/>
              <a:t>心跳用来</a:t>
            </a:r>
            <a:r>
              <a:rPr lang="en-US" dirty="0" err="1" smtClean="0"/>
              <a:t>维护其Leader</a:t>
            </a:r>
            <a:r>
              <a:rPr lang="zh-CN" altLang="en-US" dirty="0" smtClean="0"/>
              <a:t>的角色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180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8" idx="7"/>
            <a:endCxn id="6" idx="4"/>
          </p:cNvCxnSpPr>
          <p:nvPr/>
        </p:nvCxnSpPr>
        <p:spPr>
          <a:xfrm flipV="1">
            <a:off x="5628237" y="2166206"/>
            <a:ext cx="358261" cy="1302196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4" idx="4"/>
          </p:cNvCxnSpPr>
          <p:nvPr/>
        </p:nvCxnSpPr>
        <p:spPr>
          <a:xfrm flipH="1" flipV="1"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5" idx="6"/>
          </p:cNvCxnSpPr>
          <p:nvPr/>
        </p:nvCxnSpPr>
        <p:spPr>
          <a:xfrm flipH="1" flipV="1">
            <a:off x="3254257" y="1844711"/>
            <a:ext cx="1929256" cy="162369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7" idx="6"/>
          </p:cNvCxnSpPr>
          <p:nvPr/>
        </p:nvCxnSpPr>
        <p:spPr>
          <a:xfrm flipH="1">
            <a:off x="3822243" y="3689578"/>
            <a:ext cx="1269165" cy="4554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7089722">
            <a:off x="5059303" y="2565400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Reqevote</a:t>
            </a:r>
            <a:r>
              <a:rPr lang="en-US" sz="1600" dirty="0">
                <a:latin typeface="Helvetica Neue"/>
                <a:cs typeface="Helvetica Neue"/>
              </a:rPr>
              <a:t>(3)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59201" y="3378200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Reqevote</a:t>
            </a:r>
            <a:r>
              <a:rPr lang="en-US" sz="1600" dirty="0">
                <a:latin typeface="Helvetica Neue"/>
                <a:cs typeface="Helvetica Neue"/>
              </a:rPr>
              <a:t>(3)</a:t>
            </a:r>
          </a:p>
        </p:txBody>
      </p:sp>
      <p:sp>
        <p:nvSpPr>
          <p:cNvPr id="33" name="TextBox 32"/>
          <p:cNvSpPr txBox="1"/>
          <p:nvPr/>
        </p:nvSpPr>
        <p:spPr>
          <a:xfrm rot="2471991">
            <a:off x="3789305" y="2438400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Reqevote</a:t>
            </a:r>
            <a:r>
              <a:rPr lang="en-US" sz="1600" dirty="0">
                <a:latin typeface="Helvetica Neue"/>
                <a:cs typeface="Helvetica Neue"/>
              </a:rPr>
              <a:t>(3)</a:t>
            </a:r>
          </a:p>
        </p:txBody>
      </p:sp>
      <p:sp>
        <p:nvSpPr>
          <p:cNvPr id="34" name="TextBox 33"/>
          <p:cNvSpPr txBox="1"/>
          <p:nvPr/>
        </p:nvSpPr>
        <p:spPr>
          <a:xfrm rot="4132548">
            <a:off x="4475105" y="1955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Reqevote</a:t>
            </a:r>
            <a:r>
              <a:rPr lang="en-US" sz="1600" dirty="0">
                <a:latin typeface="Helvetica Neue"/>
                <a:cs typeface="Helvetica Neue"/>
              </a:rPr>
              <a:t>(3)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44516" y="4267200"/>
            <a:ext cx="530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S3 超时, </a:t>
            </a:r>
            <a:r>
              <a:rPr lang="en-US" dirty="0" err="1" smtClean="0">
                <a:latin typeface="Helvetica Neue"/>
                <a:cs typeface="Helvetica Neue"/>
              </a:rPr>
              <a:t>切换到</a:t>
            </a:r>
            <a:r>
              <a:rPr lang="zh-CN" altLang="en-US" dirty="0" smtClean="0">
                <a:latin typeface="Helvetica Neue"/>
                <a:cs typeface="Helvetica Neue"/>
              </a:rPr>
              <a:t>候选</a:t>
            </a:r>
            <a:r>
              <a:rPr lang="en-US" dirty="0" err="1" smtClean="0">
                <a:latin typeface="Helvetica Neue"/>
                <a:cs typeface="Helvetica Neue"/>
              </a:rPr>
              <a:t>状态</a:t>
            </a:r>
            <a:r>
              <a:rPr lang="en-US" dirty="0">
                <a:latin typeface="Helvetica Neue"/>
                <a:cs typeface="Helvetica Neue"/>
              </a:rPr>
              <a:t>,</a:t>
            </a:r>
          </a:p>
          <a:p>
            <a:pPr algn="ctr"/>
            <a:r>
              <a:rPr lang="zh-CN" altLang="en-US" dirty="0" smtClean="0">
                <a:latin typeface="Helvetica Neue"/>
                <a:cs typeface="Helvetica Neue"/>
              </a:rPr>
              <a:t>增加</a:t>
            </a:r>
            <a:r>
              <a:rPr lang="en-US" altLang="zh-CN" dirty="0">
                <a:latin typeface="Helvetica Neue"/>
                <a:cs typeface="Helvetica Neue"/>
              </a:rPr>
              <a:t>term</a:t>
            </a:r>
            <a:r>
              <a:rPr lang="en-US" dirty="0" smtClean="0">
                <a:latin typeface="Helvetica Neue"/>
                <a:cs typeface="Helvetica Neue"/>
              </a:rPr>
              <a:t>, </a:t>
            </a:r>
            <a:r>
              <a:rPr lang="en-US" dirty="0" err="1" smtClean="0">
                <a:latin typeface="Helvetica Neue"/>
                <a:cs typeface="Helvetica Neue"/>
              </a:rPr>
              <a:t>投票自己作为</a:t>
            </a:r>
            <a:r>
              <a:rPr lang="en-US" altLang="zh-CN" dirty="0" err="1" smtClean="0">
                <a:latin typeface="Helvetica Neue"/>
                <a:cs typeface="Helvetica Neue"/>
              </a:rPr>
              <a:t>Leader</a:t>
            </a:r>
            <a:r>
              <a:rPr lang="en-US" dirty="0" smtClean="0">
                <a:latin typeface="Helvetica Neue"/>
                <a:cs typeface="Helvetica Neue"/>
              </a:rPr>
              <a:t>, </a:t>
            </a:r>
            <a:r>
              <a:rPr lang="en-US" dirty="0">
                <a:latin typeface="Helvetica Neue"/>
                <a:cs typeface="Helvetica Neue"/>
              </a:rPr>
              <a:t>并要求其他人确认</a:t>
            </a:r>
          </a:p>
        </p:txBody>
      </p:sp>
    </p:spTree>
    <p:extLst>
      <p:ext uri="{BB962C8B-B14F-4D97-AF65-F5344CB8AC3E}">
        <p14:creationId xmlns:p14="http://schemas.microsoft.com/office/powerpoint/2010/main" val="36196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4" idx="4"/>
            <a:endCxn id="8" idx="0"/>
          </p:cNvCxnSpPr>
          <p:nvPr/>
        </p:nvCxnSpPr>
        <p:spPr>
          <a:xfrm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6" idx="0"/>
          </p:cNvCxnSpPr>
          <p:nvPr/>
        </p:nvCxnSpPr>
        <p:spPr>
          <a:xfrm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6"/>
          </p:cNvCxnSpPr>
          <p:nvPr/>
        </p:nvCxnSpPr>
        <p:spPr>
          <a:xfrm flipH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</p:cNvCxnSpPr>
          <p:nvPr/>
        </p:nvCxnSpPr>
        <p:spPr>
          <a:xfrm flipH="1">
            <a:off x="3606800" y="1017047"/>
            <a:ext cx="877915" cy="201825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833825" y="927099"/>
            <a:ext cx="1184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Reqevote</a:t>
            </a:r>
            <a:r>
              <a:rPr lang="en-US" sz="1600" dirty="0">
                <a:latin typeface="Helvetica Neue"/>
                <a:cs typeface="Helvetica Neue"/>
              </a:rPr>
              <a:t>(3)</a:t>
            </a: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255907" y="1854201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Reqevote</a:t>
            </a:r>
            <a:r>
              <a:rPr lang="en-US" sz="1600" dirty="0">
                <a:latin typeface="Helvetica Neue"/>
                <a:cs typeface="Helvetica Neue"/>
              </a:rPr>
              <a:t>(3)</a:t>
            </a:r>
          </a:p>
        </p:txBody>
      </p:sp>
      <p:sp>
        <p:nvSpPr>
          <p:cNvPr id="34" name="TextBox 33"/>
          <p:cNvSpPr txBox="1"/>
          <p:nvPr/>
        </p:nvSpPr>
        <p:spPr>
          <a:xfrm rot="4132548">
            <a:off x="4475105" y="1955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Reqevote</a:t>
            </a:r>
            <a:r>
              <a:rPr lang="en-US" sz="1600" dirty="0">
                <a:latin typeface="Helvetica Neue"/>
                <a:cs typeface="Helvetica Neue"/>
              </a:rPr>
              <a:t>(3)</a:t>
            </a: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052705" y="1066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Reqevote</a:t>
            </a:r>
            <a:r>
              <a:rPr lang="en-US" sz="1600" dirty="0">
                <a:latin typeface="Helvetica Neue"/>
                <a:cs typeface="Helvetica Neue"/>
              </a:rPr>
              <a:t>(3)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30864" y="4267200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同时 S1 超时, 切换到候选状态,</a:t>
            </a:r>
          </a:p>
          <a:p>
            <a:pPr algn="ctr"/>
            <a:r>
              <a:rPr lang="en-US" dirty="0">
                <a:latin typeface="Helvetica Neue"/>
                <a:cs typeface="Helvetica Neue"/>
              </a:rPr>
              <a:t>增量任期, </a:t>
            </a:r>
            <a:r>
              <a:rPr lang="en-US" dirty="0" err="1" smtClean="0">
                <a:latin typeface="Helvetica Neue"/>
                <a:cs typeface="Helvetica Neue"/>
              </a:rPr>
              <a:t>投票自己作为Leader</a:t>
            </a:r>
            <a:r>
              <a:rPr lang="en-US" dirty="0" smtClean="0">
                <a:latin typeface="Helvetica Neue"/>
                <a:cs typeface="Helvetica Neue"/>
              </a:rPr>
              <a:t>, </a:t>
            </a:r>
            <a:r>
              <a:rPr lang="en-US" dirty="0">
                <a:latin typeface="Helvetica Neue"/>
                <a:cs typeface="Helvetica Neue"/>
              </a:rPr>
              <a:t>并要求其他人确认</a:t>
            </a:r>
          </a:p>
        </p:txBody>
      </p:sp>
    </p:spTree>
    <p:extLst>
      <p:ext uri="{BB962C8B-B14F-4D97-AF65-F5344CB8AC3E}">
        <p14:creationId xmlns:p14="http://schemas.microsoft.com/office/powerpoint/2010/main" val="32557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4" name="Straight Arrow Connector 23"/>
          <p:cNvCxnSpPr>
            <a:stCxn id="6" idx="4"/>
            <a:endCxn id="8" idx="0"/>
          </p:cNvCxnSpPr>
          <p:nvPr/>
        </p:nvCxnSpPr>
        <p:spPr>
          <a:xfrm flipH="1">
            <a:off x="5405875" y="2166206"/>
            <a:ext cx="580623" cy="1210582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4" idx="3"/>
          </p:cNvCxnSpPr>
          <p:nvPr/>
        </p:nvCxnSpPr>
        <p:spPr>
          <a:xfrm flipV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106353">
            <a:off x="3375757" y="10667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同意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 rot="17760202">
            <a:off x="5242659" y="24892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同意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62109" y="42672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S4, S5 </a:t>
            </a:r>
            <a:r>
              <a:rPr lang="en-US" dirty="0" err="1" smtClean="0">
                <a:latin typeface="Helvetica Neue"/>
                <a:cs typeface="Helvetica Neue"/>
              </a:rPr>
              <a:t>投票给</a:t>
            </a:r>
            <a:r>
              <a:rPr lang="en-US" dirty="0" smtClean="0">
                <a:latin typeface="Helvetica Neue"/>
                <a:cs typeface="Helvetica Neue"/>
              </a:rPr>
              <a:t> </a:t>
            </a:r>
            <a:r>
              <a:rPr lang="en-US" dirty="0">
                <a:latin typeface="Helvetica Neue"/>
                <a:cs typeface="Helvetica Neue"/>
              </a:rPr>
              <a:t>S1</a:t>
            </a:r>
          </a:p>
          <a:p>
            <a:pPr algn="ctr"/>
            <a:r>
              <a:rPr lang="en-US" dirty="0">
                <a:latin typeface="Helvetica Neue"/>
                <a:cs typeface="Helvetica Neue"/>
              </a:rPr>
              <a:t>S2 </a:t>
            </a:r>
            <a:r>
              <a:rPr lang="en-US" dirty="0" err="1" smtClean="0">
                <a:latin typeface="Helvetica Neue"/>
                <a:cs typeface="Helvetica Neue"/>
              </a:rPr>
              <a:t>投票给</a:t>
            </a:r>
            <a:r>
              <a:rPr lang="en-US" dirty="0" smtClean="0">
                <a:latin typeface="Helvetica Neue"/>
                <a:cs typeface="Helvetica Neue"/>
              </a:rPr>
              <a:t> </a:t>
            </a:r>
            <a:r>
              <a:rPr lang="en-US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23" name="Multiply 22"/>
          <p:cNvSpPr/>
          <p:nvPr/>
        </p:nvSpPr>
        <p:spPr>
          <a:xfrm>
            <a:off x="3860800" y="2438400"/>
            <a:ext cx="393700" cy="4318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673357" y="2846908"/>
            <a:ext cx="256600" cy="52180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什么是</a:t>
            </a:r>
            <a:r>
              <a:rPr lang="en-US" altLang="zh-CN" dirty="0" smtClean="0"/>
              <a:t>consensus(</a:t>
            </a:r>
            <a:r>
              <a:rPr lang="zh-CN" altLang="en-US" dirty="0" smtClean="0"/>
              <a:t>共识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425825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共识是可容错</a:t>
            </a:r>
            <a:r>
              <a:rPr lang="zh-CN" altLang="en-US" sz="2000" dirty="0"/>
              <a:t>分布式系统中的基本问题，共识涉及多个服务器</a:t>
            </a:r>
            <a:r>
              <a:rPr lang="zh-CN" altLang="en-US" sz="2000" dirty="0" smtClean="0"/>
              <a:t>就某些值达成一致，属于一种技术手段</a:t>
            </a:r>
            <a:endParaRPr lang="en-US" altLang="zh-CN" sz="2000" dirty="0" smtClean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一旦他们就某个</a:t>
            </a:r>
            <a:r>
              <a:rPr lang="zh-CN" altLang="en-US" sz="2000" dirty="0" smtClean="0"/>
              <a:t>值</a:t>
            </a:r>
            <a:r>
              <a:rPr lang="zh-CN" altLang="en-US" sz="2000" dirty="0"/>
              <a:t>达成一致</a:t>
            </a:r>
            <a:r>
              <a:rPr lang="zh-CN" altLang="en-US" sz="2000" dirty="0" smtClean="0"/>
              <a:t>，这个值就是最终的值</a:t>
            </a:r>
            <a:endParaRPr lang="en-US" altLang="zh-CN" sz="2000" dirty="0" smtClean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当大多数服务器可用时，典型的</a:t>
            </a:r>
            <a:r>
              <a:rPr lang="zh-CN" altLang="en-US" sz="2000" dirty="0" smtClean="0"/>
              <a:t>共识算法可以继续运行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例如，即使</a:t>
            </a:r>
            <a:r>
              <a:rPr lang="en-US" altLang="zh-CN" sz="2000" dirty="0"/>
              <a:t>2</a:t>
            </a:r>
            <a:r>
              <a:rPr lang="zh-CN" altLang="en-US" sz="2000" dirty="0"/>
              <a:t>台服务器发生故障，</a:t>
            </a:r>
            <a:r>
              <a:rPr lang="en-US" altLang="zh-CN" sz="2000" dirty="0"/>
              <a:t>5</a:t>
            </a:r>
            <a:r>
              <a:rPr lang="zh-CN" altLang="en-US" sz="2000" dirty="0"/>
              <a:t>台服务器的集群也可以继续运行。 如果更多服务器失败</a:t>
            </a:r>
            <a:r>
              <a:rPr lang="zh-CN" altLang="en-US" sz="2000" dirty="0" smtClean="0"/>
              <a:t>，集群将无法协商新值（但绝不会</a:t>
            </a:r>
            <a:r>
              <a:rPr lang="zh-CN" altLang="en-US" sz="2000" dirty="0"/>
              <a:t>返回错误的</a:t>
            </a:r>
            <a:r>
              <a:rPr lang="zh-CN" altLang="en-US" sz="2000" dirty="0" smtClean="0"/>
              <a:t>结果）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97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4" name="Straight Arrow Connector 23"/>
          <p:cNvCxnSpPr>
            <a:stCxn id="6" idx="1"/>
            <a:endCxn id="4" idx="5"/>
          </p:cNvCxnSpPr>
          <p:nvPr/>
        </p:nvCxnSpPr>
        <p:spPr>
          <a:xfrm flipH="1" flipV="1">
            <a:off x="4707077" y="925433"/>
            <a:ext cx="1057059" cy="70680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54257" y="1832011"/>
            <a:ext cx="1837151" cy="184486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 flipV="1">
            <a:off x="3822243" y="3689578"/>
            <a:ext cx="1269165" cy="4554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72009">
            <a:off x="4074261" y="33782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拒绝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2768152">
            <a:off x="3770911" y="22224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拒绝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 rot="1984278">
            <a:off x="5028212" y="952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拒绝</a:t>
            </a:r>
            <a:endParaRPr lang="en-US" sz="16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367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4" name="Straight Arrow Connector 23"/>
          <p:cNvCxnSpPr>
            <a:stCxn id="6" idx="1"/>
            <a:endCxn id="4" idx="5"/>
          </p:cNvCxnSpPr>
          <p:nvPr/>
        </p:nvCxnSpPr>
        <p:spPr>
          <a:xfrm flipH="1" flipV="1">
            <a:off x="4707077" y="925433"/>
            <a:ext cx="1057059" cy="70680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8" idx="2"/>
          </p:cNvCxnSpPr>
          <p:nvPr/>
        </p:nvCxnSpPr>
        <p:spPr>
          <a:xfrm>
            <a:off x="3254257" y="1844711"/>
            <a:ext cx="1837151" cy="184486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 flipV="1">
            <a:off x="3822243" y="3689578"/>
            <a:ext cx="1269165" cy="4554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72009">
            <a:off x="4074261" y="33782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拒绝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2768152">
            <a:off x="3770911" y="22224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拒绝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 rot="1984278">
            <a:off x="5028212" y="952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拒绝</a:t>
            </a:r>
            <a:endParaRPr lang="en-US" sz="1600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>
            <a:stCxn id="4" idx="4"/>
            <a:endCxn id="8" idx="1"/>
          </p:cNvCxnSpPr>
          <p:nvPr/>
        </p:nvCxnSpPr>
        <p:spPr>
          <a:xfrm>
            <a:off x="4484715" y="1017047"/>
            <a:ext cx="698798" cy="245135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4" idx="5"/>
          </p:cNvCxnSpPr>
          <p:nvPr/>
        </p:nvCxnSpPr>
        <p:spPr>
          <a:xfrm flipH="1" flipV="1">
            <a:off x="4707077" y="925433"/>
            <a:ext cx="698798" cy="245135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4390038">
            <a:off x="4875812" y="18288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拒绝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 rot="4390038">
            <a:off x="4329710" y="198120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拒绝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06554" y="4318000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Helvetica Neue"/>
                <a:cs typeface="Helvetica Neue"/>
              </a:rPr>
              <a:t>两</a:t>
            </a:r>
            <a:r>
              <a:rPr lang="zh-CN" altLang="en-US" dirty="0" smtClean="0">
                <a:latin typeface="Helvetica Neue"/>
                <a:cs typeface="Helvetica Neue"/>
              </a:rPr>
              <a:t>个候选</a:t>
            </a:r>
            <a:r>
              <a:rPr lang="en-US" dirty="0" err="1" smtClean="0">
                <a:latin typeface="Helvetica Neue"/>
                <a:cs typeface="Helvetica Neue"/>
              </a:rPr>
              <a:t>都没有获得多数</a:t>
            </a:r>
            <a:r>
              <a:rPr lang="zh-CN" altLang="en-US" dirty="0" smtClean="0">
                <a:latin typeface="Helvetica Neue"/>
                <a:cs typeface="Helvetica Neue"/>
              </a:rPr>
              <a:t>投票</a:t>
            </a:r>
            <a:r>
              <a:rPr lang="en-US" dirty="0" smtClean="0">
                <a:latin typeface="Helvetica Neue"/>
                <a:cs typeface="Helvetica Neue"/>
              </a:rPr>
              <a:t>。</a:t>
            </a:r>
            <a:endParaRPr lang="en-US" dirty="0">
              <a:latin typeface="Helvetica Neue"/>
              <a:cs typeface="Helvetica Neue"/>
            </a:endParaRPr>
          </a:p>
          <a:p>
            <a:pPr algn="ctr"/>
            <a:r>
              <a:rPr lang="en-US" dirty="0">
                <a:latin typeface="Helvetica Neue"/>
                <a:cs typeface="Helvetica Neue"/>
              </a:rPr>
              <a:t>在150-300 </a:t>
            </a:r>
            <a:r>
              <a:rPr lang="en-US" dirty="0" err="1" smtClean="0">
                <a:latin typeface="Helvetica Neue"/>
                <a:cs typeface="Helvetica Neue"/>
              </a:rPr>
              <a:t>毫秒之间的随机延迟之后</a:t>
            </a:r>
            <a:r>
              <a:rPr lang="zh-CN" altLang="en-US" dirty="0" smtClean="0">
                <a:latin typeface="Helvetica Neue"/>
                <a:cs typeface="Helvetica Neue"/>
              </a:rPr>
              <a:t>重</a:t>
            </a:r>
            <a:r>
              <a:rPr lang="en-US" dirty="0" err="1" smtClean="0">
                <a:latin typeface="Helvetica Neue"/>
                <a:cs typeface="Helvetica Neue"/>
              </a:rPr>
              <a:t>试一次</a:t>
            </a:r>
            <a:r>
              <a:rPr lang="en-US" dirty="0">
                <a:latin typeface="Helvetica Neue"/>
                <a:cs typeface="Helvetica Neue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81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4" idx="4"/>
            <a:endCxn id="8" idx="0"/>
          </p:cNvCxnSpPr>
          <p:nvPr/>
        </p:nvCxnSpPr>
        <p:spPr>
          <a:xfrm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6" idx="0"/>
          </p:cNvCxnSpPr>
          <p:nvPr/>
        </p:nvCxnSpPr>
        <p:spPr>
          <a:xfrm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6"/>
          </p:cNvCxnSpPr>
          <p:nvPr/>
        </p:nvCxnSpPr>
        <p:spPr>
          <a:xfrm flipH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7" idx="0"/>
          </p:cNvCxnSpPr>
          <p:nvPr/>
        </p:nvCxnSpPr>
        <p:spPr>
          <a:xfrm flipH="1">
            <a:off x="3507776" y="1017047"/>
            <a:ext cx="976939" cy="236429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805304" y="9270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Reqevote</a:t>
            </a:r>
            <a:r>
              <a:rPr lang="en-US" sz="1600" dirty="0">
                <a:latin typeface="Helvetica Neue"/>
                <a:cs typeface="Helvetica Neue"/>
              </a:rPr>
              <a:t>(2)</a:t>
            </a: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255907" y="1854201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Reqevote</a:t>
            </a:r>
            <a:r>
              <a:rPr lang="en-US" sz="1600" dirty="0">
                <a:latin typeface="Helvetica Neue"/>
                <a:cs typeface="Helvetica Neue"/>
              </a:rPr>
              <a:t>(2)</a:t>
            </a:r>
          </a:p>
        </p:txBody>
      </p:sp>
      <p:sp>
        <p:nvSpPr>
          <p:cNvPr id="34" name="TextBox 33"/>
          <p:cNvSpPr txBox="1"/>
          <p:nvPr/>
        </p:nvSpPr>
        <p:spPr>
          <a:xfrm rot="4132548">
            <a:off x="4475105" y="1955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Reqevote</a:t>
            </a:r>
            <a:r>
              <a:rPr lang="en-US" sz="1600" dirty="0">
                <a:latin typeface="Helvetica Neue"/>
                <a:cs typeface="Helvetica Neue"/>
              </a:rPr>
              <a:t>(2)</a:t>
            </a: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052705" y="1066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Reqevote</a:t>
            </a:r>
            <a:r>
              <a:rPr lang="en-US" sz="1600" dirty="0">
                <a:latin typeface="Helvetica Neue"/>
                <a:cs typeface="Helvetica Neue"/>
              </a:rPr>
              <a:t>(2)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23509" y="4267200"/>
            <a:ext cx="310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S1</a:t>
            </a:r>
            <a:r>
              <a:rPr lang="zh-CN" altLang="en-US" dirty="0" smtClean="0">
                <a:latin typeface="Helvetica Neue"/>
                <a:cs typeface="Helvetica Neue"/>
              </a:rPr>
              <a:t>发起</a:t>
            </a:r>
            <a:r>
              <a:rPr lang="en-US" altLang="zh-CN" dirty="0" smtClean="0">
                <a:latin typeface="Helvetica Neue"/>
                <a:cs typeface="Helvetica Neue"/>
              </a:rPr>
              <a:t>term 3</a:t>
            </a:r>
            <a:r>
              <a:rPr lang="en-US" dirty="0" smtClean="0">
                <a:latin typeface="Helvetica Neue"/>
                <a:cs typeface="Helvetica Neue"/>
              </a:rPr>
              <a:t>的另一次选举</a:t>
            </a:r>
            <a:r>
              <a:rPr lang="en-US" dirty="0">
                <a:latin typeface="Helvetica Neue"/>
                <a:cs typeface="Helvetica Neue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8" idx="0"/>
            <a:endCxn id="4" idx="4"/>
          </p:cNvCxnSpPr>
          <p:nvPr/>
        </p:nvCxnSpPr>
        <p:spPr>
          <a:xfrm flipH="1" flipV="1"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4" idx="5"/>
          </p:cNvCxnSpPr>
          <p:nvPr/>
        </p:nvCxnSpPr>
        <p:spPr>
          <a:xfrm flipH="1" flipV="1"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4" idx="3"/>
          </p:cNvCxnSpPr>
          <p:nvPr/>
        </p:nvCxnSpPr>
        <p:spPr>
          <a:xfrm flipV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4" idx="4"/>
          </p:cNvCxnSpPr>
          <p:nvPr/>
        </p:nvCxnSpPr>
        <p:spPr>
          <a:xfrm flipV="1">
            <a:off x="3507776" y="1017047"/>
            <a:ext cx="976939" cy="236429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5128356" y="9270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同意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578960" y="185420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同意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 rot="4132548">
            <a:off x="4798159" y="19557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同意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375757" y="10667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同意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62121" y="4267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Helvetica Neue"/>
                <a:cs typeface="Helvetica Neue"/>
              </a:rPr>
              <a:t>每个人都投票</a:t>
            </a:r>
            <a:r>
              <a:rPr lang="zh-CN" altLang="en-US" dirty="0" smtClean="0">
                <a:latin typeface="Helvetica Neue"/>
                <a:cs typeface="Helvetica Neue"/>
              </a:rPr>
              <a:t>给</a:t>
            </a:r>
            <a:r>
              <a:rPr lang="en-US" dirty="0" smtClean="0">
                <a:latin typeface="Helvetica Neue"/>
                <a:cs typeface="Helvetica Neue"/>
              </a:rPr>
              <a:t>S1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74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S4</a:t>
            </a: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8" idx="0"/>
            <a:endCxn id="4" idx="4"/>
          </p:cNvCxnSpPr>
          <p:nvPr/>
        </p:nvCxnSpPr>
        <p:spPr>
          <a:xfrm flipH="1" flipV="1"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4" idx="5"/>
          </p:cNvCxnSpPr>
          <p:nvPr/>
        </p:nvCxnSpPr>
        <p:spPr>
          <a:xfrm flipH="1" flipV="1"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4" idx="3"/>
          </p:cNvCxnSpPr>
          <p:nvPr/>
        </p:nvCxnSpPr>
        <p:spPr>
          <a:xfrm flipV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4" idx="4"/>
          </p:cNvCxnSpPr>
          <p:nvPr/>
        </p:nvCxnSpPr>
        <p:spPr>
          <a:xfrm flipV="1">
            <a:off x="3507776" y="1017047"/>
            <a:ext cx="976939" cy="236429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5128356" y="9270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同意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578960" y="185420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同意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 rot="4132548">
            <a:off x="4798159" y="19557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同意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375757" y="10667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elvetica Neue"/>
                <a:cs typeface="Helvetica Neue"/>
              </a:rPr>
              <a:t>同意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73593" y="4267200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S1成为term 3的leader,</a:t>
            </a:r>
            <a:endParaRPr lang="en-US" dirty="0">
              <a:latin typeface="Helvetica Neue"/>
              <a:cs typeface="Helvetica Neue"/>
            </a:endParaRPr>
          </a:p>
          <a:p>
            <a:pPr algn="ctr"/>
            <a:r>
              <a:rPr lang="en-US" dirty="0" err="1" smtClean="0">
                <a:latin typeface="Helvetica Neue"/>
                <a:cs typeface="Helvetica Neue"/>
              </a:rPr>
              <a:t>其他人就成了follower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100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从其他服务器</a:t>
            </a:r>
            <a:r>
              <a:rPr lang="zh-CN" altLang="en-US" dirty="0" smtClean="0"/>
              <a:t>收到</a:t>
            </a:r>
            <a:r>
              <a:rPr lang="en-US" dirty="0" err="1" smtClean="0"/>
              <a:t>的消息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c</a:t>
            </a:r>
            <a:r>
              <a:rPr lang="en-US" dirty="0" err="1" smtClean="0"/>
              <a:t>andidate可能会收到来自另一台自称</a:t>
            </a:r>
            <a:r>
              <a:rPr lang="en-US" dirty="0" err="1"/>
              <a:t>l</a:t>
            </a:r>
            <a:r>
              <a:rPr lang="en-US" altLang="zh-CN" dirty="0" err="1" smtClean="0"/>
              <a:t>eader</a:t>
            </a:r>
            <a:r>
              <a:rPr lang="en-US" dirty="0" err="1" smtClean="0"/>
              <a:t>的服务器的</a:t>
            </a:r>
            <a:r>
              <a:rPr lang="en-US" altLang="zh-CN" b="1" i="1" dirty="0" smtClean="0"/>
              <a:t> </a:t>
            </a:r>
            <a:r>
              <a:rPr lang="en-US" altLang="zh-CN" b="1" i="1" dirty="0" err="1"/>
              <a:t>AppendEntries</a:t>
            </a:r>
            <a:r>
              <a:rPr lang="en-US" altLang="zh-CN" dirty="0"/>
              <a:t> </a:t>
            </a:r>
            <a:r>
              <a:rPr lang="zh-CN" altLang="en-US" dirty="0" smtClean="0"/>
              <a:t>消息</a:t>
            </a:r>
            <a:endParaRPr lang="en-US" dirty="0"/>
          </a:p>
          <a:p>
            <a:pPr eaLnBrk="1" hangingPunct="1"/>
            <a:r>
              <a:rPr lang="en-US" dirty="0" err="1" smtClean="0"/>
              <a:t>如果</a:t>
            </a:r>
            <a:r>
              <a:rPr lang="en-US" dirty="0" err="1"/>
              <a:t>l</a:t>
            </a:r>
            <a:r>
              <a:rPr lang="en-US" altLang="zh-CN" dirty="0" err="1" smtClean="0"/>
              <a:t>eader</a:t>
            </a:r>
            <a:r>
              <a:rPr lang="en-US" dirty="0" err="1" smtClean="0"/>
              <a:t>的</a:t>
            </a:r>
            <a:r>
              <a:rPr lang="en-US" altLang="zh-CN" dirty="0" err="1" smtClean="0"/>
              <a:t>term</a:t>
            </a:r>
            <a:r>
              <a:rPr lang="en-US" dirty="0" err="1" smtClean="0"/>
              <a:t>大于或等于candidate</a:t>
            </a:r>
            <a:r>
              <a:rPr lang="zh-CN" altLang="en-US" dirty="0" smtClean="0"/>
              <a:t>当前的</a:t>
            </a:r>
            <a:r>
              <a:rPr lang="en-US" altLang="zh-CN" dirty="0" smtClean="0"/>
              <a:t>term</a:t>
            </a:r>
            <a:r>
              <a:rPr lang="en-US" dirty="0" smtClean="0"/>
              <a:t>, candidate</a:t>
            </a:r>
            <a:r>
              <a:rPr lang="zh-CN" altLang="en-US" dirty="0" smtClean="0"/>
              <a:t>认可该</a:t>
            </a:r>
            <a:r>
              <a:rPr lang="en-US" dirty="0" err="1" smtClean="0"/>
              <a:t>leader并</a:t>
            </a:r>
            <a:r>
              <a:rPr lang="zh-CN" altLang="en-US" dirty="0" smtClean="0"/>
              <a:t>转换到</a:t>
            </a:r>
            <a:r>
              <a:rPr lang="en-US" altLang="zh-CN" dirty="0" err="1" smtClean="0"/>
              <a:t>follower</a:t>
            </a:r>
            <a:r>
              <a:rPr lang="en-US" dirty="0" err="1" smtClean="0"/>
              <a:t>的状态</a:t>
            </a:r>
            <a:endParaRPr lang="en-US" dirty="0"/>
          </a:p>
          <a:p>
            <a:pPr eaLnBrk="1" hangingPunct="1"/>
            <a:r>
              <a:rPr lang="en-US" dirty="0" err="1"/>
              <a:t>否则</a:t>
            </a:r>
            <a:r>
              <a:rPr lang="en-US" dirty="0"/>
              <a:t>, </a:t>
            </a:r>
            <a:r>
              <a:rPr lang="en-US" altLang="zh-CN" dirty="0" err="1" smtClean="0"/>
              <a:t>candidate</a:t>
            </a:r>
            <a:r>
              <a:rPr lang="en-US" dirty="0" err="1" smtClean="0"/>
              <a:t>忽略</a:t>
            </a:r>
            <a:r>
              <a:rPr lang="zh-CN" altLang="en-US" dirty="0" smtClean="0"/>
              <a:t>该</a:t>
            </a:r>
            <a:r>
              <a:rPr lang="zh-CN" altLang="en-US" dirty="0"/>
              <a:t>请求</a:t>
            </a:r>
            <a:r>
              <a:rPr lang="en-US" dirty="0" smtClean="0"/>
              <a:t>, </a:t>
            </a:r>
            <a:r>
              <a:rPr lang="en-US" dirty="0" err="1" smtClean="0"/>
              <a:t>并保持为候选</a:t>
            </a:r>
            <a:r>
              <a:rPr lang="zh-CN" altLang="en-US" dirty="0" smtClean="0"/>
              <a:t>状态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选举</a:t>
            </a:r>
            <a:r>
              <a:rPr lang="zh-CN" altLang="en-US" dirty="0" smtClean="0"/>
              <a:t>分裂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没有</a:t>
            </a:r>
            <a:r>
              <a:rPr lang="en-US" altLang="zh-CN" dirty="0" err="1" smtClean="0"/>
              <a:t>candidate</a:t>
            </a:r>
            <a:r>
              <a:rPr lang="en-US" dirty="0" err="1" smtClean="0"/>
              <a:t>在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选举中</a:t>
            </a:r>
            <a:r>
              <a:rPr lang="en-US" dirty="0" err="1" smtClean="0"/>
              <a:t>获得多数票</a:t>
            </a:r>
            <a:endParaRPr lang="en-US" dirty="0"/>
          </a:p>
          <a:p>
            <a:pPr eaLnBrk="1" hangingPunct="1"/>
            <a:r>
              <a:rPr lang="en-US" dirty="0" err="1" smtClean="0"/>
              <a:t>每个</a:t>
            </a:r>
            <a:r>
              <a:rPr lang="en-US" altLang="zh-CN" dirty="0" err="1" smtClean="0"/>
              <a:t>candiate</a:t>
            </a:r>
            <a:r>
              <a:rPr lang="en-US" dirty="0" err="1" smtClean="0"/>
              <a:t>都会超时</a:t>
            </a:r>
            <a:r>
              <a:rPr lang="en-US" dirty="0"/>
              <a:t>, </a:t>
            </a:r>
            <a:r>
              <a:rPr lang="en-US" dirty="0" err="1"/>
              <a:t>开始新的选举</a:t>
            </a:r>
            <a:endParaRPr lang="en-US" dirty="0"/>
          </a:p>
          <a:p>
            <a:pPr lvl="1" eaLnBrk="1" hangingPunct="1"/>
            <a:r>
              <a:rPr lang="en-US" dirty="0" smtClean="0"/>
              <a:t>在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之后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避免选举</a:t>
            </a:r>
            <a:r>
              <a:rPr lang="zh-CN" altLang="en-US" dirty="0" smtClean="0"/>
              <a:t>分裂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/>
              <a:t>Raft </a:t>
            </a:r>
            <a:r>
              <a:rPr lang="zh-CN" altLang="en-US" dirty="0"/>
              <a:t>引入</a:t>
            </a:r>
            <a:r>
              <a:rPr lang="en-US" dirty="0" err="1" smtClean="0"/>
              <a:t>随机选举超时</a:t>
            </a:r>
            <a:endParaRPr lang="en-US" dirty="0"/>
          </a:p>
          <a:p>
            <a:pPr lvl="1" eaLnBrk="1" hangingPunct="1"/>
            <a:r>
              <a:rPr lang="en-US" dirty="0" err="1" smtClean="0"/>
              <a:t>从固定的时间间隔随机选择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增加</a:t>
            </a:r>
            <a:r>
              <a:rPr lang="zh-CN" altLang="en-US" dirty="0" smtClean="0"/>
              <a:t>了某个</a:t>
            </a:r>
            <a:r>
              <a:rPr lang="en-US" altLang="zh-CN" dirty="0" err="1" smtClean="0"/>
              <a:t>follower</a:t>
            </a:r>
            <a:r>
              <a:rPr lang="en-US" dirty="0" err="1" smtClean="0"/>
              <a:t>在其他follower之前发现leader</a:t>
            </a:r>
            <a:r>
              <a:rPr lang="zh-CN" altLang="en-US" dirty="0" smtClean="0"/>
              <a:t>失效</a:t>
            </a:r>
            <a:r>
              <a:rPr lang="en-US" dirty="0" smtClean="0"/>
              <a:t>的</a:t>
            </a:r>
            <a:r>
              <a:rPr lang="zh-CN" altLang="en-US" dirty="0"/>
              <a:t>可能性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/>
              <a:t>复制</a:t>
            </a:r>
            <a:r>
              <a:rPr lang="zh-CN" altLang="en-US" dirty="0"/>
              <a:t>日志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312863"/>
            <a:ext cx="8636000" cy="33940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Leader</a:t>
            </a:r>
            <a:endParaRPr lang="en-US" dirty="0"/>
          </a:p>
          <a:p>
            <a:pPr lvl="1" eaLnBrk="1" hangingPunct="1"/>
            <a:r>
              <a:rPr lang="en-US" dirty="0"/>
              <a:t>接受客户端命令</a:t>
            </a:r>
          </a:p>
          <a:p>
            <a:pPr lvl="1" eaLnBrk="1" hangingPunct="1"/>
            <a:r>
              <a:rPr lang="en-US" dirty="0" err="1"/>
              <a:t>将它们追加到日志中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zh-CN" altLang="en-US" dirty="0" smtClean="0"/>
              <a:t>只追加不覆盖</a:t>
            </a:r>
            <a:r>
              <a:rPr lang="en-US" dirty="0" smtClean="0"/>
              <a:t>)</a:t>
            </a:r>
            <a:endParaRPr lang="en-US" dirty="0"/>
          </a:p>
          <a:p>
            <a:pPr lvl="1" eaLnBrk="1" hangingPunct="1"/>
            <a:r>
              <a:rPr lang="zh-CN" altLang="en-US" dirty="0" smtClean="0"/>
              <a:t>并行发送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AppendEntry</a:t>
            </a:r>
            <a:r>
              <a:rPr lang="en-US" altLang="zh-CN" dirty="0"/>
              <a:t> </a:t>
            </a:r>
            <a:r>
              <a:rPr lang="zh-CN" altLang="en-US" dirty="0" smtClean="0"/>
              <a:t>给所有的</a:t>
            </a:r>
            <a:r>
              <a:rPr lang="en-US" altLang="zh-CN" dirty="0" smtClean="0"/>
              <a:t>follower</a:t>
            </a:r>
          </a:p>
          <a:p>
            <a:pPr lvl="1" eaLnBrk="1" hangingPunct="1"/>
            <a:r>
              <a:rPr lang="en-US" dirty="0" err="1" smtClean="0"/>
              <a:t>在安全复制</a:t>
            </a:r>
            <a:r>
              <a:rPr lang="zh-CN" altLang="en-US" dirty="0" smtClean="0"/>
              <a:t>日志</a:t>
            </a:r>
            <a:r>
              <a:rPr lang="en-US" dirty="0" smtClean="0"/>
              <a:t>后</a:t>
            </a:r>
            <a:r>
              <a:rPr lang="en-US" dirty="0"/>
              <a:t>, </a:t>
            </a:r>
            <a:r>
              <a:rPr lang="en-US" dirty="0" err="1" smtClean="0"/>
              <a:t>将其应用到</a:t>
            </a:r>
            <a:r>
              <a:rPr lang="zh-CN" altLang="en-US" dirty="0" smtClean="0"/>
              <a:t>自己的</a:t>
            </a:r>
            <a:r>
              <a:rPr lang="en-US" dirty="0" err="1" smtClean="0"/>
              <a:t>状态机</a:t>
            </a:r>
            <a:endParaRPr lang="en-US" dirty="0"/>
          </a:p>
          <a:p>
            <a:pPr lvl="2" eaLnBrk="1" hangingPunct="1"/>
            <a:r>
              <a:rPr lang="zh-CN" altLang="en-US" sz="2000" dirty="0"/>
              <a:t>此后</a:t>
            </a:r>
            <a:r>
              <a:rPr lang="zh-CN" altLang="en-US" sz="2000" dirty="0" smtClean="0"/>
              <a:t>该</a:t>
            </a:r>
            <a:r>
              <a:rPr lang="zh-CN" altLang="en-US" sz="2000" dirty="0"/>
              <a:t>日志</a:t>
            </a:r>
            <a:r>
              <a:rPr lang="zh-CN" altLang="en-US" sz="2000" dirty="0" smtClean="0"/>
              <a:t>被</a:t>
            </a:r>
            <a:r>
              <a:rPr lang="zh-CN" altLang="en-US" sz="2000" dirty="0"/>
              <a:t>认为是已提交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01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/>
              <a:t>客户端发送请求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1148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Leader</a:t>
            </a:r>
            <a:r>
              <a:rPr lang="en-US" dirty="0" err="1" smtClean="0"/>
              <a:t>将请求存储在日志中</a:t>
            </a:r>
            <a:r>
              <a:rPr lang="en-US" dirty="0"/>
              <a:t>, </a:t>
            </a:r>
            <a:r>
              <a:rPr lang="en-US" dirty="0" err="1" smtClean="0"/>
              <a:t>并将其转发给其Follower</a:t>
            </a:r>
            <a:endParaRPr lang="en-US" dirty="0"/>
          </a:p>
        </p:txBody>
      </p:sp>
      <p:grpSp>
        <p:nvGrpSpPr>
          <p:cNvPr id="40" name="Group 1"/>
          <p:cNvGrpSpPr/>
          <p:nvPr/>
        </p:nvGrpSpPr>
        <p:grpSpPr>
          <a:xfrm>
            <a:off x="1422400" y="1297782"/>
            <a:ext cx="6248400" cy="2433637"/>
            <a:chOff x="228601" y="1297782"/>
            <a:chExt cx="8686799" cy="2433637"/>
          </a:xfrm>
        </p:grpSpPr>
        <p:grpSp>
          <p:nvGrpSpPr>
            <p:cNvPr id="41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6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8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+mn-lt"/>
                  </a:rPr>
                  <a:t>State</a:t>
                </a:r>
              </a:p>
              <a:p>
                <a:pPr algn="ctr"/>
                <a:r>
                  <a:rPr lang="en-US" b="1" dirty="0">
                    <a:latin typeface="+mn-lt"/>
                  </a:rPr>
                  <a:t>machine</a:t>
                </a:r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70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 dirty="0">
                      <a:latin typeface="+mn-lt"/>
                    </a:rPr>
                    <a:t>Log</a:t>
                  </a:r>
                </a:p>
              </p:txBody>
            </p:sp>
            <p:grpSp>
              <p:nvGrpSpPr>
                <p:cNvPr id="71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7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7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7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7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>
                  <a:latin typeface="+mn-lt"/>
                </a:rPr>
                <a:t>Client</a:t>
              </a:r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44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58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59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+mn-lt"/>
                  </a:rPr>
                  <a:t>State</a:t>
                </a:r>
              </a:p>
              <a:p>
                <a:pPr algn="ctr"/>
                <a:r>
                  <a:rPr lang="en-US" b="1" dirty="0">
                    <a:latin typeface="+mn-lt"/>
                  </a:rPr>
                  <a:t>machine</a:t>
                </a:r>
              </a:p>
            </p:txBody>
          </p:sp>
          <p:grpSp>
            <p:nvGrpSpPr>
              <p:cNvPr id="60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61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 dirty="0">
                      <a:latin typeface="+mn-lt"/>
                    </a:rPr>
                    <a:t>Log</a:t>
                  </a:r>
                </a:p>
              </p:txBody>
            </p:sp>
            <p:grpSp>
              <p:nvGrpSpPr>
                <p:cNvPr id="62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6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6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6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6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45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49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50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+mn-lt"/>
                  </a:rPr>
                  <a:t>State</a:t>
                </a:r>
              </a:p>
              <a:p>
                <a:pPr algn="ctr"/>
                <a:r>
                  <a:rPr lang="en-US" b="1" dirty="0">
                    <a:latin typeface="+mn-lt"/>
                  </a:rPr>
                  <a:t>machine</a:t>
                </a:r>
              </a:p>
            </p:txBody>
          </p:sp>
          <p:grpSp>
            <p:nvGrpSpPr>
              <p:cNvPr id="51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52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 dirty="0">
                      <a:latin typeface="+mn-lt"/>
                    </a:rPr>
                    <a:t>Log</a:t>
                  </a:r>
                </a:p>
              </p:txBody>
            </p:sp>
            <p:grpSp>
              <p:nvGrpSpPr>
                <p:cNvPr id="53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5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5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5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5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sp>
          <p:nvSpPr>
            <p:cNvPr id="46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133600" y="2000250"/>
              <a:ext cx="1295400" cy="6286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3505200" y="2000250"/>
              <a:ext cx="1905000" cy="6286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9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819150"/>
            <a:ext cx="65341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5034" y="55365"/>
            <a:ext cx="8458200" cy="1028700"/>
          </a:xfrm>
        </p:spPr>
        <p:txBody>
          <a:bodyPr/>
          <a:lstStyle/>
          <a:p>
            <a:pPr eaLnBrk="1" hangingPunct="1"/>
            <a:r>
              <a:rPr lang="en-US" dirty="0" err="1" smtClean="0"/>
              <a:t>Follower收到请求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1148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follower将请求存储在他们的日志上</a:t>
            </a:r>
            <a:r>
              <a:rPr lang="en-US" dirty="0"/>
              <a:t>, 并确认其接收</a:t>
            </a:r>
          </a:p>
        </p:txBody>
      </p:sp>
      <p:grpSp>
        <p:nvGrpSpPr>
          <p:cNvPr id="86" name="Group 1"/>
          <p:cNvGrpSpPr/>
          <p:nvPr/>
        </p:nvGrpSpPr>
        <p:grpSpPr>
          <a:xfrm>
            <a:off x="1422400" y="1297782"/>
            <a:ext cx="6273800" cy="2433637"/>
            <a:chOff x="228601" y="1297782"/>
            <a:chExt cx="8686799" cy="2433637"/>
          </a:xfrm>
        </p:grpSpPr>
        <p:grpSp>
          <p:nvGrpSpPr>
            <p:cNvPr id="87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118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9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+mn-lt"/>
                  </a:rPr>
                  <a:t>State</a:t>
                </a:r>
              </a:p>
              <a:p>
                <a:pPr algn="ctr"/>
                <a:r>
                  <a:rPr lang="en-US" b="1" dirty="0">
                    <a:latin typeface="+mn-lt"/>
                  </a:rPr>
                  <a:t>machine</a:t>
                </a:r>
              </a:p>
            </p:txBody>
          </p:sp>
          <p:grpSp>
            <p:nvGrpSpPr>
              <p:cNvPr id="120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121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 dirty="0">
                      <a:latin typeface="+mn-lt"/>
                    </a:rPr>
                    <a:t>Log</a:t>
                  </a:r>
                </a:p>
              </p:txBody>
            </p:sp>
            <p:grpSp>
              <p:nvGrpSpPr>
                <p:cNvPr id="122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12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12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12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12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sp>
          <p:nvSpPr>
            <p:cNvPr id="88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>
                  <a:latin typeface="+mn-lt"/>
                </a:rPr>
                <a:t>Client</a:t>
              </a: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90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109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0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+mn-lt"/>
                  </a:rPr>
                  <a:t>State</a:t>
                </a:r>
              </a:p>
              <a:p>
                <a:pPr algn="ctr"/>
                <a:r>
                  <a:rPr lang="en-US" b="1" dirty="0">
                    <a:latin typeface="+mn-lt"/>
                  </a:rPr>
                  <a:t>machine</a:t>
                </a:r>
              </a:p>
            </p:txBody>
          </p:sp>
          <p:grpSp>
            <p:nvGrpSpPr>
              <p:cNvPr id="111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112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 dirty="0">
                      <a:latin typeface="+mn-lt"/>
                    </a:rPr>
                    <a:t>Log</a:t>
                  </a:r>
                </a:p>
              </p:txBody>
            </p:sp>
            <p:grpSp>
              <p:nvGrpSpPr>
                <p:cNvPr id="113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11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11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11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11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91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100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01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+mn-lt"/>
                  </a:rPr>
                  <a:t>State</a:t>
                </a:r>
              </a:p>
              <a:p>
                <a:pPr algn="ctr"/>
                <a:r>
                  <a:rPr lang="en-US" b="1" dirty="0">
                    <a:latin typeface="+mn-lt"/>
                  </a:rPr>
                  <a:t>machine</a:t>
                </a:r>
              </a:p>
            </p:txBody>
          </p:sp>
          <p:grpSp>
            <p:nvGrpSpPr>
              <p:cNvPr id="102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103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 dirty="0">
                      <a:latin typeface="+mn-lt"/>
                    </a:rPr>
                    <a:t>Log</a:t>
                  </a:r>
                </a:p>
              </p:txBody>
            </p:sp>
            <p:grpSp>
              <p:nvGrpSpPr>
                <p:cNvPr id="104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10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10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10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10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sp>
          <p:nvSpPr>
            <p:cNvPr id="92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93" name="Group 37"/>
            <p:cNvGrpSpPr>
              <a:grpSpLocks/>
            </p:cNvGrpSpPr>
            <p:nvPr/>
          </p:nvGrpSpPr>
          <p:grpSpPr bwMode="auto">
            <a:xfrm>
              <a:off x="2133600" y="2000250"/>
              <a:ext cx="3276600" cy="628650"/>
              <a:chOff x="0" y="0"/>
              <a:chExt cx="2064" cy="528"/>
            </a:xfrm>
          </p:grpSpPr>
          <p:sp>
            <p:nvSpPr>
              <p:cNvPr id="98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816" cy="528"/>
              </a:xfrm>
              <a:prstGeom prst="line">
                <a:avLst/>
              </a:prstGeom>
              <a:noFill/>
              <a:ln w="76200" cmpd="sng">
                <a:solidFill>
                  <a:srgbClr val="FF0000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99" name="Line 39"/>
              <p:cNvSpPr>
                <a:spLocks noChangeShapeType="1"/>
              </p:cNvSpPr>
              <p:nvPr/>
            </p:nvSpPr>
            <p:spPr bwMode="auto">
              <a:xfrm>
                <a:off x="864" y="0"/>
                <a:ext cx="1200" cy="528"/>
              </a:xfrm>
              <a:prstGeom prst="line">
                <a:avLst/>
              </a:prstGeom>
              <a:noFill/>
              <a:ln w="76200" cmpd="sng">
                <a:solidFill>
                  <a:srgbClr val="FF0000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94" name="Oval 40"/>
            <p:cNvSpPr>
              <a:spLocks noChangeArrowheads="1"/>
            </p:cNvSpPr>
            <p:nvPr/>
          </p:nvSpPr>
          <p:spPr bwMode="auto">
            <a:xfrm>
              <a:off x="9144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95" name="Oval 41"/>
            <p:cNvSpPr>
              <a:spLocks noChangeArrowheads="1"/>
            </p:cNvSpPr>
            <p:nvPr/>
          </p:nvSpPr>
          <p:spPr bwMode="auto">
            <a:xfrm>
              <a:off x="57912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96" name="Line 42"/>
            <p:cNvSpPr>
              <a:spLocks noChangeShapeType="1"/>
            </p:cNvSpPr>
            <p:nvPr/>
          </p:nvSpPr>
          <p:spPr bwMode="auto">
            <a:xfrm flipV="1">
              <a:off x="1066800" y="2400300"/>
              <a:ext cx="2286000" cy="1000125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97" name="Line 43"/>
            <p:cNvSpPr>
              <a:spLocks noChangeShapeType="1"/>
            </p:cNvSpPr>
            <p:nvPr/>
          </p:nvSpPr>
          <p:spPr bwMode="auto">
            <a:xfrm flipH="1" flipV="1">
              <a:off x="4038600" y="2400300"/>
              <a:ext cx="1828800" cy="9715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6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0835" y="-30739"/>
            <a:ext cx="8686800" cy="1028700"/>
          </a:xfrm>
        </p:spPr>
        <p:txBody>
          <a:bodyPr/>
          <a:lstStyle/>
          <a:p>
            <a:pPr eaLnBrk="1" hangingPunct="1"/>
            <a:r>
              <a:rPr lang="en-US" dirty="0" err="1" smtClean="0"/>
              <a:t>Leader统计followers的Ack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057650"/>
            <a:ext cx="8229600" cy="685800"/>
          </a:xfrm>
        </p:spPr>
        <p:txBody>
          <a:bodyPr/>
          <a:lstStyle/>
          <a:p>
            <a:pPr eaLnBrk="1" hangingPunct="1"/>
            <a:r>
              <a:rPr lang="en-US"/>
              <a:t>一旦它确定请求已被大多数服务器处理, 它将更新其状态机</a:t>
            </a:r>
          </a:p>
        </p:txBody>
      </p:sp>
      <p:grpSp>
        <p:nvGrpSpPr>
          <p:cNvPr id="43" name="Group 1"/>
          <p:cNvGrpSpPr/>
          <p:nvPr/>
        </p:nvGrpSpPr>
        <p:grpSpPr>
          <a:xfrm>
            <a:off x="1435100" y="1297782"/>
            <a:ext cx="6273800" cy="2433637"/>
            <a:chOff x="228601" y="1297782"/>
            <a:chExt cx="8686799" cy="2433637"/>
          </a:xfrm>
        </p:grpSpPr>
        <p:grpSp>
          <p:nvGrpSpPr>
            <p:cNvPr id="44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73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4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+mn-lt"/>
                  </a:rPr>
                  <a:t>State</a:t>
                </a:r>
              </a:p>
              <a:p>
                <a:pPr algn="ctr"/>
                <a:r>
                  <a:rPr lang="en-US" b="1" dirty="0">
                    <a:latin typeface="+mn-lt"/>
                  </a:rPr>
                  <a:t>machine</a:t>
                </a:r>
              </a:p>
            </p:txBody>
          </p:sp>
          <p:grpSp>
            <p:nvGrpSpPr>
              <p:cNvPr id="75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76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 dirty="0">
                      <a:latin typeface="+mn-lt"/>
                    </a:rPr>
                    <a:t>Log</a:t>
                  </a:r>
                </a:p>
              </p:txBody>
            </p:sp>
            <p:grpSp>
              <p:nvGrpSpPr>
                <p:cNvPr id="77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7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7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8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>
                  <a:latin typeface="+mn-lt"/>
                </a:rPr>
                <a:t>Client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47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64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5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+mn-lt"/>
                  </a:rPr>
                  <a:t>State</a:t>
                </a:r>
              </a:p>
              <a:p>
                <a:pPr algn="ctr"/>
                <a:r>
                  <a:rPr lang="en-US" b="1" dirty="0">
                    <a:latin typeface="+mn-lt"/>
                  </a:rPr>
                  <a:t>machine</a:t>
                </a:r>
              </a:p>
            </p:txBody>
          </p:sp>
          <p:grpSp>
            <p:nvGrpSpPr>
              <p:cNvPr id="66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67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 dirty="0">
                      <a:latin typeface="+mn-lt"/>
                    </a:rPr>
                    <a:t>Log</a:t>
                  </a:r>
                </a:p>
              </p:txBody>
            </p:sp>
            <p:grpSp>
              <p:nvGrpSpPr>
                <p:cNvPr id="68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69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70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7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72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55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56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+mn-lt"/>
                  </a:rPr>
                  <a:t>State</a:t>
                </a:r>
              </a:p>
              <a:p>
                <a:pPr algn="ctr"/>
                <a:r>
                  <a:rPr lang="en-US" b="1" dirty="0">
                    <a:latin typeface="+mn-lt"/>
                  </a:rPr>
                  <a:t>machine</a:t>
                </a:r>
              </a:p>
            </p:txBody>
          </p:sp>
          <p:grpSp>
            <p:nvGrpSpPr>
              <p:cNvPr id="57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58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 dirty="0">
                      <a:latin typeface="+mn-lt"/>
                    </a:rPr>
                    <a:t>Log</a:t>
                  </a:r>
                </a:p>
              </p:txBody>
            </p:sp>
            <p:grpSp>
              <p:nvGrpSpPr>
                <p:cNvPr id="59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6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6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6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sp>
          <p:nvSpPr>
            <p:cNvPr id="49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>
              <a:off x="9144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1" name="Oval 38"/>
            <p:cNvSpPr>
              <a:spLocks noChangeArrowheads="1"/>
            </p:cNvSpPr>
            <p:nvPr/>
          </p:nvSpPr>
          <p:spPr bwMode="auto">
            <a:xfrm>
              <a:off x="57912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2" name="Line 39"/>
            <p:cNvSpPr>
              <a:spLocks noChangeShapeType="1"/>
            </p:cNvSpPr>
            <p:nvPr/>
          </p:nvSpPr>
          <p:spPr bwMode="auto">
            <a:xfrm flipV="1">
              <a:off x="1066800" y="2400300"/>
              <a:ext cx="2286000" cy="1000125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3" name="Line 40"/>
            <p:cNvSpPr>
              <a:spLocks noChangeShapeType="1"/>
            </p:cNvSpPr>
            <p:nvPr/>
          </p:nvSpPr>
          <p:spPr bwMode="auto">
            <a:xfrm flipH="1" flipV="1">
              <a:off x="4038600" y="2400300"/>
              <a:ext cx="1828800" cy="9715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4" name="Oval 41"/>
            <p:cNvSpPr>
              <a:spLocks noChangeArrowheads="1"/>
            </p:cNvSpPr>
            <p:nvPr/>
          </p:nvSpPr>
          <p:spPr bwMode="auto">
            <a:xfrm>
              <a:off x="4800600" y="16002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4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4368" y="9526"/>
            <a:ext cx="8686800" cy="10287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Leader统计followers</a:t>
            </a:r>
            <a:r>
              <a:rPr lang="en-US" altLang="zh-CN" dirty="0" err="1" smtClean="0"/>
              <a:t>的Ack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05765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Leader</a:t>
            </a:r>
            <a:r>
              <a:rPr lang="zh-CN" altLang="en-US" dirty="0"/>
              <a:t>发送</a:t>
            </a:r>
            <a:r>
              <a:rPr lang="en-US" dirty="0" err="1" smtClean="0"/>
              <a:t>心跳消息给followers</a:t>
            </a:r>
            <a:r>
              <a:rPr lang="en-US" dirty="0" smtClean="0"/>
              <a:t>: followers</a:t>
            </a:r>
            <a:r>
              <a:rPr lang="zh-CN" altLang="en-US" dirty="0" smtClean="0"/>
              <a:t>更新</a:t>
            </a:r>
            <a:r>
              <a:rPr lang="en-US" dirty="0" err="1" smtClean="0"/>
              <a:t>状态机</a:t>
            </a:r>
            <a:endParaRPr lang="en-US" dirty="0"/>
          </a:p>
        </p:txBody>
      </p:sp>
      <p:grpSp>
        <p:nvGrpSpPr>
          <p:cNvPr id="46" name="Group 1"/>
          <p:cNvGrpSpPr/>
          <p:nvPr/>
        </p:nvGrpSpPr>
        <p:grpSpPr>
          <a:xfrm>
            <a:off x="1409700" y="1297782"/>
            <a:ext cx="6286500" cy="2433637"/>
            <a:chOff x="228601" y="1297782"/>
            <a:chExt cx="8686799" cy="2433637"/>
          </a:xfrm>
        </p:grpSpPr>
        <p:grpSp>
          <p:nvGrpSpPr>
            <p:cNvPr id="47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79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80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+mn-lt"/>
                  </a:rPr>
                  <a:t>State</a:t>
                </a:r>
              </a:p>
              <a:p>
                <a:pPr algn="ctr"/>
                <a:r>
                  <a:rPr lang="en-US" b="1" dirty="0">
                    <a:latin typeface="+mn-lt"/>
                  </a:rPr>
                  <a:t>machine</a:t>
                </a:r>
              </a:p>
            </p:txBody>
          </p:sp>
          <p:grpSp>
            <p:nvGrpSpPr>
              <p:cNvPr id="81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82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 dirty="0">
                      <a:latin typeface="+mn-lt"/>
                    </a:rPr>
                    <a:t>Log</a:t>
                  </a:r>
                </a:p>
              </p:txBody>
            </p:sp>
            <p:grpSp>
              <p:nvGrpSpPr>
                <p:cNvPr id="83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8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8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8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8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>
                  <a:latin typeface="+mn-lt"/>
                </a:rPr>
                <a:t>Client</a:t>
              </a:r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50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70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1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+mn-lt"/>
                  </a:rPr>
                  <a:t>State</a:t>
                </a:r>
              </a:p>
              <a:p>
                <a:pPr algn="ctr"/>
                <a:r>
                  <a:rPr lang="en-US" b="1" dirty="0">
                    <a:latin typeface="+mn-lt"/>
                  </a:rPr>
                  <a:t>machine</a:t>
                </a:r>
              </a:p>
            </p:txBody>
          </p:sp>
          <p:grpSp>
            <p:nvGrpSpPr>
              <p:cNvPr id="72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73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 dirty="0">
                      <a:latin typeface="+mn-lt"/>
                    </a:rPr>
                    <a:t>Log</a:t>
                  </a:r>
                </a:p>
              </p:txBody>
            </p:sp>
            <p:grpSp>
              <p:nvGrpSpPr>
                <p:cNvPr id="74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7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7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7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78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1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61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2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+mn-lt"/>
                  </a:rPr>
                  <a:t>State</a:t>
                </a:r>
              </a:p>
              <a:p>
                <a:pPr algn="ctr"/>
                <a:r>
                  <a:rPr lang="en-US" b="1" dirty="0">
                    <a:latin typeface="+mn-lt"/>
                  </a:rPr>
                  <a:t>machine</a:t>
                </a:r>
              </a:p>
            </p:txBody>
          </p:sp>
          <p:grpSp>
            <p:nvGrpSpPr>
              <p:cNvPr id="63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64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 dirty="0">
                      <a:latin typeface="+mn-lt"/>
                    </a:rPr>
                    <a:t>Log</a:t>
                  </a:r>
                </a:p>
              </p:txBody>
            </p:sp>
            <p:grpSp>
              <p:nvGrpSpPr>
                <p:cNvPr id="65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6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6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6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  <p:sp>
                <p:nvSpPr>
                  <p:cNvPr id="6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sp>
          <p:nvSpPr>
            <p:cNvPr id="52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3" name="Oval 37"/>
            <p:cNvSpPr>
              <a:spLocks noChangeArrowheads="1"/>
            </p:cNvSpPr>
            <p:nvPr/>
          </p:nvSpPr>
          <p:spPr bwMode="auto">
            <a:xfrm>
              <a:off x="9144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4" name="Oval 38"/>
            <p:cNvSpPr>
              <a:spLocks noChangeArrowheads="1"/>
            </p:cNvSpPr>
            <p:nvPr/>
          </p:nvSpPr>
          <p:spPr bwMode="auto">
            <a:xfrm>
              <a:off x="57912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5" name="Oval 39"/>
            <p:cNvSpPr>
              <a:spLocks noChangeArrowheads="1"/>
            </p:cNvSpPr>
            <p:nvPr/>
          </p:nvSpPr>
          <p:spPr bwMode="auto">
            <a:xfrm>
              <a:off x="4800600" y="16002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56" name="Group 40"/>
            <p:cNvGrpSpPr>
              <a:grpSpLocks/>
            </p:cNvGrpSpPr>
            <p:nvPr/>
          </p:nvGrpSpPr>
          <p:grpSpPr bwMode="auto">
            <a:xfrm>
              <a:off x="2133600" y="2000250"/>
              <a:ext cx="3276600" cy="628650"/>
              <a:chOff x="0" y="0"/>
              <a:chExt cx="2064" cy="528"/>
            </a:xfrm>
          </p:grpSpPr>
          <p:sp>
            <p:nvSpPr>
              <p:cNvPr id="59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816" cy="528"/>
              </a:xfrm>
              <a:prstGeom prst="line">
                <a:avLst/>
              </a:prstGeom>
              <a:noFill/>
              <a:ln w="76200" cap="rnd" cmpd="sng">
                <a:solidFill>
                  <a:srgbClr val="FF0000"/>
                </a:solidFill>
                <a:prstDash val="sysDot"/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0" name="Line 42"/>
              <p:cNvSpPr>
                <a:spLocks noChangeShapeType="1"/>
              </p:cNvSpPr>
              <p:nvPr/>
            </p:nvSpPr>
            <p:spPr bwMode="auto">
              <a:xfrm>
                <a:off x="864" y="0"/>
                <a:ext cx="1200" cy="528"/>
              </a:xfrm>
              <a:prstGeom prst="line">
                <a:avLst/>
              </a:prstGeom>
              <a:noFill/>
              <a:ln w="76200" cap="rnd" cmpd="sng">
                <a:solidFill>
                  <a:srgbClr val="FF0000"/>
                </a:solidFill>
                <a:prstDash val="sysDot"/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57" name="Oval 43"/>
            <p:cNvSpPr>
              <a:spLocks noChangeArrowheads="1"/>
            </p:cNvSpPr>
            <p:nvPr/>
          </p:nvSpPr>
          <p:spPr bwMode="auto">
            <a:xfrm>
              <a:off x="2362200" y="28575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8" name="Oval 44"/>
            <p:cNvSpPr>
              <a:spLocks noChangeArrowheads="1"/>
            </p:cNvSpPr>
            <p:nvPr/>
          </p:nvSpPr>
          <p:spPr bwMode="auto">
            <a:xfrm>
              <a:off x="7315200" y="291465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1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日志</a:t>
            </a:r>
            <a:r>
              <a:rPr lang="zh-CN" altLang="en-US" dirty="0"/>
              <a:t>结构</a:t>
            </a:r>
            <a:endParaRPr lang="en-US" dirty="0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1389509"/>
            <a:ext cx="4826000" cy="30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7373938" y="2180035"/>
            <a:ext cx="69762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000" dirty="0">
                <a:latin typeface="Helvetica Neue"/>
                <a:cs typeface="Helvetica Neue"/>
              </a:rPr>
              <a:t>颜色</a:t>
            </a:r>
            <a:br>
              <a:rPr lang="en-US" sz="2000" dirty="0">
                <a:latin typeface="Helvetica Neue"/>
                <a:cs typeface="Helvetica Neue"/>
              </a:rPr>
            </a:br>
            <a:r>
              <a:rPr lang="zh-CN" altLang="en-US" sz="2000" dirty="0">
                <a:latin typeface="Helvetica Neue"/>
                <a:cs typeface="Helvetica Neue"/>
              </a:rPr>
              <a:t>区分</a:t>
            </a:r>
            <a:endParaRPr lang="en-US" sz="2000" dirty="0">
              <a:latin typeface="Helvetica Neue"/>
              <a:cs typeface="Helvetica Neue"/>
            </a:endParaRP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Helvetica Neue"/>
                <a:cs typeface="Helvetica Neue"/>
              </a:rPr>
              <a:t>term</a:t>
            </a:r>
            <a:endParaRPr lang="en-US" sz="2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34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Raft日志匹配</a:t>
            </a:r>
            <a:r>
              <a:rPr lang="zh-CN" altLang="en-US" dirty="0" smtClean="0"/>
              <a:t>规则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5200" y="1312863"/>
            <a:ext cx="8178800" cy="1658937"/>
          </a:xfrm>
        </p:spPr>
        <p:txBody>
          <a:bodyPr/>
          <a:lstStyle/>
          <a:p>
            <a:pPr eaLnBrk="1" hangingPunct="1"/>
            <a:r>
              <a:rPr lang="en-US" dirty="0" err="1" smtClean="0"/>
              <a:t>如果不同日志中的</a:t>
            </a:r>
            <a:r>
              <a:rPr lang="zh-CN" altLang="en-US" dirty="0"/>
              <a:t>两</a:t>
            </a:r>
            <a:r>
              <a:rPr lang="zh-CN" altLang="en-US" dirty="0" smtClean="0"/>
              <a:t>个条目</a:t>
            </a:r>
            <a:r>
              <a:rPr lang="en-US" dirty="0" err="1" smtClean="0"/>
              <a:t>具有相同的</a:t>
            </a:r>
            <a:r>
              <a:rPr lang="en-US" altLang="zh-CN" dirty="0" err="1" smtClean="0"/>
              <a:t>index</a:t>
            </a:r>
            <a:r>
              <a:rPr lang="en-US" dirty="0" err="1" smtClean="0"/>
              <a:t>和</a:t>
            </a:r>
            <a:r>
              <a:rPr lang="en-US" altLang="zh-CN" dirty="0" err="1" smtClean="0"/>
              <a:t>term</a:t>
            </a:r>
            <a:endParaRPr lang="en-US" dirty="0"/>
          </a:p>
          <a:p>
            <a:pPr lvl="1" eaLnBrk="1" hangingPunct="1"/>
            <a:r>
              <a:rPr lang="en-US" dirty="0"/>
              <a:t>这些条目存储相同的命令</a:t>
            </a:r>
          </a:p>
          <a:p>
            <a:pPr lvl="1" eaLnBrk="1" hangingPunct="1"/>
            <a:r>
              <a:rPr lang="en-US" b="1" i="1" dirty="0"/>
              <a:t>所有以前的条目</a:t>
            </a:r>
            <a:r>
              <a:rPr lang="en-US" dirty="0"/>
              <a:t>在两个日志中</a:t>
            </a:r>
            <a:r>
              <a:rPr lang="en-US" b="1" i="1" dirty="0"/>
              <a:t>相同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30563"/>
            <a:ext cx="3467100" cy="89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3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9200"/>
            <a:ext cx="9055100" cy="2501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5016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AppendEntries</a:t>
            </a:r>
            <a:r>
              <a:rPr lang="en-US" dirty="0" err="1" smtClean="0"/>
              <a:t>一致性检查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9863" y="977901"/>
            <a:ext cx="8850312" cy="15113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AppendEntries</a:t>
            </a:r>
            <a:r>
              <a:rPr lang="en-US" altLang="zh-CN" dirty="0"/>
              <a:t> </a:t>
            </a:r>
            <a:r>
              <a:rPr lang="en-US" dirty="0" err="1" smtClean="0"/>
              <a:t>Rpc包括新</a:t>
            </a:r>
            <a:r>
              <a:rPr lang="zh-CN" altLang="en-US" dirty="0"/>
              <a:t>日志</a:t>
            </a:r>
            <a:r>
              <a:rPr lang="en-US" dirty="0" err="1" smtClean="0"/>
              <a:t>之前</a:t>
            </a:r>
            <a:r>
              <a:rPr lang="zh-CN" altLang="en-US" dirty="0" smtClean="0"/>
              <a:t>条目</a:t>
            </a:r>
            <a:r>
              <a:rPr lang="en-US" dirty="0" smtClean="0"/>
              <a:t>的</a:t>
            </a:r>
            <a:r>
              <a:rPr lang="en-US" altLang="zh-CN" dirty="0" smtClean="0"/>
              <a:t>&lt;</a:t>
            </a:r>
            <a:r>
              <a:rPr lang="en-US" altLang="zh-CN" dirty="0"/>
              <a:t>index, term&gt;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Follower</a:t>
            </a:r>
            <a:r>
              <a:rPr lang="en-US" dirty="0" err="1" smtClean="0"/>
              <a:t>必须包含匹配的</a:t>
            </a:r>
            <a:r>
              <a:rPr lang="zh-CN" altLang="en-US" dirty="0" smtClean="0"/>
              <a:t>日志条目</a:t>
            </a:r>
            <a:r>
              <a:rPr lang="en-US" dirty="0" smtClean="0"/>
              <a:t>;否则拒绝请求</a:t>
            </a:r>
            <a:endParaRPr lang="en-US" dirty="0"/>
          </a:p>
          <a:p>
            <a:pPr marL="971550" lvl="1" indent="-342900">
              <a:buFont typeface="Arial"/>
              <a:buChar char="•"/>
            </a:pPr>
            <a:r>
              <a:rPr lang="en-US" altLang="zh-CN" dirty="0" smtClean="0"/>
              <a:t>Leader</a:t>
            </a:r>
            <a:r>
              <a:rPr lang="zh-CN" altLang="en-US" dirty="0" smtClean="0"/>
              <a:t>使用更小的</a:t>
            </a:r>
            <a:r>
              <a:rPr lang="en-US" altLang="zh-CN" dirty="0" err="1" smtClean="0"/>
              <a:t>index</a:t>
            </a:r>
            <a:r>
              <a:rPr lang="en-US" dirty="0" err="1" smtClean="0"/>
              <a:t>重试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通过</a:t>
            </a:r>
            <a:r>
              <a:rPr lang="en-US" dirty="0" err="1" smtClean="0"/>
              <a:t>归纳</a:t>
            </a:r>
            <a:r>
              <a:rPr lang="zh-CN" altLang="en-US" dirty="0" smtClean="0"/>
              <a:t>法的方式</a:t>
            </a:r>
            <a:r>
              <a:rPr lang="en-US" dirty="0" smtClean="0"/>
              <a:t>, </a:t>
            </a:r>
            <a:r>
              <a:rPr lang="zh-CN" altLang="en-US" dirty="0"/>
              <a:t>保证</a:t>
            </a:r>
            <a:r>
              <a:rPr lang="en-US" dirty="0" err="1" smtClean="0"/>
              <a:t>日志</a:t>
            </a:r>
            <a:r>
              <a:rPr lang="zh-CN" altLang="en-US" dirty="0" smtClean="0"/>
              <a:t>的</a:t>
            </a:r>
            <a:r>
              <a:rPr lang="en-US" dirty="0" err="1" smtClean="0"/>
              <a:t>匹配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为什么</a:t>
            </a:r>
            <a:r>
              <a:rPr lang="zh-CN" altLang="en-US" dirty="0" smtClean="0"/>
              <a:t>如此设计</a:t>
            </a:r>
            <a:r>
              <a:rPr lang="en-US" dirty="0" smtClean="0"/>
              <a:t>？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9763" y="1485900"/>
            <a:ext cx="8504237" cy="2914650"/>
          </a:xfrm>
        </p:spPr>
        <p:txBody>
          <a:bodyPr/>
          <a:lstStyle/>
          <a:p>
            <a:pPr eaLnBrk="1" hangingPunct="1"/>
            <a:r>
              <a:rPr lang="en-US" dirty="0" smtClean="0"/>
              <a:t>Raft</a:t>
            </a:r>
            <a:r>
              <a:rPr lang="zh-CN" altLang="en-US" dirty="0" smtClean="0"/>
              <a:t>按照</a:t>
            </a:r>
            <a:r>
              <a:rPr lang="en-US" b="1" i="1" dirty="0" err="1" smtClean="0"/>
              <a:t>严格的顺序</a:t>
            </a:r>
            <a:r>
              <a:rPr lang="zh-CN" altLang="en-US" dirty="0"/>
              <a:t>提交日志</a:t>
            </a:r>
            <a:endParaRPr lang="en-US" dirty="0"/>
          </a:p>
          <a:p>
            <a:pPr lvl="1" eaLnBrk="1" hangingPunct="1"/>
            <a:r>
              <a:rPr lang="zh-CN" altLang="en-US" dirty="0" smtClean="0"/>
              <a:t>要求</a:t>
            </a:r>
            <a:r>
              <a:rPr lang="en-US" altLang="zh-CN" dirty="0" smtClean="0"/>
              <a:t>followers</a:t>
            </a:r>
            <a:r>
              <a:rPr lang="zh-CN" altLang="en-US" dirty="0" smtClean="0"/>
              <a:t>按照</a:t>
            </a:r>
            <a:r>
              <a:rPr lang="en-US" dirty="0" err="1" smtClean="0"/>
              <a:t>相同</a:t>
            </a:r>
            <a:r>
              <a:rPr lang="zh-CN" altLang="en-US" dirty="0" smtClean="0"/>
              <a:t>的</a:t>
            </a:r>
            <a:r>
              <a:rPr lang="en-US" dirty="0" err="1" smtClean="0"/>
              <a:t>顺序追加日志</a:t>
            </a:r>
            <a:endParaRPr lang="en-US" dirty="0" smtClean="0"/>
          </a:p>
          <a:p>
            <a:pPr lvl="2" eaLnBrk="1" hangingPunct="1"/>
            <a:r>
              <a:rPr lang="en-US" b="1" i="1" dirty="0" err="1" smtClean="0"/>
              <a:t>无法</a:t>
            </a:r>
            <a:r>
              <a:rPr lang="en-US" b="1" i="1" dirty="0" smtClean="0"/>
              <a:t> "</a:t>
            </a:r>
            <a:r>
              <a:rPr lang="en-US" b="1" i="1" dirty="0" err="1" smtClean="0"/>
              <a:t>跳过</a:t>
            </a:r>
            <a:r>
              <a:rPr lang="en-US" b="1" i="1" dirty="0" smtClean="0"/>
              <a:t>" </a:t>
            </a:r>
            <a:r>
              <a:rPr lang="en-US" b="1" i="1" dirty="0" err="1" smtClean="0"/>
              <a:t>条目</a:t>
            </a:r>
            <a:endParaRPr lang="en-US" b="1" i="1" dirty="0" smtClean="0"/>
          </a:p>
          <a:p>
            <a:pPr lvl="2" eaLnBrk="1" hangingPunct="1"/>
            <a:r>
              <a:rPr lang="zh-CN" altLang="en-US" b="1" i="1" dirty="0"/>
              <a:t>极</a:t>
            </a:r>
            <a:r>
              <a:rPr lang="zh-CN" altLang="en-US" b="1" i="1" dirty="0" smtClean="0"/>
              <a:t>大的简化了协议</a:t>
            </a:r>
            <a:endParaRPr lang="en-US" b="1" i="1" dirty="0" smtClean="0"/>
          </a:p>
          <a:p>
            <a:pPr lvl="2" eaLnBrk="1" hangingPunct="1"/>
            <a:endParaRPr lang="en-US" b="1" i="1" dirty="0" smtClean="0"/>
          </a:p>
          <a:p>
            <a:r>
              <a:rPr lang="zh-CN" altLang="en-US" dirty="0" smtClean="0"/>
              <a:t>对于落后的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leader</a:t>
            </a:r>
            <a:r>
              <a:rPr lang="en-US" altLang="zh-CN" dirty="0" err="1"/>
              <a:t>重新</a:t>
            </a:r>
            <a:r>
              <a:rPr lang="zh-CN" altLang="en-US" dirty="0"/>
              <a:t>发送</a:t>
            </a:r>
            <a:r>
              <a:rPr lang="en-US" altLang="zh-CN" dirty="0" err="1"/>
              <a:t>AppendEntry</a:t>
            </a:r>
            <a:r>
              <a:rPr lang="en-US" altLang="zh-CN" dirty="0"/>
              <a:t> RPC</a:t>
            </a:r>
          </a:p>
          <a:p>
            <a:pPr lvl="1"/>
            <a:r>
              <a:rPr lang="zh-CN" altLang="en-US" dirty="0"/>
              <a:t>请求是幂等的</a:t>
            </a:r>
            <a:endParaRPr lang="en-US" altLang="zh-CN" dirty="0"/>
          </a:p>
          <a:p>
            <a:pPr marL="685800" lvl="2" indent="0" eaLnBrk="1" hangingPunct="1">
              <a:buNone/>
            </a:pPr>
            <a:endParaRPr lang="en-US" b="1" i="1" dirty="0" smtClean="0"/>
          </a:p>
          <a:p>
            <a:pPr eaLnBrk="1" hangingPunct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261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已提交的</a:t>
            </a:r>
            <a:r>
              <a:rPr lang="zh-CN" altLang="en-US" dirty="0"/>
              <a:t>日志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保证</a:t>
            </a:r>
            <a:r>
              <a:rPr lang="zh-CN" altLang="en-US" dirty="0" smtClean="0"/>
              <a:t>下面两点</a:t>
            </a:r>
            <a:endParaRPr lang="en-US" dirty="0"/>
          </a:p>
          <a:p>
            <a:pPr lvl="1" eaLnBrk="1" hangingPunct="1"/>
            <a:r>
              <a:rPr lang="zh-CN" altLang="en-US" dirty="0"/>
              <a:t>持久性</a:t>
            </a:r>
            <a:endParaRPr lang="en-US" dirty="0"/>
          </a:p>
          <a:p>
            <a:pPr lvl="1" eaLnBrk="1" hangingPunct="1"/>
            <a:r>
              <a:rPr lang="en-US" dirty="0"/>
              <a:t>最终由所有可用的状态机执行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 smtClean="0"/>
              <a:t>提交</a:t>
            </a:r>
            <a:r>
              <a:rPr lang="zh-CN" altLang="en-US" dirty="0"/>
              <a:t>一条</a:t>
            </a:r>
            <a:r>
              <a:rPr lang="zh-CN" altLang="en-US" dirty="0" smtClean="0"/>
              <a:t>日志也会一并提交</a:t>
            </a:r>
            <a:r>
              <a:rPr lang="en-US" dirty="0" err="1" smtClean="0"/>
              <a:t>所有</a:t>
            </a:r>
            <a:r>
              <a:rPr lang="zh-CN" altLang="en-US" dirty="0" smtClean="0"/>
              <a:t>之前</a:t>
            </a:r>
            <a:r>
              <a:rPr lang="en-US" dirty="0" smtClean="0"/>
              <a:t>的</a:t>
            </a:r>
            <a:r>
              <a:rPr lang="zh-CN" altLang="en-US" dirty="0" smtClean="0"/>
              <a:t>日志</a:t>
            </a:r>
            <a:endParaRPr lang="en-US" dirty="0"/>
          </a:p>
          <a:p>
            <a:pPr lvl="1" eaLnBrk="1" hangingPunct="1"/>
            <a:r>
              <a:rPr lang="en-US" dirty="0" err="1" smtClean="0"/>
              <a:t>所有</a:t>
            </a:r>
            <a:r>
              <a:rPr lang="en-US" altLang="zh-CN" dirty="0"/>
              <a:t> </a:t>
            </a:r>
            <a:r>
              <a:rPr lang="en-US" altLang="zh-CN" dirty="0" err="1"/>
              <a:t>AppendEntry</a:t>
            </a:r>
            <a:r>
              <a:rPr lang="en-US" altLang="zh-CN" dirty="0"/>
              <a:t> </a:t>
            </a:r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包括</a:t>
            </a:r>
            <a:r>
              <a:rPr lang="zh-CN" altLang="en-US" dirty="0" smtClean="0"/>
              <a:t>心跳消息</a:t>
            </a:r>
            <a:r>
              <a:rPr lang="en-US" dirty="0" smtClean="0"/>
              <a:t>) </a:t>
            </a:r>
            <a:r>
              <a:rPr lang="en-US" dirty="0" err="1" smtClean="0"/>
              <a:t>包括其最近提交的条目的索引</a:t>
            </a:r>
            <a:r>
              <a:rPr lang="en-US" dirty="0" smtClean="0"/>
              <a:t>(committed index)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处理leader崩溃</a:t>
            </a:r>
            <a:r>
              <a:rPr lang="en-US" dirty="0" smtClean="0"/>
              <a:t> (</a:t>
            </a:r>
            <a:r>
              <a:rPr lang="zh-CN" altLang="en-US" dirty="0" err="1"/>
              <a:t>一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如果旧的</a:t>
            </a:r>
            <a:r>
              <a:rPr lang="en-US" altLang="zh-CN" dirty="0" err="1" smtClean="0"/>
              <a:t>leader</a:t>
            </a:r>
            <a:r>
              <a:rPr lang="en-US" dirty="0" err="1" smtClean="0"/>
              <a:t>未完全复制以前的条目</a:t>
            </a:r>
            <a:r>
              <a:rPr lang="en-US" dirty="0"/>
              <a:t>, </a:t>
            </a:r>
            <a:r>
              <a:rPr lang="en-US" dirty="0" smtClean="0"/>
              <a:t>则</a:t>
            </a:r>
            <a:r>
              <a:rPr lang="zh-CN" altLang="en-US" dirty="0" smtClean="0"/>
              <a:t>可能</a:t>
            </a:r>
            <a:r>
              <a:rPr lang="en-US" dirty="0" err="1" smtClean="0"/>
              <a:t>使群集处于不一致的状态</a:t>
            </a:r>
            <a:endParaRPr lang="en-US" dirty="0"/>
          </a:p>
          <a:p>
            <a:pPr lvl="1" eaLnBrk="1" hangingPunct="1"/>
            <a:r>
              <a:rPr lang="en-US" dirty="0" err="1" smtClean="0"/>
              <a:t>一些</a:t>
            </a:r>
            <a:r>
              <a:rPr lang="en-US" altLang="zh-CN" dirty="0" err="1" smtClean="0"/>
              <a:t>follower</a:t>
            </a:r>
            <a:r>
              <a:rPr lang="zh-CN" altLang="en-US" dirty="0" smtClean="0"/>
              <a:t>有的</a:t>
            </a:r>
            <a:r>
              <a:rPr lang="en-US" dirty="0" err="1" smtClean="0"/>
              <a:t>条目</a:t>
            </a:r>
            <a:r>
              <a:rPr lang="zh-CN" altLang="en-US" dirty="0" smtClean="0"/>
              <a:t>而</a:t>
            </a:r>
            <a:r>
              <a:rPr lang="en-US" dirty="0" err="1" smtClean="0"/>
              <a:t>新的</a:t>
            </a:r>
            <a:r>
              <a:rPr lang="en-US" altLang="zh-CN" dirty="0" err="1" smtClean="0"/>
              <a:t>leader</a:t>
            </a:r>
            <a:r>
              <a:rPr lang="zh-CN" altLang="en-US" dirty="0" smtClean="0"/>
              <a:t>可能</a:t>
            </a:r>
            <a:r>
              <a:rPr lang="en-US" dirty="0" err="1" smtClean="0"/>
              <a:t>没有</a:t>
            </a:r>
            <a:endParaRPr lang="en-US" dirty="0"/>
          </a:p>
          <a:p>
            <a:pPr lvl="1" eaLnBrk="1" hangingPunct="1"/>
            <a:r>
              <a:rPr lang="zh-CN" altLang="en-US" dirty="0" smtClean="0"/>
              <a:t>新的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有的条目而其他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可能没有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处理</a:t>
            </a:r>
            <a:r>
              <a:rPr lang="en-US" altLang="zh-CN" dirty="0" err="1" smtClean="0"/>
              <a:t>leader</a:t>
            </a:r>
            <a:r>
              <a:rPr lang="en-US" dirty="0" err="1" smtClean="0"/>
              <a:t>崩溃</a:t>
            </a:r>
            <a:r>
              <a:rPr lang="en-US" dirty="0" smtClean="0"/>
              <a:t> (</a:t>
            </a:r>
            <a:r>
              <a:rPr lang="zh-CN" altLang="en-US" dirty="0" smtClean="0"/>
              <a:t>二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371600"/>
            <a:ext cx="7278688" cy="366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6811963" y="2241947"/>
            <a:ext cx="1354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b="1" dirty="0" smtClean="0">
                <a:latin typeface="宋体" panose="02010600030101010101" pitchFamily="2" charset="-122"/>
              </a:rPr>
              <a:t>(new term)</a:t>
            </a:r>
            <a:endParaRPr 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2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什么是</a:t>
            </a:r>
            <a:r>
              <a:rPr lang="en-US" altLang="zh-CN" dirty="0" smtClean="0"/>
              <a:t>consistency(</a:t>
            </a:r>
            <a:r>
              <a:rPr lang="zh-CN" altLang="en-US" dirty="0"/>
              <a:t>一致性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4258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000" b="1" dirty="0" smtClean="0"/>
              <a:t>一致性</a:t>
            </a:r>
            <a:r>
              <a:rPr lang="zh-CN" altLang="en-US" sz="2000" dirty="0" smtClean="0"/>
              <a:t>描述分布式系统中操作之间的顺序，属于一种约束</a:t>
            </a:r>
            <a:endParaRPr lang="en-US" altLang="zh-CN" sz="2000" dirty="0" smtClean="0"/>
          </a:p>
          <a:p>
            <a:pPr eaLnBrk="1" hangingPunct="1"/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CAP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Consistency,Availability</a:t>
            </a:r>
            <a:r>
              <a:rPr lang="en-US" altLang="zh-CN" sz="2000" dirty="0" err="1"/>
              <a:t>,</a:t>
            </a:r>
            <a:r>
              <a:rPr lang="en-US" altLang="zh-CN" sz="2000" dirty="0" err="1" smtClean="0"/>
              <a:t>Partition</a:t>
            </a:r>
            <a:r>
              <a:rPr lang="en-US" altLang="zh-CN" sz="2000" dirty="0" smtClean="0"/>
              <a:t> tolerance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 smtClean="0"/>
              <a:t>Raft</a:t>
            </a:r>
            <a:r>
              <a:rPr lang="zh-CN" altLang="en-US" sz="2000" dirty="0" smtClean="0"/>
              <a:t>是一个满足</a:t>
            </a:r>
            <a:r>
              <a:rPr lang="en-US" altLang="zh-CN" sz="2000" dirty="0" smtClean="0"/>
              <a:t>CP</a:t>
            </a:r>
            <a:r>
              <a:rPr lang="zh-CN" altLang="en-US" sz="2000" dirty="0" smtClean="0"/>
              <a:t>性质的系统</a:t>
            </a:r>
            <a:endParaRPr lang="en-US" altLang="zh-CN" sz="2000" dirty="0" smtClean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en-US" sz="2000" dirty="0" smtClean="0"/>
              <a:t>强一致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线性一致：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- Read should return the most recent write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- Subsequent reads should return same value, until next write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79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4615"/>
            <a:ext cx="8850312" cy="857250"/>
          </a:xfrm>
        </p:spPr>
        <p:txBody>
          <a:bodyPr/>
          <a:lstStyle/>
          <a:p>
            <a:r>
              <a:rPr lang="en-US" dirty="0" err="1" smtClean="0"/>
              <a:t>选举后</a:t>
            </a:r>
            <a:r>
              <a:rPr lang="zh-CN" altLang="en-US" dirty="0" smtClean="0"/>
              <a:t>的日志</a:t>
            </a:r>
            <a:r>
              <a:rPr lang="en-US" dirty="0" err="1" smtClean="0"/>
              <a:t>状态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874713"/>
            <a:ext cx="8709977" cy="308768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当</a:t>
            </a:r>
            <a:r>
              <a:rPr lang="zh-CN" altLang="en-US" sz="1800" dirty="0" smtClean="0"/>
              <a:t>图中最上面</a:t>
            </a:r>
            <a:r>
              <a:rPr lang="en-US" sz="1800" dirty="0" err="1" smtClean="0"/>
              <a:t>的</a:t>
            </a:r>
            <a:r>
              <a:rPr lang="en-US" altLang="zh-CN" sz="1800" dirty="0" err="1" smtClean="0"/>
              <a:t>leader</a:t>
            </a:r>
            <a:r>
              <a:rPr lang="zh-CN" altLang="en-US" sz="1800" dirty="0" smtClean="0"/>
              <a:t>启动</a:t>
            </a:r>
            <a:r>
              <a:rPr lang="en-US" sz="1800" dirty="0" smtClean="0"/>
              <a:t>时, </a:t>
            </a:r>
            <a:r>
              <a:rPr lang="en-US" sz="1800" dirty="0" err="1" smtClean="0"/>
              <a:t>任何一种情况</a:t>
            </a:r>
            <a:r>
              <a:rPr lang="en-US" sz="1800" dirty="0" smtClean="0"/>
              <a:t> (a–f) </a:t>
            </a:r>
            <a:r>
              <a:rPr lang="en-US" sz="1800" dirty="0" err="1" smtClean="0"/>
              <a:t>都有可能出现在follower日志中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每个</a:t>
            </a:r>
            <a:r>
              <a:rPr lang="zh-CN" altLang="en-US" sz="1800" dirty="0" smtClean="0"/>
              <a:t>方块</a:t>
            </a:r>
            <a:r>
              <a:rPr lang="en-US" sz="1800" dirty="0" err="1" smtClean="0"/>
              <a:t>表示</a:t>
            </a:r>
            <a:r>
              <a:rPr lang="zh-CN" altLang="en-US" sz="1800" dirty="0" smtClean="0"/>
              <a:t>一条日志</a:t>
            </a:r>
            <a:r>
              <a:rPr lang="en-US" altLang="zh-CN" sz="1800" dirty="0" smtClean="0"/>
              <a:t>, </a:t>
            </a:r>
            <a:r>
              <a:rPr lang="zh-CN" altLang="en-US" sz="1800" dirty="0"/>
              <a:t>方块</a:t>
            </a:r>
            <a:r>
              <a:rPr lang="en-US" sz="1800" dirty="0" err="1" smtClean="0"/>
              <a:t>里的数字是它的term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1800" dirty="0" err="1" smtClean="0"/>
              <a:t>follower</a:t>
            </a:r>
            <a:r>
              <a:rPr lang="en-US" sz="1800" dirty="0" err="1" smtClean="0"/>
              <a:t>可能缺少条目</a:t>
            </a:r>
            <a:r>
              <a:rPr lang="en-US" sz="1800" dirty="0" smtClean="0"/>
              <a:t> (a–b)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可能有额外的未提交条目</a:t>
            </a:r>
            <a:r>
              <a:rPr lang="en-US" sz="1800" dirty="0" smtClean="0"/>
              <a:t> (c-d), </a:t>
            </a:r>
            <a:r>
              <a:rPr lang="en-US" sz="1800" dirty="0" err="1" smtClean="0"/>
              <a:t>或两者兼有</a:t>
            </a:r>
            <a:r>
              <a:rPr lang="en-US" sz="1800" dirty="0" smtClean="0"/>
              <a:t> (e–f)。或</a:t>
            </a:r>
            <a:r>
              <a:rPr lang="zh-CN" altLang="en-US" sz="1800" dirty="0" smtClean="0"/>
              <a:t>缺失多个</a:t>
            </a:r>
            <a:r>
              <a:rPr lang="en-US" altLang="zh-CN" sz="1800" dirty="0" smtClean="0"/>
              <a:t>term</a:t>
            </a:r>
            <a:endParaRPr lang="en-US" sz="18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5F994D68-C740-49A6-BAD8-DC0404CE4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46" y="2692399"/>
            <a:ext cx="4403853" cy="22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a16="http://schemas.microsoft.com/office/drawing/2014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183F31B1-F366-4BAF-A8F6-2B12267CA0B6}"/>
              </a:ext>
            </a:extLst>
          </p:cNvPr>
          <p:cNvSpPr txBox="1">
            <a:spLocks/>
          </p:cNvSpPr>
          <p:nvPr/>
        </p:nvSpPr>
        <p:spPr bwMode="auto">
          <a:xfrm>
            <a:off x="264160" y="2571751"/>
            <a:ext cx="4521200" cy="233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1600" dirty="0"/>
              <a:t>例如, </a:t>
            </a:r>
            <a:r>
              <a:rPr lang="en-US" sz="1600" dirty="0" err="1" smtClean="0"/>
              <a:t>如果该服务器是</a:t>
            </a:r>
            <a:r>
              <a:rPr lang="en-US" altLang="zh-CN" sz="1600" dirty="0" err="1" smtClean="0"/>
              <a:t>term</a:t>
            </a:r>
            <a:r>
              <a:rPr lang="en-US" altLang="zh-CN" sz="1600" dirty="0" smtClean="0"/>
              <a:t> 2</a:t>
            </a:r>
            <a:r>
              <a:rPr lang="en-US" sz="1600" dirty="0" smtClean="0"/>
              <a:t>的</a:t>
            </a:r>
            <a:r>
              <a:rPr lang="en-US" altLang="zh-CN" sz="1600" dirty="0" smtClean="0"/>
              <a:t>leader</a:t>
            </a:r>
            <a:r>
              <a:rPr lang="en-US" sz="1600" dirty="0" smtClean="0"/>
              <a:t>, </a:t>
            </a:r>
            <a:r>
              <a:rPr lang="en-US" sz="1600" dirty="0"/>
              <a:t>在其日志中添加了几个条目, 然后在提交其中任何一个条目之前崩溃, 则可能发生方案 (f);</a:t>
            </a:r>
            <a:r>
              <a:rPr lang="en-US" sz="1600" dirty="0" err="1" smtClean="0"/>
              <a:t>它迅速</a:t>
            </a:r>
            <a:r>
              <a:rPr lang="zh-CN" altLang="en-US" sz="1600" dirty="0" smtClean="0"/>
              <a:t>重启</a:t>
            </a:r>
            <a:r>
              <a:rPr lang="en-US" sz="1600" dirty="0" smtClean="0"/>
              <a:t>, </a:t>
            </a:r>
            <a:r>
              <a:rPr lang="en-US" sz="1600" dirty="0" err="1" smtClean="0"/>
              <a:t>成为term</a:t>
            </a:r>
            <a:r>
              <a:rPr lang="en-US" sz="1600" dirty="0" smtClean="0"/>
              <a:t> 3的leader, </a:t>
            </a:r>
            <a:r>
              <a:rPr lang="en-US" sz="1600" dirty="0" err="1"/>
              <a:t>并在日志中又增加了几个条目;</a:t>
            </a:r>
            <a:r>
              <a:rPr lang="en-US" sz="1600" dirty="0" err="1" smtClean="0"/>
              <a:t>在</a:t>
            </a:r>
            <a:r>
              <a:rPr lang="en-US" altLang="zh-CN" sz="1600" dirty="0" err="1" smtClean="0"/>
              <a:t>term</a:t>
            </a:r>
            <a:r>
              <a:rPr lang="en-US" altLang="zh-CN" sz="1600" dirty="0" smtClean="0"/>
              <a:t> </a:t>
            </a:r>
            <a:r>
              <a:rPr lang="en-US" sz="1600" dirty="0" smtClean="0"/>
              <a:t>2或term 3</a:t>
            </a:r>
            <a:r>
              <a:rPr lang="en-US" sz="1600" dirty="0"/>
              <a:t>中的任何条目提交之前, </a:t>
            </a:r>
            <a:r>
              <a:rPr lang="en-US" sz="1600" dirty="0" err="1" smtClean="0"/>
              <a:t>服务器再次崩溃并在</a:t>
            </a:r>
            <a:r>
              <a:rPr lang="zh-CN" altLang="en-US" sz="1600" dirty="0" smtClean="0"/>
              <a:t>后续的几个</a:t>
            </a:r>
            <a:r>
              <a:rPr lang="en-US" altLang="zh-CN" sz="1600" dirty="0" smtClean="0"/>
              <a:t>term</a:t>
            </a:r>
            <a:r>
              <a:rPr lang="zh-CN" altLang="en-US" sz="1600" dirty="0" smtClean="0"/>
              <a:t>中保持宕机</a:t>
            </a:r>
            <a:r>
              <a:rPr lang="en-US" sz="1600" dirty="0" smtClean="0"/>
              <a:t>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07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en-US"/>
              <a:t>选举开始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600450"/>
            <a:ext cx="8229600" cy="1428750"/>
          </a:xfrm>
        </p:spPr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andidate</a:t>
            </a:r>
            <a:r>
              <a:rPr lang="zh-CN" altLang="en-US" dirty="0" smtClean="0"/>
              <a:t>给</a:t>
            </a:r>
            <a:r>
              <a:rPr lang="en-US" dirty="0" err="1" smtClean="0"/>
              <a:t>其他follower</a:t>
            </a:r>
            <a:r>
              <a:rPr lang="zh-CN" altLang="en-US" dirty="0" smtClean="0"/>
              <a:t>发起</a:t>
            </a:r>
            <a:r>
              <a:rPr lang="en-US" dirty="0" err="1" smtClean="0"/>
              <a:t>投票</a:t>
            </a:r>
            <a:r>
              <a:rPr lang="zh-CN" altLang="en-US" dirty="0"/>
              <a:t>请求</a:t>
            </a:r>
            <a:endParaRPr lang="en-US" dirty="0"/>
          </a:p>
          <a:p>
            <a:pPr lvl="1" eaLnBrk="1" hangingPunct="1"/>
            <a:r>
              <a:rPr lang="zh-CN" altLang="en-US" dirty="0" smtClean="0"/>
              <a:t>请求中</a:t>
            </a:r>
            <a:r>
              <a:rPr lang="en-US" dirty="0" err="1" smtClean="0"/>
              <a:t>包括其日志状态的摘要</a:t>
            </a:r>
            <a:endParaRPr lang="en-US" b="1" dirty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457200" y="1543050"/>
            <a:ext cx="3657600" cy="104536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2438400" y="1634728"/>
            <a:ext cx="1524000" cy="879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latin typeface="+mn-lt"/>
              </a:rPr>
              <a:t>State</a:t>
            </a:r>
          </a:p>
          <a:p>
            <a:pPr algn="ctr"/>
            <a:r>
              <a:rPr lang="en-US" b="1" dirty="0">
                <a:latin typeface="+mn-lt"/>
              </a:rPr>
              <a:t>machine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609600" y="1600201"/>
            <a:ext cx="1524000" cy="8977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800" b="1" dirty="0">
                <a:latin typeface="+mn-lt"/>
              </a:rPr>
              <a:t>Log</a:t>
            </a:r>
          </a:p>
        </p:txBody>
      </p: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685800" y="2171700"/>
            <a:ext cx="1227138" cy="178594"/>
            <a:chOff x="0" y="0"/>
            <a:chExt cx="668" cy="105"/>
          </a:xfrm>
        </p:grpSpPr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169" y="1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333" y="2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99" y="1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36" name="Group 12"/>
          <p:cNvGrpSpPr>
            <a:grpSpLocks/>
          </p:cNvGrpSpPr>
          <p:nvPr/>
        </p:nvGrpSpPr>
        <p:grpSpPr bwMode="auto">
          <a:xfrm>
            <a:off x="5105400" y="1485900"/>
            <a:ext cx="3657600" cy="1045369"/>
            <a:chOff x="0" y="0"/>
            <a:chExt cx="2304" cy="878"/>
          </a:xfrm>
        </p:grpSpPr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2304" cy="8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8" name="AutoShape 14"/>
            <p:cNvSpPr>
              <a:spLocks noChangeArrowheads="1"/>
            </p:cNvSpPr>
            <p:nvPr/>
          </p:nvSpPr>
          <p:spPr bwMode="auto">
            <a:xfrm>
              <a:off x="1248" y="77"/>
              <a:ext cx="960" cy="7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+mn-lt"/>
                </a:rPr>
                <a:t>State</a:t>
              </a:r>
            </a:p>
            <a:p>
              <a:pPr algn="ctr"/>
              <a:r>
                <a:rPr lang="en-US" b="1" dirty="0">
                  <a:latin typeface="+mn-lt"/>
                </a:rPr>
                <a:t>machine</a:t>
              </a:r>
            </a:p>
          </p:txBody>
        </p:sp>
        <p:grpSp>
          <p:nvGrpSpPr>
            <p:cNvPr id="39" name="Group 15"/>
            <p:cNvGrpSpPr>
              <a:grpSpLocks/>
            </p:cNvGrpSpPr>
            <p:nvPr/>
          </p:nvGrpSpPr>
          <p:grpSpPr bwMode="auto">
            <a:xfrm>
              <a:off x="96" y="62"/>
              <a:ext cx="960" cy="754"/>
              <a:chOff x="0" y="0"/>
              <a:chExt cx="960" cy="754"/>
            </a:xfrm>
          </p:grpSpPr>
          <p:sp>
            <p:nvSpPr>
              <p:cNvPr id="40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75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2800" b="1" dirty="0">
                    <a:latin typeface="+mn-lt"/>
                  </a:rPr>
                  <a:t>Log</a:t>
                </a:r>
              </a:p>
            </p:txBody>
          </p:sp>
          <p:grpSp>
            <p:nvGrpSpPr>
              <p:cNvPr id="41" name="Group 17"/>
              <p:cNvGrpSpPr>
                <a:grpSpLocks/>
              </p:cNvGrpSpPr>
              <p:nvPr/>
            </p:nvGrpSpPr>
            <p:grpSpPr bwMode="auto">
              <a:xfrm>
                <a:off x="48" y="480"/>
                <a:ext cx="773" cy="150"/>
                <a:chOff x="0" y="0"/>
                <a:chExt cx="668" cy="105"/>
              </a:xfrm>
            </p:grpSpPr>
            <p:sp>
              <p:nvSpPr>
                <p:cNvPr id="4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3" name="Rectangle 19"/>
                <p:cNvSpPr>
                  <a:spLocks noChangeArrowheads="1"/>
                </p:cNvSpPr>
                <p:nvPr/>
              </p:nvSpPr>
              <p:spPr bwMode="auto">
                <a:xfrm>
                  <a:off x="16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/>
              </p:nvSpPr>
              <p:spPr bwMode="auto">
                <a:xfrm>
                  <a:off x="333" y="2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5" name="Rectangle 21"/>
                <p:cNvSpPr>
                  <a:spLocks noChangeArrowheads="1"/>
                </p:cNvSpPr>
                <p:nvPr/>
              </p:nvSpPr>
              <p:spPr bwMode="auto">
                <a:xfrm>
                  <a:off x="49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</p:grpSp>
        </p:grpSp>
      </p:grpSp>
      <p:sp>
        <p:nvSpPr>
          <p:cNvPr id="46" name="AutoShape 22"/>
          <p:cNvSpPr>
            <a:spLocks noChangeArrowheads="1"/>
          </p:cNvSpPr>
          <p:nvPr/>
        </p:nvSpPr>
        <p:spPr bwMode="auto">
          <a:xfrm rot="15984861" flipH="1">
            <a:off x="4398963" y="173038"/>
            <a:ext cx="800100" cy="5483225"/>
          </a:xfrm>
          <a:prstGeom prst="curvedLeftArrow">
            <a:avLst>
              <a:gd name="adj1" fmla="val 102798"/>
              <a:gd name="adj2" fmla="val 205595"/>
              <a:gd name="adj3" fmla="val 33333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宋体" panose="02010600030101010101" pitchFamily="2" charset="-122"/>
            </a:endParaRPr>
          </a:p>
        </p:txBody>
      </p:sp>
      <p:grpSp>
        <p:nvGrpSpPr>
          <p:cNvPr id="47" name="Group 23"/>
          <p:cNvGrpSpPr>
            <a:grpSpLocks/>
          </p:cNvGrpSpPr>
          <p:nvPr/>
        </p:nvGrpSpPr>
        <p:grpSpPr bwMode="auto">
          <a:xfrm>
            <a:off x="3886200" y="2971800"/>
            <a:ext cx="1227138" cy="178594"/>
            <a:chOff x="0" y="0"/>
            <a:chExt cx="668" cy="105"/>
          </a:xfrm>
        </p:grpSpPr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169" y="1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0" name="Rectangle 26"/>
            <p:cNvSpPr>
              <a:spLocks noChangeArrowheads="1"/>
            </p:cNvSpPr>
            <p:nvPr/>
          </p:nvSpPr>
          <p:spPr bwMode="auto">
            <a:xfrm>
              <a:off x="333" y="2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1" name="Rectangle 27"/>
            <p:cNvSpPr>
              <a:spLocks noChangeArrowheads="1"/>
            </p:cNvSpPr>
            <p:nvPr/>
          </p:nvSpPr>
          <p:spPr bwMode="auto">
            <a:xfrm>
              <a:off x="499" y="1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8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之前的</a:t>
            </a:r>
            <a:r>
              <a:rPr lang="en-US" altLang="zh-CN" dirty="0" smtClean="0"/>
              <a:t>Follower</a:t>
            </a:r>
            <a:r>
              <a:rPr lang="zh-CN" altLang="en-US" dirty="0"/>
              <a:t>应答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086100"/>
            <a:ext cx="8229600" cy="18859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之前的</a:t>
            </a:r>
            <a:r>
              <a:rPr lang="en-US" altLang="zh-CN" dirty="0" err="1" smtClean="0"/>
              <a:t>follower</a:t>
            </a:r>
            <a:r>
              <a:rPr lang="en-US" dirty="0" err="1" smtClean="0"/>
              <a:t>将他们的日志状态与candidate的进行比较</a:t>
            </a:r>
            <a:endParaRPr lang="en-US" dirty="0"/>
          </a:p>
          <a:p>
            <a:pPr eaLnBrk="1" hangingPunct="1"/>
            <a:r>
              <a:rPr lang="en-US" dirty="0" err="1"/>
              <a:t>投票给候选人</a:t>
            </a:r>
            <a:r>
              <a:rPr lang="en-US" dirty="0"/>
              <a:t>, </a:t>
            </a:r>
            <a:r>
              <a:rPr lang="en-US" dirty="0" err="1"/>
              <a:t>除非</a:t>
            </a:r>
            <a:endParaRPr lang="en-US" dirty="0"/>
          </a:p>
          <a:p>
            <a:pPr lvl="1" eaLnBrk="1" hangingPunct="1"/>
            <a:r>
              <a:rPr lang="en-US" dirty="0" err="1" smtClean="0"/>
              <a:t>自己的日志</a:t>
            </a:r>
            <a:r>
              <a:rPr lang="zh-CN" altLang="en-US" dirty="0" smtClean="0"/>
              <a:t>比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的还新</a:t>
            </a:r>
            <a:endParaRPr lang="en-US" dirty="0"/>
          </a:p>
          <a:p>
            <a:pPr lvl="1" eaLnBrk="1" hangingPunct="1"/>
            <a:r>
              <a:rPr lang="en-US" dirty="0" err="1" smtClean="0"/>
              <a:t>已经投票</a:t>
            </a:r>
            <a:r>
              <a:rPr lang="zh-CN" altLang="en-US" dirty="0" smtClean="0"/>
              <a:t>给</a:t>
            </a:r>
            <a:r>
              <a:rPr lang="en-US" dirty="0" err="1" smtClean="0"/>
              <a:t>另一台服务器</a:t>
            </a:r>
            <a:endParaRPr lang="en-US" dirty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457200" y="1543050"/>
            <a:ext cx="3657600" cy="104536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2438400" y="1634728"/>
            <a:ext cx="1524000" cy="879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latin typeface="+mn-lt"/>
              </a:rPr>
              <a:t>State</a:t>
            </a:r>
          </a:p>
          <a:p>
            <a:pPr algn="ctr"/>
            <a:r>
              <a:rPr lang="en-US" b="1" dirty="0">
                <a:latin typeface="+mn-lt"/>
              </a:rPr>
              <a:t>machine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609600" y="1600201"/>
            <a:ext cx="1524000" cy="8977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800" b="1" dirty="0">
                <a:latin typeface="+mn-lt"/>
              </a:rPr>
              <a:t>Log</a:t>
            </a:r>
          </a:p>
        </p:txBody>
      </p: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685800" y="2171700"/>
            <a:ext cx="1227138" cy="178594"/>
            <a:chOff x="0" y="0"/>
            <a:chExt cx="668" cy="105"/>
          </a:xfrm>
        </p:grpSpPr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169" y="1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333" y="2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99" y="1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36" name="Group 12"/>
          <p:cNvGrpSpPr>
            <a:grpSpLocks/>
          </p:cNvGrpSpPr>
          <p:nvPr/>
        </p:nvGrpSpPr>
        <p:grpSpPr bwMode="auto">
          <a:xfrm>
            <a:off x="5105400" y="1485900"/>
            <a:ext cx="3657600" cy="1045369"/>
            <a:chOff x="0" y="0"/>
            <a:chExt cx="2304" cy="878"/>
          </a:xfrm>
        </p:grpSpPr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2304" cy="8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8" name="AutoShape 14"/>
            <p:cNvSpPr>
              <a:spLocks noChangeArrowheads="1"/>
            </p:cNvSpPr>
            <p:nvPr/>
          </p:nvSpPr>
          <p:spPr bwMode="auto">
            <a:xfrm>
              <a:off x="1248" y="77"/>
              <a:ext cx="960" cy="7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+mn-lt"/>
                </a:rPr>
                <a:t>State</a:t>
              </a:r>
            </a:p>
            <a:p>
              <a:pPr algn="ctr"/>
              <a:r>
                <a:rPr lang="en-US" b="1" dirty="0">
                  <a:latin typeface="+mn-lt"/>
                </a:rPr>
                <a:t>machine</a:t>
              </a:r>
            </a:p>
          </p:txBody>
        </p:sp>
        <p:grpSp>
          <p:nvGrpSpPr>
            <p:cNvPr id="39" name="Group 15"/>
            <p:cNvGrpSpPr>
              <a:grpSpLocks/>
            </p:cNvGrpSpPr>
            <p:nvPr/>
          </p:nvGrpSpPr>
          <p:grpSpPr bwMode="auto">
            <a:xfrm>
              <a:off x="96" y="62"/>
              <a:ext cx="960" cy="754"/>
              <a:chOff x="0" y="0"/>
              <a:chExt cx="960" cy="754"/>
            </a:xfrm>
          </p:grpSpPr>
          <p:sp>
            <p:nvSpPr>
              <p:cNvPr id="40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75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2800" b="1" dirty="0">
                    <a:latin typeface="+mn-lt"/>
                  </a:rPr>
                  <a:t>Log</a:t>
                </a:r>
              </a:p>
            </p:txBody>
          </p:sp>
          <p:grpSp>
            <p:nvGrpSpPr>
              <p:cNvPr id="41" name="Group 17"/>
              <p:cNvGrpSpPr>
                <a:grpSpLocks/>
              </p:cNvGrpSpPr>
              <p:nvPr/>
            </p:nvGrpSpPr>
            <p:grpSpPr bwMode="auto">
              <a:xfrm>
                <a:off x="48" y="480"/>
                <a:ext cx="773" cy="150"/>
                <a:chOff x="0" y="0"/>
                <a:chExt cx="668" cy="105"/>
              </a:xfrm>
            </p:grpSpPr>
            <p:sp>
              <p:nvSpPr>
                <p:cNvPr id="4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3" name="Rectangle 19"/>
                <p:cNvSpPr>
                  <a:spLocks noChangeArrowheads="1"/>
                </p:cNvSpPr>
                <p:nvPr/>
              </p:nvSpPr>
              <p:spPr bwMode="auto">
                <a:xfrm>
                  <a:off x="16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/>
              </p:nvSpPr>
              <p:spPr bwMode="auto">
                <a:xfrm>
                  <a:off x="333" y="2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5" name="Rectangle 21"/>
                <p:cNvSpPr>
                  <a:spLocks noChangeArrowheads="1"/>
                </p:cNvSpPr>
                <p:nvPr/>
              </p:nvSpPr>
              <p:spPr bwMode="auto">
                <a:xfrm>
                  <a:off x="499" y="1"/>
                  <a:ext cx="169" cy="103"/>
                </a:xfrm>
                <a:prstGeom prst="rect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</p:grpSp>
        </p:grpSp>
      </p:grpSp>
      <p:grpSp>
        <p:nvGrpSpPr>
          <p:cNvPr id="46" name="Group 22"/>
          <p:cNvGrpSpPr>
            <a:grpSpLocks/>
          </p:cNvGrpSpPr>
          <p:nvPr/>
        </p:nvGrpSpPr>
        <p:grpSpPr bwMode="auto">
          <a:xfrm>
            <a:off x="5410200" y="2800350"/>
            <a:ext cx="1227138" cy="178594"/>
            <a:chOff x="0" y="0"/>
            <a:chExt cx="668" cy="105"/>
          </a:xfrm>
        </p:grpSpPr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169" y="1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333" y="2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0" name="Rectangle 26"/>
            <p:cNvSpPr>
              <a:spLocks noChangeArrowheads="1"/>
            </p:cNvSpPr>
            <p:nvPr/>
          </p:nvSpPr>
          <p:spPr bwMode="auto">
            <a:xfrm>
              <a:off x="499" y="1"/>
              <a:ext cx="169" cy="103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5791200" y="2286000"/>
            <a:ext cx="3978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17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处理</a:t>
            </a:r>
            <a:r>
              <a:rPr lang="en-US" dirty="0" err="1"/>
              <a:t>L</a:t>
            </a:r>
            <a:r>
              <a:rPr lang="en-US" altLang="zh-CN" dirty="0" err="1" smtClean="0"/>
              <a:t>eader</a:t>
            </a:r>
            <a:r>
              <a:rPr lang="en-US" dirty="0" err="1" smtClean="0"/>
              <a:t>崩溃</a:t>
            </a:r>
            <a:r>
              <a:rPr lang="en-US" dirty="0" smtClean="0"/>
              <a:t> </a:t>
            </a:r>
            <a:r>
              <a:rPr lang="en-US" dirty="0"/>
              <a:t>(三)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/>
              <a:t>Raft </a:t>
            </a:r>
            <a:r>
              <a:rPr lang="en-US" dirty="0" err="1" smtClean="0"/>
              <a:t>的解决方案是让新的Leader强迫Follower的日志复制自己的日志</a:t>
            </a:r>
            <a:endParaRPr lang="en-US" dirty="0"/>
          </a:p>
          <a:p>
            <a:pPr lvl="1" eaLnBrk="1" hangingPunct="1"/>
            <a:r>
              <a:rPr lang="en-US" dirty="0" err="1"/>
              <a:t>F</a:t>
            </a:r>
            <a:r>
              <a:rPr lang="en-US" dirty="0" err="1" smtClean="0"/>
              <a:t>ollower日志中的冲突条目将</a:t>
            </a:r>
            <a:r>
              <a:rPr lang="zh-CN" altLang="en-US" dirty="0"/>
              <a:t>被</a:t>
            </a:r>
            <a:r>
              <a:rPr lang="en-US" b="1" i="1" dirty="0" err="1" smtClean="0"/>
              <a:t>覆盖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18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en-US" dirty="0" err="1" smtClean="0"/>
              <a:t>新的Leader</a:t>
            </a:r>
            <a:r>
              <a:rPr lang="zh-CN" altLang="en-US" dirty="0"/>
              <a:t>上任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771900"/>
            <a:ext cx="8229600" cy="1200150"/>
          </a:xfrm>
        </p:spPr>
        <p:txBody>
          <a:bodyPr/>
          <a:lstStyle/>
          <a:p>
            <a:pPr eaLnBrk="1" hangingPunct="1"/>
            <a:r>
              <a:rPr lang="en-US" dirty="0" err="1" smtClean="0"/>
              <a:t>新当选的Leader迫使其所有follower在其日志中复制其自己日志的内容</a:t>
            </a:r>
            <a:endParaRPr lang="en-US" dirty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457200" y="1543050"/>
            <a:ext cx="3657600" cy="104536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2438400" y="1634728"/>
            <a:ext cx="1524000" cy="879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latin typeface="+mn-lt"/>
              </a:rPr>
              <a:t>State</a:t>
            </a:r>
          </a:p>
          <a:p>
            <a:pPr algn="ctr"/>
            <a:r>
              <a:rPr lang="en-US" b="1" dirty="0">
                <a:latin typeface="+mn-lt"/>
              </a:rPr>
              <a:t>machine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609600" y="1600201"/>
            <a:ext cx="1524000" cy="8977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800" b="1" dirty="0">
                <a:latin typeface="+mn-lt"/>
              </a:rPr>
              <a:t>Log</a:t>
            </a:r>
          </a:p>
        </p:txBody>
      </p: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685800" y="2171700"/>
            <a:ext cx="1227138" cy="178594"/>
            <a:chOff x="0" y="0"/>
            <a:chExt cx="668" cy="105"/>
          </a:xfrm>
        </p:grpSpPr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169" y="1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333" y="2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99" y="1"/>
              <a:ext cx="169" cy="103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36" name="Group 12"/>
          <p:cNvGrpSpPr>
            <a:grpSpLocks/>
          </p:cNvGrpSpPr>
          <p:nvPr/>
        </p:nvGrpSpPr>
        <p:grpSpPr bwMode="auto">
          <a:xfrm>
            <a:off x="5105400" y="1485900"/>
            <a:ext cx="3657600" cy="1045369"/>
            <a:chOff x="0" y="0"/>
            <a:chExt cx="2304" cy="878"/>
          </a:xfrm>
        </p:grpSpPr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2304" cy="8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38" name="AutoShape 14"/>
            <p:cNvSpPr>
              <a:spLocks noChangeArrowheads="1"/>
            </p:cNvSpPr>
            <p:nvPr/>
          </p:nvSpPr>
          <p:spPr bwMode="auto">
            <a:xfrm>
              <a:off x="1248" y="77"/>
              <a:ext cx="960" cy="7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+mn-lt"/>
                </a:rPr>
                <a:t>State</a:t>
              </a:r>
            </a:p>
            <a:p>
              <a:pPr algn="ctr"/>
              <a:r>
                <a:rPr lang="en-US" b="1" dirty="0">
                  <a:latin typeface="+mn-lt"/>
                </a:rPr>
                <a:t>machine</a:t>
              </a:r>
            </a:p>
          </p:txBody>
        </p:sp>
        <p:grpSp>
          <p:nvGrpSpPr>
            <p:cNvPr id="39" name="Group 15"/>
            <p:cNvGrpSpPr>
              <a:grpSpLocks/>
            </p:cNvGrpSpPr>
            <p:nvPr/>
          </p:nvGrpSpPr>
          <p:grpSpPr bwMode="auto">
            <a:xfrm>
              <a:off x="96" y="62"/>
              <a:ext cx="960" cy="754"/>
              <a:chOff x="0" y="0"/>
              <a:chExt cx="960" cy="754"/>
            </a:xfrm>
          </p:grpSpPr>
          <p:sp>
            <p:nvSpPr>
              <p:cNvPr id="40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75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2800" b="1" dirty="0">
                    <a:latin typeface="+mn-lt"/>
                  </a:rPr>
                  <a:t>Log</a:t>
                </a:r>
              </a:p>
            </p:txBody>
          </p:sp>
          <p:grpSp>
            <p:nvGrpSpPr>
              <p:cNvPr id="41" name="Group 17"/>
              <p:cNvGrpSpPr>
                <a:grpSpLocks/>
              </p:cNvGrpSpPr>
              <p:nvPr/>
            </p:nvGrpSpPr>
            <p:grpSpPr bwMode="auto">
              <a:xfrm>
                <a:off x="48" y="480"/>
                <a:ext cx="773" cy="150"/>
                <a:chOff x="0" y="0"/>
                <a:chExt cx="668" cy="105"/>
              </a:xfrm>
            </p:grpSpPr>
            <p:sp>
              <p:nvSpPr>
                <p:cNvPr id="4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" cy="103"/>
                </a:xfrm>
                <a:prstGeom prst="rect">
                  <a:avLst/>
                </a:prstGeom>
                <a:solidFill>
                  <a:srgbClr val="FFFF0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3" name="Rectangle 19"/>
                <p:cNvSpPr>
                  <a:spLocks noChangeArrowheads="1"/>
                </p:cNvSpPr>
                <p:nvPr/>
              </p:nvSpPr>
              <p:spPr bwMode="auto">
                <a:xfrm>
                  <a:off x="169" y="1"/>
                  <a:ext cx="169" cy="103"/>
                </a:xfrm>
                <a:prstGeom prst="rect">
                  <a:avLst/>
                </a:prstGeom>
                <a:solidFill>
                  <a:srgbClr val="FFFF0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/>
              </p:nvSpPr>
              <p:spPr bwMode="auto">
                <a:xfrm>
                  <a:off x="333" y="2"/>
                  <a:ext cx="169" cy="103"/>
                </a:xfrm>
                <a:prstGeom prst="rect">
                  <a:avLst/>
                </a:prstGeom>
                <a:solidFill>
                  <a:srgbClr val="FFFF0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5" name="Rectangle 21"/>
                <p:cNvSpPr>
                  <a:spLocks noChangeArrowheads="1"/>
                </p:cNvSpPr>
                <p:nvPr/>
              </p:nvSpPr>
              <p:spPr bwMode="auto">
                <a:xfrm>
                  <a:off x="499" y="1"/>
                  <a:ext cx="169" cy="103"/>
                </a:xfrm>
                <a:prstGeom prst="rect">
                  <a:avLst/>
                </a:prstGeom>
                <a:solidFill>
                  <a:srgbClr val="FFFF00"/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+mn-lt"/>
                  </a:endParaRPr>
                </a:p>
              </p:txBody>
            </p:sp>
          </p:grpSp>
        </p:grpSp>
      </p:grpSp>
      <p:sp>
        <p:nvSpPr>
          <p:cNvPr id="46" name="AutoShape 22"/>
          <p:cNvSpPr>
            <a:spLocks noChangeArrowheads="1"/>
          </p:cNvSpPr>
          <p:nvPr/>
        </p:nvSpPr>
        <p:spPr bwMode="auto">
          <a:xfrm rot="15984861" flipH="1">
            <a:off x="4398963" y="173038"/>
            <a:ext cx="800100" cy="5483225"/>
          </a:xfrm>
          <a:prstGeom prst="curvedLeftArrow">
            <a:avLst>
              <a:gd name="adj1" fmla="val 102798"/>
              <a:gd name="adj2" fmla="val 205595"/>
              <a:gd name="adj3" fmla="val 33333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3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grpSp>
        <p:nvGrpSpPr>
          <p:cNvPr id="47" name="Group 23"/>
          <p:cNvGrpSpPr>
            <a:grpSpLocks/>
          </p:cNvGrpSpPr>
          <p:nvPr/>
        </p:nvGrpSpPr>
        <p:grpSpPr bwMode="auto">
          <a:xfrm>
            <a:off x="3886200" y="2971800"/>
            <a:ext cx="1227138" cy="178594"/>
            <a:chOff x="0" y="0"/>
            <a:chExt cx="668" cy="105"/>
          </a:xfrm>
        </p:grpSpPr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169" cy="103"/>
            </a:xfrm>
            <a:prstGeom prst="rect">
              <a:avLst/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169" y="1"/>
              <a:ext cx="169" cy="103"/>
            </a:xfrm>
            <a:prstGeom prst="rect">
              <a:avLst/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0" name="Rectangle 26"/>
            <p:cNvSpPr>
              <a:spLocks noChangeArrowheads="1"/>
            </p:cNvSpPr>
            <p:nvPr/>
          </p:nvSpPr>
          <p:spPr bwMode="auto">
            <a:xfrm>
              <a:off x="333" y="2"/>
              <a:ext cx="169" cy="103"/>
            </a:xfrm>
            <a:prstGeom prst="rect">
              <a:avLst/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1" name="Rectangle 27"/>
            <p:cNvSpPr>
              <a:spLocks noChangeArrowheads="1"/>
            </p:cNvSpPr>
            <p:nvPr/>
          </p:nvSpPr>
          <p:spPr bwMode="auto">
            <a:xfrm>
              <a:off x="499" y="1"/>
              <a:ext cx="169" cy="103"/>
            </a:xfrm>
            <a:prstGeom prst="rect">
              <a:avLst/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3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怎么做</a:t>
            </a:r>
            <a:r>
              <a:rPr lang="en-US" dirty="0" smtClean="0"/>
              <a:t>？(</a:t>
            </a:r>
            <a:r>
              <a:rPr lang="en-US" dirty="0"/>
              <a:t>一)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Leader</a:t>
            </a:r>
            <a:r>
              <a:rPr lang="zh-CN" altLang="en-US" dirty="0" smtClean="0"/>
              <a:t>为每个</a:t>
            </a:r>
            <a:r>
              <a:rPr lang="en-US" altLang="zh-CN" dirty="0" err="1" smtClean="0"/>
              <a:t>follower</a:t>
            </a:r>
            <a:r>
              <a:rPr lang="en-US" dirty="0" err="1" smtClean="0"/>
              <a:t>维护一个</a:t>
            </a:r>
            <a:r>
              <a:rPr lang="en-US" altLang="zh-CN" b="1" i="1" dirty="0" err="1" smtClean="0"/>
              <a:t>nextIndex</a:t>
            </a:r>
            <a:r>
              <a:rPr lang="zh-CN" altLang="en-US" dirty="0"/>
              <a:t>索引</a:t>
            </a:r>
            <a:endParaRPr lang="en-US" dirty="0"/>
          </a:p>
          <a:p>
            <a:pPr lvl="1" eaLnBrk="1" hangingPunct="1"/>
            <a:r>
              <a:rPr lang="zh-CN" altLang="en-US" dirty="0" smtClean="0"/>
              <a:t>代表发送给相应</a:t>
            </a:r>
            <a:r>
              <a:rPr lang="en-US" dirty="0" err="1" smtClean="0"/>
              <a:t>follower的</a:t>
            </a:r>
            <a:r>
              <a:rPr lang="zh-CN" altLang="en-US" dirty="0"/>
              <a:t>下一个</a:t>
            </a:r>
            <a:r>
              <a:rPr lang="en-US" dirty="0" err="1" smtClean="0"/>
              <a:t>条目</a:t>
            </a:r>
            <a:r>
              <a:rPr lang="zh-CN" altLang="en-US" dirty="0" smtClean="0"/>
              <a:t>的</a:t>
            </a:r>
            <a:r>
              <a:rPr lang="en-US" dirty="0" err="1" smtClean="0"/>
              <a:t>索引</a:t>
            </a:r>
            <a:endParaRPr lang="en-US" dirty="0" smtClean="0"/>
          </a:p>
          <a:p>
            <a:pPr eaLnBrk="1" hangingPunct="1"/>
            <a:r>
              <a:rPr lang="en-US" dirty="0" err="1" smtClean="0"/>
              <a:t>新的</a:t>
            </a:r>
            <a:r>
              <a:rPr lang="en-US" altLang="zh-CN" dirty="0" err="1" smtClean="0"/>
              <a:t>leader</a:t>
            </a:r>
            <a:r>
              <a:rPr lang="en-US" dirty="0" err="1" smtClean="0"/>
              <a:t>设置</a:t>
            </a:r>
            <a:r>
              <a:rPr lang="en-US" altLang="zh-CN" b="1" i="1" dirty="0" err="1" smtClean="0"/>
              <a:t>nextIndex</a:t>
            </a:r>
            <a:r>
              <a:rPr lang="en-US" dirty="0" smtClean="0"/>
              <a:t>=</a:t>
            </a:r>
            <a:r>
              <a:rPr lang="zh-CN" altLang="en-US" dirty="0" smtClean="0"/>
              <a:t>最后一个条目的索引 </a:t>
            </a:r>
            <a:r>
              <a:rPr lang="en-US" altLang="zh-CN" dirty="0" smtClean="0"/>
              <a:t>+ 1</a:t>
            </a:r>
            <a:endParaRPr lang="en-US" b="1" i="1" dirty="0"/>
          </a:p>
          <a:p>
            <a:pPr lvl="1" eaLnBrk="1" hangingPunct="1"/>
            <a:r>
              <a:rPr lang="en-US" dirty="0" smtClean="0"/>
              <a:t>在</a:t>
            </a:r>
            <a:r>
              <a:rPr lang="zh-CN" altLang="en-US" dirty="0" smtClean="0"/>
              <a:t>例子</a:t>
            </a:r>
            <a:r>
              <a:rPr lang="en-US" dirty="0" smtClean="0"/>
              <a:t>中</a:t>
            </a:r>
            <a:r>
              <a:rPr lang="zh-CN" altLang="en-US" dirty="0" smtClean="0"/>
              <a:t>设置成</a:t>
            </a:r>
            <a:r>
              <a:rPr lang="en-US" altLang="zh-CN" dirty="0" smtClean="0"/>
              <a:t>11</a:t>
            </a:r>
            <a:endParaRPr lang="en-US" dirty="0" smtClean="0"/>
          </a:p>
          <a:p>
            <a:pPr eaLnBrk="1" hangingPunct="1"/>
            <a:r>
              <a:rPr lang="en-US" dirty="0" err="1" smtClean="0"/>
              <a:t>把它广播给所有的follower</a:t>
            </a:r>
            <a:endParaRPr lang="en-US" dirty="0" smtClean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怎么做</a:t>
            </a:r>
            <a:r>
              <a:rPr lang="en-US" dirty="0" smtClean="0"/>
              <a:t>？(</a:t>
            </a:r>
            <a:r>
              <a:rPr lang="en-US" dirty="0"/>
              <a:t>二)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错过了一些</a:t>
            </a:r>
            <a:r>
              <a:rPr lang="en-US" altLang="zh-CN" dirty="0"/>
              <a:t> </a:t>
            </a:r>
            <a:r>
              <a:rPr lang="en-US" altLang="zh-CN" dirty="0" err="1" smtClean="0"/>
              <a:t>AppendEntry</a:t>
            </a:r>
            <a:r>
              <a:rPr lang="zh-CN" altLang="en-US" dirty="0"/>
              <a:t>请求</a:t>
            </a:r>
            <a:r>
              <a:rPr lang="en-US" dirty="0" err="1" smtClean="0"/>
              <a:t>的follower将拒绝</a:t>
            </a:r>
            <a:r>
              <a:rPr lang="zh-CN" altLang="en-US" dirty="0" smtClean="0"/>
              <a:t>后续的</a:t>
            </a:r>
            <a:r>
              <a:rPr lang="en-US" altLang="zh-CN" dirty="0" err="1" smtClean="0"/>
              <a:t>AppendEntry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leader</a:t>
            </a:r>
            <a:r>
              <a:rPr lang="en-US" dirty="0" err="1" smtClean="0"/>
              <a:t>将</a:t>
            </a:r>
            <a:r>
              <a:rPr lang="zh-CN" altLang="en-US" dirty="0" smtClean="0"/>
              <a:t>递减</a:t>
            </a:r>
            <a:r>
              <a:rPr lang="en-US" dirty="0" err="1" smtClean="0"/>
              <a:t>该</a:t>
            </a:r>
            <a:r>
              <a:rPr lang="en-US" altLang="zh-CN" dirty="0" err="1" smtClean="0"/>
              <a:t>follower</a:t>
            </a:r>
            <a:r>
              <a:rPr lang="en-US" dirty="0" err="1" smtClean="0"/>
              <a:t>的</a:t>
            </a:r>
            <a:r>
              <a:rPr lang="en-US" altLang="zh-CN" dirty="0" err="1" smtClean="0"/>
              <a:t>nextIndex</a:t>
            </a:r>
            <a:r>
              <a:rPr lang="en-US" dirty="0" smtClean="0"/>
              <a:t>, 并</a:t>
            </a:r>
            <a:r>
              <a:rPr lang="zh-CN" altLang="en-US" dirty="0" smtClean="0"/>
              <a:t>重试之前的</a:t>
            </a:r>
            <a:r>
              <a:rPr lang="en-US" altLang="zh-CN" dirty="0" err="1" smtClean="0"/>
              <a:t>AppendEntry</a:t>
            </a:r>
            <a:r>
              <a:rPr lang="zh-CN" altLang="en-US" dirty="0" smtClean="0"/>
              <a:t>请求</a:t>
            </a:r>
            <a:endParaRPr lang="en-US" dirty="0"/>
          </a:p>
          <a:p>
            <a:pPr lvl="1" eaLnBrk="1" hangingPunct="1"/>
            <a:r>
              <a:rPr lang="en-US" dirty="0" err="1" smtClean="0"/>
              <a:t>重复</a:t>
            </a:r>
            <a:r>
              <a:rPr lang="zh-CN" altLang="en-US" dirty="0" smtClean="0"/>
              <a:t>此过程直</a:t>
            </a:r>
            <a:r>
              <a:rPr lang="en-US" dirty="0" err="1" smtClean="0"/>
              <a:t>到</a:t>
            </a:r>
            <a:r>
              <a:rPr lang="en-US" altLang="zh-CN" dirty="0" err="1" smtClean="0"/>
              <a:t>leader</a:t>
            </a:r>
            <a:r>
              <a:rPr lang="en-US" dirty="0" err="1" smtClean="0"/>
              <a:t>和</a:t>
            </a:r>
            <a:r>
              <a:rPr lang="en-US" altLang="zh-CN" dirty="0" err="1" smtClean="0"/>
              <a:t>follower</a:t>
            </a:r>
            <a:r>
              <a:rPr lang="en-US" dirty="0" err="1" smtClean="0"/>
              <a:t>的日志</a:t>
            </a:r>
            <a:r>
              <a:rPr lang="zh-CN" altLang="en-US" dirty="0" smtClean="0"/>
              <a:t>在</a:t>
            </a:r>
            <a:r>
              <a:rPr lang="en-US" dirty="0" err="1" smtClean="0"/>
              <a:t>某个点</a:t>
            </a:r>
            <a:r>
              <a:rPr lang="en-US" b="1" dirty="0" err="1" smtClean="0"/>
              <a:t>匹配</a:t>
            </a:r>
            <a:endParaRPr lang="en-US" b="1" dirty="0"/>
          </a:p>
          <a:p>
            <a:pPr eaLnBrk="1" hangingPunct="1"/>
            <a:r>
              <a:rPr lang="en-US" dirty="0" err="1" smtClean="0"/>
              <a:t>然后给</a:t>
            </a:r>
            <a:r>
              <a:rPr lang="en-US" altLang="zh-CN" dirty="0" err="1" smtClean="0"/>
              <a:t>follower</a:t>
            </a:r>
            <a:r>
              <a:rPr lang="zh-CN" altLang="en-US" dirty="0" smtClean="0"/>
              <a:t>发送</a:t>
            </a:r>
            <a:r>
              <a:rPr lang="en-US" dirty="0" err="1" smtClean="0"/>
              <a:t>它错过的所有日志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怎么做</a:t>
            </a:r>
            <a:r>
              <a:rPr lang="en-US" dirty="0" smtClean="0"/>
              <a:t>？(</a:t>
            </a:r>
            <a:r>
              <a:rPr lang="en-US" dirty="0"/>
              <a:t>三)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371850"/>
            <a:ext cx="8229600" cy="1520825"/>
          </a:xfrm>
        </p:spPr>
        <p:txBody>
          <a:bodyPr/>
          <a:lstStyle/>
          <a:p>
            <a:pPr eaLnBrk="1" hangingPunct="1"/>
            <a:r>
              <a:rPr lang="en-US" dirty="0" err="1" smtClean="0"/>
              <a:t>通过</a:t>
            </a:r>
            <a:r>
              <a:rPr lang="zh-CN" altLang="en-US" dirty="0" smtClean="0"/>
              <a:t>前述的过程</a:t>
            </a:r>
            <a:r>
              <a:rPr lang="en-US" dirty="0" smtClean="0"/>
              <a:t>, </a:t>
            </a:r>
            <a:r>
              <a:rPr lang="en-US" altLang="zh-CN" dirty="0" err="1"/>
              <a:t>leader</a:t>
            </a:r>
            <a:r>
              <a:rPr lang="en-US" dirty="0" err="1" smtClean="0"/>
              <a:t>发现</a:t>
            </a:r>
            <a:r>
              <a:rPr lang="en-US" altLang="zh-CN" dirty="0" err="1" smtClean="0"/>
              <a:t>follower</a:t>
            </a:r>
            <a:r>
              <a:rPr lang="en-US" dirty="0" smtClean="0"/>
              <a:t> </a:t>
            </a:r>
            <a:r>
              <a:rPr lang="en-US" dirty="0"/>
              <a:t>(b) </a:t>
            </a:r>
            <a:r>
              <a:rPr lang="zh-CN" altLang="en-US" dirty="0" smtClean="0"/>
              <a:t>可以</a:t>
            </a:r>
            <a:r>
              <a:rPr lang="en-US" dirty="0" err="1" smtClean="0"/>
              <a:t>接受的第一个</a:t>
            </a:r>
            <a:r>
              <a:rPr lang="zh-CN" altLang="en-US" dirty="0"/>
              <a:t>日志</a:t>
            </a:r>
            <a:r>
              <a:rPr lang="en-US" dirty="0" smtClean="0"/>
              <a:t>条目是条目</a:t>
            </a:r>
            <a:r>
              <a:rPr lang="en-US" dirty="0"/>
              <a:t>5</a:t>
            </a:r>
          </a:p>
          <a:p>
            <a:pPr eaLnBrk="1" hangingPunct="1"/>
            <a:r>
              <a:rPr lang="en-US" dirty="0" err="1"/>
              <a:t>然后</a:t>
            </a:r>
            <a:r>
              <a:rPr lang="en-US" dirty="0"/>
              <a:t>, </a:t>
            </a:r>
            <a:r>
              <a:rPr lang="en-US" dirty="0" smtClean="0"/>
              <a:t>它将条目5-10</a:t>
            </a:r>
            <a:r>
              <a:rPr lang="zh-CN" altLang="en-US" dirty="0" smtClean="0"/>
              <a:t>发送</a:t>
            </a:r>
            <a:r>
              <a:rPr lang="en-US" dirty="0" smtClean="0"/>
              <a:t>到 </a:t>
            </a:r>
            <a:r>
              <a:rPr lang="en-US" dirty="0"/>
              <a:t>(b)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64"/>
          <a:stretch>
            <a:fillRect/>
          </a:stretch>
        </p:blipFill>
        <p:spPr bwMode="auto">
          <a:xfrm>
            <a:off x="873125" y="1371601"/>
            <a:ext cx="7278688" cy="185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301" name="Rectangle 7"/>
          <p:cNvSpPr>
            <a:spLocks noChangeArrowheads="1"/>
          </p:cNvSpPr>
          <p:nvPr/>
        </p:nvSpPr>
        <p:spPr bwMode="auto">
          <a:xfrm>
            <a:off x="6202363" y="2343151"/>
            <a:ext cx="609600" cy="879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charset="0"/>
              <a:buNone/>
            </a:pPr>
            <a:endParaRPr 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j-ea"/>
              </a:rPr>
              <a:t>安全性</a:t>
            </a:r>
            <a:endParaRPr lang="en-US" dirty="0">
              <a:latin typeface="+mj-ea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/>
              <a:t>两个主要问题</a:t>
            </a:r>
          </a:p>
          <a:p>
            <a:pPr lvl="3" eaLnBrk="1" hangingPunct="1"/>
            <a:endParaRPr 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err="1" smtClean="0"/>
              <a:t>如果</a:t>
            </a:r>
            <a:r>
              <a:rPr lang="zh-CN" altLang="en-US" dirty="0" smtClean="0"/>
              <a:t>新</a:t>
            </a:r>
            <a:r>
              <a:rPr lang="en-US" altLang="zh-CN" dirty="0" err="1" smtClean="0"/>
              <a:t>leader</a:t>
            </a:r>
            <a:r>
              <a:rPr lang="en-US" dirty="0" err="1" smtClean="0"/>
              <a:t>的日志不包含以前提交的所有条目</a:t>
            </a:r>
            <a:r>
              <a:rPr lang="en-US" dirty="0"/>
              <a:t>, 该怎么办？</a:t>
            </a:r>
          </a:p>
          <a:p>
            <a:pPr lvl="1" eaLnBrk="1" hangingPunct="1"/>
            <a:r>
              <a:rPr lang="en-US" dirty="0" err="1" smtClean="0"/>
              <a:t>必须对新</a:t>
            </a:r>
            <a:r>
              <a:rPr lang="en-US" altLang="zh-CN" dirty="0" err="1" smtClean="0"/>
              <a:t>leader</a:t>
            </a:r>
            <a:r>
              <a:rPr lang="en-US" dirty="0" err="1" smtClean="0"/>
              <a:t>施加条件</a:t>
            </a:r>
            <a:endParaRPr lang="en-US" dirty="0"/>
          </a:p>
          <a:p>
            <a:pPr lvl="2" eaLnBrk="1" hangingPunct="1"/>
            <a:endParaRPr 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err="1" smtClean="0"/>
              <a:t>如何提交</a:t>
            </a:r>
            <a:r>
              <a:rPr lang="zh-CN" altLang="en-US" dirty="0" smtClean="0"/>
              <a:t>上个</a:t>
            </a:r>
            <a:r>
              <a:rPr lang="en-US" altLang="zh-CN" dirty="0" err="1" smtClean="0"/>
              <a:t>term</a:t>
            </a:r>
            <a:r>
              <a:rPr lang="en-US" dirty="0" err="1" smtClean="0"/>
              <a:t>的</a:t>
            </a:r>
            <a:r>
              <a:rPr lang="zh-CN" altLang="en-US" dirty="0" smtClean="0"/>
              <a:t>日志</a:t>
            </a:r>
            <a:r>
              <a:rPr lang="en-US" dirty="0" smtClean="0"/>
              <a:t>？</a:t>
            </a:r>
            <a:endParaRPr lang="en-US" dirty="0"/>
          </a:p>
          <a:p>
            <a:pPr lvl="1" eaLnBrk="1" hangingPunct="1"/>
            <a:r>
              <a:rPr lang="en-US" dirty="0"/>
              <a:t>必须调整提交机制</a:t>
            </a:r>
          </a:p>
        </p:txBody>
      </p:sp>
    </p:spTree>
    <p:extLst>
      <p:ext uri="{BB962C8B-B14F-4D97-AF65-F5344CB8AC3E}">
        <p14:creationId xmlns:p14="http://schemas.microsoft.com/office/powerpoint/2010/main" val="21596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/>
              <a:t>选举限制 (一)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任何新</a:t>
            </a:r>
            <a:r>
              <a:rPr lang="en-US" altLang="zh-CN" dirty="0" err="1" smtClean="0"/>
              <a:t>leader</a:t>
            </a:r>
            <a:r>
              <a:rPr lang="en-US" dirty="0" err="1" smtClean="0"/>
              <a:t>的日志</a:t>
            </a:r>
            <a:r>
              <a:rPr lang="en-US" b="1" i="1" dirty="0" err="1" smtClean="0"/>
              <a:t>必须</a:t>
            </a:r>
            <a:r>
              <a:rPr lang="en-US" dirty="0" err="1" smtClean="0"/>
              <a:t>包含所有以前提交的条目</a:t>
            </a:r>
            <a:endParaRPr lang="en-US" dirty="0"/>
          </a:p>
          <a:p>
            <a:pPr lvl="1" eaLnBrk="1" hangingPunct="1"/>
            <a:r>
              <a:rPr lang="en-US" altLang="zh-CN" dirty="0"/>
              <a:t>c</a:t>
            </a:r>
            <a:r>
              <a:rPr lang="en-US" altLang="zh-CN" dirty="0" smtClean="0"/>
              <a:t>andidate</a:t>
            </a:r>
            <a:r>
              <a:rPr lang="zh-CN" altLang="en-US" dirty="0" smtClean="0"/>
              <a:t>在它们的</a:t>
            </a:r>
            <a:r>
              <a:rPr lang="en-US" altLang="zh-CN" b="1" i="1" dirty="0" err="1" smtClean="0"/>
              <a:t>RequestVote</a:t>
            </a:r>
            <a:r>
              <a:rPr lang="en-US" altLang="zh-CN" b="1" i="1" dirty="0" smtClean="0"/>
              <a:t> RPC</a:t>
            </a:r>
            <a:r>
              <a:rPr lang="zh-CN" altLang="en-US" dirty="0" smtClean="0"/>
              <a:t>中包含</a:t>
            </a:r>
            <a:r>
              <a:rPr lang="en-US" dirty="0" err="1" smtClean="0"/>
              <a:t>其日志状态的信息</a:t>
            </a:r>
            <a:endParaRPr lang="en-US" dirty="0"/>
          </a:p>
          <a:p>
            <a:pPr lvl="1" eaLnBrk="1" hangingPunct="1"/>
            <a:r>
              <a:rPr lang="en-US" dirty="0" err="1" smtClean="0"/>
              <a:t>在投票给candidate之前</a:t>
            </a:r>
            <a:r>
              <a:rPr lang="en-US" dirty="0"/>
              <a:t>, </a:t>
            </a:r>
            <a:r>
              <a:rPr lang="en-US" dirty="0" err="1" smtClean="0"/>
              <a:t>服务器会检查candidate的日志是否与他们自己的日志一样</a:t>
            </a:r>
            <a:r>
              <a:rPr lang="zh-CN" altLang="en-US" dirty="0" smtClean="0"/>
              <a:t>或者更</a:t>
            </a:r>
            <a:r>
              <a:rPr lang="en-US" dirty="0" smtClean="0"/>
              <a:t>新</a:t>
            </a:r>
            <a:endParaRPr lang="en-US" dirty="0"/>
          </a:p>
          <a:p>
            <a:pPr lvl="2" eaLnBrk="1" hangingPunct="1"/>
            <a:r>
              <a:rPr lang="zh-CN" altLang="en-US" dirty="0" smtClean="0"/>
              <a:t>剩下的就取决于多数规则</a:t>
            </a:r>
            <a:r>
              <a:rPr lang="zh-CN" altLang="en-US" dirty="0"/>
              <a:t>了</a:t>
            </a:r>
            <a:endParaRPr lang="en-US" dirty="0"/>
          </a:p>
          <a:p>
            <a:pPr lvl="1" eaLnBrk="1" hangingPunct="1"/>
            <a:r>
              <a:rPr lang="zh-CN" altLang="en-US" dirty="0" smtClean="0"/>
              <a:t>“</a:t>
            </a:r>
            <a:r>
              <a:rPr lang="zh-CN" altLang="en-US" dirty="0"/>
              <a:t>更</a:t>
            </a:r>
            <a:r>
              <a:rPr lang="en-US" dirty="0" smtClean="0"/>
              <a:t>新</a:t>
            </a:r>
            <a:r>
              <a:rPr lang="zh-CN" altLang="en-US" dirty="0" smtClean="0"/>
              <a:t>”</a:t>
            </a:r>
            <a:r>
              <a:rPr lang="en-US" dirty="0" err="1" smtClean="0"/>
              <a:t>的定义</a:t>
            </a:r>
            <a:r>
              <a:rPr lang="en-US" dirty="0"/>
              <a:t>: </a:t>
            </a:r>
            <a:r>
              <a:rPr lang="zh-CN" altLang="en-US" dirty="0"/>
              <a:t>请看</a:t>
            </a:r>
            <a:r>
              <a:rPr lang="en-US" dirty="0" err="1" smtClean="0"/>
              <a:t>下一</a:t>
            </a:r>
            <a:r>
              <a:rPr lang="zh-CN" altLang="en-US" dirty="0" smtClean="0"/>
              <a:t>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89" y="116207"/>
            <a:ext cx="7783011" cy="4944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035" y="426026"/>
            <a:ext cx="206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Consistency Models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67055" y="219114"/>
            <a:ext cx="488373" cy="334881"/>
          </a:xfrm>
          <a:prstGeom prst="roundRect">
            <a:avLst/>
          </a:prstGeom>
          <a:solidFill>
            <a:srgbClr val="FFB1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67055" y="670570"/>
            <a:ext cx="488373" cy="334881"/>
          </a:xfrm>
          <a:prstGeom prst="roundRect">
            <a:avLst/>
          </a:prstGeom>
          <a:solidFill>
            <a:srgbClr val="FFA5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567054" y="1173981"/>
            <a:ext cx="488373" cy="334881"/>
          </a:xfrm>
          <a:prstGeom prst="roundRect">
            <a:avLst/>
          </a:prstGeom>
          <a:solidFill>
            <a:srgbClr val="65C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55427" y="255749"/>
            <a:ext cx="187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在某类网络故障时不可用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55426" y="623543"/>
            <a:ext cx="187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所有非失效节点可用，只要客户端使用相同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55426" y="1083624"/>
            <a:ext cx="187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所有非失效节点可用，即使网络完全故障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6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14="http://schemas.microsoft.com/office/powerpoint/2010/main" xmlns="" id="{DA62E762-A3F4-4A16-9390-B65280D1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844"/>
            <a:ext cx="7886700" cy="994172"/>
          </a:xfrm>
        </p:spPr>
        <p:txBody>
          <a:bodyPr/>
          <a:lstStyle/>
          <a:p>
            <a:r>
              <a:rPr lang="en-IN" dirty="0" err="1" smtClean="0"/>
              <a:t>哪个日志</a:t>
            </a:r>
            <a:r>
              <a:rPr lang="zh-CN" altLang="en-US" dirty="0" smtClean="0"/>
              <a:t>更</a:t>
            </a:r>
            <a:r>
              <a:rPr lang="en-IN" dirty="0" smtClean="0"/>
              <a:t>新？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14="http://schemas.microsoft.com/office/powerpoint/2010/main" xmlns="" id="{6D02BD9F-F978-4A5C-BE61-7CE928FA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Raft </a:t>
            </a:r>
            <a:r>
              <a:rPr lang="zh-CN" altLang="en-US" dirty="0" smtClean="0"/>
              <a:t>通过比较最后一个日志条目的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来</a:t>
            </a:r>
            <a:r>
              <a:rPr lang="en-US" dirty="0" err="1" smtClean="0"/>
              <a:t>确定两个日志中哪一个更新</a:t>
            </a:r>
            <a:endParaRPr lang="en-US" dirty="0"/>
          </a:p>
          <a:p>
            <a:pPr marL="971550" lvl="1" indent="-342900"/>
            <a:r>
              <a:rPr lang="zh-CN" altLang="en-US" dirty="0" smtClean="0"/>
              <a:t>如果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不同，</a:t>
            </a:r>
            <a:r>
              <a:rPr lang="en-US" dirty="0" smtClean="0"/>
              <a:t>term</a:t>
            </a:r>
            <a:r>
              <a:rPr lang="zh-CN" altLang="en-US" dirty="0" smtClean="0"/>
              <a:t>较大的日志条目更新</a:t>
            </a:r>
            <a:endParaRPr lang="en-US" dirty="0"/>
          </a:p>
          <a:p>
            <a:pPr marL="971550" lvl="1" indent="-342900"/>
            <a:r>
              <a:rPr lang="en-US" dirty="0" err="1" smtClean="0"/>
              <a:t>如果</a:t>
            </a:r>
            <a:r>
              <a:rPr lang="en-US" altLang="zh-CN" dirty="0" err="1" smtClean="0"/>
              <a:t>term</a:t>
            </a:r>
            <a:r>
              <a:rPr lang="zh-CN" altLang="en-US" dirty="0" smtClean="0"/>
              <a:t>相同，那么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较大的日志条目更新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某个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下的一条日志</a:t>
            </a:r>
            <a:r>
              <a:rPr lang="en-US" dirty="0" err="1" smtClean="0"/>
              <a:t>意味着</a:t>
            </a:r>
            <a:r>
              <a:rPr lang="zh-CN" altLang="en-US" dirty="0" smtClean="0"/>
              <a:t>该</a:t>
            </a:r>
            <a:r>
              <a:rPr lang="en-US" altLang="zh-CN" dirty="0" smtClean="0"/>
              <a:t>term</a:t>
            </a:r>
            <a:r>
              <a:rPr lang="zh-CN" altLang="en-US" dirty="0"/>
              <a:t>的</a:t>
            </a:r>
            <a:r>
              <a:rPr lang="en-US" altLang="zh-CN" dirty="0" err="1" smtClean="0"/>
              <a:t>leader</a:t>
            </a:r>
            <a:r>
              <a:rPr lang="en-US" dirty="0" err="1" smtClean="0"/>
              <a:t>是由多数选举产生的</a:t>
            </a:r>
            <a:r>
              <a:rPr lang="en-US" dirty="0"/>
              <a:t>, </a:t>
            </a:r>
            <a:r>
              <a:rPr lang="en-US" dirty="0" smtClean="0"/>
              <a:t>而</a:t>
            </a:r>
            <a:r>
              <a:rPr lang="zh-CN" altLang="en-US" dirty="0" smtClean="0"/>
              <a:t>之前</a:t>
            </a:r>
            <a:r>
              <a:rPr lang="en-US" dirty="0" err="1" smtClean="0"/>
              <a:t>的日志记录</a:t>
            </a:r>
            <a:r>
              <a:rPr lang="zh-CN" altLang="en-US" dirty="0" smtClean="0"/>
              <a:t>都</a:t>
            </a:r>
            <a:r>
              <a:rPr lang="en-US" dirty="0" err="1" smtClean="0"/>
              <a:t>是最新的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2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14="http://schemas.microsoft.com/office/powerpoint/2010/main" xmlns="" id="{0CECC444-2003-4705-BD8D-5BE14FAA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671"/>
            <a:ext cx="7886700" cy="994172"/>
          </a:xfrm>
        </p:spPr>
        <p:txBody>
          <a:bodyPr/>
          <a:lstStyle/>
          <a:p>
            <a:r>
              <a:rPr lang="en-IN" dirty="0" err="1" smtClean="0"/>
              <a:t>新的</a:t>
            </a:r>
            <a:r>
              <a:rPr lang="en-US" altLang="zh-CN" dirty="0"/>
              <a:t>L</a:t>
            </a:r>
            <a:r>
              <a:rPr lang="en-US" altLang="zh-CN" dirty="0" smtClean="0"/>
              <a:t>eader</a:t>
            </a:r>
            <a:r>
              <a:rPr lang="en-IN" dirty="0" err="1" smtClean="0"/>
              <a:t>不会删除已提交的</a:t>
            </a:r>
            <a:r>
              <a:rPr lang="zh-CN" altLang="en-US" dirty="0" smtClean="0"/>
              <a:t>日志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:p14="http://schemas.microsoft.com/office/powerpoint/2010/main" xmlns="" id="{75A829A3-D819-4023-861B-C554FD71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777" y="1370013"/>
            <a:ext cx="5428445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/>
              <a:t>选举限制 (二)</a:t>
            </a:r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457200" y="4419600"/>
            <a:ext cx="5570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 dirty="0" err="1" smtClean="0">
                <a:latin typeface="宋体" panose="02010600030101010101" pitchFamily="2" charset="-122"/>
              </a:rPr>
              <a:t>同一</a:t>
            </a:r>
            <a:r>
              <a:rPr lang="zh-CN" altLang="en-US" sz="2800" dirty="0" smtClean="0">
                <a:latin typeface="宋体" panose="02010600030101010101" pitchFamily="2" charset="-122"/>
              </a:rPr>
              <a:t>集群</a:t>
            </a:r>
            <a:r>
              <a:rPr lang="en-US" sz="2800" dirty="0" err="1" smtClean="0">
                <a:latin typeface="宋体" panose="02010600030101010101" pitchFamily="2" charset="-122"/>
              </a:rPr>
              <a:t>的两个多数</a:t>
            </a:r>
            <a:r>
              <a:rPr lang="zh-CN" altLang="en-US" sz="2800" dirty="0" smtClean="0">
                <a:latin typeface="宋体" panose="02010600030101010101" pitchFamily="2" charset="-122"/>
              </a:rPr>
              <a:t>子集一定</a:t>
            </a:r>
            <a:r>
              <a:rPr lang="en-US" sz="2800" dirty="0" err="1" smtClean="0">
                <a:latin typeface="宋体" panose="02010600030101010101" pitchFamily="2" charset="-122"/>
              </a:rPr>
              <a:t>相交</a:t>
            </a:r>
            <a:endParaRPr lang="en-US" sz="2800" dirty="0">
              <a:latin typeface="宋体" panose="02010600030101010101" pitchFamily="2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3263" y="1608535"/>
            <a:ext cx="3757612" cy="26800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en-US" sz="2800" dirty="0">
                <a:latin typeface="+mn-lt"/>
              </a:rPr>
              <a:t>Servers holding</a:t>
            </a:r>
          </a:p>
          <a:p>
            <a:pPr algn="ctr">
              <a:buFont typeface="Wingdings" charset="0"/>
              <a:buNone/>
            </a:pPr>
            <a:r>
              <a:rPr lang="en-US" sz="2800" dirty="0">
                <a:latin typeface="+mn-lt"/>
              </a:rPr>
              <a:t> the last committed</a:t>
            </a:r>
          </a:p>
          <a:p>
            <a:pPr algn="ctr">
              <a:buFont typeface="Wingdings" charset="0"/>
              <a:buNone/>
            </a:pPr>
            <a:r>
              <a:rPr lang="en-US" sz="2800" dirty="0">
                <a:latin typeface="+mn-lt"/>
              </a:rPr>
              <a:t>log entry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214813" y="1608535"/>
            <a:ext cx="3757612" cy="2680097"/>
          </a:xfrm>
          <a:prstGeom prst="ellipse">
            <a:avLst/>
          </a:prstGeom>
          <a:solidFill>
            <a:schemeClr val="bg2">
              <a:lumMod val="75000"/>
              <a:alpha val="42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en-US" sz="2800" dirty="0">
                <a:latin typeface="+mn-lt"/>
              </a:rPr>
              <a:t>Servers having </a:t>
            </a:r>
          </a:p>
          <a:p>
            <a:pPr algn="ctr">
              <a:buFont typeface="Wingdings" charset="0"/>
              <a:buNone/>
            </a:pPr>
            <a:r>
              <a:rPr lang="en-US" sz="2800" dirty="0">
                <a:latin typeface="+mn-lt"/>
              </a:rPr>
              <a:t>elected the</a:t>
            </a:r>
          </a:p>
          <a:p>
            <a:pPr algn="ctr">
              <a:buFont typeface="Wingdings" charset="0"/>
              <a:buNone/>
            </a:pPr>
            <a:r>
              <a:rPr lang="en-US" sz="2800" dirty="0">
                <a:latin typeface="+mn-lt"/>
              </a:rPr>
              <a:t>new leader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703263" y="1608535"/>
            <a:ext cx="3757612" cy="2680097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charset="0"/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99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4313"/>
            <a:ext cx="8928100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提交</a:t>
            </a:r>
            <a:r>
              <a:rPr lang="zh-CN" altLang="en-US" dirty="0" smtClean="0"/>
              <a:t>之前</a:t>
            </a:r>
            <a:r>
              <a:rPr lang="en-US" altLang="zh-CN" dirty="0" err="1" smtClean="0"/>
              <a:t>term</a:t>
            </a:r>
            <a:r>
              <a:rPr lang="en-US" dirty="0" err="1" smtClean="0"/>
              <a:t>的</a:t>
            </a:r>
            <a:r>
              <a:rPr lang="zh-CN" altLang="en-US" dirty="0" smtClean="0"/>
              <a:t>日志</a:t>
            </a:r>
            <a:endParaRPr lang="en-US" dirty="0"/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71563"/>
            <a:ext cx="8610600" cy="3703637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leader</a:t>
            </a:r>
            <a:r>
              <a:rPr lang="en-US" dirty="0" err="1" smtClean="0"/>
              <a:t>不能断定</a:t>
            </a:r>
            <a:r>
              <a:rPr lang="zh-CN" altLang="en-US" dirty="0"/>
              <a:t>之前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的一条日志已经提交，</a:t>
            </a:r>
            <a:r>
              <a:rPr lang="en-US" dirty="0" err="1" smtClean="0"/>
              <a:t>即使</a:t>
            </a:r>
            <a:r>
              <a:rPr lang="zh-CN" altLang="en-US" dirty="0" smtClean="0"/>
              <a:t>它已经</a:t>
            </a:r>
            <a:r>
              <a:rPr lang="en-US" dirty="0" err="1" smtClean="0"/>
              <a:t>存储在多数服务器上</a:t>
            </a:r>
            <a:endParaRPr lang="en-US" dirty="0"/>
          </a:p>
          <a:p>
            <a:pPr lvl="3" eaLnBrk="1" hangingPunct="1"/>
            <a:endParaRPr lang="en-US" dirty="0"/>
          </a:p>
          <a:p>
            <a:pPr eaLnBrk="1" hangingPunct="1"/>
            <a:r>
              <a:rPr lang="en-US" altLang="zh-CN" dirty="0" err="1"/>
              <a:t>leader</a:t>
            </a:r>
            <a:r>
              <a:rPr lang="en-US" dirty="0" err="1" smtClean="0"/>
              <a:t>绝不</a:t>
            </a:r>
            <a:r>
              <a:rPr lang="zh-CN" altLang="en-US" dirty="0" smtClean="0"/>
              <a:t>应该</a:t>
            </a:r>
            <a:r>
              <a:rPr lang="en-US" dirty="0" err="1" smtClean="0"/>
              <a:t>通过副本</a:t>
            </a:r>
            <a:r>
              <a:rPr lang="zh-CN" altLang="en-US" dirty="0" smtClean="0"/>
              <a:t>数量</a:t>
            </a:r>
            <a:r>
              <a:rPr lang="en-US" dirty="0" err="1" smtClean="0"/>
              <a:t>来提交</a:t>
            </a:r>
            <a:r>
              <a:rPr lang="zh-CN" altLang="en-US" dirty="0" smtClean="0"/>
              <a:t>之前</a:t>
            </a:r>
            <a:r>
              <a:rPr lang="en-US" altLang="zh-CN" dirty="0" err="1" smtClean="0"/>
              <a:t>term</a:t>
            </a:r>
            <a:r>
              <a:rPr lang="en-US" dirty="0" err="1" smtClean="0"/>
              <a:t>的日志</a:t>
            </a:r>
            <a:endParaRPr lang="en-US" dirty="0"/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 err="1" smtClean="0"/>
              <a:t>应该只对</a:t>
            </a:r>
            <a:r>
              <a:rPr lang="zh-CN" altLang="en-US" dirty="0" smtClean="0"/>
              <a:t>当前</a:t>
            </a:r>
            <a:r>
              <a:rPr lang="en-US" altLang="zh-CN" dirty="0" err="1" smtClean="0"/>
              <a:t>term</a:t>
            </a:r>
            <a:r>
              <a:rPr lang="en-US" dirty="0" err="1" smtClean="0"/>
              <a:t>中的</a:t>
            </a:r>
            <a:r>
              <a:rPr lang="zh-CN" altLang="en-US" dirty="0" smtClean="0"/>
              <a:t>日志</a:t>
            </a:r>
            <a:r>
              <a:rPr lang="en-US" dirty="0" err="1" smtClean="0"/>
              <a:t>执行此操作</a:t>
            </a:r>
            <a:endParaRPr lang="en-US" dirty="0"/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 err="1" smtClean="0"/>
              <a:t>一旦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的某条日志提交</a:t>
            </a:r>
            <a:r>
              <a:rPr lang="en-US" dirty="0" smtClean="0"/>
              <a:t>, </a:t>
            </a:r>
            <a:r>
              <a:rPr lang="en-US" dirty="0" err="1" smtClean="0"/>
              <a:t>所有以前的</a:t>
            </a:r>
            <a:r>
              <a:rPr lang="zh-CN" altLang="en-US" dirty="0" smtClean="0"/>
              <a:t>日志也就</a:t>
            </a:r>
            <a:r>
              <a:rPr lang="en-US" dirty="0" err="1" smtClean="0"/>
              <a:t>间接提交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7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提交</a:t>
            </a:r>
            <a:r>
              <a:rPr lang="zh-CN" altLang="en-US" dirty="0" smtClean="0"/>
              <a:t>之前</a:t>
            </a:r>
            <a:r>
              <a:rPr lang="en-US" altLang="zh-CN" dirty="0" err="1" smtClean="0"/>
              <a:t>term</a:t>
            </a:r>
            <a:r>
              <a:rPr lang="en-US" dirty="0" err="1" smtClean="0"/>
              <a:t>的</a:t>
            </a:r>
            <a:r>
              <a:rPr lang="zh-CN" altLang="en-US" dirty="0" smtClean="0"/>
              <a:t>日志</a:t>
            </a:r>
            <a:endParaRPr lang="en-US" dirty="0"/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622300" y="3886200"/>
            <a:ext cx="2552700" cy="1130300"/>
          </a:xfrm>
          <a:prstGeom prst="wedgeRectCallout">
            <a:avLst>
              <a:gd name="adj1" fmla="val -3285"/>
              <a:gd name="adj2" fmla="val -81081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</a:t>
            </a:r>
            <a:r>
              <a:rPr lang="en-US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是leader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, </a:t>
            </a:r>
            <a:r>
              <a:rPr lang="en-US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并在index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 2处复制</a:t>
            </a:r>
            <a:r>
              <a:rPr lang="zh-CN" alt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该</a:t>
            </a:r>
            <a:r>
              <a:rPr lang="en-US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日志条目</a:t>
            </a:r>
            <a:r>
              <a:rPr lang="zh-CN" alt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到少部分机器</a:t>
            </a:r>
            <a:endParaRPr lang="en-US" sz="20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838200"/>
            <a:ext cx="55499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1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700" y="0"/>
            <a:ext cx="9131300" cy="85725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提交</a:t>
            </a:r>
            <a:r>
              <a:rPr lang="zh-CN" altLang="en-US" dirty="0"/>
              <a:t>之前</a:t>
            </a:r>
            <a:r>
              <a:rPr lang="en-US" altLang="zh-CN" dirty="0" err="1"/>
              <a:t>term的</a:t>
            </a:r>
            <a:r>
              <a:rPr lang="zh-CN" altLang="en-US" dirty="0"/>
              <a:t>日志</a:t>
            </a:r>
            <a:endParaRPr lang="en-US" dirty="0"/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397000" y="3949700"/>
            <a:ext cx="4787900" cy="1054100"/>
          </a:xfrm>
          <a:prstGeom prst="wedgeRectCallout">
            <a:avLst>
              <a:gd name="adj1" fmla="val -19543"/>
              <a:gd name="adj2" fmla="val -77237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崩溃;S5 </a:t>
            </a:r>
            <a:r>
              <a:rPr lang="en-US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当选为</a:t>
            </a:r>
            <a:r>
              <a:rPr lang="en-US" altLang="zh-CN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term</a:t>
            </a:r>
            <a:r>
              <a:rPr lang="en-US" altLang="zh-CN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 3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的leader, </a:t>
            </a:r>
            <a:r>
              <a:rPr lang="en-US" sz="2000" dirty="0" err="1">
                <a:solidFill>
                  <a:srgbClr val="404040"/>
                </a:solidFill>
                <a:latin typeface="Helvetica Neue Light"/>
                <a:cs typeface="Helvetica Neue Light"/>
              </a:rPr>
              <a:t>其选票来自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S3、S4</a:t>
            </a:r>
            <a:r>
              <a:rPr lang="zh-CN" alt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和自身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, </a:t>
            </a:r>
            <a:r>
              <a:rPr lang="en-US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并在index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 2</a:t>
            </a:r>
            <a:r>
              <a:rPr lang="zh-CN" alt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处</a:t>
            </a:r>
            <a:r>
              <a:rPr lang="en-US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接受</a:t>
            </a:r>
            <a:r>
              <a:rPr lang="zh-CN" alt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了</a:t>
            </a:r>
            <a:r>
              <a:rPr lang="en-US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不同的</a:t>
            </a:r>
            <a:r>
              <a:rPr lang="zh-CN" alt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日志条目</a:t>
            </a:r>
            <a:endParaRPr lang="en-US" sz="20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9200" y="838200"/>
            <a:ext cx="44577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5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700" y="0"/>
            <a:ext cx="9131300" cy="85725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提交</a:t>
            </a:r>
            <a:r>
              <a:rPr lang="zh-CN" altLang="en-US" dirty="0"/>
              <a:t>之前</a:t>
            </a:r>
            <a:r>
              <a:rPr lang="en-US" altLang="zh-CN" dirty="0" err="1"/>
              <a:t>term的</a:t>
            </a:r>
            <a:r>
              <a:rPr lang="zh-CN" altLang="en-US" dirty="0"/>
              <a:t>日志</a:t>
            </a:r>
            <a:endParaRPr lang="en-US" dirty="0"/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752600" y="3949700"/>
            <a:ext cx="2933700" cy="952500"/>
          </a:xfrm>
          <a:prstGeom prst="wedgeRectCallout">
            <a:avLst>
              <a:gd name="adj1" fmla="val 30417"/>
              <a:gd name="adj2" fmla="val -95310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S5 崩溃;S1 重新启动, </a:t>
            </a:r>
            <a:r>
              <a:rPr lang="en-US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当选为</a:t>
            </a:r>
            <a:r>
              <a:rPr lang="en-US" altLang="zh-CN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leader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, 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并继续复制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9700" y="838200"/>
            <a:ext cx="29972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6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700" y="0"/>
            <a:ext cx="9131300" cy="85725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提交</a:t>
            </a:r>
            <a:r>
              <a:rPr lang="zh-CN" altLang="en-US" dirty="0"/>
              <a:t>之前</a:t>
            </a:r>
            <a:r>
              <a:rPr lang="en-US" altLang="zh-CN" dirty="0" err="1"/>
              <a:t>term的</a:t>
            </a:r>
            <a:r>
              <a:rPr lang="zh-CN" altLang="en-US" dirty="0"/>
              <a:t>日志</a:t>
            </a:r>
            <a:endParaRPr lang="en-US" dirty="0"/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574800" y="3937000"/>
            <a:ext cx="4902200" cy="952500"/>
          </a:xfrm>
          <a:prstGeom prst="wedgeRectCallout">
            <a:avLst>
              <a:gd name="adj1" fmla="val 30233"/>
              <a:gd name="adj2" fmla="val -93976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崩溃, S5 </a:t>
            </a:r>
            <a:r>
              <a:rPr lang="en-US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当选为</a:t>
            </a:r>
            <a:r>
              <a:rPr lang="en-US" altLang="zh-CN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leader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 (</a:t>
            </a:r>
            <a:r>
              <a:rPr lang="zh-CN" alt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来自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S2、S3 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和 S4 的选票), </a:t>
            </a:r>
            <a:r>
              <a:rPr lang="zh-CN" alt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用自己</a:t>
            </a:r>
            <a:r>
              <a:rPr lang="en-US" altLang="zh-CN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term 3</a:t>
            </a:r>
            <a:r>
              <a:rPr lang="zh-CN" alt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的日志条目覆盖其他</a:t>
            </a:r>
            <a:r>
              <a:rPr lang="en-US" altLang="zh-CN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follower</a:t>
            </a:r>
            <a:r>
              <a:rPr lang="zh-CN" alt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的日志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。</a:t>
            </a:r>
            <a:endParaRPr lang="en-US" sz="20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5100" y="838200"/>
            <a:ext cx="17018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6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700" y="0"/>
            <a:ext cx="9131300" cy="85725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提交</a:t>
            </a:r>
            <a:r>
              <a:rPr lang="zh-CN" altLang="en-US" dirty="0"/>
              <a:t>之前</a:t>
            </a:r>
            <a:r>
              <a:rPr lang="en-US" altLang="zh-CN" dirty="0" err="1"/>
              <a:t>term的</a:t>
            </a:r>
            <a:r>
              <a:rPr lang="zh-CN" altLang="en-US" dirty="0"/>
              <a:t>日志</a:t>
            </a:r>
            <a:endParaRPr lang="en-US" dirty="0"/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311400" y="3949700"/>
            <a:ext cx="5880100" cy="952500"/>
          </a:xfrm>
          <a:prstGeom prst="wedgeRectCallout">
            <a:avLst>
              <a:gd name="adj1" fmla="val 26030"/>
              <a:gd name="adj2" fmla="val -99309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但是, 如果 S1 </a:t>
            </a:r>
            <a:r>
              <a:rPr lang="en-US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在崩溃之前将其当前</a:t>
            </a:r>
            <a:r>
              <a:rPr lang="en-US" altLang="zh-CN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term</a:t>
            </a:r>
            <a:r>
              <a:rPr lang="en-US" sz="2000" dirty="0" err="1" smtClean="0">
                <a:solidFill>
                  <a:srgbClr val="404040"/>
                </a:solidFill>
                <a:latin typeface="Helvetica Neue Light"/>
                <a:cs typeface="Helvetica Neue Light"/>
              </a:rPr>
              <a:t>的条目复制到大多数服务器上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, </a:t>
            </a:r>
            <a:r>
              <a:rPr lang="zh-CN" alt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那么</a:t>
            </a:r>
            <a:r>
              <a:rPr lang="en-US" sz="2000" dirty="0" err="1">
                <a:solidFill>
                  <a:srgbClr val="404040"/>
                </a:solidFill>
                <a:latin typeface="Helvetica Neue Light"/>
                <a:cs typeface="Helvetica Neue Light"/>
              </a:rPr>
              <a:t>此条目</a:t>
            </a:r>
            <a:r>
              <a:rPr lang="zh-CN" alt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已提交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 (S5 无法赢得选举)。</a:t>
            </a:r>
          </a:p>
        </p:txBody>
      </p:sp>
    </p:spTree>
    <p:extLst>
      <p:ext uri="{BB962C8B-B14F-4D97-AF65-F5344CB8AC3E}">
        <p14:creationId xmlns:p14="http://schemas.microsoft.com/office/powerpoint/2010/main" val="6373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群集成员更改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/>
              <a:t>无法进行原子切换</a:t>
            </a:r>
            <a:endParaRPr lang="en-US" dirty="0"/>
          </a:p>
          <a:p>
            <a:pPr lvl="1" eaLnBrk="1" hangingPunct="1"/>
            <a:r>
              <a:rPr lang="zh-CN" altLang="en-US" dirty="0" smtClean="0"/>
              <a:t>需要一次一个的更改集群的成员</a:t>
            </a:r>
            <a:endParaRPr lang="en-US" dirty="0"/>
          </a:p>
          <a:p>
            <a:pPr eaLnBrk="1" hangingPunct="1"/>
            <a:endParaRPr lang="en-US" dirty="0" err="1"/>
          </a:p>
          <a:p>
            <a:pPr eaLnBrk="1" hangingPunct="1"/>
            <a:r>
              <a:rPr lang="en-US" dirty="0" err="1" smtClean="0"/>
              <a:t>使用两阶段方法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 smtClean="0"/>
              <a:t>首先切换到过渡</a:t>
            </a:r>
            <a:r>
              <a:rPr lang="zh-CN" altLang="en-US" dirty="0"/>
              <a:t>的</a:t>
            </a:r>
            <a:r>
              <a:rPr lang="en-US" altLang="zh-CN" b="1" i="1" dirty="0"/>
              <a:t>j</a:t>
            </a:r>
            <a:r>
              <a:rPr lang="en-US" altLang="zh-CN" b="1" i="1" dirty="0" smtClean="0"/>
              <a:t>oint </a:t>
            </a:r>
            <a:r>
              <a:rPr lang="en-US" altLang="zh-CN" b="1" i="1" dirty="0"/>
              <a:t>consensus</a:t>
            </a:r>
            <a:r>
              <a:rPr lang="en-US" altLang="zh-CN" dirty="0"/>
              <a:t> </a:t>
            </a:r>
            <a:r>
              <a:rPr lang="en-US" dirty="0" err="1" smtClean="0"/>
              <a:t>配置</a:t>
            </a:r>
            <a:endParaRPr lang="en-US" dirty="0"/>
          </a:p>
          <a:p>
            <a:pPr lvl="1" eaLnBrk="1" hangingPunct="1"/>
            <a:r>
              <a:rPr lang="en-US" dirty="0" err="1" smtClean="0"/>
              <a:t>一旦</a:t>
            </a:r>
            <a:r>
              <a:rPr lang="en-US" altLang="zh-CN" b="1" i="1" dirty="0"/>
              <a:t> joint consensus</a:t>
            </a:r>
            <a:r>
              <a:rPr lang="en-US" altLang="zh-CN" dirty="0"/>
              <a:t> </a:t>
            </a:r>
            <a:r>
              <a:rPr lang="en-US" dirty="0" err="1" smtClean="0"/>
              <a:t>得到</a:t>
            </a:r>
            <a:r>
              <a:rPr lang="zh-CN" altLang="en-US" dirty="0" smtClean="0"/>
              <a:t>提交</a:t>
            </a:r>
            <a:r>
              <a:rPr lang="en-US" dirty="0" smtClean="0"/>
              <a:t>, </a:t>
            </a:r>
            <a:r>
              <a:rPr lang="zh-CN" altLang="en-US" dirty="0" smtClean="0"/>
              <a:t>则</a:t>
            </a:r>
            <a:r>
              <a:rPr lang="en-US" dirty="0" err="1" smtClean="0"/>
              <a:t>过渡到新的配置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zh-CN" altLang="en-US" dirty="0"/>
              <a:t>为何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Raft(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smtClean="0"/>
              <a:t>“</a:t>
            </a:r>
            <a:r>
              <a:rPr lang="en-US" altLang="zh-CN" dirty="0" smtClean="0"/>
              <a:t>Consensus </a:t>
            </a:r>
            <a:r>
              <a:rPr lang="en-US" altLang="zh-CN" dirty="0"/>
              <a:t>algorithms allow a collection of machines to work as a coherent group that can survive the failures of some of its </a:t>
            </a:r>
            <a:r>
              <a:rPr lang="en-US" altLang="zh-CN" dirty="0" smtClean="0"/>
              <a:t>members.”</a:t>
            </a:r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 err="1" smtClean="0"/>
              <a:t>在构建</a:t>
            </a:r>
            <a:r>
              <a:rPr lang="zh-CN" altLang="en-US" dirty="0" smtClean="0"/>
              <a:t>可</a:t>
            </a:r>
            <a:r>
              <a:rPr lang="en-US" dirty="0" err="1" smtClean="0"/>
              <a:t>容错分布式系统中</a:t>
            </a:r>
            <a:r>
              <a:rPr lang="zh-CN" altLang="en-US" dirty="0" smtClean="0"/>
              <a:t>起着非常</a:t>
            </a:r>
            <a:r>
              <a:rPr lang="en-US" dirty="0" err="1" smtClean="0"/>
              <a:t>重要</a:t>
            </a:r>
            <a:r>
              <a:rPr lang="zh-CN" altLang="en-US" dirty="0" smtClean="0"/>
              <a:t>的</a:t>
            </a:r>
            <a:r>
              <a:rPr lang="en-US" dirty="0" err="1" smtClean="0"/>
              <a:t>作用</a:t>
            </a:r>
            <a:endParaRPr lang="en-US" dirty="0"/>
          </a:p>
          <a:p>
            <a:pPr lvl="2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:p14="http://schemas.microsoft.com/office/powerpoint/2010/main" xmlns="" id="{20BAD996-9DBF-4C9E-81E8-596A4FAF2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" r="-1" b="-1"/>
          <a:stretch/>
        </p:blipFill>
        <p:spPr>
          <a:xfrm>
            <a:off x="3477006" y="480061"/>
            <a:ext cx="5187246" cy="4183378"/>
          </a:xfrm>
          <a:prstGeom prst="rect">
            <a:avLst/>
          </a:prstGeom>
          <a:effectLst/>
        </p:spPr>
      </p:pic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0" y="471488"/>
            <a:ext cx="2749550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altLang="zh-CN" sz="2800" b="1" i="1" dirty="0"/>
              <a:t>joint </a:t>
            </a:r>
            <a:r>
              <a:rPr lang="en-US" altLang="zh-CN" sz="2800" b="1" i="1" dirty="0" err="1" smtClean="0"/>
              <a:t>consensus</a:t>
            </a:r>
            <a:r>
              <a:rPr lang="en-US" sz="2800" dirty="0" err="1" smtClean="0">
                <a:solidFill>
                  <a:schemeClr val="tx1"/>
                </a:solidFill>
                <a:ea typeface="+mj-ea"/>
                <a:cs typeface="+mj-cs"/>
              </a:rPr>
              <a:t>配置</a:t>
            </a:r>
            <a:endParaRPr lang="en-US" sz="2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2749550" cy="283845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ea typeface="+mn-ea"/>
                <a:cs typeface="+mn-cs"/>
              </a:rPr>
              <a:t>日志条目被传输到所有服务器</a:t>
            </a: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ea typeface="+mn-ea"/>
                <a:cs typeface="+mn-cs"/>
              </a:rPr>
              <a:t>新旧</a:t>
            </a:r>
            <a:r>
              <a:rPr lang="zh-CN" altLang="en-US" sz="1800" dirty="0" smtClean="0">
                <a:solidFill>
                  <a:schemeClr val="tx1"/>
                </a:solidFill>
                <a:ea typeface="+mn-ea"/>
                <a:cs typeface="+mn-cs"/>
              </a:rPr>
              <a:t>配置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ea typeface="+mn-ea"/>
                <a:cs typeface="+mn-cs"/>
              </a:rPr>
              <a:t>任何服务器都可以充当leader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ea typeface="+mn-ea"/>
                <a:cs typeface="+mn-cs"/>
              </a:rPr>
              <a:t>日志提交</a:t>
            </a:r>
            <a:r>
              <a:rPr lang="en-US" sz="1800" dirty="0" err="1" smtClean="0">
                <a:solidFill>
                  <a:schemeClr val="tx1"/>
                </a:solidFill>
                <a:ea typeface="+mn-ea"/>
                <a:cs typeface="+mn-cs"/>
              </a:rPr>
              <a:t>和</a:t>
            </a:r>
            <a:r>
              <a:rPr lang="en-US" altLang="zh-CN" sz="1800" dirty="0" err="1">
                <a:solidFill>
                  <a:schemeClr val="tx1"/>
                </a:solidFill>
                <a:ea typeface="+mn-ea"/>
                <a:cs typeface="+mn-cs"/>
              </a:rPr>
              <a:t>leader</a:t>
            </a:r>
            <a:r>
              <a:rPr lang="zh-CN" altLang="en-US" sz="1800" dirty="0" smtClean="0">
                <a:solidFill>
                  <a:schemeClr val="tx1"/>
                </a:solidFill>
                <a:ea typeface="+mn-ea"/>
                <a:cs typeface="+mn-cs"/>
              </a:rPr>
              <a:t>选举需要同时获得</a:t>
            </a:r>
            <a:r>
              <a:rPr lang="en-US" sz="1800" dirty="0" err="1" smtClean="0">
                <a:solidFill>
                  <a:schemeClr val="tx1"/>
                </a:solidFill>
                <a:ea typeface="+mn-ea"/>
                <a:cs typeface="+mn-cs"/>
              </a:rPr>
              <a:t>新旧</a:t>
            </a:r>
            <a:r>
              <a:rPr lang="zh-CN" altLang="en-US" sz="1800" dirty="0" smtClean="0">
                <a:solidFill>
                  <a:schemeClr val="tx1"/>
                </a:solidFill>
                <a:ea typeface="+mn-ea"/>
                <a:cs typeface="+mn-cs"/>
              </a:rPr>
              <a:t>配置</a:t>
            </a:r>
            <a:r>
              <a:rPr lang="en-US" sz="1800" dirty="0" err="1" smtClean="0">
                <a:solidFill>
                  <a:schemeClr val="tx1"/>
                </a:solidFill>
                <a:ea typeface="+mn-ea"/>
                <a:cs typeface="+mn-cs"/>
              </a:rPr>
              <a:t>的多数</a:t>
            </a:r>
            <a:r>
              <a:rPr lang="zh-CN" altLang="en-US" sz="1800" dirty="0" smtClean="0">
                <a:solidFill>
                  <a:schemeClr val="tx1"/>
                </a:solidFill>
                <a:ea typeface="+mn-ea"/>
                <a:cs typeface="+mn-cs"/>
              </a:rPr>
              <a:t>票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ea typeface="+mn-ea"/>
                <a:cs typeface="+mn-cs"/>
              </a:rPr>
              <a:t>群集配置</a:t>
            </a:r>
            <a:r>
              <a:rPr lang="zh-CN" altLang="en-US" sz="1800" dirty="0" smtClean="0">
                <a:solidFill>
                  <a:schemeClr val="tx1"/>
                </a:solidFill>
                <a:ea typeface="+mn-ea"/>
                <a:cs typeface="+mn-cs"/>
              </a:rPr>
              <a:t>作为一个特殊的日志条目</a:t>
            </a:r>
            <a:r>
              <a:rPr lang="en-US" sz="1800" dirty="0" err="1" smtClean="0">
                <a:solidFill>
                  <a:schemeClr val="tx1"/>
                </a:solidFill>
                <a:ea typeface="+mn-ea"/>
                <a:cs typeface="+mn-cs"/>
              </a:rPr>
              <a:t>存储并复制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9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0" y="201812"/>
            <a:ext cx="8605837" cy="1028700"/>
          </a:xfrm>
        </p:spPr>
        <p:txBody>
          <a:bodyPr/>
          <a:lstStyle/>
          <a:p>
            <a:pPr eaLnBrk="1" hangingPunct="1"/>
            <a:r>
              <a:rPr lang="en-US" altLang="zh-CN" dirty="0"/>
              <a:t>joint </a:t>
            </a:r>
            <a:r>
              <a:rPr lang="en-US" altLang="zh-CN" dirty="0" err="1" smtClean="0"/>
              <a:t>consensus</a:t>
            </a:r>
            <a:r>
              <a:rPr lang="en-US" dirty="0" err="1" smtClean="0"/>
              <a:t>配置</a:t>
            </a:r>
            <a:endParaRPr lang="en-US" dirty="0"/>
          </a:p>
        </p:txBody>
      </p:sp>
      <p:sp>
        <p:nvSpPr>
          <p:cNvPr id="67587" name="Rectangle 6"/>
          <p:cNvSpPr>
            <a:spLocks noChangeArrowheads="1"/>
          </p:cNvSpPr>
          <p:nvPr/>
        </p:nvSpPr>
        <p:spPr bwMode="auto">
          <a:xfrm>
            <a:off x="2286000" y="2328863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endParaRPr lang="en-US" dirty="0">
              <a:latin typeface="宋体" panose="02010600030101010101" pitchFamily="2" charset="-122"/>
            </a:endParaRPr>
          </a:p>
          <a:p>
            <a:pPr>
              <a:buFont typeface="Wingdings" charset="0"/>
              <a:buNone/>
            </a:pPr>
            <a:endParaRPr lang="en-US" dirty="0">
              <a:latin typeface="宋体" panose="02010600030101010101" pitchFamily="2" charset="-122"/>
            </a:endParaRP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6" y="1160860"/>
            <a:ext cx="6373813" cy="33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2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/>
              <a:t>实现</a:t>
            </a:r>
            <a:endParaRPr lang="en-US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marL="342900" indent="-342900" eaLnBrk="1" hangingPunct="1">
              <a:buFont typeface="Arial"/>
              <a:buChar char="•"/>
            </a:pPr>
            <a:r>
              <a:rPr lang="en-US" dirty="0"/>
              <a:t>两千行的 C++ 代码, </a:t>
            </a:r>
            <a:r>
              <a:rPr lang="en-US" dirty="0" err="1"/>
              <a:t>不包括测试、</a:t>
            </a:r>
            <a:r>
              <a:rPr lang="en-US" dirty="0" err="1" smtClean="0"/>
              <a:t>注释或空行</a:t>
            </a:r>
            <a:endParaRPr lang="en-US" dirty="0"/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在不同开发阶段的大约100个独立的第三方开源实现</a:t>
            </a:r>
            <a:endParaRPr lang="en-US" dirty="0"/>
          </a:p>
          <a:p>
            <a:pPr marL="342900" indent="-342900" eaLnBrk="1" hangingPunct="1">
              <a:buFont typeface="Arial"/>
              <a:buChar char="•"/>
            </a:pPr>
            <a:r>
              <a:rPr lang="en-US" dirty="0"/>
              <a:t>一些商业实现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err="1" smtClean="0"/>
              <a:t>正确性</a:t>
            </a:r>
            <a:r>
              <a:rPr lang="zh-CN" altLang="en-US" dirty="0" smtClean="0"/>
              <a:t>的形式化证明</a:t>
            </a:r>
            <a:endParaRPr lang="en-US" altLang="zh-CN" dirty="0" smtClean="0"/>
          </a:p>
          <a:p>
            <a:pPr marL="342900" indent="-342900" eaLnBrk="1" hangingPunct="1">
              <a:buFont typeface="Arial"/>
              <a:buChar char="•"/>
            </a:pPr>
            <a:r>
              <a:rPr lang="en-US" altLang="zh-CN" dirty="0" err="1" smtClean="0">
                <a:hlinkClick r:id="rId2"/>
              </a:rPr>
              <a:t>Jepsen</a:t>
            </a:r>
            <a:r>
              <a:rPr lang="zh-CN" altLang="en-US" dirty="0" smtClean="0"/>
              <a:t>等</a:t>
            </a:r>
            <a:r>
              <a:rPr lang="zh-CN" altLang="en-US" dirty="0"/>
              <a:t>分布式</a:t>
            </a:r>
            <a:r>
              <a:rPr lang="zh-CN" altLang="en-US" dirty="0" smtClean="0"/>
              <a:t>验证</a:t>
            </a:r>
            <a:r>
              <a:rPr lang="zh-CN" altLang="en-US" dirty="0"/>
              <a:t>工具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44813" y="1993612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 err="1" smtClean="0"/>
              <a:t>实现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jraft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271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3200" dirty="0"/>
              <a:t>在所有服务器上持久存储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状态</a:t>
            </a:r>
            <a:endParaRPr 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50937" y="1878330"/>
          <a:ext cx="6762750" cy="137160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effectLst/>
                          <a:latin typeface="宋体" panose="02010600030101010101" pitchFamily="2" charset="-122"/>
                        </a:rPr>
                        <a:t>currentTerm</a:t>
                      </a:r>
                      <a:endParaRPr lang="en-US" b="1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  <a:latin typeface="宋体" panose="02010600030101010101" pitchFamily="2" charset="-122"/>
                        </a:rPr>
                        <a:t>服务器最后知道的任期号</a:t>
                      </a:r>
                      <a:r>
                        <a:rPr lang="en-US" altLang="zh-CN" b="1" dirty="0">
                          <a:effectLst/>
                          <a:latin typeface="宋体" panose="02010600030101010101" pitchFamily="2" charset="-122"/>
                        </a:rPr>
                        <a:t>(</a:t>
                      </a:r>
                      <a:r>
                        <a:rPr lang="zh-CN" altLang="en-US" b="1" dirty="0">
                          <a:effectLst/>
                          <a:latin typeface="宋体" panose="02010600030101010101" pitchFamily="2" charset="-122"/>
                        </a:rPr>
                        <a:t>从</a:t>
                      </a:r>
                      <a:r>
                        <a:rPr lang="en-US" altLang="zh-CN" b="1" dirty="0">
                          <a:effectLst/>
                          <a:latin typeface="宋体" panose="02010600030101010101" pitchFamily="2" charset="-122"/>
                        </a:rPr>
                        <a:t>0</a:t>
                      </a:r>
                      <a:r>
                        <a:rPr lang="zh-CN" altLang="en-US" b="1" dirty="0">
                          <a:effectLst/>
                          <a:latin typeface="宋体" panose="02010600030101010101" pitchFamily="2" charset="-122"/>
                        </a:rPr>
                        <a:t>开始递增</a:t>
                      </a:r>
                      <a:r>
                        <a:rPr lang="en-US" altLang="zh-CN" b="1" dirty="0">
                          <a:effectLst/>
                          <a:latin typeface="宋体" panose="02010600030101010101" pitchFamily="2" charset="-122"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  <a:latin typeface="宋体" panose="02010600030101010101" pitchFamily="2" charset="-122"/>
                        </a:rPr>
                        <a:t>votedFor</a:t>
                      </a:r>
                      <a:endParaRPr lang="en-US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在当前任期内收到选票的候选人</a:t>
                      </a:r>
                      <a:r>
                        <a:rPr lang="en-US" altLang="zh-CN" dirty="0">
                          <a:effectLst/>
                          <a:latin typeface="宋体" panose="02010600030101010101" pitchFamily="2" charset="-122"/>
                        </a:rPr>
                        <a:t>Id(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如果没有就为</a:t>
                      </a:r>
                      <a:r>
                        <a:rPr lang="en-US" altLang="zh-CN" dirty="0">
                          <a:effectLst/>
                          <a:latin typeface="宋体" panose="02010600030101010101" pitchFamily="2" charset="-122"/>
                        </a:rPr>
                        <a:t>null)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宋体" panose="02010600030101010101" pitchFamily="2" charset="-122"/>
                        </a:rPr>
                        <a:t>log[]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日志条目</a:t>
                      </a:r>
                      <a:r>
                        <a:rPr lang="en-US" altLang="zh-CN" dirty="0">
                          <a:effectLst/>
                          <a:latin typeface="宋体" panose="02010600030101010101" pitchFamily="2" charset="-122"/>
                        </a:rPr>
                        <a:t>, 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每个条目包含状态机要执行的命令以及从</a:t>
                      </a:r>
                      <a:r>
                        <a:rPr lang="en-US" altLang="zh-CN" dirty="0">
                          <a:effectLst/>
                          <a:latin typeface="宋体" panose="02010600030101010101" pitchFamily="2" charset="-122"/>
                        </a:rPr>
                        <a:t>Leader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收到日志时的任期号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3200" dirty="0"/>
              <a:t>在所有服务器</a:t>
            </a:r>
            <a:r>
              <a:rPr lang="zh-CN" altLang="en-US" sz="3200" dirty="0" smtClean="0"/>
              <a:t>上不稳定存在的状态</a:t>
            </a:r>
            <a:endParaRPr 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50937" y="2346960"/>
          <a:ext cx="6762750" cy="64008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effectLst/>
                          <a:latin typeface="宋体" panose="02010600030101010101" pitchFamily="2" charset="-122"/>
                        </a:rPr>
                        <a:t>commitIndex</a:t>
                      </a:r>
                      <a:endParaRPr lang="en-US" b="1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  <a:latin typeface="宋体" panose="02010600030101010101" pitchFamily="2" charset="-122"/>
                        </a:rPr>
                        <a:t>已知被提交的最大日志条目索引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  <a:latin typeface="宋体" panose="02010600030101010101" pitchFamily="2" charset="-122"/>
                        </a:rPr>
                        <a:t>lastApplied</a:t>
                      </a:r>
                      <a:endParaRPr lang="en-US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已被状态机执行的最大日志条目索引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9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rgbClr val="40404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3200" dirty="0" smtClean="0"/>
              <a:t>在</a:t>
            </a:r>
            <a:r>
              <a:rPr lang="en-US" altLang="zh-CN" sz="3200" dirty="0"/>
              <a:t>Leader</a:t>
            </a:r>
            <a:r>
              <a:rPr lang="zh-CN" altLang="en-US" sz="3200" dirty="0" smtClean="0"/>
              <a:t>服务器上不稳定</a:t>
            </a:r>
            <a:r>
              <a:rPr lang="zh-CN" altLang="en-US" sz="3200" smtClean="0"/>
              <a:t>存在的状态</a:t>
            </a:r>
            <a:endParaRPr 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50937" y="2209800"/>
          <a:ext cx="6762750" cy="105156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effectLst/>
                          <a:latin typeface="宋体" panose="02010600030101010101" pitchFamily="2" charset="-122"/>
                        </a:rPr>
                        <a:t>nextIndex</a:t>
                      </a:r>
                      <a:r>
                        <a:rPr lang="en-US" b="1" dirty="0">
                          <a:effectLst/>
                          <a:latin typeface="宋体" panose="02010600030101010101" pitchFamily="2" charset="-122"/>
                        </a:rPr>
                        <a:t>[]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  <a:latin typeface="宋体" panose="02010600030101010101" pitchFamily="2" charset="-122"/>
                        </a:rPr>
                        <a:t>对于每一个</a:t>
                      </a:r>
                      <a:r>
                        <a:rPr lang="en-US" altLang="zh-CN" b="1" dirty="0">
                          <a:effectLst/>
                          <a:latin typeface="宋体" panose="02010600030101010101" pitchFamily="2" charset="-122"/>
                        </a:rPr>
                        <a:t>follower, </a:t>
                      </a:r>
                      <a:r>
                        <a:rPr lang="zh-CN" altLang="en-US" b="1" dirty="0">
                          <a:effectLst/>
                          <a:latin typeface="宋体" panose="02010600030101010101" pitchFamily="2" charset="-122"/>
                        </a:rPr>
                        <a:t>记录需要发给他的下一条日志条目的索引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  <a:latin typeface="宋体" panose="02010600030101010101" pitchFamily="2" charset="-122"/>
                        </a:rPr>
                        <a:t>matchIndex</a:t>
                      </a:r>
                      <a:r>
                        <a:rPr lang="en-US" dirty="0">
                          <a:effectLst/>
                          <a:latin typeface="宋体" panose="02010600030101010101" pitchFamily="2" charset="-122"/>
                        </a:rPr>
                        <a:t>[]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对于每一个</a:t>
                      </a:r>
                      <a:r>
                        <a:rPr lang="en-US" altLang="zh-CN" dirty="0">
                          <a:effectLst/>
                          <a:latin typeface="宋体" panose="02010600030101010101" pitchFamily="2" charset="-122"/>
                        </a:rPr>
                        <a:t>follower, 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记录已经复制完成的最大日志条目索引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 err="1" smtClean="0"/>
              <a:t>RequestVote</a:t>
            </a:r>
            <a:r>
              <a:rPr lang="en-US" dirty="0" smtClean="0"/>
              <a:t> </a:t>
            </a:r>
            <a:r>
              <a:rPr lang="en-US" altLang="zh-CN" dirty="0" smtClean="0"/>
              <a:t>RPC</a:t>
            </a:r>
            <a:endParaRPr 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50937" y="2095500"/>
          <a:ext cx="6762750" cy="128016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宋体" panose="02010600030101010101" pitchFamily="2" charset="-122"/>
                        </a:rPr>
                        <a:t>term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  <a:latin typeface="宋体" panose="02010600030101010101" pitchFamily="2" charset="-122"/>
                        </a:rPr>
                        <a:t>候选人的任期号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  <a:latin typeface="宋体" panose="02010600030101010101" pitchFamily="2" charset="-122"/>
                        </a:rPr>
                        <a:t>candidateId</a:t>
                      </a:r>
                      <a:endParaRPr lang="en-US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发起投票请求的候选人</a:t>
                      </a:r>
                      <a:r>
                        <a:rPr lang="en-US" altLang="zh-CN" dirty="0">
                          <a:effectLst/>
                          <a:latin typeface="宋体" panose="02010600030101010101" pitchFamily="2" charset="-122"/>
                        </a:rPr>
                        <a:t>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  <a:latin typeface="宋体" panose="02010600030101010101" pitchFamily="2" charset="-122"/>
                        </a:rPr>
                        <a:t>lastLogIndex</a:t>
                      </a:r>
                      <a:endParaRPr lang="en-US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候选人最新的日志条目索引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  <a:latin typeface="宋体" panose="02010600030101010101" pitchFamily="2" charset="-122"/>
                        </a:rPr>
                        <a:t>lastLogTerm</a:t>
                      </a:r>
                      <a:endParaRPr lang="en-US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候选人最新日志条目对应的任期号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0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r>
              <a:rPr lang="en-US" altLang="zh-CN" dirty="0" err="1"/>
              <a:t>AppendEntries</a:t>
            </a:r>
            <a:r>
              <a:rPr lang="en-US" altLang="zh-CN" dirty="0"/>
              <a:t> </a:t>
            </a:r>
            <a:r>
              <a:rPr lang="en-US" altLang="zh-CN" dirty="0" smtClean="0"/>
              <a:t>RPC</a:t>
            </a: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50937" y="1432560"/>
          <a:ext cx="6762750" cy="253746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宋体" panose="02010600030101010101" pitchFamily="2" charset="-122"/>
                        </a:rPr>
                        <a:t>term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宋体" panose="02010600030101010101" pitchFamily="2" charset="-122"/>
                        </a:rPr>
                        <a:t>Leader</a:t>
                      </a:r>
                      <a:r>
                        <a:rPr lang="zh-CN" altLang="en-US" b="1" dirty="0">
                          <a:effectLst/>
                          <a:latin typeface="宋体" panose="02010600030101010101" pitchFamily="2" charset="-122"/>
                        </a:rPr>
                        <a:t>任期号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  <a:latin typeface="宋体" panose="02010600030101010101" pitchFamily="2" charset="-122"/>
                        </a:rPr>
                        <a:t>leaderId</a:t>
                      </a:r>
                      <a:endParaRPr lang="en-US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宋体" panose="02010600030101010101" pitchFamily="2" charset="-122"/>
                        </a:rPr>
                        <a:t>Leader id, 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为了能帮助客户端重定向到</a:t>
                      </a:r>
                      <a:r>
                        <a:rPr lang="en-US" dirty="0">
                          <a:effectLst/>
                          <a:latin typeface="宋体" panose="02010600030101010101" pitchFamily="2" charset="-122"/>
                        </a:rPr>
                        <a:t>Leader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服务器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  <a:latin typeface="宋体" panose="02010600030101010101" pitchFamily="2" charset="-122"/>
                        </a:rPr>
                        <a:t>prevLogIndex</a:t>
                      </a:r>
                      <a:endParaRPr lang="en-US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前一个日志的索引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  <a:latin typeface="宋体" panose="02010600030101010101" pitchFamily="2" charset="-122"/>
                        </a:rPr>
                        <a:t>prevLogTerm</a:t>
                      </a:r>
                      <a:endParaRPr lang="en-US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前一个日志所属的任期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宋体" panose="02010600030101010101" pitchFamily="2" charset="-122"/>
                        </a:rPr>
                        <a:t>entries[]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将要存储的日志条目列表</a:t>
                      </a:r>
                      <a:r>
                        <a:rPr lang="en-US" altLang="zh-CN" dirty="0">
                          <a:effectLst/>
                          <a:latin typeface="宋体" panose="02010600030101010101" pitchFamily="2" charset="-122"/>
                        </a:rPr>
                        <a:t>(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为空时代表</a:t>
                      </a:r>
                      <a:r>
                        <a:rPr lang="en-US" altLang="zh-CN" dirty="0">
                          <a:effectLst/>
                          <a:latin typeface="宋体" panose="02010600030101010101" pitchFamily="2" charset="-122"/>
                        </a:rPr>
                        <a:t>heartbeat, 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有时候为了效率会发送超过一条</a:t>
                      </a:r>
                      <a:r>
                        <a:rPr lang="en-US" altLang="zh-CN" dirty="0">
                          <a:effectLst/>
                          <a:latin typeface="宋体" panose="02010600030101010101" pitchFamily="2" charset="-122"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  <a:latin typeface="宋体" panose="02010600030101010101" pitchFamily="2" charset="-122"/>
                        </a:rPr>
                        <a:t>leaderCommit</a:t>
                      </a:r>
                      <a:endParaRPr lang="en-US" dirty="0"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宋体" panose="02010600030101010101" pitchFamily="2" charset="-122"/>
                        </a:rPr>
                        <a:t>Leader</a:t>
                      </a:r>
                      <a:r>
                        <a:rPr lang="zh-CN" altLang="en-US" dirty="0">
                          <a:effectLst/>
                          <a:latin typeface="宋体" panose="02010600030101010101" pitchFamily="2" charset="-122"/>
                        </a:rPr>
                        <a:t>已提交的日志条目索引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6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37" y="0"/>
            <a:ext cx="7034389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2365" y="384464"/>
            <a:ext cx="140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宋体" panose="02010600030101010101" pitchFamily="2" charset="-122"/>
              </a:rPr>
              <a:t>Jraft</a:t>
            </a:r>
            <a:r>
              <a:rPr lang="zh-CN" altLang="en-US" dirty="0" smtClean="0">
                <a:latin typeface="宋体" panose="02010600030101010101" pitchFamily="2" charset="-122"/>
              </a:rPr>
              <a:t>设计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0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为何设计</a:t>
            </a:r>
            <a:r>
              <a:rPr lang="en-US" altLang="zh-CN" dirty="0" smtClean="0"/>
              <a:t>Raft</a:t>
            </a:r>
            <a:r>
              <a:rPr lang="en-US" dirty="0" smtClean="0"/>
              <a:t>(</a:t>
            </a:r>
            <a:r>
              <a:rPr lang="en-US" dirty="0"/>
              <a:t>二)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b="1" i="1" u="sng" dirty="0" err="1" smtClean="0"/>
              <a:t>Paxos</a:t>
            </a:r>
            <a:endParaRPr lang="en-US" dirty="0"/>
          </a:p>
          <a:p>
            <a:pPr lvl="1" eaLnBrk="1" hangingPunct="1"/>
            <a:r>
              <a:rPr lang="zh-CN" altLang="en-US" dirty="0"/>
              <a:t>共识</a:t>
            </a:r>
            <a:r>
              <a:rPr lang="en-US" dirty="0" err="1" smtClean="0"/>
              <a:t>算法教学和实现</a:t>
            </a:r>
            <a:r>
              <a:rPr lang="zh-CN" altLang="en-US" dirty="0" smtClean="0"/>
              <a:t>事实上的</a:t>
            </a:r>
            <a:r>
              <a:rPr lang="en-US" dirty="0" err="1" smtClean="0"/>
              <a:t>标准</a:t>
            </a:r>
            <a:endParaRPr lang="en-US" dirty="0"/>
          </a:p>
          <a:p>
            <a:pPr lvl="1" eaLnBrk="1" hangingPunct="1"/>
            <a:r>
              <a:rPr lang="en-US" dirty="0" err="1"/>
              <a:t>理解</a:t>
            </a:r>
            <a:r>
              <a:rPr lang="zh-CN" altLang="en-US" dirty="0"/>
              <a:t>起来</a:t>
            </a:r>
            <a:r>
              <a:rPr lang="zh-CN" altLang="en-US" b="1" i="1" dirty="0"/>
              <a:t>很困难</a:t>
            </a:r>
            <a:r>
              <a:rPr lang="zh-CN" altLang="en-US" dirty="0" smtClean="0"/>
              <a:t>，</a:t>
            </a:r>
            <a:r>
              <a:rPr lang="en-US" dirty="0" err="1"/>
              <a:t>实现</a:t>
            </a:r>
            <a:r>
              <a:rPr lang="zh-CN" altLang="en-US" dirty="0"/>
              <a:t>起来</a:t>
            </a:r>
            <a:r>
              <a:rPr lang="zh-CN" altLang="en-US" b="1" i="1" dirty="0"/>
              <a:t>更</a:t>
            </a:r>
            <a:r>
              <a:rPr lang="zh-CN" altLang="en-US" b="1" i="1" dirty="0" smtClean="0"/>
              <a:t>困难</a:t>
            </a:r>
            <a:endParaRPr lang="en-US" b="1" i="1" dirty="0"/>
          </a:p>
          <a:p>
            <a:pPr eaLnBrk="1" hangingPunct="1"/>
            <a:r>
              <a:rPr lang="en-US" b="1" i="1" u="sng" dirty="0" smtClean="0"/>
              <a:t>Raft</a:t>
            </a:r>
            <a:endParaRPr lang="en-US" b="1" i="1" u="sng" dirty="0"/>
          </a:p>
          <a:p>
            <a:pPr lvl="1" eaLnBrk="1" hangingPunct="1"/>
            <a:r>
              <a:rPr lang="en-US" dirty="0" err="1"/>
              <a:t>新协议</a:t>
            </a:r>
            <a:r>
              <a:rPr lang="en-US" dirty="0"/>
              <a:t> (2014年)</a:t>
            </a:r>
          </a:p>
          <a:p>
            <a:pPr lvl="1" eaLnBrk="1" hangingPunct="1"/>
            <a:r>
              <a:rPr lang="en-US" dirty="0" err="1"/>
              <a:t>更容易</a:t>
            </a:r>
            <a:r>
              <a:rPr lang="en-US" b="1" i="1" dirty="0" err="1"/>
              <a:t>理解</a:t>
            </a:r>
            <a:endParaRPr lang="en-US" dirty="0"/>
          </a:p>
          <a:p>
            <a:pPr lvl="1" eaLnBrk="1" hangingPunct="1"/>
            <a:r>
              <a:rPr lang="zh-CN" altLang="en-US" dirty="0"/>
              <a:t>越来越多的</a:t>
            </a:r>
            <a:r>
              <a:rPr lang="en-US" b="1" i="1" dirty="0" err="1" smtClean="0"/>
              <a:t>开源实现</a:t>
            </a:r>
            <a:endParaRPr lang="en-US" b="1" i="1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eature | left | 500x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69" y="-130050"/>
            <a:ext cx="5767243" cy="52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101229"/>
            <a:ext cx="33663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Batch: </a:t>
            </a: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批量提交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task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，批量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网络发送</a:t>
            </a: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本地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IO batch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写入，批量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应用到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状态机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Replication pipeline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流水线复制，通过拆分不同复制流程为多个阶段，提高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并行度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Append log in parallel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leader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持久化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log entries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和向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followers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发送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log entries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是并行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ReadIndex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每次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read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，仅记录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commitIndex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，然后发送所有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peers heartbeat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来确认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leader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身份，如果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leader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身份确认成功，等到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appliedIndex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&gt;=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commitIndex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，就可以返回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client read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4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86249" y="1059867"/>
            <a:ext cx="1876136" cy="236335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</a:rPr>
              <a:t>cv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10264" y="1059867"/>
            <a:ext cx="1876136" cy="236335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</a:rPr>
              <a:t>cv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4670" y="1059867"/>
            <a:ext cx="1876136" cy="236335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</a:rPr>
              <a:t>cv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38517" y="1446640"/>
            <a:ext cx="1371600" cy="15898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62532" y="1446640"/>
            <a:ext cx="1371600" cy="15898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96938" y="1446640"/>
            <a:ext cx="1371600" cy="15898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26130" y="1693715"/>
            <a:ext cx="945573" cy="301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宋体" panose="02010600030101010101" pitchFamily="2" charset="-122"/>
              </a:rPr>
              <a:t>a.map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26130" y="2122049"/>
            <a:ext cx="945573" cy="30133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宋体" panose="02010600030101010101" pitchFamily="2" charset="-122"/>
              </a:rPr>
              <a:t>b.map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26129" y="2544034"/>
            <a:ext cx="945573" cy="301336"/>
          </a:xfrm>
          <a:prstGeom prst="roundRect">
            <a:avLst/>
          </a:prstGeom>
          <a:solidFill>
            <a:srgbClr val="FFB1D7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宋体" panose="02010600030101010101" pitchFamily="2" charset="-122"/>
              </a:rPr>
              <a:t>c.map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75541" y="1693715"/>
            <a:ext cx="945573" cy="3013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宋体" panose="02010600030101010101" pitchFamily="2" charset="-122"/>
              </a:rPr>
              <a:t>b.map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75542" y="2544034"/>
            <a:ext cx="945573" cy="30133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宋体" panose="02010600030101010101" pitchFamily="2" charset="-122"/>
              </a:rPr>
              <a:t>a.map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075541" y="2090876"/>
            <a:ext cx="945573" cy="301336"/>
          </a:xfrm>
          <a:prstGeom prst="roundRect">
            <a:avLst/>
          </a:prstGeom>
          <a:solidFill>
            <a:srgbClr val="FFB1D7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宋体" panose="02010600030101010101" pitchFamily="2" charset="-122"/>
              </a:rPr>
              <a:t>c.map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09951" y="1693715"/>
            <a:ext cx="945573" cy="301336"/>
          </a:xfrm>
          <a:prstGeom prst="roundRect">
            <a:avLst/>
          </a:prstGeom>
          <a:solidFill>
            <a:srgbClr val="FFB1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宋体" panose="02010600030101010101" pitchFamily="2" charset="-122"/>
              </a:rPr>
              <a:t>c.map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909950" y="2122049"/>
            <a:ext cx="945573" cy="30133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宋体" panose="02010600030101010101" pitchFamily="2" charset="-122"/>
              </a:rPr>
              <a:t>a.map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909949" y="2544034"/>
            <a:ext cx="945573" cy="30133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宋体" panose="02010600030101010101" pitchFamily="2" charset="-122"/>
              </a:rPr>
              <a:t>b.map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1986963" y="1995051"/>
            <a:ext cx="2088577" cy="685800"/>
          </a:xfrm>
          <a:custGeom>
            <a:avLst/>
            <a:gdLst>
              <a:gd name="connsiteX0" fmla="*/ 0 w 2109354"/>
              <a:gd name="connsiteY0" fmla="*/ 0 h 685800"/>
              <a:gd name="connsiteX1" fmla="*/ 2109354 w 2109354"/>
              <a:gd name="connsiteY1" fmla="*/ 685800 h 685800"/>
              <a:gd name="connsiteX2" fmla="*/ 2109354 w 2109354"/>
              <a:gd name="connsiteY2" fmla="*/ 685800 h 685800"/>
              <a:gd name="connsiteX0" fmla="*/ 0 w 2109354"/>
              <a:gd name="connsiteY0" fmla="*/ 0 h 685800"/>
              <a:gd name="connsiteX1" fmla="*/ 2109354 w 2109354"/>
              <a:gd name="connsiteY1" fmla="*/ 685800 h 685800"/>
              <a:gd name="connsiteX2" fmla="*/ 2109354 w 2109354"/>
              <a:gd name="connsiteY2" fmla="*/ 685800 h 685800"/>
              <a:gd name="connsiteX0" fmla="*/ 0 w 2109354"/>
              <a:gd name="connsiteY0" fmla="*/ 0 h 685800"/>
              <a:gd name="connsiteX1" fmla="*/ 2109354 w 2109354"/>
              <a:gd name="connsiteY1" fmla="*/ 685800 h 685800"/>
              <a:gd name="connsiteX2" fmla="*/ 2109354 w 2109354"/>
              <a:gd name="connsiteY2" fmla="*/ 685800 h 685800"/>
              <a:gd name="connsiteX0" fmla="*/ 0 w 2109354"/>
              <a:gd name="connsiteY0" fmla="*/ 0 h 707159"/>
              <a:gd name="connsiteX1" fmla="*/ 2109354 w 2109354"/>
              <a:gd name="connsiteY1" fmla="*/ 685800 h 707159"/>
              <a:gd name="connsiteX2" fmla="*/ 2109354 w 2109354"/>
              <a:gd name="connsiteY2" fmla="*/ 685800 h 707159"/>
              <a:gd name="connsiteX0" fmla="*/ 0 w 2098963"/>
              <a:gd name="connsiteY0" fmla="*/ 0 h 654628"/>
              <a:gd name="connsiteX1" fmla="*/ 2098963 w 2098963"/>
              <a:gd name="connsiteY1" fmla="*/ 654628 h 654628"/>
              <a:gd name="connsiteX2" fmla="*/ 2098963 w 2098963"/>
              <a:gd name="connsiteY2" fmla="*/ 654628 h 654628"/>
              <a:gd name="connsiteX0" fmla="*/ 0 w 2098963"/>
              <a:gd name="connsiteY0" fmla="*/ 0 h 654628"/>
              <a:gd name="connsiteX1" fmla="*/ 2098963 w 2098963"/>
              <a:gd name="connsiteY1" fmla="*/ 654628 h 654628"/>
              <a:gd name="connsiteX2" fmla="*/ 2098963 w 2098963"/>
              <a:gd name="connsiteY2" fmla="*/ 654628 h 654628"/>
              <a:gd name="connsiteX0" fmla="*/ 0 w 2098963"/>
              <a:gd name="connsiteY0" fmla="*/ 0 h 654628"/>
              <a:gd name="connsiteX1" fmla="*/ 2098963 w 2098963"/>
              <a:gd name="connsiteY1" fmla="*/ 654628 h 654628"/>
              <a:gd name="connsiteX2" fmla="*/ 2098963 w 2098963"/>
              <a:gd name="connsiteY2" fmla="*/ 654628 h 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963" h="654628">
                <a:moveTo>
                  <a:pt x="0" y="0"/>
                </a:moveTo>
                <a:cubicBezTo>
                  <a:pt x="1118754" y="467592"/>
                  <a:pt x="1666008" y="514350"/>
                  <a:pt x="2098963" y="654628"/>
                </a:cubicBezTo>
                <a:lnTo>
                  <a:pt x="2098963" y="654628"/>
                </a:lnTo>
              </a:path>
            </a:pathLst>
          </a:custGeom>
          <a:noFill/>
          <a:ln>
            <a:solidFill>
              <a:srgbClr val="5B9BD5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698915" y="2010298"/>
            <a:ext cx="5349585" cy="1149222"/>
          </a:xfrm>
          <a:custGeom>
            <a:avLst/>
            <a:gdLst>
              <a:gd name="connsiteX0" fmla="*/ 0 w 3898900"/>
              <a:gd name="connsiteY0" fmla="*/ 0 h 1117600"/>
              <a:gd name="connsiteX1" fmla="*/ 3898900 w 3898900"/>
              <a:gd name="connsiteY1" fmla="*/ 1117600 h 1117600"/>
              <a:gd name="connsiteX0" fmla="*/ 0 w 4040398"/>
              <a:gd name="connsiteY0" fmla="*/ 0 h 1157342"/>
              <a:gd name="connsiteX1" fmla="*/ 4040398 w 4040398"/>
              <a:gd name="connsiteY1" fmla="*/ 1157342 h 1157342"/>
              <a:gd name="connsiteX0" fmla="*/ 0 w 4040398"/>
              <a:gd name="connsiteY0" fmla="*/ 0 h 1157342"/>
              <a:gd name="connsiteX1" fmla="*/ 4040398 w 4040398"/>
              <a:gd name="connsiteY1" fmla="*/ 1157342 h 1157342"/>
              <a:gd name="connsiteX0" fmla="*/ 0 w 4002665"/>
              <a:gd name="connsiteY0" fmla="*/ 0 h 1117600"/>
              <a:gd name="connsiteX1" fmla="*/ 4002665 w 4002665"/>
              <a:gd name="connsiteY1" fmla="*/ 1117600 h 1117600"/>
              <a:gd name="connsiteX0" fmla="*/ 0 w 4002665"/>
              <a:gd name="connsiteY0" fmla="*/ 0 h 1203875"/>
              <a:gd name="connsiteX1" fmla="*/ 4002665 w 4002665"/>
              <a:gd name="connsiteY1" fmla="*/ 1117600 h 1203875"/>
              <a:gd name="connsiteX0" fmla="*/ 0 w 4153596"/>
              <a:gd name="connsiteY0" fmla="*/ 0 h 1005655"/>
              <a:gd name="connsiteX1" fmla="*/ 4153596 w 4153596"/>
              <a:gd name="connsiteY1" fmla="*/ 839405 h 1005655"/>
              <a:gd name="connsiteX0" fmla="*/ 0 w 4153596"/>
              <a:gd name="connsiteY0" fmla="*/ 0 h 1540061"/>
              <a:gd name="connsiteX1" fmla="*/ 4153596 w 4153596"/>
              <a:gd name="connsiteY1" fmla="*/ 839405 h 1540061"/>
              <a:gd name="connsiteX0" fmla="*/ 0 w 4219628"/>
              <a:gd name="connsiteY0" fmla="*/ 0 h 1259879"/>
              <a:gd name="connsiteX1" fmla="*/ 4219628 w 4219628"/>
              <a:gd name="connsiteY1" fmla="*/ 415488 h 1259879"/>
              <a:gd name="connsiteX0" fmla="*/ 0 w 4189788"/>
              <a:gd name="connsiteY0" fmla="*/ 0 h 1252214"/>
              <a:gd name="connsiteX1" fmla="*/ 4189788 w 4189788"/>
              <a:gd name="connsiteY1" fmla="*/ 402922 h 1252214"/>
              <a:gd name="connsiteX0" fmla="*/ 0 w 4189788"/>
              <a:gd name="connsiteY0" fmla="*/ 0 h 1137175"/>
              <a:gd name="connsiteX1" fmla="*/ 4189788 w 4189788"/>
              <a:gd name="connsiteY1" fmla="*/ 402922 h 113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89788" h="1137175">
                <a:moveTo>
                  <a:pt x="0" y="0"/>
                </a:moveTo>
                <a:cubicBezTo>
                  <a:pt x="875140" y="1366089"/>
                  <a:pt x="2681085" y="1502574"/>
                  <a:pt x="4189788" y="402922"/>
                </a:cubicBezTo>
              </a:path>
            </a:pathLst>
          </a:custGeom>
          <a:noFill/>
          <a:ln>
            <a:solidFill>
              <a:srgbClr val="5B9BD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171702" y="1995051"/>
            <a:ext cx="2019298" cy="301336"/>
          </a:xfrm>
          <a:custGeom>
            <a:avLst/>
            <a:gdLst>
              <a:gd name="connsiteX0" fmla="*/ 1562100 w 1562100"/>
              <a:gd name="connsiteY0" fmla="*/ 0 h 381000"/>
              <a:gd name="connsiteX1" fmla="*/ 0 w 1562100"/>
              <a:gd name="connsiteY1" fmla="*/ 381000 h 381000"/>
              <a:gd name="connsiteX0" fmla="*/ 1585391 w 1585391"/>
              <a:gd name="connsiteY0" fmla="*/ 0 h 381000"/>
              <a:gd name="connsiteX1" fmla="*/ 0 w 1585391"/>
              <a:gd name="connsiteY1" fmla="*/ 381000 h 381000"/>
              <a:gd name="connsiteX0" fmla="*/ 1585391 w 1585391"/>
              <a:gd name="connsiteY0" fmla="*/ 0 h 381000"/>
              <a:gd name="connsiteX1" fmla="*/ 0 w 1585391"/>
              <a:gd name="connsiteY1" fmla="*/ 381000 h 381000"/>
              <a:gd name="connsiteX0" fmla="*/ 1585391 w 1585391"/>
              <a:gd name="connsiteY0" fmla="*/ 0 h 404024"/>
              <a:gd name="connsiteX1" fmla="*/ 0 w 1585391"/>
              <a:gd name="connsiteY1" fmla="*/ 381000 h 40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5391" h="404024">
                <a:moveTo>
                  <a:pt x="1585391" y="0"/>
                </a:moveTo>
                <a:cubicBezTo>
                  <a:pt x="1161738" y="425441"/>
                  <a:pt x="528464" y="434873"/>
                  <a:pt x="0" y="381000"/>
                </a:cubicBezTo>
              </a:path>
            </a:pathLst>
          </a:custGeom>
          <a:noFill/>
          <a:ln>
            <a:solidFill>
              <a:srgbClr val="92D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4735938" y="1995051"/>
            <a:ext cx="2174011" cy="850319"/>
          </a:xfrm>
          <a:custGeom>
            <a:avLst/>
            <a:gdLst>
              <a:gd name="connsiteX0" fmla="*/ 0 w 1932709"/>
              <a:gd name="connsiteY0" fmla="*/ 0 h 561109"/>
              <a:gd name="connsiteX1" fmla="*/ 1932709 w 1932709"/>
              <a:gd name="connsiteY1" fmla="*/ 561109 h 561109"/>
              <a:gd name="connsiteX0" fmla="*/ 0 w 1963882"/>
              <a:gd name="connsiteY0" fmla="*/ 0 h 613063"/>
              <a:gd name="connsiteX1" fmla="*/ 1963882 w 1963882"/>
              <a:gd name="connsiteY1" fmla="*/ 613063 h 613063"/>
              <a:gd name="connsiteX0" fmla="*/ 0 w 1963882"/>
              <a:gd name="connsiteY0" fmla="*/ 0 h 613063"/>
              <a:gd name="connsiteX1" fmla="*/ 1963882 w 1963882"/>
              <a:gd name="connsiteY1" fmla="*/ 613063 h 613063"/>
              <a:gd name="connsiteX0" fmla="*/ 0 w 1963882"/>
              <a:gd name="connsiteY0" fmla="*/ 0 h 769858"/>
              <a:gd name="connsiteX1" fmla="*/ 1963882 w 1963882"/>
              <a:gd name="connsiteY1" fmla="*/ 613063 h 769858"/>
              <a:gd name="connsiteX0" fmla="*/ 0 w 2036618"/>
              <a:gd name="connsiteY0" fmla="*/ 0 h 972686"/>
              <a:gd name="connsiteX1" fmla="*/ 2036618 w 2036618"/>
              <a:gd name="connsiteY1" fmla="*/ 872836 h 97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6618" h="972686">
                <a:moveTo>
                  <a:pt x="0" y="0"/>
                </a:moveTo>
                <a:cubicBezTo>
                  <a:pt x="436417" y="890154"/>
                  <a:pt x="1465118" y="1136073"/>
                  <a:pt x="2036618" y="872836"/>
                </a:cubicBezTo>
              </a:path>
            </a:pathLst>
          </a:custGeom>
          <a:noFill/>
          <a:ln>
            <a:solidFill>
              <a:srgbClr val="92D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988206" y="2010298"/>
            <a:ext cx="2060294" cy="270031"/>
          </a:xfrm>
          <a:custGeom>
            <a:avLst/>
            <a:gdLst>
              <a:gd name="connsiteX0" fmla="*/ 1828800 w 1828800"/>
              <a:gd name="connsiteY0" fmla="*/ 0 h 469900"/>
              <a:gd name="connsiteX1" fmla="*/ 0 w 1828800"/>
              <a:gd name="connsiteY1" fmla="*/ 469900 h 469900"/>
              <a:gd name="connsiteX0" fmla="*/ 1828800 w 1828800"/>
              <a:gd name="connsiteY0" fmla="*/ 0 h 469900"/>
              <a:gd name="connsiteX1" fmla="*/ 0 w 1828800"/>
              <a:gd name="connsiteY1" fmla="*/ 469900 h 469900"/>
              <a:gd name="connsiteX0" fmla="*/ 1828800 w 1828800"/>
              <a:gd name="connsiteY0" fmla="*/ 0 h 540160"/>
              <a:gd name="connsiteX1" fmla="*/ 0 w 1828800"/>
              <a:gd name="connsiteY1" fmla="*/ 469900 h 540160"/>
              <a:gd name="connsiteX0" fmla="*/ 1828800 w 1828800"/>
              <a:gd name="connsiteY0" fmla="*/ 0 h 490139"/>
              <a:gd name="connsiteX1" fmla="*/ 0 w 1828800"/>
              <a:gd name="connsiteY1" fmla="*/ 469900 h 490139"/>
              <a:gd name="connsiteX0" fmla="*/ 1828800 w 1828800"/>
              <a:gd name="connsiteY0" fmla="*/ 0 h 475030"/>
              <a:gd name="connsiteX1" fmla="*/ 0 w 1828800"/>
              <a:gd name="connsiteY1" fmla="*/ 469900 h 475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8800" h="475030">
                <a:moveTo>
                  <a:pt x="1828800" y="0"/>
                </a:moveTo>
                <a:cubicBezTo>
                  <a:pt x="1358900" y="372533"/>
                  <a:pt x="774700" y="503767"/>
                  <a:pt x="0" y="469900"/>
                </a:cubicBezTo>
              </a:path>
            </a:pathLst>
          </a:custGeom>
          <a:noFill/>
          <a:ln>
            <a:solidFill>
              <a:srgbClr val="FFB1D7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803400" y="1143812"/>
            <a:ext cx="5458109" cy="1400221"/>
          </a:xfrm>
          <a:custGeom>
            <a:avLst/>
            <a:gdLst>
              <a:gd name="connsiteX0" fmla="*/ 2908300 w 2908300"/>
              <a:gd name="connsiteY0" fmla="*/ 0 h 838200"/>
              <a:gd name="connsiteX1" fmla="*/ 0 w 2908300"/>
              <a:gd name="connsiteY1" fmla="*/ 838200 h 838200"/>
              <a:gd name="connsiteX0" fmla="*/ 2908300 w 2908300"/>
              <a:gd name="connsiteY0" fmla="*/ 44748 h 882948"/>
              <a:gd name="connsiteX1" fmla="*/ 0 w 2908300"/>
              <a:gd name="connsiteY1" fmla="*/ 882948 h 882948"/>
              <a:gd name="connsiteX0" fmla="*/ 2908300 w 2908300"/>
              <a:gd name="connsiteY0" fmla="*/ 87095 h 925295"/>
              <a:gd name="connsiteX1" fmla="*/ 0 w 2908300"/>
              <a:gd name="connsiteY1" fmla="*/ 925295 h 925295"/>
              <a:gd name="connsiteX0" fmla="*/ 2908300 w 2908300"/>
              <a:gd name="connsiteY0" fmla="*/ 110417 h 948617"/>
              <a:gd name="connsiteX1" fmla="*/ 0 w 2908300"/>
              <a:gd name="connsiteY1" fmla="*/ 948617 h 948617"/>
              <a:gd name="connsiteX0" fmla="*/ 2908300 w 2908300"/>
              <a:gd name="connsiteY0" fmla="*/ 130056 h 968256"/>
              <a:gd name="connsiteX1" fmla="*/ 0 w 2908300"/>
              <a:gd name="connsiteY1" fmla="*/ 968256 h 968256"/>
              <a:gd name="connsiteX0" fmla="*/ 2908300 w 2908300"/>
              <a:gd name="connsiteY0" fmla="*/ 525793 h 1363993"/>
              <a:gd name="connsiteX1" fmla="*/ 0 w 2908300"/>
              <a:gd name="connsiteY1" fmla="*/ 1363993 h 13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8300" h="1363993">
                <a:moveTo>
                  <a:pt x="2908300" y="525793"/>
                </a:moveTo>
                <a:cubicBezTo>
                  <a:pt x="1357628" y="-606249"/>
                  <a:pt x="563033" y="284493"/>
                  <a:pt x="0" y="1363993"/>
                </a:cubicBezTo>
              </a:path>
            </a:pathLst>
          </a:custGeom>
          <a:noFill/>
          <a:ln>
            <a:solidFill>
              <a:srgbClr val="FFB1D7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171702" y="17188"/>
            <a:ext cx="1250952" cy="6870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Http  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52" idx="6"/>
            <a:endCxn id="18" idx="0"/>
          </p:cNvCxnSpPr>
          <p:nvPr/>
        </p:nvCxnSpPr>
        <p:spPr>
          <a:xfrm>
            <a:off x="3422654" y="360729"/>
            <a:ext cx="1125674" cy="13329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762956" y="438400"/>
            <a:ext cx="147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put(</a:t>
            </a:r>
            <a:r>
              <a:rPr lang="en-US" altLang="zh-CN" dirty="0" err="1" smtClean="0"/>
              <a:t>key,value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52" idx="2"/>
            <a:endCxn id="15" idx="0"/>
          </p:cNvCxnSpPr>
          <p:nvPr/>
        </p:nvCxnSpPr>
        <p:spPr>
          <a:xfrm flipH="1">
            <a:off x="1698917" y="360729"/>
            <a:ext cx="472785" cy="133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173313" y="505869"/>
            <a:ext cx="99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get(key)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509312" y="970"/>
            <a:ext cx="2573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Jraft+ChronicleMap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http: </a:t>
            </a:r>
            <a:r>
              <a:rPr lang="zh-CN" altLang="en-US" dirty="0" smtClean="0">
                <a:solidFill>
                  <a:schemeClr val="accent1"/>
                </a:solidFill>
              </a:rPr>
              <a:t>强一致读写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file: </a:t>
            </a:r>
            <a:r>
              <a:rPr lang="zh-CN" altLang="en-US" dirty="0" smtClean="0">
                <a:solidFill>
                  <a:schemeClr val="accent1"/>
                </a:solidFill>
              </a:rPr>
              <a:t>最终一致读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790425" y="1024257"/>
            <a:ext cx="11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anager 3</a:t>
            </a:r>
            <a:endParaRPr lang="zh-CN" altLang="en-US" dirty="0"/>
          </a:p>
        </p:txBody>
      </p:sp>
      <p:sp>
        <p:nvSpPr>
          <p:cNvPr id="65" name="流程图: 过程 64"/>
          <p:cNvSpPr/>
          <p:nvPr/>
        </p:nvSpPr>
        <p:spPr>
          <a:xfrm>
            <a:off x="1233991" y="4256914"/>
            <a:ext cx="835177" cy="3636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app-x</a:t>
            </a:r>
            <a:endParaRPr lang="zh-CN" altLang="en-US" dirty="0"/>
          </a:p>
        </p:txBody>
      </p:sp>
      <p:sp>
        <p:nvSpPr>
          <p:cNvPr id="66" name="流程图: 过程 65"/>
          <p:cNvSpPr/>
          <p:nvPr/>
        </p:nvSpPr>
        <p:spPr>
          <a:xfrm>
            <a:off x="4158667" y="4256914"/>
            <a:ext cx="779319" cy="3636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app-y</a:t>
            </a:r>
            <a:endParaRPr lang="zh-CN" altLang="en-US" dirty="0"/>
          </a:p>
        </p:txBody>
      </p:sp>
      <p:sp>
        <p:nvSpPr>
          <p:cNvPr id="67" name="流程图: 过程 66"/>
          <p:cNvSpPr/>
          <p:nvPr/>
        </p:nvSpPr>
        <p:spPr>
          <a:xfrm>
            <a:off x="6982682" y="4256914"/>
            <a:ext cx="779319" cy="3636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app-z</a:t>
            </a:r>
            <a:endParaRPr lang="zh-CN" altLang="en-US" dirty="0"/>
          </a:p>
        </p:txBody>
      </p:sp>
      <p:sp>
        <p:nvSpPr>
          <p:cNvPr id="68" name="上箭头 67"/>
          <p:cNvSpPr/>
          <p:nvPr/>
        </p:nvSpPr>
        <p:spPr>
          <a:xfrm>
            <a:off x="1532300" y="2845370"/>
            <a:ext cx="238561" cy="1411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138882" y="1069527"/>
            <a:ext cx="11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anager 1</a:t>
            </a:r>
            <a:endParaRPr lang="zh-CN" altLang="en-US" dirty="0"/>
          </a:p>
        </p:txBody>
      </p:sp>
      <p:sp>
        <p:nvSpPr>
          <p:cNvPr id="69" name="上箭头 68"/>
          <p:cNvSpPr/>
          <p:nvPr/>
        </p:nvSpPr>
        <p:spPr>
          <a:xfrm>
            <a:off x="4429045" y="2845370"/>
            <a:ext cx="238561" cy="1411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940978" y="1055364"/>
            <a:ext cx="11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anager 2</a:t>
            </a:r>
            <a:endParaRPr lang="zh-CN" altLang="en-US" dirty="0"/>
          </a:p>
        </p:txBody>
      </p:sp>
      <p:sp>
        <p:nvSpPr>
          <p:cNvPr id="70" name="上箭头 69"/>
          <p:cNvSpPr/>
          <p:nvPr/>
        </p:nvSpPr>
        <p:spPr>
          <a:xfrm>
            <a:off x="7282724" y="2847395"/>
            <a:ext cx="238561" cy="1411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相关工作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Paxos,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ulti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…</a:t>
            </a:r>
            <a:endParaRPr lang="en-US" dirty="0"/>
          </a:p>
          <a:p>
            <a:pPr marL="971550" lvl="1" indent="-342900">
              <a:buFont typeface="Arial"/>
              <a:buChar char="•"/>
            </a:pPr>
            <a:r>
              <a:rPr lang="en-US" altLang="zh-CN" dirty="0" err="1" smtClean="0"/>
              <a:t>Chubby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Spanner</a:t>
            </a:r>
            <a:r>
              <a:rPr lang="en-US" altLang="zh-CN" dirty="0" smtClean="0"/>
              <a:t>…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ZooKeeper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altLang="zh-CN" dirty="0" err="1"/>
              <a:t>Viewstamped</a:t>
            </a:r>
            <a:r>
              <a:rPr lang="en-US" altLang="zh-CN" dirty="0"/>
              <a:t> </a:t>
            </a:r>
            <a:r>
              <a:rPr lang="en-US" altLang="zh-CN" dirty="0" smtClean="0"/>
              <a:t>Replication</a:t>
            </a:r>
            <a:endParaRPr lang="en-US" dirty="0"/>
          </a:p>
          <a:p>
            <a:pPr marL="971550" lvl="1" indent="-342900">
              <a:buFont typeface="Arial"/>
              <a:buChar char="•"/>
            </a:pPr>
            <a:r>
              <a:rPr lang="en-US" dirty="0"/>
              <a:t>Raft </a:t>
            </a:r>
            <a:r>
              <a:rPr lang="en-US" dirty="0" err="1"/>
              <a:t>与ZooKeeper和</a:t>
            </a:r>
            <a:r>
              <a:rPr lang="en-US" dirty="0"/>
              <a:t> VR 有相似之处, </a:t>
            </a:r>
            <a:r>
              <a:rPr lang="en-US" dirty="0" err="1"/>
              <a:t>因为他们都选出了一个</a:t>
            </a:r>
            <a:r>
              <a:rPr lang="en-US" altLang="zh-CN" dirty="0" err="1"/>
              <a:t>leader</a:t>
            </a:r>
            <a:r>
              <a:rPr lang="en-US" dirty="0"/>
              <a:t>, </a:t>
            </a:r>
            <a:r>
              <a:rPr lang="en-US" dirty="0" err="1"/>
              <a:t>而且leader确保复制</a:t>
            </a:r>
            <a:r>
              <a:rPr lang="zh-CN" altLang="en-US" dirty="0"/>
              <a:t>有序</a:t>
            </a:r>
            <a:endParaRPr lang="en-US" dirty="0"/>
          </a:p>
          <a:p>
            <a:pPr marL="971550" lvl="1" indent="-342900">
              <a:buFont typeface="Arial"/>
              <a:buChar char="•"/>
            </a:pPr>
            <a:r>
              <a:rPr lang="zh-CN" altLang="en-US" dirty="0"/>
              <a:t>但是</a:t>
            </a:r>
            <a:r>
              <a:rPr lang="en-US" altLang="zh-CN" dirty="0"/>
              <a:t>Raft</a:t>
            </a:r>
            <a:r>
              <a:rPr lang="zh-CN" altLang="en-US" dirty="0"/>
              <a:t>使用</a:t>
            </a:r>
            <a:r>
              <a:rPr lang="en-US" dirty="0" err="1"/>
              <a:t>更简单的协议来处理日志冲突</a:t>
            </a:r>
            <a:endParaRPr lang="en-US" dirty="0"/>
          </a:p>
          <a:p>
            <a:pPr marL="971550" lvl="1" indent="-342900">
              <a:buFont typeface="Arial"/>
              <a:buChar char="•"/>
            </a:pPr>
            <a:r>
              <a:rPr lang="zh-CN" altLang="en-US" dirty="0"/>
              <a:t>同时也具有</a:t>
            </a:r>
            <a:r>
              <a:rPr lang="en-US" dirty="0" err="1"/>
              <a:t>更简单的选举协议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en-US" dirty="0"/>
              <a:t>总结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eaLnBrk="1" hangingPunct="1"/>
            <a:r>
              <a:rPr lang="en-US" dirty="0" err="1">
                <a:latin typeface="+mn-ea"/>
              </a:rPr>
              <a:t>分布式系统中</a:t>
            </a:r>
            <a:r>
              <a:rPr lang="zh-CN" altLang="en-US" dirty="0">
                <a:latin typeface="+mn-ea"/>
              </a:rPr>
              <a:t>共</a:t>
            </a:r>
            <a:r>
              <a:rPr lang="zh-CN" altLang="en-US" dirty="0"/>
              <a:t>识机制</a:t>
            </a:r>
            <a:r>
              <a:rPr lang="zh-CN" altLang="en-US" dirty="0" smtClean="0"/>
              <a:t>的关键模块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 smtClean="0"/>
              <a:t>与Paxos</a:t>
            </a:r>
            <a:r>
              <a:rPr lang="zh-CN" altLang="en-US" dirty="0" smtClean="0"/>
              <a:t>算法相似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altLang="zh-CN" dirty="0" err="1"/>
              <a:t>Raft</a:t>
            </a:r>
            <a:r>
              <a:rPr lang="en-US" dirty="0" err="1" smtClean="0"/>
              <a:t>可以说比Paxos</a:t>
            </a:r>
            <a:r>
              <a:rPr lang="zh-CN" altLang="en-US" dirty="0" smtClean="0"/>
              <a:t>更容易理解</a:t>
            </a:r>
            <a:endParaRPr lang="en-US" dirty="0"/>
          </a:p>
          <a:p>
            <a:pPr lvl="1" eaLnBrk="1" hangingPunct="1"/>
            <a:r>
              <a:rPr lang="zh-CN" altLang="en-US" dirty="0" smtClean="0"/>
              <a:t>分成多个阶段，</a:t>
            </a:r>
            <a:r>
              <a:rPr lang="en-US" dirty="0" err="1" smtClean="0"/>
              <a:t>减少</a:t>
            </a:r>
            <a:r>
              <a:rPr lang="zh-CN" altLang="en-US" dirty="0" smtClean="0"/>
              <a:t>了</a:t>
            </a:r>
            <a:r>
              <a:rPr lang="en-US" dirty="0" err="1" smtClean="0"/>
              <a:t>算法</a:t>
            </a:r>
            <a:r>
              <a:rPr lang="zh-CN" altLang="en-US" dirty="0" smtClean="0"/>
              <a:t>的</a:t>
            </a:r>
            <a:r>
              <a:rPr lang="en-US" dirty="0" err="1" smtClean="0"/>
              <a:t>状态空间</a:t>
            </a:r>
            <a:endParaRPr lang="en-US" dirty="0"/>
          </a:p>
          <a:p>
            <a:pPr lvl="1" eaLnBrk="1" hangingPunct="1"/>
            <a:r>
              <a:rPr lang="en-US" dirty="0" err="1" smtClean="0"/>
              <a:t>提供</a:t>
            </a:r>
            <a:r>
              <a:rPr lang="zh-CN" altLang="en-US" dirty="0"/>
              <a:t>了</a:t>
            </a:r>
            <a:r>
              <a:rPr lang="en-US" dirty="0" err="1" smtClean="0"/>
              <a:t>更详细的实现</a:t>
            </a:r>
            <a:r>
              <a:rPr lang="en-US" dirty="0" smtClean="0"/>
              <a:t>(</a:t>
            </a:r>
            <a:r>
              <a:rPr lang="zh-CN" altLang="en-US" dirty="0" smtClean="0"/>
              <a:t>作者的博士论文长达</a:t>
            </a:r>
            <a:r>
              <a:rPr lang="en-US" altLang="zh-CN" dirty="0" smtClean="0"/>
              <a:t>240</a:t>
            </a:r>
            <a:r>
              <a:rPr lang="zh-CN" altLang="en-US" dirty="0" smtClean="0"/>
              <a:t>页</a:t>
            </a:r>
            <a:r>
              <a:rPr lang="en-US" dirty="0" smtClean="0"/>
              <a:t>)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7172325" cy="857250"/>
          </a:xfrm>
        </p:spPr>
        <p:txBody>
          <a:bodyPr/>
          <a:lstStyle/>
          <a:p>
            <a:pPr eaLnBrk="1" hangingPunct="1"/>
            <a:r>
              <a:rPr lang="zh-CN" altLang="en-US" dirty="0"/>
              <a:t>进</a:t>
            </a:r>
            <a:r>
              <a:rPr lang="zh-CN" altLang="en-US" dirty="0" smtClean="0"/>
              <a:t>阶学习</a:t>
            </a:r>
            <a:endParaRPr lang="en-US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>
          <a:xfrm>
            <a:off x="0" y="1312863"/>
            <a:ext cx="7172325" cy="3394075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https://raft.github.io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3"/>
              </a:rPr>
              <a:t>https://github.com/alipay/sofa-jraft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hlinkClick r:id="rId4"/>
              </a:rPr>
              <a:t>https://www.pingcap.com/blog-cn/#Raft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hlinkClick r:id="rId5"/>
              </a:rPr>
              <a:t>https://github.com/chaozh/MIT-6.824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85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787171" y="211008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宋体" panose="02010600030101010101" pitchFamily="2" charset="-122"/>
              </a:rPr>
              <a:t>谢谢</a:t>
            </a:r>
            <a:endParaRPr lang="zh-CN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2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的问题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60463"/>
            <a:ext cx="8850312" cy="3394075"/>
          </a:xfrm>
        </p:spPr>
        <p:txBody>
          <a:bodyPr>
            <a:normAutofit lnSpcReduction="10000"/>
          </a:bodyPr>
          <a:lstStyle/>
          <a:p>
            <a:pPr marL="400050" lvl="1" indent="0" algn="just">
              <a:buNone/>
            </a:pPr>
            <a:r>
              <a:rPr lang="en-US" sz="2400" b="1" i="1" dirty="0" smtClean="0"/>
              <a:t>"</a:t>
            </a:r>
            <a:r>
              <a:rPr lang="en-US" altLang="zh-CN" sz="2400" i="1" dirty="0"/>
              <a:t>The dirty little secret of the NSDI community is that at most five people really, truly understand every part of </a:t>
            </a:r>
            <a:r>
              <a:rPr lang="en-US" altLang="zh-CN" sz="2400" i="1" dirty="0" err="1"/>
              <a:t>Paxos</a:t>
            </a:r>
            <a:r>
              <a:rPr lang="en-US" altLang="zh-CN" sz="2400" i="1" dirty="0"/>
              <a:t> ;-).</a:t>
            </a:r>
            <a:r>
              <a:rPr lang="en-US" sz="2400" b="1" i="1" dirty="0" smtClean="0"/>
              <a:t>"</a:t>
            </a:r>
            <a:r>
              <a:rPr lang="en-US" sz="2400" i="1" dirty="0" smtClean="0"/>
              <a:t>  </a:t>
            </a:r>
          </a:p>
          <a:p>
            <a:pPr marL="400050" lvl="1" indent="0" algn="just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>
                <a:solidFill>
                  <a:schemeClr val="bg2"/>
                </a:solidFill>
              </a:rPr>
              <a:t>Nsdi 审阅者</a:t>
            </a:r>
            <a:endParaRPr lang="en-US" dirty="0">
              <a:solidFill>
                <a:schemeClr val="bg2"/>
              </a:solidFill>
            </a:endParaRPr>
          </a:p>
          <a:p>
            <a:pPr marL="400050" lvl="1" indent="0" algn="just">
              <a:buNone/>
            </a:pPr>
            <a:endParaRPr lang="en-US" dirty="0"/>
          </a:p>
          <a:p>
            <a:pPr marL="400050" lvl="1" indent="0" algn="just">
              <a:buNone/>
            </a:pPr>
            <a:r>
              <a:rPr lang="en-US" sz="2400" b="1" i="1" dirty="0" smtClean="0"/>
              <a:t>"</a:t>
            </a:r>
            <a:r>
              <a:rPr lang="en-US" altLang="zh-CN" sz="2400" i="1" dirty="0"/>
              <a:t>There are significant gaps between the description of the </a:t>
            </a:r>
            <a:r>
              <a:rPr lang="en-US" altLang="zh-CN" sz="2400" i="1" dirty="0" err="1"/>
              <a:t>Paxos</a:t>
            </a:r>
            <a:r>
              <a:rPr lang="en-US" altLang="zh-CN" sz="2400" i="1" dirty="0"/>
              <a:t> algorithm and the needs of a real-world system…the final system will be based on an unproven protocol.</a:t>
            </a:r>
            <a:r>
              <a:rPr lang="en-US" sz="2400" b="1" i="1" dirty="0" smtClean="0"/>
              <a:t>"</a:t>
            </a:r>
            <a:r>
              <a:rPr lang="en-US" sz="2400" i="1" dirty="0" smtClean="0"/>
              <a:t>             </a:t>
            </a:r>
          </a:p>
          <a:p>
            <a:pPr marL="400050" lvl="1" indent="0" algn="just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err="1" smtClean="0">
                <a:solidFill>
                  <a:schemeClr val="bg2"/>
                </a:solidFill>
              </a:rPr>
              <a:t>Chubby作者</a:t>
            </a:r>
            <a:endParaRPr lang="en-US" sz="2400" dirty="0">
              <a:solidFill>
                <a:schemeClr val="bg2"/>
              </a:solidFill>
            </a:endParaRP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62175</TotalTime>
  <Words>2513</Words>
  <Application>Microsoft Office PowerPoint</Application>
  <PresentationFormat>全屏显示(16:9)</PresentationFormat>
  <Paragraphs>676</Paragraphs>
  <Slides>85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6" baseType="lpstr">
      <vt:lpstr>Helvetica Neue</vt:lpstr>
      <vt:lpstr>Helvetica Neue Light</vt:lpstr>
      <vt:lpstr>ＭＳ Ｐゴシック</vt:lpstr>
      <vt:lpstr>ＭＳ Ｐゴシック</vt:lpstr>
      <vt:lpstr>宋体</vt:lpstr>
      <vt:lpstr>Arial</vt:lpstr>
      <vt:lpstr>Calibri</vt:lpstr>
      <vt:lpstr>Symbol</vt:lpstr>
      <vt:lpstr>Wingdings</vt:lpstr>
      <vt:lpstr>Office 主题</vt:lpstr>
      <vt:lpstr>Microsoft Excel 图表</vt:lpstr>
      <vt:lpstr>RAFT算法介绍</vt:lpstr>
      <vt:lpstr>什么是Raft</vt:lpstr>
      <vt:lpstr>什么是consensus(共识)</vt:lpstr>
      <vt:lpstr>PowerPoint 演示文稿</vt:lpstr>
      <vt:lpstr>什么是consistency(一致性)</vt:lpstr>
      <vt:lpstr>PowerPoint 演示文稿</vt:lpstr>
      <vt:lpstr>为何设计Raft(一)</vt:lpstr>
      <vt:lpstr>为何设计Raft(二)</vt:lpstr>
      <vt:lpstr>Paxos的问题</vt:lpstr>
      <vt:lpstr>复制状态机</vt:lpstr>
      <vt:lpstr>复制状态机</vt:lpstr>
      <vt:lpstr>分布式日志</vt:lpstr>
      <vt:lpstr>为可理解性而设计</vt:lpstr>
      <vt:lpstr>Raft概述</vt:lpstr>
      <vt:lpstr>Raft基础: 服务器</vt:lpstr>
      <vt:lpstr>服务器状态</vt:lpstr>
      <vt:lpstr>Raft基础: term(一)</vt:lpstr>
      <vt:lpstr>Raft基础: term (二)</vt:lpstr>
      <vt:lpstr>Raft基础: RPC</vt:lpstr>
      <vt:lpstr>Leader选举</vt:lpstr>
      <vt:lpstr>Leader失效</vt:lpstr>
      <vt:lpstr>举个例子</vt:lpstr>
      <vt:lpstr>发起选举</vt:lpstr>
      <vt:lpstr>作为Candidate</vt:lpstr>
      <vt:lpstr>赢得选举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从其他服务器收到的消息</vt:lpstr>
      <vt:lpstr>选举分裂</vt:lpstr>
      <vt:lpstr>避免选举分裂</vt:lpstr>
      <vt:lpstr>复制日志</vt:lpstr>
      <vt:lpstr>客户端发送请求</vt:lpstr>
      <vt:lpstr>Follower收到请求</vt:lpstr>
      <vt:lpstr>Leader统计followers的Ack</vt:lpstr>
      <vt:lpstr>Leader统计followers的Ack</vt:lpstr>
      <vt:lpstr>日志结构</vt:lpstr>
      <vt:lpstr>Raft日志匹配规则</vt:lpstr>
      <vt:lpstr>AppendEntries一致性检查 </vt:lpstr>
      <vt:lpstr>为什么如此设计？</vt:lpstr>
      <vt:lpstr>已提交的日志</vt:lpstr>
      <vt:lpstr>处理leader崩溃 (一)</vt:lpstr>
      <vt:lpstr>处理leader崩溃 (二)</vt:lpstr>
      <vt:lpstr>选举后的日志状态</vt:lpstr>
      <vt:lpstr>选举开始</vt:lpstr>
      <vt:lpstr>之前的Follower应答</vt:lpstr>
      <vt:lpstr>处理Leader崩溃 (三)</vt:lpstr>
      <vt:lpstr>新的Leader上任</vt:lpstr>
      <vt:lpstr>怎么做？(一)</vt:lpstr>
      <vt:lpstr>怎么做？(二)</vt:lpstr>
      <vt:lpstr>怎么做？(三)</vt:lpstr>
      <vt:lpstr>安全性</vt:lpstr>
      <vt:lpstr>选举限制 (一)</vt:lpstr>
      <vt:lpstr>哪个日志更新？</vt:lpstr>
      <vt:lpstr>新的Leader不会删除已提交的日志</vt:lpstr>
      <vt:lpstr>选举限制 (二)</vt:lpstr>
      <vt:lpstr>提交之前term的日志</vt:lpstr>
      <vt:lpstr>提交之前term的日志</vt:lpstr>
      <vt:lpstr>提交之前term的日志</vt:lpstr>
      <vt:lpstr>提交之前term的日志</vt:lpstr>
      <vt:lpstr>提交之前term的日志</vt:lpstr>
      <vt:lpstr>提交之前term的日志</vt:lpstr>
      <vt:lpstr>群集成员更改</vt:lpstr>
      <vt:lpstr>joint consensus配置</vt:lpstr>
      <vt:lpstr>joint consensus配置</vt:lpstr>
      <vt:lpstr>实现</vt:lpstr>
      <vt:lpstr>PowerPoint 演示文稿</vt:lpstr>
      <vt:lpstr>PowerPoint 演示文稿</vt:lpstr>
      <vt:lpstr>PowerPoint 演示文稿</vt:lpstr>
      <vt:lpstr>PowerPoint 演示文稿</vt:lpstr>
      <vt:lpstr>RequestVote RPC</vt:lpstr>
      <vt:lpstr>AppendEntries RPC</vt:lpstr>
      <vt:lpstr>PowerPoint 演示文稿</vt:lpstr>
      <vt:lpstr>PowerPoint 演示文稿</vt:lpstr>
      <vt:lpstr>PowerPoint 演示文稿</vt:lpstr>
      <vt:lpstr>相关工作</vt:lpstr>
      <vt:lpstr>总结</vt:lpstr>
      <vt:lpstr>进阶学习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马擘</cp:lastModifiedBy>
  <cp:revision>2973</cp:revision>
  <cp:lastPrinted>2016-09-26T22:07:19Z</cp:lastPrinted>
  <dcterms:created xsi:type="dcterms:W3CDTF">2015-02-13T19:56:21Z</dcterms:created>
  <dcterms:modified xsi:type="dcterms:W3CDTF">2019-04-15T06:12:26Z</dcterms:modified>
</cp:coreProperties>
</file>