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Study of San Francisco Bay Area Food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Applied Data Science Course provided by IBM</a:t>
            </a:r>
          </a:p>
          <a:p>
            <a:r>
              <a:rPr lang="en-US" dirty="0" smtClean="0"/>
              <a:t>Shiyi Wang</a:t>
            </a:r>
          </a:p>
          <a:p>
            <a:r>
              <a:rPr lang="en-US" dirty="0" smtClean="0"/>
              <a:t>7/27/2019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2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the favorite cuisine of bay area people includes Mexican food, American food, Italian food and Vietnamese food. People has also shown their preference in the categories of Indian food, Japanese/Sushi food, Thai food and steakhouse.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food-lovers or restaurant managers can select the cities under Cluster 7 according to the clustered food map for a diverse environment, and also pick up the area with strong preferences under Cluster2, Cluster0, Cluster1, Cluster5 and Cluster4 based on the selector’s own favorite.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food map can also provide a community distribution, as the cluster with more food categories tend to have diverse residents with different backgrounds. On the other hand, the cluster with few food categories may also indicate a concentrated community with single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3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7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recommend a suitable location or neighborhood to operate a restaurant for its manager</a:t>
            </a:r>
          </a:p>
          <a:p>
            <a:r>
              <a:rPr lang="en-US" dirty="0"/>
              <a:t>To recommend a community to live in for food-lovers who decide to move to Bay </a:t>
            </a:r>
            <a:endParaRPr lang="en-US" dirty="0" smtClean="0"/>
          </a:p>
          <a:p>
            <a:r>
              <a:rPr lang="en-US" dirty="0" smtClean="0"/>
              <a:t>Tool and Methods used: </a:t>
            </a:r>
          </a:p>
          <a:p>
            <a:pPr lvl="1"/>
            <a:r>
              <a:rPr lang="en-US" dirty="0" err="1"/>
              <a:t>FourSquare</a:t>
            </a:r>
            <a:r>
              <a:rPr lang="en-US" dirty="0"/>
              <a:t> </a:t>
            </a:r>
            <a:r>
              <a:rPr lang="en-US" dirty="0" smtClean="0"/>
              <a:t>API 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folium, Python Pandas Data Frame, Python </a:t>
            </a:r>
            <a:r>
              <a:rPr lang="en-US" dirty="0" smtClean="0"/>
              <a:t>Plots </a:t>
            </a:r>
          </a:p>
          <a:p>
            <a:pPr lvl="1"/>
            <a:r>
              <a:rPr lang="en-US" dirty="0" smtClean="0"/>
              <a:t>One hot encoding</a:t>
            </a:r>
          </a:p>
          <a:p>
            <a:pPr lvl="1"/>
            <a:r>
              <a:rPr lang="en-US" dirty="0" smtClean="0"/>
              <a:t>k-means </a:t>
            </a:r>
            <a:r>
              <a:rPr lang="en-US" dirty="0"/>
              <a:t>clustering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 and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712141"/>
              </p:ext>
            </p:extLst>
          </p:nvPr>
        </p:nvGraphicFramePr>
        <p:xfrm>
          <a:off x="1692025" y="1429093"/>
          <a:ext cx="7680469" cy="1574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254"/>
                <a:gridCol w="4703467"/>
                <a:gridCol w="470183"/>
                <a:gridCol w="471003"/>
                <a:gridCol w="611319"/>
                <a:gridCol w="616243"/>
              </a:tblGrid>
              <a:tr h="262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PO_NAME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the_geom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ZIP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Area__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Length__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MULTIPOLYGON (((-122.10329200180091 38.51328299864645,  -122.10348400246679 38.51190700043408, …)))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94558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1.23E+10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995176.2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FAIRFIELD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MULTIPOLYGON (((-121.947475002335 38.30151100055196, -121.94717500296504 38.299311999636366, …)))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94533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9.92E+08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200772.6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DIXON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MULTIPOLYGON (((-121.65335500334429 38.31338700062926, -121.69340200238318 38.313735999442926, …)))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95620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7.24E+09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441860.2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SONOMA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MULTIPOLYGON (((-122.406843003057 38.1556819994161, -122.40757000042267 38.155718998957866, …)))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95476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3E+09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311318.5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MULTIPOLYGON (((-122.406843003057 38.1556819994161, -122.40757000042267 38.155718998957866, …)))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94559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1.19E+09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359104.6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33926" y="3085106"/>
            <a:ext cx="8596668" cy="3345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</a:t>
            </a:r>
            <a:r>
              <a:rPr lang="en-US" dirty="0" err="1" smtClean="0"/>
              <a:t>pandas.DataFrame</a:t>
            </a:r>
            <a:r>
              <a:rPr lang="en-US" dirty="0" smtClean="0"/>
              <a:t>, convert the raw data to </a:t>
            </a:r>
            <a:r>
              <a:rPr lang="en-US" dirty="0" err="1" smtClean="0"/>
              <a:t>FourSqaure</a:t>
            </a:r>
            <a:r>
              <a:rPr lang="en-US" dirty="0" smtClean="0"/>
              <a:t> API preferred data with data cleaning functions (as below)</a:t>
            </a:r>
          </a:p>
          <a:p>
            <a:r>
              <a:rPr lang="en-US" dirty="0" smtClean="0"/>
              <a:t>The main input of </a:t>
            </a:r>
            <a:r>
              <a:rPr lang="en-US" dirty="0" err="1" smtClean="0"/>
              <a:t>FourSqaure</a:t>
            </a:r>
            <a:r>
              <a:rPr lang="en-US" dirty="0" smtClean="0"/>
              <a:t> API includes latitude, longitude, location names</a:t>
            </a:r>
          </a:p>
          <a:p>
            <a:r>
              <a:rPr lang="en-US" dirty="0" smtClean="0"/>
              <a:t>The output includes 23538 data points with 249 unique towns as below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59332" y="4758041"/>
            <a:ext cx="6417365" cy="20025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0946" y="5239910"/>
            <a:ext cx="4385144" cy="152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Restaurants in the form of “most common venue”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98" y="2277884"/>
            <a:ext cx="8596312" cy="2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folium map for Bay Area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76700" y="1604672"/>
            <a:ext cx="5690829" cy="462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8233" y="6416703"/>
            <a:ext cx="68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**Blue circles represent each zip-code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94819" cy="1320800"/>
          </a:xfrm>
        </p:spPr>
        <p:txBody>
          <a:bodyPr/>
          <a:lstStyle/>
          <a:p>
            <a:r>
              <a:rPr lang="en-US" dirty="0" smtClean="0"/>
              <a:t>Bay Area Restaurant Clusters shown in interactive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745" y="1831007"/>
            <a:ext cx="5538418" cy="431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842" y="6198042"/>
            <a:ext cx="52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Apply k-means clustering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Bay Area Restaurant Data (10 clusters are used)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060" y="2160021"/>
            <a:ext cx="8596312" cy="34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restaurant popularity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9" y="1572625"/>
            <a:ext cx="6907662" cy="4915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075" y="2023606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 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885" y="3707278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 Group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95206" y="1906544"/>
            <a:ext cx="0" cy="32101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21032" y="1876064"/>
            <a:ext cx="0" cy="32101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641" y="4215516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Third Group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4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2279"/>
            <a:ext cx="8596668" cy="6308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4887"/>
            <a:ext cx="8596668" cy="5899868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Cluster 7:</a:t>
            </a:r>
            <a:r>
              <a:rPr lang="en-US" dirty="0"/>
              <a:t>  This is the top 1 cluster with highest popularity (light yellow circle in Figure 2). </a:t>
            </a:r>
            <a:endParaRPr lang="en-US" dirty="0" smtClean="0"/>
          </a:p>
          <a:p>
            <a:pPr lvl="1"/>
            <a:r>
              <a:rPr lang="en-US" dirty="0" smtClean="0"/>
              <a:t>Diverse Food Category: French</a:t>
            </a:r>
            <a:r>
              <a:rPr lang="en-US" dirty="0"/>
              <a:t>, Vietnamese, Japanese, Italian, American, Chinese and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San </a:t>
            </a:r>
            <a:r>
              <a:rPr lang="en-US" dirty="0"/>
              <a:t>Francisco, Napa, Mountain View, Oakland, Los Altos, Palo Alto, Milpitas, Fremont and Santa Clara. We can see most of the cities in this cluster has a very dense population. </a:t>
            </a:r>
            <a:endParaRPr lang="en-US" dirty="0" smtClean="0"/>
          </a:p>
          <a:p>
            <a:r>
              <a:rPr lang="en-US" b="1" u="sng" dirty="0" smtClean="0"/>
              <a:t>Cluster 2</a:t>
            </a:r>
            <a:r>
              <a:rPr lang="en-US" dirty="0" smtClean="0"/>
              <a:t>: Ranked as No.2 cluster in popularity, this cluster shows strong preference to </a:t>
            </a:r>
          </a:p>
          <a:p>
            <a:pPr lvl="1"/>
            <a:r>
              <a:rPr lang="en-US" dirty="0" smtClean="0"/>
              <a:t>Mexican food and Vietnamese food followed by American food and fast food (blue circle in Figure 2). </a:t>
            </a:r>
          </a:p>
          <a:p>
            <a:pPr lvl="1"/>
            <a:r>
              <a:rPr lang="en-US" dirty="0" smtClean="0"/>
              <a:t>The main cities include San Jose, Union City, Hayward and etc. </a:t>
            </a:r>
          </a:p>
          <a:p>
            <a:r>
              <a:rPr lang="en-US" b="1" u="sng" dirty="0" smtClean="0"/>
              <a:t>Cluster 8</a:t>
            </a:r>
            <a:r>
              <a:rPr lang="en-US" dirty="0" smtClean="0"/>
              <a:t>:  Ranked as No.3 cluster in popularity, </a:t>
            </a:r>
          </a:p>
          <a:p>
            <a:pPr lvl="1"/>
            <a:r>
              <a:rPr lang="en-US" dirty="0" smtClean="0"/>
              <a:t>Mexican food, Vietnamese food, American food, Chinese food and Seafood.</a:t>
            </a:r>
          </a:p>
          <a:p>
            <a:r>
              <a:rPr lang="en-US" b="1" u="sng" dirty="0" smtClean="0"/>
              <a:t>Cluster </a:t>
            </a:r>
            <a:r>
              <a:rPr lang="en-US" b="1" u="sng" dirty="0"/>
              <a:t>0</a:t>
            </a:r>
            <a:r>
              <a:rPr lang="en-US" dirty="0"/>
              <a:t>: (Red circle in Figure 2) No.4 cluster in popularity. </a:t>
            </a:r>
            <a:endParaRPr lang="en-US" dirty="0" smtClean="0"/>
          </a:p>
          <a:p>
            <a:pPr lvl="1"/>
            <a:r>
              <a:rPr lang="en-US" dirty="0" smtClean="0"/>
              <a:t>solid </a:t>
            </a:r>
            <a:r>
              <a:rPr lang="en-US" dirty="0"/>
              <a:t>Mexican food-lovers.</a:t>
            </a:r>
          </a:p>
          <a:p>
            <a:r>
              <a:rPr lang="en-US" b="1" u="sng" dirty="0"/>
              <a:t>Cluster 1</a:t>
            </a:r>
            <a:r>
              <a:rPr lang="en-US" dirty="0"/>
              <a:t>: No.5 cluster in popularity. </a:t>
            </a:r>
            <a:endParaRPr lang="en-US" dirty="0" smtClean="0"/>
          </a:p>
          <a:p>
            <a:pPr lvl="1"/>
            <a:r>
              <a:rPr lang="en-US" dirty="0" smtClean="0"/>
              <a:t>Chinese </a:t>
            </a:r>
            <a:r>
              <a:rPr lang="en-US" dirty="0"/>
              <a:t>food and Italian food (purple circle in Figure 2).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cities in this cluster include Campbell and Daly City.</a:t>
            </a:r>
          </a:p>
          <a:p>
            <a:r>
              <a:rPr lang="en-US" b="1" u="sng" dirty="0"/>
              <a:t>Cluster 5</a:t>
            </a:r>
            <a:r>
              <a:rPr lang="en-US" dirty="0"/>
              <a:t>: (Green blue in Figure 2) No.6 cluster in popularity. </a:t>
            </a:r>
            <a:endParaRPr lang="en-US" dirty="0" smtClean="0"/>
          </a:p>
          <a:p>
            <a:pPr lvl="1"/>
            <a:r>
              <a:rPr lang="en-US" dirty="0" smtClean="0"/>
              <a:t>steakhouse</a:t>
            </a:r>
            <a:r>
              <a:rPr lang="en-US" dirty="0"/>
              <a:t>, Latin restaurant, Mediterranean Restaurant and Vegetarian restaurant.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city is Sunnyvale.</a:t>
            </a:r>
          </a:p>
          <a:p>
            <a:r>
              <a:rPr lang="en-US" b="1" u="sng" dirty="0"/>
              <a:t>Cluster 4</a:t>
            </a:r>
            <a:r>
              <a:rPr lang="en-US" dirty="0"/>
              <a:t>: (Light blue in Figure 2) No.7 cluster in popularity. </a:t>
            </a:r>
            <a:endParaRPr lang="en-US" dirty="0" smtClean="0"/>
          </a:p>
          <a:p>
            <a:pPr lvl="1"/>
            <a:r>
              <a:rPr lang="en-US" dirty="0" smtClean="0"/>
              <a:t>American </a:t>
            </a:r>
            <a:r>
              <a:rPr lang="en-US" dirty="0"/>
              <a:t>Restaurant and Italian Restaurant. </a:t>
            </a:r>
          </a:p>
          <a:p>
            <a:r>
              <a:rPr lang="en-US" b="1" u="sng" dirty="0"/>
              <a:t>Cluster 6</a:t>
            </a:r>
            <a:r>
              <a:rPr lang="en-US" dirty="0"/>
              <a:t>: (Yellow green in Figure 2) No.8 cluster in popularity. They love </a:t>
            </a:r>
            <a:endParaRPr lang="en-US" dirty="0" smtClean="0"/>
          </a:p>
          <a:p>
            <a:pPr lvl="1"/>
            <a:r>
              <a:rPr lang="en-US" dirty="0" smtClean="0"/>
              <a:t>Sushi </a:t>
            </a:r>
            <a:r>
              <a:rPr lang="en-US" dirty="0"/>
              <a:t>or Japanese Restaurant, and also some Mexican Restaurant.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cities in cluster include Cities: San </a:t>
            </a:r>
            <a:r>
              <a:rPr lang="en-US" dirty="0" err="1"/>
              <a:t>Anselmo</a:t>
            </a:r>
            <a:r>
              <a:rPr lang="en-US" dirty="0"/>
              <a:t>, San Bruno, San Mateo, Newark and Cupertino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93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715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SimSun</vt:lpstr>
      <vt:lpstr>Arial</vt:lpstr>
      <vt:lpstr>Calibri</vt:lpstr>
      <vt:lpstr>Times New Roman</vt:lpstr>
      <vt:lpstr>Trebuchet MS</vt:lpstr>
      <vt:lpstr>Wingdings 3</vt:lpstr>
      <vt:lpstr>Facet</vt:lpstr>
      <vt:lpstr>A Study of San Francisco Bay Area Food Map</vt:lpstr>
      <vt:lpstr>Problem statement</vt:lpstr>
      <vt:lpstr>Data clean and process</vt:lpstr>
      <vt:lpstr>Bay Area Restaurants in the form of “most common venue”</vt:lpstr>
      <vt:lpstr>Baseline folium map for Bay Area</vt:lpstr>
      <vt:lpstr>Bay Area Restaurant Clusters shown in interactive map</vt:lpstr>
      <vt:lpstr>Clustered Bay Area Restaurant Data (10 clusters are used)</vt:lpstr>
      <vt:lpstr>Bay area restaurant popularity</vt:lpstr>
      <vt:lpstr>Result discussions</vt:lpstr>
      <vt:lpstr>Conclusions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San Francisco Bay Area Food Map</dc:title>
  <dc:creator>Shiyi Wang</dc:creator>
  <cp:lastModifiedBy>Shiyi Wang</cp:lastModifiedBy>
  <cp:revision>6</cp:revision>
  <dcterms:created xsi:type="dcterms:W3CDTF">2019-07-27T15:05:07Z</dcterms:created>
  <dcterms:modified xsi:type="dcterms:W3CDTF">2019-07-27T15:38:37Z</dcterms:modified>
</cp:coreProperties>
</file>