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436" r:id="rId3"/>
    <p:sldId id="425" r:id="rId4"/>
    <p:sldId id="424" r:id="rId5"/>
    <p:sldId id="426" r:id="rId6"/>
    <p:sldId id="423" r:id="rId7"/>
    <p:sldId id="430" r:id="rId8"/>
    <p:sldId id="416" r:id="rId9"/>
    <p:sldId id="417" r:id="rId10"/>
    <p:sldId id="418" r:id="rId11"/>
    <p:sldId id="421" r:id="rId12"/>
    <p:sldId id="422" r:id="rId13"/>
    <p:sldId id="435" r:id="rId14"/>
    <p:sldId id="434" r:id="rId15"/>
    <p:sldId id="427" r:id="rId16"/>
    <p:sldId id="428" r:id="rId17"/>
    <p:sldId id="429" r:id="rId18"/>
    <p:sldId id="432" r:id="rId19"/>
    <p:sldId id="437" r:id="rId20"/>
    <p:sldId id="43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4633" autoAdjust="0"/>
  </p:normalViewPr>
  <p:slideViewPr>
    <p:cSldViewPr snapToGrid="0">
      <p:cViewPr varScale="1">
        <p:scale>
          <a:sx n="90" d="100"/>
          <a:sy n="90" d="100"/>
        </p:scale>
        <p:origin x="76" y="188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2AF6554-5637-3DBD-7FEA-6B277476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64B49709-A72D-D8A1-DBA0-AEBA35C74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F5D9C6D2-0D80-8CA1-5945-C4B0428A2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381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308864F-B555-6380-5139-7121A89C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354CC57C-881F-627C-52CB-5C1F16AB5B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E48167A4-A19E-F820-76D9-6FF951E5E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92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1C4B629-30A9-4BE0-965B-B26999A4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5503F652-FAC5-67D5-99F3-6230C6971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DE682CBF-7C43-ECC7-BF7E-27C5FAA90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34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166ADBE-C68E-CACF-0557-2A54C1EB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23038BAF-34CD-E01A-0001-19FE27C8F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7D1CE01F-1740-2E80-6A03-7BEDA94CD9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96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3E94EB20-568C-E64D-63C9-DB6B2CE4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B0105BC-3159-1835-F0F1-72FE28EA26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03ACAFD3-8D75-4850-1A6A-6CDD3C1F7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961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B06E74E-F756-C52D-4179-09059235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E44CA65-DCAB-F65E-9758-2D54FB850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66A6DD2B-6ACC-39F1-2F3E-EC67DDA4D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4EC09621-08DD-0F19-5345-3319443FA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C10D326D-998B-6D55-363C-751CBF5AF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7D7294BF-2C72-5D4A-ECA6-0E0599EC2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80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017804D-AC0F-C380-68A8-3C3E141C9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9C11B856-BD6D-4E96-A5AA-34721F08B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0C092F6F-D58C-B1C9-1C51-39CA8DF0A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007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0758C54-3492-E67B-C446-E4C2FBD89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2DEECD4-BE9F-D518-BDAB-56F9EA4FC4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B1A4D3A4-CC36-ECE0-DC21-9C6CF4D41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738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39D95EF2-B344-3E7A-9BDA-AAB1954E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7D09C089-317A-6992-73D7-CE775B0BD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24CE80FD-12ED-0FC4-A946-2EAA571154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75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43424409-88D9-71FF-450E-C37275B7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A1DD5D6-2C6D-24A4-2D14-6351407E9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8F40D096-BA23-E5AC-FC62-174000FFC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205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620F814-F190-F2B9-2CF9-27838F4FE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F34317FC-17A2-A1F0-0EA0-A250CA322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5AB20026-3B6B-4B2F-362A-88341C401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70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8F649E32-5C60-597B-2934-98AB2A4C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77FE3C6-42B9-202B-4703-60AE0B1A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6DD06501-4D06-38F1-DAB8-F9F58C6B44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24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C84AFFB-B814-1E27-3477-63D048A8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324B501D-5D7F-32BE-135D-C6078BA2B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50A05A72-E3E5-8004-11C8-AB48D7A65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83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38BF1ABA-D6DA-7528-8CCC-850338DDA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6B3BFEB7-E497-E8D3-2076-0BBAF727C0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2EF4C971-DBAA-B962-8E85-D3819843F8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54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A61069B-FA25-F6E3-4868-94FD5C08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6F14D654-C3CB-A631-F5BE-5A20321B8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4F514BB5-095B-5858-33CC-F407B75A6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9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CC83042-92DC-8BF4-C297-1ACCF5D6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7721941F-E8E6-3DAA-2A20-B77F9ABC2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888E68AC-31CA-96B1-C9BD-27047322A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22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0B826E0-4037-ED9D-B3A1-FC103AFC3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2610099C-9B96-C2F1-28E2-9367C17E9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DCBB66EA-2112-1FAB-21C7-699055DBF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59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12CD929-74A1-2C06-49E0-6B7FE231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2B67F298-6B7D-67EE-B5E8-E7DAC976C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49D18D52-0A13-C89E-3C2F-AC821D86D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386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FCB-69F0-418E-B40A-A8F491275A6D}" type="datetime1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840FB-3223-46DA-B0BC-92F732A30A4C}" type="datetime1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EFA0-1C72-45E5-BB55-D782A8012366}" type="datetime1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314D-5480-4F4B-94A1-FF71C5AA1934}" type="datetime1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FA6-96D8-439E-AE47-CE635FCE021B}" type="datetime1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A754-90B2-4092-AF56-1BFB6846A546}" type="datetime1">
              <a:rPr lang="it-IT" smtClean="0"/>
              <a:t>11/11/2024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898-05DF-48DF-9365-526B50EFF776}" type="datetime1">
              <a:rPr lang="it-IT" smtClean="0"/>
              <a:t>11/11/2024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0892-8742-445E-A728-5FAFE3193010}" type="datetime1">
              <a:rPr lang="it-IT" smtClean="0"/>
              <a:t>11/11/2024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0E2A-44BC-4A16-BEE3-5A906BE8957D}" type="datetime1">
              <a:rPr lang="it-IT" smtClean="0"/>
              <a:t>11/11/2024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09346-FE07-4BCD-973F-FB8BA5B36BB1}" type="datetime1">
              <a:rPr lang="it-IT" smtClean="0"/>
              <a:t>11/11/2024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067C6-BDBF-4DB6-A3A2-A563912F23C0}" type="datetime1">
              <a:rPr lang="it-IT" smtClean="0"/>
              <a:t>11/11/2024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3EFA2-69BA-45E7-B24F-C38D59A2D86C}" type="datetime1">
              <a:rPr lang="it-IT" smtClean="0"/>
              <a:t>11/11/2024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[1] Introduction to Evolutionary Computing, pag. 67</a:t>
            </a: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Collision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avoidance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and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coordination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for a fleet of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robots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1605F8A-C322-8642-F60C-D8F65F61C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183BE9C2-EB2A-EF41-0AC3-FA75A90E5760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39DEC291-CF92-719D-7CDA-08098EED15DC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3570C874-6074-EE9F-AAD9-C2BD8C0F65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352150EF-48FF-6E54-CCD7-CA81E97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[*] Introduction to Evolutionary Computing, </a:t>
            </a:r>
            <a:r>
              <a:rPr lang="en-US" dirty="0" err="1"/>
              <a:t>pag</a:t>
            </a:r>
            <a:r>
              <a:rPr lang="en-US" dirty="0"/>
              <a:t>. 57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C05293-D3A6-8610-9DC1-3B826442E362}"/>
              </a:ext>
            </a:extLst>
          </p:cNvPr>
          <p:cNvSpPr txBox="1"/>
          <p:nvPr/>
        </p:nvSpPr>
        <p:spPr>
          <a:xfrm>
            <a:off x="457200" y="1319633"/>
            <a:ext cx="5805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 is the process that uses only one parent and creates one child by applying some </a:t>
            </a:r>
            <a:r>
              <a:rPr lang="en-US" dirty="0" err="1"/>
              <a:t>randomised</a:t>
            </a:r>
            <a:r>
              <a:rPr lang="en-US" dirty="0"/>
              <a:t> change to the solution. </a:t>
            </a:r>
          </a:p>
          <a:p>
            <a:endParaRPr lang="en-US" dirty="0"/>
          </a:p>
          <a:p>
            <a:r>
              <a:rPr lang="en-US" dirty="0"/>
              <a:t>The change is applied by altering some genes by adding a random step value to them.</a:t>
            </a:r>
          </a:p>
          <a:p>
            <a:endParaRPr lang="en-US" dirty="0"/>
          </a:p>
          <a:p>
            <a:r>
              <a:rPr lang="en-US" dirty="0"/>
              <a:t>There exist different ways to mutate genes, which depend on the way the step is chosen. The one used by the algorithm is the </a:t>
            </a:r>
            <a:r>
              <a:rPr lang="en-US" b="1" dirty="0"/>
              <a:t>Self-adaptive Mutation.</a:t>
            </a:r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pic>
        <p:nvPicPr>
          <p:cNvPr id="3076" name="Picture 4" descr="Illustration of two strands of DNA replication in which the top strand has a correct copy and the bottom strand has a mutant copy.">
            <a:extLst>
              <a:ext uri="{FF2B5EF4-FFF2-40B4-BE49-F238E27FC236}">
                <a16:creationId xmlns:a16="http://schemas.microsoft.com/office/drawing/2014/main" id="{E24AD22F-1DCD-8F56-D667-F1AE1E4C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9" y="1289974"/>
            <a:ext cx="5314213" cy="25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78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D6864C4-8DC3-7E3E-5976-7FB2AA69A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755DD7F5-992C-E9FE-A177-9BCC17B8762A}"/>
              </a:ext>
            </a:extLst>
          </p:cNvPr>
          <p:cNvSpPr/>
          <p:nvPr/>
        </p:nvSpPr>
        <p:spPr>
          <a:xfrm>
            <a:off x="6785342" y="1610249"/>
            <a:ext cx="4694868" cy="3266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09EC8158-B048-8AA0-B15C-928A77BED99E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Self-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adaptive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47C99C85-E689-9076-4B0F-15FD3E7B6783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70E3A890-7CA4-3587-D87E-A64149FE6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D1B9889-CD8B-A826-2E19-2EFE81E7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[*] Introduction to Evolutionary Computing, </a:t>
            </a:r>
            <a:r>
              <a:rPr lang="en-US" dirty="0" err="1"/>
              <a:t>pag</a:t>
            </a:r>
            <a:r>
              <a:rPr lang="en-US" dirty="0"/>
              <a:t>. 57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AE92D2-D49C-8DA3-C353-E1B5CEBBB7CE}"/>
              </a:ext>
            </a:extLst>
          </p:cNvPr>
          <p:cNvSpPr txBox="1"/>
          <p:nvPr/>
        </p:nvSpPr>
        <p:spPr>
          <a:xfrm>
            <a:off x="457200" y="1319633"/>
            <a:ext cx="5805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concept is that the mutation step sizes are not set by the user; rather they </a:t>
            </a:r>
            <a:r>
              <a:rPr lang="en-US" b="1" dirty="0"/>
              <a:t>coevolve with the solutions. </a:t>
            </a:r>
          </a:p>
          <a:p>
            <a:endParaRPr lang="en-US" dirty="0"/>
          </a:p>
          <a:p>
            <a:r>
              <a:rPr lang="en-US" dirty="0"/>
              <a:t>In order to achieve this behavior it is essential to modify the value of the step first, and then mutate the solutions with the new value of the step. [*]</a:t>
            </a:r>
          </a:p>
          <a:p>
            <a:endParaRPr lang="en-US" dirty="0"/>
          </a:p>
          <a:p>
            <a:r>
              <a:rPr lang="en-US" dirty="0"/>
              <a:t>The rationale behind this is that a new individual is effectively evaluated twice: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Primarily, it is evaluated directly for its </a:t>
            </a:r>
            <a:r>
              <a:rPr lang="en-US" b="1" dirty="0" err="1"/>
              <a:t>feasbility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Second, it is evaluated for its ability to </a:t>
            </a:r>
            <a:r>
              <a:rPr lang="en-US" b="1" dirty="0"/>
              <a:t>create good offspring</a:t>
            </a:r>
            <a:r>
              <a:rPr lang="en-US" dirty="0"/>
              <a:t>. 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197CF8FD-E067-BA50-1C1F-201CF5881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46313"/>
              </p:ext>
            </p:extLst>
          </p:nvPr>
        </p:nvGraphicFramePr>
        <p:xfrm>
          <a:off x="8298710" y="1980388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1.45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97E7E53-AD64-90E6-A54F-F0D586AA1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68267"/>
              </p:ext>
            </p:extLst>
          </p:nvPr>
        </p:nvGraphicFramePr>
        <p:xfrm>
          <a:off x="8146311" y="3026834"/>
          <a:ext cx="249746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2489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832489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832489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+0.13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-0.27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+0.05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7F786D1-E2B2-23CD-B684-B9018699F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56430"/>
              </p:ext>
            </p:extLst>
          </p:nvPr>
        </p:nvGraphicFramePr>
        <p:xfrm>
          <a:off x="8298709" y="4079811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1.36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BE64EDF-29A9-0BB0-C64C-4D41D8C8A93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395044" y="2351228"/>
            <a:ext cx="0" cy="675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A6937B7-349D-D523-BF51-E0D40AA54E7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395044" y="3397674"/>
            <a:ext cx="0" cy="682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8F30C9-A25C-D435-C427-530710CDFB12}"/>
              </a:ext>
            </a:extLst>
          </p:cNvPr>
          <p:cNvSpPr txBox="1"/>
          <p:nvPr/>
        </p:nvSpPr>
        <p:spPr>
          <a:xfrm>
            <a:off x="7358910" y="1981896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Parent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54F6A52-4958-F602-653C-4F923CD9FD04}"/>
              </a:ext>
            </a:extLst>
          </p:cNvPr>
          <p:cNvSpPr txBox="1"/>
          <p:nvPr/>
        </p:nvSpPr>
        <p:spPr>
          <a:xfrm>
            <a:off x="7424177" y="3028342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Step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FDD2CA-1893-7677-6924-10AD7CD804F4}"/>
              </a:ext>
            </a:extLst>
          </p:cNvPr>
          <p:cNvSpPr txBox="1"/>
          <p:nvPr/>
        </p:nvSpPr>
        <p:spPr>
          <a:xfrm>
            <a:off x="7359462" y="408204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07925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1A9077A3-FE45-80D5-88D2-D6D0F8268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D28EB00A-3501-B422-31AA-638489EF9758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Self-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adaptive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4A3DB65D-87E2-8A41-9296-C989C2EA449B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88571FC3-9C85-4F87-685C-BAD482AB93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282BD3E-D1B7-F8BC-77CA-24A345EF1D80}"/>
                  </a:ext>
                </a:extLst>
              </p:cNvPr>
              <p:cNvSpPr txBox="1"/>
              <p:nvPr/>
            </p:nvSpPr>
            <p:spPr>
              <a:xfrm>
                <a:off x="457200" y="1319633"/>
                <a:ext cx="523476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idea behind “</a:t>
                </a:r>
                <a:r>
                  <a:rPr lang="en-US" b="1" dirty="0"/>
                  <a:t>Adaptation</a:t>
                </a:r>
                <a:r>
                  <a:rPr lang="en-US" dirty="0"/>
                  <a:t>” is that at the beginning the algorithm makes bigger jumps in the solution.</a:t>
                </a:r>
              </a:p>
              <a:p>
                <a:endParaRPr lang="en-US" dirty="0"/>
              </a:p>
              <a:p>
                <a:r>
                  <a:rPr lang="en-US" dirty="0"/>
                  <a:t>Then, later on when the best fitness is not getting significantly better, smaller steps in the solution are applied, the fine-tune the current solutions:</a:t>
                </a:r>
              </a:p>
              <a:p>
                <a:endParaRPr lang="en-US" dirty="0"/>
              </a:p>
              <a:p>
                <a:r>
                  <a:rPr lang="en-US" dirty="0"/>
                  <a:t>This translates into: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there is improvement in the best fitness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step size increases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there is no improvement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step size is reduced</a:t>
                </a:r>
              </a:p>
              <a:p>
                <a:endParaRPr lang="en-US" dirty="0"/>
              </a:p>
              <a:p>
                <a:r>
                  <a:rPr lang="en-US" dirty="0"/>
                  <a:t>The step size is only applied if the new solution is feasible.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282BD3E-D1B7-F8BC-77CA-24A345EF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19633"/>
                <a:ext cx="5234763" cy="4801314"/>
              </a:xfrm>
              <a:prstGeom prst="rect">
                <a:avLst/>
              </a:prstGeom>
              <a:blipFill>
                <a:blip r:embed="rId3"/>
                <a:stretch>
                  <a:fillRect l="-931" t="-508" r="-1746" b="-11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F45646-7872-7FAF-EAAA-02158910FA32}"/>
              </a:ext>
            </a:extLst>
          </p:cNvPr>
          <p:cNvSpPr txBox="1"/>
          <p:nvPr/>
        </p:nvSpPr>
        <p:spPr>
          <a:xfrm>
            <a:off x="6400797" y="901786"/>
            <a:ext cx="4883889" cy="443198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 err="1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state.Best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(end) &lt;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state.Best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(end-1)</a:t>
            </a:r>
            <a:endParaRPr lang="it-IT" altLang="it-IT" sz="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StepSize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min(1,StepSize*4);</a:t>
            </a:r>
            <a:endParaRPr lang="it-IT" altLang="it-IT" sz="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it-IT" altLang="it-IT" sz="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StepSize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max(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sqrt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eps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StepSize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/4);</a:t>
            </a:r>
            <a:endParaRPr lang="it-IT" altLang="it-IT" sz="1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it-IT" altLang="it-IT" sz="3600" dirty="0">
              <a:solidFill>
                <a:srgbClr val="0E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		[…]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mutant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x +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StepSize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*scale.*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direction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 err="1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feasible</a:t>
            </a:r>
            <a:endParaRPr lang="it-IT" altLang="it-IT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mutationChildren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(i,:) =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mutant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’;</a:t>
            </a:r>
            <a:endParaRPr lang="it-IT" altLang="it-IT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break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it-IT" altLang="it-IT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endParaRPr lang="it-IT" altLang="it-IT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it-IT" alt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mutationChildren</a:t>
            </a:r>
            <a:r>
              <a:rPr lang="it-IT" alt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(i,:) = x';</a:t>
            </a:r>
            <a:endParaRPr lang="it-IT" altLang="it-IT" sz="7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solidFill>
                  <a:srgbClr val="0E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it-IT" altLang="it-IT" sz="3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>
              <a:latin typeface="Menlo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68A9FB-D998-BDF6-C3C5-159AA4B1C0B5}"/>
              </a:ext>
            </a:extLst>
          </p:cNvPr>
          <p:cNvSpPr txBox="1"/>
          <p:nvPr/>
        </p:nvSpPr>
        <p:spPr>
          <a:xfrm>
            <a:off x="6500039" y="5521894"/>
            <a:ext cx="466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direction</a:t>
            </a:r>
            <a:r>
              <a:rPr lang="it-IT" dirty="0"/>
              <a:t> and the scale are to </a:t>
            </a:r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muation</a:t>
            </a:r>
            <a:r>
              <a:rPr lang="it-IT" dirty="0"/>
              <a:t> </a:t>
            </a:r>
            <a:r>
              <a:rPr lang="it-IT" dirty="0" err="1"/>
              <a:t>moves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feasible</a:t>
            </a:r>
            <a:r>
              <a:rPr lang="it-IT" dirty="0"/>
              <a:t> </a:t>
            </a:r>
            <a:r>
              <a:rPr lang="it-IT" dirty="0" err="1"/>
              <a:t>direction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261A526-2760-7A20-F447-B5EB609A4ECC}"/>
              </a:ext>
            </a:extLst>
          </p:cNvPr>
          <p:cNvCxnSpPr>
            <a:cxnSpLocks/>
          </p:cNvCxnSpPr>
          <p:nvPr/>
        </p:nvCxnSpPr>
        <p:spPr>
          <a:xfrm flipH="1" flipV="1">
            <a:off x="10717619" y="3196856"/>
            <a:ext cx="85060" cy="2325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2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CE033BE-2C0E-BB6D-14B5-7CEA03237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347A0086-FE12-9A77-1528-EAFBAF52DE07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Self-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adaptive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8521568F-F0B8-ED9A-79E9-64D7545C9CF7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092E52DC-E61F-F549-4E64-1255E4B9E3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1359C6-56D6-88B7-240D-C48DB7FA00BF}"/>
              </a:ext>
            </a:extLst>
          </p:cNvPr>
          <p:cNvSpPr txBox="1"/>
          <p:nvPr/>
        </p:nvSpPr>
        <p:spPr>
          <a:xfrm>
            <a:off x="6407888" y="1565955"/>
            <a:ext cx="51745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mutant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x +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StepSize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*scale.*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direction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2CA8596-1F02-3401-BBB1-73017B66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1" y="2291915"/>
            <a:ext cx="5276406" cy="3957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D6342D1-724E-B0DB-C2E8-530805B08E30}"/>
                  </a:ext>
                </a:extLst>
              </p:cNvPr>
              <p:cNvSpPr txBox="1"/>
              <p:nvPr/>
            </p:nvSpPr>
            <p:spPr>
              <a:xfrm>
                <a:off x="673395" y="1690370"/>
                <a:ext cx="42388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Step size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increased</a:t>
                </a:r>
                <a:r>
                  <a:rPr lang="it-IT" dirty="0"/>
                  <a:t> or </a:t>
                </a:r>
                <a:r>
                  <a:rPr lang="it-IT" dirty="0" err="1"/>
                  <a:t>decreased</a:t>
                </a:r>
                <a:r>
                  <a:rPr lang="it-IT" dirty="0"/>
                  <a:t> to </a:t>
                </a:r>
                <a:r>
                  <a:rPr lang="it-IT" dirty="0" err="1"/>
                  <a:t>adapt</a:t>
                </a:r>
                <a:r>
                  <a:rPr lang="it-IT" dirty="0"/>
                  <a:t> to the best fitness, and </a:t>
                </a:r>
                <a:r>
                  <a:rPr lang="it-IT" dirty="0" err="1"/>
                  <a:t>is</a:t>
                </a:r>
                <a:r>
                  <a:rPr lang="it-IT" dirty="0"/>
                  <a:t> common to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genes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Scale and </a:t>
                </a:r>
                <a:r>
                  <a:rPr lang="it-IT" dirty="0" err="1"/>
                  <a:t>direction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it-IT" dirty="0"/>
                  <a:t>) are </a:t>
                </a:r>
                <a:r>
                  <a:rPr lang="it-IT" dirty="0" err="1"/>
                  <a:t>modified</a:t>
                </a:r>
                <a:r>
                  <a:rPr lang="it-IT" dirty="0"/>
                  <a:t> for </a:t>
                </a:r>
                <a:r>
                  <a:rPr lang="it-IT" dirty="0" err="1"/>
                  <a:t>each</a:t>
                </a:r>
                <a:r>
                  <a:rPr lang="it-IT" dirty="0"/>
                  <a:t> gene to </a:t>
                </a:r>
                <a:r>
                  <a:rPr lang="it-IT" dirty="0" err="1"/>
                  <a:t>fit</a:t>
                </a:r>
                <a:r>
                  <a:rPr lang="it-IT" dirty="0"/>
                  <a:t> </a:t>
                </a:r>
                <a:r>
                  <a:rPr lang="it-IT" dirty="0" err="1"/>
                  <a:t>their</a:t>
                </a:r>
                <a:r>
                  <a:rPr lang="it-IT" dirty="0"/>
                  <a:t> bounds.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D6342D1-724E-B0DB-C2E8-530805B08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95" y="1690370"/>
                <a:ext cx="4238847" cy="1754326"/>
              </a:xfrm>
              <a:prstGeom prst="rect">
                <a:avLst/>
              </a:prstGeom>
              <a:blipFill>
                <a:blip r:embed="rId4"/>
                <a:stretch>
                  <a:fillRect l="-862" t="-1389" r="-575" b="-48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2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8704A816-0342-2B24-9EEA-5E2077A1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8D9E8406-315B-678E-CA4E-1DD7C0D2F947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Self-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adaptive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B447B620-141A-9A42-63FB-B9D14DB1B225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36B913C7-2BC1-8B3A-E8A7-C18BE2A50C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A5495FE-88D4-9284-38A6-96F454FE0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1687" y="1431558"/>
            <a:ext cx="6755220" cy="50664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ADE071E-56AA-70E5-2248-58A88E2EFEEA}"/>
              </a:ext>
            </a:extLst>
          </p:cNvPr>
          <p:cNvSpPr txBox="1"/>
          <p:nvPr/>
        </p:nvSpPr>
        <p:spPr>
          <a:xfrm>
            <a:off x="457200" y="1559442"/>
            <a:ext cx="470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Mutation</a:t>
            </a:r>
            <a:r>
              <a:rPr lang="it-IT" dirty="0"/>
              <a:t> Rate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with Self-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mutation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the Crossover </a:t>
            </a:r>
            <a:r>
              <a:rPr lang="it-IT" dirty="0" err="1"/>
              <a:t>Fraction</a:t>
            </a:r>
            <a:r>
              <a:rPr lang="it-IT" dirty="0"/>
              <a:t> can be </a:t>
            </a:r>
            <a:r>
              <a:rPr lang="it-IT" dirty="0" err="1"/>
              <a:t>analyzed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28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2C501A45-306D-1A4C-05AB-C04C1120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D739B080-B146-7D51-8A6E-D69F88DA28FF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Uniform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C917AF5D-2E6C-CAD4-A84E-490255992773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E4576E4-926C-CB6E-30C6-C8DAD7FC707D}"/>
              </a:ext>
            </a:extLst>
          </p:cNvPr>
          <p:cNvSpPr/>
          <p:nvPr/>
        </p:nvSpPr>
        <p:spPr>
          <a:xfrm>
            <a:off x="6641804" y="1209327"/>
            <a:ext cx="5092996" cy="30485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D7B32B69-4C1F-5163-5758-AF6A5935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10361"/>
              </p:ext>
            </p:extLst>
          </p:nvPr>
        </p:nvGraphicFramePr>
        <p:xfrm>
          <a:off x="8037619" y="1483650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1.45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A35A8578-E7DB-AE81-4132-C33A1ABF0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5969"/>
              </p:ext>
            </p:extLst>
          </p:nvPr>
        </p:nvGraphicFramePr>
        <p:xfrm>
          <a:off x="8068930" y="2500297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DD2A8B9-E56A-6C28-B803-A7C9601B562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165265" y="1923367"/>
            <a:ext cx="0" cy="57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9886F08-8024-0731-70E1-7480FE94323F}"/>
              </a:ext>
            </a:extLst>
          </p:cNvPr>
          <p:cNvSpPr txBox="1"/>
          <p:nvPr/>
        </p:nvSpPr>
        <p:spPr>
          <a:xfrm>
            <a:off x="7295108" y="250180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Mask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57F1B49-18EE-41DF-406D-B5542F75295C}"/>
              </a:ext>
            </a:extLst>
          </p:cNvPr>
          <p:cNvSpPr txBox="1"/>
          <p:nvPr/>
        </p:nvSpPr>
        <p:spPr>
          <a:xfrm>
            <a:off x="7168663" y="1484404"/>
            <a:ext cx="86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Parent</a:t>
            </a:r>
          </a:p>
        </p:txBody>
      </p: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0932D68F-3A38-5ED2-25AB-2F327FC85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97336"/>
              </p:ext>
            </p:extLst>
          </p:nvPr>
        </p:nvGraphicFramePr>
        <p:xfrm>
          <a:off x="8068930" y="3446559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1.45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268B310-EB9F-2DDA-44AA-88579678EF7C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9165265" y="2871137"/>
            <a:ext cx="0" cy="575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CA1DF9B-F6E7-A971-FECB-FD4F9F545F74}"/>
              </a:ext>
            </a:extLst>
          </p:cNvPr>
          <p:cNvSpPr txBox="1"/>
          <p:nvPr/>
        </p:nvSpPr>
        <p:spPr>
          <a:xfrm>
            <a:off x="10230289" y="2526429"/>
            <a:ext cx="954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Rate = 0.2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33FDA11-85A7-1763-8820-2CA4517F1493}"/>
              </a:ext>
            </a:extLst>
          </p:cNvPr>
          <p:cNvSpPr txBox="1"/>
          <p:nvPr/>
        </p:nvSpPr>
        <p:spPr>
          <a:xfrm>
            <a:off x="7290299" y="344806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Child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023406F-24F2-7EC4-1519-2F674D20F4E2}"/>
              </a:ext>
            </a:extLst>
          </p:cNvPr>
          <p:cNvSpPr txBox="1"/>
          <p:nvPr/>
        </p:nvSpPr>
        <p:spPr>
          <a:xfrm>
            <a:off x="457200" y="1319633"/>
            <a:ext cx="580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type of mutation, each gene has a “</a:t>
            </a:r>
            <a:r>
              <a:rPr lang="en-US" b="1" dirty="0"/>
              <a:t>rate</a:t>
            </a:r>
            <a:r>
              <a:rPr lang="en-US" dirty="0"/>
              <a:t>” probability of being mutated. </a:t>
            </a:r>
          </a:p>
          <a:p>
            <a:endParaRPr lang="en-US" dirty="0"/>
          </a:p>
          <a:p>
            <a:r>
              <a:rPr lang="en-US" dirty="0"/>
              <a:t>If the gene is selected to be mutated in the next generation, the new gene will have a random value selected uniformly in a range within the bounds of the solution.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728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BE61841B-401F-22CA-9FCC-A8042377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A23BECF4-7B42-98F2-B38E-FB5E0DAE3620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Crossover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Fraction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96D9268-AEF1-1850-3397-17CD4A78D5E2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494A69-C141-E993-B978-1F168709050C}"/>
              </a:ext>
            </a:extLst>
          </p:cNvPr>
          <p:cNvSpPr txBox="1"/>
          <p:nvPr/>
        </p:nvSpPr>
        <p:spPr>
          <a:xfrm>
            <a:off x="457199" y="1319633"/>
            <a:ext cx="10451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percentage</a:t>
            </a:r>
            <a:r>
              <a:rPr lang="it-IT" dirty="0"/>
              <a:t> of the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crossover in the </a:t>
            </a:r>
            <a:r>
              <a:rPr lang="it-IT" b="1" dirty="0" err="1"/>
              <a:t>next</a:t>
            </a:r>
            <a:r>
              <a:rPr lang="it-IT" b="1" dirty="0"/>
              <a:t> generation</a:t>
            </a:r>
            <a:r>
              <a:rPr lang="it-IT" dirty="0"/>
              <a:t>. The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mutation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undergo</a:t>
            </a:r>
            <a:r>
              <a:rPr lang="it-IT" dirty="0"/>
              <a:t> crossover are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b="1" dirty="0" err="1"/>
              <a:t>Stochastic</a:t>
            </a:r>
            <a:r>
              <a:rPr lang="it-IT" b="1" dirty="0"/>
              <a:t> </a:t>
            </a:r>
            <a:r>
              <a:rPr lang="it-IT" b="1" dirty="0" err="1"/>
              <a:t>Uniform</a:t>
            </a:r>
            <a:r>
              <a:rPr lang="it-IT" b="1" dirty="0"/>
              <a:t> </a:t>
            </a:r>
            <a:r>
              <a:rPr lang="it-IT" b="1" dirty="0" err="1"/>
              <a:t>Selection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assigns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a </a:t>
            </a:r>
            <a:r>
              <a:rPr lang="it-IT" dirty="0" err="1"/>
              <a:t>probability</a:t>
            </a:r>
            <a:r>
              <a:rPr lang="it-IT" dirty="0"/>
              <a:t> to be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fitness.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F3837CE5-8E3F-568D-5AC5-A0E99B44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32096"/>
              </p:ext>
            </p:extLst>
          </p:nvPr>
        </p:nvGraphicFramePr>
        <p:xfrm>
          <a:off x="2135768" y="3555421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331AB709-2C9F-B51B-4C4F-B500DBD64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24103"/>
              </p:ext>
            </p:extLst>
          </p:nvPr>
        </p:nvGraphicFramePr>
        <p:xfrm>
          <a:off x="5519471" y="3555421"/>
          <a:ext cx="1261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0513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6FCF396C-5A3F-8BE9-036E-4BB20D145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21398"/>
              </p:ext>
            </p:extLst>
          </p:nvPr>
        </p:nvGraphicFramePr>
        <p:xfrm>
          <a:off x="7024576" y="3555421"/>
          <a:ext cx="1261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0513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7F109FDD-5FAB-CB57-01AB-B372055A8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78983"/>
              </p:ext>
            </p:extLst>
          </p:nvPr>
        </p:nvGraphicFramePr>
        <p:xfrm>
          <a:off x="8595605" y="3555421"/>
          <a:ext cx="1261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0513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EBA63AAA-91A9-3FE2-3D43-43964C23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91311"/>
              </p:ext>
            </p:extLst>
          </p:nvPr>
        </p:nvGraphicFramePr>
        <p:xfrm>
          <a:off x="10266245" y="3555421"/>
          <a:ext cx="1261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0513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F3837CE5-8E3F-568D-5AC5-A0E99B44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00647"/>
              </p:ext>
            </p:extLst>
          </p:nvPr>
        </p:nvGraphicFramePr>
        <p:xfrm>
          <a:off x="4003620" y="3555421"/>
          <a:ext cx="127228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59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27270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D51590-2C50-298A-AD01-B6749618831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771911" y="3921181"/>
            <a:ext cx="0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59EA563B-EF70-0242-E5A7-97BD59D21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00371"/>
              </p:ext>
            </p:extLst>
          </p:nvPr>
        </p:nvGraphicFramePr>
        <p:xfrm>
          <a:off x="2135768" y="4771938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A7E1C31C-A3D3-3F91-08F6-3A969856A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72947"/>
              </p:ext>
            </p:extLst>
          </p:nvPr>
        </p:nvGraphicFramePr>
        <p:xfrm>
          <a:off x="4003619" y="4771938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9F5EE92E-DBAC-917B-94DD-37B7466F6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91761"/>
              </p:ext>
            </p:extLst>
          </p:nvPr>
        </p:nvGraphicFramePr>
        <p:xfrm>
          <a:off x="5519471" y="4771938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3AFFD85A-5462-5685-F1C8-5F6FB726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95327"/>
              </p:ext>
            </p:extLst>
          </p:nvPr>
        </p:nvGraphicFramePr>
        <p:xfrm>
          <a:off x="7035323" y="4771938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6FFD79D9-CB71-E7B0-E3BF-F4CFE3FDE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22725"/>
              </p:ext>
            </p:extLst>
          </p:nvPr>
        </p:nvGraphicFramePr>
        <p:xfrm>
          <a:off x="8595605" y="4771938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graphicFrame>
        <p:nvGraphicFramePr>
          <p:cNvPr id="41" name="Tabella 40">
            <a:extLst>
              <a:ext uri="{FF2B5EF4-FFF2-40B4-BE49-F238E27FC236}">
                <a16:creationId xmlns:a16="http://schemas.microsoft.com/office/drawing/2014/main" id="{6AAFE90C-5144-2BB9-E745-070543AEA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784950"/>
              </p:ext>
            </p:extLst>
          </p:nvPr>
        </p:nvGraphicFramePr>
        <p:xfrm>
          <a:off x="10255498" y="4771938"/>
          <a:ext cx="127228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260">
                  <a:extLst>
                    <a:ext uri="{9D8B030D-6E8A-4147-A177-3AD203B41FA5}">
                      <a16:colId xmlns:a16="http://schemas.microsoft.com/office/drawing/2014/main" val="4108887693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397640465"/>
                    </a:ext>
                  </a:extLst>
                </a:gridCol>
                <a:gridCol w="420513">
                  <a:extLst>
                    <a:ext uri="{9D8B030D-6E8A-4147-A177-3AD203B41FA5}">
                      <a16:colId xmlns:a16="http://schemas.microsoft.com/office/drawing/2014/main" val="1703341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897064"/>
                  </a:ext>
                </a:extLst>
              </a:tr>
            </a:tbl>
          </a:graphicData>
        </a:graphic>
      </p:graphicFrame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D189A2C-A9ED-09E5-39AA-2456F12872B8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4639762" y="3921181"/>
            <a:ext cx="1515852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9F688E19-1032-B197-EBFF-12501A401E8C}"/>
              </a:ext>
            </a:extLst>
          </p:cNvPr>
          <p:cNvCxnSpPr>
            <a:endCxn id="35" idx="0"/>
          </p:cNvCxnSpPr>
          <p:nvPr/>
        </p:nvCxnSpPr>
        <p:spPr>
          <a:xfrm flipH="1">
            <a:off x="6155614" y="3921181"/>
            <a:ext cx="1466554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796E5F2-E325-9EB1-58B3-9340E87AB352}"/>
              </a:ext>
            </a:extLst>
          </p:cNvPr>
          <p:cNvCxnSpPr>
            <a:endCxn id="38" idx="0"/>
          </p:cNvCxnSpPr>
          <p:nvPr/>
        </p:nvCxnSpPr>
        <p:spPr>
          <a:xfrm>
            <a:off x="6155614" y="3921181"/>
            <a:ext cx="3076134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70E6B477-9D57-B4BA-C779-F45D13545A26}"/>
              </a:ext>
            </a:extLst>
          </p:cNvPr>
          <p:cNvCxnSpPr>
            <a:endCxn id="38" idx="0"/>
          </p:cNvCxnSpPr>
          <p:nvPr/>
        </p:nvCxnSpPr>
        <p:spPr>
          <a:xfrm flipH="1">
            <a:off x="9231748" y="3921181"/>
            <a:ext cx="1665247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01987A12-0C20-F25C-767E-1120BF843A8E}"/>
              </a:ext>
            </a:extLst>
          </p:cNvPr>
          <p:cNvCxnSpPr>
            <a:endCxn id="37" idx="0"/>
          </p:cNvCxnSpPr>
          <p:nvPr/>
        </p:nvCxnSpPr>
        <p:spPr>
          <a:xfrm>
            <a:off x="6155614" y="3921181"/>
            <a:ext cx="1515852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0CF8D48D-A3D5-15A7-B746-4FFD0E6A1F33}"/>
              </a:ext>
            </a:extLst>
          </p:cNvPr>
          <p:cNvCxnSpPr>
            <a:endCxn id="37" idx="0"/>
          </p:cNvCxnSpPr>
          <p:nvPr/>
        </p:nvCxnSpPr>
        <p:spPr>
          <a:xfrm>
            <a:off x="7622168" y="3921181"/>
            <a:ext cx="49298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0E4323D9-5C37-3FC4-E5F1-69458C77B658}"/>
              </a:ext>
            </a:extLst>
          </p:cNvPr>
          <p:cNvCxnSpPr>
            <a:endCxn id="41" idx="0"/>
          </p:cNvCxnSpPr>
          <p:nvPr/>
        </p:nvCxnSpPr>
        <p:spPr>
          <a:xfrm flipH="1">
            <a:off x="10891641" y="3921181"/>
            <a:ext cx="5354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Elemento grafico 63" descr="Germe con riempimento a tinta unita">
            <a:extLst>
              <a:ext uri="{FF2B5EF4-FFF2-40B4-BE49-F238E27FC236}">
                <a16:creationId xmlns:a16="http://schemas.microsoft.com/office/drawing/2014/main" id="{CB6DCDBA-6AD1-3F05-DD1F-42DAED732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7381" y="4683549"/>
            <a:ext cx="575930" cy="575930"/>
          </a:xfrm>
          <a:prstGeom prst="rect">
            <a:avLst/>
          </a:prstGeom>
        </p:spPr>
      </p:pic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568F6845-4B32-DA56-50E5-8297F132CC13}"/>
              </a:ext>
            </a:extLst>
          </p:cNvPr>
          <p:cNvCxnSpPr>
            <a:endCxn id="34" idx="0"/>
          </p:cNvCxnSpPr>
          <p:nvPr/>
        </p:nvCxnSpPr>
        <p:spPr>
          <a:xfrm flipH="1">
            <a:off x="4639762" y="3921181"/>
            <a:ext cx="1515852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809A13D6-56C7-60CF-F09B-F9F2AEBBED89}"/>
              </a:ext>
            </a:extLst>
          </p:cNvPr>
          <p:cNvSpPr txBox="1"/>
          <p:nvPr/>
        </p:nvSpPr>
        <p:spPr>
          <a:xfrm>
            <a:off x="2064025" y="53776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Elitism</a:t>
            </a:r>
            <a:r>
              <a:rPr lang="it-IT" dirty="0"/>
              <a:t>: 10%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D2B29AE9-51FF-55A3-FBBE-438DA76B9F1B}"/>
              </a:ext>
            </a:extLst>
          </p:cNvPr>
          <p:cNvSpPr txBox="1"/>
          <p:nvPr/>
        </p:nvSpPr>
        <p:spPr>
          <a:xfrm>
            <a:off x="5698112" y="5377688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Crossover </a:t>
            </a:r>
            <a:r>
              <a:rPr lang="it-IT" dirty="0" err="1"/>
              <a:t>Fraction</a:t>
            </a:r>
            <a:r>
              <a:rPr lang="it-IT" dirty="0"/>
              <a:t>: 80%</a:t>
            </a:r>
          </a:p>
        </p:txBody>
      </p: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ACAE4E7D-216C-5A42-7A5F-3F66BDD6B622}"/>
              </a:ext>
            </a:extLst>
          </p:cNvPr>
          <p:cNvCxnSpPr>
            <a:cxnSpLocks/>
          </p:cNvCxnSpPr>
          <p:nvPr/>
        </p:nvCxnSpPr>
        <p:spPr>
          <a:xfrm>
            <a:off x="3702298" y="3258216"/>
            <a:ext cx="0" cy="2488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3858EE5C-7E74-EFF3-C32B-1A96FAEB5EF7}"/>
              </a:ext>
            </a:extLst>
          </p:cNvPr>
          <p:cNvCxnSpPr>
            <a:cxnSpLocks/>
          </p:cNvCxnSpPr>
          <p:nvPr/>
        </p:nvCxnSpPr>
        <p:spPr>
          <a:xfrm>
            <a:off x="10069292" y="3258216"/>
            <a:ext cx="0" cy="2488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517609E1-8BEA-FACA-83D4-A82B84AD0F51}"/>
              </a:ext>
            </a:extLst>
          </p:cNvPr>
          <p:cNvCxnSpPr>
            <a:endCxn id="34" idx="0"/>
          </p:cNvCxnSpPr>
          <p:nvPr/>
        </p:nvCxnSpPr>
        <p:spPr>
          <a:xfrm>
            <a:off x="2771911" y="3921181"/>
            <a:ext cx="1867851" cy="85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B10A2A9-37DC-DB60-0E29-DF102D77843F}"/>
              </a:ext>
            </a:extLst>
          </p:cNvPr>
          <p:cNvSpPr txBox="1"/>
          <p:nvPr/>
        </p:nvSpPr>
        <p:spPr>
          <a:xfrm>
            <a:off x="512282" y="3551849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generation k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53A7ACD0-04A3-C0B0-1A98-C72649E5CA7E}"/>
              </a:ext>
            </a:extLst>
          </p:cNvPr>
          <p:cNvSpPr txBox="1"/>
          <p:nvPr/>
        </p:nvSpPr>
        <p:spPr>
          <a:xfrm>
            <a:off x="297090" y="4771938"/>
            <a:ext cx="17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generation k+1</a:t>
            </a:r>
          </a:p>
        </p:txBody>
      </p:sp>
    </p:spTree>
    <p:extLst>
      <p:ext uri="{BB962C8B-B14F-4D97-AF65-F5344CB8AC3E}">
        <p14:creationId xmlns:p14="http://schemas.microsoft.com/office/powerpoint/2010/main" val="34545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2E0740A-A312-980B-7099-B4004F8F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C85C3175-49EE-289E-C16A-8A5374C615AA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Parameters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selection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–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Uniform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Mutation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21E2606-8C2D-677F-D625-8F887975C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33880"/>
              </p:ext>
            </p:extLst>
          </p:nvPr>
        </p:nvGraphicFramePr>
        <p:xfrm>
          <a:off x="542259" y="3380347"/>
          <a:ext cx="2810536" cy="25603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75415">
                  <a:extLst>
                    <a:ext uri="{9D8B030D-6E8A-4147-A177-3AD203B41FA5}">
                      <a16:colId xmlns:a16="http://schemas.microsoft.com/office/drawing/2014/main" val="2787575403"/>
                    </a:ext>
                  </a:extLst>
                </a:gridCol>
                <a:gridCol w="623777">
                  <a:extLst>
                    <a:ext uri="{9D8B030D-6E8A-4147-A177-3AD203B41FA5}">
                      <a16:colId xmlns:a16="http://schemas.microsoft.com/office/drawing/2014/main" val="2955235580"/>
                    </a:ext>
                  </a:extLst>
                </a:gridCol>
                <a:gridCol w="673396">
                  <a:extLst>
                    <a:ext uri="{9D8B030D-6E8A-4147-A177-3AD203B41FA5}">
                      <a16:colId xmlns:a16="http://schemas.microsoft.com/office/drawing/2014/main" val="495354693"/>
                    </a:ext>
                  </a:extLst>
                </a:gridCol>
                <a:gridCol w="637948">
                  <a:extLst>
                    <a:ext uri="{9D8B030D-6E8A-4147-A177-3AD203B41FA5}">
                      <a16:colId xmlns:a16="http://schemas.microsoft.com/office/drawing/2014/main" val="3996538562"/>
                    </a:ext>
                  </a:extLst>
                </a:gridCol>
              </a:tblGrid>
              <a:tr h="620036">
                <a:tc>
                  <a:txBody>
                    <a:bodyPr/>
                    <a:lstStyle/>
                    <a:p>
                      <a:r>
                        <a:rPr lang="it-IT" b="1" dirty="0"/>
                        <a:t>       MR</a:t>
                      </a:r>
                    </a:p>
                    <a:p>
                      <a:r>
                        <a:rPr lang="it-IT" b="1" dirty="0"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97670"/>
                  </a:ext>
                </a:extLst>
              </a:tr>
              <a:tr h="368842">
                <a:tc>
                  <a:txBody>
                    <a:bodyPr/>
                    <a:lstStyle/>
                    <a:p>
                      <a:r>
                        <a:rPr lang="it-IT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</a:t>
                      </a:r>
                    </a:p>
                    <a:p>
                      <a:pPr algn="ctr"/>
                      <a:r>
                        <a:rPr lang="it-IT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</a:p>
                    <a:p>
                      <a:pPr algn="ctr"/>
                      <a:r>
                        <a:rPr lang="it-IT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</a:t>
                      </a:r>
                    </a:p>
                    <a:p>
                      <a:pPr algn="ctr"/>
                      <a:r>
                        <a:rPr lang="it-IT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94813"/>
                  </a:ext>
                </a:extLst>
              </a:tr>
              <a:tr h="368842">
                <a:tc>
                  <a:txBody>
                    <a:bodyPr/>
                    <a:lstStyle/>
                    <a:p>
                      <a:r>
                        <a:rPr lang="it-IT" b="1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</a:t>
                      </a:r>
                    </a:p>
                    <a:p>
                      <a:pPr algn="ctr"/>
                      <a:r>
                        <a:rPr lang="it-IT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</a:p>
                    <a:p>
                      <a:pPr algn="ctr"/>
                      <a:r>
                        <a:rPr lang="it-IT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</a:t>
                      </a:r>
                    </a:p>
                    <a:p>
                      <a:pPr algn="ctr"/>
                      <a:r>
                        <a:rPr lang="it-IT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1214"/>
                  </a:ext>
                </a:extLst>
              </a:tr>
              <a:tr h="368842">
                <a:tc>
                  <a:txBody>
                    <a:bodyPr/>
                    <a:lstStyle/>
                    <a:p>
                      <a:r>
                        <a:rPr lang="it-IT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0.01</a:t>
                      </a:r>
                    </a:p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</a:t>
                      </a:r>
                    </a:p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</a:t>
                      </a:r>
                    </a:p>
                    <a:p>
                      <a:pPr algn="ctr"/>
                      <a:r>
                        <a:rPr lang="it-IT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68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963302-05DD-34A4-1786-78979009DC29}"/>
              </a:ext>
            </a:extLst>
          </p:cNvPr>
          <p:cNvSpPr txBox="1"/>
          <p:nvPr/>
        </p:nvSpPr>
        <p:spPr>
          <a:xfrm>
            <a:off x="457201" y="1417674"/>
            <a:ext cx="3207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search</a:t>
            </a:r>
            <a:r>
              <a:rPr lang="it-IT" dirty="0"/>
              <a:t> for the best </a:t>
            </a:r>
            <a:r>
              <a:rPr lang="it-IT" dirty="0" err="1"/>
              <a:t>parameters</a:t>
            </a:r>
            <a:r>
              <a:rPr lang="it-IT" dirty="0"/>
              <a:t>, </a:t>
            </a:r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Mutation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so </a:t>
            </a:r>
            <a:r>
              <a:rPr lang="it-IT" dirty="0" err="1"/>
              <a:t>as</a:t>
            </a:r>
            <a:r>
              <a:rPr lang="it-IT" dirty="0"/>
              <a:t> to over a </a:t>
            </a:r>
            <a:r>
              <a:rPr lang="it-IT" dirty="0" err="1"/>
              <a:t>better</a:t>
            </a:r>
            <a:r>
              <a:rPr lang="it-IT" dirty="0"/>
              <a:t> control over the </a:t>
            </a:r>
            <a:r>
              <a:rPr lang="it-IT" dirty="0" err="1"/>
              <a:t>mutation</a:t>
            </a:r>
            <a:r>
              <a:rPr lang="it-IT" dirty="0"/>
              <a:t> by </a:t>
            </a:r>
            <a:r>
              <a:rPr lang="it-IT" dirty="0" err="1"/>
              <a:t>changing</a:t>
            </a:r>
            <a:r>
              <a:rPr lang="it-IT" dirty="0"/>
              <a:t> the </a:t>
            </a:r>
            <a:r>
              <a:rPr lang="it-IT" dirty="0" err="1"/>
              <a:t>Mutation</a:t>
            </a:r>
            <a:r>
              <a:rPr lang="it-IT" dirty="0"/>
              <a:t> Rate.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0671CFE-2392-1517-242C-03A9923F4480}"/>
              </a:ext>
            </a:extLst>
          </p:cNvPr>
          <p:cNvCxnSpPr>
            <a:cxnSpLocks/>
          </p:cNvCxnSpPr>
          <p:nvPr/>
        </p:nvCxnSpPr>
        <p:spPr>
          <a:xfrm>
            <a:off x="4788484" y="1446027"/>
            <a:ext cx="0" cy="509690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3645238-0442-78CB-72A7-C7F6BD4EEA6A}"/>
              </a:ext>
            </a:extLst>
          </p:cNvPr>
          <p:cNvCxnSpPr>
            <a:cxnSpLocks/>
          </p:cNvCxnSpPr>
          <p:nvPr/>
        </p:nvCxnSpPr>
        <p:spPr>
          <a:xfrm>
            <a:off x="4774122" y="1446027"/>
            <a:ext cx="696512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631224-79E3-897E-3621-06232D16B06B}"/>
              </a:ext>
            </a:extLst>
          </p:cNvPr>
          <p:cNvSpPr txBox="1"/>
          <p:nvPr/>
        </p:nvSpPr>
        <p:spPr>
          <a:xfrm>
            <a:off x="11158000" y="898624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MR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842ADEB-B360-13EE-9848-12A922C28086}"/>
              </a:ext>
            </a:extLst>
          </p:cNvPr>
          <p:cNvSpPr txBox="1"/>
          <p:nvPr/>
        </p:nvSpPr>
        <p:spPr>
          <a:xfrm>
            <a:off x="4137362" y="614663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400" b="1" dirty="0"/>
              <a:t>CF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B972099-A1E0-E59E-0B77-ACF89DAB4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r="7728"/>
          <a:stretch/>
        </p:blipFill>
        <p:spPr>
          <a:xfrm>
            <a:off x="5189591" y="1617503"/>
            <a:ext cx="6188150" cy="50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7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9AB150E-FF7C-F349-6DE3-11E4E832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3FA0CCAC-9DC1-DF32-CE4F-EF04BB83579E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Parameters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selection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DE5250-B0C2-40A9-0DA3-452895659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477" y="1615009"/>
            <a:ext cx="8553045" cy="42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3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B316EDD-41B9-B02A-A9ED-A5B369C1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42E230DD-86D6-4F7B-4855-5792BE4A42B3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Parameters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selection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C65BA5-D4A1-8B7F-E0D6-CAEFABDA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85" y="1209327"/>
            <a:ext cx="6786229" cy="50896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79C136-396E-B365-245F-232E85A3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054" y="3635901"/>
            <a:ext cx="203863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71DDBCA-9DDC-AD90-A62A-02D6CA58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B1239EBD-4022-132D-6863-41721BB1CC87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EBC3CBCE-3BA4-3403-9387-FD0D3EEF9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F7C4C214-444D-7D89-8EDD-AA339382AFA2}"/>
              </a:ext>
            </a:extLst>
          </p:cNvPr>
          <p:cNvSpPr txBox="1"/>
          <p:nvPr/>
        </p:nvSpPr>
        <p:spPr>
          <a:xfrm>
            <a:off x="457200" y="2732100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Additional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plots (pie chart &amp; robot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distances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195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B8DF4274-8C5F-5C2E-E62B-7E2F61C1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4A002209-3208-B990-A7E7-99EFC9C7FA28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Recap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pic>
        <p:nvPicPr>
          <p:cNvPr id="11" name="Immagine 10" descr="Immagine che contiene testo, diagramma, disegno, schizzo&#10;&#10;Descrizione generata automaticamente">
            <a:extLst>
              <a:ext uri="{FF2B5EF4-FFF2-40B4-BE49-F238E27FC236}">
                <a16:creationId xmlns:a16="http://schemas.microsoft.com/office/drawing/2014/main" id="{AE630FD7-9A86-AED5-D741-D5AB7E73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20" y="1209327"/>
            <a:ext cx="8619560" cy="54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4C70910-DE23-4F7B-FD40-23916F4D3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018D8750-7DED-F5F2-1FAB-AD3D8078A8D0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47EC1C52-D1DA-45D5-D062-57A6C4FD13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3E9E14C-57D5-166B-A5BD-3CAFF1522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5349" y="1569396"/>
            <a:ext cx="5672455" cy="42543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122D661-0044-7FB3-ED4C-ECC05ED1F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495" y="1499609"/>
            <a:ext cx="5765505" cy="4324128"/>
          </a:xfrm>
          <a:prstGeom prst="rect">
            <a:avLst/>
          </a:prstGeom>
        </p:spPr>
      </p:pic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18B70EC8-BDFD-A552-7B4B-8BFFA663F4C9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Pie charts –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Before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6737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1C707B5-C8B8-6E47-48AE-1079AFE0C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A7F54F54-953A-E1F5-8422-C80F6B5F833C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392F7714-A922-E536-F803-37004C31B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D61DDA0-9D73-3C92-474D-7E9FB6319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69396"/>
            <a:ext cx="5579404" cy="418455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5D1D13-CD0B-DBDB-E278-0563531B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95" y="1499609"/>
            <a:ext cx="5765505" cy="4324129"/>
          </a:xfrm>
          <a:prstGeom prst="rect">
            <a:avLst/>
          </a:prstGeom>
        </p:spPr>
      </p:pic>
      <p:sp>
        <p:nvSpPr>
          <p:cNvPr id="11" name="Google Shape;92;p2">
            <a:extLst>
              <a:ext uri="{FF2B5EF4-FFF2-40B4-BE49-F238E27FC236}">
                <a16:creationId xmlns:a16="http://schemas.microsoft.com/office/drawing/2014/main" id="{75DFDCBB-AF18-202F-8647-0879741D1EC5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Pie charts – After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31602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1E718259-C8D0-7691-F640-668AB7559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CA2036F-AC42-49FC-DC3D-83C8A1FB9986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8BD4D8DF-75B5-34E5-D114-B1B930E6A3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F9ADD2-D03A-E330-7CA3-AF1E586F8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69396"/>
            <a:ext cx="5579404" cy="4184553"/>
          </a:xfrm>
          <a:prstGeom prst="rect">
            <a:avLst/>
          </a:prstGeom>
        </p:spPr>
      </p:pic>
      <p:sp>
        <p:nvSpPr>
          <p:cNvPr id="11" name="Google Shape;92;p2">
            <a:extLst>
              <a:ext uri="{FF2B5EF4-FFF2-40B4-BE49-F238E27FC236}">
                <a16:creationId xmlns:a16="http://schemas.microsoft.com/office/drawing/2014/main" id="{9D8AFF37-9287-E372-A8FB-07F8321F2162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Pie charts -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Comparison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F0C649-E122-BBEB-9AA4-23CD80C61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95" y="1569395"/>
            <a:ext cx="5734019" cy="430051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1913C3D-B1DE-5E38-1BDD-95B81AF6B706}"/>
              </a:ext>
            </a:extLst>
          </p:cNvPr>
          <p:cNvSpPr txBox="1"/>
          <p:nvPr/>
        </p:nvSpPr>
        <p:spPr>
          <a:xfrm>
            <a:off x="2403289" y="5472224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Before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226085A-6CF8-B59F-C74C-C79332DC571C}"/>
              </a:ext>
            </a:extLst>
          </p:cNvPr>
          <p:cNvSpPr txBox="1"/>
          <p:nvPr/>
        </p:nvSpPr>
        <p:spPr>
          <a:xfrm>
            <a:off x="8152741" y="5465136"/>
            <a:ext cx="6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8844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FE04F3EE-32C8-F0DF-C471-C9636592C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DC6EED39-6674-17F5-B3BB-5E6D27B834A2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distances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A5F0CC00-24D8-D974-1FF1-40B164354314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1F583C04-2722-BEF3-45BF-CC14955D2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BECCDBF-74A1-CD18-08A7-4954EA87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0" y="1302491"/>
            <a:ext cx="3040380" cy="228028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5B60BA4-524E-50F8-B492-93A557158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5620" y="1209327"/>
            <a:ext cx="3040380" cy="228028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9AB2F31-64BE-28D4-1D76-D700A99A6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6010" y="1209327"/>
            <a:ext cx="3040380" cy="228028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E1B861-D232-CCFC-390B-0866A019D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1235" y="1209327"/>
            <a:ext cx="3040380" cy="228028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ADE401D-0DA3-22C5-4FB9-45429469F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430" y="3921554"/>
            <a:ext cx="3040380" cy="22802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0550E27-1FED-3DBB-AF05-ADFF2F8B7B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6911" y="3921554"/>
            <a:ext cx="3040380" cy="228028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B854414-19BF-2A84-9C35-0D7E66F586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6414" y="3921554"/>
            <a:ext cx="3040380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D7ED113-E935-471E-D6BE-50EF253F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3C307A1C-6B33-37B5-E55A-8F2808EDE8F1}"/>
              </a:ext>
            </a:extLst>
          </p:cNvPr>
          <p:cNvSpPr txBox="1"/>
          <p:nvPr/>
        </p:nvSpPr>
        <p:spPr>
          <a:xfrm>
            <a:off x="478465" y="2897665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Parameters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analysis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77148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8B5656E-31DE-9C79-2A78-73A5CD0E7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34F27203-C338-6850-8F4E-20E91E7319FF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Crossover</a:t>
            </a: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118AD01-A2D3-7642-4B87-EEF254B68C7F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3521E986-FEC8-1341-E8FC-2083E38D8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B2C2A09-CE43-79AA-9DEF-DC184ADF6F25}"/>
                  </a:ext>
                </a:extLst>
              </p:cNvPr>
              <p:cNvSpPr txBox="1"/>
              <p:nvPr/>
            </p:nvSpPr>
            <p:spPr>
              <a:xfrm>
                <a:off x="457200" y="1305534"/>
                <a:ext cx="723013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process whereby a new individual solution is created</a:t>
                </a:r>
              </a:p>
              <a:p>
                <a:r>
                  <a:rPr lang="en-US" b="1" dirty="0"/>
                  <a:t>recombining</a:t>
                </a:r>
                <a:r>
                  <a:rPr lang="en-US" dirty="0"/>
                  <a:t> the information contained within two parent </a:t>
                </a:r>
                <a:r>
                  <a:rPr lang="en-US" b="1" dirty="0"/>
                  <a:t>solutions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What is a solution?</a:t>
                </a:r>
              </a:p>
              <a:p>
                <a:r>
                  <a:rPr lang="en-US" dirty="0"/>
                  <a:t>In the most simple case, where the maximum velocity of the whole trajectory is modified, a solution is represented by the vector of maximum velocities:</a:t>
                </a: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…  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b="0" dirty="0" err="1"/>
                  <a:t>This</a:t>
                </a:r>
                <a:r>
                  <a:rPr lang="it-IT" b="0" dirty="0"/>
                  <a:t> </a:t>
                </a:r>
                <a:r>
                  <a:rPr lang="it-IT" b="0" dirty="0" err="1"/>
                  <a:t>solution</a:t>
                </a:r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b="0" dirty="0"/>
                  <a:t> </a:t>
                </a:r>
                <a:r>
                  <a:rPr lang="it-IT" b="0" dirty="0" err="1"/>
                  <a:t>represent</a:t>
                </a:r>
                <a:r>
                  <a:rPr lang="it-IT" dirty="0" err="1"/>
                  <a:t>s</a:t>
                </a:r>
                <a:r>
                  <a:rPr lang="it-IT" dirty="0"/>
                  <a:t> the DNA, </a:t>
                </a:r>
                <a:r>
                  <a:rPr lang="it-IT" dirty="0" err="1"/>
                  <a:t>while</a:t>
                </a:r>
                <a:r>
                  <a:rPr lang="it-IT" dirty="0"/>
                  <a:t> the single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the </a:t>
                </a:r>
                <a:r>
                  <a:rPr lang="it-IT" dirty="0" err="1"/>
                  <a:t>genes</a:t>
                </a:r>
                <a:r>
                  <a:rPr lang="it-IT" dirty="0"/>
                  <a:t> of the </a:t>
                </a:r>
                <a:r>
                  <a:rPr lang="it-IT" dirty="0" err="1"/>
                  <a:t>solution</a:t>
                </a:r>
                <a:r>
                  <a:rPr lang="it-IT" dirty="0"/>
                  <a:t>.</a:t>
                </a:r>
                <a:endParaRPr lang="it-IT" b="0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B2C2A09-CE43-79AA-9DEF-DC184ADF6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05534"/>
                <a:ext cx="7230139" cy="4247317"/>
              </a:xfrm>
              <a:prstGeom prst="rect">
                <a:avLst/>
              </a:prstGeom>
              <a:blipFill>
                <a:blip r:embed="rId3"/>
                <a:stretch>
                  <a:fillRect l="-675" t="-5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CDEC807-9A90-A324-73EF-1148778E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28" y="1453226"/>
            <a:ext cx="3903035" cy="312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2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67D405A-94EC-9949-8CB7-DC894D23D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tangolo 30">
            <a:extLst>
              <a:ext uri="{FF2B5EF4-FFF2-40B4-BE49-F238E27FC236}">
                <a16:creationId xmlns:a16="http://schemas.microsoft.com/office/drawing/2014/main" id="{A537C339-2F1E-74C5-4F91-5DD5B6E80C77}"/>
              </a:ext>
            </a:extLst>
          </p:cNvPr>
          <p:cNvSpPr/>
          <p:nvPr/>
        </p:nvSpPr>
        <p:spPr>
          <a:xfrm>
            <a:off x="6694966" y="1209327"/>
            <a:ext cx="5092996" cy="46314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C68582BD-2FC1-80E1-B3A6-E3972E98B60C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Recombination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DA2AA0D1-3A67-56B8-DA4B-3CB5C5E892FD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94EA230-E6FC-8FB0-6E49-9A0A67A4F8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BBF3CBB-F3E4-FE7E-5712-D5B31A50C313}"/>
                  </a:ext>
                </a:extLst>
              </p:cNvPr>
              <p:cNvSpPr txBox="1"/>
              <p:nvPr/>
            </p:nvSpPr>
            <p:spPr>
              <a:xfrm>
                <a:off x="457201" y="1305534"/>
                <a:ext cx="5844362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There are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types</a:t>
                </a:r>
                <a:r>
                  <a:rPr lang="it-IT" dirty="0"/>
                  <a:t> of crossover. The one </a:t>
                </a:r>
                <a:r>
                  <a:rPr lang="it-IT" dirty="0" err="1"/>
                  <a:t>used</a:t>
                </a:r>
                <a:r>
                  <a:rPr lang="it-IT" dirty="0"/>
                  <a:t> by the </a:t>
                </a:r>
                <a:r>
                  <a:rPr lang="it-IT" dirty="0" err="1"/>
                  <a:t>algorithm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the </a:t>
                </a:r>
                <a:r>
                  <a:rPr lang="it-IT" b="1" dirty="0" err="1"/>
                  <a:t>Uniform</a:t>
                </a:r>
                <a:r>
                  <a:rPr lang="it-IT" b="1" dirty="0"/>
                  <a:t> Crossover </a:t>
                </a:r>
                <a:r>
                  <a:rPr lang="it-IT" dirty="0"/>
                  <a:t>[*], </a:t>
                </a:r>
                <a:r>
                  <a:rPr lang="it-IT" dirty="0" err="1"/>
                  <a:t>that</a:t>
                </a:r>
                <a:r>
                  <a:rPr lang="it-IT" dirty="0"/>
                  <a:t> works by </a:t>
                </a:r>
                <a:r>
                  <a:rPr lang="it-IT" dirty="0" err="1"/>
                  <a:t>randomly</a:t>
                </a:r>
                <a:r>
                  <a:rPr lang="it-IT" dirty="0"/>
                  <a:t> </a:t>
                </a:r>
                <a:r>
                  <a:rPr lang="it-IT" dirty="0" err="1"/>
                  <a:t>taking</a:t>
                </a:r>
                <a:r>
                  <a:rPr lang="it-IT" dirty="0"/>
                  <a:t> some </a:t>
                </a:r>
                <a:r>
                  <a:rPr lang="it-IT" dirty="0" err="1"/>
                  <a:t>genes</a:t>
                </a:r>
                <a:r>
                  <a:rPr lang="it-IT" dirty="0"/>
                  <a:t> from a </a:t>
                </a:r>
                <a:r>
                  <a:rPr lang="it-IT" dirty="0" err="1"/>
                  <a:t>parent</a:t>
                </a:r>
                <a:r>
                  <a:rPr lang="it-IT" dirty="0"/>
                  <a:t> and some from the </a:t>
                </a:r>
                <a:r>
                  <a:rPr lang="it-IT" dirty="0" err="1"/>
                  <a:t>other</a:t>
                </a:r>
                <a:r>
                  <a:rPr lang="it-IT" dirty="0"/>
                  <a:t>, with a </a:t>
                </a:r>
                <a:r>
                  <a:rPr lang="it-IT" dirty="0" err="1"/>
                  <a:t>uniform</a:t>
                </a:r>
                <a:r>
                  <a:rPr lang="it-IT" dirty="0"/>
                  <a:t> </a:t>
                </a:r>
                <a:r>
                  <a:rPr lang="it-IT" dirty="0" err="1"/>
                  <a:t>probability</a:t>
                </a:r>
                <a:r>
                  <a:rPr lang="it-IT" dirty="0"/>
                  <a:t> </a:t>
                </a:r>
                <a:r>
                  <a:rPr lang="it-IT" dirty="0" err="1"/>
                  <a:t>distribution</a:t>
                </a:r>
                <a:r>
                  <a:rPr lang="it-IT" dirty="0"/>
                  <a:t>.</a:t>
                </a:r>
              </a:p>
              <a:p>
                <a:endParaRPr lang="it-IT" b="0" dirty="0"/>
              </a:p>
              <a:p>
                <a:r>
                  <a:rPr lang="it-IT" dirty="0"/>
                  <a:t>In </a:t>
                </a:r>
                <a:r>
                  <a:rPr lang="it-IT" dirty="0" err="1"/>
                  <a:t>particular</a:t>
                </a:r>
                <a:r>
                  <a:rPr lang="it-IT" dirty="0"/>
                  <a:t>, a </a:t>
                </a:r>
                <a:r>
                  <a:rPr lang="it-IT" dirty="0" err="1"/>
                  <a:t>string</a:t>
                </a:r>
                <a:r>
                  <a:rPr lang="it-IT" dirty="0"/>
                  <a:t>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dirty="0"/>
                  <a:t> (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robots</a:t>
                </a:r>
                <a:r>
                  <a:rPr lang="it-IT" dirty="0"/>
                  <a:t>) random </a:t>
                </a:r>
                <a:r>
                  <a:rPr lang="it-IT" dirty="0" err="1"/>
                  <a:t>numbers</a:t>
                </a:r>
                <a:r>
                  <a:rPr lang="it-IT" dirty="0"/>
                  <a:t> in the range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created</a:t>
                </a:r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entries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&lt; 0.5 </a:t>
                </a:r>
                <a:r>
                  <a:rPr lang="it-IT" dirty="0" err="1"/>
                  <a:t>inherit</a:t>
                </a:r>
                <a:r>
                  <a:rPr lang="it-IT" dirty="0"/>
                  <a:t> the gene from Parent 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The entries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number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&gt;=0.5 </a:t>
                </a:r>
                <a:r>
                  <a:rPr lang="it-IT" dirty="0" err="1"/>
                  <a:t>inherit</a:t>
                </a:r>
                <a:r>
                  <a:rPr lang="it-IT" dirty="0"/>
                  <a:t> the </a:t>
                </a:r>
                <a:r>
                  <a:rPr lang="it-IT" dirty="0" err="1"/>
                  <a:t>gen</a:t>
                </a:r>
                <a:r>
                  <a:rPr lang="it-IT" dirty="0"/>
                  <a:t> from Parent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So </a:t>
                </a:r>
                <a:r>
                  <a:rPr lang="it-IT" dirty="0" err="1"/>
                  <a:t>that</a:t>
                </a:r>
                <a:r>
                  <a:rPr lang="it-IT" dirty="0"/>
                  <a:t> the Child </a:t>
                </a:r>
                <a:r>
                  <a:rPr lang="it-IT" dirty="0" err="1"/>
                  <a:t>will</a:t>
                </a:r>
                <a:r>
                  <a:rPr lang="it-IT" dirty="0"/>
                  <a:t> </a:t>
                </a:r>
                <a:r>
                  <a:rPr lang="it-IT" dirty="0" err="1"/>
                  <a:t>inherit</a:t>
                </a:r>
                <a:r>
                  <a:rPr lang="it-IT" dirty="0"/>
                  <a:t> random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genes</a:t>
                </a:r>
                <a:r>
                  <a:rPr lang="it-IT" dirty="0"/>
                  <a:t> from Parent A and Parent B with a </a:t>
                </a:r>
                <a:r>
                  <a:rPr lang="it-IT" dirty="0" err="1"/>
                  <a:t>uniform</a:t>
                </a:r>
                <a:r>
                  <a:rPr lang="it-IT" dirty="0"/>
                  <a:t> </a:t>
                </a:r>
                <a:r>
                  <a:rPr lang="it-IT" dirty="0" err="1"/>
                  <a:t>probability</a:t>
                </a:r>
                <a:r>
                  <a:rPr lang="it-IT" dirty="0"/>
                  <a:t> </a:t>
                </a:r>
                <a:r>
                  <a:rPr lang="it-IT" dirty="0" err="1"/>
                  <a:t>distribution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BBF3CBB-F3E4-FE7E-5712-D5B31A50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305534"/>
                <a:ext cx="5844362" cy="5355312"/>
              </a:xfrm>
              <a:prstGeom prst="rect">
                <a:avLst/>
              </a:prstGeom>
              <a:blipFill>
                <a:blip r:embed="rId3"/>
                <a:stretch>
                  <a:fillRect l="-834" t="-4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B15E173-85BE-2B1C-B491-75491E16F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38219"/>
              </p:ext>
            </p:extLst>
          </p:nvPr>
        </p:nvGraphicFramePr>
        <p:xfrm>
          <a:off x="6883989" y="1748011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1.45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84052CB5-BB17-6AD6-E51B-FD0D158BF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89913"/>
              </p:ext>
            </p:extLst>
          </p:nvPr>
        </p:nvGraphicFramePr>
        <p:xfrm>
          <a:off x="9379095" y="1753091"/>
          <a:ext cx="21926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012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1.34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34ED9CF-3EF2-7E51-A394-E79EC9135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14061"/>
              </p:ext>
            </p:extLst>
          </p:nvPr>
        </p:nvGraphicFramePr>
        <p:xfrm>
          <a:off x="8122092" y="2942019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6007F47-A317-FF0C-39B8-48078EC0E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90021"/>
              </p:ext>
            </p:extLst>
          </p:nvPr>
        </p:nvGraphicFramePr>
        <p:xfrm>
          <a:off x="8099202" y="5135332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1.34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sp>
        <p:nvSpPr>
          <p:cNvPr id="9" name="Parentesi quadra chiusa 8">
            <a:extLst>
              <a:ext uri="{FF2B5EF4-FFF2-40B4-BE49-F238E27FC236}">
                <a16:creationId xmlns:a16="http://schemas.microsoft.com/office/drawing/2014/main" id="{573D8571-94E3-14A7-68B0-AB3ECBC68DA5}"/>
              </a:ext>
            </a:extLst>
          </p:cNvPr>
          <p:cNvSpPr/>
          <p:nvPr/>
        </p:nvSpPr>
        <p:spPr>
          <a:xfrm rot="5400000">
            <a:off x="9119472" y="979594"/>
            <a:ext cx="197910" cy="2573079"/>
          </a:xfrm>
          <a:prstGeom prst="rightBracket">
            <a:avLst>
              <a:gd name="adj" fmla="val 1766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347AFEE-F28C-0CA1-EFB3-4C044B53EEA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218427" y="2365089"/>
            <a:ext cx="0" cy="57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3A21F9A-CDAF-6CFC-D6AF-709B20D1A93C}"/>
              </a:ext>
            </a:extLst>
          </p:cNvPr>
          <p:cNvSpPr txBox="1"/>
          <p:nvPr/>
        </p:nvSpPr>
        <p:spPr>
          <a:xfrm>
            <a:off x="7414135" y="29414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Mask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A57DE15-FCBF-6E31-69A2-4AB39B02A2E5}"/>
              </a:ext>
            </a:extLst>
          </p:cNvPr>
          <p:cNvSpPr txBox="1"/>
          <p:nvPr/>
        </p:nvSpPr>
        <p:spPr>
          <a:xfrm>
            <a:off x="7399743" y="513306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Child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09CDD3D-62BA-F07C-CD52-9EF420A48F9B}"/>
              </a:ext>
            </a:extLst>
          </p:cNvPr>
          <p:cNvSpPr txBox="1"/>
          <p:nvPr/>
        </p:nvSpPr>
        <p:spPr>
          <a:xfrm>
            <a:off x="7399743" y="1347473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Parent 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D4B6B39-85B9-29FF-FAFA-33BC5B9ABE77}"/>
              </a:ext>
            </a:extLst>
          </p:cNvPr>
          <p:cNvSpPr txBox="1"/>
          <p:nvPr/>
        </p:nvSpPr>
        <p:spPr>
          <a:xfrm>
            <a:off x="9946375" y="1355602"/>
            <a:ext cx="1058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Parent B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868F87D-DD2F-FC97-05C4-9AC4728649F2}"/>
              </a:ext>
            </a:extLst>
          </p:cNvPr>
          <p:cNvSpPr txBox="1"/>
          <p:nvPr/>
        </p:nvSpPr>
        <p:spPr>
          <a:xfrm>
            <a:off x="8889651" y="8017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n = 3</a:t>
            </a:r>
          </a:p>
        </p:txBody>
      </p:sp>
      <p:sp>
        <p:nvSpPr>
          <p:cNvPr id="32" name="Segnaposto piè di pagina 31">
            <a:extLst>
              <a:ext uri="{FF2B5EF4-FFF2-40B4-BE49-F238E27FC236}">
                <a16:creationId xmlns:a16="http://schemas.microsoft.com/office/drawing/2014/main" id="{3C5CF9E7-4191-97B1-72EE-CB1F09BB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[*] Introduction to Evolutionary Computing, </a:t>
            </a:r>
            <a:r>
              <a:rPr lang="en-US" dirty="0" err="1"/>
              <a:t>pag</a:t>
            </a:r>
            <a:r>
              <a:rPr lang="en-US" dirty="0"/>
              <a:t>. 53</a:t>
            </a:r>
            <a:endParaRPr lang="it-IT" dirty="0"/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3FD62EBD-AA43-5C77-BD87-79C60773B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9752"/>
              </p:ext>
            </p:extLst>
          </p:nvPr>
        </p:nvGraphicFramePr>
        <p:xfrm>
          <a:off x="6883989" y="3984277"/>
          <a:ext cx="219267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1.23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0.81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1306D5DF-3D11-BB06-4FC6-F529AD403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86444"/>
              </p:ext>
            </p:extLst>
          </p:nvPr>
        </p:nvGraphicFramePr>
        <p:xfrm>
          <a:off x="9379095" y="3989357"/>
          <a:ext cx="219267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0890">
                  <a:extLst>
                    <a:ext uri="{9D8B030D-6E8A-4147-A177-3AD203B41FA5}">
                      <a16:colId xmlns:a16="http://schemas.microsoft.com/office/drawing/2014/main" val="2603824678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370021685"/>
                    </a:ext>
                  </a:extLst>
                </a:gridCol>
                <a:gridCol w="730890">
                  <a:extLst>
                    <a:ext uri="{9D8B030D-6E8A-4147-A177-3AD203B41FA5}">
                      <a16:colId xmlns:a16="http://schemas.microsoft.com/office/drawing/2014/main" val="3083066517"/>
                    </a:ext>
                  </a:extLst>
                </a:gridCol>
              </a:tblGrid>
              <a:tr h="30123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1.34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69072"/>
                  </a:ext>
                </a:extLst>
              </a:tr>
            </a:tbl>
          </a:graphicData>
        </a:graphic>
      </p:graphicFrame>
      <p:sp>
        <p:nvSpPr>
          <p:cNvPr id="14" name="Parentesi quadra chiusa 13">
            <a:extLst>
              <a:ext uri="{FF2B5EF4-FFF2-40B4-BE49-F238E27FC236}">
                <a16:creationId xmlns:a16="http://schemas.microsoft.com/office/drawing/2014/main" id="{4E9EC91A-F0ED-0E19-8C2A-AB35F217FF14}"/>
              </a:ext>
            </a:extLst>
          </p:cNvPr>
          <p:cNvSpPr/>
          <p:nvPr/>
        </p:nvSpPr>
        <p:spPr>
          <a:xfrm rot="16200000">
            <a:off x="9119473" y="2555994"/>
            <a:ext cx="197910" cy="2573079"/>
          </a:xfrm>
          <a:prstGeom prst="rightBracket">
            <a:avLst>
              <a:gd name="adj" fmla="val 1766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DA2C4F9-C649-9E1F-CFEA-566A1FB3A45F}"/>
              </a:ext>
            </a:extLst>
          </p:cNvPr>
          <p:cNvCxnSpPr>
            <a:cxnSpLocks/>
            <a:stCxn id="6" idx="2"/>
            <a:endCxn id="14" idx="2"/>
          </p:cNvCxnSpPr>
          <p:nvPr/>
        </p:nvCxnSpPr>
        <p:spPr>
          <a:xfrm>
            <a:off x="9218427" y="3312859"/>
            <a:ext cx="2" cy="430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arentesi quadra chiusa 18">
            <a:extLst>
              <a:ext uri="{FF2B5EF4-FFF2-40B4-BE49-F238E27FC236}">
                <a16:creationId xmlns:a16="http://schemas.microsoft.com/office/drawing/2014/main" id="{DA41D45A-92FD-8287-DBF7-43D50A15ACCC}"/>
              </a:ext>
            </a:extLst>
          </p:cNvPr>
          <p:cNvSpPr/>
          <p:nvPr/>
        </p:nvSpPr>
        <p:spPr>
          <a:xfrm rot="5400000">
            <a:off x="9100400" y="3205216"/>
            <a:ext cx="197910" cy="2573079"/>
          </a:xfrm>
          <a:prstGeom prst="rightBracket">
            <a:avLst>
              <a:gd name="adj" fmla="val 1766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460BD48-0001-4A21-2A23-7C245B54F75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9195537" y="4590711"/>
            <a:ext cx="3818" cy="544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44E041E-8FC9-517C-ECB0-CAE3090603AA}"/>
              </a:ext>
            </a:extLst>
          </p:cNvPr>
          <p:cNvSpPr txBox="1"/>
          <p:nvPr/>
        </p:nvSpPr>
        <p:spPr>
          <a:xfrm>
            <a:off x="10283451" y="2968151"/>
            <a:ext cx="1368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Threshold</a:t>
            </a:r>
            <a:r>
              <a:rPr lang="it-IT" sz="1400" dirty="0"/>
              <a:t> = 0.5</a:t>
            </a:r>
          </a:p>
        </p:txBody>
      </p:sp>
    </p:spTree>
    <p:extLst>
      <p:ext uri="{BB962C8B-B14F-4D97-AF65-F5344CB8AC3E}">
        <p14:creationId xmlns:p14="http://schemas.microsoft.com/office/powerpoint/2010/main" val="3487790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Microsoft Office PowerPoint</Application>
  <PresentationFormat>Widescreen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Consolas</vt:lpstr>
      <vt:lpstr>Helvetica Neue</vt:lpstr>
      <vt:lpstr>Menlo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101</cp:revision>
  <dcterms:created xsi:type="dcterms:W3CDTF">2024-06-28T08:59:10Z</dcterms:created>
  <dcterms:modified xsi:type="dcterms:W3CDTF">2024-11-11T11:18:06Z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