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4" r:id="rId3"/>
    <p:sldId id="349" r:id="rId4"/>
    <p:sldId id="350" r:id="rId5"/>
    <p:sldId id="347" r:id="rId6"/>
    <p:sldId id="346" r:id="rId7"/>
    <p:sldId id="343" r:id="rId8"/>
    <p:sldId id="344" r:id="rId9"/>
    <p:sldId id="345" r:id="rId10"/>
    <p:sldId id="348" r:id="rId11"/>
    <p:sldId id="351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14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7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62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6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81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17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27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38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00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Issues &amp; Future work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September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1" y="1146131"/>
            <a:ext cx="9707526" cy="48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65;p7">
            <a:extLst>
              <a:ext uri="{FF2B5EF4-FFF2-40B4-BE49-F238E27FC236}">
                <a16:creationId xmlns:a16="http://schemas.microsoft.com/office/drawing/2014/main" id="{5C405F25-03B3-D209-C16E-26A2C37BC275}"/>
              </a:ext>
            </a:extLst>
          </p:cNvPr>
          <p:cNvSpPr txBox="1"/>
          <p:nvPr/>
        </p:nvSpPr>
        <p:spPr>
          <a:xfrm>
            <a:off x="457202" y="1388980"/>
            <a:ext cx="4381130" cy="439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doesn’t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work for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other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segments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different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from the last one. 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Or,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least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, a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similar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version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could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be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developed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them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Immagine 3" descr="Immagine che contiene diagramma, linea, Piano, design&#10;&#10;Descrizione generata automaticamente">
            <a:extLst>
              <a:ext uri="{FF2B5EF4-FFF2-40B4-BE49-F238E27FC236}">
                <a16:creationId xmlns:a16="http://schemas.microsoft.com/office/drawing/2014/main" id="{90A473F4-3467-E51A-B2C0-0334F444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31" y="1339232"/>
            <a:ext cx="7024326" cy="526824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EA1259C-3767-A736-D7C0-C1959463C51A}"/>
              </a:ext>
            </a:extLst>
          </p:cNvPr>
          <p:cNvCxnSpPr/>
          <p:nvPr/>
        </p:nvCxnSpPr>
        <p:spPr>
          <a:xfrm>
            <a:off x="1786270" y="3104707"/>
            <a:ext cx="5592725" cy="255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9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009DE0"/>
              </a:buClr>
              <a:buSzPts val="4000"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Issues &amp; Future work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September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1" y="1146131"/>
            <a:ext cx="9707526" cy="48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65;p7">
            <a:extLst>
              <a:ext uri="{FF2B5EF4-FFF2-40B4-BE49-F238E27FC236}">
                <a16:creationId xmlns:a16="http://schemas.microsoft.com/office/drawing/2014/main" id="{5C405F25-03B3-D209-C16E-26A2C37BC275}"/>
              </a:ext>
            </a:extLst>
          </p:cNvPr>
          <p:cNvSpPr txBox="1"/>
          <p:nvPr/>
        </p:nvSpPr>
        <p:spPr>
          <a:xfrm>
            <a:off x="457202" y="1388980"/>
            <a:ext cx="4381130" cy="439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But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problem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might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not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be so immediate,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because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if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of a robot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changed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only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for a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segment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change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could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generate new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collisions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with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other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intersecting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segments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A473F4-3467-E51A-B2C0-0334F444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8331" y="1339232"/>
            <a:ext cx="7024326" cy="5268244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EA1259C-3767-A736-D7C0-C1959463C51A}"/>
              </a:ext>
            </a:extLst>
          </p:cNvPr>
          <p:cNvCxnSpPr>
            <a:cxnSpLocks/>
          </p:cNvCxnSpPr>
          <p:nvPr/>
        </p:nvCxnSpPr>
        <p:spPr>
          <a:xfrm>
            <a:off x="4416056" y="3168502"/>
            <a:ext cx="2962939" cy="248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5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Summary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557257"/>
            <a:ext cx="11366203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Context</a:t>
            </a:r>
            <a:endParaRPr lang="it-IT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endParaRPr lang="it-IT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Issues &amp; Future work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70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Modified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CDT-RRT*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1" y="1557257"/>
            <a:ext cx="4802372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First, the CDT-RRT*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modified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only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choose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sample points in the middle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edges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 descr="Immagine che contiene diagramma, linea, Parallelo, Piano&#10;&#10;Descrizione generata automaticamente">
            <a:extLst>
              <a:ext uri="{FF2B5EF4-FFF2-40B4-BE49-F238E27FC236}">
                <a16:creationId xmlns:a16="http://schemas.microsoft.com/office/drawing/2014/main" id="{91E85500-6146-6EC1-DE3F-F2027B3F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12" y="1297738"/>
            <a:ext cx="6867488" cy="51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Context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1" y="1557257"/>
            <a:ext cx="4627911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goal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avoid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collisions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between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end of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their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start to follow common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trajectories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in a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coordinated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fashion.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previous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approach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aimed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changing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maximum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along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whole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achieve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task. </a:t>
            </a:r>
          </a:p>
        </p:txBody>
      </p:sp>
      <p:pic>
        <p:nvPicPr>
          <p:cNvPr id="4" name="Immagine 3" descr="Immagine che contiene diagramma, linea, Parallelo, Piano&#10;&#10;Descrizione generata automaticamente">
            <a:extLst>
              <a:ext uri="{FF2B5EF4-FFF2-40B4-BE49-F238E27FC236}">
                <a16:creationId xmlns:a16="http://schemas.microsoft.com/office/drawing/2014/main" id="{91E85500-6146-6EC1-DE3F-F2027B3F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12" y="1297738"/>
            <a:ext cx="6867488" cy="51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Simple case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557257"/>
            <a:ext cx="5007935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But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previous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approach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some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drawbacks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reason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current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approach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aims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changing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only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in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segments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are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involved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in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collisions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 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particular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time,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only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collisions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in the last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segments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are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solved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magine 6" descr="Immagine che contiene diagramma, linea, schermata, Rettangolo&#10;&#10;Descrizione generata automaticamente">
            <a:extLst>
              <a:ext uri="{FF2B5EF4-FFF2-40B4-BE49-F238E27FC236}">
                <a16:creationId xmlns:a16="http://schemas.microsoft.com/office/drawing/2014/main" id="{9F37F389-53BB-2FA6-F1E3-209B1BB95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68" y="1557257"/>
            <a:ext cx="6267635" cy="47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Simple case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557257"/>
            <a:ext cx="4625163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Starting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from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simplest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case with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two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the idea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slow down the robot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further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from the goal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instant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collision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(in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case, the blue robot).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because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if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opposite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done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most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cases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collision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becomes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unavoidable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simple case">
            <a:hlinkClick r:id="" action="ppaction://media"/>
            <a:extLst>
              <a:ext uri="{FF2B5EF4-FFF2-40B4-BE49-F238E27FC236}">
                <a16:creationId xmlns:a16="http://schemas.microsoft.com/office/drawing/2014/main" id="{8AF3275F-65E2-B9DB-EDE6-22BA7B763D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36833" y="1557257"/>
            <a:ext cx="6297967" cy="4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between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5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557257"/>
                <a:ext cx="4242391" cy="4201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Let’s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now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consider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a more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complex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situation. </a:t>
                </a: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In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this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case,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all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the robot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have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a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similar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finish time,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that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is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</a:t>
                </a: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Finish times:</a:t>
                </a: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[40.20   40.20   40.20   40.20   40.20</m:t>
                      </m:r>
                      <m:r>
                        <a:rPr lang="it-IT" sz="1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7257"/>
                <a:ext cx="4242391" cy="4201346"/>
              </a:xfrm>
              <a:prstGeom prst="rect">
                <a:avLst/>
              </a:prstGeom>
              <a:blipFill>
                <a:blip r:embed="rId5"/>
                <a:stretch>
                  <a:fillRect l="-862" r="-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warehouse">
            <a:hlinkClick r:id="" action="ppaction://media"/>
            <a:extLst>
              <a:ext uri="{FF2B5EF4-FFF2-40B4-BE49-F238E27FC236}">
                <a16:creationId xmlns:a16="http://schemas.microsoft.com/office/drawing/2014/main" id="{49AB7C9E-23FA-B574-DC00-E3507BECA1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88688" y="1353187"/>
            <a:ext cx="6611780" cy="49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1" y="1528904"/>
            <a:ext cx="4633648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algorithm iteratively looks for the furthest robot among the collisions and increases its travel time by 1 for that segment.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increasedTimes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 1     0     0     0     0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increasedTimes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 1     0     1     0     0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increasedTimes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 2     0     1     0     0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increasedTimes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 2     0     2     0     0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increasedTimes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3     0     2     0     0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[…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]</a:t>
            </a: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A39F46-E22B-E385-8189-3389B5D533F3}"/>
              </a:ext>
            </a:extLst>
          </p:cNvPr>
          <p:cNvSpPr/>
          <p:nvPr/>
        </p:nvSpPr>
        <p:spPr>
          <a:xfrm>
            <a:off x="457200" y="3086888"/>
            <a:ext cx="3058633" cy="29629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Steps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magine 3" descr="Immagine che contiene diagramma, linea, Piano, Parallelo&#10;&#10;Descrizione generata automaticamente">
            <a:extLst>
              <a:ext uri="{FF2B5EF4-FFF2-40B4-BE49-F238E27FC236}">
                <a16:creationId xmlns:a16="http://schemas.microsoft.com/office/drawing/2014/main" id="{5A0B881E-68C1-3BCB-94B4-561E356AC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9" y="1389321"/>
            <a:ext cx="6939723" cy="52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Without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507639"/>
                <a:ext cx="11366203" cy="4201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Finish times:</a:t>
                </a: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[45.20   40.20   44.20   42.20   47.20</m:t>
                      </m:r>
                      <m:r>
                        <a:rPr lang="en-US" sz="1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07639"/>
                <a:ext cx="11366203" cy="4201346"/>
              </a:xfrm>
              <a:prstGeom prst="rect">
                <a:avLst/>
              </a:prstGeom>
              <a:blipFill>
                <a:blip r:embed="rId5"/>
                <a:stretch>
                  <a:fillRect l="-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warehouse">
            <a:hlinkClick r:id="" action="ppaction://media"/>
            <a:extLst>
              <a:ext uri="{FF2B5EF4-FFF2-40B4-BE49-F238E27FC236}">
                <a16:creationId xmlns:a16="http://schemas.microsoft.com/office/drawing/2014/main" id="{55C23628-59F8-B16E-8984-DC97E0A857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57265" y="1272729"/>
            <a:ext cx="6823907" cy="51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57</Paragraphs>
  <Slides>11</Slides>
  <Notes>11</Notes>
  <HiddenSlides>0</HiddenSlides>
  <MMClips>3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51</cp:revision>
  <dcterms:created xsi:type="dcterms:W3CDTF">2024-06-28T08:59:10Z</dcterms:created>
  <dcterms:modified xsi:type="dcterms:W3CDTF">2024-09-17T14:07:43Z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