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62" r:id="rId3"/>
    <p:sldId id="350" r:id="rId4"/>
    <p:sldId id="351" r:id="rId5"/>
    <p:sldId id="363" r:id="rId6"/>
    <p:sldId id="352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 autoAdjust="0"/>
    <p:restoredTop sz="94633" autoAdjust="0"/>
  </p:normalViewPr>
  <p:slideViewPr>
    <p:cSldViewPr snapToGrid="0">
      <p:cViewPr varScale="1">
        <p:scale>
          <a:sx n="90" d="100"/>
          <a:sy n="90" d="100"/>
        </p:scale>
        <p:origin x="76" y="76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42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4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60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112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90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32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08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5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62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95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87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70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4.mp4"/><Relationship Id="rId7" Type="http://schemas.openxmlformats.org/officeDocument/2006/relationships/image" Target="../media/image11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magine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69C394A5-B8D3-3E07-C578-04EBDED0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00" y="1593615"/>
            <a:ext cx="5385821" cy="4039366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2EB101E-359D-E846-B3FB-92268D719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9" y="1593615"/>
            <a:ext cx="5385821" cy="40393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7ED1E3-C557-1EAF-825D-F8227D49D9E8}"/>
              </a:ext>
            </a:extLst>
          </p:cNvPr>
          <p:cNvSpPr txBox="1"/>
          <p:nvPr/>
        </p:nvSpPr>
        <p:spPr>
          <a:xfrm>
            <a:off x="2143681" y="5647937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CDFC92-032A-2ED7-3FBA-FACCDBB17E17}"/>
              </a:ext>
            </a:extLst>
          </p:cNvPr>
          <p:cNvSpPr txBox="1"/>
          <p:nvPr/>
        </p:nvSpPr>
        <p:spPr>
          <a:xfrm>
            <a:off x="7747306" y="5632981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2</a:t>
            </a:r>
          </a:p>
        </p:txBody>
      </p:sp>
    </p:spTree>
    <p:extLst>
      <p:ext uri="{BB962C8B-B14F-4D97-AF65-F5344CB8AC3E}">
        <p14:creationId xmlns:p14="http://schemas.microsoft.com/office/powerpoint/2010/main" val="423268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7ED1E3-C557-1EAF-825D-F8227D49D9E8}"/>
              </a:ext>
            </a:extLst>
          </p:cNvPr>
          <p:cNvSpPr txBox="1"/>
          <p:nvPr/>
        </p:nvSpPr>
        <p:spPr>
          <a:xfrm>
            <a:off x="2143681" y="5647937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CDFC92-032A-2ED7-3FBA-FACCDBB17E17}"/>
              </a:ext>
            </a:extLst>
          </p:cNvPr>
          <p:cNvSpPr txBox="1"/>
          <p:nvPr/>
        </p:nvSpPr>
        <p:spPr>
          <a:xfrm>
            <a:off x="7747306" y="5632981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2</a:t>
            </a:r>
          </a:p>
        </p:txBody>
      </p:sp>
      <p:pic>
        <p:nvPicPr>
          <p:cNvPr id="2" name="warehouse">
            <a:hlinkClick r:id="" action="ppaction://media"/>
            <a:extLst>
              <a:ext uri="{FF2B5EF4-FFF2-40B4-BE49-F238E27FC236}">
                <a16:creationId xmlns:a16="http://schemas.microsoft.com/office/drawing/2014/main" id="{A8EF1B76-6B14-3A3E-810A-7F55E9E7AC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188" y="1428750"/>
            <a:ext cx="5334000" cy="4000500"/>
          </a:xfrm>
          <a:prstGeom prst="rect">
            <a:avLst/>
          </a:prstGeom>
        </p:spPr>
      </p:pic>
      <p:pic>
        <p:nvPicPr>
          <p:cNvPr id="3" name="warehouse">
            <a:hlinkClick r:id="" action="ppaction://media"/>
            <a:extLst>
              <a:ext uri="{FF2B5EF4-FFF2-40B4-BE49-F238E27FC236}">
                <a16:creationId xmlns:a16="http://schemas.microsoft.com/office/drawing/2014/main" id="{48FBAF54-F929-7597-7D33-D8F1CAA73FC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30812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9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7ED1E3-C557-1EAF-825D-F8227D49D9E8}"/>
              </a:ext>
            </a:extLst>
          </p:cNvPr>
          <p:cNvSpPr txBox="1"/>
          <p:nvPr/>
        </p:nvSpPr>
        <p:spPr>
          <a:xfrm>
            <a:off x="2071663" y="3855631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CDFC92-032A-2ED7-3FBA-FACCDBB17E17}"/>
              </a:ext>
            </a:extLst>
          </p:cNvPr>
          <p:cNvSpPr txBox="1"/>
          <p:nvPr/>
        </p:nvSpPr>
        <p:spPr>
          <a:xfrm>
            <a:off x="7529035" y="3855631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44D726F-4A30-AB71-C14E-B36FAE9B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89" y="2359783"/>
            <a:ext cx="4220164" cy="11336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810F639-E65B-1BF5-A758-DDF711BB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03" y="2287520"/>
            <a:ext cx="415348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Issue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Initial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guess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D7ED1E3-C557-1EAF-825D-F8227D49D9E8}"/>
                  </a:ext>
                </a:extLst>
              </p:cNvPr>
              <p:cNvSpPr txBox="1"/>
              <p:nvPr/>
            </p:nvSpPr>
            <p:spPr>
              <a:xfrm>
                <a:off x="457200" y="1339258"/>
                <a:ext cx="8459972" cy="207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This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very</a:t>
                </a:r>
                <a:r>
                  <a:rPr lang="it-IT" dirty="0"/>
                  <a:t> sensitive to the </a:t>
                </a:r>
                <a:r>
                  <a:rPr lang="it-IT" dirty="0" err="1"/>
                  <a:t>intial</a:t>
                </a:r>
                <a:r>
                  <a:rPr lang="it-IT" dirty="0"/>
                  <a:t> </a:t>
                </a:r>
                <a:r>
                  <a:rPr lang="it-IT" dirty="0" err="1"/>
                  <a:t>guess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for the </a:t>
                </a:r>
                <a:r>
                  <a:rPr lang="it-IT" dirty="0" err="1"/>
                  <a:t>optimizer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slowing</a:t>
                </a:r>
                <a:r>
                  <a:rPr lang="it-IT" dirty="0"/>
                  <a:t> down Robot 1, the best </a:t>
                </a:r>
                <a:r>
                  <a:rPr lang="it-IT" dirty="0" err="1"/>
                  <a:t>initial</a:t>
                </a:r>
                <a:r>
                  <a:rPr lang="it-IT" dirty="0"/>
                  <a:t> </a:t>
                </a:r>
                <a:r>
                  <a:rPr lang="it-IT" dirty="0" err="1"/>
                  <a:t>guess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t-IT" b="0" dirty="0"/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slowing</a:t>
                </a:r>
                <a:r>
                  <a:rPr lang="it-IT" dirty="0"/>
                  <a:t> down Robot 2, the best </a:t>
                </a:r>
                <a:r>
                  <a:rPr lang="it-IT" dirty="0" err="1"/>
                  <a:t>initial</a:t>
                </a:r>
                <a:r>
                  <a:rPr lang="it-IT" dirty="0"/>
                  <a:t> </a:t>
                </a:r>
                <a:r>
                  <a:rPr lang="it-IT" dirty="0" err="1"/>
                  <a:t>guess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den>
                        </m:f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D7ED1E3-C557-1EAF-825D-F8227D49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9258"/>
                <a:ext cx="8459972" cy="2071914"/>
              </a:xfrm>
              <a:prstGeom prst="rect">
                <a:avLst/>
              </a:prstGeom>
              <a:blipFill>
                <a:blip r:embed="rId3"/>
                <a:stretch>
                  <a:fillRect l="-576" t="-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Issue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How to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choose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which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robot to slow down?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D7ED1E3-C557-1EAF-825D-F8227D49D9E8}"/>
                  </a:ext>
                </a:extLst>
              </p:cNvPr>
              <p:cNvSpPr txBox="1"/>
              <p:nvPr/>
            </p:nvSpPr>
            <p:spPr>
              <a:xfrm>
                <a:off x="457200" y="1339258"/>
                <a:ext cx="7269126" cy="300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MINLP (Mixed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NonLinear</a:t>
                </a:r>
                <a:r>
                  <a:rPr lang="it-IT" dirty="0"/>
                  <a:t> Programming), and set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   </m:t>
                              </m:r>
                              <m: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𝑓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⋅</m:t>
                      </m:r>
                      <m:func>
                        <m:funcPr>
                          <m:ctrlPr>
                            <a:rPr lang="it-IT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𝑠𝑙𝑜𝑤𝑒𝑑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𝑛𝑜𝑟𝑚𝑎𝑙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⋅</m:t>
                      </m:r>
                      <m:func>
                        <m:funcPr>
                          <m:ctrlPr>
                            <a:rPr lang="it-IT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𝑛𝑜𝑟𝑚𝑎𝑙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𝑠𝑙𝑜𝑤𝑒𝑑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it-IT" b="0" kern="12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endParaRPr>
              </a:p>
              <a:p>
                <a:pPr>
                  <a:buClr>
                    <a:schemeClr val="dk1"/>
                  </a:buClr>
                  <a:buSzPts val="1400"/>
                </a:pPr>
                <a:endParaRPr lang="it-IT" b="0" kern="12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endParaRPr>
              </a:p>
              <a:p>
                <a:pPr>
                  <a:buClr>
                    <a:schemeClr val="dk1"/>
                  </a:buClr>
                  <a:buSzPts val="1400"/>
                </a:pPr>
                <a:r>
                  <a:rPr lang="it-IT" b="0" kern="1200" dirty="0">
                    <a:solidFill>
                      <a:schemeClr val="dk1"/>
                    </a:solidFill>
                    <a:latin typeface="+mn-lt"/>
                    <a:ea typeface="Helvetica Neue"/>
                    <a:cs typeface="Helvetica Neue"/>
                    <a:sym typeface="Helvetica Neue"/>
                  </a:rPr>
                  <a:t>s.t.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it-IT" b="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−‖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𝑠𝑙𝑜𝑤𝑒𝑑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𝑛𝑜𝑟𝑚𝑎𝑙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‖</m:t>
                                </m:r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≤0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, </m:t>
                                </m:r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∀</m:t>
                                </m:r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b="0" i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1,</m:t>
                                    </m:r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…,</m:t>
                                    </m:r>
                                    <m: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it-IT" dirty="0">
                                    <a:solidFill>
                                      <a:schemeClr val="dk1"/>
                                    </a:solidFill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 </m:t>
                                </m:r>
                              </m:e>
                            </m:eqArr>
                          </m:e>
                          <m:e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≤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𝐿</m:t>
                            </m:r>
                          </m:e>
                          <m:e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0.1≤</m:t>
                            </m:r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𝛼</m:t>
                            </m:r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D7ED1E3-C557-1EAF-825D-F8227D49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9258"/>
                <a:ext cx="7269126" cy="3008965"/>
              </a:xfrm>
              <a:prstGeom prst="rect">
                <a:avLst/>
              </a:prstGeom>
              <a:blipFill>
                <a:blip r:embed="rId3"/>
                <a:stretch>
                  <a:fillRect l="-671" t="-10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960067-8350-2849-2B84-7541B784AB6D}"/>
              </a:ext>
            </a:extLst>
          </p:cNvPr>
          <p:cNvSpPr txBox="1"/>
          <p:nvPr/>
        </p:nvSpPr>
        <p:spPr>
          <a:xfrm>
            <a:off x="457200" y="4614530"/>
            <a:ext cx="9198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But MATLAB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solver for a mixed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continous</a:t>
            </a:r>
            <a:r>
              <a:rPr lang="it-IT" dirty="0"/>
              <a:t> or </a:t>
            </a:r>
            <a:r>
              <a:rPr lang="it-IT" dirty="0" err="1"/>
              <a:t>integer</a:t>
            </a:r>
            <a:r>
              <a:rPr lang="it-IT" dirty="0"/>
              <a:t>).</a:t>
            </a:r>
          </a:p>
          <a:p>
            <a:r>
              <a:rPr lang="it-IT" dirty="0"/>
              <a:t>So the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to first solve the </a:t>
            </a:r>
            <a:r>
              <a:rPr lang="it-IT" dirty="0" err="1"/>
              <a:t>problem</a:t>
            </a:r>
            <a:r>
              <a:rPr lang="it-IT" dirty="0"/>
              <a:t> with FMINCON and the with INTLINCON,</a:t>
            </a:r>
          </a:p>
          <a:p>
            <a:r>
              <a:rPr lang="it-IT" dirty="0"/>
              <a:t>Using the </a:t>
            </a:r>
            <a:r>
              <a:rPr lang="it-IT" dirty="0" err="1"/>
              <a:t>results</a:t>
            </a:r>
            <a:r>
              <a:rPr lang="it-IT" dirty="0"/>
              <a:t> of FMINCON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weights…</a:t>
            </a:r>
          </a:p>
        </p:txBody>
      </p:sp>
    </p:spTree>
    <p:extLst>
      <p:ext uri="{BB962C8B-B14F-4D97-AF65-F5344CB8AC3E}">
        <p14:creationId xmlns:p14="http://schemas.microsoft.com/office/powerpoint/2010/main" val="26290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Quick roadmap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BE19EB-F3CF-6302-CB37-761A35E9614C}"/>
              </a:ext>
            </a:extLst>
          </p:cNvPr>
          <p:cNvSpPr txBox="1"/>
          <p:nvPr/>
        </p:nvSpPr>
        <p:spPr>
          <a:xfrm>
            <a:off x="4025614" y="1356755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Collision</a:t>
            </a:r>
            <a:r>
              <a:rPr lang="it-IT" b="1" dirty="0"/>
              <a:t> </a:t>
            </a:r>
            <a:r>
              <a:rPr lang="it-IT" b="1" dirty="0" err="1"/>
              <a:t>avoidance</a:t>
            </a:r>
            <a:r>
              <a:rPr lang="it-IT" b="1" dirty="0"/>
              <a:t> strategies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DB3660-4DB7-9B51-38C0-962E799EA560}"/>
              </a:ext>
            </a:extLst>
          </p:cNvPr>
          <p:cNvSpPr txBox="1"/>
          <p:nvPr/>
        </p:nvSpPr>
        <p:spPr>
          <a:xfrm>
            <a:off x="1774677" y="4182515"/>
            <a:ext cx="231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Brute-force </a:t>
            </a:r>
            <a:r>
              <a:rPr lang="it-IT" u="sng" dirty="0" err="1"/>
              <a:t>approach</a:t>
            </a:r>
            <a:endParaRPr lang="it-IT" u="sng" dirty="0"/>
          </a:p>
          <a:p>
            <a:pPr algn="ctr"/>
            <a:r>
              <a:rPr lang="it-IT" dirty="0"/>
              <a:t>Too slow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93B8C2-829C-348C-104E-65776A1DABDD}"/>
              </a:ext>
            </a:extLst>
          </p:cNvPr>
          <p:cNvSpPr txBox="1"/>
          <p:nvPr/>
        </p:nvSpPr>
        <p:spPr>
          <a:xfrm>
            <a:off x="1839631" y="5295807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Prioritized</a:t>
            </a:r>
            <a:r>
              <a:rPr lang="it-IT" u="sng" dirty="0"/>
              <a:t> </a:t>
            </a:r>
            <a:r>
              <a:rPr lang="it-IT" u="sng" dirty="0" err="1"/>
              <a:t>approach</a:t>
            </a:r>
            <a:endParaRPr lang="it-IT" u="sng" dirty="0"/>
          </a:p>
          <a:p>
            <a:pPr algn="ctr"/>
            <a:r>
              <a:rPr lang="it-IT" dirty="0"/>
              <a:t>Not </a:t>
            </a:r>
            <a:r>
              <a:rPr lang="it-IT" dirty="0" err="1"/>
              <a:t>optimal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F95398-74CC-BA83-925A-F148B72A22BB}"/>
              </a:ext>
            </a:extLst>
          </p:cNvPr>
          <p:cNvSpPr txBox="1"/>
          <p:nvPr/>
        </p:nvSpPr>
        <p:spPr>
          <a:xfrm>
            <a:off x="1160553" y="3036961"/>
            <a:ext cx="354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Scaling the maximum </a:t>
            </a:r>
            <a:r>
              <a:rPr lang="it-IT" b="1" dirty="0" err="1"/>
              <a:t>velocity</a:t>
            </a:r>
            <a:r>
              <a:rPr lang="it-IT" b="1" dirty="0"/>
              <a:t> </a:t>
            </a:r>
            <a:r>
              <a:rPr lang="it-IT" b="1" dirty="0" err="1"/>
              <a:t>along</a:t>
            </a:r>
            <a:r>
              <a:rPr lang="it-IT" b="1" dirty="0"/>
              <a:t> the </a:t>
            </a:r>
            <a:r>
              <a:rPr lang="it-IT" b="1" dirty="0" err="1"/>
              <a:t>whole</a:t>
            </a:r>
            <a:r>
              <a:rPr lang="it-IT" b="1" dirty="0"/>
              <a:t> </a:t>
            </a:r>
            <a:r>
              <a:rPr lang="it-IT" b="1" dirty="0" err="1"/>
              <a:t>trajectory</a:t>
            </a:r>
            <a:endParaRPr lang="it-IT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607378A-CB4C-82A8-CBF2-48954F42F52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932622" y="1726087"/>
            <a:ext cx="2764283" cy="1310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BC54D68-01CB-DD08-FC59-3E343A3ED5C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932622" y="3683292"/>
            <a:ext cx="0" cy="49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D1B5E78-C020-5E8B-A3DB-10C7661D0C5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32622" y="4828846"/>
            <a:ext cx="1" cy="466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B29252-5C24-9300-F402-9D4B3E36BFEF}"/>
              </a:ext>
            </a:extLst>
          </p:cNvPr>
          <p:cNvSpPr txBox="1"/>
          <p:nvPr/>
        </p:nvSpPr>
        <p:spPr>
          <a:xfrm>
            <a:off x="6563563" y="3105834"/>
            <a:ext cx="3700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Scaling the maximum </a:t>
            </a:r>
            <a:r>
              <a:rPr lang="it-IT" b="1" dirty="0" err="1"/>
              <a:t>velocity</a:t>
            </a:r>
            <a:r>
              <a:rPr lang="it-IT" b="1" dirty="0"/>
              <a:t> </a:t>
            </a:r>
            <a:r>
              <a:rPr lang="it-IT" b="1" dirty="0" err="1"/>
              <a:t>only</a:t>
            </a:r>
            <a:r>
              <a:rPr lang="it-IT" b="1" dirty="0"/>
              <a:t> </a:t>
            </a:r>
            <a:r>
              <a:rPr lang="it-IT" b="1" dirty="0" err="1"/>
              <a:t>along</a:t>
            </a:r>
            <a:r>
              <a:rPr lang="it-IT" b="1" dirty="0"/>
              <a:t> the </a:t>
            </a:r>
            <a:r>
              <a:rPr lang="it-IT" b="1" dirty="0" err="1"/>
              <a:t>colliding</a:t>
            </a:r>
            <a:r>
              <a:rPr lang="it-IT" b="1" dirty="0"/>
              <a:t> </a:t>
            </a:r>
            <a:r>
              <a:rPr lang="it-IT" b="1" dirty="0" err="1"/>
              <a:t>segments</a:t>
            </a:r>
            <a:endParaRPr lang="it-IT" b="1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6E33FFB-83EA-9BDB-6A34-F12E6D5B8F9A}"/>
              </a:ext>
            </a:extLst>
          </p:cNvPr>
          <p:cNvCxnSpPr>
            <a:stCxn id="3" idx="2"/>
            <a:endCxn id="16" idx="0"/>
          </p:cNvCxnSpPr>
          <p:nvPr/>
        </p:nvCxnSpPr>
        <p:spPr>
          <a:xfrm>
            <a:off x="5696905" y="1726087"/>
            <a:ext cx="2716723" cy="1379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CBD388-1CFD-C703-7DA6-B1D89523DBEA}"/>
              </a:ext>
            </a:extLst>
          </p:cNvPr>
          <p:cNvSpPr txBox="1"/>
          <p:nvPr/>
        </p:nvSpPr>
        <p:spPr>
          <a:xfrm>
            <a:off x="5248512" y="4496118"/>
            <a:ext cx="3310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u="sng" dirty="0" err="1"/>
              <a:t>Latest-colliding</a:t>
            </a:r>
            <a:r>
              <a:rPr lang="it-IT" u="sng" dirty="0"/>
              <a:t> </a:t>
            </a:r>
            <a:r>
              <a:rPr lang="it-IT" u="sng" dirty="0" err="1"/>
              <a:t>approach</a:t>
            </a:r>
            <a:endParaRPr lang="it-IT" u="sng" dirty="0"/>
          </a:p>
          <a:p>
            <a:pPr algn="ctr"/>
            <a:r>
              <a:rPr lang="it-IT" dirty="0" err="1"/>
              <a:t>Only</a:t>
            </a:r>
            <a:r>
              <a:rPr lang="it-IT" dirty="0"/>
              <a:t> works for the last </a:t>
            </a:r>
            <a:r>
              <a:rPr lang="it-IT" dirty="0" err="1"/>
              <a:t>segment</a:t>
            </a:r>
            <a:endParaRPr lang="it-IT" dirty="0"/>
          </a:p>
          <a:p>
            <a:pPr algn="ctr"/>
            <a:r>
              <a:rPr lang="it-IT" dirty="0"/>
              <a:t>Not </a:t>
            </a:r>
            <a:r>
              <a:rPr lang="it-IT" dirty="0" err="1"/>
              <a:t>optimal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0AAB11A-6E27-5EBB-6B0F-D530CA10507B}"/>
              </a:ext>
            </a:extLst>
          </p:cNvPr>
          <p:cNvSpPr txBox="1"/>
          <p:nvPr/>
        </p:nvSpPr>
        <p:spPr>
          <a:xfrm>
            <a:off x="8661789" y="4432945"/>
            <a:ext cx="24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u="sng" dirty="0" err="1"/>
              <a:t>Optimization</a:t>
            </a:r>
            <a:r>
              <a:rPr lang="it-IT" u="sng" dirty="0"/>
              <a:t> </a:t>
            </a:r>
            <a:r>
              <a:rPr lang="it-IT" u="sng" dirty="0" err="1"/>
              <a:t>approach</a:t>
            </a:r>
            <a:endParaRPr lang="it-IT" u="sng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5277B0D-61E3-4E04-89CE-5060D278117B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6903741" y="3752165"/>
            <a:ext cx="1509887" cy="74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6DA4358-81C0-131D-175E-A7E2A045502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8413628" y="3752165"/>
            <a:ext cx="1483468" cy="680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1A79C71-ACDB-2C30-B261-0B3B4FDCA2A1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9897096" y="4802277"/>
            <a:ext cx="1" cy="45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F31A5B1-BE95-610B-531A-8C1C71756678}"/>
              </a:ext>
            </a:extLst>
          </p:cNvPr>
          <p:cNvSpPr txBox="1"/>
          <p:nvPr/>
        </p:nvSpPr>
        <p:spPr>
          <a:xfrm>
            <a:off x="9477751" y="525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MINLP</a:t>
            </a:r>
          </a:p>
        </p:txBody>
      </p:sp>
    </p:spTree>
    <p:extLst>
      <p:ext uri="{BB962C8B-B14F-4D97-AF65-F5344CB8AC3E}">
        <p14:creationId xmlns:p14="http://schemas.microsoft.com/office/powerpoint/2010/main" val="6195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Last meeting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magine 1" descr="Immagine che contiene diagramma, linea, Diagramma, Parallelo&#10;&#10;Descrizione generata automaticamente">
            <a:extLst>
              <a:ext uri="{FF2B5EF4-FFF2-40B4-BE49-F238E27FC236}">
                <a16:creationId xmlns:a16="http://schemas.microsoft.com/office/drawing/2014/main" id="{3D24B994-5191-F5E4-19EC-E91ACFE01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r="7128"/>
          <a:stretch/>
        </p:blipFill>
        <p:spPr>
          <a:xfrm>
            <a:off x="3049687" y="1193664"/>
            <a:ext cx="5718629" cy="5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Last meeting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278CF9-1E42-59F9-729E-1123920D006D}"/>
              </a:ext>
            </a:extLst>
          </p:cNvPr>
          <p:cNvSpPr txBox="1"/>
          <p:nvPr/>
        </p:nvSpPr>
        <p:spPr>
          <a:xfrm>
            <a:off x="510362" y="1446027"/>
            <a:ext cx="10249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Goal: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robots</a:t>
            </a:r>
            <a:r>
              <a:rPr lang="it-IT" dirty="0"/>
              <a:t> by </a:t>
            </a:r>
            <a:r>
              <a:rPr lang="it-IT" dirty="0" err="1"/>
              <a:t>adding</a:t>
            </a:r>
            <a:r>
              <a:rPr lang="it-IT" dirty="0"/>
              <a:t> a slow-down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collision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the time duration of the </a:t>
            </a:r>
            <a:r>
              <a:rPr lang="it-IT" dirty="0" err="1"/>
              <a:t>whole</a:t>
            </a:r>
            <a:r>
              <a:rPr lang="it-IT" dirty="0"/>
              <a:t> task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</a:t>
            </a:r>
          </a:p>
          <a:p>
            <a:endParaRPr lang="it-IT" dirty="0">
              <a:solidFill>
                <a:schemeClr val="dk1"/>
              </a:solidFill>
              <a:latin typeface="+mj-lt"/>
              <a:sym typeface="Helvetica Neue"/>
            </a:endParaRP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5CC0374C-82FA-6F87-408E-5EE59DF29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384187"/>
                  </p:ext>
                </p:extLst>
              </p:nvPr>
            </p:nvGraphicFramePr>
            <p:xfrm>
              <a:off x="607237" y="3937508"/>
              <a:ext cx="10606568" cy="2115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284">
                      <a:extLst>
                        <a:ext uri="{9D8B030D-6E8A-4147-A177-3AD203B41FA5}">
                          <a16:colId xmlns:a16="http://schemas.microsoft.com/office/drawing/2014/main" val="2554716967"/>
                        </a:ext>
                      </a:extLst>
                    </a:gridCol>
                    <a:gridCol w="5303284">
                      <a:extLst>
                        <a:ext uri="{9D8B030D-6E8A-4147-A177-3AD203B41FA5}">
                          <a16:colId xmlns:a16="http://schemas.microsoft.com/office/drawing/2014/main" val="23927658"/>
                        </a:ext>
                      </a:extLst>
                    </a:gridCol>
                  </a:tblGrid>
                  <a:tr h="2115961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Set a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safety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margin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moment of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collision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between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two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robots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, so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that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slowed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-down robot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arrives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collision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time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𝑠𝑙𝑜𝑤𝑒𝑑</m:t>
                                  </m:r>
                                </m:sub>
                              </m:sSub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.:</m:t>
                              </m:r>
                            </m:oMath>
                          </a14:m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𝑠𝑙𝑜𝑤𝑒𝑑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𝑐𝑜𝑙𝑙𝑖𝑠𝑖𝑜𝑛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>
                            <a:buClr>
                              <a:schemeClr val="dk1"/>
                            </a:buClr>
                            <a:buSzPts val="1400"/>
                          </a:pPr>
                          <a:endParaRPr lang="it-IT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9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5CC0374C-82FA-6F87-408E-5EE59DF29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384187"/>
                  </p:ext>
                </p:extLst>
              </p:nvPr>
            </p:nvGraphicFramePr>
            <p:xfrm>
              <a:off x="607237" y="3937508"/>
              <a:ext cx="10606568" cy="2115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284">
                      <a:extLst>
                        <a:ext uri="{9D8B030D-6E8A-4147-A177-3AD203B41FA5}">
                          <a16:colId xmlns:a16="http://schemas.microsoft.com/office/drawing/2014/main" val="2554716967"/>
                        </a:ext>
                      </a:extLst>
                    </a:gridCol>
                    <a:gridCol w="5303284">
                      <a:extLst>
                        <a:ext uri="{9D8B030D-6E8A-4147-A177-3AD203B41FA5}">
                          <a16:colId xmlns:a16="http://schemas.microsoft.com/office/drawing/2014/main" val="23927658"/>
                        </a:ext>
                      </a:extLst>
                    </a:gridCol>
                  </a:tblGrid>
                  <a:tr h="21159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433" r="-100344" b="-1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>
                            <a:buClr>
                              <a:schemeClr val="dk1"/>
                            </a:buClr>
                            <a:buSzPts val="1400"/>
                          </a:pPr>
                          <a:endParaRPr lang="it-IT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94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CCE3825-DD86-3E6B-8E4B-4AECB9306552}"/>
              </a:ext>
            </a:extLst>
          </p:cNvPr>
          <p:cNvCxnSpPr>
            <a:cxnSpLocks/>
          </p:cNvCxnSpPr>
          <p:nvPr/>
        </p:nvCxnSpPr>
        <p:spPr>
          <a:xfrm flipV="1">
            <a:off x="6562891" y="2492578"/>
            <a:ext cx="4522382" cy="37993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7802163E-D54F-0D46-798C-025A6D2123D6}"/>
              </a:ext>
            </a:extLst>
          </p:cNvPr>
          <p:cNvSpPr/>
          <p:nvPr/>
        </p:nvSpPr>
        <p:spPr>
          <a:xfrm rot="2983649">
            <a:off x="8904143" y="1773058"/>
            <a:ext cx="411126" cy="58960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D35C03B-2C9D-6EDB-26CF-17B48E17E1C6}"/>
              </a:ext>
            </a:extLst>
          </p:cNvPr>
          <p:cNvSpPr txBox="1"/>
          <p:nvPr/>
        </p:nvSpPr>
        <p:spPr>
          <a:xfrm>
            <a:off x="9213943" y="48742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179D8D1-36E4-1535-4B81-FC4B1A98813B}"/>
              </a:ext>
            </a:extLst>
          </p:cNvPr>
          <p:cNvCxnSpPr>
            <a:cxnSpLocks/>
          </p:cNvCxnSpPr>
          <p:nvPr/>
        </p:nvCxnSpPr>
        <p:spPr>
          <a:xfrm flipV="1">
            <a:off x="6562891" y="4094550"/>
            <a:ext cx="2601433" cy="21973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D2FF78F6-B200-63E0-8B06-6CBB12297E9D}"/>
              </a:ext>
            </a:extLst>
          </p:cNvPr>
          <p:cNvSpPr/>
          <p:nvPr/>
        </p:nvSpPr>
        <p:spPr>
          <a:xfrm rot="13805071">
            <a:off x="7437132" y="3245423"/>
            <a:ext cx="411126" cy="3419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59BE3-169F-0E1C-6FDF-58E6539B32E5}"/>
                  </a:ext>
                </a:extLst>
              </p:cNvPr>
              <p:cNvSpPr txBox="1"/>
              <p:nvPr/>
            </p:nvSpPr>
            <p:spPr>
              <a:xfrm>
                <a:off x="7155230" y="4409981"/>
                <a:ext cx="38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59BE3-169F-0E1C-6FDF-58E6539B3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30" y="4409981"/>
                <a:ext cx="3858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e 28">
            <a:extLst>
              <a:ext uri="{FF2B5EF4-FFF2-40B4-BE49-F238E27FC236}">
                <a16:creationId xmlns:a16="http://schemas.microsoft.com/office/drawing/2014/main" id="{76A110C7-4E8B-2FD6-2945-582304E1D799}"/>
              </a:ext>
            </a:extLst>
          </p:cNvPr>
          <p:cNvSpPr/>
          <p:nvPr/>
        </p:nvSpPr>
        <p:spPr>
          <a:xfrm>
            <a:off x="10255933" y="2924968"/>
            <a:ext cx="311889" cy="2693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0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Last meeting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278CF9-1E42-59F9-729E-1123920D006D}"/>
              </a:ext>
            </a:extLst>
          </p:cNvPr>
          <p:cNvSpPr txBox="1"/>
          <p:nvPr/>
        </p:nvSpPr>
        <p:spPr>
          <a:xfrm>
            <a:off x="510362" y="1446027"/>
            <a:ext cx="10249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Goal: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robots</a:t>
            </a:r>
            <a:r>
              <a:rPr lang="it-IT" dirty="0"/>
              <a:t> by </a:t>
            </a:r>
            <a:r>
              <a:rPr lang="it-IT" dirty="0" err="1"/>
              <a:t>adding</a:t>
            </a:r>
            <a:r>
              <a:rPr lang="it-IT" dirty="0"/>
              <a:t> a slow-down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collision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the time duration of the </a:t>
            </a:r>
            <a:r>
              <a:rPr lang="it-IT" dirty="0" err="1"/>
              <a:t>whole</a:t>
            </a:r>
            <a:r>
              <a:rPr lang="it-IT" dirty="0"/>
              <a:t> task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</a:t>
            </a:r>
          </a:p>
          <a:p>
            <a:endParaRPr lang="it-IT" dirty="0">
              <a:solidFill>
                <a:schemeClr val="dk1"/>
              </a:solidFill>
              <a:latin typeface="+mj-lt"/>
              <a:sym typeface="Helvetica Neue"/>
            </a:endParaRP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5CC0374C-82FA-6F87-408E-5EE59DF29A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7237" y="3937508"/>
              <a:ext cx="10606568" cy="2115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284">
                      <a:extLst>
                        <a:ext uri="{9D8B030D-6E8A-4147-A177-3AD203B41FA5}">
                          <a16:colId xmlns:a16="http://schemas.microsoft.com/office/drawing/2014/main" val="2554716967"/>
                        </a:ext>
                      </a:extLst>
                    </a:gridCol>
                    <a:gridCol w="5303284">
                      <a:extLst>
                        <a:ext uri="{9D8B030D-6E8A-4147-A177-3AD203B41FA5}">
                          <a16:colId xmlns:a16="http://schemas.microsoft.com/office/drawing/2014/main" val="23927658"/>
                        </a:ext>
                      </a:extLst>
                    </a:gridCol>
                  </a:tblGrid>
                  <a:tr h="2115961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Set a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safety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margin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moment of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collision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between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two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robots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, so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that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slowed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-down robot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arrives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the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collision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it-IT" b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</a:t>
                          </a:r>
                          <a:r>
                            <a:rPr lang="it-IT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time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𝑠𝑙𝑜𝑤𝑒𝑑</m:t>
                                  </m:r>
                                </m:sub>
                              </m:sSub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.:</m:t>
                              </m:r>
                            </m:oMath>
                          </a14:m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𝑠𝑙𝑜𝑤𝑒𝑑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𝑐𝑜𝑙𝑙𝑖𝑠𝑖𝑜𝑛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>
                            <a:buClr>
                              <a:schemeClr val="dk1"/>
                            </a:buClr>
                            <a:buSzPts val="1400"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t-IT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it-IT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,   </m:t>
                                        </m:r>
                                        <m:r>
                                          <a:rPr lang="it-IT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𝛼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,</m:t>
                                        </m:r>
                                        <m:r>
                                          <a:rPr lang="it-IT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𝑡𝑜𝑡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𝑠𝑙𝑜𝑤𝑒𝑑</m:t>
                                            </m:r>
                                          </m:sup>
                                        </m:sSubSup>
                                        <m:r>
                                          <a:rPr lang="it-IT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Helvetica Neue"/>
                                            <a:cs typeface="Helvetica Neue"/>
                                            <a:sym typeface="Helvetica Neue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𝑡𝑜𝑡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Helvetica Neue"/>
                                                <a:cs typeface="Helvetica Neue"/>
                                                <a:sym typeface="Helvetica Neue"/>
                                              </a:rPr>
                                              <m:t>𝑛𝑜𝑟𝑚𝑎𝑙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it-IT" sz="1800" b="0" kern="1200" dirty="0">
                            <a:solidFill>
                              <a:schemeClr val="dk1"/>
                            </a:solidFill>
                            <a:latin typeface="+mn-lt"/>
                            <a:ea typeface="Helvetica Neue"/>
                            <a:cs typeface="Helvetica Neue"/>
                            <a:sym typeface="Helvetica Neue"/>
                          </a:endParaRPr>
                        </a:p>
                        <a:p>
                          <a:pPr lvl="2">
                            <a:buClr>
                              <a:schemeClr val="dk1"/>
                            </a:buClr>
                            <a:buSzPts val="1400"/>
                          </a:pPr>
                          <a:endParaRPr lang="it-IT" sz="1800" b="0" kern="1200" dirty="0">
                            <a:solidFill>
                              <a:schemeClr val="dk1"/>
                            </a:solidFill>
                            <a:latin typeface="+mn-lt"/>
                            <a:ea typeface="Helvetica Neue"/>
                            <a:cs typeface="Helvetica Neue"/>
                            <a:sym typeface="Helvetica Neue"/>
                          </a:endParaRPr>
                        </a:p>
                        <a:p>
                          <a:pPr lvl="2">
                            <a:buClr>
                              <a:schemeClr val="dk1"/>
                            </a:buClr>
                            <a:buSzPts val="1400"/>
                          </a:pPr>
                          <a:r>
                            <a:rPr lang="it-IT" sz="18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Helvetica Neue"/>
                              <a:cs typeface="Helvetica Neue"/>
                              <a:sym typeface="Helvetica Neue"/>
                            </a:rPr>
                            <a:t>s.t.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𝑠𝑙𝑜𝑤𝑒𝑑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𝑐𝑜𝑙𝑙𝑖𝑠𝑖𝑜𝑛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≤0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dk1"/>
                                          </a:solidFill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0≤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0.1≤</m:t>
                                      </m:r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𝛼</m:t>
                                      </m:r>
                                      <m:r>
                                        <a:rPr lang="it-IT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≤1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it-IT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9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5CC0374C-82FA-6F87-408E-5EE59DF29A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7237" y="3937508"/>
              <a:ext cx="10606568" cy="2115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284">
                      <a:extLst>
                        <a:ext uri="{9D8B030D-6E8A-4147-A177-3AD203B41FA5}">
                          <a16:colId xmlns:a16="http://schemas.microsoft.com/office/drawing/2014/main" val="2554716967"/>
                        </a:ext>
                      </a:extLst>
                    </a:gridCol>
                    <a:gridCol w="5303284">
                      <a:extLst>
                        <a:ext uri="{9D8B030D-6E8A-4147-A177-3AD203B41FA5}">
                          <a16:colId xmlns:a16="http://schemas.microsoft.com/office/drawing/2014/main" val="23927658"/>
                        </a:ext>
                      </a:extLst>
                    </a:gridCol>
                  </a:tblGrid>
                  <a:tr h="21159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433" r="-100344" b="-1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1433" r="-460" b="-1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94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641E6BA-811F-EC05-BFC5-73CDA8C2DE4D}"/>
              </a:ext>
            </a:extLst>
          </p:cNvPr>
          <p:cNvCxnSpPr/>
          <p:nvPr/>
        </p:nvCxnSpPr>
        <p:spPr>
          <a:xfrm>
            <a:off x="5599814" y="4798828"/>
            <a:ext cx="10207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Last meeting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0C7ACB-C1C2-025F-201A-416DD919497F}"/>
              </a:ext>
            </a:extLst>
          </p:cNvPr>
          <p:cNvSpPr txBox="1"/>
          <p:nvPr/>
        </p:nvSpPr>
        <p:spPr>
          <a:xfrm>
            <a:off x="2473910" y="3228945"/>
            <a:ext cx="746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 err="1"/>
              <a:t>Issue</a:t>
            </a:r>
            <a:r>
              <a:rPr lang="it-IT" sz="2000" dirty="0"/>
              <a:t>: How to </a:t>
            </a:r>
            <a:r>
              <a:rPr lang="it-IT" sz="2000" dirty="0" err="1"/>
              <a:t>choose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robot to slow down to </a:t>
            </a:r>
            <a:r>
              <a:rPr lang="it-IT" sz="2000" dirty="0" err="1"/>
              <a:t>avoid</a:t>
            </a:r>
            <a:r>
              <a:rPr lang="it-IT" sz="2000" dirty="0"/>
              <a:t> </a:t>
            </a:r>
            <a:r>
              <a:rPr lang="it-IT" sz="2000" dirty="0" err="1"/>
              <a:t>collision</a:t>
            </a:r>
            <a:r>
              <a:rPr lang="it-IT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608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for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both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after optimization">
            <a:hlinkClick r:id="" action="ppaction://media"/>
            <a:extLst>
              <a:ext uri="{FF2B5EF4-FFF2-40B4-BE49-F238E27FC236}">
                <a16:creationId xmlns:a16="http://schemas.microsoft.com/office/drawing/2014/main" id="{517D6113-B61F-A68B-D111-35C8893C69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" y="1414556"/>
            <a:ext cx="5371851" cy="4028888"/>
          </a:xfrm>
          <a:prstGeom prst="rect">
            <a:avLst/>
          </a:prstGeom>
        </p:spPr>
      </p:pic>
      <p:pic>
        <p:nvPicPr>
          <p:cNvPr id="4" name="Slowdown 2">
            <a:hlinkClick r:id="" action="ppaction://media"/>
            <a:extLst>
              <a:ext uri="{FF2B5EF4-FFF2-40B4-BE49-F238E27FC236}">
                <a16:creationId xmlns:a16="http://schemas.microsoft.com/office/drawing/2014/main" id="{4116B62B-37D4-7EC6-4F7F-46C190777AB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42836" y="1414555"/>
            <a:ext cx="5371851" cy="402888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6F49A-E7C2-8CC2-E26E-910E92E3C7E4}"/>
              </a:ext>
            </a:extLst>
          </p:cNvPr>
          <p:cNvSpPr txBox="1"/>
          <p:nvPr/>
        </p:nvSpPr>
        <p:spPr>
          <a:xfrm>
            <a:off x="1992617" y="5536018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B56F24-99C5-023B-EF47-D9DBDC4BBCC6}"/>
              </a:ext>
            </a:extLst>
          </p:cNvPr>
          <p:cNvSpPr txBox="1"/>
          <p:nvPr/>
        </p:nvSpPr>
        <p:spPr>
          <a:xfrm>
            <a:off x="7578253" y="5508429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Slowing</a:t>
            </a:r>
            <a:r>
              <a:rPr lang="it-IT" dirty="0"/>
              <a:t> down robot 2</a:t>
            </a:r>
          </a:p>
        </p:txBody>
      </p:sp>
    </p:spTree>
    <p:extLst>
      <p:ext uri="{BB962C8B-B14F-4D97-AF65-F5344CB8AC3E}">
        <p14:creationId xmlns:p14="http://schemas.microsoft.com/office/powerpoint/2010/main" val="31499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New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approach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C0C7ACB-C1C2-025F-201A-416DD919497F}"/>
                  </a:ext>
                </a:extLst>
              </p:cNvPr>
              <p:cNvSpPr txBox="1"/>
              <p:nvPr/>
            </p:nvSpPr>
            <p:spPr>
              <a:xfrm>
                <a:off x="457200" y="1209327"/>
                <a:ext cx="6768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u="sng" dirty="0"/>
                  <a:t>Issue</a:t>
                </a:r>
                <a:r>
                  <a:rPr lang="it-IT" dirty="0"/>
                  <a:t>: With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, the </a:t>
                </a:r>
                <a:r>
                  <a:rPr lang="it-IT" dirty="0" err="1"/>
                  <a:t>collision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C0C7ACB-C1C2-025F-201A-416DD9194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9327"/>
                <a:ext cx="6768776" cy="369332"/>
              </a:xfrm>
              <a:prstGeom prst="rect">
                <a:avLst/>
              </a:prstGeom>
              <a:blipFill>
                <a:blip r:embed="rId3"/>
                <a:stretch>
                  <a:fillRect l="-721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B10C206-E209-B89D-33B6-3C7463F96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22" y="1789813"/>
            <a:ext cx="5978156" cy="44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CAF105E-BE1E-D46E-8976-1AB89F1C882B}"/>
              </a:ext>
            </a:extLst>
          </p:cNvPr>
          <p:cNvCxnSpPr>
            <a:cxnSpLocks/>
          </p:cNvCxnSpPr>
          <p:nvPr/>
        </p:nvCxnSpPr>
        <p:spPr>
          <a:xfrm>
            <a:off x="5054009" y="1578659"/>
            <a:ext cx="1417675" cy="3985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New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approach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0BFD02F-3E29-2A5C-F4E5-09CFD19C9F77}"/>
                  </a:ext>
                </a:extLst>
              </p:cNvPr>
              <p:cNvSpPr txBox="1"/>
              <p:nvPr/>
            </p:nvSpPr>
            <p:spPr>
              <a:xfrm>
                <a:off x="495428" y="1382233"/>
                <a:ext cx="10172572" cy="305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new, more precise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b="1" dirty="0"/>
                  <a:t>set a </a:t>
                </a:r>
                <a:r>
                  <a:rPr lang="it-IT" b="1" dirty="0" err="1"/>
                  <a:t>safety</a:t>
                </a:r>
                <a:r>
                  <a:rPr lang="it-IT" b="1" dirty="0"/>
                  <a:t> </a:t>
                </a:r>
                <a:r>
                  <a:rPr lang="it-IT" b="1" dirty="0" err="1"/>
                  <a:t>margin</a:t>
                </a:r>
                <a:r>
                  <a:rPr lang="it-IT" b="1" dirty="0"/>
                  <a:t> for </a:t>
                </a:r>
                <a:r>
                  <a:rPr lang="it-IT" b="1" dirty="0" err="1"/>
                  <a:t>every</a:t>
                </a:r>
                <a:r>
                  <a:rPr lang="it-IT" b="1" dirty="0"/>
                  <a:t> time-step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it-IT" b="1" dirty="0"/>
                  <a:t> of </a:t>
                </a:r>
                <a:r>
                  <a:rPr lang="it-IT" b="1" dirty="0" err="1"/>
                  <a:t>both</a:t>
                </a:r>
                <a:r>
                  <a:rPr lang="it-IT" b="1" dirty="0"/>
                  <a:t> </a:t>
                </a:r>
                <a:r>
                  <a:rPr lang="it-IT" b="1" dirty="0" err="1"/>
                  <a:t>robots</a:t>
                </a:r>
                <a:r>
                  <a:rPr lang="it-IT" b="1" dirty="0"/>
                  <a:t>.</a:t>
                </a:r>
              </a:p>
              <a:p>
                <a:r>
                  <a:rPr lang="it-IT" dirty="0"/>
                  <a:t>So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time,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</a:t>
                </a:r>
                <a:r>
                  <a:rPr lang="it-IT" dirty="0" err="1"/>
                  <a:t>constraint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a </a:t>
                </a:r>
                <a:r>
                  <a:rPr lang="it-IT" dirty="0" err="1"/>
                  <a:t>vector</a:t>
                </a:r>
                <a:r>
                  <a:rPr lang="it-IT" dirty="0"/>
                  <a:t> of N </a:t>
                </a:r>
                <a:r>
                  <a:rPr lang="it-IT" dirty="0" err="1"/>
                  <a:t>constraint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the N time-steps of the task duration. </a:t>
                </a:r>
              </a:p>
              <a:p>
                <a:r>
                  <a:rPr lang="it-IT" dirty="0" err="1"/>
                  <a:t>Furthermore</a:t>
                </a:r>
                <a:r>
                  <a:rPr lang="it-IT" dirty="0"/>
                  <a:t>, the </a:t>
                </a:r>
                <a:r>
                  <a:rPr lang="it-IT" dirty="0" err="1"/>
                  <a:t>safety</a:t>
                </a:r>
                <a:r>
                  <a:rPr lang="it-IT" dirty="0"/>
                  <a:t> </a:t>
                </a:r>
                <a:r>
                  <a:rPr lang="it-IT" dirty="0" err="1"/>
                  <a:t>margin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</a:t>
                </a:r>
                <a:r>
                  <a:rPr lang="it-IT" dirty="0" err="1"/>
                  <a:t>distance</a:t>
                </a:r>
                <a:r>
                  <a:rPr lang="it-IT" dirty="0"/>
                  <a:t> </a:t>
                </a:r>
                <a:r>
                  <a:rPr lang="it-IT" dirty="0" err="1"/>
                  <a:t>but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</a:t>
                </a:r>
                <a:r>
                  <a:rPr lang="it-IT" dirty="0" err="1"/>
                  <a:t>space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   </m:t>
                              </m:r>
                              <m:r>
                                <a:rPr lang="it-IT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𝑓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𝑠𝑙𝑜𝑤𝑒𝑑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𝑡𝑜𝑡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𝑛𝑜𝑟𝑚𝑎𝑙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it-IT" b="0" kern="12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endParaRPr>
              </a:p>
              <a:p>
                <a:pPr>
                  <a:buClr>
                    <a:schemeClr val="dk1"/>
                  </a:buClr>
                  <a:buSzPts val="1400"/>
                </a:pPr>
                <a:endParaRPr lang="it-IT" b="0" kern="12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endParaRPr>
              </a:p>
              <a:p>
                <a:pPr>
                  <a:buClr>
                    <a:schemeClr val="dk1"/>
                  </a:buClr>
                  <a:buSzPts val="1400"/>
                </a:pPr>
                <a:r>
                  <a:rPr lang="it-IT" b="0" kern="1200" dirty="0">
                    <a:solidFill>
                      <a:schemeClr val="dk1"/>
                    </a:solidFill>
                    <a:latin typeface="+mn-lt"/>
                    <a:ea typeface="Helvetica Neue"/>
                    <a:cs typeface="Helvetica Neue"/>
                    <a:sym typeface="Helvetica Neue"/>
                  </a:rPr>
                  <a:t>s.t.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−‖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𝑠𝑙𝑜𝑤𝑒𝑑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𝑛𝑜𝑟𝑚𝑎𝑙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‖</m:t>
                            </m:r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≤0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, 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∀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𝑘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1,</m:t>
                                </m:r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…,</m:t>
                                </m:r>
                                <m:r>
                                  <a:rPr lang="it-IT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𝑁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dk1"/>
                                </a:solidFill>
                                <a:ea typeface="Helvetica Neue"/>
                                <a:cs typeface="Helvetica Neue"/>
                                <a:sym typeface="Helvetica Neue"/>
                              </a:rPr>
                              <m:t> </m:t>
                            </m:r>
                          </m:e>
                          <m:e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≤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𝐿</m:t>
                            </m:r>
                          </m:e>
                          <m:e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0.1≤</m:t>
                            </m:r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𝛼</m:t>
                            </m:r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0BFD02F-3E29-2A5C-F4E5-09CFD19C9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8" y="1382233"/>
                <a:ext cx="10172572" cy="3053208"/>
              </a:xfrm>
              <a:prstGeom prst="rect">
                <a:avLst/>
              </a:prstGeom>
              <a:blipFill>
                <a:blip r:embed="rId3"/>
                <a:stretch>
                  <a:fillRect l="-479" t="-9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4DB87F6-6207-3291-DA2E-3A6D0AC956AA}"/>
              </a:ext>
            </a:extLst>
          </p:cNvPr>
          <p:cNvCxnSpPr/>
          <p:nvPr/>
        </p:nvCxnSpPr>
        <p:spPr>
          <a:xfrm flipH="1" flipV="1">
            <a:off x="4345172" y="3997842"/>
            <a:ext cx="2140688" cy="49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947A59-E41C-6F3B-84B2-03366C4B27C1}"/>
              </a:ext>
            </a:extLst>
          </p:cNvPr>
          <p:cNvSpPr txBox="1"/>
          <p:nvPr/>
        </p:nvSpPr>
        <p:spPr>
          <a:xfrm>
            <a:off x="6485860" y="4245935"/>
            <a:ext cx="4465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it-IT" dirty="0" err="1"/>
              <a:t>Also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slowed</a:t>
            </a:r>
            <a:r>
              <a:rPr lang="it-IT" dirty="0"/>
              <a:t>-down </a:t>
            </a:r>
            <a:r>
              <a:rPr lang="it-IT" dirty="0" err="1"/>
              <a:t>segment</a:t>
            </a:r>
            <a:r>
              <a:rPr lang="it-IT" dirty="0"/>
              <a:t> can be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colliding</a:t>
            </a:r>
            <a:r>
              <a:rPr lang="it-IT" dirty="0"/>
              <a:t> </a:t>
            </a:r>
            <a:r>
              <a:rPr lang="it-IT" dirty="0" err="1"/>
              <a:t>segment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766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95</Paragraphs>
  <Slides>14</Slides>
  <Notes>14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55</cp:revision>
  <dcterms:created xsi:type="dcterms:W3CDTF">2024-06-28T08:59:10Z</dcterms:created>
  <dcterms:modified xsi:type="dcterms:W3CDTF">2024-09-30T10:17:07Z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