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9753600" cx="13004800"/>
  <p:notesSz cx="6858000" cy="9144000"/>
  <p:embeddedFontLst>
    <p:embeddedFont>
      <p:font typeface="Helvetica Neue"/>
      <p:regular r:id="rId14"/>
      <p:bold r:id="rId15"/>
      <p:italic r:id="rId16"/>
      <p:boldItalic r:id="rId17"/>
    </p:embeddedFont>
    <p:embeddedFont>
      <p:font typeface="Helvetica Neue 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72">
          <p15:clr>
            <a:srgbClr val="000000"/>
          </p15:clr>
        </p15:guide>
        <p15:guide id="2" pos="409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72" orient="horz"/>
        <p:guide pos="40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Light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HelveticaNeueLigh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bold.fntdata"/><Relationship Id="rId14" Type="http://schemas.openxmlformats.org/officeDocument/2006/relationships/font" Target="fonts/HelveticaNeue-regular.fntdata"/><Relationship Id="rId17" Type="http://schemas.openxmlformats.org/officeDocument/2006/relationships/font" Target="fonts/HelveticaNeue-boldItalic.fntdata"/><Relationship Id="rId16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Light-bold.fntdata"/><Relationship Id="rId6" Type="http://schemas.openxmlformats.org/officeDocument/2006/relationships/slide" Target="slides/slide1.xml"/><Relationship Id="rId18" Type="http://schemas.openxmlformats.org/officeDocument/2006/relationships/font" Target="fonts/HelveticaNeu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0c1deb0806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g10c1deb0806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c1deb0806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" name="Google Shape;65;g10c1deb0806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ccb3fa99a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g10ccb3fa99a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0ccb754cf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g10ccb754cf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1a4fcf8d4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gd1a4fcf8d4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c1deb0806_1_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10c1deb0806_1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subtítulo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">
  <p:cSld name="Fot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horizontal)">
  <p:cSld name="Foto (horizontal)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centro)">
  <p:cSld name="Título (centro)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vertical)">
  <p:cSld name="Foto (vertical)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60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1pPr>
            <a:lvl2pPr indent="-228600" lvl="1" marL="9144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2pPr>
            <a:lvl3pPr indent="-228600" lvl="2" marL="13716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3pPr>
            <a:lvl4pPr indent="-228600" lvl="3" marL="18288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4pPr>
            <a:lvl5pPr indent="-228600" lvl="4" marL="2286000" algn="ctr">
              <a:spcBef>
                <a:spcPts val="0"/>
              </a:spcBef>
              <a:spcAft>
                <a:spcPts val="0"/>
              </a:spcAft>
              <a:buSzPts val="3200"/>
              <a:buFont typeface="Helvetica Neue Light"/>
              <a:buNone/>
              <a:defRPr sz="3200"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(arriba)">
  <p:cSld name="Título (arriba)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viñetas">
  <p:cSld name="Título y viñeta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14325" lvl="0" marL="457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, viñetas y foto">
  <p:cSld name="Título, viñetas y fot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61950" lvl="0" marL="457200" algn="l"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1pPr>
            <a:lvl2pPr indent="-361950" lvl="1" marL="914400" algn="l"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2pPr>
            <a:lvl3pPr indent="-361950" lvl="2" marL="1371600" algn="l"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3pPr>
            <a:lvl4pPr indent="-361950" lvl="3" marL="1828800" algn="l"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4pPr>
            <a:lvl5pPr indent="-361950" lvl="4" marL="2286000" algn="l">
              <a:spcBef>
                <a:spcPts val="3200"/>
              </a:spcBef>
              <a:spcAft>
                <a:spcPts val="0"/>
              </a:spcAft>
              <a:buSzPts val="2100"/>
              <a:buFont typeface="Helvetica Neue Light"/>
              <a:buChar char="•"/>
              <a:defRPr sz="2800"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ñetas">
  <p:cSld name="Viñeta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idx="1" type="body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314325" lvl="0" marL="457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1pPr>
            <a:lvl2pPr indent="-314325" lvl="1" marL="914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2pPr>
            <a:lvl3pPr indent="-314325" lvl="2" marL="1371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3pPr>
            <a:lvl4pPr indent="-314325" lvl="3" marL="1828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4pPr>
            <a:lvl5pPr indent="-314325" lvl="4" marL="22860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5pPr>
            <a:lvl6pPr indent="-314325" lvl="5" marL="27432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6pPr>
            <a:lvl7pPr indent="-314325" lvl="6" marL="32004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7pPr>
            <a:lvl8pPr indent="-314325" lvl="7" marL="36576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8pPr>
            <a:lvl9pPr indent="-314325" lvl="8" marL="4114800" algn="l">
              <a:spcBef>
                <a:spcPts val="4200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(3)">
  <p:cSld name="Foto (3)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400050" lvl="0" marL="4572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400050" lvl="1" marL="9144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400050" lvl="2" marL="13716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400050" lvl="3" marL="18288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400050" lvl="4" marL="22860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400050" lvl="5" marL="27432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400050" lvl="6" marL="32004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400050" lvl="7" marL="36576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400050" lvl="8" marL="4114800" marR="0" rtl="0" algn="l">
              <a:spcBef>
                <a:spcPts val="4200"/>
              </a:spcBef>
              <a:spcAft>
                <a:spcPts val="0"/>
              </a:spcAft>
              <a:buSzPts val="2700"/>
              <a:buFont typeface="Helvetica Neue Light"/>
              <a:buChar char="•"/>
              <a:defRPr b="0" i="0" sz="3600" u="none" cap="none" strike="noStrike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/>
          <p:nvPr/>
        </p:nvSpPr>
        <p:spPr>
          <a:xfrm>
            <a:off x="-9881" y="8802904"/>
            <a:ext cx="13024562" cy="976814"/>
          </a:xfrm>
          <a:prstGeom prst="rect">
            <a:avLst/>
          </a:prstGeom>
          <a:solidFill>
            <a:srgbClr val="2E81A8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8" name="Google Shape;38;p14"/>
          <p:cNvSpPr/>
          <p:nvPr/>
        </p:nvSpPr>
        <p:spPr>
          <a:xfrm>
            <a:off x="-9856" y="3650576"/>
            <a:ext cx="13024500" cy="5152200"/>
          </a:xfrm>
          <a:prstGeom prst="rect">
            <a:avLst/>
          </a:prstGeom>
          <a:solidFill>
            <a:srgbClr val="00607A">
              <a:alpha val="4745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9" name="Google Shape;39;p14"/>
          <p:cNvSpPr/>
          <p:nvPr/>
        </p:nvSpPr>
        <p:spPr>
          <a:xfrm>
            <a:off x="466657" y="9067700"/>
            <a:ext cx="120408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</a:rPr>
              <a:t>Entornos de Desarrollo | Autores: Luis, Mario, Gustavo, Óscar.</a:t>
            </a:r>
            <a:endParaRPr/>
          </a:p>
        </p:txBody>
      </p:sp>
      <p:sp>
        <p:nvSpPr>
          <p:cNvPr id="40" name="Google Shape;40;p14"/>
          <p:cNvSpPr/>
          <p:nvPr/>
        </p:nvSpPr>
        <p:spPr>
          <a:xfrm>
            <a:off x="751400" y="4663200"/>
            <a:ext cx="121707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FFFF"/>
                </a:solidFill>
              </a:rPr>
              <a:t>¿QUÉ SON LAS PRUEBAS </a:t>
            </a:r>
            <a:endParaRPr b="1" sz="4500"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FFFFFF"/>
                </a:solidFill>
              </a:rPr>
              <a:t>DE CAJA BLANCA?</a:t>
            </a:r>
            <a:endParaRPr sz="4500"/>
          </a:p>
        </p:txBody>
      </p:sp>
      <p:sp>
        <p:nvSpPr>
          <p:cNvPr id="41" name="Google Shape;41;p14"/>
          <p:cNvSpPr/>
          <p:nvPr/>
        </p:nvSpPr>
        <p:spPr>
          <a:xfrm>
            <a:off x="751399" y="5795271"/>
            <a:ext cx="62220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FFFF"/>
                </a:solidFill>
              </a:rPr>
              <a:t>Prueba del Camino Básico</a:t>
            </a:r>
            <a:endParaRPr/>
          </a:p>
        </p:txBody>
      </p:sp>
      <p:pic>
        <p:nvPicPr>
          <p:cNvPr descr="logoCM_SAna_SRaf.png" id="42" name="Google Shape;4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390" y="689969"/>
            <a:ext cx="4505412" cy="1696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/>
          <p:nvPr/>
        </p:nvSpPr>
        <p:spPr>
          <a:xfrm>
            <a:off x="-9881" y="8802904"/>
            <a:ext cx="13024562" cy="976814"/>
          </a:xfrm>
          <a:prstGeom prst="rect">
            <a:avLst/>
          </a:prstGeom>
          <a:solidFill>
            <a:srgbClr val="2E81A8">
              <a:alpha val="2980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8" name="Google Shape;48;p15"/>
          <p:cNvSpPr/>
          <p:nvPr/>
        </p:nvSpPr>
        <p:spPr>
          <a:xfrm>
            <a:off x="421692" y="28413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Técnica de prueba que evalúa el </a:t>
            </a:r>
            <a:r>
              <a:rPr b="1" lang="en-US" sz="3000"/>
              <a:t>código</a:t>
            </a:r>
            <a:r>
              <a:rPr lang="en-US" sz="3000"/>
              <a:t> y la </a:t>
            </a:r>
            <a:r>
              <a:rPr b="1" lang="en-US" sz="3000"/>
              <a:t>estructura interna</a:t>
            </a:r>
            <a:r>
              <a:rPr lang="en-US" sz="3000"/>
              <a:t> de un programa. Se centra en analizar cada uno de los posibles caminos en el </a:t>
            </a:r>
            <a:r>
              <a:rPr b="1" lang="en-US" sz="3000"/>
              <a:t>flujo de ejecución</a:t>
            </a:r>
            <a:r>
              <a:rPr lang="en-US" sz="3000"/>
              <a:t> de un programa ante unos valores de entrada concretos.</a:t>
            </a:r>
            <a:endParaRPr/>
          </a:p>
        </p:txBody>
      </p:sp>
      <p:sp>
        <p:nvSpPr>
          <p:cNvPr id="49" name="Google Shape;49;p15"/>
          <p:cNvSpPr/>
          <p:nvPr/>
        </p:nvSpPr>
        <p:spPr>
          <a:xfrm>
            <a:off x="-9881" y="-10896"/>
            <a:ext cx="13024562" cy="1358500"/>
          </a:xfrm>
          <a:prstGeom prst="rect">
            <a:avLst/>
          </a:prstGeom>
          <a:solidFill>
            <a:srgbClr val="2E81A8">
              <a:alpha val="8784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0" name="Google Shape;50;p15"/>
          <p:cNvSpPr txBox="1"/>
          <p:nvPr>
            <p:ph type="title"/>
          </p:nvPr>
        </p:nvSpPr>
        <p:spPr>
          <a:xfrm>
            <a:off x="584199" y="284133"/>
            <a:ext cx="8124727" cy="7684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Definición “Prueba de Caja Blanca”</a:t>
            </a:r>
            <a:endParaRPr/>
          </a:p>
        </p:txBody>
      </p:sp>
      <p:pic>
        <p:nvPicPr>
          <p:cNvPr descr="logoCM_SAna_SRaf.png" id="51" name="Google Shape;5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2055" y="4793921"/>
            <a:ext cx="7980700" cy="32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421692" y="1347510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chemeClr val="dk1"/>
                </a:solidFill>
              </a:rPr>
              <a:t>Este tipo de prueba trata de buscar </a:t>
            </a:r>
            <a:r>
              <a:rPr b="1" lang="en-US" sz="3000">
                <a:solidFill>
                  <a:schemeClr val="dk1"/>
                </a:solidFill>
              </a:rPr>
              <a:t>errores</a:t>
            </a:r>
            <a:r>
              <a:rPr lang="en-US" sz="3000">
                <a:solidFill>
                  <a:schemeClr val="dk1"/>
                </a:solidFill>
              </a:rPr>
              <a:t> haciendo que se ejecuten todos los posibles flujos de ejecución.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3000">
                <a:solidFill>
                  <a:schemeClr val="dk1"/>
                </a:solidFill>
              </a:rPr>
              <a:t>El ingeniero del software en cuestión puede obtener distintos casos de prueba: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Que ejecuten al menos una vez cada </a:t>
            </a:r>
            <a:r>
              <a:rPr b="1" lang="en-US" sz="3000">
                <a:solidFill>
                  <a:schemeClr val="dk1"/>
                </a:solidFill>
              </a:rPr>
              <a:t>instrucción</a:t>
            </a:r>
            <a:r>
              <a:rPr lang="en-US" sz="3000">
                <a:solidFill>
                  <a:schemeClr val="dk1"/>
                </a:solidFill>
              </a:rPr>
              <a:t> del programa.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Que ejecuten los </a:t>
            </a:r>
            <a:r>
              <a:rPr b="1" lang="en-US" sz="3000">
                <a:solidFill>
                  <a:schemeClr val="dk1"/>
                </a:solidFill>
              </a:rPr>
              <a:t>bucles</a:t>
            </a:r>
            <a:r>
              <a:rPr lang="en-US" sz="3000">
                <a:solidFill>
                  <a:schemeClr val="dk1"/>
                </a:solidFill>
              </a:rPr>
              <a:t> (probando todos los casos).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-"/>
            </a:pPr>
            <a:r>
              <a:rPr lang="en-US" sz="3000">
                <a:solidFill>
                  <a:schemeClr val="dk1"/>
                </a:solidFill>
              </a:rPr>
              <a:t>Que ejecuten al menos una vez todas las </a:t>
            </a:r>
            <a:r>
              <a:rPr b="1" lang="en-US" sz="3000">
                <a:solidFill>
                  <a:schemeClr val="dk1"/>
                </a:solidFill>
              </a:rPr>
              <a:t>decisiones lógicas</a:t>
            </a:r>
            <a:r>
              <a:rPr lang="en-US" sz="3000">
                <a:solidFill>
                  <a:schemeClr val="dk1"/>
                </a:solidFill>
              </a:rPr>
              <a:t> (tanto verdaderas como falsas). </a:t>
            </a:r>
            <a:endParaRPr sz="3400"/>
          </a:p>
        </p:txBody>
      </p:sp>
      <p:sp>
        <p:nvSpPr>
          <p:cNvPr id="59" name="Google Shape;59;p16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0" name="Google Shape;60;p16"/>
          <p:cNvSpPr txBox="1"/>
          <p:nvPr>
            <p:ph type="title"/>
          </p:nvPr>
        </p:nvSpPr>
        <p:spPr>
          <a:xfrm>
            <a:off x="584199" y="284133"/>
            <a:ext cx="81246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4000">
                <a:solidFill>
                  <a:schemeClr val="lt1"/>
                </a:solidFill>
              </a:rPr>
              <a:t>Prueba de Caja Blanca</a:t>
            </a:r>
            <a:endParaRPr/>
          </a:p>
        </p:txBody>
      </p:sp>
      <p:pic>
        <p:nvPicPr>
          <p:cNvPr descr="logoCM_SAna_SRaf.png" id="61" name="Google Shape;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0175" y="5788925"/>
            <a:ext cx="4498476" cy="301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68" name="Google Shape;68;p17"/>
          <p:cNvSpPr/>
          <p:nvPr/>
        </p:nvSpPr>
        <p:spPr>
          <a:xfrm>
            <a:off x="421667" y="28413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Principales técnicas de diseño de pruebas de caja blanca:</a:t>
            </a:r>
            <a:endParaRPr sz="3000"/>
          </a:p>
          <a:p>
            <a:pPr indent="-419100" lvl="0" marL="457200" marR="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Pruebas de </a:t>
            </a:r>
            <a:r>
              <a:rPr b="1" lang="en-US" sz="3000"/>
              <a:t>flujo de control</a:t>
            </a:r>
            <a:r>
              <a:rPr lang="en-US" sz="3000"/>
              <a:t>.</a:t>
            </a:r>
            <a:endParaRPr sz="3000"/>
          </a:p>
          <a:p>
            <a:pPr indent="-419100" lvl="0" marL="457200" marR="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Pruebas de </a:t>
            </a:r>
            <a:r>
              <a:rPr b="1" lang="en-US" sz="3000"/>
              <a:t>flujo de datos</a:t>
            </a:r>
            <a:r>
              <a:rPr lang="en-US" sz="3000"/>
              <a:t>.</a:t>
            </a:r>
            <a:endParaRPr sz="3000"/>
          </a:p>
          <a:p>
            <a:pPr indent="-419100" lvl="0" marL="457200" marR="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Pruebas de </a:t>
            </a:r>
            <a:r>
              <a:rPr b="1" lang="en-US" sz="3000"/>
              <a:t>bifurcación</a:t>
            </a:r>
            <a:r>
              <a:rPr lang="en-US" sz="3000"/>
              <a:t>.</a:t>
            </a:r>
            <a:endParaRPr sz="3000"/>
          </a:p>
          <a:p>
            <a:pPr indent="-419100" lvl="0" marL="457200" marR="0" rtl="0" algn="ctr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Prueba del “</a:t>
            </a:r>
            <a:r>
              <a:rPr b="1" lang="en-US" sz="3000"/>
              <a:t>camino básico</a:t>
            </a:r>
            <a:r>
              <a:rPr lang="en-US" sz="3000"/>
              <a:t>”.</a:t>
            </a:r>
            <a:endParaRPr sz="3000"/>
          </a:p>
        </p:txBody>
      </p:sp>
      <p:sp>
        <p:nvSpPr>
          <p:cNvPr id="69" name="Google Shape;69;p17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584199" y="284133"/>
            <a:ext cx="81246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Prueba de Caja Blanca</a:t>
            </a:r>
            <a:endParaRPr/>
          </a:p>
        </p:txBody>
      </p:sp>
      <p:pic>
        <p:nvPicPr>
          <p:cNvPr descr="logoCM_SAna_SRaf.png" id="71" name="Google Shape;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3575" y="4667823"/>
            <a:ext cx="5457625" cy="361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8" name="Google Shape;78;p18"/>
          <p:cNvSpPr/>
          <p:nvPr/>
        </p:nvSpPr>
        <p:spPr>
          <a:xfrm>
            <a:off x="421692" y="28413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Se trata de una </a:t>
            </a:r>
            <a:r>
              <a:rPr b="1" lang="en-US" sz="3000">
                <a:solidFill>
                  <a:schemeClr val="dk1"/>
                </a:solidFill>
              </a:rPr>
              <a:t>técnica de diseño</a:t>
            </a:r>
            <a:r>
              <a:rPr lang="en-US" sz="3000">
                <a:solidFill>
                  <a:schemeClr val="dk1"/>
                </a:solidFill>
              </a:rPr>
              <a:t> de pruebas de caja blanca con la que se consiguen casos de prueba de caja blanca. 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En esta prueba se verifica que un programa </a:t>
            </a:r>
            <a:r>
              <a:rPr b="1" lang="en-US" sz="3000">
                <a:solidFill>
                  <a:schemeClr val="dk1"/>
                </a:solidFill>
              </a:rPr>
              <a:t>funciona</a:t>
            </a:r>
            <a:r>
              <a:rPr lang="en-US" sz="3000">
                <a:solidFill>
                  <a:schemeClr val="dk1"/>
                </a:solidFill>
              </a:rPr>
              <a:t> correctamente. Para ello, cada una de las instrucciones del programa debe haberse ejecutado al menos </a:t>
            </a:r>
            <a:r>
              <a:rPr b="1" lang="en-US" sz="3000">
                <a:solidFill>
                  <a:schemeClr val="dk1"/>
                </a:solidFill>
              </a:rPr>
              <a:t>una vez</a:t>
            </a:r>
            <a:r>
              <a:rPr lang="en-US" sz="3000">
                <a:solidFill>
                  <a:schemeClr val="dk1"/>
                </a:solidFill>
              </a:rPr>
              <a:t> correctamente.</a:t>
            </a:r>
            <a:endParaRPr sz="3000"/>
          </a:p>
        </p:txBody>
      </p:sp>
      <p:sp>
        <p:nvSpPr>
          <p:cNvPr id="79" name="Google Shape;79;p18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0" name="Google Shape;80;p18"/>
          <p:cNvSpPr txBox="1"/>
          <p:nvPr>
            <p:ph type="title"/>
          </p:nvPr>
        </p:nvSpPr>
        <p:spPr>
          <a:xfrm>
            <a:off x="584200" y="284125"/>
            <a:ext cx="95757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Definición “Prueba del Camino Básico ”</a:t>
            </a:r>
            <a:endParaRPr/>
          </a:p>
        </p:txBody>
      </p:sp>
      <p:pic>
        <p:nvPicPr>
          <p:cNvPr descr="logoCM_SAna_SRaf.png" id="81" name="Google Shape;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475" y="4942400"/>
            <a:ext cx="11231425" cy="32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88" name="Google Shape;88;p19"/>
          <p:cNvSpPr/>
          <p:nvPr/>
        </p:nvSpPr>
        <p:spPr>
          <a:xfrm>
            <a:off x="355142" y="1920810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-US" sz="3000">
                <a:solidFill>
                  <a:schemeClr val="dk1"/>
                </a:solidFill>
              </a:rPr>
              <a:t>Partir del diseño o del código fuente, se dibuja el grafo de flujo asociado.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arenR"/>
            </a:pPr>
            <a:r>
              <a:rPr lang="en-US" sz="3000">
                <a:solidFill>
                  <a:schemeClr val="dk1"/>
                </a:solidFill>
              </a:rPr>
              <a:t>Se calcula la complejidad ciclomática del grafo.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arenR"/>
            </a:pPr>
            <a:r>
              <a:rPr lang="en-US" sz="3000">
                <a:solidFill>
                  <a:schemeClr val="dk1"/>
                </a:solidFill>
              </a:rPr>
              <a:t>Se determina un conjunto básico de caminos independientes.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AutoNum type="arabicParenR"/>
            </a:pPr>
            <a:r>
              <a:rPr lang="en-US" sz="3000">
                <a:solidFill>
                  <a:schemeClr val="dk1"/>
                </a:solidFill>
              </a:rPr>
              <a:t>Se preparan los casos de prueba que obliguen a la ejecución de cada camino del conjunto básico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0" name="Google Shape;90;p19"/>
          <p:cNvSpPr txBox="1"/>
          <p:nvPr>
            <p:ph type="title"/>
          </p:nvPr>
        </p:nvSpPr>
        <p:spPr>
          <a:xfrm>
            <a:off x="584200" y="284125"/>
            <a:ext cx="95757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Pasos de la</a:t>
            </a:r>
            <a:r>
              <a:rPr lang="en-US" sz="4000"/>
              <a:t> “Prueba del Camino Básico ”</a:t>
            </a:r>
            <a:endParaRPr/>
          </a:p>
        </p:txBody>
      </p:sp>
      <p:pic>
        <p:nvPicPr>
          <p:cNvPr descr="logoCM_SAna_SRaf.png" id="91" name="Google Shape;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39767" y="1874660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La representación del flujo de control se realizará con un grafo de flujo. Cada nudo representará  una secuencia del código fuente.</a:t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Hay que tener en cuenta cinco componentes que son los que permiten elaborar, comprender y obtener información para  conocer si el trabajo que se está haciendo es el adecuado.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584200" y="284125"/>
            <a:ext cx="95757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Grafo de Flujo en el Camino Básico</a:t>
            </a:r>
            <a:endParaRPr/>
          </a:p>
        </p:txBody>
      </p:sp>
      <p:pic>
        <p:nvPicPr>
          <p:cNvPr descr="logoCM_SAna_SRaf.png"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>
            <a:off x="-9881" y="8802904"/>
            <a:ext cx="13024500" cy="976800"/>
          </a:xfrm>
          <a:prstGeom prst="rect">
            <a:avLst/>
          </a:prstGeom>
          <a:solidFill>
            <a:srgbClr val="2E81A8">
              <a:alpha val="2980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6" name="Google Shape;106;p21"/>
          <p:cNvSpPr/>
          <p:nvPr/>
        </p:nvSpPr>
        <p:spPr>
          <a:xfrm>
            <a:off x="421692" y="2223985"/>
            <a:ext cx="12161400" cy="57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-9881" y="-10896"/>
            <a:ext cx="13024500" cy="1358400"/>
          </a:xfrm>
          <a:prstGeom prst="rect">
            <a:avLst/>
          </a:prstGeom>
          <a:solidFill>
            <a:srgbClr val="2E81A8">
              <a:alpha val="8784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21"/>
          <p:cNvSpPr txBox="1"/>
          <p:nvPr>
            <p:ph type="title"/>
          </p:nvPr>
        </p:nvSpPr>
        <p:spPr>
          <a:xfrm>
            <a:off x="584200" y="284125"/>
            <a:ext cx="118818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Componentes de la Prueba de Camino Básico </a:t>
            </a:r>
            <a:endParaRPr/>
          </a:p>
        </p:txBody>
      </p:sp>
      <p:pic>
        <p:nvPicPr>
          <p:cNvPr descr="logoCM_SAna_SRaf.png" id="109" name="Google Shape;10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691" y="8907090"/>
            <a:ext cx="2112193" cy="795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 rotWithShape="1">
          <a:blip r:embed="rId4">
            <a:alphaModFix/>
          </a:blip>
          <a:srcRect b="0" l="0" r="1516" t="0"/>
          <a:stretch/>
        </p:blipFill>
        <p:spPr>
          <a:xfrm>
            <a:off x="6160050" y="2543862"/>
            <a:ext cx="6305825" cy="46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421698" y="2241460"/>
            <a:ext cx="6459900" cy="527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Región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Nodo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Arista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Complejidad Ciclomática</a:t>
            </a:r>
            <a:endParaRPr sz="3000"/>
          </a:p>
          <a:p>
            <a:pPr indent="-419100" lvl="0" marL="457200" marR="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US" sz="3000"/>
              <a:t>Derivación de casos de prueba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