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317" r:id="rId2"/>
    <p:sldId id="262" r:id="rId3"/>
    <p:sldId id="273" r:id="rId4"/>
    <p:sldId id="274" r:id="rId5"/>
    <p:sldId id="311" r:id="rId6"/>
    <p:sldId id="275" r:id="rId7"/>
    <p:sldId id="279" r:id="rId8"/>
    <p:sldId id="278" r:id="rId9"/>
    <p:sldId id="267" r:id="rId10"/>
    <p:sldId id="266" r:id="rId11"/>
    <p:sldId id="277" r:id="rId12"/>
    <p:sldId id="322" r:id="rId13"/>
    <p:sldId id="318" r:id="rId14"/>
    <p:sldId id="283" r:id="rId15"/>
    <p:sldId id="285" r:id="rId16"/>
    <p:sldId id="286" r:id="rId17"/>
    <p:sldId id="288" r:id="rId18"/>
    <p:sldId id="289" r:id="rId19"/>
    <p:sldId id="291" r:id="rId20"/>
    <p:sldId id="292" r:id="rId21"/>
    <p:sldId id="293" r:id="rId22"/>
    <p:sldId id="294" r:id="rId23"/>
    <p:sldId id="295" r:id="rId24"/>
    <p:sldId id="296" r:id="rId25"/>
    <p:sldId id="323" r:id="rId26"/>
    <p:sldId id="324" r:id="rId27"/>
    <p:sldId id="32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56E0C-64BF-4221-94FA-D50D229778BA}"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ca-ES"/>
        </a:p>
      </dgm:t>
    </dgm:pt>
    <dgm:pt modelId="{48E46413-E982-4778-B3E2-A5692340B453}">
      <dgm:prSet phldrT="[Text]" custT="1"/>
      <dgm:spPr>
        <a:solidFill>
          <a:schemeClr val="accent2">
            <a:lumMod val="60000"/>
            <a:lumOff val="40000"/>
          </a:schemeClr>
        </a:solidFill>
      </dgm:spPr>
      <dgm:t>
        <a:bodyPr/>
        <a:lstStyle/>
        <a:p>
          <a:pPr algn="just"/>
          <a:r>
            <a:rPr lang="es-ES" sz="1800" dirty="0" smtClean="0">
              <a:solidFill>
                <a:schemeClr val="tx1"/>
              </a:solidFill>
            </a:rPr>
            <a:t>RELEVO: Sustituir parcialmente a un trabajador  de la empresa que accede a la jubilación parcial. Puede ser indefinido o por el tiempo que reste hasta la jubilación definitiva. A jornada completa o parcial (mínimo igual a la reducción de horario del trabajador jubilado)</a:t>
          </a:r>
          <a:endParaRPr lang="ca-ES" sz="1800" dirty="0">
            <a:solidFill>
              <a:schemeClr val="tx1"/>
            </a:solidFill>
          </a:endParaRPr>
        </a:p>
      </dgm:t>
    </dgm:pt>
    <dgm:pt modelId="{7B0B8268-D772-4D7F-A247-562CF8C35547}" type="parTrans" cxnId="{7A34F982-E428-4735-95CA-BE90A8A8198C}">
      <dgm:prSet/>
      <dgm:spPr/>
      <dgm:t>
        <a:bodyPr/>
        <a:lstStyle/>
        <a:p>
          <a:endParaRPr lang="ca-ES"/>
        </a:p>
      </dgm:t>
    </dgm:pt>
    <dgm:pt modelId="{6FEC58B7-BB96-43D1-9E07-7EB28921DA86}" type="sibTrans" cxnId="{7A34F982-E428-4735-95CA-BE90A8A8198C}">
      <dgm:prSet/>
      <dgm:spPr/>
      <dgm:t>
        <a:bodyPr/>
        <a:lstStyle/>
        <a:p>
          <a:endParaRPr lang="ca-ES"/>
        </a:p>
      </dgm:t>
    </dgm:pt>
    <dgm:pt modelId="{4657B05F-9028-419F-9399-30914C0177C6}">
      <dgm:prSet phldrT="[Text]" custT="1"/>
      <dgm:spPr>
        <a:solidFill>
          <a:schemeClr val="accent2">
            <a:lumMod val="60000"/>
            <a:lumOff val="40000"/>
          </a:schemeClr>
        </a:solidFill>
      </dgm:spPr>
      <dgm:t>
        <a:bodyPr/>
        <a:lstStyle/>
        <a:p>
          <a:pPr algn="just"/>
          <a:r>
            <a:rPr lang="ca-ES" sz="1800" dirty="0" smtClean="0">
              <a:solidFill>
                <a:schemeClr val="tx1"/>
              </a:solidFill>
            </a:rPr>
            <a:t>SUSTITUCIÓN POR JUBILACIÓN ANTICIPADA: </a:t>
          </a:r>
          <a:r>
            <a:rPr lang="es-ES" sz="1800" dirty="0" smtClean="0">
              <a:solidFill>
                <a:schemeClr val="tx1"/>
              </a:solidFill>
            </a:rPr>
            <a:t>Contratación de trabajadores desempleados  para sustituir a trabajadores que anticipen, en un año, su edad de jubilación ordinaria (65 años) a 64 años. Duración del contrato será de un año.</a:t>
          </a:r>
          <a:endParaRPr lang="ca-ES" sz="1800" dirty="0">
            <a:solidFill>
              <a:schemeClr val="tx1"/>
            </a:solidFill>
          </a:endParaRPr>
        </a:p>
      </dgm:t>
    </dgm:pt>
    <dgm:pt modelId="{17A39585-F4E6-4C51-A99D-8CBD9CB5EBCE}" type="parTrans" cxnId="{E9716CF5-755F-4FA4-A7A4-B31185B14D9B}">
      <dgm:prSet/>
      <dgm:spPr/>
      <dgm:t>
        <a:bodyPr/>
        <a:lstStyle/>
        <a:p>
          <a:endParaRPr lang="ca-ES"/>
        </a:p>
      </dgm:t>
    </dgm:pt>
    <dgm:pt modelId="{FFD47279-5D4D-4CF6-ACAD-649DA912FF62}" type="sibTrans" cxnId="{E9716CF5-755F-4FA4-A7A4-B31185B14D9B}">
      <dgm:prSet/>
      <dgm:spPr/>
      <dgm:t>
        <a:bodyPr/>
        <a:lstStyle/>
        <a:p>
          <a:endParaRPr lang="ca-ES"/>
        </a:p>
      </dgm:t>
    </dgm:pt>
    <dgm:pt modelId="{94F48719-DA10-4271-A7FE-83CFE333FF88}">
      <dgm:prSet phldrT="[Text]" custT="1"/>
      <dgm:spPr>
        <a:solidFill>
          <a:schemeClr val="accent2">
            <a:lumMod val="60000"/>
            <a:lumOff val="40000"/>
          </a:schemeClr>
        </a:solidFill>
      </dgm:spPr>
      <dgm:t>
        <a:bodyPr/>
        <a:lstStyle/>
        <a:p>
          <a:pPr algn="just"/>
          <a:r>
            <a:rPr lang="es-ES" sz="1800" dirty="0">
              <a:solidFill>
                <a:schemeClr val="tx1"/>
              </a:solidFill>
            </a:rPr>
            <a:t>A </a:t>
          </a:r>
          <a:r>
            <a:rPr lang="es-ES" sz="1800" dirty="0" smtClean="0">
              <a:solidFill>
                <a:schemeClr val="tx1"/>
              </a:solidFill>
            </a:rPr>
            <a:t>DISTANCIA: Cuando la prestación del servicio se realiza mayoritariamente en el domicilio o lugar elegido por el trabajador. Mismo salario y conserva todos los derechos </a:t>
          </a:r>
          <a:endParaRPr lang="ca-ES" sz="1800" dirty="0">
            <a:solidFill>
              <a:schemeClr val="tx1"/>
            </a:solidFill>
          </a:endParaRPr>
        </a:p>
      </dgm:t>
    </dgm:pt>
    <dgm:pt modelId="{AD1C6BAB-C6DF-4197-AF6D-6768E161D605}" type="parTrans" cxnId="{DA74FB95-C9F1-44E6-8494-613359696E47}">
      <dgm:prSet/>
      <dgm:spPr/>
      <dgm:t>
        <a:bodyPr/>
        <a:lstStyle/>
        <a:p>
          <a:endParaRPr lang="ca-ES"/>
        </a:p>
      </dgm:t>
    </dgm:pt>
    <dgm:pt modelId="{D0B8731A-B9F1-4A33-A3EB-6C41831B6081}" type="sibTrans" cxnId="{DA74FB95-C9F1-44E6-8494-613359696E47}">
      <dgm:prSet/>
      <dgm:spPr/>
      <dgm:t>
        <a:bodyPr/>
        <a:lstStyle/>
        <a:p>
          <a:endParaRPr lang="ca-ES"/>
        </a:p>
      </dgm:t>
    </dgm:pt>
    <dgm:pt modelId="{2BFDDC7D-C730-4004-A0D1-B14605A75F73}">
      <dgm:prSet phldrT="[Text]" custT="1"/>
      <dgm:spPr>
        <a:solidFill>
          <a:schemeClr val="accent2">
            <a:lumMod val="60000"/>
            <a:lumOff val="40000"/>
          </a:schemeClr>
        </a:solidFill>
      </dgm:spPr>
      <dgm:t>
        <a:bodyPr/>
        <a:lstStyle/>
        <a:p>
          <a:pPr algn="just"/>
          <a:r>
            <a:rPr lang="es-ES" sz="1800" dirty="0" smtClean="0">
              <a:solidFill>
                <a:schemeClr val="tx1"/>
              </a:solidFill>
            </a:rPr>
            <a:t>DE GRUPO: Contratación de un grupo de trabajadores considerados en su totalidad; por ejemplo, un conjunto musical, una compañía de teatro. </a:t>
          </a:r>
          <a:endParaRPr lang="ca-ES" sz="1800" dirty="0">
            <a:solidFill>
              <a:schemeClr val="tx1"/>
            </a:solidFill>
          </a:endParaRPr>
        </a:p>
      </dgm:t>
    </dgm:pt>
    <dgm:pt modelId="{F1EB0EA1-9918-4563-950D-35CC3A3F6326}" type="parTrans" cxnId="{1216F7DB-9D8C-4DE8-B06A-8675152D5055}">
      <dgm:prSet/>
      <dgm:spPr/>
      <dgm:t>
        <a:bodyPr/>
        <a:lstStyle/>
        <a:p>
          <a:endParaRPr lang="ca-ES"/>
        </a:p>
      </dgm:t>
    </dgm:pt>
    <dgm:pt modelId="{4E0A0619-FAEE-4E76-96F2-A2134D356298}" type="sibTrans" cxnId="{1216F7DB-9D8C-4DE8-B06A-8675152D5055}">
      <dgm:prSet/>
      <dgm:spPr/>
      <dgm:t>
        <a:bodyPr/>
        <a:lstStyle/>
        <a:p>
          <a:endParaRPr lang="ca-ES"/>
        </a:p>
      </dgm:t>
    </dgm:pt>
    <dgm:pt modelId="{5382D0CE-5D89-4628-B9DF-82107EA860B9}" type="pres">
      <dgm:prSet presAssocID="{E6656E0C-64BF-4221-94FA-D50D229778BA}" presName="linear" presStyleCnt="0">
        <dgm:presLayoutVars>
          <dgm:dir/>
          <dgm:animLvl val="lvl"/>
          <dgm:resizeHandles val="exact"/>
        </dgm:presLayoutVars>
      </dgm:prSet>
      <dgm:spPr/>
      <dgm:t>
        <a:bodyPr/>
        <a:lstStyle/>
        <a:p>
          <a:endParaRPr lang="es-ES"/>
        </a:p>
      </dgm:t>
    </dgm:pt>
    <dgm:pt modelId="{0483C99F-0069-4057-B454-237CF5487458}" type="pres">
      <dgm:prSet presAssocID="{48E46413-E982-4778-B3E2-A5692340B453}" presName="parentLin" presStyleCnt="0"/>
      <dgm:spPr/>
    </dgm:pt>
    <dgm:pt modelId="{9148D269-BA8D-4D42-B5B3-FF367473C932}" type="pres">
      <dgm:prSet presAssocID="{48E46413-E982-4778-B3E2-A5692340B453}" presName="parentLeftMargin" presStyleLbl="node1" presStyleIdx="0" presStyleCnt="4"/>
      <dgm:spPr/>
      <dgm:t>
        <a:bodyPr/>
        <a:lstStyle/>
        <a:p>
          <a:endParaRPr lang="es-ES"/>
        </a:p>
      </dgm:t>
    </dgm:pt>
    <dgm:pt modelId="{2FB1789A-EB09-4FF1-8970-ADBA6D4C3B72}" type="pres">
      <dgm:prSet presAssocID="{48E46413-E982-4778-B3E2-A5692340B453}" presName="parentText" presStyleLbl="node1" presStyleIdx="0" presStyleCnt="4" custScaleX="135321">
        <dgm:presLayoutVars>
          <dgm:chMax val="0"/>
          <dgm:bulletEnabled val="1"/>
        </dgm:presLayoutVars>
      </dgm:prSet>
      <dgm:spPr/>
      <dgm:t>
        <a:bodyPr/>
        <a:lstStyle/>
        <a:p>
          <a:endParaRPr lang="es-ES"/>
        </a:p>
      </dgm:t>
    </dgm:pt>
    <dgm:pt modelId="{D5B4BEE6-942D-4590-B73D-1E73F55B1A53}" type="pres">
      <dgm:prSet presAssocID="{48E46413-E982-4778-B3E2-A5692340B453}" presName="negativeSpace" presStyleCnt="0"/>
      <dgm:spPr/>
    </dgm:pt>
    <dgm:pt modelId="{D84992A2-7004-439E-A617-B66521283429}" type="pres">
      <dgm:prSet presAssocID="{48E46413-E982-4778-B3E2-A5692340B453}" presName="childText" presStyleLbl="conFgAcc1" presStyleIdx="0" presStyleCnt="4">
        <dgm:presLayoutVars>
          <dgm:bulletEnabled val="1"/>
        </dgm:presLayoutVars>
      </dgm:prSet>
      <dgm:spPr/>
    </dgm:pt>
    <dgm:pt modelId="{78878E90-F8A2-402C-B45A-FB71F3586523}" type="pres">
      <dgm:prSet presAssocID="{6FEC58B7-BB96-43D1-9E07-7EB28921DA86}" presName="spaceBetweenRectangles" presStyleCnt="0"/>
      <dgm:spPr/>
    </dgm:pt>
    <dgm:pt modelId="{46C3AB69-A6D1-488F-80AC-0486E04937F2}" type="pres">
      <dgm:prSet presAssocID="{4657B05F-9028-419F-9399-30914C0177C6}" presName="parentLin" presStyleCnt="0"/>
      <dgm:spPr/>
    </dgm:pt>
    <dgm:pt modelId="{0B1D2108-EDB1-48EB-B327-6D99E81B6BC0}" type="pres">
      <dgm:prSet presAssocID="{4657B05F-9028-419F-9399-30914C0177C6}" presName="parentLeftMargin" presStyleLbl="node1" presStyleIdx="0" presStyleCnt="4"/>
      <dgm:spPr/>
      <dgm:t>
        <a:bodyPr/>
        <a:lstStyle/>
        <a:p>
          <a:endParaRPr lang="es-ES"/>
        </a:p>
      </dgm:t>
    </dgm:pt>
    <dgm:pt modelId="{DFB821C5-3176-4848-95E2-24E19E0E61BF}" type="pres">
      <dgm:prSet presAssocID="{4657B05F-9028-419F-9399-30914C0177C6}" presName="parentText" presStyleLbl="node1" presStyleIdx="1" presStyleCnt="4" custScaleX="135321">
        <dgm:presLayoutVars>
          <dgm:chMax val="0"/>
          <dgm:bulletEnabled val="1"/>
        </dgm:presLayoutVars>
      </dgm:prSet>
      <dgm:spPr/>
      <dgm:t>
        <a:bodyPr/>
        <a:lstStyle/>
        <a:p>
          <a:endParaRPr lang="es-ES"/>
        </a:p>
      </dgm:t>
    </dgm:pt>
    <dgm:pt modelId="{B6E2DB71-4CA8-481D-96B4-03346BA1D989}" type="pres">
      <dgm:prSet presAssocID="{4657B05F-9028-419F-9399-30914C0177C6}" presName="negativeSpace" presStyleCnt="0"/>
      <dgm:spPr/>
    </dgm:pt>
    <dgm:pt modelId="{5BF6F501-A3EA-401D-9F69-3CE0B9F2370C}" type="pres">
      <dgm:prSet presAssocID="{4657B05F-9028-419F-9399-30914C0177C6}" presName="childText" presStyleLbl="conFgAcc1" presStyleIdx="1" presStyleCnt="4">
        <dgm:presLayoutVars>
          <dgm:bulletEnabled val="1"/>
        </dgm:presLayoutVars>
      </dgm:prSet>
      <dgm:spPr/>
    </dgm:pt>
    <dgm:pt modelId="{B72689C3-1677-4779-8F0C-E82D34FAE7D9}" type="pres">
      <dgm:prSet presAssocID="{FFD47279-5D4D-4CF6-ACAD-649DA912FF62}" presName="spaceBetweenRectangles" presStyleCnt="0"/>
      <dgm:spPr/>
    </dgm:pt>
    <dgm:pt modelId="{BA563A83-A09C-4AB7-A942-0EED817AEB15}" type="pres">
      <dgm:prSet presAssocID="{94F48719-DA10-4271-A7FE-83CFE333FF88}" presName="parentLin" presStyleCnt="0"/>
      <dgm:spPr/>
    </dgm:pt>
    <dgm:pt modelId="{79AD6A27-70F8-422B-B7AB-F9CFCA496B31}" type="pres">
      <dgm:prSet presAssocID="{94F48719-DA10-4271-A7FE-83CFE333FF88}" presName="parentLeftMargin" presStyleLbl="node1" presStyleIdx="1" presStyleCnt="4"/>
      <dgm:spPr/>
      <dgm:t>
        <a:bodyPr/>
        <a:lstStyle/>
        <a:p>
          <a:endParaRPr lang="es-ES"/>
        </a:p>
      </dgm:t>
    </dgm:pt>
    <dgm:pt modelId="{E4C81F6C-9F3E-46D6-8BC7-7CD0CEEB793F}" type="pres">
      <dgm:prSet presAssocID="{94F48719-DA10-4271-A7FE-83CFE333FF88}" presName="parentText" presStyleLbl="node1" presStyleIdx="2" presStyleCnt="4" custScaleX="133837">
        <dgm:presLayoutVars>
          <dgm:chMax val="0"/>
          <dgm:bulletEnabled val="1"/>
        </dgm:presLayoutVars>
      </dgm:prSet>
      <dgm:spPr/>
      <dgm:t>
        <a:bodyPr/>
        <a:lstStyle/>
        <a:p>
          <a:endParaRPr lang="es-ES"/>
        </a:p>
      </dgm:t>
    </dgm:pt>
    <dgm:pt modelId="{33D5FF76-176A-4D3A-A4EE-6DD95F90A7F5}" type="pres">
      <dgm:prSet presAssocID="{94F48719-DA10-4271-A7FE-83CFE333FF88}" presName="negativeSpace" presStyleCnt="0"/>
      <dgm:spPr/>
    </dgm:pt>
    <dgm:pt modelId="{8E573F13-EB2F-4A31-9494-E9F4EE00EFA4}" type="pres">
      <dgm:prSet presAssocID="{94F48719-DA10-4271-A7FE-83CFE333FF88}" presName="childText" presStyleLbl="conFgAcc1" presStyleIdx="2" presStyleCnt="4">
        <dgm:presLayoutVars>
          <dgm:bulletEnabled val="1"/>
        </dgm:presLayoutVars>
      </dgm:prSet>
      <dgm:spPr/>
    </dgm:pt>
    <dgm:pt modelId="{4D99415C-5085-4D4A-9CCD-41B70B0F6611}" type="pres">
      <dgm:prSet presAssocID="{D0B8731A-B9F1-4A33-A3EB-6C41831B6081}" presName="spaceBetweenRectangles" presStyleCnt="0"/>
      <dgm:spPr/>
    </dgm:pt>
    <dgm:pt modelId="{99C88421-8B8F-445D-A163-90762735C0AF}" type="pres">
      <dgm:prSet presAssocID="{2BFDDC7D-C730-4004-A0D1-B14605A75F73}" presName="parentLin" presStyleCnt="0"/>
      <dgm:spPr/>
    </dgm:pt>
    <dgm:pt modelId="{2E32C8BA-A2D8-41FD-83EA-E0020B64A2CA}" type="pres">
      <dgm:prSet presAssocID="{2BFDDC7D-C730-4004-A0D1-B14605A75F73}" presName="parentLeftMargin" presStyleLbl="node1" presStyleIdx="2" presStyleCnt="4"/>
      <dgm:spPr/>
      <dgm:t>
        <a:bodyPr/>
        <a:lstStyle/>
        <a:p>
          <a:endParaRPr lang="es-ES"/>
        </a:p>
      </dgm:t>
    </dgm:pt>
    <dgm:pt modelId="{3670E30E-2017-4726-9F1A-B4890693F360}" type="pres">
      <dgm:prSet presAssocID="{2BFDDC7D-C730-4004-A0D1-B14605A75F73}" presName="parentText" presStyleLbl="node1" presStyleIdx="3" presStyleCnt="4" custScaleX="135916">
        <dgm:presLayoutVars>
          <dgm:chMax val="0"/>
          <dgm:bulletEnabled val="1"/>
        </dgm:presLayoutVars>
      </dgm:prSet>
      <dgm:spPr/>
      <dgm:t>
        <a:bodyPr/>
        <a:lstStyle/>
        <a:p>
          <a:endParaRPr lang="es-ES"/>
        </a:p>
      </dgm:t>
    </dgm:pt>
    <dgm:pt modelId="{A26A5C69-FA62-48F9-A68C-8CB1300564A7}" type="pres">
      <dgm:prSet presAssocID="{2BFDDC7D-C730-4004-A0D1-B14605A75F73}" presName="negativeSpace" presStyleCnt="0"/>
      <dgm:spPr/>
    </dgm:pt>
    <dgm:pt modelId="{EB553B95-8C41-466C-AB65-828642EEDD45}" type="pres">
      <dgm:prSet presAssocID="{2BFDDC7D-C730-4004-A0D1-B14605A75F73}" presName="childText" presStyleLbl="conFgAcc1" presStyleIdx="3" presStyleCnt="4">
        <dgm:presLayoutVars>
          <dgm:bulletEnabled val="1"/>
        </dgm:presLayoutVars>
      </dgm:prSet>
      <dgm:spPr/>
    </dgm:pt>
  </dgm:ptLst>
  <dgm:cxnLst>
    <dgm:cxn modelId="{0CE20238-9BF5-46E9-9799-2395AA6F0FFE}" type="presOf" srcId="{2BFDDC7D-C730-4004-A0D1-B14605A75F73}" destId="{3670E30E-2017-4726-9F1A-B4890693F360}" srcOrd="1" destOrd="0" presId="urn:microsoft.com/office/officeart/2005/8/layout/list1"/>
    <dgm:cxn modelId="{2BDA6235-245E-4828-9517-191B63DB11B4}" type="presOf" srcId="{48E46413-E982-4778-B3E2-A5692340B453}" destId="{2FB1789A-EB09-4FF1-8970-ADBA6D4C3B72}" srcOrd="1" destOrd="0" presId="urn:microsoft.com/office/officeart/2005/8/layout/list1"/>
    <dgm:cxn modelId="{E9716CF5-755F-4FA4-A7A4-B31185B14D9B}" srcId="{E6656E0C-64BF-4221-94FA-D50D229778BA}" destId="{4657B05F-9028-419F-9399-30914C0177C6}" srcOrd="1" destOrd="0" parTransId="{17A39585-F4E6-4C51-A99D-8CBD9CB5EBCE}" sibTransId="{FFD47279-5D4D-4CF6-ACAD-649DA912FF62}"/>
    <dgm:cxn modelId="{6A7CE90E-4D59-4D55-A6FD-CBA1A6DA2E0C}" type="presOf" srcId="{E6656E0C-64BF-4221-94FA-D50D229778BA}" destId="{5382D0CE-5D89-4628-B9DF-82107EA860B9}" srcOrd="0" destOrd="0" presId="urn:microsoft.com/office/officeart/2005/8/layout/list1"/>
    <dgm:cxn modelId="{1216F7DB-9D8C-4DE8-B06A-8675152D5055}" srcId="{E6656E0C-64BF-4221-94FA-D50D229778BA}" destId="{2BFDDC7D-C730-4004-A0D1-B14605A75F73}" srcOrd="3" destOrd="0" parTransId="{F1EB0EA1-9918-4563-950D-35CC3A3F6326}" sibTransId="{4E0A0619-FAEE-4E76-96F2-A2134D356298}"/>
    <dgm:cxn modelId="{5ECC3129-BA20-4CFF-8A71-4100F1894655}" type="presOf" srcId="{94F48719-DA10-4271-A7FE-83CFE333FF88}" destId="{79AD6A27-70F8-422B-B7AB-F9CFCA496B31}" srcOrd="0" destOrd="0" presId="urn:microsoft.com/office/officeart/2005/8/layout/list1"/>
    <dgm:cxn modelId="{CDA3C83B-40B4-481C-A784-3BFFF1E935B5}" type="presOf" srcId="{2BFDDC7D-C730-4004-A0D1-B14605A75F73}" destId="{2E32C8BA-A2D8-41FD-83EA-E0020B64A2CA}" srcOrd="0" destOrd="0" presId="urn:microsoft.com/office/officeart/2005/8/layout/list1"/>
    <dgm:cxn modelId="{7A34F982-E428-4735-95CA-BE90A8A8198C}" srcId="{E6656E0C-64BF-4221-94FA-D50D229778BA}" destId="{48E46413-E982-4778-B3E2-A5692340B453}" srcOrd="0" destOrd="0" parTransId="{7B0B8268-D772-4D7F-A247-562CF8C35547}" sibTransId="{6FEC58B7-BB96-43D1-9E07-7EB28921DA86}"/>
    <dgm:cxn modelId="{C5D5AD75-A96F-462A-9E4D-91C8096C05BD}" type="presOf" srcId="{94F48719-DA10-4271-A7FE-83CFE333FF88}" destId="{E4C81F6C-9F3E-46D6-8BC7-7CD0CEEB793F}" srcOrd="1" destOrd="0" presId="urn:microsoft.com/office/officeart/2005/8/layout/list1"/>
    <dgm:cxn modelId="{C519B70E-9318-4E68-80D7-C537D82578F1}" type="presOf" srcId="{4657B05F-9028-419F-9399-30914C0177C6}" destId="{0B1D2108-EDB1-48EB-B327-6D99E81B6BC0}" srcOrd="0" destOrd="0" presId="urn:microsoft.com/office/officeart/2005/8/layout/list1"/>
    <dgm:cxn modelId="{DA74FB95-C9F1-44E6-8494-613359696E47}" srcId="{E6656E0C-64BF-4221-94FA-D50D229778BA}" destId="{94F48719-DA10-4271-A7FE-83CFE333FF88}" srcOrd="2" destOrd="0" parTransId="{AD1C6BAB-C6DF-4197-AF6D-6768E161D605}" sibTransId="{D0B8731A-B9F1-4A33-A3EB-6C41831B6081}"/>
    <dgm:cxn modelId="{2713ED55-8BC9-4E32-A777-057E8F8C0D40}" type="presOf" srcId="{48E46413-E982-4778-B3E2-A5692340B453}" destId="{9148D269-BA8D-4D42-B5B3-FF367473C932}" srcOrd="0" destOrd="0" presId="urn:microsoft.com/office/officeart/2005/8/layout/list1"/>
    <dgm:cxn modelId="{67233AD7-20DF-4C2B-8C57-058F9F724516}" type="presOf" srcId="{4657B05F-9028-419F-9399-30914C0177C6}" destId="{DFB821C5-3176-4848-95E2-24E19E0E61BF}" srcOrd="1" destOrd="0" presId="urn:microsoft.com/office/officeart/2005/8/layout/list1"/>
    <dgm:cxn modelId="{23D13464-EA65-42D8-8A6E-0B0019D26A97}" type="presParOf" srcId="{5382D0CE-5D89-4628-B9DF-82107EA860B9}" destId="{0483C99F-0069-4057-B454-237CF5487458}" srcOrd="0" destOrd="0" presId="urn:microsoft.com/office/officeart/2005/8/layout/list1"/>
    <dgm:cxn modelId="{433A9C49-0132-49E9-87CD-CEE6041EBA0D}" type="presParOf" srcId="{0483C99F-0069-4057-B454-237CF5487458}" destId="{9148D269-BA8D-4D42-B5B3-FF367473C932}" srcOrd="0" destOrd="0" presId="urn:microsoft.com/office/officeart/2005/8/layout/list1"/>
    <dgm:cxn modelId="{0DBB5F0B-412D-4D02-90B3-8AF657183E41}" type="presParOf" srcId="{0483C99F-0069-4057-B454-237CF5487458}" destId="{2FB1789A-EB09-4FF1-8970-ADBA6D4C3B72}" srcOrd="1" destOrd="0" presId="urn:microsoft.com/office/officeart/2005/8/layout/list1"/>
    <dgm:cxn modelId="{9128A8C8-A755-414C-A7BF-075B00F35F5A}" type="presParOf" srcId="{5382D0CE-5D89-4628-B9DF-82107EA860B9}" destId="{D5B4BEE6-942D-4590-B73D-1E73F55B1A53}" srcOrd="1" destOrd="0" presId="urn:microsoft.com/office/officeart/2005/8/layout/list1"/>
    <dgm:cxn modelId="{45893625-5AC5-411D-A294-4125AFD8B971}" type="presParOf" srcId="{5382D0CE-5D89-4628-B9DF-82107EA860B9}" destId="{D84992A2-7004-439E-A617-B66521283429}" srcOrd="2" destOrd="0" presId="urn:microsoft.com/office/officeart/2005/8/layout/list1"/>
    <dgm:cxn modelId="{18CF16CF-0652-4782-B9A4-38A7B239E6D5}" type="presParOf" srcId="{5382D0CE-5D89-4628-B9DF-82107EA860B9}" destId="{78878E90-F8A2-402C-B45A-FB71F3586523}" srcOrd="3" destOrd="0" presId="urn:microsoft.com/office/officeart/2005/8/layout/list1"/>
    <dgm:cxn modelId="{85552F2C-8F78-477E-A206-09284C9E3603}" type="presParOf" srcId="{5382D0CE-5D89-4628-B9DF-82107EA860B9}" destId="{46C3AB69-A6D1-488F-80AC-0486E04937F2}" srcOrd="4" destOrd="0" presId="urn:microsoft.com/office/officeart/2005/8/layout/list1"/>
    <dgm:cxn modelId="{60FD8AC4-8E91-449B-B7D2-D14815FD7187}" type="presParOf" srcId="{46C3AB69-A6D1-488F-80AC-0486E04937F2}" destId="{0B1D2108-EDB1-48EB-B327-6D99E81B6BC0}" srcOrd="0" destOrd="0" presId="urn:microsoft.com/office/officeart/2005/8/layout/list1"/>
    <dgm:cxn modelId="{07DA96E3-2554-48E6-B6C0-D2CD9084CA95}" type="presParOf" srcId="{46C3AB69-A6D1-488F-80AC-0486E04937F2}" destId="{DFB821C5-3176-4848-95E2-24E19E0E61BF}" srcOrd="1" destOrd="0" presId="urn:microsoft.com/office/officeart/2005/8/layout/list1"/>
    <dgm:cxn modelId="{D863C444-A2D5-4EC5-9669-FFAF41E915FB}" type="presParOf" srcId="{5382D0CE-5D89-4628-B9DF-82107EA860B9}" destId="{B6E2DB71-4CA8-481D-96B4-03346BA1D989}" srcOrd="5" destOrd="0" presId="urn:microsoft.com/office/officeart/2005/8/layout/list1"/>
    <dgm:cxn modelId="{0B3E5C4F-C157-43E8-9FDD-72A66B659BA3}" type="presParOf" srcId="{5382D0CE-5D89-4628-B9DF-82107EA860B9}" destId="{5BF6F501-A3EA-401D-9F69-3CE0B9F2370C}" srcOrd="6" destOrd="0" presId="urn:microsoft.com/office/officeart/2005/8/layout/list1"/>
    <dgm:cxn modelId="{00F85CE9-5516-4ED1-A7B4-A339E2C0A3C9}" type="presParOf" srcId="{5382D0CE-5D89-4628-B9DF-82107EA860B9}" destId="{B72689C3-1677-4779-8F0C-E82D34FAE7D9}" srcOrd="7" destOrd="0" presId="urn:microsoft.com/office/officeart/2005/8/layout/list1"/>
    <dgm:cxn modelId="{32249698-669E-4C26-A000-73098AE97E88}" type="presParOf" srcId="{5382D0CE-5D89-4628-B9DF-82107EA860B9}" destId="{BA563A83-A09C-4AB7-A942-0EED817AEB15}" srcOrd="8" destOrd="0" presId="urn:microsoft.com/office/officeart/2005/8/layout/list1"/>
    <dgm:cxn modelId="{B2DFB26E-95AE-4734-982F-5C0D3967A40E}" type="presParOf" srcId="{BA563A83-A09C-4AB7-A942-0EED817AEB15}" destId="{79AD6A27-70F8-422B-B7AB-F9CFCA496B31}" srcOrd="0" destOrd="0" presId="urn:microsoft.com/office/officeart/2005/8/layout/list1"/>
    <dgm:cxn modelId="{C12F25D0-1990-4209-9763-B2F983AF9699}" type="presParOf" srcId="{BA563A83-A09C-4AB7-A942-0EED817AEB15}" destId="{E4C81F6C-9F3E-46D6-8BC7-7CD0CEEB793F}" srcOrd="1" destOrd="0" presId="urn:microsoft.com/office/officeart/2005/8/layout/list1"/>
    <dgm:cxn modelId="{76A7C6C5-758E-4C67-AD83-FF8146F1141F}" type="presParOf" srcId="{5382D0CE-5D89-4628-B9DF-82107EA860B9}" destId="{33D5FF76-176A-4D3A-A4EE-6DD95F90A7F5}" srcOrd="9" destOrd="0" presId="urn:microsoft.com/office/officeart/2005/8/layout/list1"/>
    <dgm:cxn modelId="{27A104DE-3DA9-491E-9DBC-D812DB15C735}" type="presParOf" srcId="{5382D0CE-5D89-4628-B9DF-82107EA860B9}" destId="{8E573F13-EB2F-4A31-9494-E9F4EE00EFA4}" srcOrd="10" destOrd="0" presId="urn:microsoft.com/office/officeart/2005/8/layout/list1"/>
    <dgm:cxn modelId="{330ED683-439A-49DC-909F-2AF110A4D13A}" type="presParOf" srcId="{5382D0CE-5D89-4628-B9DF-82107EA860B9}" destId="{4D99415C-5085-4D4A-9CCD-41B70B0F6611}" srcOrd="11" destOrd="0" presId="urn:microsoft.com/office/officeart/2005/8/layout/list1"/>
    <dgm:cxn modelId="{F1C2C3D2-DBFF-44E8-BD08-2FB236A49BEF}" type="presParOf" srcId="{5382D0CE-5D89-4628-B9DF-82107EA860B9}" destId="{99C88421-8B8F-445D-A163-90762735C0AF}" srcOrd="12" destOrd="0" presId="urn:microsoft.com/office/officeart/2005/8/layout/list1"/>
    <dgm:cxn modelId="{B9438385-7005-4607-90CE-5C684A6EA89E}" type="presParOf" srcId="{99C88421-8B8F-445D-A163-90762735C0AF}" destId="{2E32C8BA-A2D8-41FD-83EA-E0020B64A2CA}" srcOrd="0" destOrd="0" presId="urn:microsoft.com/office/officeart/2005/8/layout/list1"/>
    <dgm:cxn modelId="{B491891D-D344-4DB7-9E7D-E9CAD2E36ABC}" type="presParOf" srcId="{99C88421-8B8F-445D-A163-90762735C0AF}" destId="{3670E30E-2017-4726-9F1A-B4890693F360}" srcOrd="1" destOrd="0" presId="urn:microsoft.com/office/officeart/2005/8/layout/list1"/>
    <dgm:cxn modelId="{0254B385-6673-4116-A38E-985C243F21C7}" type="presParOf" srcId="{5382D0CE-5D89-4628-B9DF-82107EA860B9}" destId="{A26A5C69-FA62-48F9-A68C-8CB1300564A7}" srcOrd="13" destOrd="0" presId="urn:microsoft.com/office/officeart/2005/8/layout/list1"/>
    <dgm:cxn modelId="{AB6860D4-7EC7-43C4-89AE-B614F9C2979A}" type="presParOf" srcId="{5382D0CE-5D89-4628-B9DF-82107EA860B9}" destId="{EB553B95-8C41-466C-AB65-828642EEDD4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A47E21-8B2D-4FF7-AE77-C1B78D67F78D}" type="doc">
      <dgm:prSet loTypeId="urn:microsoft.com/office/officeart/2005/8/layout/vList6" loCatId="list" qsTypeId="urn:microsoft.com/office/officeart/2005/8/quickstyle/simple1" qsCatId="simple" csTypeId="urn:microsoft.com/office/officeart/2005/8/colors/colorful5" csCatId="colorful" phldr="1"/>
      <dgm:spPr/>
      <dgm:t>
        <a:bodyPr/>
        <a:lstStyle/>
        <a:p>
          <a:endParaRPr lang="ca-ES"/>
        </a:p>
      </dgm:t>
    </dgm:pt>
    <dgm:pt modelId="{4A2F9FC6-6226-4AB5-AC49-12BA07185D8E}">
      <dgm:prSet phldrT="[Text]" custT="1"/>
      <dgm:spPr/>
      <dgm:t>
        <a:bodyPr/>
        <a:lstStyle/>
        <a:p>
          <a:r>
            <a:rPr lang="es-ES" sz="2400" dirty="0"/>
            <a:t>ETT - Empresas de trabajo temporal </a:t>
          </a:r>
          <a:endParaRPr lang="ca-ES" sz="2400" dirty="0"/>
        </a:p>
      </dgm:t>
    </dgm:pt>
    <dgm:pt modelId="{1673A546-2AF5-490F-86B7-D301979A06AA}" type="parTrans" cxnId="{AC33E233-5A45-4F48-97A5-922B6043187D}">
      <dgm:prSet/>
      <dgm:spPr/>
      <dgm:t>
        <a:bodyPr/>
        <a:lstStyle/>
        <a:p>
          <a:endParaRPr lang="ca-ES"/>
        </a:p>
      </dgm:t>
    </dgm:pt>
    <dgm:pt modelId="{DA6D7B6C-3908-4D99-9F92-9012E2C49803}" type="sibTrans" cxnId="{AC33E233-5A45-4F48-97A5-922B6043187D}">
      <dgm:prSet/>
      <dgm:spPr/>
      <dgm:t>
        <a:bodyPr/>
        <a:lstStyle/>
        <a:p>
          <a:endParaRPr lang="ca-ES"/>
        </a:p>
      </dgm:t>
    </dgm:pt>
    <dgm:pt modelId="{B83194F0-8307-43F5-B7B0-252DBB72196F}">
      <dgm:prSet phldrT="[Text]" custT="1"/>
      <dgm:spPr/>
      <dgm:t>
        <a:bodyPr/>
        <a:lstStyle/>
        <a:p>
          <a:r>
            <a:rPr lang="es-ES" sz="2400" dirty="0" smtClean="0"/>
            <a:t>Relación ETT y empresa usuaria =&gt; Contrato de puesta a disposición</a:t>
          </a:r>
          <a:endParaRPr lang="ca-ES" sz="2400" dirty="0"/>
        </a:p>
      </dgm:t>
    </dgm:pt>
    <dgm:pt modelId="{28C992AC-3562-4695-9889-191427C52443}" type="parTrans" cxnId="{D21E0274-1144-49B9-9597-05F40F3E30B3}">
      <dgm:prSet/>
      <dgm:spPr/>
      <dgm:t>
        <a:bodyPr/>
        <a:lstStyle/>
        <a:p>
          <a:endParaRPr lang="ca-ES"/>
        </a:p>
      </dgm:t>
    </dgm:pt>
    <dgm:pt modelId="{2C75D8BA-9A65-4920-BE57-7E8A849DC4C2}" type="sibTrans" cxnId="{D21E0274-1144-49B9-9597-05F40F3E30B3}">
      <dgm:prSet/>
      <dgm:spPr/>
      <dgm:t>
        <a:bodyPr/>
        <a:lstStyle/>
        <a:p>
          <a:endParaRPr lang="ca-ES"/>
        </a:p>
      </dgm:t>
    </dgm:pt>
    <dgm:pt modelId="{1FD3EF5C-BC20-4CDD-8A53-657958DE9758}">
      <dgm:prSet phldrT="[Text]" custT="1"/>
      <dgm:spPr/>
      <dgm:t>
        <a:bodyPr/>
        <a:lstStyle/>
        <a:p>
          <a:r>
            <a:rPr lang="es-ES" sz="2400" dirty="0"/>
            <a:t>Empresas subcontratadas- </a:t>
          </a:r>
          <a:r>
            <a:rPr lang="es-ES" sz="2400" i="1" dirty="0"/>
            <a:t>Outsourcing </a:t>
          </a:r>
          <a:endParaRPr lang="ca-ES" sz="2400" i="1" dirty="0"/>
        </a:p>
      </dgm:t>
    </dgm:pt>
    <dgm:pt modelId="{6C915D87-3483-47CE-BDA7-A2DB05B65DCA}" type="parTrans" cxnId="{9ED29C9B-99E9-406D-9202-34277C2E0104}">
      <dgm:prSet/>
      <dgm:spPr/>
      <dgm:t>
        <a:bodyPr/>
        <a:lstStyle/>
        <a:p>
          <a:endParaRPr lang="ca-ES"/>
        </a:p>
      </dgm:t>
    </dgm:pt>
    <dgm:pt modelId="{5B7D9932-BC4F-4794-B7FA-FD7E39B37F81}" type="sibTrans" cxnId="{9ED29C9B-99E9-406D-9202-34277C2E0104}">
      <dgm:prSet/>
      <dgm:spPr/>
      <dgm:t>
        <a:bodyPr/>
        <a:lstStyle/>
        <a:p>
          <a:endParaRPr lang="ca-ES"/>
        </a:p>
      </dgm:t>
    </dgm:pt>
    <dgm:pt modelId="{B3C1358C-96FB-4028-872C-6836589B42F5}">
      <dgm:prSet phldrT="[Text]" custT="1"/>
      <dgm:spPr/>
      <dgm:t>
        <a:bodyPr/>
        <a:lstStyle/>
        <a:p>
          <a:r>
            <a:rPr lang="ca-ES" sz="2400" dirty="0" err="1" smtClean="0"/>
            <a:t>Externalización</a:t>
          </a:r>
          <a:r>
            <a:rPr lang="ca-ES" sz="2400" dirty="0" smtClean="0"/>
            <a:t> del Servicio=&gt; </a:t>
          </a:r>
          <a:r>
            <a:rPr lang="ca-ES" sz="2400" dirty="0" err="1" smtClean="0"/>
            <a:t>Cuando</a:t>
          </a:r>
          <a:r>
            <a:rPr lang="ca-ES" sz="2400" dirty="0" smtClean="0"/>
            <a:t> una empresa </a:t>
          </a:r>
          <a:r>
            <a:rPr lang="ca-ES" sz="2400" dirty="0" err="1" smtClean="0"/>
            <a:t>subcontrata</a:t>
          </a:r>
          <a:r>
            <a:rPr lang="ca-ES" sz="2400" dirty="0" smtClean="0"/>
            <a:t> a </a:t>
          </a:r>
          <a:r>
            <a:rPr lang="ca-ES" sz="2400" dirty="0" err="1" smtClean="0"/>
            <a:t>otra</a:t>
          </a:r>
          <a:r>
            <a:rPr lang="ca-ES" sz="2400" dirty="0" smtClean="0"/>
            <a:t> empresa externa para la </a:t>
          </a:r>
          <a:r>
            <a:rPr lang="ca-ES" sz="2400" dirty="0" err="1" smtClean="0"/>
            <a:t>realización</a:t>
          </a:r>
          <a:r>
            <a:rPr lang="ca-ES" sz="2400" dirty="0" smtClean="0"/>
            <a:t> de determinada </a:t>
          </a:r>
          <a:r>
            <a:rPr lang="ca-ES" sz="2400" dirty="0" err="1" smtClean="0"/>
            <a:t>actividad</a:t>
          </a:r>
          <a:r>
            <a:rPr lang="ca-ES" sz="2400" dirty="0" smtClean="0"/>
            <a:t> o </a:t>
          </a:r>
          <a:r>
            <a:rPr lang="ca-ES" sz="2400" dirty="0" err="1" smtClean="0"/>
            <a:t>servicio</a:t>
          </a:r>
          <a:endParaRPr lang="ca-ES" sz="2400" dirty="0"/>
        </a:p>
      </dgm:t>
    </dgm:pt>
    <dgm:pt modelId="{0B1D5D1D-4054-4C3D-BBC4-F7C38F498E28}" type="parTrans" cxnId="{7E14900D-CFE0-4667-9D71-B63EE60A9832}">
      <dgm:prSet/>
      <dgm:spPr/>
      <dgm:t>
        <a:bodyPr/>
        <a:lstStyle/>
        <a:p>
          <a:endParaRPr lang="es-ES"/>
        </a:p>
      </dgm:t>
    </dgm:pt>
    <dgm:pt modelId="{9F096D89-70D0-4117-AD46-33ECFFEEDE61}" type="sibTrans" cxnId="{7E14900D-CFE0-4667-9D71-B63EE60A9832}">
      <dgm:prSet/>
      <dgm:spPr/>
      <dgm:t>
        <a:bodyPr/>
        <a:lstStyle/>
        <a:p>
          <a:endParaRPr lang="es-ES"/>
        </a:p>
      </dgm:t>
    </dgm:pt>
    <dgm:pt modelId="{A2C07CB6-FC05-489D-95A2-C8D3856D78D7}">
      <dgm:prSet phldrT="[Text]" custT="1"/>
      <dgm:spPr/>
      <dgm:t>
        <a:bodyPr/>
        <a:lstStyle/>
        <a:p>
          <a:r>
            <a:rPr lang="ca-ES" sz="2400" dirty="0" err="1" smtClean="0"/>
            <a:t>Relación</a:t>
          </a:r>
          <a:r>
            <a:rPr lang="ca-ES" sz="2400" dirty="0" smtClean="0"/>
            <a:t> ETT y </a:t>
          </a:r>
          <a:r>
            <a:rPr lang="ca-ES" sz="2400" dirty="0" err="1" smtClean="0"/>
            <a:t>trabajador</a:t>
          </a:r>
          <a:r>
            <a:rPr lang="ca-ES" sz="2400" dirty="0" smtClean="0"/>
            <a:t> =&gt; </a:t>
          </a:r>
          <a:r>
            <a:rPr lang="ca-ES" sz="2400" dirty="0" err="1" smtClean="0"/>
            <a:t>Contrato</a:t>
          </a:r>
          <a:r>
            <a:rPr lang="ca-ES" sz="2400" dirty="0" smtClean="0"/>
            <a:t> de </a:t>
          </a:r>
          <a:r>
            <a:rPr lang="ca-ES" sz="2400" dirty="0" err="1" smtClean="0"/>
            <a:t>trabajo</a:t>
          </a:r>
          <a:endParaRPr lang="ca-ES" sz="2400" dirty="0"/>
        </a:p>
      </dgm:t>
    </dgm:pt>
    <dgm:pt modelId="{FEB39C0B-32F3-4BDF-810A-AF2EF52B53E9}" type="parTrans" cxnId="{3EA6B413-DD37-4186-B0C9-FB8E3EB4509B}">
      <dgm:prSet/>
      <dgm:spPr/>
      <dgm:t>
        <a:bodyPr/>
        <a:lstStyle/>
        <a:p>
          <a:endParaRPr lang="es-ES"/>
        </a:p>
      </dgm:t>
    </dgm:pt>
    <dgm:pt modelId="{94F11E99-8F96-4824-8B30-20AF8E4C4E2F}" type="sibTrans" cxnId="{3EA6B413-DD37-4186-B0C9-FB8E3EB4509B}">
      <dgm:prSet/>
      <dgm:spPr/>
      <dgm:t>
        <a:bodyPr/>
        <a:lstStyle/>
        <a:p>
          <a:endParaRPr lang="es-ES"/>
        </a:p>
      </dgm:t>
    </dgm:pt>
    <dgm:pt modelId="{3A9873D9-8EDC-454A-B4B3-FC386ED5F583}" type="pres">
      <dgm:prSet presAssocID="{13A47E21-8B2D-4FF7-AE77-C1B78D67F78D}" presName="Name0" presStyleCnt="0">
        <dgm:presLayoutVars>
          <dgm:dir/>
          <dgm:animLvl val="lvl"/>
          <dgm:resizeHandles/>
        </dgm:presLayoutVars>
      </dgm:prSet>
      <dgm:spPr/>
      <dgm:t>
        <a:bodyPr/>
        <a:lstStyle/>
        <a:p>
          <a:endParaRPr lang="es-ES"/>
        </a:p>
      </dgm:t>
    </dgm:pt>
    <dgm:pt modelId="{ACD90F10-C5C3-4D49-AAC9-F7C4A6047CC5}" type="pres">
      <dgm:prSet presAssocID="{4A2F9FC6-6226-4AB5-AC49-12BA07185D8E}" presName="linNode" presStyleCnt="0"/>
      <dgm:spPr/>
    </dgm:pt>
    <dgm:pt modelId="{7116FCB7-E65E-44C6-9744-82AA996AA375}" type="pres">
      <dgm:prSet presAssocID="{4A2F9FC6-6226-4AB5-AC49-12BA07185D8E}" presName="parentShp" presStyleLbl="node1" presStyleIdx="0" presStyleCnt="2">
        <dgm:presLayoutVars>
          <dgm:bulletEnabled val="1"/>
        </dgm:presLayoutVars>
      </dgm:prSet>
      <dgm:spPr/>
      <dgm:t>
        <a:bodyPr/>
        <a:lstStyle/>
        <a:p>
          <a:endParaRPr lang="es-ES"/>
        </a:p>
      </dgm:t>
    </dgm:pt>
    <dgm:pt modelId="{5D603620-16BE-4BAB-88D0-E34482BCB90E}" type="pres">
      <dgm:prSet presAssocID="{4A2F9FC6-6226-4AB5-AC49-12BA07185D8E}" presName="childShp" presStyleLbl="bgAccFollowNode1" presStyleIdx="0" presStyleCnt="2">
        <dgm:presLayoutVars>
          <dgm:bulletEnabled val="1"/>
        </dgm:presLayoutVars>
      </dgm:prSet>
      <dgm:spPr/>
      <dgm:t>
        <a:bodyPr/>
        <a:lstStyle/>
        <a:p>
          <a:endParaRPr lang="es-ES"/>
        </a:p>
      </dgm:t>
    </dgm:pt>
    <dgm:pt modelId="{4C1885AB-9CA2-4334-BBFC-552BAA306122}" type="pres">
      <dgm:prSet presAssocID="{DA6D7B6C-3908-4D99-9F92-9012E2C49803}" presName="spacing" presStyleCnt="0"/>
      <dgm:spPr/>
    </dgm:pt>
    <dgm:pt modelId="{BF6F8E30-0F40-448C-AFFA-DD5848221FF0}" type="pres">
      <dgm:prSet presAssocID="{1FD3EF5C-BC20-4CDD-8A53-657958DE9758}" presName="linNode" presStyleCnt="0"/>
      <dgm:spPr/>
    </dgm:pt>
    <dgm:pt modelId="{5315BC56-5C95-4D8E-8C17-6F3088BF4D80}" type="pres">
      <dgm:prSet presAssocID="{1FD3EF5C-BC20-4CDD-8A53-657958DE9758}" presName="parentShp" presStyleLbl="node1" presStyleIdx="1" presStyleCnt="2">
        <dgm:presLayoutVars>
          <dgm:bulletEnabled val="1"/>
        </dgm:presLayoutVars>
      </dgm:prSet>
      <dgm:spPr/>
      <dgm:t>
        <a:bodyPr/>
        <a:lstStyle/>
        <a:p>
          <a:endParaRPr lang="es-ES"/>
        </a:p>
      </dgm:t>
    </dgm:pt>
    <dgm:pt modelId="{66B4DAF9-1D4F-4AC1-A317-98E52038FC36}" type="pres">
      <dgm:prSet presAssocID="{1FD3EF5C-BC20-4CDD-8A53-657958DE9758}" presName="childShp" presStyleLbl="bgAccFollowNode1" presStyleIdx="1" presStyleCnt="2">
        <dgm:presLayoutVars>
          <dgm:bulletEnabled val="1"/>
        </dgm:presLayoutVars>
      </dgm:prSet>
      <dgm:spPr/>
      <dgm:t>
        <a:bodyPr/>
        <a:lstStyle/>
        <a:p>
          <a:endParaRPr lang="es-ES"/>
        </a:p>
      </dgm:t>
    </dgm:pt>
  </dgm:ptLst>
  <dgm:cxnLst>
    <dgm:cxn modelId="{0CC7B594-7BA7-4918-AE83-1AFA9C67E208}" type="presOf" srcId="{4A2F9FC6-6226-4AB5-AC49-12BA07185D8E}" destId="{7116FCB7-E65E-44C6-9744-82AA996AA375}" srcOrd="0" destOrd="0" presId="urn:microsoft.com/office/officeart/2005/8/layout/vList6"/>
    <dgm:cxn modelId="{3EA6B413-DD37-4186-B0C9-FB8E3EB4509B}" srcId="{4A2F9FC6-6226-4AB5-AC49-12BA07185D8E}" destId="{A2C07CB6-FC05-489D-95A2-C8D3856D78D7}" srcOrd="1" destOrd="0" parTransId="{FEB39C0B-32F3-4BDF-810A-AF2EF52B53E9}" sibTransId="{94F11E99-8F96-4824-8B30-20AF8E4C4E2F}"/>
    <dgm:cxn modelId="{7E14900D-CFE0-4667-9D71-B63EE60A9832}" srcId="{1FD3EF5C-BC20-4CDD-8A53-657958DE9758}" destId="{B3C1358C-96FB-4028-872C-6836589B42F5}" srcOrd="0" destOrd="0" parTransId="{0B1D5D1D-4054-4C3D-BBC4-F7C38F498E28}" sibTransId="{9F096D89-70D0-4117-AD46-33ECFFEEDE61}"/>
    <dgm:cxn modelId="{53A4560C-BF42-4CC9-9B75-F5DBFA94DCE0}" type="presOf" srcId="{A2C07CB6-FC05-489D-95A2-C8D3856D78D7}" destId="{5D603620-16BE-4BAB-88D0-E34482BCB90E}" srcOrd="0" destOrd="1" presId="urn:microsoft.com/office/officeart/2005/8/layout/vList6"/>
    <dgm:cxn modelId="{B44B560B-8572-460C-A753-0CE66EFCA701}" type="presOf" srcId="{1FD3EF5C-BC20-4CDD-8A53-657958DE9758}" destId="{5315BC56-5C95-4D8E-8C17-6F3088BF4D80}" srcOrd="0" destOrd="0" presId="urn:microsoft.com/office/officeart/2005/8/layout/vList6"/>
    <dgm:cxn modelId="{8FD20D0E-0C4E-4937-9937-B6E5E36C4679}" type="presOf" srcId="{B83194F0-8307-43F5-B7B0-252DBB72196F}" destId="{5D603620-16BE-4BAB-88D0-E34482BCB90E}" srcOrd="0" destOrd="0" presId="urn:microsoft.com/office/officeart/2005/8/layout/vList6"/>
    <dgm:cxn modelId="{C862E9A0-F1F0-4E35-8495-9751F2BB9F37}" type="presOf" srcId="{B3C1358C-96FB-4028-872C-6836589B42F5}" destId="{66B4DAF9-1D4F-4AC1-A317-98E52038FC36}" srcOrd="0" destOrd="0" presId="urn:microsoft.com/office/officeart/2005/8/layout/vList6"/>
    <dgm:cxn modelId="{D21E0274-1144-49B9-9597-05F40F3E30B3}" srcId="{4A2F9FC6-6226-4AB5-AC49-12BA07185D8E}" destId="{B83194F0-8307-43F5-B7B0-252DBB72196F}" srcOrd="0" destOrd="0" parTransId="{28C992AC-3562-4695-9889-191427C52443}" sibTransId="{2C75D8BA-9A65-4920-BE57-7E8A849DC4C2}"/>
    <dgm:cxn modelId="{AC33E233-5A45-4F48-97A5-922B6043187D}" srcId="{13A47E21-8B2D-4FF7-AE77-C1B78D67F78D}" destId="{4A2F9FC6-6226-4AB5-AC49-12BA07185D8E}" srcOrd="0" destOrd="0" parTransId="{1673A546-2AF5-490F-86B7-D301979A06AA}" sibTransId="{DA6D7B6C-3908-4D99-9F92-9012E2C49803}"/>
    <dgm:cxn modelId="{9ED29C9B-99E9-406D-9202-34277C2E0104}" srcId="{13A47E21-8B2D-4FF7-AE77-C1B78D67F78D}" destId="{1FD3EF5C-BC20-4CDD-8A53-657958DE9758}" srcOrd="1" destOrd="0" parTransId="{6C915D87-3483-47CE-BDA7-A2DB05B65DCA}" sibTransId="{5B7D9932-BC4F-4794-B7FA-FD7E39B37F81}"/>
    <dgm:cxn modelId="{6EE9761B-E46D-439B-BD3A-C7638C12A07E}" type="presOf" srcId="{13A47E21-8B2D-4FF7-AE77-C1B78D67F78D}" destId="{3A9873D9-8EDC-454A-B4B3-FC386ED5F583}" srcOrd="0" destOrd="0" presId="urn:microsoft.com/office/officeart/2005/8/layout/vList6"/>
    <dgm:cxn modelId="{C9331AE9-9F14-4096-8895-785A27829F1D}" type="presParOf" srcId="{3A9873D9-8EDC-454A-B4B3-FC386ED5F583}" destId="{ACD90F10-C5C3-4D49-AAC9-F7C4A6047CC5}" srcOrd="0" destOrd="0" presId="urn:microsoft.com/office/officeart/2005/8/layout/vList6"/>
    <dgm:cxn modelId="{40F69E0E-CA4C-4414-9576-92D7FDC37A87}" type="presParOf" srcId="{ACD90F10-C5C3-4D49-AAC9-F7C4A6047CC5}" destId="{7116FCB7-E65E-44C6-9744-82AA996AA375}" srcOrd="0" destOrd="0" presId="urn:microsoft.com/office/officeart/2005/8/layout/vList6"/>
    <dgm:cxn modelId="{AE2B5A63-3ED7-45C7-982B-8F6D16193144}" type="presParOf" srcId="{ACD90F10-C5C3-4D49-AAC9-F7C4A6047CC5}" destId="{5D603620-16BE-4BAB-88D0-E34482BCB90E}" srcOrd="1" destOrd="0" presId="urn:microsoft.com/office/officeart/2005/8/layout/vList6"/>
    <dgm:cxn modelId="{1EBC0690-17CB-4F0B-82FA-BDE03FE116A6}" type="presParOf" srcId="{3A9873D9-8EDC-454A-B4B3-FC386ED5F583}" destId="{4C1885AB-9CA2-4334-BBFC-552BAA306122}" srcOrd="1" destOrd="0" presId="urn:microsoft.com/office/officeart/2005/8/layout/vList6"/>
    <dgm:cxn modelId="{8FE0EFC3-34D0-485A-8E6C-6CF1533C800D}" type="presParOf" srcId="{3A9873D9-8EDC-454A-B4B3-FC386ED5F583}" destId="{BF6F8E30-0F40-448C-AFFA-DD5848221FF0}" srcOrd="2" destOrd="0" presId="urn:microsoft.com/office/officeart/2005/8/layout/vList6"/>
    <dgm:cxn modelId="{770F281F-B49C-4951-B9C6-912557DF3DDE}" type="presParOf" srcId="{BF6F8E30-0F40-448C-AFFA-DD5848221FF0}" destId="{5315BC56-5C95-4D8E-8C17-6F3088BF4D80}" srcOrd="0" destOrd="0" presId="urn:microsoft.com/office/officeart/2005/8/layout/vList6"/>
    <dgm:cxn modelId="{AA503A38-B0C0-4419-A173-7CA16BFBA44E}" type="presParOf" srcId="{BF6F8E30-0F40-448C-AFFA-DD5848221FF0}" destId="{66B4DAF9-1D4F-4AC1-A317-98E52038FC3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992A2-7004-439E-A617-B66521283429}">
      <dsp:nvSpPr>
        <dsp:cNvPr id="0" name=""/>
        <dsp:cNvSpPr/>
      </dsp:nvSpPr>
      <dsp:spPr>
        <a:xfrm>
          <a:off x="0" y="489553"/>
          <a:ext cx="10613035" cy="7056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B1789A-EB09-4FF1-8970-ADBA6D4C3B72}">
      <dsp:nvSpPr>
        <dsp:cNvPr id="0" name=""/>
        <dsp:cNvSpPr/>
      </dsp:nvSpPr>
      <dsp:spPr>
        <a:xfrm>
          <a:off x="530651" y="76272"/>
          <a:ext cx="10053165" cy="826560"/>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803" tIns="0" rIns="280803" bIns="0" numCol="1" spcCol="1270" anchor="ctr" anchorCtr="0">
          <a:noAutofit/>
        </a:bodyPr>
        <a:lstStyle/>
        <a:p>
          <a:pPr lvl="0" algn="just" defTabSz="800100">
            <a:lnSpc>
              <a:spcPct val="90000"/>
            </a:lnSpc>
            <a:spcBef>
              <a:spcPct val="0"/>
            </a:spcBef>
            <a:spcAft>
              <a:spcPct val="35000"/>
            </a:spcAft>
          </a:pPr>
          <a:r>
            <a:rPr lang="es-ES" sz="1800" kern="1200" dirty="0" smtClean="0">
              <a:solidFill>
                <a:schemeClr val="tx1"/>
              </a:solidFill>
            </a:rPr>
            <a:t>RELEVO: Sustituir parcialmente a un trabajador  de la empresa que accede a la jubilación parcial. Puede ser indefinido o por el tiempo que reste hasta la jubilación definitiva. A jornada completa o parcial (mínimo igual a la reducción de horario del trabajador jubilado)</a:t>
          </a:r>
          <a:endParaRPr lang="ca-ES" sz="1800" kern="1200" dirty="0">
            <a:solidFill>
              <a:schemeClr val="tx1"/>
            </a:solidFill>
          </a:endParaRPr>
        </a:p>
      </dsp:txBody>
      <dsp:txXfrm>
        <a:off x="571000" y="116621"/>
        <a:ext cx="9972467" cy="745862"/>
      </dsp:txXfrm>
    </dsp:sp>
    <dsp:sp modelId="{5BF6F501-A3EA-401D-9F69-3CE0B9F2370C}">
      <dsp:nvSpPr>
        <dsp:cNvPr id="0" name=""/>
        <dsp:cNvSpPr/>
      </dsp:nvSpPr>
      <dsp:spPr>
        <a:xfrm>
          <a:off x="0" y="1759633"/>
          <a:ext cx="10613035" cy="705600"/>
        </a:xfrm>
        <a:prstGeom prst="rect">
          <a:avLst/>
        </a:prstGeom>
        <a:solidFill>
          <a:schemeClr val="lt1">
            <a:alpha val="90000"/>
            <a:hueOff val="0"/>
            <a:satOff val="0"/>
            <a:lumOff val="0"/>
            <a:alphaOff val="0"/>
          </a:schemeClr>
        </a:solidFill>
        <a:ln w="15875" cap="flat" cmpd="sng" algn="ctr">
          <a:solidFill>
            <a:schemeClr val="accent5">
              <a:hueOff val="709040"/>
              <a:satOff val="-7964"/>
              <a:lumOff val="-1699"/>
              <a:alphaOff val="0"/>
            </a:schemeClr>
          </a:solidFill>
          <a:prstDash val="solid"/>
        </a:ln>
        <a:effectLst/>
      </dsp:spPr>
      <dsp:style>
        <a:lnRef idx="2">
          <a:scrgbClr r="0" g="0" b="0"/>
        </a:lnRef>
        <a:fillRef idx="1">
          <a:scrgbClr r="0" g="0" b="0"/>
        </a:fillRef>
        <a:effectRef idx="0">
          <a:scrgbClr r="0" g="0" b="0"/>
        </a:effectRef>
        <a:fontRef idx="minor"/>
      </dsp:style>
    </dsp:sp>
    <dsp:sp modelId="{DFB821C5-3176-4848-95E2-24E19E0E61BF}">
      <dsp:nvSpPr>
        <dsp:cNvPr id="0" name=""/>
        <dsp:cNvSpPr/>
      </dsp:nvSpPr>
      <dsp:spPr>
        <a:xfrm>
          <a:off x="530651" y="1346353"/>
          <a:ext cx="10053165" cy="826560"/>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803" tIns="0" rIns="280803" bIns="0" numCol="1" spcCol="1270" anchor="ctr" anchorCtr="0">
          <a:noAutofit/>
        </a:bodyPr>
        <a:lstStyle/>
        <a:p>
          <a:pPr lvl="0" algn="just" defTabSz="800100">
            <a:lnSpc>
              <a:spcPct val="90000"/>
            </a:lnSpc>
            <a:spcBef>
              <a:spcPct val="0"/>
            </a:spcBef>
            <a:spcAft>
              <a:spcPct val="35000"/>
            </a:spcAft>
          </a:pPr>
          <a:r>
            <a:rPr lang="ca-ES" sz="1800" kern="1200" dirty="0" smtClean="0">
              <a:solidFill>
                <a:schemeClr val="tx1"/>
              </a:solidFill>
            </a:rPr>
            <a:t>SUSTITUCIÓN POR JUBILACIÓN ANTICIPADA: </a:t>
          </a:r>
          <a:r>
            <a:rPr lang="es-ES" sz="1800" kern="1200" dirty="0" smtClean="0">
              <a:solidFill>
                <a:schemeClr val="tx1"/>
              </a:solidFill>
            </a:rPr>
            <a:t>Contratación de trabajadores desempleados  para sustituir a trabajadores que anticipen, en un año, su edad de jubilación ordinaria (65 años) a 64 años. Duración del contrato será de un año.</a:t>
          </a:r>
          <a:endParaRPr lang="ca-ES" sz="1800" kern="1200" dirty="0">
            <a:solidFill>
              <a:schemeClr val="tx1"/>
            </a:solidFill>
          </a:endParaRPr>
        </a:p>
      </dsp:txBody>
      <dsp:txXfrm>
        <a:off x="571000" y="1386702"/>
        <a:ext cx="9972467" cy="745862"/>
      </dsp:txXfrm>
    </dsp:sp>
    <dsp:sp modelId="{8E573F13-EB2F-4A31-9494-E9F4EE00EFA4}">
      <dsp:nvSpPr>
        <dsp:cNvPr id="0" name=""/>
        <dsp:cNvSpPr/>
      </dsp:nvSpPr>
      <dsp:spPr>
        <a:xfrm>
          <a:off x="0" y="3029713"/>
          <a:ext cx="10613035" cy="705600"/>
        </a:xfrm>
        <a:prstGeom prst="rect">
          <a:avLst/>
        </a:prstGeom>
        <a:solidFill>
          <a:schemeClr val="lt1">
            <a:alpha val="90000"/>
            <a:hueOff val="0"/>
            <a:satOff val="0"/>
            <a:lumOff val="0"/>
            <a:alphaOff val="0"/>
          </a:schemeClr>
        </a:solidFill>
        <a:ln w="15875" cap="flat" cmpd="sng" algn="ctr">
          <a:solidFill>
            <a:schemeClr val="accent5">
              <a:hueOff val="1418080"/>
              <a:satOff val="-15927"/>
              <a:lumOff val="-3399"/>
              <a:alphaOff val="0"/>
            </a:schemeClr>
          </a:solidFill>
          <a:prstDash val="solid"/>
        </a:ln>
        <a:effectLst/>
      </dsp:spPr>
      <dsp:style>
        <a:lnRef idx="2">
          <a:scrgbClr r="0" g="0" b="0"/>
        </a:lnRef>
        <a:fillRef idx="1">
          <a:scrgbClr r="0" g="0" b="0"/>
        </a:fillRef>
        <a:effectRef idx="0">
          <a:scrgbClr r="0" g="0" b="0"/>
        </a:effectRef>
        <a:fontRef idx="minor"/>
      </dsp:style>
    </dsp:sp>
    <dsp:sp modelId="{E4C81F6C-9F3E-46D6-8BC7-7CD0CEEB793F}">
      <dsp:nvSpPr>
        <dsp:cNvPr id="0" name=""/>
        <dsp:cNvSpPr/>
      </dsp:nvSpPr>
      <dsp:spPr>
        <a:xfrm>
          <a:off x="530651" y="2616433"/>
          <a:ext cx="9942917" cy="826560"/>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803" tIns="0" rIns="280803" bIns="0" numCol="1" spcCol="1270" anchor="ctr" anchorCtr="0">
          <a:noAutofit/>
        </a:bodyPr>
        <a:lstStyle/>
        <a:p>
          <a:pPr lvl="0" algn="just" defTabSz="800100">
            <a:lnSpc>
              <a:spcPct val="90000"/>
            </a:lnSpc>
            <a:spcBef>
              <a:spcPct val="0"/>
            </a:spcBef>
            <a:spcAft>
              <a:spcPct val="35000"/>
            </a:spcAft>
          </a:pPr>
          <a:r>
            <a:rPr lang="es-ES" sz="1800" kern="1200" dirty="0">
              <a:solidFill>
                <a:schemeClr val="tx1"/>
              </a:solidFill>
            </a:rPr>
            <a:t>A </a:t>
          </a:r>
          <a:r>
            <a:rPr lang="es-ES" sz="1800" kern="1200" dirty="0" smtClean="0">
              <a:solidFill>
                <a:schemeClr val="tx1"/>
              </a:solidFill>
            </a:rPr>
            <a:t>DISTANCIA: Cuando la prestación del servicio se realiza mayoritariamente en el domicilio o lugar elegido por el trabajador. Mismo salario y conserva todos los derechos </a:t>
          </a:r>
          <a:endParaRPr lang="ca-ES" sz="1800" kern="1200" dirty="0">
            <a:solidFill>
              <a:schemeClr val="tx1"/>
            </a:solidFill>
          </a:endParaRPr>
        </a:p>
      </dsp:txBody>
      <dsp:txXfrm>
        <a:off x="571000" y="2656782"/>
        <a:ext cx="9862219" cy="745862"/>
      </dsp:txXfrm>
    </dsp:sp>
    <dsp:sp modelId="{EB553B95-8C41-466C-AB65-828642EEDD45}">
      <dsp:nvSpPr>
        <dsp:cNvPr id="0" name=""/>
        <dsp:cNvSpPr/>
      </dsp:nvSpPr>
      <dsp:spPr>
        <a:xfrm>
          <a:off x="0" y="4299793"/>
          <a:ext cx="10613035" cy="705600"/>
        </a:xfrm>
        <a:prstGeom prst="rect">
          <a:avLst/>
        </a:prstGeom>
        <a:solidFill>
          <a:schemeClr val="lt1">
            <a:alpha val="90000"/>
            <a:hueOff val="0"/>
            <a:satOff val="0"/>
            <a:lumOff val="0"/>
            <a:alphaOff val="0"/>
          </a:schemeClr>
        </a:solidFill>
        <a:ln w="15875" cap="flat" cmpd="sng" algn="ctr">
          <a:solidFill>
            <a:schemeClr val="accent5">
              <a:hueOff val="2127120"/>
              <a:satOff val="-23891"/>
              <a:lumOff val="-5098"/>
              <a:alphaOff val="0"/>
            </a:schemeClr>
          </a:solidFill>
          <a:prstDash val="solid"/>
        </a:ln>
        <a:effectLst/>
      </dsp:spPr>
      <dsp:style>
        <a:lnRef idx="2">
          <a:scrgbClr r="0" g="0" b="0"/>
        </a:lnRef>
        <a:fillRef idx="1">
          <a:scrgbClr r="0" g="0" b="0"/>
        </a:fillRef>
        <a:effectRef idx="0">
          <a:scrgbClr r="0" g="0" b="0"/>
        </a:effectRef>
        <a:fontRef idx="minor"/>
      </dsp:style>
    </dsp:sp>
    <dsp:sp modelId="{3670E30E-2017-4726-9F1A-B4890693F360}">
      <dsp:nvSpPr>
        <dsp:cNvPr id="0" name=""/>
        <dsp:cNvSpPr/>
      </dsp:nvSpPr>
      <dsp:spPr>
        <a:xfrm>
          <a:off x="529615" y="3886513"/>
          <a:ext cx="10077647" cy="826560"/>
        </a:xfrm>
        <a:prstGeom prst="roundRect">
          <a:avLst/>
        </a:prstGeom>
        <a:solidFill>
          <a:schemeClr val="accent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803" tIns="0" rIns="280803" bIns="0" numCol="1" spcCol="1270" anchor="ctr" anchorCtr="0">
          <a:noAutofit/>
        </a:bodyPr>
        <a:lstStyle/>
        <a:p>
          <a:pPr lvl="0" algn="just" defTabSz="800100">
            <a:lnSpc>
              <a:spcPct val="90000"/>
            </a:lnSpc>
            <a:spcBef>
              <a:spcPct val="0"/>
            </a:spcBef>
            <a:spcAft>
              <a:spcPct val="35000"/>
            </a:spcAft>
          </a:pPr>
          <a:r>
            <a:rPr lang="es-ES" sz="1800" kern="1200" dirty="0" smtClean="0">
              <a:solidFill>
                <a:schemeClr val="tx1"/>
              </a:solidFill>
            </a:rPr>
            <a:t>DE GRUPO: Contratación de un grupo de trabajadores considerados en su totalidad; por ejemplo, un conjunto musical, una compañía de teatro. </a:t>
          </a:r>
          <a:endParaRPr lang="ca-ES" sz="1800" kern="1200" dirty="0">
            <a:solidFill>
              <a:schemeClr val="tx1"/>
            </a:solidFill>
          </a:endParaRPr>
        </a:p>
      </dsp:txBody>
      <dsp:txXfrm>
        <a:off x="569964" y="3926862"/>
        <a:ext cx="9996949"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03620-16BE-4BAB-88D0-E34482BCB90E}">
      <dsp:nvSpPr>
        <dsp:cNvPr id="0" name=""/>
        <dsp:cNvSpPr/>
      </dsp:nvSpPr>
      <dsp:spPr>
        <a:xfrm>
          <a:off x="3873458" y="469"/>
          <a:ext cx="5810187" cy="1832737"/>
        </a:xfrm>
        <a:prstGeom prst="rightArrow">
          <a:avLst>
            <a:gd name="adj1" fmla="val 75000"/>
            <a:gd name="adj2" fmla="val 50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Relación ETT y empresa usuaria =&gt; Contrato de puesta a disposición</a:t>
          </a:r>
          <a:endParaRPr lang="ca-ES" sz="2400" kern="1200" dirty="0"/>
        </a:p>
        <a:p>
          <a:pPr marL="228600" lvl="1" indent="-228600" algn="l" defTabSz="1066800">
            <a:lnSpc>
              <a:spcPct val="90000"/>
            </a:lnSpc>
            <a:spcBef>
              <a:spcPct val="0"/>
            </a:spcBef>
            <a:spcAft>
              <a:spcPct val="15000"/>
            </a:spcAft>
            <a:buChar char="••"/>
          </a:pPr>
          <a:r>
            <a:rPr lang="ca-ES" sz="2400" kern="1200" dirty="0" err="1" smtClean="0"/>
            <a:t>Relación</a:t>
          </a:r>
          <a:r>
            <a:rPr lang="ca-ES" sz="2400" kern="1200" dirty="0" smtClean="0"/>
            <a:t> ETT y </a:t>
          </a:r>
          <a:r>
            <a:rPr lang="ca-ES" sz="2400" kern="1200" dirty="0" err="1" smtClean="0"/>
            <a:t>trabajador</a:t>
          </a:r>
          <a:r>
            <a:rPr lang="ca-ES" sz="2400" kern="1200" dirty="0" smtClean="0"/>
            <a:t> =&gt; </a:t>
          </a:r>
          <a:r>
            <a:rPr lang="ca-ES" sz="2400" kern="1200" dirty="0" err="1" smtClean="0"/>
            <a:t>Contrato</a:t>
          </a:r>
          <a:r>
            <a:rPr lang="ca-ES" sz="2400" kern="1200" dirty="0" smtClean="0"/>
            <a:t> de </a:t>
          </a:r>
          <a:r>
            <a:rPr lang="ca-ES" sz="2400" kern="1200" dirty="0" err="1" smtClean="0"/>
            <a:t>trabajo</a:t>
          </a:r>
          <a:endParaRPr lang="ca-ES" sz="2400" kern="1200" dirty="0"/>
        </a:p>
      </dsp:txBody>
      <dsp:txXfrm>
        <a:off x="3873458" y="229561"/>
        <a:ext cx="5122911" cy="1374553"/>
      </dsp:txXfrm>
    </dsp:sp>
    <dsp:sp modelId="{7116FCB7-E65E-44C6-9744-82AA996AA375}">
      <dsp:nvSpPr>
        <dsp:cNvPr id="0" name=""/>
        <dsp:cNvSpPr/>
      </dsp:nvSpPr>
      <dsp:spPr>
        <a:xfrm>
          <a:off x="0" y="469"/>
          <a:ext cx="3873458" cy="1832737"/>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ES" sz="2400" kern="1200" dirty="0"/>
            <a:t>ETT - Empresas de trabajo temporal </a:t>
          </a:r>
          <a:endParaRPr lang="ca-ES" sz="2400" kern="1200" dirty="0"/>
        </a:p>
      </dsp:txBody>
      <dsp:txXfrm>
        <a:off x="89467" y="89936"/>
        <a:ext cx="3694524" cy="1653803"/>
      </dsp:txXfrm>
    </dsp:sp>
    <dsp:sp modelId="{66B4DAF9-1D4F-4AC1-A317-98E52038FC36}">
      <dsp:nvSpPr>
        <dsp:cNvPr id="0" name=""/>
        <dsp:cNvSpPr/>
      </dsp:nvSpPr>
      <dsp:spPr>
        <a:xfrm>
          <a:off x="3873458" y="2016480"/>
          <a:ext cx="5810187" cy="1832737"/>
        </a:xfrm>
        <a:prstGeom prst="rightArrow">
          <a:avLst>
            <a:gd name="adj1" fmla="val 75000"/>
            <a:gd name="adj2" fmla="val 50000"/>
          </a:avLst>
        </a:prstGeom>
        <a:solidFill>
          <a:schemeClr val="accent5">
            <a:tint val="40000"/>
            <a:alpha val="90000"/>
            <a:hueOff val="2266664"/>
            <a:satOff val="-19882"/>
            <a:lumOff val="-1583"/>
            <a:alphaOff val="0"/>
          </a:schemeClr>
        </a:solidFill>
        <a:ln w="15875" cap="flat" cmpd="sng" algn="ctr">
          <a:solidFill>
            <a:schemeClr val="accent5">
              <a:tint val="40000"/>
              <a:alpha val="90000"/>
              <a:hueOff val="2266664"/>
              <a:satOff val="-19882"/>
              <a:lumOff val="-15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ca-ES" sz="2400" kern="1200" dirty="0" err="1" smtClean="0"/>
            <a:t>Externalización</a:t>
          </a:r>
          <a:r>
            <a:rPr lang="ca-ES" sz="2400" kern="1200" dirty="0" smtClean="0"/>
            <a:t> del Servicio=&gt; </a:t>
          </a:r>
          <a:r>
            <a:rPr lang="ca-ES" sz="2400" kern="1200" dirty="0" err="1" smtClean="0"/>
            <a:t>Cuando</a:t>
          </a:r>
          <a:r>
            <a:rPr lang="ca-ES" sz="2400" kern="1200" dirty="0" smtClean="0"/>
            <a:t> una empresa </a:t>
          </a:r>
          <a:r>
            <a:rPr lang="ca-ES" sz="2400" kern="1200" dirty="0" err="1" smtClean="0"/>
            <a:t>subcontrata</a:t>
          </a:r>
          <a:r>
            <a:rPr lang="ca-ES" sz="2400" kern="1200" dirty="0" smtClean="0"/>
            <a:t> a </a:t>
          </a:r>
          <a:r>
            <a:rPr lang="ca-ES" sz="2400" kern="1200" dirty="0" err="1" smtClean="0"/>
            <a:t>otra</a:t>
          </a:r>
          <a:r>
            <a:rPr lang="ca-ES" sz="2400" kern="1200" dirty="0" smtClean="0"/>
            <a:t> empresa externa para la </a:t>
          </a:r>
          <a:r>
            <a:rPr lang="ca-ES" sz="2400" kern="1200" dirty="0" err="1" smtClean="0"/>
            <a:t>realización</a:t>
          </a:r>
          <a:r>
            <a:rPr lang="ca-ES" sz="2400" kern="1200" dirty="0" smtClean="0"/>
            <a:t> de determinada </a:t>
          </a:r>
          <a:r>
            <a:rPr lang="ca-ES" sz="2400" kern="1200" dirty="0" err="1" smtClean="0"/>
            <a:t>actividad</a:t>
          </a:r>
          <a:r>
            <a:rPr lang="ca-ES" sz="2400" kern="1200" dirty="0" smtClean="0"/>
            <a:t> o </a:t>
          </a:r>
          <a:r>
            <a:rPr lang="ca-ES" sz="2400" kern="1200" dirty="0" err="1" smtClean="0"/>
            <a:t>servicio</a:t>
          </a:r>
          <a:endParaRPr lang="ca-ES" sz="2400" kern="1200" dirty="0"/>
        </a:p>
      </dsp:txBody>
      <dsp:txXfrm>
        <a:off x="3873458" y="2245572"/>
        <a:ext cx="5122911" cy="1374553"/>
      </dsp:txXfrm>
    </dsp:sp>
    <dsp:sp modelId="{5315BC56-5C95-4D8E-8C17-6F3088BF4D80}">
      <dsp:nvSpPr>
        <dsp:cNvPr id="0" name=""/>
        <dsp:cNvSpPr/>
      </dsp:nvSpPr>
      <dsp:spPr>
        <a:xfrm>
          <a:off x="0" y="2016480"/>
          <a:ext cx="3873458" cy="1832737"/>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ES" sz="2400" kern="1200" dirty="0"/>
            <a:t>Empresas subcontratadas- </a:t>
          </a:r>
          <a:r>
            <a:rPr lang="es-ES" sz="2400" i="1" kern="1200" dirty="0"/>
            <a:t>Outsourcing </a:t>
          </a:r>
          <a:endParaRPr lang="ca-ES" sz="2400" i="1" kern="1200" dirty="0"/>
        </a:p>
      </dsp:txBody>
      <dsp:txXfrm>
        <a:off x="89467" y="2105947"/>
        <a:ext cx="3694524" cy="165380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58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2561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79328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4" name="3 Marcador de fecha"/>
          <p:cNvSpPr>
            <a:spLocks noGrp="1"/>
          </p:cNvSpPr>
          <p:nvPr>
            <p:ph type="dt" sz="half" idx="10"/>
          </p:nvPr>
        </p:nvSpPr>
        <p:spPr>
          <a:xfrm>
            <a:off x="609600" y="6356351"/>
            <a:ext cx="2844800" cy="365125"/>
          </a:xfrm>
          <a:prstGeom prst="rect">
            <a:avLst/>
          </a:prstGeom>
        </p:spPr>
        <p:txBody>
          <a:bodyPr/>
          <a:lstStyle/>
          <a:p>
            <a:fld id="{7A847CFC-816F-41D0-AAC0-9BF4FEBC753E}" type="datetimeFigureOut">
              <a:rPr lang="es-ES" smtClean="0"/>
              <a:pPr/>
              <a:t>21/11/2020</a:t>
            </a:fld>
            <a:endParaRPr lang="es-ES" dirty="0"/>
          </a:p>
        </p:txBody>
      </p:sp>
      <p:sp>
        <p:nvSpPr>
          <p:cNvPr id="5" name="4 Marcador de pie de página"/>
          <p:cNvSpPr>
            <a:spLocks noGrp="1"/>
          </p:cNvSpPr>
          <p:nvPr>
            <p:ph type="ftr" sz="quarter" idx="11"/>
          </p:nvPr>
        </p:nvSpPr>
        <p:spPr>
          <a:xfrm>
            <a:off x="4165600" y="6356351"/>
            <a:ext cx="3860800" cy="365125"/>
          </a:xfrm>
          <a:prstGeom prst="rect">
            <a:avLst/>
          </a:prstGeom>
        </p:spPr>
        <p:txBody>
          <a:bodyPr/>
          <a:lstStyle/>
          <a:p>
            <a:endParaRPr lang="es-ES" dirty="0"/>
          </a:p>
        </p:txBody>
      </p:sp>
      <p:sp>
        <p:nvSpPr>
          <p:cNvPr id="6" name="5 Marcador de número de diapositiva"/>
          <p:cNvSpPr>
            <a:spLocks noGrp="1"/>
          </p:cNvSpPr>
          <p:nvPr>
            <p:ph type="sldNum" sz="quarter" idx="12"/>
          </p:nvPr>
        </p:nvSpPr>
        <p:spPr>
          <a:xfrm>
            <a:off x="8737600" y="6356351"/>
            <a:ext cx="2844800" cy="365125"/>
          </a:xfrm>
          <a:prstGeom prst="rect">
            <a:avLst/>
          </a:prstGeom>
        </p:spPr>
        <p:txBody>
          <a:bodyPr/>
          <a:lstStyle/>
          <a:p>
            <a:fld id="{132FADFE-3B8F-471C-ABF0-DBC7717ECBBC}" type="slidenum">
              <a:rPr lang="es-ES" smtClean="0"/>
              <a:pPr/>
              <a:t>‹Nº›</a:t>
            </a:fld>
            <a:endParaRPr lang="es-ES" dirty="0"/>
          </a:p>
        </p:txBody>
      </p:sp>
    </p:spTree>
    <p:extLst>
      <p:ext uri="{BB962C8B-B14F-4D97-AF65-F5344CB8AC3E}">
        <p14:creationId xmlns:p14="http://schemas.microsoft.com/office/powerpoint/2010/main" val="752026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0446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0951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7534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5345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2821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11/21/2020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896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04209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11/21/2020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0760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extranjeros.mitramiss.gob.es/es/InformacionInteres/FolletosInformativos/archivos/triptico_trabajadores_extranjeros.pdf"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66229" y="584616"/>
            <a:ext cx="10444480" cy="4826834"/>
          </a:xfrm>
        </p:spPr>
        <p:txBody>
          <a:bodyPr>
            <a:normAutofit fontScale="90000"/>
            <a:scene3d>
              <a:camera prst="orthographicFront"/>
              <a:lightRig rig="threePt" dir="t"/>
            </a:scene3d>
            <a:sp3d prstMaterial="softEdge"/>
          </a:bodyPr>
          <a:lstStyle/>
          <a:p>
            <a:pPr algn="ctr"/>
            <a:r>
              <a:rPr lang="es-ES" b="1" spc="0"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rPr>
              <a:t>UNIDAD DIDÁCTICA 2</a:t>
            </a:r>
            <a:br>
              <a:rPr lang="es-ES" b="1" spc="0"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rPr>
            </a:br>
            <a:r>
              <a:rPr lang="es-ES" b="1" spc="0"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rPr>
              <a:t>EL CONTRATO DE TRABAJO  Y  LAS</a:t>
            </a:r>
            <a:br>
              <a:rPr lang="es-ES" b="1" spc="0"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rPr>
            </a:br>
            <a:r>
              <a:rPr lang="es-ES" b="1" spc="0" dirty="0" smtClean="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rPr>
              <a:t>MODALIDADES DE CONTRATACIÓN</a:t>
            </a:r>
            <a:endParaRPr lang="es-ES" b="1" spc="0" dirty="0">
              <a:ln w="22225">
                <a:solidFill>
                  <a:schemeClr val="accent2"/>
                </a:solidFill>
                <a:prstDash val="solid"/>
              </a:ln>
              <a:solidFill>
                <a:schemeClr val="accent2">
                  <a:lumMod val="40000"/>
                  <a:lumOff val="60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17983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Rectángulo redondeado"/>
          <p:cNvSpPr/>
          <p:nvPr/>
        </p:nvSpPr>
        <p:spPr>
          <a:xfrm>
            <a:off x="1955999" y="384355"/>
            <a:ext cx="8280000" cy="476800"/>
          </a:xfrm>
          <a:prstGeom prst="roundRect">
            <a:avLst/>
          </a:prstGeom>
          <a:solidFill>
            <a:schemeClr val="accent1">
              <a:lumMod val="60000"/>
              <a:lumOff val="40000"/>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3.2 El Periodo de Prueba</a:t>
            </a:r>
            <a:endParaRPr lang="es-ES" b="1" dirty="0">
              <a:solidFill>
                <a:schemeClr val="tx1"/>
              </a:solidFill>
              <a:latin typeface="Arial" pitchFamily="34" charset="0"/>
              <a:cs typeface="Arial" pitchFamily="34" charset="0"/>
            </a:endParaRPr>
          </a:p>
        </p:txBody>
      </p:sp>
      <p:sp>
        <p:nvSpPr>
          <p:cNvPr id="14" name="Rectángulo 13"/>
          <p:cNvSpPr/>
          <p:nvPr/>
        </p:nvSpPr>
        <p:spPr>
          <a:xfrm>
            <a:off x="309489" y="1058662"/>
            <a:ext cx="11704320" cy="2613023"/>
          </a:xfrm>
          <a:prstGeom prst="rect">
            <a:avLst/>
          </a:prstGeom>
        </p:spPr>
        <p:txBody>
          <a:bodyPr wrap="square">
            <a:spAutoFit/>
          </a:bodyPr>
          <a:lstStyle/>
          <a:p>
            <a:pPr marL="285750" indent="-285750" algn="just">
              <a:lnSpc>
                <a:spcPct val="130000"/>
              </a:lnSpc>
              <a:buFont typeface="Wingdings" panose="05000000000000000000" pitchFamily="2" charset="2"/>
              <a:buChar char="Ø"/>
            </a:pPr>
            <a:r>
              <a:rPr lang="es-ES" dirty="0">
                <a:latin typeface="Arial" pitchFamily="34" charset="0"/>
                <a:cs typeface="Arial" pitchFamily="34" charset="0"/>
              </a:rPr>
              <a:t>Es el tiempo que al inicio de un contrato, el trabajador y la empresa tienen para conocer las aptitudes profesionales. </a:t>
            </a:r>
            <a:endParaRPr lang="es-ES" dirty="0" smtClean="0">
              <a:latin typeface="Arial" pitchFamily="34" charset="0"/>
              <a:cs typeface="Arial" pitchFamily="34" charset="0"/>
            </a:endParaRPr>
          </a:p>
          <a:p>
            <a:pPr marL="285750" indent="-285750" algn="just">
              <a:lnSpc>
                <a:spcPct val="130000"/>
              </a:lnSpc>
              <a:buFont typeface="Wingdings" panose="05000000000000000000" pitchFamily="2" charset="2"/>
              <a:buChar char="Ø"/>
            </a:pPr>
            <a:r>
              <a:rPr lang="es-ES" b="1" dirty="0" smtClean="0">
                <a:latin typeface="Arial" pitchFamily="34" charset="0"/>
                <a:cs typeface="Arial" pitchFamily="34" charset="0"/>
              </a:rPr>
              <a:t>Necesario </a:t>
            </a:r>
            <a:r>
              <a:rPr lang="es-ES" b="1" dirty="0">
                <a:latin typeface="Arial" pitchFamily="34" charset="0"/>
                <a:cs typeface="Arial" pitchFamily="34" charset="0"/>
              </a:rPr>
              <a:t>pactarlo por escrito</a:t>
            </a:r>
            <a:r>
              <a:rPr lang="es-ES" dirty="0" smtClean="0">
                <a:latin typeface="Arial" pitchFamily="34" charset="0"/>
                <a:cs typeface="Arial" pitchFamily="34" charset="0"/>
              </a:rPr>
              <a:t>.</a:t>
            </a:r>
          </a:p>
          <a:p>
            <a:pPr marL="285750" indent="-285750" algn="just">
              <a:lnSpc>
                <a:spcPct val="130000"/>
              </a:lnSpc>
              <a:buFont typeface="Wingdings" panose="05000000000000000000" pitchFamily="2" charset="2"/>
              <a:buChar char="Ø"/>
            </a:pPr>
            <a:r>
              <a:rPr lang="es-ES" dirty="0" smtClean="0">
                <a:latin typeface="Arial" pitchFamily="34" charset="0"/>
                <a:cs typeface="Arial" pitchFamily="34" charset="0"/>
              </a:rPr>
              <a:t>El trabajador tiene </a:t>
            </a:r>
            <a:r>
              <a:rPr lang="es-ES" dirty="0">
                <a:latin typeface="Arial" pitchFamily="34" charset="0"/>
                <a:cs typeface="Arial" pitchFamily="34" charset="0"/>
              </a:rPr>
              <a:t>los </a:t>
            </a:r>
            <a:r>
              <a:rPr lang="es-ES" b="1" dirty="0">
                <a:latin typeface="Arial" pitchFamily="34" charset="0"/>
                <a:cs typeface="Arial" pitchFamily="34" charset="0"/>
              </a:rPr>
              <a:t>mismos derechos </a:t>
            </a:r>
            <a:r>
              <a:rPr lang="es-ES" dirty="0">
                <a:latin typeface="Arial" pitchFamily="34" charset="0"/>
                <a:cs typeface="Arial" pitchFamily="34" charset="0"/>
              </a:rPr>
              <a:t>que fuera del periodo de prueba, excepto por la </a:t>
            </a:r>
            <a:r>
              <a:rPr lang="es-ES" b="1" dirty="0">
                <a:latin typeface="Arial" pitchFamily="34" charset="0"/>
                <a:cs typeface="Arial" pitchFamily="34" charset="0"/>
              </a:rPr>
              <a:t>libre </a:t>
            </a:r>
            <a:r>
              <a:rPr lang="es-ES" b="1" dirty="0" smtClean="0">
                <a:latin typeface="Arial" pitchFamily="34" charset="0"/>
                <a:cs typeface="Arial" pitchFamily="34" charset="0"/>
              </a:rPr>
              <a:t>resolución </a:t>
            </a:r>
            <a:r>
              <a:rPr lang="es-ES" dirty="0" smtClean="0">
                <a:latin typeface="Arial" pitchFamily="34" charset="0"/>
                <a:cs typeface="Arial" pitchFamily="34" charset="0"/>
              </a:rPr>
              <a:t>a instancia </a:t>
            </a:r>
            <a:r>
              <a:rPr lang="es-ES" dirty="0">
                <a:latin typeface="Arial" pitchFamily="34" charset="0"/>
                <a:cs typeface="Arial" pitchFamily="34" charset="0"/>
              </a:rPr>
              <a:t>de cualquiera de las partes</a:t>
            </a:r>
            <a:r>
              <a:rPr lang="es-ES" dirty="0" smtClean="0">
                <a:latin typeface="Arial" pitchFamily="34" charset="0"/>
                <a:cs typeface="Arial" pitchFamily="34" charset="0"/>
              </a:rPr>
              <a:t>.</a:t>
            </a:r>
          </a:p>
          <a:p>
            <a:pPr marL="285750" indent="-285750" algn="just">
              <a:lnSpc>
                <a:spcPct val="130000"/>
              </a:lnSpc>
              <a:buFont typeface="Wingdings" panose="05000000000000000000" pitchFamily="2" charset="2"/>
              <a:buChar char="Ø"/>
            </a:pPr>
            <a:r>
              <a:rPr lang="es-ES" dirty="0">
                <a:latin typeface="Arial" pitchFamily="34" charset="0"/>
                <a:cs typeface="Arial" pitchFamily="34" charset="0"/>
              </a:rPr>
              <a:t>La </a:t>
            </a:r>
            <a:r>
              <a:rPr lang="es-ES" b="1" dirty="0">
                <a:latin typeface="Arial" pitchFamily="34" charset="0"/>
                <a:cs typeface="Arial" pitchFamily="34" charset="0"/>
              </a:rPr>
              <a:t>duración máxima </a:t>
            </a:r>
            <a:r>
              <a:rPr lang="es-ES" dirty="0">
                <a:latin typeface="Arial" pitchFamily="34" charset="0"/>
                <a:cs typeface="Arial" pitchFamily="34" charset="0"/>
              </a:rPr>
              <a:t>está regulada por los convenios colectivos y, en su defecto, por el Estatuto de los Trabajadores, que establece los siguientes periodos máximos</a:t>
            </a:r>
            <a:r>
              <a:rPr lang="es-ES" dirty="0" smtClean="0">
                <a:latin typeface="Arial" pitchFamily="34" charset="0"/>
                <a:cs typeface="Arial" pitchFamily="34" charset="0"/>
              </a:rPr>
              <a:t>:</a:t>
            </a:r>
            <a:endParaRPr lang="es-ES" dirty="0">
              <a:latin typeface="Arial" pitchFamily="34" charset="0"/>
              <a:cs typeface="Arial" pitchFamily="34" charset="0"/>
            </a:endParaRPr>
          </a:p>
        </p:txBody>
      </p:sp>
      <p:graphicFrame>
        <p:nvGraphicFramePr>
          <p:cNvPr id="15" name="3 Tabla"/>
          <p:cNvGraphicFramePr>
            <a:graphicFrameLocks noGrp="1"/>
          </p:cNvGraphicFramePr>
          <p:nvPr>
            <p:extLst>
              <p:ext uri="{D42A27DB-BD31-4B8C-83A1-F6EECF244321}">
                <p14:modId xmlns:p14="http://schemas.microsoft.com/office/powerpoint/2010/main" val="564803788"/>
              </p:ext>
            </p:extLst>
          </p:nvPr>
        </p:nvGraphicFramePr>
        <p:xfrm>
          <a:off x="1838308" y="3841074"/>
          <a:ext cx="8280920" cy="2398010"/>
        </p:xfrm>
        <a:graphic>
          <a:graphicData uri="http://schemas.openxmlformats.org/drawingml/2006/table">
            <a:tbl>
              <a:tblPr>
                <a:effectLst>
                  <a:outerShdw blurRad="63500" dist="63500" dir="2700000" algn="tl" rotWithShape="0">
                    <a:prstClr val="black">
                      <a:alpha val="40000"/>
                    </a:prstClr>
                  </a:outerShdw>
                </a:effectLst>
                <a:tableStyleId>{284E427A-3D55-4303-BF80-6455036E1DE7}</a:tableStyleId>
              </a:tblPr>
              <a:tblGrid>
                <a:gridCol w="4816852">
                  <a:extLst>
                    <a:ext uri="{9D8B030D-6E8A-4147-A177-3AD203B41FA5}">
                      <a16:colId xmlns:a16="http://schemas.microsoft.com/office/drawing/2014/main" val="20000"/>
                    </a:ext>
                  </a:extLst>
                </a:gridCol>
                <a:gridCol w="3464068">
                  <a:extLst>
                    <a:ext uri="{9D8B030D-6E8A-4147-A177-3AD203B41FA5}">
                      <a16:colId xmlns:a16="http://schemas.microsoft.com/office/drawing/2014/main" val="20001"/>
                    </a:ext>
                  </a:extLst>
                </a:gridCol>
              </a:tblGrid>
              <a:tr h="490502">
                <a:tc>
                  <a:txBody>
                    <a:bodyPr/>
                    <a:lstStyle/>
                    <a:p>
                      <a:pPr marL="95250" indent="0" algn="ctr">
                        <a:lnSpc>
                          <a:spcPct val="107000"/>
                        </a:lnSpc>
                        <a:spcAft>
                          <a:spcPts val="0"/>
                        </a:spcAft>
                      </a:pPr>
                      <a:r>
                        <a:rPr lang="es-ES" sz="1500" b="1" dirty="0">
                          <a:solidFill>
                            <a:schemeClr val="bg1"/>
                          </a:solidFill>
                          <a:latin typeface="Arial" pitchFamily="34" charset="0"/>
                          <a:cs typeface="Arial" pitchFamily="34" charset="0"/>
                        </a:rPr>
                        <a:t>Contrato</a:t>
                      </a:r>
                      <a:endParaRPr lang="es-ES" sz="1500" b="1" dirty="0">
                        <a:solidFill>
                          <a:schemeClr val="bg1"/>
                        </a:solidFill>
                        <a:latin typeface="Arial" pitchFamily="34" charset="0"/>
                        <a:ea typeface="Calibri"/>
                        <a:cs typeface="Arial" pitchFamily="34" charset="0"/>
                      </a:endParaRPr>
                    </a:p>
                  </a:txBody>
                  <a:tcPr marL="68580" marR="68580" marT="0" marB="0" anchor="ctr">
                    <a:solidFill>
                      <a:schemeClr val="accent1"/>
                    </a:solidFill>
                  </a:tcPr>
                </a:tc>
                <a:tc>
                  <a:txBody>
                    <a:bodyPr/>
                    <a:lstStyle/>
                    <a:p>
                      <a:pPr marL="0" indent="0" algn="ctr">
                        <a:lnSpc>
                          <a:spcPct val="107000"/>
                        </a:lnSpc>
                        <a:spcAft>
                          <a:spcPts val="0"/>
                        </a:spcAft>
                      </a:pPr>
                      <a:r>
                        <a:rPr lang="es-ES" sz="1500" b="1" dirty="0">
                          <a:solidFill>
                            <a:schemeClr val="bg1"/>
                          </a:solidFill>
                          <a:latin typeface="Arial" pitchFamily="34" charset="0"/>
                          <a:cs typeface="Arial" pitchFamily="34" charset="0"/>
                        </a:rPr>
                        <a:t>Límite periodo de prueba</a:t>
                      </a:r>
                      <a:endParaRPr lang="es-ES" sz="1500" b="1" dirty="0">
                        <a:solidFill>
                          <a:schemeClr val="bg1"/>
                        </a:solidFill>
                        <a:latin typeface="Arial" pitchFamily="34" charset="0"/>
                        <a:ea typeface="Calibri"/>
                        <a:cs typeface="Arial" pitchFamily="34" charset="0"/>
                      </a:endParaRPr>
                    </a:p>
                  </a:txBody>
                  <a:tcPr marL="68580" marR="68580" marT="0" marB="0" anchor="ctr">
                    <a:solidFill>
                      <a:schemeClr val="accent1"/>
                    </a:solidFill>
                  </a:tcPr>
                </a:tc>
                <a:extLst>
                  <a:ext uri="{0D108BD9-81ED-4DB2-BD59-A6C34878D82A}">
                    <a16:rowId xmlns:a16="http://schemas.microsoft.com/office/drawing/2014/main" val="10000"/>
                  </a:ext>
                </a:extLst>
              </a:tr>
              <a:tr h="490502">
                <a:tc>
                  <a:txBody>
                    <a:bodyPr/>
                    <a:lstStyle/>
                    <a:p>
                      <a:pPr marL="95250" indent="0" algn="just">
                        <a:lnSpc>
                          <a:spcPct val="107000"/>
                        </a:lnSpc>
                        <a:spcAft>
                          <a:spcPts val="0"/>
                        </a:spcAft>
                      </a:pPr>
                      <a:r>
                        <a:rPr lang="es-ES" sz="1450" dirty="0">
                          <a:latin typeface="Arial" pitchFamily="34" charset="0"/>
                          <a:cs typeface="Arial" pitchFamily="34" charset="0"/>
                        </a:rPr>
                        <a:t>Técnicos titulados (F.P., universitarios)</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tc>
                  <a:txBody>
                    <a:bodyPr/>
                    <a:lstStyle/>
                    <a:p>
                      <a:pPr marL="0" indent="0" algn="ctr">
                        <a:lnSpc>
                          <a:spcPct val="107000"/>
                        </a:lnSpc>
                        <a:spcAft>
                          <a:spcPts val="0"/>
                        </a:spcAft>
                      </a:pPr>
                      <a:r>
                        <a:rPr lang="es-ES" sz="1450" dirty="0">
                          <a:latin typeface="Arial" pitchFamily="34" charset="0"/>
                          <a:cs typeface="Arial" pitchFamily="34" charset="0"/>
                        </a:rPr>
                        <a:t>6 meses</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extLst>
                  <a:ext uri="{0D108BD9-81ED-4DB2-BD59-A6C34878D82A}">
                    <a16:rowId xmlns:a16="http://schemas.microsoft.com/office/drawing/2014/main" val="10001"/>
                  </a:ext>
                </a:extLst>
              </a:tr>
              <a:tr h="490502">
                <a:tc>
                  <a:txBody>
                    <a:bodyPr/>
                    <a:lstStyle/>
                    <a:p>
                      <a:pPr marL="95250" indent="0" algn="just">
                        <a:lnSpc>
                          <a:spcPct val="107000"/>
                        </a:lnSpc>
                        <a:spcAft>
                          <a:spcPts val="0"/>
                        </a:spcAft>
                      </a:pPr>
                      <a:r>
                        <a:rPr lang="es-ES" sz="1450" dirty="0">
                          <a:latin typeface="Arial" pitchFamily="34" charset="0"/>
                          <a:cs typeface="Arial" pitchFamily="34" charset="0"/>
                        </a:rPr>
                        <a:t>Personal no titulado</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tc>
                  <a:txBody>
                    <a:bodyPr/>
                    <a:lstStyle/>
                    <a:p>
                      <a:pPr marL="0" indent="0" algn="ctr">
                        <a:lnSpc>
                          <a:spcPct val="107000"/>
                        </a:lnSpc>
                        <a:spcAft>
                          <a:spcPts val="0"/>
                        </a:spcAft>
                      </a:pPr>
                      <a:r>
                        <a:rPr lang="es-ES" sz="1450" dirty="0">
                          <a:latin typeface="Arial" pitchFamily="34" charset="0"/>
                          <a:cs typeface="Arial" pitchFamily="34" charset="0"/>
                        </a:rPr>
                        <a:t>2 meses</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extLst>
                  <a:ext uri="{0D108BD9-81ED-4DB2-BD59-A6C34878D82A}">
                    <a16:rowId xmlns:a16="http://schemas.microsoft.com/office/drawing/2014/main" val="10002"/>
                  </a:ext>
                </a:extLst>
              </a:tr>
              <a:tr h="436002">
                <a:tc>
                  <a:txBody>
                    <a:bodyPr/>
                    <a:lstStyle/>
                    <a:p>
                      <a:pPr marL="95250" indent="0" algn="just">
                        <a:lnSpc>
                          <a:spcPct val="107000"/>
                        </a:lnSpc>
                        <a:spcAft>
                          <a:spcPts val="0"/>
                        </a:spcAft>
                      </a:pPr>
                      <a:r>
                        <a:rPr lang="es-ES" sz="1450" dirty="0">
                          <a:latin typeface="Arial" pitchFamily="34" charset="0"/>
                          <a:cs typeface="Arial" pitchFamily="34" charset="0"/>
                        </a:rPr>
                        <a:t>Personal no titulado empresa &lt; 25 trabajadores</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tc>
                  <a:txBody>
                    <a:bodyPr/>
                    <a:lstStyle/>
                    <a:p>
                      <a:pPr marL="0" indent="0" algn="ctr">
                        <a:lnSpc>
                          <a:spcPct val="107000"/>
                        </a:lnSpc>
                        <a:spcAft>
                          <a:spcPts val="0"/>
                        </a:spcAft>
                      </a:pPr>
                      <a:r>
                        <a:rPr lang="es-ES" sz="1450" dirty="0">
                          <a:latin typeface="Arial" pitchFamily="34" charset="0"/>
                          <a:cs typeface="Arial" pitchFamily="34" charset="0"/>
                        </a:rPr>
                        <a:t>3 meses</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extLst>
                  <a:ext uri="{0D108BD9-81ED-4DB2-BD59-A6C34878D82A}">
                    <a16:rowId xmlns:a16="http://schemas.microsoft.com/office/drawing/2014/main" val="10003"/>
                  </a:ext>
                </a:extLst>
              </a:tr>
              <a:tr h="490502">
                <a:tc>
                  <a:txBody>
                    <a:bodyPr/>
                    <a:lstStyle/>
                    <a:p>
                      <a:pPr marL="95250" indent="0" algn="just">
                        <a:lnSpc>
                          <a:spcPct val="107000"/>
                        </a:lnSpc>
                        <a:spcAft>
                          <a:spcPts val="0"/>
                        </a:spcAft>
                      </a:pPr>
                      <a:r>
                        <a:rPr lang="es-ES" sz="1450" dirty="0">
                          <a:latin typeface="Arial" pitchFamily="34" charset="0"/>
                          <a:cs typeface="Arial" pitchFamily="34" charset="0"/>
                        </a:rPr>
                        <a:t>Contratos duración determinada &lt; 6 meses</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tc>
                  <a:txBody>
                    <a:bodyPr/>
                    <a:lstStyle/>
                    <a:p>
                      <a:pPr marL="0" indent="0" algn="ctr">
                        <a:lnSpc>
                          <a:spcPct val="107000"/>
                        </a:lnSpc>
                        <a:spcAft>
                          <a:spcPts val="0"/>
                        </a:spcAft>
                      </a:pPr>
                      <a:r>
                        <a:rPr lang="es-ES" sz="1450" dirty="0">
                          <a:latin typeface="Arial" pitchFamily="34" charset="0"/>
                          <a:cs typeface="Arial" pitchFamily="34" charset="0"/>
                        </a:rPr>
                        <a:t>1 mes</a:t>
                      </a:r>
                      <a:endParaRPr lang="es-ES" sz="1450" dirty="0">
                        <a:latin typeface="Arial" pitchFamily="34" charset="0"/>
                        <a:ea typeface="Calibri"/>
                        <a:cs typeface="Arial" pitchFamily="34" charset="0"/>
                      </a:endParaRPr>
                    </a:p>
                  </a:txBody>
                  <a:tcPr marL="68580" marR="68580" marT="0" marB="0" anchor="ctr">
                    <a:solidFill>
                      <a:schemeClr val="accent1">
                        <a:alpha val="1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9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12000" y="2166712"/>
            <a:ext cx="8424936" cy="3308598"/>
          </a:xfrm>
          <a:prstGeom prst="rect">
            <a:avLst/>
          </a:prstGeom>
        </p:spPr>
        <p:txBody>
          <a:bodyPr wrap="square">
            <a:spAutoFit/>
          </a:bodyPr>
          <a:lstStyle/>
          <a:p>
            <a:pPr algn="just">
              <a:lnSpc>
                <a:spcPct val="150000"/>
              </a:lnSpc>
              <a:spcAft>
                <a:spcPts val="600"/>
              </a:spcAft>
            </a:pPr>
            <a:r>
              <a:rPr lang="es-ES" dirty="0">
                <a:latin typeface="Arial" pitchFamily="34" charset="0"/>
                <a:cs typeface="Arial" pitchFamily="34" charset="0"/>
              </a:rPr>
              <a:t>El trabajador, durante el periodo de prueba, presta sus servicios a la empresa en las </a:t>
            </a:r>
            <a:r>
              <a:rPr lang="es-ES" b="1" dirty="0">
                <a:latin typeface="Arial" pitchFamily="34" charset="0"/>
                <a:cs typeface="Arial" pitchFamily="34" charset="0"/>
              </a:rPr>
              <a:t>mismas condiciones </a:t>
            </a:r>
            <a:r>
              <a:rPr lang="es-ES" dirty="0">
                <a:latin typeface="Arial" pitchFamily="34" charset="0"/>
                <a:cs typeface="Arial" pitchFamily="34" charset="0"/>
              </a:rPr>
              <a:t>que el resto de trabajadores, es decir, con los mismos derechos y obligaciones, la misma remuneración, horarios y descansos, etc.</a:t>
            </a:r>
          </a:p>
          <a:p>
            <a:pPr algn="just">
              <a:lnSpc>
                <a:spcPct val="150000"/>
              </a:lnSpc>
              <a:spcAft>
                <a:spcPts val="600"/>
              </a:spcAft>
              <a:buFont typeface="Arial" pitchFamily="34" charset="0"/>
              <a:buChar char="•"/>
            </a:pPr>
            <a:r>
              <a:rPr lang="es-ES" dirty="0">
                <a:latin typeface="Arial" pitchFamily="34" charset="0"/>
                <a:cs typeface="Arial" pitchFamily="34" charset="0"/>
              </a:rPr>
              <a:t> Cualquiera de las partes podrá rescindir el contrato.</a:t>
            </a:r>
          </a:p>
          <a:p>
            <a:pPr algn="just">
              <a:lnSpc>
                <a:spcPct val="150000"/>
              </a:lnSpc>
              <a:spcAft>
                <a:spcPts val="600"/>
              </a:spcAft>
              <a:buFont typeface="Arial" pitchFamily="34" charset="0"/>
              <a:buChar char="•"/>
            </a:pPr>
            <a:r>
              <a:rPr lang="es-ES" dirty="0">
                <a:latin typeface="Arial" pitchFamily="34" charset="0"/>
                <a:cs typeface="Arial" pitchFamily="34" charset="0"/>
              </a:rPr>
              <a:t> El periodo de prueba computa para la antigüedad en la empresa.</a:t>
            </a:r>
          </a:p>
          <a:p>
            <a:pPr algn="just">
              <a:lnSpc>
                <a:spcPct val="150000"/>
              </a:lnSpc>
              <a:spcAft>
                <a:spcPts val="600"/>
              </a:spcAft>
              <a:buFont typeface="Arial" pitchFamily="34" charset="0"/>
              <a:buChar char="•"/>
            </a:pPr>
            <a:r>
              <a:rPr lang="es-ES" dirty="0">
                <a:latin typeface="Arial" pitchFamily="34" charset="0"/>
                <a:cs typeface="Arial" pitchFamily="34" charset="0"/>
              </a:rPr>
              <a:t> Es nulo pactar periodo de prueba si ya ha desempeñado ese puesto de trabajo.</a:t>
            </a:r>
          </a:p>
          <a:p>
            <a:pPr algn="just">
              <a:lnSpc>
                <a:spcPct val="150000"/>
              </a:lnSpc>
              <a:spcAft>
                <a:spcPts val="600"/>
              </a:spcAft>
              <a:buFont typeface="Arial" pitchFamily="34" charset="0"/>
              <a:buChar char="•"/>
            </a:pPr>
            <a:r>
              <a:rPr lang="es-ES" dirty="0">
                <a:latin typeface="Arial" pitchFamily="34" charset="0"/>
                <a:cs typeface="Arial" pitchFamily="34" charset="0"/>
              </a:rPr>
              <a:t> La incapacidad temporal podrá interrumpir el periodo de prueba.</a:t>
            </a:r>
          </a:p>
        </p:txBody>
      </p:sp>
      <p:sp>
        <p:nvSpPr>
          <p:cNvPr id="3" name="2 CuadroTexto"/>
          <p:cNvSpPr txBox="1"/>
          <p:nvPr/>
        </p:nvSpPr>
        <p:spPr>
          <a:xfrm>
            <a:off x="1812000" y="1260000"/>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 </a:t>
            </a:r>
            <a:r>
              <a:rPr lang="es-ES" b="1" dirty="0">
                <a:latin typeface="Arial" pitchFamily="34" charset="0"/>
                <a:cs typeface="Arial" pitchFamily="34" charset="0"/>
              </a:rPr>
              <a:t>Efectos del periodo de prueba</a:t>
            </a:r>
          </a:p>
        </p:txBody>
      </p:sp>
    </p:spTree>
    <p:extLst>
      <p:ext uri="{BB962C8B-B14F-4D97-AF65-F5344CB8AC3E}">
        <p14:creationId xmlns:p14="http://schemas.microsoft.com/office/powerpoint/2010/main" val="200603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280160"/>
            <a:ext cx="10058400" cy="3044952"/>
          </a:xfrm>
        </p:spPr>
        <p:txBody>
          <a:bodyPr>
            <a:normAutofit/>
          </a:bodyPr>
          <a:lstStyle/>
          <a:p>
            <a:r>
              <a:rPr lang="es-ES" b="1" spc="0" dirty="0" smtClean="0">
                <a:ln w="22225">
                  <a:solidFill>
                    <a:schemeClr val="accent2"/>
                  </a:solidFill>
                  <a:prstDash val="solid"/>
                </a:ln>
                <a:solidFill>
                  <a:schemeClr val="accent2">
                    <a:lumMod val="40000"/>
                    <a:lumOff val="60000"/>
                  </a:schemeClr>
                </a:solidFill>
                <a:effectLst>
                  <a:outerShdw blurRad="50800" dist="38100" dir="18900000" algn="bl" rotWithShape="0">
                    <a:prstClr val="black">
                      <a:alpha val="40000"/>
                    </a:prstClr>
                  </a:outerShdw>
                </a:effectLst>
              </a:rPr>
              <a:t>Modalidades de </a:t>
            </a:r>
            <a:r>
              <a:rPr lang="es-ES" b="1" spc="0" dirty="0" err="1" smtClean="0">
                <a:ln w="22225">
                  <a:solidFill>
                    <a:schemeClr val="accent2"/>
                  </a:solidFill>
                  <a:prstDash val="solid"/>
                </a:ln>
                <a:solidFill>
                  <a:schemeClr val="accent2">
                    <a:lumMod val="40000"/>
                    <a:lumOff val="60000"/>
                  </a:schemeClr>
                </a:solidFill>
                <a:effectLst>
                  <a:outerShdw blurRad="50800" dist="38100" dir="18900000" algn="bl" rotWithShape="0">
                    <a:prstClr val="black">
                      <a:alpha val="40000"/>
                    </a:prstClr>
                  </a:outerShdw>
                </a:effectLst>
              </a:rPr>
              <a:t>Contratatación</a:t>
            </a:r>
            <a:endParaRPr lang="es-ES" b="1" spc="0" dirty="0">
              <a:ln w="22225">
                <a:solidFill>
                  <a:schemeClr val="accent2"/>
                </a:solidFill>
                <a:prstDash val="solid"/>
              </a:ln>
              <a:solidFill>
                <a:schemeClr val="accent2">
                  <a:lumMod val="40000"/>
                  <a:lumOff val="60000"/>
                </a:schemeClr>
              </a:solidFill>
              <a:effectLst>
                <a:outerShdw blurRad="50800" dist="38100" dir="18900000" algn="bl" rotWithShape="0">
                  <a:prstClr val="black">
                    <a:alpha val="40000"/>
                  </a:prstClr>
                </a:outerShdw>
              </a:effectLst>
            </a:endParaRPr>
          </a:p>
        </p:txBody>
      </p:sp>
      <p:sp>
        <p:nvSpPr>
          <p:cNvPr id="4" name="3 Marcador de texto"/>
          <p:cNvSpPr>
            <a:spLocks noGrp="1"/>
          </p:cNvSpPr>
          <p:nvPr>
            <p:ph type="body" idx="1"/>
          </p:nvPr>
        </p:nvSpPr>
        <p:spPr/>
        <p:txBody>
          <a:bodyPr/>
          <a:lstStyle/>
          <a:p>
            <a:endParaRPr lang="es-ES"/>
          </a:p>
        </p:txBody>
      </p:sp>
    </p:spTree>
    <p:extLst>
      <p:ext uri="{BB962C8B-B14F-4D97-AF65-F5344CB8AC3E}">
        <p14:creationId xmlns:p14="http://schemas.microsoft.com/office/powerpoint/2010/main" val="1923765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 Rectángulo redondeado"/>
          <p:cNvSpPr/>
          <p:nvPr/>
        </p:nvSpPr>
        <p:spPr>
          <a:xfrm>
            <a:off x="2039625" y="501726"/>
            <a:ext cx="8280000" cy="476800"/>
          </a:xfrm>
          <a:prstGeom prst="roundRect">
            <a:avLst/>
          </a:prstGeom>
          <a:solidFill>
            <a:schemeClr val="accent1">
              <a:lumMod val="60000"/>
              <a:lumOff val="40000"/>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MODALIDADES DEL CONTRATO DE TRABAJO</a:t>
            </a:r>
            <a:endParaRPr lang="es-ES" b="1" dirty="0">
              <a:solidFill>
                <a:schemeClr val="tx1"/>
              </a:solidFill>
              <a:latin typeface="Arial" pitchFamily="34" charset="0"/>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686563692"/>
              </p:ext>
            </p:extLst>
          </p:nvPr>
        </p:nvGraphicFramePr>
        <p:xfrm>
          <a:off x="1207575" y="1514475"/>
          <a:ext cx="9944100" cy="4338927"/>
        </p:xfrm>
        <a:graphic>
          <a:graphicData uri="http://schemas.openxmlformats.org/drawingml/2006/table">
            <a:tbl>
              <a:tblPr firstRow="1" bandRow="1">
                <a:tableStyleId>{5C22544A-7EE6-4342-B048-85BDC9FD1C3A}</a:tableStyleId>
              </a:tblPr>
              <a:tblGrid>
                <a:gridCol w="1988820">
                  <a:extLst>
                    <a:ext uri="{9D8B030D-6E8A-4147-A177-3AD203B41FA5}">
                      <a16:colId xmlns:a16="http://schemas.microsoft.com/office/drawing/2014/main" val="1972877846"/>
                    </a:ext>
                  </a:extLst>
                </a:gridCol>
                <a:gridCol w="2392680">
                  <a:extLst>
                    <a:ext uri="{9D8B030D-6E8A-4147-A177-3AD203B41FA5}">
                      <a16:colId xmlns:a16="http://schemas.microsoft.com/office/drawing/2014/main" val="787768637"/>
                    </a:ext>
                  </a:extLst>
                </a:gridCol>
                <a:gridCol w="1584960">
                  <a:extLst>
                    <a:ext uri="{9D8B030D-6E8A-4147-A177-3AD203B41FA5}">
                      <a16:colId xmlns:a16="http://schemas.microsoft.com/office/drawing/2014/main" val="1342215972"/>
                    </a:ext>
                  </a:extLst>
                </a:gridCol>
                <a:gridCol w="1988820">
                  <a:extLst>
                    <a:ext uri="{9D8B030D-6E8A-4147-A177-3AD203B41FA5}">
                      <a16:colId xmlns:a16="http://schemas.microsoft.com/office/drawing/2014/main" val="4054107798"/>
                    </a:ext>
                  </a:extLst>
                </a:gridCol>
                <a:gridCol w="1988820">
                  <a:extLst>
                    <a:ext uri="{9D8B030D-6E8A-4147-A177-3AD203B41FA5}">
                      <a16:colId xmlns:a16="http://schemas.microsoft.com/office/drawing/2014/main" val="3757826492"/>
                    </a:ext>
                  </a:extLst>
                </a:gridCol>
              </a:tblGrid>
              <a:tr h="1229967">
                <a:tc gridSpan="3">
                  <a:txBody>
                    <a:bodyPr/>
                    <a:lstStyle/>
                    <a:p>
                      <a:pPr algn="ctr"/>
                      <a:endParaRPr lang="es-ES" sz="2000" dirty="0" smtClean="0">
                        <a:solidFill>
                          <a:schemeClr val="tx1"/>
                        </a:solidFill>
                      </a:endParaRPr>
                    </a:p>
                    <a:p>
                      <a:pPr algn="ctr"/>
                      <a:r>
                        <a:rPr lang="es-ES" sz="2000" dirty="0" smtClean="0">
                          <a:solidFill>
                            <a:schemeClr val="tx1"/>
                          </a:solidFill>
                        </a:rPr>
                        <a:t>DURACIÓN</a:t>
                      </a:r>
                      <a:endParaRPr lang="es-ES" sz="2000" dirty="0">
                        <a:solidFill>
                          <a:schemeClr val="tx1"/>
                        </a:solidFill>
                      </a:endParaRPr>
                    </a:p>
                  </a:txBody>
                  <a:tcPr/>
                </a:tc>
                <a:tc hMerge="1">
                  <a:txBody>
                    <a:bodyPr/>
                    <a:lstStyle/>
                    <a:p>
                      <a:endParaRPr lang="es-ES" dirty="0"/>
                    </a:p>
                  </a:txBody>
                  <a:tcPr/>
                </a:tc>
                <a:tc hMerge="1">
                  <a:txBody>
                    <a:bodyPr/>
                    <a:lstStyle/>
                    <a:p>
                      <a:endParaRPr lang="es-ES" dirty="0"/>
                    </a:p>
                  </a:txBody>
                  <a:tcPr/>
                </a:tc>
                <a:tc>
                  <a:txBody>
                    <a:bodyPr/>
                    <a:lstStyle/>
                    <a:p>
                      <a:pPr algn="ctr"/>
                      <a:endParaRPr lang="es-ES" sz="2000" dirty="0" smtClean="0">
                        <a:solidFill>
                          <a:schemeClr val="tx1"/>
                        </a:solidFill>
                      </a:endParaRPr>
                    </a:p>
                    <a:p>
                      <a:pPr algn="ctr"/>
                      <a:r>
                        <a:rPr lang="es-ES" sz="2000" dirty="0" smtClean="0">
                          <a:solidFill>
                            <a:schemeClr val="tx1"/>
                          </a:solidFill>
                        </a:rPr>
                        <a:t>JORNADA</a:t>
                      </a:r>
                      <a:endParaRPr lang="es-ES" sz="2000" dirty="0">
                        <a:solidFill>
                          <a:schemeClr val="tx1"/>
                        </a:solidFill>
                      </a:endParaRPr>
                    </a:p>
                  </a:txBody>
                  <a:tcPr/>
                </a:tc>
                <a:tc>
                  <a:txBody>
                    <a:bodyPr/>
                    <a:lstStyle/>
                    <a:p>
                      <a:pPr algn="ctr"/>
                      <a:endParaRPr lang="es-ES" sz="2000" dirty="0" smtClean="0">
                        <a:solidFill>
                          <a:schemeClr val="tx1"/>
                        </a:solidFill>
                      </a:endParaRPr>
                    </a:p>
                    <a:p>
                      <a:pPr algn="ctr"/>
                      <a:r>
                        <a:rPr lang="es-ES" sz="2000" dirty="0" smtClean="0">
                          <a:solidFill>
                            <a:schemeClr val="tx1"/>
                          </a:solidFill>
                        </a:rPr>
                        <a:t>OTROS</a:t>
                      </a:r>
                      <a:r>
                        <a:rPr lang="es-ES" sz="2000" baseline="0" dirty="0" smtClean="0">
                          <a:solidFill>
                            <a:schemeClr val="tx1"/>
                          </a:solidFill>
                        </a:rPr>
                        <a:t> TIPOS DE CONTRATOS</a:t>
                      </a:r>
                      <a:endParaRPr lang="es-ES" sz="2000" dirty="0">
                        <a:solidFill>
                          <a:schemeClr val="tx1"/>
                        </a:solidFill>
                      </a:endParaRPr>
                    </a:p>
                  </a:txBody>
                  <a:tcPr/>
                </a:tc>
                <a:extLst>
                  <a:ext uri="{0D108BD9-81ED-4DB2-BD59-A6C34878D82A}">
                    <a16:rowId xmlns:a16="http://schemas.microsoft.com/office/drawing/2014/main" val="24280708"/>
                  </a:ext>
                </a:extLst>
              </a:tr>
              <a:tr h="570258">
                <a:tc>
                  <a:txBody>
                    <a:bodyPr/>
                    <a:lstStyle/>
                    <a:p>
                      <a:pPr algn="ctr"/>
                      <a:endParaRPr lang="es-ES" dirty="0" smtClean="0"/>
                    </a:p>
                    <a:p>
                      <a:pPr algn="ctr"/>
                      <a:r>
                        <a:rPr lang="es-ES" dirty="0" smtClean="0"/>
                        <a:t>INDEFINIDOS</a:t>
                      </a:r>
                      <a:endParaRPr lang="es-ES" dirty="0"/>
                    </a:p>
                  </a:txBody>
                  <a:tcPr/>
                </a:tc>
                <a:tc gridSpan="2">
                  <a:txBody>
                    <a:bodyPr/>
                    <a:lstStyle/>
                    <a:p>
                      <a:pPr algn="ctr"/>
                      <a:endParaRPr lang="es-ES" dirty="0" smtClean="0"/>
                    </a:p>
                    <a:p>
                      <a:pPr algn="ctr"/>
                      <a:r>
                        <a:rPr lang="es-ES" dirty="0" smtClean="0"/>
                        <a:t>TEMPORALES</a:t>
                      </a:r>
                      <a:endParaRPr lang="es-ES" dirty="0"/>
                    </a:p>
                  </a:txBody>
                  <a:tcPr/>
                </a:tc>
                <a:tc hMerge="1">
                  <a:txBody>
                    <a:bodyPr/>
                    <a:lstStyle/>
                    <a:p>
                      <a:endParaRPr lang="es-ES" dirty="0"/>
                    </a:p>
                  </a:txBody>
                  <a:tcPr/>
                </a:tc>
                <a:tc rowSpan="3">
                  <a:txBody>
                    <a:bodyPr/>
                    <a:lstStyle/>
                    <a:p>
                      <a:endParaRPr lang="es-ES" dirty="0" smtClean="0"/>
                    </a:p>
                    <a:p>
                      <a:pPr marL="285750" indent="-285750">
                        <a:buFont typeface="Arial" panose="020B0604020202020204" pitchFamily="34" charset="0"/>
                        <a:buChar char="•"/>
                      </a:pPr>
                      <a:r>
                        <a:rPr lang="es-ES" baseline="0" dirty="0" smtClean="0"/>
                        <a:t>A tiempo completo</a:t>
                      </a:r>
                    </a:p>
                    <a:p>
                      <a:pPr marL="285750" indent="-285750">
                        <a:buFont typeface="Arial" panose="020B0604020202020204" pitchFamily="34" charset="0"/>
                        <a:buChar char="•"/>
                      </a:pPr>
                      <a:endParaRPr lang="es-ES" baseline="0" dirty="0" smtClean="0"/>
                    </a:p>
                    <a:p>
                      <a:pPr marL="285750" indent="-285750">
                        <a:buFont typeface="Arial" panose="020B0604020202020204" pitchFamily="34" charset="0"/>
                        <a:buChar char="•"/>
                      </a:pPr>
                      <a:r>
                        <a:rPr lang="es-ES" baseline="0" dirty="0" smtClean="0"/>
                        <a:t>A tiempo parcial</a:t>
                      </a:r>
                      <a:endParaRPr lang="es-ES" dirty="0"/>
                    </a:p>
                  </a:txBody>
                  <a:tcPr/>
                </a:tc>
                <a:tc rowSpan="3">
                  <a:txBody>
                    <a:bodyPr/>
                    <a:lstStyle/>
                    <a:p>
                      <a:endParaRPr lang="es-ES" dirty="0" smtClean="0"/>
                    </a:p>
                    <a:p>
                      <a:pPr marL="285750" indent="-285750">
                        <a:buFont typeface="Arial" panose="020B0604020202020204" pitchFamily="34" charset="0"/>
                        <a:buChar char="•"/>
                      </a:pPr>
                      <a:r>
                        <a:rPr lang="es-ES" dirty="0" smtClean="0"/>
                        <a:t>De Relevo</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A</a:t>
                      </a:r>
                      <a:r>
                        <a:rPr lang="es-ES" baseline="0" dirty="0" smtClean="0"/>
                        <a:t> Distancia</a:t>
                      </a:r>
                    </a:p>
                    <a:p>
                      <a:pPr marL="285750" indent="-285750">
                        <a:buFont typeface="Arial" panose="020B0604020202020204" pitchFamily="34" charset="0"/>
                        <a:buChar char="•"/>
                      </a:pPr>
                      <a:endParaRPr lang="es-ES" baseline="0" dirty="0" smtClean="0"/>
                    </a:p>
                    <a:p>
                      <a:pPr marL="285750" indent="-285750">
                        <a:buFont typeface="Arial" panose="020B0604020202020204" pitchFamily="34" charset="0"/>
                        <a:buChar char="•"/>
                      </a:pPr>
                      <a:r>
                        <a:rPr lang="es-ES" baseline="0" dirty="0" smtClean="0"/>
                        <a:t>De Grupo</a:t>
                      </a:r>
                    </a:p>
                    <a:p>
                      <a:pPr marL="285750" indent="-285750">
                        <a:buFont typeface="Arial" panose="020B0604020202020204" pitchFamily="34" charset="0"/>
                        <a:buChar char="•"/>
                      </a:pPr>
                      <a:endParaRPr lang="es-ES" baseline="0" dirty="0" smtClean="0"/>
                    </a:p>
                    <a:p>
                      <a:pPr marL="285750" indent="-285750">
                        <a:buFont typeface="Arial" panose="020B0604020202020204" pitchFamily="34" charset="0"/>
                        <a:buChar char="•"/>
                      </a:pPr>
                      <a:r>
                        <a:rPr lang="es-ES" baseline="0" dirty="0" smtClean="0"/>
                        <a:t>Contratos con personas en circunstancias especiales</a:t>
                      </a:r>
                      <a:endParaRPr lang="es-ES" dirty="0"/>
                    </a:p>
                  </a:txBody>
                  <a:tcPr/>
                </a:tc>
                <a:extLst>
                  <a:ext uri="{0D108BD9-81ED-4DB2-BD59-A6C34878D82A}">
                    <a16:rowId xmlns:a16="http://schemas.microsoft.com/office/drawing/2014/main" val="2808393635"/>
                  </a:ext>
                </a:extLst>
              </a:tr>
              <a:tr h="447261">
                <a:tc rowSpan="2">
                  <a:txBody>
                    <a:bodyPr/>
                    <a:lstStyle/>
                    <a:p>
                      <a:endParaRPr lang="es-ES" dirty="0" smtClean="0"/>
                    </a:p>
                    <a:p>
                      <a:pPr marL="285750" indent="-285750">
                        <a:buFont typeface="Arial" panose="020B0604020202020204" pitchFamily="34" charset="0"/>
                        <a:buChar char="•"/>
                      </a:pPr>
                      <a:r>
                        <a:rPr lang="es-ES" dirty="0" smtClean="0"/>
                        <a:t>Ordinario</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Fijo-Discontinuo</a:t>
                      </a:r>
                      <a:endParaRPr lang="es-ES" dirty="0"/>
                    </a:p>
                  </a:txBody>
                  <a:tcPr/>
                </a:tc>
                <a:tc>
                  <a:txBody>
                    <a:bodyPr/>
                    <a:lstStyle/>
                    <a:p>
                      <a:pPr algn="ctr"/>
                      <a:r>
                        <a:rPr lang="es-ES" b="1" dirty="0" smtClean="0"/>
                        <a:t>Duración Determinada</a:t>
                      </a:r>
                      <a:endParaRPr lang="es-ES" b="1" dirty="0"/>
                    </a:p>
                  </a:txBody>
                  <a:tcPr/>
                </a:tc>
                <a:tc>
                  <a:txBody>
                    <a:bodyPr/>
                    <a:lstStyle/>
                    <a:p>
                      <a:pPr algn="ctr"/>
                      <a:r>
                        <a:rPr lang="es-ES" b="1" dirty="0" smtClean="0"/>
                        <a:t>Formativos</a:t>
                      </a:r>
                      <a:endParaRPr lang="es-ES" b="1" dirty="0"/>
                    </a:p>
                  </a:txBody>
                  <a:tcPr/>
                </a:tc>
                <a:tc vMerge="1">
                  <a:txBody>
                    <a:bodyPr/>
                    <a:lstStyle/>
                    <a:p>
                      <a:endParaRPr lang="es-ES" dirty="0"/>
                    </a:p>
                  </a:txBody>
                  <a:tcPr/>
                </a:tc>
                <a:tc vMerge="1">
                  <a:txBody>
                    <a:bodyPr/>
                    <a:lstStyle/>
                    <a:p>
                      <a:endParaRPr lang="es-ES" dirty="0"/>
                    </a:p>
                  </a:txBody>
                  <a:tcPr/>
                </a:tc>
                <a:extLst>
                  <a:ext uri="{0D108BD9-81ED-4DB2-BD59-A6C34878D82A}">
                    <a16:rowId xmlns:a16="http://schemas.microsoft.com/office/drawing/2014/main" val="3455605493"/>
                  </a:ext>
                </a:extLst>
              </a:tr>
              <a:tr h="1789043">
                <a:tc vMerge="1">
                  <a:txBody>
                    <a:bodyPr/>
                    <a:lstStyle/>
                    <a:p>
                      <a:endParaRPr lang="es-ES" dirty="0"/>
                    </a:p>
                  </a:txBody>
                  <a:tcPr/>
                </a:tc>
                <a:tc>
                  <a:txBody>
                    <a:bodyPr/>
                    <a:lstStyle/>
                    <a:p>
                      <a:pPr marL="285750" indent="-285750">
                        <a:buFont typeface="Arial" panose="020B0604020202020204" pitchFamily="34" charset="0"/>
                        <a:buChar char="•"/>
                      </a:pPr>
                      <a:r>
                        <a:rPr lang="es-ES" dirty="0" smtClean="0"/>
                        <a:t>Obra y Servicio</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Eventual</a:t>
                      </a:r>
                      <a:r>
                        <a:rPr lang="es-ES" baseline="0" dirty="0" smtClean="0"/>
                        <a:t> por circunstancias de la producción</a:t>
                      </a:r>
                    </a:p>
                    <a:p>
                      <a:pPr marL="285750" indent="-285750">
                        <a:buFont typeface="Arial" panose="020B0604020202020204" pitchFamily="34" charset="0"/>
                        <a:buChar char="•"/>
                      </a:pPr>
                      <a:endParaRPr lang="es-ES" baseline="0" dirty="0" smtClean="0"/>
                    </a:p>
                    <a:p>
                      <a:pPr marL="285750" indent="-285750">
                        <a:buFont typeface="Arial" panose="020B0604020202020204" pitchFamily="34" charset="0"/>
                        <a:buChar char="•"/>
                      </a:pPr>
                      <a:r>
                        <a:rPr lang="es-ES" baseline="0" dirty="0" smtClean="0"/>
                        <a:t>Interinidad</a:t>
                      </a:r>
                    </a:p>
                  </a:txBody>
                  <a:tcPr/>
                </a:tc>
                <a:tc>
                  <a:txBody>
                    <a:bodyPr/>
                    <a:lstStyle/>
                    <a:p>
                      <a:pPr marL="285750" indent="-285750">
                        <a:buFont typeface="Arial" panose="020B0604020202020204" pitchFamily="34" charset="0"/>
                        <a:buChar char="•"/>
                      </a:pPr>
                      <a:r>
                        <a:rPr lang="es-ES" dirty="0" smtClean="0"/>
                        <a:t>Prácticas</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Formación</a:t>
                      </a:r>
                      <a:r>
                        <a:rPr lang="es-ES" baseline="0" dirty="0" smtClean="0"/>
                        <a:t> Aprendizaje</a:t>
                      </a:r>
                      <a:endParaRPr lang="es-ES" dirty="0"/>
                    </a:p>
                  </a:txBody>
                  <a:tcPr/>
                </a:tc>
                <a:tc vMerge="1">
                  <a:txBody>
                    <a:bodyPr/>
                    <a:lstStyle/>
                    <a:p>
                      <a:endParaRPr lang="es-ES" dirty="0"/>
                    </a:p>
                  </a:txBody>
                  <a:tcPr/>
                </a:tc>
                <a:tc vMerge="1">
                  <a:txBody>
                    <a:bodyPr/>
                    <a:lstStyle/>
                    <a:p>
                      <a:endParaRPr lang="es-ES" dirty="0"/>
                    </a:p>
                  </a:txBody>
                  <a:tcPr/>
                </a:tc>
                <a:extLst>
                  <a:ext uri="{0D108BD9-81ED-4DB2-BD59-A6C34878D82A}">
                    <a16:rowId xmlns:a16="http://schemas.microsoft.com/office/drawing/2014/main" val="3394578389"/>
                  </a:ext>
                </a:extLst>
              </a:tr>
            </a:tbl>
          </a:graphicData>
        </a:graphic>
      </p:graphicFrame>
    </p:spTree>
    <p:extLst>
      <p:ext uri="{BB962C8B-B14F-4D97-AF65-F5344CB8AC3E}">
        <p14:creationId xmlns:p14="http://schemas.microsoft.com/office/powerpoint/2010/main" val="11494538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956000" y="1152000"/>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2.1. </a:t>
            </a:r>
            <a:r>
              <a:rPr lang="es-ES" b="1" dirty="0">
                <a:solidFill>
                  <a:schemeClr val="tx1"/>
                </a:solidFill>
                <a:latin typeface="Arial" pitchFamily="34" charset="0"/>
                <a:cs typeface="Arial" pitchFamily="34" charset="0"/>
              </a:rPr>
              <a:t>Contrato indefinido</a:t>
            </a:r>
          </a:p>
        </p:txBody>
      </p:sp>
      <p:sp>
        <p:nvSpPr>
          <p:cNvPr id="3" name="2 Rectángulo"/>
          <p:cNvSpPr/>
          <p:nvPr/>
        </p:nvSpPr>
        <p:spPr>
          <a:xfrm>
            <a:off x="1190625" y="1915692"/>
            <a:ext cx="10067925" cy="4154984"/>
          </a:xfrm>
          <a:prstGeom prst="rect">
            <a:avLst/>
          </a:prstGeom>
        </p:spPr>
        <p:txBody>
          <a:bodyPr wrap="square">
            <a:spAutoFit/>
          </a:bodyPr>
          <a:lstStyle/>
          <a:p>
            <a:pPr algn="just">
              <a:lnSpc>
                <a:spcPct val="130000"/>
              </a:lnSpc>
              <a:spcAft>
                <a:spcPts val="600"/>
              </a:spcAft>
            </a:pPr>
            <a:r>
              <a:rPr lang="es-ES" dirty="0">
                <a:latin typeface="Arial" pitchFamily="34" charset="0"/>
                <a:cs typeface="Arial" pitchFamily="34" charset="0"/>
              </a:rPr>
              <a:t>El contrato indefinido es aquel en el que no se establecen límites de tiempo. A los trabajadores contratados bajo esta modalidad se les conoce como </a:t>
            </a:r>
            <a:r>
              <a:rPr lang="es-ES" b="1" dirty="0">
                <a:latin typeface="Arial" pitchFamily="34" charset="0"/>
                <a:cs typeface="Arial" pitchFamily="34" charset="0"/>
              </a:rPr>
              <a:t>fijos</a:t>
            </a:r>
            <a:r>
              <a:rPr lang="es-ES" dirty="0">
                <a:latin typeface="Arial" pitchFamily="34" charset="0"/>
                <a:cs typeface="Arial" pitchFamily="34" charset="0"/>
              </a:rPr>
              <a:t>.</a:t>
            </a:r>
          </a:p>
          <a:p>
            <a:pPr algn="just">
              <a:lnSpc>
                <a:spcPct val="130000"/>
              </a:lnSpc>
              <a:spcAft>
                <a:spcPts val="600"/>
              </a:spcAft>
            </a:pPr>
            <a:r>
              <a:rPr lang="es-ES" dirty="0">
                <a:latin typeface="Arial" pitchFamily="34" charset="0"/>
                <a:cs typeface="Arial" pitchFamily="34" charset="0"/>
              </a:rPr>
              <a:t>Se puede formalizar verbalmente o por escrito, siendo en ambos casos obligatoria la comunicación al SEPE.</a:t>
            </a:r>
          </a:p>
          <a:p>
            <a:pPr algn="just">
              <a:lnSpc>
                <a:spcPct val="130000"/>
              </a:lnSpc>
              <a:spcAft>
                <a:spcPts val="600"/>
              </a:spcAft>
            </a:pPr>
            <a:r>
              <a:rPr lang="es-ES" dirty="0">
                <a:latin typeface="Arial" pitchFamily="34" charset="0"/>
                <a:cs typeface="Arial" pitchFamily="34" charset="0"/>
              </a:rPr>
              <a:t>A su vez, podemos encontrar las siguientes modalidades de contrato indefinido:</a:t>
            </a:r>
          </a:p>
          <a:p>
            <a:pPr marL="630238" indent="-361950" algn="just">
              <a:lnSpc>
                <a:spcPct val="130000"/>
              </a:lnSpc>
              <a:spcAft>
                <a:spcPts val="600"/>
              </a:spcAft>
              <a:buClr>
                <a:srgbClr val="C00000"/>
              </a:buClr>
              <a:buFont typeface="Wingdings 3" pitchFamily="18" charset="2"/>
              <a:buChar char=""/>
            </a:pPr>
            <a:r>
              <a:rPr lang="es-ES" b="1" dirty="0">
                <a:solidFill>
                  <a:srgbClr val="C00000"/>
                </a:solidFill>
                <a:latin typeface="Arial" pitchFamily="34" charset="0"/>
                <a:cs typeface="Arial" pitchFamily="34" charset="0"/>
              </a:rPr>
              <a:t>Indefinido ordinario</a:t>
            </a:r>
            <a:r>
              <a:rPr lang="es-ES" dirty="0">
                <a:latin typeface="Arial" pitchFamily="34" charset="0"/>
                <a:cs typeface="Arial" pitchFamily="34" charset="0"/>
              </a:rPr>
              <a:t>, a jornada completa.</a:t>
            </a:r>
          </a:p>
          <a:p>
            <a:pPr marL="630238" indent="-361950" algn="just">
              <a:lnSpc>
                <a:spcPct val="130000"/>
              </a:lnSpc>
              <a:spcAft>
                <a:spcPts val="600"/>
              </a:spcAft>
              <a:buClr>
                <a:srgbClr val="C00000"/>
              </a:buClr>
              <a:buFont typeface="Wingdings 3" pitchFamily="18" charset="2"/>
              <a:buChar char=""/>
            </a:pPr>
            <a:r>
              <a:rPr lang="es-ES" b="1" dirty="0">
                <a:solidFill>
                  <a:srgbClr val="C00000"/>
                </a:solidFill>
                <a:latin typeface="Arial" pitchFamily="34" charset="0"/>
                <a:cs typeface="Arial" pitchFamily="34" charset="0"/>
              </a:rPr>
              <a:t>Indefinido a jornada parcial</a:t>
            </a:r>
            <a:r>
              <a:rPr lang="es-ES" dirty="0">
                <a:latin typeface="Arial" pitchFamily="34" charset="0"/>
                <a:cs typeface="Arial" pitchFamily="34" charset="0"/>
              </a:rPr>
              <a:t>. En este caso, habrá de formalizarse por escrito.</a:t>
            </a:r>
          </a:p>
          <a:p>
            <a:pPr marL="630238" indent="-361950" algn="just">
              <a:lnSpc>
                <a:spcPct val="130000"/>
              </a:lnSpc>
              <a:spcAft>
                <a:spcPts val="600"/>
              </a:spcAft>
              <a:buClr>
                <a:srgbClr val="C00000"/>
              </a:buClr>
              <a:buFont typeface="Wingdings 3" pitchFamily="18" charset="2"/>
              <a:buChar char=""/>
            </a:pPr>
            <a:r>
              <a:rPr lang="es-ES" dirty="0">
                <a:latin typeface="Arial" pitchFamily="34" charset="0"/>
                <a:cs typeface="Arial" pitchFamily="34" charset="0"/>
              </a:rPr>
              <a:t>Para </a:t>
            </a:r>
            <a:r>
              <a:rPr lang="es-ES" b="1" dirty="0">
                <a:solidFill>
                  <a:srgbClr val="C00000"/>
                </a:solidFill>
                <a:latin typeface="Arial" pitchFamily="34" charset="0"/>
                <a:cs typeface="Arial" pitchFamily="34" charset="0"/>
              </a:rPr>
              <a:t>trabajos fijos discontinuos</a:t>
            </a:r>
            <a:r>
              <a:rPr lang="es-ES" dirty="0">
                <a:latin typeface="Arial" pitchFamily="34" charset="0"/>
                <a:cs typeface="Arial" pitchFamily="34" charset="0"/>
              </a:rPr>
              <a:t>, siendo obligatoria la forma escrita, caben las modalidades a jornada completa o parcial.</a:t>
            </a:r>
          </a:p>
          <a:p>
            <a:pPr marL="630238" indent="-361950" algn="just">
              <a:lnSpc>
                <a:spcPct val="130000"/>
              </a:lnSpc>
              <a:spcAft>
                <a:spcPts val="600"/>
              </a:spcAft>
              <a:buClr>
                <a:srgbClr val="C00000"/>
              </a:buClr>
              <a:buFont typeface="Wingdings 3" pitchFamily="18" charset="2"/>
              <a:buChar char=""/>
            </a:pPr>
            <a:r>
              <a:rPr lang="es-ES" b="1" dirty="0">
                <a:solidFill>
                  <a:srgbClr val="C00000"/>
                </a:solidFill>
                <a:latin typeface="Arial" pitchFamily="34" charset="0"/>
                <a:cs typeface="Arial" pitchFamily="34" charset="0"/>
              </a:rPr>
              <a:t>A distancia</a:t>
            </a:r>
            <a:r>
              <a:rPr lang="es-ES" dirty="0">
                <a:latin typeface="Arial" pitchFamily="34" charset="0"/>
                <a:cs typeface="Arial" pitchFamily="34" charset="0"/>
              </a:rPr>
              <a:t>, en el que se hará constar el lugar donde se realizará la actividad.</a:t>
            </a:r>
          </a:p>
        </p:txBody>
      </p:sp>
    </p:spTree>
    <p:extLst>
      <p:ext uri="{BB962C8B-B14F-4D97-AF65-F5344CB8AC3E}">
        <p14:creationId xmlns:p14="http://schemas.microsoft.com/office/powerpoint/2010/main" val="3656294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956000" y="1152000"/>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2.2. </a:t>
            </a:r>
            <a:r>
              <a:rPr lang="es-ES" b="1" dirty="0">
                <a:solidFill>
                  <a:schemeClr val="tx1"/>
                </a:solidFill>
                <a:latin typeface="Arial" pitchFamily="34" charset="0"/>
                <a:cs typeface="Arial" pitchFamily="34" charset="0"/>
              </a:rPr>
              <a:t>Contrato temporal</a:t>
            </a:r>
          </a:p>
        </p:txBody>
      </p:sp>
      <p:sp>
        <p:nvSpPr>
          <p:cNvPr id="3" name="2 Rectángulo"/>
          <p:cNvSpPr/>
          <p:nvPr/>
        </p:nvSpPr>
        <p:spPr>
          <a:xfrm>
            <a:off x="1171575" y="1772816"/>
            <a:ext cx="9963150" cy="2308324"/>
          </a:xfrm>
          <a:prstGeom prst="rect">
            <a:avLst/>
          </a:prstGeom>
        </p:spPr>
        <p:txBody>
          <a:bodyPr wrap="square">
            <a:spAutoFit/>
          </a:bodyPr>
          <a:lstStyle/>
          <a:p>
            <a:pPr algn="just">
              <a:lnSpc>
                <a:spcPct val="150000"/>
              </a:lnSpc>
            </a:pPr>
            <a:r>
              <a:rPr lang="es-ES" sz="1600" dirty="0">
                <a:latin typeface="Arial" pitchFamily="34" charset="0"/>
                <a:cs typeface="Arial" pitchFamily="34" charset="0"/>
              </a:rPr>
              <a:t>El contrato temporal es aquel que se celebra por un tiempo determinado, que depende de las circunstancias que han provocado su celebración.</a:t>
            </a:r>
          </a:p>
          <a:p>
            <a:pPr algn="just">
              <a:lnSpc>
                <a:spcPct val="150000"/>
              </a:lnSpc>
            </a:pPr>
            <a:r>
              <a:rPr lang="es-ES" sz="1600" dirty="0">
                <a:latin typeface="Arial" pitchFamily="34" charset="0"/>
                <a:cs typeface="Arial" pitchFamily="34" charset="0"/>
              </a:rPr>
              <a:t>Al igual que el contrato indefinido, se puede celebrar a tiempo completo o a tiempo parcial.</a:t>
            </a:r>
          </a:p>
          <a:p>
            <a:pPr algn="just">
              <a:lnSpc>
                <a:spcPct val="150000"/>
              </a:lnSpc>
            </a:pPr>
            <a:r>
              <a:rPr lang="es-ES" sz="1600" dirty="0">
                <a:latin typeface="Arial" pitchFamily="34" charset="0"/>
                <a:cs typeface="Arial" pitchFamily="34" charset="0"/>
              </a:rPr>
              <a:t>Es obligatoria la forma escrita y su comunicación al SEPE en el plazo de 10 días desde su celebración</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a:p>
            <a:pPr algn="just">
              <a:lnSpc>
                <a:spcPct val="150000"/>
              </a:lnSpc>
            </a:pPr>
            <a:endParaRPr lang="es-ES" sz="1600" dirty="0" smtClean="0">
              <a:latin typeface="Arial" pitchFamily="34" charset="0"/>
              <a:cs typeface="Arial" pitchFamily="34" charset="0"/>
            </a:endParaRPr>
          </a:p>
          <a:p>
            <a:pPr algn="just">
              <a:lnSpc>
                <a:spcPct val="150000"/>
              </a:lnSpc>
            </a:pPr>
            <a:r>
              <a:rPr lang="es-ES" sz="1600" dirty="0" smtClean="0">
                <a:latin typeface="Arial" pitchFamily="34" charset="0"/>
                <a:cs typeface="Arial" pitchFamily="34" charset="0"/>
              </a:rPr>
              <a:t>Las causas </a:t>
            </a:r>
            <a:r>
              <a:rPr lang="es-ES" sz="1600" dirty="0">
                <a:latin typeface="Arial" pitchFamily="34" charset="0"/>
                <a:cs typeface="Arial" pitchFamily="34" charset="0"/>
              </a:rPr>
              <a:t>de temporalidad que sustentan el contrato temporal son:</a:t>
            </a:r>
          </a:p>
        </p:txBody>
      </p:sp>
      <p:grpSp>
        <p:nvGrpSpPr>
          <p:cNvPr id="14" name="13 Grupo"/>
          <p:cNvGrpSpPr/>
          <p:nvPr/>
        </p:nvGrpSpPr>
        <p:grpSpPr>
          <a:xfrm>
            <a:off x="1371600" y="4081140"/>
            <a:ext cx="9563099" cy="2088232"/>
            <a:chOff x="467544" y="4416859"/>
            <a:chExt cx="8280919" cy="1552672"/>
          </a:xfrm>
          <a:solidFill>
            <a:schemeClr val="accent1"/>
          </a:solidFill>
        </p:grpSpPr>
        <p:sp>
          <p:nvSpPr>
            <p:cNvPr id="15" name="14 Redondear rectángulo de esquina diagonal"/>
            <p:cNvSpPr/>
            <p:nvPr/>
          </p:nvSpPr>
          <p:spPr>
            <a:xfrm>
              <a:off x="467544" y="4416859"/>
              <a:ext cx="2808312" cy="1552672"/>
            </a:xfrm>
            <a:prstGeom prst="round2Diag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just" defTabSz="711200">
                <a:lnSpc>
                  <a:spcPct val="125000"/>
                </a:lnSpc>
                <a:spcBef>
                  <a:spcPct val="0"/>
                </a:spcBef>
                <a:spcAft>
                  <a:spcPct val="35000"/>
                </a:spcAft>
              </a:pPr>
              <a:r>
                <a:rPr lang="es-ES" sz="1600" dirty="0">
                  <a:latin typeface="Arial" pitchFamily="34" charset="0"/>
                  <a:cs typeface="Arial" pitchFamily="34" charset="0"/>
                </a:rPr>
                <a:t>El </a:t>
              </a:r>
              <a:r>
                <a:rPr lang="es-ES" sz="1600" b="1" dirty="0">
                  <a:latin typeface="Arial" pitchFamily="34" charset="0"/>
                  <a:cs typeface="Arial" pitchFamily="34" charset="0"/>
                </a:rPr>
                <a:t>objeto</a:t>
              </a:r>
              <a:r>
                <a:rPr lang="es-ES" sz="1600" dirty="0">
                  <a:latin typeface="Arial" pitchFamily="34" charset="0"/>
                  <a:cs typeface="Arial" pitchFamily="34" charset="0"/>
                </a:rPr>
                <a:t> de la contratación, sea este una sustitución, la realización de una obra o servicio o por circunstancias de la producción.</a:t>
              </a:r>
            </a:p>
          </p:txBody>
        </p:sp>
        <p:sp>
          <p:nvSpPr>
            <p:cNvPr id="16" name="15 Rectángulo redondeado"/>
            <p:cNvSpPr/>
            <p:nvPr/>
          </p:nvSpPr>
          <p:spPr>
            <a:xfrm>
              <a:off x="3419872" y="4416859"/>
              <a:ext cx="2698050" cy="1552672"/>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just" defTabSz="711200">
                <a:lnSpc>
                  <a:spcPct val="125000"/>
                </a:lnSpc>
                <a:spcBef>
                  <a:spcPct val="0"/>
                </a:spcBef>
                <a:spcAft>
                  <a:spcPct val="35000"/>
                </a:spcAft>
              </a:pPr>
              <a:r>
                <a:rPr lang="es-ES" sz="1600" dirty="0">
                  <a:latin typeface="Arial" pitchFamily="34" charset="0"/>
                  <a:cs typeface="Arial" pitchFamily="34" charset="0"/>
                </a:rPr>
                <a:t>Por su </a:t>
              </a:r>
              <a:r>
                <a:rPr lang="es-ES" sz="1600" b="1" dirty="0">
                  <a:latin typeface="Arial" pitchFamily="34" charset="0"/>
                  <a:cs typeface="Arial" pitchFamily="34" charset="0"/>
                </a:rPr>
                <a:t>finalidad</a:t>
              </a:r>
              <a:r>
                <a:rPr lang="es-ES" sz="1600" dirty="0">
                  <a:latin typeface="Arial" pitchFamily="34" charset="0"/>
                  <a:cs typeface="Arial" pitchFamily="34" charset="0"/>
                </a:rPr>
                <a:t> de fomento de empleo de discapacitados, desempleados, colectivos desfavorecidos, etcétera.</a:t>
              </a:r>
            </a:p>
          </p:txBody>
        </p:sp>
        <p:sp>
          <p:nvSpPr>
            <p:cNvPr id="17" name="16 Redondear rectángulo de esquina diagonal"/>
            <p:cNvSpPr/>
            <p:nvPr/>
          </p:nvSpPr>
          <p:spPr>
            <a:xfrm>
              <a:off x="6228184" y="4416859"/>
              <a:ext cx="2520279" cy="1552672"/>
            </a:xfrm>
            <a:prstGeom prst="round2Diag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just" defTabSz="711200">
                <a:lnSpc>
                  <a:spcPct val="125000"/>
                </a:lnSpc>
                <a:spcBef>
                  <a:spcPct val="0"/>
                </a:spcBef>
                <a:spcAft>
                  <a:spcPct val="35000"/>
                </a:spcAft>
              </a:pPr>
              <a:r>
                <a:rPr lang="es-ES" sz="1600" dirty="0">
                  <a:latin typeface="Arial" pitchFamily="34" charset="0"/>
                  <a:cs typeface="Arial" pitchFamily="34" charset="0"/>
                </a:rPr>
                <a:t>Por su </a:t>
              </a:r>
              <a:r>
                <a:rPr lang="es-ES" sz="1600" b="1" dirty="0">
                  <a:latin typeface="Arial" pitchFamily="34" charset="0"/>
                  <a:cs typeface="Arial" pitchFamily="34" charset="0"/>
                </a:rPr>
                <a:t>función</a:t>
              </a:r>
              <a:r>
                <a:rPr lang="es-ES" sz="1600" dirty="0">
                  <a:latin typeface="Arial" pitchFamily="34" charset="0"/>
                  <a:cs typeface="Arial" pitchFamily="34" charset="0"/>
                </a:rPr>
                <a:t> específica, investigación interés social o fomento de empleo agrario.</a:t>
              </a:r>
            </a:p>
          </p:txBody>
        </p:sp>
      </p:grpSp>
    </p:spTree>
    <p:extLst>
      <p:ext uri="{BB962C8B-B14F-4D97-AF65-F5344CB8AC3E}">
        <p14:creationId xmlns:p14="http://schemas.microsoft.com/office/powerpoint/2010/main" val="2367336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43000" y="951975"/>
            <a:ext cx="10039350" cy="1200329"/>
          </a:xfrm>
          <a:prstGeom prst="rect">
            <a:avLst/>
          </a:prstGeom>
        </p:spPr>
        <p:txBody>
          <a:bodyPr wrap="square">
            <a:spAutoFit/>
          </a:bodyPr>
          <a:lstStyle/>
          <a:p>
            <a:pPr algn="just">
              <a:lnSpc>
                <a:spcPct val="150000"/>
              </a:lnSpc>
            </a:pPr>
            <a:r>
              <a:rPr lang="es-ES" sz="1600" dirty="0">
                <a:latin typeface="Arial" pitchFamily="34" charset="0"/>
                <a:cs typeface="Arial" pitchFamily="34" charset="0"/>
              </a:rPr>
              <a:t>Solamente se puede realizar verbalmente en el caso de que, por la naturaleza de la prestación, su duración no supere las cuatro semanas. En el resto de casos, es obligatoria la forma escrita.</a:t>
            </a:r>
          </a:p>
          <a:p>
            <a:pPr algn="just">
              <a:lnSpc>
                <a:spcPct val="150000"/>
              </a:lnSpc>
            </a:pPr>
            <a:r>
              <a:rPr lang="es-ES" sz="1600" dirty="0">
                <a:latin typeface="Arial" pitchFamily="34" charset="0"/>
                <a:cs typeface="Arial" pitchFamily="34" charset="0"/>
              </a:rPr>
              <a:t>Las </a:t>
            </a:r>
            <a:r>
              <a:rPr lang="es-ES" sz="1600" b="1" dirty="0">
                <a:latin typeface="Arial" pitchFamily="34" charset="0"/>
                <a:cs typeface="Arial" pitchFamily="34" charset="0"/>
              </a:rPr>
              <a:t>modalidades de contrato temporal</a:t>
            </a:r>
            <a:r>
              <a:rPr lang="es-ES" sz="1600" dirty="0">
                <a:latin typeface="Arial" pitchFamily="34" charset="0"/>
                <a:cs typeface="Arial" pitchFamily="34" charset="0"/>
              </a:rPr>
              <a:t> son las siguientes:</a:t>
            </a:r>
          </a:p>
        </p:txBody>
      </p:sp>
      <p:grpSp>
        <p:nvGrpSpPr>
          <p:cNvPr id="6" name="5 Grupo"/>
          <p:cNvGrpSpPr/>
          <p:nvPr/>
        </p:nvGrpSpPr>
        <p:grpSpPr>
          <a:xfrm>
            <a:off x="2244688" y="2581274"/>
            <a:ext cx="7835974" cy="3323803"/>
            <a:chOff x="1475685" y="3553868"/>
            <a:chExt cx="6095940" cy="2358326"/>
          </a:xfrm>
          <a:scene3d>
            <a:camera prst="isometricOffAxis2Left" zoom="95000"/>
            <a:lightRig rig="flat" dir="t"/>
          </a:scene3d>
        </p:grpSpPr>
        <p:sp>
          <p:nvSpPr>
            <p:cNvPr id="7" name="6 Forma libre"/>
            <p:cNvSpPr/>
            <p:nvPr/>
          </p:nvSpPr>
          <p:spPr>
            <a:xfrm>
              <a:off x="1475685" y="3553868"/>
              <a:ext cx="2848570" cy="403200"/>
            </a:xfrm>
            <a:custGeom>
              <a:avLst/>
              <a:gdLst>
                <a:gd name="connsiteX0" fmla="*/ 0 w 2848570"/>
                <a:gd name="connsiteY0" fmla="*/ 0 h 403200"/>
                <a:gd name="connsiteX1" fmla="*/ 2848570 w 2848570"/>
                <a:gd name="connsiteY1" fmla="*/ 0 h 403200"/>
                <a:gd name="connsiteX2" fmla="*/ 2848570 w 2848570"/>
                <a:gd name="connsiteY2" fmla="*/ 403200 h 403200"/>
                <a:gd name="connsiteX3" fmla="*/ 0 w 2848570"/>
                <a:gd name="connsiteY3" fmla="*/ 403200 h 403200"/>
                <a:gd name="connsiteX4" fmla="*/ 0 w 2848570"/>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03200">
                  <a:moveTo>
                    <a:pt x="0" y="0"/>
                  </a:moveTo>
                  <a:lnTo>
                    <a:pt x="2848570" y="0"/>
                  </a:lnTo>
                  <a:lnTo>
                    <a:pt x="2848570" y="403200"/>
                  </a:lnTo>
                  <a:lnTo>
                    <a:pt x="0" y="403200"/>
                  </a:lnTo>
                  <a:lnTo>
                    <a:pt x="0" y="0"/>
                  </a:lnTo>
                  <a:close/>
                </a:path>
              </a:pathLst>
            </a:custGeom>
            <a:sp3d extrusionH="381000" contourW="38100" prstMaterial="matte">
              <a:contourClr>
                <a:schemeClr val="lt1"/>
              </a:contourClr>
            </a:sp3d>
          </p:spPr>
          <p:style>
            <a:lnRef idx="1">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120000"/>
                </a:lnSpc>
                <a:spcBef>
                  <a:spcPct val="0"/>
                </a:spcBef>
                <a:spcAft>
                  <a:spcPct val="35000"/>
                </a:spcAft>
              </a:pPr>
              <a:r>
                <a:rPr lang="es-ES" sz="1600" b="1" dirty="0">
                  <a:latin typeface="Arial" pitchFamily="34" charset="0"/>
                  <a:cs typeface="Arial" pitchFamily="34" charset="0"/>
                </a:rPr>
                <a:t>Obra o servicio determinado</a:t>
              </a:r>
            </a:p>
          </p:txBody>
        </p:sp>
        <p:sp>
          <p:nvSpPr>
            <p:cNvPr id="8" name="7 Forma libre"/>
            <p:cNvSpPr/>
            <p:nvPr/>
          </p:nvSpPr>
          <p:spPr>
            <a:xfrm>
              <a:off x="1475685" y="3957068"/>
              <a:ext cx="2848570" cy="1955126"/>
            </a:xfrm>
            <a:custGeom>
              <a:avLst/>
              <a:gdLst>
                <a:gd name="connsiteX0" fmla="*/ 0 w 2848570"/>
                <a:gd name="connsiteY0" fmla="*/ 0 h 1955126"/>
                <a:gd name="connsiteX1" fmla="*/ 2848570 w 2848570"/>
                <a:gd name="connsiteY1" fmla="*/ 0 h 1955126"/>
                <a:gd name="connsiteX2" fmla="*/ 2848570 w 2848570"/>
                <a:gd name="connsiteY2" fmla="*/ 1955126 h 1955126"/>
                <a:gd name="connsiteX3" fmla="*/ 0 w 2848570"/>
                <a:gd name="connsiteY3" fmla="*/ 1955126 h 1955126"/>
                <a:gd name="connsiteX4" fmla="*/ 0 w 2848570"/>
                <a:gd name="connsiteY4" fmla="*/ 0 h 195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1955126">
                  <a:moveTo>
                    <a:pt x="0" y="0"/>
                  </a:moveTo>
                  <a:lnTo>
                    <a:pt x="2848570" y="0"/>
                  </a:lnTo>
                  <a:lnTo>
                    <a:pt x="2848570" y="1955126"/>
                  </a:lnTo>
                  <a:lnTo>
                    <a:pt x="0" y="1955126"/>
                  </a:lnTo>
                  <a:lnTo>
                    <a:pt x="0" y="0"/>
                  </a:lnTo>
                  <a:close/>
                </a:path>
              </a:pathLst>
            </a:custGeom>
            <a:sp3d extrusionH="381000" contourW="38100" prstMaterial="matte">
              <a:contourClr>
                <a:schemeClr val="lt1"/>
              </a:contourClr>
            </a:sp3d>
          </p:spPr>
          <p:style>
            <a:lnRef idx="0">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algn="just" defTabSz="622300">
                <a:lnSpc>
                  <a:spcPct val="150000"/>
                </a:lnSpc>
                <a:spcBef>
                  <a:spcPct val="0"/>
                </a:spcBef>
                <a:spcAft>
                  <a:spcPct val="15000"/>
                </a:spcAft>
              </a:pPr>
              <a:r>
                <a:rPr lang="es-ES" sz="1700" dirty="0">
                  <a:latin typeface="Arial" pitchFamily="34" charset="0"/>
                  <a:cs typeface="Arial" pitchFamily="34" charset="0"/>
                </a:rPr>
                <a:t>Su finalidad es la de la realización de una tarea concreta, con sustantividad propia, duración incierta y que no forme parte de la actividad regular de la empresa.</a:t>
              </a:r>
            </a:p>
          </p:txBody>
        </p:sp>
        <p:sp>
          <p:nvSpPr>
            <p:cNvPr id="9" name="8 Forma libre"/>
            <p:cNvSpPr/>
            <p:nvPr/>
          </p:nvSpPr>
          <p:spPr>
            <a:xfrm>
              <a:off x="4723055" y="3553868"/>
              <a:ext cx="2848570" cy="403200"/>
            </a:xfrm>
            <a:custGeom>
              <a:avLst/>
              <a:gdLst>
                <a:gd name="connsiteX0" fmla="*/ 0 w 2848570"/>
                <a:gd name="connsiteY0" fmla="*/ 0 h 403200"/>
                <a:gd name="connsiteX1" fmla="*/ 2848570 w 2848570"/>
                <a:gd name="connsiteY1" fmla="*/ 0 h 403200"/>
                <a:gd name="connsiteX2" fmla="*/ 2848570 w 2848570"/>
                <a:gd name="connsiteY2" fmla="*/ 403200 h 403200"/>
                <a:gd name="connsiteX3" fmla="*/ 0 w 2848570"/>
                <a:gd name="connsiteY3" fmla="*/ 403200 h 403200"/>
                <a:gd name="connsiteX4" fmla="*/ 0 w 2848570"/>
                <a:gd name="connsiteY4" fmla="*/ 0 h 40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03200">
                  <a:moveTo>
                    <a:pt x="0" y="0"/>
                  </a:moveTo>
                  <a:lnTo>
                    <a:pt x="2848570" y="0"/>
                  </a:lnTo>
                  <a:lnTo>
                    <a:pt x="2848570" y="403200"/>
                  </a:lnTo>
                  <a:lnTo>
                    <a:pt x="0" y="403200"/>
                  </a:lnTo>
                  <a:lnTo>
                    <a:pt x="0" y="0"/>
                  </a:lnTo>
                  <a:close/>
                </a:path>
              </a:pathLst>
            </a:custGeom>
            <a:sp3d extrusionH="381000" contourW="38100" prstMaterial="matte">
              <a:contourClr>
                <a:schemeClr val="lt1"/>
              </a:contourClr>
            </a:sp3d>
          </p:spPr>
          <p:style>
            <a:lnRef idx="1">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9568" tIns="56896" rIns="99568" bIns="56896" numCol="1" spcCol="1270" anchor="ctr" anchorCtr="0">
              <a:noAutofit/>
            </a:bodyPr>
            <a:lstStyle/>
            <a:p>
              <a:pPr algn="ctr" defTabSz="622300">
                <a:lnSpc>
                  <a:spcPct val="120000"/>
                </a:lnSpc>
                <a:spcBef>
                  <a:spcPct val="0"/>
                </a:spcBef>
                <a:spcAft>
                  <a:spcPct val="35000"/>
                </a:spcAft>
              </a:pPr>
              <a:r>
                <a:rPr lang="es-ES" sz="1600" b="1" dirty="0">
                  <a:latin typeface="Arial" pitchFamily="34" charset="0"/>
                  <a:cs typeface="Arial" pitchFamily="34" charset="0"/>
                </a:rPr>
                <a:t>Circunstancias de la producción</a:t>
              </a:r>
            </a:p>
          </p:txBody>
        </p:sp>
        <p:sp>
          <p:nvSpPr>
            <p:cNvPr id="10" name="9 Forma libre"/>
            <p:cNvSpPr/>
            <p:nvPr/>
          </p:nvSpPr>
          <p:spPr>
            <a:xfrm>
              <a:off x="4723055" y="3957068"/>
              <a:ext cx="2848570" cy="1955126"/>
            </a:xfrm>
            <a:custGeom>
              <a:avLst/>
              <a:gdLst>
                <a:gd name="connsiteX0" fmla="*/ 0 w 2848570"/>
                <a:gd name="connsiteY0" fmla="*/ 0 h 1955126"/>
                <a:gd name="connsiteX1" fmla="*/ 2848570 w 2848570"/>
                <a:gd name="connsiteY1" fmla="*/ 0 h 1955126"/>
                <a:gd name="connsiteX2" fmla="*/ 2848570 w 2848570"/>
                <a:gd name="connsiteY2" fmla="*/ 1955126 h 1955126"/>
                <a:gd name="connsiteX3" fmla="*/ 0 w 2848570"/>
                <a:gd name="connsiteY3" fmla="*/ 1955126 h 1955126"/>
                <a:gd name="connsiteX4" fmla="*/ 0 w 2848570"/>
                <a:gd name="connsiteY4" fmla="*/ 0 h 195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1955126">
                  <a:moveTo>
                    <a:pt x="0" y="0"/>
                  </a:moveTo>
                  <a:lnTo>
                    <a:pt x="2848570" y="0"/>
                  </a:lnTo>
                  <a:lnTo>
                    <a:pt x="2848570" y="1955126"/>
                  </a:lnTo>
                  <a:lnTo>
                    <a:pt x="0" y="1955126"/>
                  </a:lnTo>
                  <a:lnTo>
                    <a:pt x="0" y="0"/>
                  </a:lnTo>
                  <a:close/>
                </a:path>
              </a:pathLst>
            </a:custGeom>
            <a:sp3d extrusionH="381000" contourW="38100" prstMaterial="matte">
              <a:contourClr>
                <a:schemeClr val="lt1"/>
              </a:contourClr>
            </a:sp3d>
          </p:spPr>
          <p:style>
            <a:lnRef idx="0">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0" lvl="1" algn="just" defTabSz="622300">
                <a:lnSpc>
                  <a:spcPct val="150000"/>
                </a:lnSpc>
                <a:spcBef>
                  <a:spcPct val="0"/>
                </a:spcBef>
                <a:spcAft>
                  <a:spcPct val="15000"/>
                </a:spcAft>
              </a:pPr>
              <a:r>
                <a:rPr lang="es-ES" sz="1700" dirty="0">
                  <a:latin typeface="Arial" pitchFamily="34" charset="0"/>
                  <a:cs typeface="Arial" pitchFamily="34" charset="0"/>
                </a:rPr>
                <a:t>Su objetivo es cubrir puestos de trabajo generados por un aumento puntual y temporal de la producción, apertura de una nueva actividad o el lanzamiento de nuevos productos.</a:t>
              </a:r>
            </a:p>
          </p:txBody>
        </p:sp>
      </p:grpSp>
    </p:spTree>
    <p:extLst>
      <p:ext uri="{BB962C8B-B14F-4D97-AF65-F5344CB8AC3E}">
        <p14:creationId xmlns:p14="http://schemas.microsoft.com/office/powerpoint/2010/main" val="7642709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23950" y="829232"/>
            <a:ext cx="10153650" cy="6121676"/>
          </a:xfrm>
          <a:prstGeom prst="rect">
            <a:avLst/>
          </a:prstGeom>
        </p:spPr>
        <p:txBody>
          <a:bodyPr wrap="square">
            <a:spAutoFit/>
          </a:bodyPr>
          <a:lstStyle/>
          <a:p>
            <a:pPr algn="just">
              <a:lnSpc>
                <a:spcPct val="170000"/>
              </a:lnSpc>
              <a:spcAft>
                <a:spcPts val="600"/>
              </a:spcAft>
              <a:buClr>
                <a:srgbClr val="C00000"/>
              </a:buClr>
              <a:buFont typeface="Arial" pitchFamily="34" charset="0"/>
              <a:buChar char="♦"/>
            </a:pPr>
            <a:r>
              <a:rPr lang="es-ES" sz="1700" dirty="0">
                <a:latin typeface="Arial" pitchFamily="34" charset="0"/>
                <a:cs typeface="Arial" pitchFamily="34" charset="0"/>
              </a:rPr>
              <a:t> Tiene por objeto la realización de una obra o servicio determinados, la cual habrá de describirse con detalle en las cláusulas específicas del contrato.</a:t>
            </a:r>
          </a:p>
          <a:p>
            <a:pPr algn="just">
              <a:lnSpc>
                <a:spcPct val="170000"/>
              </a:lnSpc>
              <a:spcAft>
                <a:spcPts val="600"/>
              </a:spcAft>
              <a:buClr>
                <a:srgbClr val="C00000"/>
              </a:buClr>
              <a:buFont typeface="Arial" pitchFamily="34" charset="0"/>
              <a:buChar char="♦"/>
            </a:pPr>
            <a:r>
              <a:rPr lang="es-ES" sz="1700" dirty="0">
                <a:latin typeface="Arial" pitchFamily="34" charset="0"/>
                <a:cs typeface="Arial" pitchFamily="34" charset="0"/>
              </a:rPr>
              <a:t> Las causas de este tipo de contrato han de tener sustantividad propia y no tratarse de la actividad regular de la empresa.</a:t>
            </a:r>
          </a:p>
          <a:p>
            <a:pPr algn="just">
              <a:lnSpc>
                <a:spcPct val="170000"/>
              </a:lnSpc>
              <a:spcAft>
                <a:spcPts val="600"/>
              </a:spcAft>
              <a:buClr>
                <a:srgbClr val="C00000"/>
              </a:buClr>
              <a:buFont typeface="Arial" pitchFamily="34" charset="0"/>
              <a:buChar char="♦"/>
            </a:pPr>
            <a:r>
              <a:rPr lang="es-ES" sz="1700" dirty="0">
                <a:latin typeface="Arial" pitchFamily="34" charset="0"/>
                <a:cs typeface="Arial" pitchFamily="34" charset="0"/>
              </a:rPr>
              <a:t> El contrato ha de extinguirse a la finalización de la obra.</a:t>
            </a:r>
          </a:p>
          <a:p>
            <a:pPr algn="just">
              <a:lnSpc>
                <a:spcPct val="170000"/>
              </a:lnSpc>
              <a:spcAft>
                <a:spcPts val="600"/>
              </a:spcAft>
              <a:buClr>
                <a:srgbClr val="C00000"/>
              </a:buClr>
              <a:buFont typeface="Arial" pitchFamily="34" charset="0"/>
              <a:buChar char="♦"/>
            </a:pPr>
            <a:r>
              <a:rPr lang="es-ES" sz="1700" dirty="0" smtClean="0">
                <a:latin typeface="Arial" pitchFamily="34" charset="0"/>
                <a:cs typeface="Arial" pitchFamily="34" charset="0"/>
              </a:rPr>
              <a:t> En caso de que el trabajador finalizara la obra y siguiera trabajando, se presupone indefinido</a:t>
            </a:r>
          </a:p>
          <a:p>
            <a:pPr algn="just">
              <a:lnSpc>
                <a:spcPct val="170000"/>
              </a:lnSpc>
              <a:spcAft>
                <a:spcPts val="600"/>
              </a:spcAft>
              <a:buClr>
                <a:srgbClr val="C00000"/>
              </a:buClr>
              <a:buFont typeface="Arial" pitchFamily="34" charset="0"/>
              <a:buChar char="♦"/>
            </a:pPr>
            <a:r>
              <a:rPr lang="es-ES" sz="1700" dirty="0" smtClean="0">
                <a:latin typeface="Arial" pitchFamily="34" charset="0"/>
                <a:cs typeface="Arial" pitchFamily="34" charset="0"/>
              </a:rPr>
              <a:t> Se podrá concertar a jornada completa o a jornada parcial.</a:t>
            </a:r>
          </a:p>
          <a:p>
            <a:pPr algn="just">
              <a:lnSpc>
                <a:spcPct val="170000"/>
              </a:lnSpc>
              <a:spcAft>
                <a:spcPts val="600"/>
              </a:spcAft>
              <a:buClr>
                <a:srgbClr val="C00000"/>
              </a:buClr>
              <a:buFont typeface="Arial" pitchFamily="34" charset="0"/>
              <a:buChar char="♦"/>
            </a:pPr>
            <a:r>
              <a:rPr lang="es-ES" sz="1700" dirty="0" smtClean="0">
                <a:latin typeface="Arial" pitchFamily="34" charset="0"/>
                <a:cs typeface="Arial" pitchFamily="34" charset="0"/>
              </a:rPr>
              <a:t> </a:t>
            </a:r>
            <a:r>
              <a:rPr lang="es-ES" sz="1700" dirty="0">
                <a:latin typeface="Arial" pitchFamily="34" charset="0"/>
                <a:cs typeface="Arial" pitchFamily="34" charset="0"/>
              </a:rPr>
              <a:t>Los contratos de obra realizados en fraude de ley se presuponen indefinidos.</a:t>
            </a:r>
          </a:p>
          <a:p>
            <a:pPr algn="just">
              <a:lnSpc>
                <a:spcPct val="170000"/>
              </a:lnSpc>
              <a:spcAft>
                <a:spcPts val="600"/>
              </a:spcAft>
              <a:buClr>
                <a:srgbClr val="C00000"/>
              </a:buClr>
              <a:buFont typeface="Arial" pitchFamily="34" charset="0"/>
              <a:buChar char="♦"/>
            </a:pPr>
            <a:r>
              <a:rPr lang="es-ES" sz="1700" dirty="0">
                <a:latin typeface="Arial" pitchFamily="34" charset="0"/>
                <a:cs typeface="Arial" pitchFamily="34" charset="0"/>
              </a:rPr>
              <a:t> A la finalización del contrato, d</a:t>
            </a:r>
            <a:r>
              <a:rPr lang="es-ES" sz="1700" dirty="0" smtClean="0">
                <a:latin typeface="Arial" pitchFamily="34" charset="0"/>
                <a:cs typeface="Arial" pitchFamily="34" charset="0"/>
              </a:rPr>
              <a:t>erecho </a:t>
            </a:r>
            <a:r>
              <a:rPr lang="es-ES" sz="1700" dirty="0">
                <a:latin typeface="Arial" pitchFamily="34" charset="0"/>
                <a:cs typeface="Arial" pitchFamily="34" charset="0"/>
              </a:rPr>
              <a:t>a una indemnización de 12 días por año trabajado</a:t>
            </a:r>
            <a:r>
              <a:rPr lang="es-ES" sz="1700" dirty="0" smtClean="0">
                <a:latin typeface="Arial" pitchFamily="34" charset="0"/>
                <a:cs typeface="Arial" pitchFamily="34" charset="0"/>
              </a:rPr>
              <a:t>.</a:t>
            </a:r>
          </a:p>
          <a:p>
            <a:pPr algn="just">
              <a:lnSpc>
                <a:spcPct val="170000"/>
              </a:lnSpc>
              <a:spcAft>
                <a:spcPts val="600"/>
              </a:spcAft>
              <a:buClr>
                <a:srgbClr val="C00000"/>
              </a:buClr>
              <a:buFont typeface="Arial" pitchFamily="34" charset="0"/>
              <a:buChar char="♦"/>
            </a:pPr>
            <a:r>
              <a:rPr lang="es-ES" sz="1700" dirty="0">
                <a:latin typeface="Arial" pitchFamily="34" charset="0"/>
                <a:cs typeface="Arial" pitchFamily="34" charset="0"/>
              </a:rPr>
              <a:t> La duración máxima de la obra está establecida en 3 años.</a:t>
            </a:r>
          </a:p>
          <a:p>
            <a:pPr algn="just">
              <a:lnSpc>
                <a:spcPct val="170000"/>
              </a:lnSpc>
              <a:spcAft>
                <a:spcPts val="600"/>
              </a:spcAft>
              <a:buClr>
                <a:srgbClr val="C00000"/>
              </a:buClr>
              <a:buFont typeface="Arial" pitchFamily="34" charset="0"/>
              <a:buChar char="♦"/>
            </a:pPr>
            <a:r>
              <a:rPr lang="es-ES" sz="1700" dirty="0">
                <a:latin typeface="Arial" pitchFamily="34" charset="0"/>
                <a:cs typeface="Arial" pitchFamily="34" charset="0"/>
              </a:rPr>
              <a:t> Es obligatoria la forma escrita y su comunicación al SEPE en un plazo de 10 </a:t>
            </a:r>
            <a:r>
              <a:rPr lang="es-ES" sz="1700" dirty="0" smtClean="0">
                <a:latin typeface="Arial" pitchFamily="34" charset="0"/>
                <a:cs typeface="Arial" pitchFamily="34" charset="0"/>
              </a:rPr>
              <a:t>días</a:t>
            </a:r>
            <a:endParaRPr lang="es-ES" sz="1700" dirty="0">
              <a:latin typeface="Arial" pitchFamily="34" charset="0"/>
              <a:cs typeface="Arial" pitchFamily="34" charset="0"/>
            </a:endParaRPr>
          </a:p>
          <a:p>
            <a:pPr algn="just">
              <a:lnSpc>
                <a:spcPct val="170000"/>
              </a:lnSpc>
              <a:spcAft>
                <a:spcPts val="600"/>
              </a:spcAft>
              <a:buClr>
                <a:srgbClr val="C00000"/>
              </a:buClr>
              <a:buFont typeface="Arial" pitchFamily="34" charset="0"/>
              <a:buChar char="♦"/>
            </a:pPr>
            <a:endParaRPr lang="es-ES" sz="1700" dirty="0">
              <a:latin typeface="Arial" pitchFamily="34" charset="0"/>
              <a:cs typeface="Arial" pitchFamily="34" charset="0"/>
            </a:endParaRPr>
          </a:p>
        </p:txBody>
      </p:sp>
      <p:sp>
        <p:nvSpPr>
          <p:cNvPr id="3" name="2 CuadroTexto"/>
          <p:cNvSpPr txBox="1"/>
          <p:nvPr/>
        </p:nvSpPr>
        <p:spPr>
          <a:xfrm>
            <a:off x="1916299" y="459900"/>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2.2.1 </a:t>
            </a:r>
            <a:r>
              <a:rPr lang="es-ES" b="1" dirty="0">
                <a:solidFill>
                  <a:srgbClr val="C00000"/>
                </a:solidFill>
                <a:latin typeface="Arial" pitchFamily="34" charset="0"/>
                <a:cs typeface="Arial" pitchFamily="34" charset="0"/>
              </a:rPr>
              <a:t>Contrato de obra o servicio determinado</a:t>
            </a:r>
          </a:p>
        </p:txBody>
      </p:sp>
    </p:spTree>
    <p:extLst>
      <p:ext uri="{BB962C8B-B14F-4D97-AF65-F5344CB8AC3E}">
        <p14:creationId xmlns:p14="http://schemas.microsoft.com/office/powerpoint/2010/main" val="2268439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586161" y="515119"/>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2.2.2 </a:t>
            </a:r>
            <a:r>
              <a:rPr lang="es-ES" b="1" dirty="0">
                <a:solidFill>
                  <a:srgbClr val="C00000"/>
                </a:solidFill>
                <a:latin typeface="Arial" pitchFamily="34" charset="0"/>
                <a:cs typeface="Arial" pitchFamily="34" charset="0"/>
              </a:rPr>
              <a:t>Eventual por circunstancias de la producción</a:t>
            </a:r>
          </a:p>
        </p:txBody>
      </p:sp>
      <p:sp>
        <p:nvSpPr>
          <p:cNvPr id="4" name="3 Rectángulo"/>
          <p:cNvSpPr/>
          <p:nvPr/>
        </p:nvSpPr>
        <p:spPr>
          <a:xfrm>
            <a:off x="1162050" y="884451"/>
            <a:ext cx="10029825" cy="5208670"/>
          </a:xfrm>
          <a:prstGeom prst="rect">
            <a:avLst/>
          </a:prstGeom>
        </p:spPr>
        <p:txBody>
          <a:bodyPr wrap="square">
            <a:spAutoFit/>
          </a:bodyPr>
          <a:lstStyle/>
          <a:p>
            <a:pPr algn="just">
              <a:lnSpc>
                <a:spcPct val="170000"/>
              </a:lnSpc>
              <a:spcAft>
                <a:spcPts val="600"/>
              </a:spcAft>
              <a:buClr>
                <a:schemeClr val="accent2"/>
              </a:buClr>
              <a:buFont typeface="Arial" pitchFamily="34" charset="0"/>
              <a:buChar char="●"/>
            </a:pPr>
            <a:r>
              <a:rPr lang="es-ES" sz="1500" dirty="0">
                <a:latin typeface="Arial" pitchFamily="34" charset="0"/>
                <a:cs typeface="Arial" pitchFamily="34" charset="0"/>
              </a:rPr>
              <a:t> Tiene por objeto atender aumentos de producción derivados de incremento de ventas, lanzamiento de nuevos productos o apertura de nuevos establecimientos.</a:t>
            </a:r>
          </a:p>
          <a:p>
            <a:pPr algn="just">
              <a:lnSpc>
                <a:spcPct val="170000"/>
              </a:lnSpc>
              <a:spcAft>
                <a:spcPts val="600"/>
              </a:spcAft>
              <a:buClr>
                <a:schemeClr val="accent2"/>
              </a:buClr>
              <a:buFont typeface="Arial" pitchFamily="34" charset="0"/>
              <a:buChar char="●"/>
            </a:pPr>
            <a:r>
              <a:rPr lang="es-ES" sz="1500" dirty="0">
                <a:latin typeface="Arial" pitchFamily="34" charset="0"/>
                <a:cs typeface="Arial" pitchFamily="34" charset="0"/>
              </a:rPr>
              <a:t> Se podrá concertar a jornada completa o a jornada parcial.</a:t>
            </a:r>
          </a:p>
          <a:p>
            <a:pPr algn="just">
              <a:lnSpc>
                <a:spcPct val="170000"/>
              </a:lnSpc>
              <a:spcAft>
                <a:spcPts val="600"/>
              </a:spcAft>
              <a:buClr>
                <a:schemeClr val="accent2"/>
              </a:buClr>
              <a:buFont typeface="Arial" pitchFamily="34" charset="0"/>
              <a:buChar char="●"/>
            </a:pPr>
            <a:r>
              <a:rPr lang="es-ES" sz="1500" dirty="0">
                <a:latin typeface="Arial" pitchFamily="34" charset="0"/>
                <a:cs typeface="Arial" pitchFamily="34" charset="0"/>
              </a:rPr>
              <a:t> Los contratos de circunstancias de la producción realizados en fraude de ley se presuponen indefinidos.</a:t>
            </a:r>
          </a:p>
          <a:p>
            <a:pPr algn="just">
              <a:lnSpc>
                <a:spcPct val="170000"/>
              </a:lnSpc>
              <a:spcAft>
                <a:spcPts val="600"/>
              </a:spcAft>
              <a:buClr>
                <a:schemeClr val="accent2"/>
              </a:buClr>
              <a:buFont typeface="Arial" pitchFamily="34" charset="0"/>
              <a:buChar char="●"/>
            </a:pPr>
            <a:r>
              <a:rPr lang="es-ES" sz="1500" dirty="0">
                <a:latin typeface="Arial" pitchFamily="34" charset="0"/>
                <a:cs typeface="Arial" pitchFamily="34" charset="0"/>
              </a:rPr>
              <a:t> A la finalización del contrato</a:t>
            </a:r>
            <a:r>
              <a:rPr lang="es-ES" sz="1500" dirty="0" smtClean="0">
                <a:latin typeface="Arial" pitchFamily="34" charset="0"/>
                <a:cs typeface="Arial" pitchFamily="34" charset="0"/>
              </a:rPr>
              <a:t>, </a:t>
            </a:r>
            <a:r>
              <a:rPr lang="es-ES" sz="1500" dirty="0">
                <a:latin typeface="Arial" pitchFamily="34" charset="0"/>
                <a:cs typeface="Arial" pitchFamily="34" charset="0"/>
              </a:rPr>
              <a:t>derecho a una indemnización de 12 días por año trabajado</a:t>
            </a:r>
            <a:r>
              <a:rPr lang="es-ES" sz="1500" dirty="0" smtClean="0">
                <a:latin typeface="Arial" pitchFamily="34" charset="0"/>
                <a:cs typeface="Arial" pitchFamily="34" charset="0"/>
              </a:rPr>
              <a:t>.</a:t>
            </a:r>
          </a:p>
          <a:p>
            <a:pPr algn="just">
              <a:lnSpc>
                <a:spcPct val="170000"/>
              </a:lnSpc>
              <a:spcAft>
                <a:spcPts val="600"/>
              </a:spcAft>
              <a:buClr>
                <a:schemeClr val="accent2"/>
              </a:buClr>
              <a:buFont typeface="Arial" pitchFamily="34" charset="0"/>
              <a:buChar char="●"/>
            </a:pPr>
            <a:r>
              <a:rPr lang="es-ES" sz="1500" dirty="0">
                <a:latin typeface="Arial" pitchFamily="34" charset="0"/>
                <a:cs typeface="Arial" pitchFamily="34" charset="0"/>
              </a:rPr>
              <a:t>La duración máxima de este tipo de contrato está establecida en 6 meses, dentro de un periodo de referencia de 12 meses. No obstante, por convenio colectivo se podrá ampliar esta duración, siendo como máximo, de 12 meses en un periodo de referencia de 18 meses.</a:t>
            </a:r>
          </a:p>
          <a:p>
            <a:pPr algn="just">
              <a:lnSpc>
                <a:spcPct val="170000"/>
              </a:lnSpc>
              <a:spcAft>
                <a:spcPts val="600"/>
              </a:spcAft>
              <a:buClr>
                <a:schemeClr val="accent2"/>
              </a:buClr>
              <a:buFont typeface="Arial" pitchFamily="34" charset="0"/>
              <a:buChar char="●"/>
            </a:pPr>
            <a:r>
              <a:rPr lang="es-ES" sz="1500" dirty="0">
                <a:latin typeface="Arial" pitchFamily="34" charset="0"/>
                <a:cs typeface="Arial" pitchFamily="34" charset="0"/>
              </a:rPr>
              <a:t> Si al finalizar el periodo inicial, ninguna de las partes denunciara su finalización y el trabajador continuara prestando sus servicios, la duración se prorrogará automáticamente hasta el periodo máximo, y, agotado este, se convertirá automáticamente en indefinido.</a:t>
            </a:r>
          </a:p>
          <a:p>
            <a:pPr algn="just">
              <a:lnSpc>
                <a:spcPct val="170000"/>
              </a:lnSpc>
              <a:spcAft>
                <a:spcPts val="600"/>
              </a:spcAft>
              <a:buClr>
                <a:schemeClr val="accent2"/>
              </a:buClr>
              <a:buFont typeface="Arial" pitchFamily="34" charset="0"/>
              <a:buChar char="●"/>
            </a:pPr>
            <a:r>
              <a:rPr lang="es-ES" sz="1500" dirty="0">
                <a:latin typeface="Arial" pitchFamily="34" charset="0"/>
                <a:cs typeface="Arial" pitchFamily="34" charset="0"/>
              </a:rPr>
              <a:t> Es obligatoria la forma escrita y su comunicación al SEPE en un plazo de 10 días desde  su formalización</a:t>
            </a:r>
            <a:r>
              <a:rPr lang="es-ES" sz="1500" dirty="0" smtClean="0">
                <a:latin typeface="Arial" pitchFamily="34" charset="0"/>
                <a:cs typeface="Arial" pitchFamily="34" charset="0"/>
              </a:rPr>
              <a:t>.</a:t>
            </a:r>
            <a:endParaRPr lang="es-ES" sz="1500" dirty="0">
              <a:latin typeface="Arial" pitchFamily="34" charset="0"/>
              <a:cs typeface="Arial" pitchFamily="34" charset="0"/>
            </a:endParaRPr>
          </a:p>
        </p:txBody>
      </p:sp>
    </p:spTree>
    <p:extLst>
      <p:ext uri="{BB962C8B-B14F-4D97-AF65-F5344CB8AC3E}">
        <p14:creationId xmlns:p14="http://schemas.microsoft.com/office/powerpoint/2010/main" val="15241085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171575" y="1844825"/>
            <a:ext cx="10067925" cy="3877985"/>
          </a:xfrm>
          <a:prstGeom prst="rect">
            <a:avLst/>
          </a:prstGeom>
        </p:spPr>
        <p:txBody>
          <a:bodyPr wrap="square">
            <a:spAutoFit/>
          </a:bodyPr>
          <a:lstStyle/>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Tiene por objeto la contratación laboral para la sustitución de trabajadores con derecho a reserva de su puesto de trabajo.</a:t>
            </a:r>
          </a:p>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En el modelo de contrato es necesario consignar el nombre del trabajador sustituido y las circunstancias que ponen fin al contrato.</a:t>
            </a:r>
          </a:p>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Se podrá concertar a jornada completa o a jornada parcial.</a:t>
            </a:r>
          </a:p>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Los contratos de interinidad realizados en fraude de ley se presuponen indefinidos.</a:t>
            </a:r>
          </a:p>
        </p:txBody>
      </p:sp>
      <p:sp>
        <p:nvSpPr>
          <p:cNvPr id="3" name="2 CuadroTexto"/>
          <p:cNvSpPr txBox="1"/>
          <p:nvPr/>
        </p:nvSpPr>
        <p:spPr>
          <a:xfrm>
            <a:off x="1775520" y="1340768"/>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2.2.3. </a:t>
            </a:r>
            <a:r>
              <a:rPr lang="es-ES" b="1" dirty="0">
                <a:solidFill>
                  <a:srgbClr val="C00000"/>
                </a:solidFill>
                <a:latin typeface="Arial" pitchFamily="34" charset="0"/>
                <a:cs typeface="Arial" pitchFamily="34" charset="0"/>
              </a:rPr>
              <a:t>Interinidad</a:t>
            </a:r>
          </a:p>
        </p:txBody>
      </p:sp>
    </p:spTree>
    <p:extLst>
      <p:ext uri="{BB962C8B-B14F-4D97-AF65-F5344CB8AC3E}">
        <p14:creationId xmlns:p14="http://schemas.microsoft.com/office/powerpoint/2010/main" val="25174258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280160"/>
            <a:ext cx="10058400" cy="3044952"/>
          </a:xfrm>
        </p:spPr>
        <p:txBody>
          <a:bodyPr/>
          <a:lstStyle/>
          <a:p>
            <a:r>
              <a:rPr lang="es-ES" b="1" spc="0" dirty="0" smtClean="0">
                <a:ln w="22225">
                  <a:solidFill>
                    <a:schemeClr val="accent2"/>
                  </a:solidFill>
                  <a:prstDash val="solid"/>
                </a:ln>
                <a:solidFill>
                  <a:schemeClr val="accent2">
                    <a:lumMod val="40000"/>
                    <a:lumOff val="60000"/>
                  </a:schemeClr>
                </a:solidFill>
                <a:effectLst>
                  <a:outerShdw blurRad="50800" dist="38100" dir="18900000" algn="bl" rotWithShape="0">
                    <a:prstClr val="black">
                      <a:alpha val="40000"/>
                    </a:prstClr>
                  </a:outerShdw>
                </a:effectLst>
              </a:rPr>
              <a:t>El Contrato de Trabajo</a:t>
            </a:r>
            <a:endParaRPr lang="es-ES" b="1" spc="0" dirty="0">
              <a:ln w="22225">
                <a:solidFill>
                  <a:schemeClr val="accent2"/>
                </a:solidFill>
                <a:prstDash val="solid"/>
              </a:ln>
              <a:solidFill>
                <a:schemeClr val="accent2">
                  <a:lumMod val="40000"/>
                  <a:lumOff val="60000"/>
                </a:schemeClr>
              </a:solidFill>
              <a:effectLst>
                <a:outerShdw blurRad="50800" dist="38100" dir="18900000" algn="bl" rotWithShape="0">
                  <a:prstClr val="black">
                    <a:alpha val="40000"/>
                  </a:prstClr>
                </a:outerShdw>
              </a:effectLst>
            </a:endParaRPr>
          </a:p>
        </p:txBody>
      </p:sp>
      <p:sp>
        <p:nvSpPr>
          <p:cNvPr id="3" name="Marcador de texto 2"/>
          <p:cNvSpPr>
            <a:spLocks noGrp="1"/>
          </p:cNvSpPr>
          <p:nvPr>
            <p:ph type="body" idx="1"/>
          </p:nvPr>
        </p:nvSpPr>
        <p:spPr>
          <a:xfrm>
            <a:off x="1097280" y="4505379"/>
            <a:ext cx="10058400" cy="1828746"/>
          </a:xfrm>
        </p:spPr>
        <p:txBody>
          <a:bodyPr>
            <a:normAutofit fontScale="85000" lnSpcReduction="20000"/>
          </a:bodyPr>
          <a:lstStyle/>
          <a:p>
            <a:pPr marL="457200" indent="-457200">
              <a:buAutoNum type="arabicPeriod"/>
            </a:pPr>
            <a:r>
              <a:rPr lang="es-ES" dirty="0" smtClean="0"/>
              <a:t>Características, ELEMENTOS esenciales y Elementos personales: sujetos del contrato de trabajo</a:t>
            </a:r>
          </a:p>
          <a:p>
            <a:pPr marL="457200" indent="-457200">
              <a:buAutoNum type="arabicPeriod"/>
            </a:pPr>
            <a:r>
              <a:rPr lang="es-ES" dirty="0" smtClean="0"/>
              <a:t>CLASIFICACION DE LOS CONTRATOS DE TRABAJO: FORMA Y DURACIÓN</a:t>
            </a:r>
          </a:p>
          <a:p>
            <a:pPr marL="457200" indent="-457200">
              <a:buAutoNum type="arabicPeriod"/>
            </a:pPr>
            <a:r>
              <a:rPr lang="es-ES" dirty="0" smtClean="0"/>
              <a:t>CONTENIDO DEL CONTRATO DE TRABAJO</a:t>
            </a:r>
          </a:p>
          <a:p>
            <a:pPr marL="457200" indent="-457200">
              <a:buAutoNum type="arabicPeriod"/>
            </a:pPr>
            <a:r>
              <a:rPr lang="es-ES" dirty="0" smtClean="0"/>
              <a:t>COMUNICACIÓN DE LA CONTRATACIÓN</a:t>
            </a:r>
          </a:p>
          <a:p>
            <a:pPr marL="457200" indent="-457200">
              <a:buAutoNum type="arabicPeriod"/>
            </a:pPr>
            <a:endParaRPr lang="es-ES" dirty="0" smtClean="0"/>
          </a:p>
          <a:p>
            <a:pPr marL="457200" indent="-457200">
              <a:buAutoNum type="arabicPeriod"/>
            </a:pPr>
            <a:endParaRPr lang="es-ES" dirty="0"/>
          </a:p>
        </p:txBody>
      </p:sp>
    </p:spTree>
    <p:extLst>
      <p:ext uri="{BB962C8B-B14F-4D97-AF65-F5344CB8AC3E}">
        <p14:creationId xmlns:p14="http://schemas.microsoft.com/office/powerpoint/2010/main" val="78882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85850" y="1750343"/>
            <a:ext cx="10201275" cy="4431983"/>
          </a:xfrm>
          <a:prstGeom prst="rect">
            <a:avLst/>
          </a:prstGeom>
        </p:spPr>
        <p:txBody>
          <a:bodyPr wrap="square">
            <a:spAutoFit/>
          </a:bodyPr>
          <a:lstStyle/>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A la finalización del contrato, el trabajador </a:t>
            </a:r>
            <a:r>
              <a:rPr lang="es-ES" b="1" dirty="0">
                <a:latin typeface="Arial" pitchFamily="34" charset="0"/>
                <a:cs typeface="Arial" pitchFamily="34" charset="0"/>
              </a:rPr>
              <a:t>NO </a:t>
            </a:r>
            <a:r>
              <a:rPr lang="es-ES" dirty="0">
                <a:latin typeface="Arial" pitchFamily="34" charset="0"/>
                <a:cs typeface="Arial" pitchFamily="34" charset="0"/>
              </a:rPr>
              <a:t>tiene derecho a </a:t>
            </a:r>
            <a:r>
              <a:rPr lang="es-ES" b="1" dirty="0">
                <a:latin typeface="Arial" pitchFamily="34" charset="0"/>
                <a:cs typeface="Arial" pitchFamily="34" charset="0"/>
              </a:rPr>
              <a:t>indemnización</a:t>
            </a:r>
            <a:r>
              <a:rPr lang="es-ES" dirty="0">
                <a:latin typeface="Arial" pitchFamily="34" charset="0"/>
                <a:cs typeface="Arial" pitchFamily="34" charset="0"/>
              </a:rPr>
              <a:t>. </a:t>
            </a:r>
          </a:p>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La duración máxima de este tipo de contrato está supeditada a la duración de las causas que provocaron la sustitución.</a:t>
            </a:r>
          </a:p>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Si al finalizar la sustitución, el trabajador continuara en su puesto de trabajo, el contrato se convertirá automáticamente en indefinido.</a:t>
            </a:r>
          </a:p>
          <a:p>
            <a:pPr algn="just">
              <a:lnSpc>
                <a:spcPct val="200000"/>
              </a:lnSpc>
              <a:spcAft>
                <a:spcPts val="1200"/>
              </a:spcAft>
              <a:buClr>
                <a:srgbClr val="FF0000"/>
              </a:buClr>
              <a:buFont typeface="Wingdings" pitchFamily="2" charset="2"/>
              <a:buChar char="v"/>
            </a:pPr>
            <a:r>
              <a:rPr lang="es-ES" dirty="0">
                <a:latin typeface="Arial" pitchFamily="34" charset="0"/>
                <a:cs typeface="Arial" pitchFamily="34" charset="0"/>
              </a:rPr>
              <a:t> Es obligatoria la forma escrita y su comunicación al SEPE en un plazo de 10 días desde su formalización.</a:t>
            </a:r>
          </a:p>
        </p:txBody>
      </p:sp>
    </p:spTree>
    <p:extLst>
      <p:ext uri="{BB962C8B-B14F-4D97-AF65-F5344CB8AC3E}">
        <p14:creationId xmlns:p14="http://schemas.microsoft.com/office/powerpoint/2010/main" val="31124117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76325" y="1831107"/>
            <a:ext cx="10382250" cy="4505336"/>
          </a:xfrm>
          <a:prstGeom prst="rect">
            <a:avLst/>
          </a:prstGeom>
        </p:spPr>
        <p:txBody>
          <a:bodyPr wrap="square">
            <a:spAutoFit/>
          </a:bodyPr>
          <a:lstStyle/>
          <a:p>
            <a:pPr algn="just">
              <a:lnSpc>
                <a:spcPct val="170000"/>
              </a:lnSpc>
              <a:spcAft>
                <a:spcPts val="800"/>
              </a:spcAft>
              <a:buClr>
                <a:schemeClr val="accent2"/>
              </a:buClr>
              <a:buFont typeface="Wingdings" pitchFamily="2" charset="2"/>
              <a:buChar char="q"/>
            </a:pPr>
            <a:r>
              <a:rPr lang="es-ES" sz="1700" dirty="0">
                <a:latin typeface="Arial" pitchFamily="34" charset="0"/>
                <a:cs typeface="Arial" pitchFamily="34" charset="0"/>
              </a:rPr>
              <a:t> El contrato en prácticas se celebra con la finalidad de dotar a trabajadores titulados universitarios o de ciclos formativos de las destrezas y habilidades propias de un puesto de trabajo relacionado directamente con los estudios superados.</a:t>
            </a:r>
          </a:p>
          <a:p>
            <a:pPr algn="just">
              <a:lnSpc>
                <a:spcPct val="170000"/>
              </a:lnSpc>
              <a:spcAft>
                <a:spcPts val="800"/>
              </a:spcAft>
              <a:buClr>
                <a:schemeClr val="accent2"/>
              </a:buClr>
              <a:buFont typeface="Wingdings" pitchFamily="2" charset="2"/>
              <a:buChar char="q"/>
            </a:pPr>
            <a:r>
              <a:rPr lang="es-ES" sz="1700" dirty="0">
                <a:latin typeface="Arial" pitchFamily="34" charset="0"/>
                <a:cs typeface="Arial" pitchFamily="34" charset="0"/>
              </a:rPr>
              <a:t> En el contrato es necesario consignar el título obtenido por el trabajador, así como la fecha de obtención y la categoría profesional.</a:t>
            </a:r>
          </a:p>
          <a:p>
            <a:pPr algn="just">
              <a:lnSpc>
                <a:spcPct val="170000"/>
              </a:lnSpc>
              <a:spcAft>
                <a:spcPts val="800"/>
              </a:spcAft>
              <a:buClr>
                <a:schemeClr val="accent2"/>
              </a:buClr>
              <a:buFont typeface="Wingdings" pitchFamily="2" charset="2"/>
              <a:buChar char="q"/>
            </a:pPr>
            <a:r>
              <a:rPr lang="es-ES" sz="1700" dirty="0">
                <a:latin typeface="Arial" pitchFamily="34" charset="0"/>
                <a:cs typeface="Arial" pitchFamily="34" charset="0"/>
              </a:rPr>
              <a:t> El trabajador objeto de este contrato ha de haber obtenido la titulación en un plazo máximo de 5 años antes del inicio del contrato.</a:t>
            </a:r>
          </a:p>
          <a:p>
            <a:pPr algn="just">
              <a:lnSpc>
                <a:spcPct val="170000"/>
              </a:lnSpc>
              <a:spcAft>
                <a:spcPts val="800"/>
              </a:spcAft>
              <a:buClr>
                <a:schemeClr val="accent2"/>
              </a:buClr>
              <a:buFont typeface="Wingdings" pitchFamily="2" charset="2"/>
              <a:buChar char="q"/>
            </a:pPr>
            <a:r>
              <a:rPr lang="es-ES" sz="1700" dirty="0">
                <a:latin typeface="Arial" pitchFamily="34" charset="0"/>
                <a:cs typeface="Arial" pitchFamily="34" charset="0"/>
              </a:rPr>
              <a:t> Se podrá concertar a jornada completa o a jornada parcial.</a:t>
            </a:r>
          </a:p>
          <a:p>
            <a:pPr algn="just">
              <a:lnSpc>
                <a:spcPct val="170000"/>
              </a:lnSpc>
              <a:spcAft>
                <a:spcPts val="800"/>
              </a:spcAft>
              <a:buClr>
                <a:schemeClr val="accent2"/>
              </a:buClr>
              <a:buFont typeface="Wingdings" pitchFamily="2" charset="2"/>
              <a:buChar char="q"/>
            </a:pPr>
            <a:r>
              <a:rPr lang="es-ES" sz="1700" dirty="0">
                <a:latin typeface="Arial" pitchFamily="34" charset="0"/>
                <a:cs typeface="Arial" pitchFamily="34" charset="0"/>
              </a:rPr>
              <a:t> Los contratos en prácticas realizados en fraude de ley se presuponen indefinidos.</a:t>
            </a:r>
          </a:p>
        </p:txBody>
      </p:sp>
      <p:sp>
        <p:nvSpPr>
          <p:cNvPr id="4" name="1 Rectángulo redondeado"/>
          <p:cNvSpPr/>
          <p:nvPr/>
        </p:nvSpPr>
        <p:spPr>
          <a:xfrm>
            <a:off x="1956000" y="1152000"/>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2.3. Contrato en Prácticas</a:t>
            </a:r>
            <a:endParaRPr lang="es-E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3027771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066800" y="1704450"/>
            <a:ext cx="10153650" cy="4543808"/>
          </a:xfrm>
          <a:prstGeom prst="rect">
            <a:avLst/>
          </a:prstGeom>
        </p:spPr>
        <p:txBody>
          <a:bodyPr wrap="square">
            <a:spAutoFit/>
          </a:bodyPr>
          <a:lstStyle/>
          <a:p>
            <a:pPr algn="just">
              <a:lnSpc>
                <a:spcPct val="170000"/>
              </a:lnSpc>
              <a:spcAft>
                <a:spcPts val="700"/>
              </a:spcAft>
              <a:buClr>
                <a:schemeClr val="accent2"/>
              </a:buClr>
              <a:buFont typeface="Wingdings" pitchFamily="2" charset="2"/>
              <a:buChar char="q"/>
            </a:pPr>
            <a:r>
              <a:rPr lang="es-ES" sz="1700" dirty="0">
                <a:latin typeface="Arial" pitchFamily="34" charset="0"/>
                <a:cs typeface="Arial" pitchFamily="34" charset="0"/>
              </a:rPr>
              <a:t> A la finalización del contrato, el trabajador NO tiene derecho a indemnización. </a:t>
            </a:r>
          </a:p>
          <a:p>
            <a:pPr algn="just">
              <a:lnSpc>
                <a:spcPct val="170000"/>
              </a:lnSpc>
              <a:spcAft>
                <a:spcPts val="700"/>
              </a:spcAft>
              <a:buClr>
                <a:schemeClr val="accent2"/>
              </a:buClr>
              <a:buFont typeface="Wingdings" pitchFamily="2" charset="2"/>
              <a:buChar char="q"/>
            </a:pPr>
            <a:r>
              <a:rPr lang="es-ES" sz="1700" dirty="0">
                <a:latin typeface="Arial" pitchFamily="34" charset="0"/>
                <a:cs typeface="Arial" pitchFamily="34" charset="0"/>
              </a:rPr>
              <a:t> La duración mínima es de seis meses, y la máxima es de dos años, incluyendo las prórrogas.</a:t>
            </a:r>
          </a:p>
          <a:p>
            <a:pPr algn="just">
              <a:lnSpc>
                <a:spcPct val="170000"/>
              </a:lnSpc>
              <a:spcAft>
                <a:spcPts val="700"/>
              </a:spcAft>
              <a:buClr>
                <a:schemeClr val="accent2"/>
              </a:buClr>
              <a:buFont typeface="Wingdings" pitchFamily="2" charset="2"/>
              <a:buChar char="q"/>
            </a:pPr>
            <a:r>
              <a:rPr lang="es-ES" sz="1700" dirty="0">
                <a:latin typeface="Arial" pitchFamily="34" charset="0"/>
                <a:cs typeface="Arial" pitchFamily="34" charset="0"/>
              </a:rPr>
              <a:t> Cabe la posibilidad de celebrar contratos en prácticas en diferentes empresas, siempre que la duración total no supere los dos años.</a:t>
            </a:r>
          </a:p>
          <a:p>
            <a:pPr algn="just">
              <a:lnSpc>
                <a:spcPct val="170000"/>
              </a:lnSpc>
              <a:spcAft>
                <a:spcPts val="700"/>
              </a:spcAft>
              <a:buClr>
                <a:schemeClr val="accent2"/>
              </a:buClr>
              <a:buFont typeface="Wingdings" pitchFamily="2" charset="2"/>
              <a:buChar char="q"/>
            </a:pPr>
            <a:r>
              <a:rPr lang="es-ES" sz="1700" dirty="0">
                <a:latin typeface="Arial" pitchFamily="34" charset="0"/>
                <a:cs typeface="Arial" pitchFamily="34" charset="0"/>
              </a:rPr>
              <a:t> La retribución mínima es del 60 % para el primer año, y del 75 % para el segundo año.</a:t>
            </a:r>
          </a:p>
          <a:p>
            <a:pPr algn="just">
              <a:lnSpc>
                <a:spcPct val="170000"/>
              </a:lnSpc>
              <a:spcAft>
                <a:spcPts val="700"/>
              </a:spcAft>
              <a:buClr>
                <a:schemeClr val="accent2"/>
              </a:buClr>
              <a:buFont typeface="Wingdings" pitchFamily="2" charset="2"/>
              <a:buChar char="q"/>
            </a:pPr>
            <a:r>
              <a:rPr lang="es-ES" sz="1700" dirty="0">
                <a:latin typeface="Arial" pitchFamily="34" charset="0"/>
                <a:cs typeface="Arial" pitchFamily="34" charset="0"/>
              </a:rPr>
              <a:t> Si el trabajador es discapacitado y desempleado inscrito, cabe la posibilidad de obtener reducciones en las cotizaciones a la Seguridad Social.</a:t>
            </a:r>
          </a:p>
          <a:p>
            <a:pPr algn="just">
              <a:lnSpc>
                <a:spcPct val="170000"/>
              </a:lnSpc>
              <a:spcAft>
                <a:spcPts val="700"/>
              </a:spcAft>
              <a:buClr>
                <a:schemeClr val="accent2"/>
              </a:buClr>
              <a:buFont typeface="Wingdings" pitchFamily="2" charset="2"/>
              <a:buChar char="q"/>
            </a:pPr>
            <a:r>
              <a:rPr lang="es-ES" sz="1700" dirty="0">
                <a:latin typeface="Arial" pitchFamily="34" charset="0"/>
                <a:cs typeface="Arial" pitchFamily="34" charset="0"/>
              </a:rPr>
              <a:t> Es obligatoria la forma escrita y su comunicación al SEPE en un plazo de 10 días desde su formalización.</a:t>
            </a:r>
          </a:p>
        </p:txBody>
      </p:sp>
    </p:spTree>
    <p:extLst>
      <p:ext uri="{BB962C8B-B14F-4D97-AF65-F5344CB8AC3E}">
        <p14:creationId xmlns:p14="http://schemas.microsoft.com/office/powerpoint/2010/main" val="42477238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23950" y="1944000"/>
            <a:ext cx="9944100" cy="4278094"/>
          </a:xfrm>
          <a:prstGeom prst="rect">
            <a:avLst/>
          </a:prstGeom>
        </p:spPr>
        <p:txBody>
          <a:bodyPr wrap="square">
            <a:spAutoFit/>
          </a:bodyPr>
          <a:lstStyle/>
          <a:p>
            <a:pPr algn="just">
              <a:lnSpc>
                <a:spcPct val="200000"/>
              </a:lnSpc>
              <a:spcAft>
                <a:spcPts val="800"/>
              </a:spcAft>
              <a:buClr>
                <a:srgbClr val="FF0000"/>
              </a:buClr>
              <a:buFont typeface="Wingdings" pitchFamily="2" charset="2"/>
              <a:buChar char="ü"/>
            </a:pPr>
            <a:r>
              <a:rPr lang="es-ES" dirty="0">
                <a:latin typeface="Arial" pitchFamily="34" charset="0"/>
                <a:cs typeface="Arial" pitchFamily="34" charset="0"/>
              </a:rPr>
              <a:t> Tiene por objeto la obtención de una cualificación profesional, alternando el trabajo retribuido con la actividad formativa.</a:t>
            </a:r>
          </a:p>
          <a:p>
            <a:pPr algn="just">
              <a:lnSpc>
                <a:spcPct val="200000"/>
              </a:lnSpc>
              <a:spcAft>
                <a:spcPts val="800"/>
              </a:spcAft>
              <a:buClr>
                <a:srgbClr val="FF0000"/>
              </a:buClr>
              <a:buFont typeface="Wingdings" pitchFamily="2" charset="2"/>
              <a:buChar char="ü"/>
            </a:pPr>
            <a:r>
              <a:rPr lang="es-ES" dirty="0">
                <a:latin typeface="Arial" pitchFamily="34" charset="0"/>
                <a:cs typeface="Arial" pitchFamily="34" charset="0"/>
              </a:rPr>
              <a:t> Los trabajadores han de ser mayores de 16 años y menores de 25 sin titulación relacionada con el puesto de trabajo.</a:t>
            </a:r>
          </a:p>
          <a:p>
            <a:pPr algn="just">
              <a:lnSpc>
                <a:spcPct val="200000"/>
              </a:lnSpc>
              <a:spcAft>
                <a:spcPts val="800"/>
              </a:spcAft>
              <a:buClr>
                <a:srgbClr val="FF0000"/>
              </a:buClr>
              <a:buFont typeface="Wingdings" pitchFamily="2" charset="2"/>
              <a:buChar char="ü"/>
            </a:pPr>
            <a:r>
              <a:rPr lang="es-ES" dirty="0">
                <a:latin typeface="Arial" pitchFamily="34" charset="0"/>
                <a:cs typeface="Arial" pitchFamily="34" charset="0"/>
              </a:rPr>
              <a:t> El periodo formativo ha de ser de al menos el 25 % de la jornada el primer año, y del 15 % el segundo año.</a:t>
            </a:r>
          </a:p>
          <a:p>
            <a:pPr algn="just">
              <a:lnSpc>
                <a:spcPct val="200000"/>
              </a:lnSpc>
              <a:spcAft>
                <a:spcPts val="800"/>
              </a:spcAft>
              <a:buClr>
                <a:srgbClr val="FF0000"/>
              </a:buClr>
              <a:buFont typeface="Wingdings" pitchFamily="2" charset="2"/>
              <a:buChar char="ü"/>
            </a:pPr>
            <a:r>
              <a:rPr lang="es-ES" dirty="0">
                <a:latin typeface="Arial" pitchFamily="34" charset="0"/>
                <a:cs typeface="Arial" pitchFamily="34" charset="0"/>
              </a:rPr>
              <a:t> El trabajador percibirá el salario en función de la proporción de la jornada.</a:t>
            </a:r>
          </a:p>
        </p:txBody>
      </p:sp>
      <p:sp>
        <p:nvSpPr>
          <p:cNvPr id="4" name="1 Rectángulo redondeado"/>
          <p:cNvSpPr/>
          <p:nvPr/>
        </p:nvSpPr>
        <p:spPr>
          <a:xfrm>
            <a:off x="1956000" y="1152000"/>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2.4. Contrato para la  Formación</a:t>
            </a:r>
            <a:endParaRPr lang="es-E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58734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266824" y="1781969"/>
            <a:ext cx="9934575" cy="4278094"/>
          </a:xfrm>
          <a:prstGeom prst="rect">
            <a:avLst/>
          </a:prstGeom>
        </p:spPr>
        <p:txBody>
          <a:bodyPr wrap="square">
            <a:spAutoFit/>
          </a:bodyPr>
          <a:lstStyle/>
          <a:p>
            <a:pPr algn="just">
              <a:lnSpc>
                <a:spcPct val="200000"/>
              </a:lnSpc>
              <a:spcAft>
                <a:spcPts val="600"/>
              </a:spcAft>
              <a:buClr>
                <a:srgbClr val="FF0000"/>
              </a:buClr>
              <a:buFont typeface="Wingdings" pitchFamily="2" charset="2"/>
              <a:buChar char="ü"/>
            </a:pPr>
            <a:r>
              <a:rPr lang="es-ES" dirty="0">
                <a:latin typeface="Arial" pitchFamily="34" charset="0"/>
                <a:cs typeface="Arial" pitchFamily="34" charset="0"/>
              </a:rPr>
              <a:t> La duración mínima del contrato es de 1 año y máxima de 3 años.</a:t>
            </a:r>
          </a:p>
          <a:p>
            <a:pPr algn="just">
              <a:lnSpc>
                <a:spcPct val="200000"/>
              </a:lnSpc>
              <a:spcAft>
                <a:spcPts val="600"/>
              </a:spcAft>
              <a:buClr>
                <a:srgbClr val="FF0000"/>
              </a:buClr>
              <a:buFont typeface="Wingdings" pitchFamily="2" charset="2"/>
              <a:buChar char="ü"/>
            </a:pPr>
            <a:r>
              <a:rPr lang="es-ES" dirty="0">
                <a:latin typeface="Arial" pitchFamily="34" charset="0"/>
                <a:cs typeface="Arial" pitchFamily="34" charset="0"/>
              </a:rPr>
              <a:t> Se ha de firmar un acuerdo de actividad formativa, con un centro formativo reconocido.</a:t>
            </a:r>
          </a:p>
          <a:p>
            <a:pPr algn="just">
              <a:lnSpc>
                <a:spcPct val="200000"/>
              </a:lnSpc>
              <a:spcAft>
                <a:spcPts val="600"/>
              </a:spcAft>
              <a:buClr>
                <a:srgbClr val="FF0000"/>
              </a:buClr>
              <a:buFont typeface="Wingdings" pitchFamily="2" charset="2"/>
              <a:buChar char="ü"/>
            </a:pPr>
            <a:r>
              <a:rPr lang="es-ES" dirty="0">
                <a:latin typeface="Arial" pitchFamily="34" charset="0"/>
                <a:cs typeface="Arial" pitchFamily="34" charset="0"/>
              </a:rPr>
              <a:t> A la finalización del contrato, el trabajador tiene derecho a que se le expida un certificado del aprendizaje realizado.</a:t>
            </a:r>
          </a:p>
          <a:p>
            <a:pPr algn="just">
              <a:lnSpc>
                <a:spcPct val="200000"/>
              </a:lnSpc>
              <a:spcAft>
                <a:spcPts val="600"/>
              </a:spcAft>
              <a:buClr>
                <a:srgbClr val="FF0000"/>
              </a:buClr>
              <a:buFont typeface="Wingdings" pitchFamily="2" charset="2"/>
              <a:buChar char="ü"/>
            </a:pPr>
            <a:r>
              <a:rPr lang="es-ES" dirty="0">
                <a:latin typeface="Arial" pitchFamily="34" charset="0"/>
                <a:cs typeface="Arial" pitchFamily="34" charset="0"/>
              </a:rPr>
              <a:t> Es obligatoria la forma escrita y su comunicación al SEPE en un plazo de 10 días desde su formalización.</a:t>
            </a:r>
          </a:p>
          <a:p>
            <a:pPr algn="just">
              <a:lnSpc>
                <a:spcPct val="200000"/>
              </a:lnSpc>
              <a:spcAft>
                <a:spcPts val="600"/>
              </a:spcAft>
              <a:buClr>
                <a:srgbClr val="FF0000"/>
              </a:buClr>
              <a:buFont typeface="Wingdings" pitchFamily="2" charset="2"/>
              <a:buChar char="ü"/>
            </a:pPr>
            <a:r>
              <a:rPr lang="es-ES" dirty="0">
                <a:latin typeface="Arial" pitchFamily="34" charset="0"/>
                <a:cs typeface="Arial" pitchFamily="34" charset="0"/>
              </a:rPr>
              <a:t> Los contratos formativos realizados en fraude de ley se presuponen indefinidos.</a:t>
            </a:r>
          </a:p>
        </p:txBody>
      </p:sp>
    </p:spTree>
    <p:extLst>
      <p:ext uri="{BB962C8B-B14F-4D97-AF65-F5344CB8AC3E}">
        <p14:creationId xmlns:p14="http://schemas.microsoft.com/office/powerpoint/2010/main" val="20597399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idor de contingut 3"/>
          <p:cNvGraphicFramePr>
            <a:graphicFrameLocks/>
          </p:cNvGraphicFramePr>
          <p:nvPr>
            <p:extLst>
              <p:ext uri="{D42A27DB-BD31-4B8C-83A1-F6EECF244321}">
                <p14:modId xmlns:p14="http://schemas.microsoft.com/office/powerpoint/2010/main" val="3941101742"/>
              </p:ext>
            </p:extLst>
          </p:nvPr>
        </p:nvGraphicFramePr>
        <p:xfrm>
          <a:off x="1019331" y="1124262"/>
          <a:ext cx="10613035" cy="5081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1 Rectángulo redondeado"/>
          <p:cNvSpPr/>
          <p:nvPr/>
        </p:nvSpPr>
        <p:spPr>
          <a:xfrm>
            <a:off x="1956000" y="447462"/>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2.5. Otras modalidades de contrato de trabajo</a:t>
            </a:r>
            <a:endParaRPr lang="es-E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603663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idor de contingut 3"/>
          <p:cNvGraphicFramePr>
            <a:graphicFrameLocks/>
          </p:cNvGraphicFramePr>
          <p:nvPr>
            <p:extLst>
              <p:ext uri="{D42A27DB-BD31-4B8C-83A1-F6EECF244321}">
                <p14:modId xmlns:p14="http://schemas.microsoft.com/office/powerpoint/2010/main" val="3343901231"/>
              </p:ext>
            </p:extLst>
          </p:nvPr>
        </p:nvGraphicFramePr>
        <p:xfrm>
          <a:off x="1124262" y="1682121"/>
          <a:ext cx="9683646" cy="384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1 Rectángulo redondeado"/>
          <p:cNvSpPr/>
          <p:nvPr/>
        </p:nvSpPr>
        <p:spPr>
          <a:xfrm>
            <a:off x="1956000" y="447462"/>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2.6. Otras formas de contratación</a:t>
            </a:r>
            <a:endParaRPr lang="es-E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24795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004341" y="1457717"/>
            <a:ext cx="10493114" cy="4247317"/>
          </a:xfrm>
          <a:prstGeom prst="rect">
            <a:avLst/>
          </a:prstGeom>
        </p:spPr>
        <p:txBody>
          <a:bodyPr wrap="square">
            <a:spAutoFit/>
          </a:bodyPr>
          <a:lstStyle/>
          <a:p>
            <a:pPr algn="ctr"/>
            <a:r>
              <a:rPr lang="es-ES" b="1" dirty="0"/>
              <a:t>Derechos de los trabajadores de las </a:t>
            </a:r>
            <a:r>
              <a:rPr lang="es-ES" b="1" dirty="0" smtClean="0"/>
              <a:t>Empresas </a:t>
            </a:r>
            <a:r>
              <a:rPr lang="es-ES" b="1" dirty="0"/>
              <a:t>de </a:t>
            </a:r>
            <a:r>
              <a:rPr lang="es-ES" b="1" dirty="0" smtClean="0"/>
              <a:t>Trabajo </a:t>
            </a:r>
            <a:r>
              <a:rPr lang="es-ES" b="1" dirty="0"/>
              <a:t>T</a:t>
            </a:r>
            <a:r>
              <a:rPr lang="es-ES" b="1" dirty="0" smtClean="0"/>
              <a:t>emporal (ETT)</a:t>
            </a:r>
            <a:endParaRPr lang="es-ES" b="1" dirty="0"/>
          </a:p>
          <a:p>
            <a:endParaRPr lang="es-ES" dirty="0" smtClean="0"/>
          </a:p>
          <a:p>
            <a:pPr marL="285750" indent="-285750">
              <a:buFont typeface="Wingdings" panose="05000000000000000000" pitchFamily="2" charset="2"/>
              <a:buChar char="Ø"/>
            </a:pPr>
            <a:r>
              <a:rPr lang="es-ES" dirty="0" smtClean="0"/>
              <a:t>La retribución la </a:t>
            </a:r>
            <a:r>
              <a:rPr lang="es-ES" dirty="0"/>
              <a:t>abona la ETT; el trabajador tiene derecho a la misma retribución que los trabajadores de la empresa </a:t>
            </a:r>
            <a:r>
              <a:rPr lang="es-ES" dirty="0" smtClean="0"/>
              <a:t>usuaria, incluyendo </a:t>
            </a:r>
            <a:r>
              <a:rPr lang="es-ES" dirty="0"/>
              <a:t>la parte proporcional del descanso semanal, pagas extraordinarias, festivos y </a:t>
            </a:r>
            <a:r>
              <a:rPr lang="es-ES" dirty="0" smtClean="0"/>
              <a:t>vacaciones.</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smtClean="0"/>
              <a:t>Derecho al </a:t>
            </a:r>
            <a:r>
              <a:rPr lang="es-ES" dirty="0"/>
              <a:t>mismo nivel de protección que los trabajadores de la empresa </a:t>
            </a:r>
            <a:r>
              <a:rPr lang="es-ES" dirty="0" smtClean="0"/>
              <a:t>usuaria. La </a:t>
            </a:r>
            <a:r>
              <a:rPr lang="es-ES" dirty="0"/>
              <a:t>vigilancia de la salud la realiza la </a:t>
            </a:r>
            <a:r>
              <a:rPr lang="es-ES" dirty="0" smtClean="0"/>
              <a:t>ETT. </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smtClean="0"/>
              <a:t>El </a:t>
            </a:r>
            <a:r>
              <a:rPr lang="es-ES" dirty="0"/>
              <a:t>periodo de prueba no podrá exceder de 4 meses para los técnicos titulados, 45 días para el resto de los </a:t>
            </a:r>
            <a:r>
              <a:rPr lang="es-ES" dirty="0" smtClean="0"/>
              <a:t>trabajadores y </a:t>
            </a:r>
            <a:r>
              <a:rPr lang="es-ES" dirty="0"/>
              <a:t>15 días para los trabajadores no cualificados. Si en un año se renueva el contrato en una misma empresa </a:t>
            </a:r>
            <a:r>
              <a:rPr lang="es-ES" dirty="0" smtClean="0"/>
              <a:t>no podrá </a:t>
            </a:r>
            <a:r>
              <a:rPr lang="es-ES" dirty="0"/>
              <a:t>haber un nuevo periodo de </a:t>
            </a:r>
            <a:r>
              <a:rPr lang="es-ES" dirty="0" smtClean="0"/>
              <a:t>prueba.</a:t>
            </a:r>
          </a:p>
          <a:p>
            <a:pPr marL="285750" indent="-285750">
              <a:buFont typeface="Wingdings" panose="05000000000000000000" pitchFamily="2" charset="2"/>
              <a:buChar char="Ø"/>
            </a:pPr>
            <a:endParaRPr lang="es-ES" dirty="0"/>
          </a:p>
          <a:p>
            <a:pPr marL="285750" indent="-285750">
              <a:buFont typeface="Wingdings" panose="05000000000000000000" pitchFamily="2" charset="2"/>
              <a:buChar char="Ø"/>
            </a:pPr>
            <a:r>
              <a:rPr lang="es-ES" dirty="0" smtClean="0"/>
              <a:t>Al </a:t>
            </a:r>
            <a:r>
              <a:rPr lang="es-ES" dirty="0"/>
              <a:t>finalizar el contrato, el trabajador tendrá derecho a recibir una indemnización de doce días por año de </a:t>
            </a:r>
            <a:r>
              <a:rPr lang="es-ES" dirty="0" err="1" smtClean="0"/>
              <a:t>servicio,o</a:t>
            </a:r>
            <a:r>
              <a:rPr lang="es-ES" dirty="0" smtClean="0"/>
              <a:t> </a:t>
            </a:r>
            <a:r>
              <a:rPr lang="es-ES" dirty="0"/>
              <a:t>a la parte proporcional si tiene una duración inferior.</a:t>
            </a:r>
          </a:p>
        </p:txBody>
      </p:sp>
    </p:spTree>
    <p:extLst>
      <p:ext uri="{BB962C8B-B14F-4D97-AF65-F5344CB8AC3E}">
        <p14:creationId xmlns:p14="http://schemas.microsoft.com/office/powerpoint/2010/main" val="2990507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2064012" y="693026"/>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1. </a:t>
            </a:r>
            <a:r>
              <a:rPr lang="es-ES" sz="2000" b="1" dirty="0" smtClean="0">
                <a:solidFill>
                  <a:schemeClr val="tx1"/>
                </a:solidFill>
                <a:latin typeface="Arial" pitchFamily="34" charset="0"/>
                <a:cs typeface="Arial" pitchFamily="34" charset="0"/>
              </a:rPr>
              <a:t>EL CONTRATO DE TRABAJO</a:t>
            </a:r>
            <a:endParaRPr lang="es-ES" sz="2000" b="1" dirty="0">
              <a:solidFill>
                <a:schemeClr val="tx1"/>
              </a:solidFill>
              <a:latin typeface="Arial" pitchFamily="34" charset="0"/>
              <a:cs typeface="Arial" pitchFamily="34" charset="0"/>
            </a:endParaRPr>
          </a:p>
        </p:txBody>
      </p:sp>
      <p:sp>
        <p:nvSpPr>
          <p:cNvPr id="3" name="2 Pergamino horizontal"/>
          <p:cNvSpPr/>
          <p:nvPr/>
        </p:nvSpPr>
        <p:spPr>
          <a:xfrm>
            <a:off x="1991544" y="1908000"/>
            <a:ext cx="8208912" cy="1448992"/>
          </a:xfrm>
          <a:prstGeom prst="horizontalScroll">
            <a:avLst/>
          </a:prstGeom>
          <a:solidFill>
            <a:srgbClr val="C00000">
              <a:alpha val="21961"/>
            </a:srgbClr>
          </a:solidFill>
          <a:ln>
            <a:solidFill>
              <a:srgbClr val="C00000"/>
            </a:solidFill>
          </a:ln>
        </p:spPr>
        <p:txBody>
          <a:bodyPr wrap="square" tIns="144000">
            <a:noAutofit/>
          </a:bodyPr>
          <a:lstStyle/>
          <a:p>
            <a:pPr>
              <a:lnSpc>
                <a:spcPct val="150000"/>
              </a:lnSpc>
            </a:pPr>
            <a:r>
              <a:rPr lang="es-ES" dirty="0">
                <a:latin typeface="Arial" pitchFamily="34" charset="0"/>
                <a:cs typeface="Arial" pitchFamily="34" charset="0"/>
              </a:rPr>
              <a:t>Es el acuerdo voluntario entre trabajador y empresa en el que se expresan los términos en los que se desarrollará la relación laboral por cuenta ajena.</a:t>
            </a:r>
          </a:p>
        </p:txBody>
      </p:sp>
      <p:sp>
        <p:nvSpPr>
          <p:cNvPr id="4" name="3 Rectángulo"/>
          <p:cNvSpPr/>
          <p:nvPr/>
        </p:nvSpPr>
        <p:spPr>
          <a:xfrm>
            <a:off x="1991544" y="4077072"/>
            <a:ext cx="8280920" cy="2129814"/>
          </a:xfrm>
          <a:prstGeom prst="rect">
            <a:avLst/>
          </a:prstGeom>
        </p:spPr>
        <p:txBody>
          <a:bodyPr wrap="square">
            <a:spAutoFit/>
          </a:bodyPr>
          <a:lstStyle/>
          <a:p>
            <a:pPr>
              <a:lnSpc>
                <a:spcPct val="170000"/>
              </a:lnSpc>
              <a:spcAft>
                <a:spcPts val="400"/>
              </a:spcAft>
              <a:buClr>
                <a:srgbClr val="C00000"/>
              </a:buClr>
            </a:pPr>
            <a:r>
              <a:rPr lang="es-ES" dirty="0">
                <a:latin typeface="Arial" pitchFamily="34" charset="0"/>
                <a:cs typeface="Arial" pitchFamily="34" charset="0"/>
              </a:rPr>
              <a:t>Las principales características del contrato de trabajo son:</a:t>
            </a:r>
          </a:p>
          <a:p>
            <a:pPr>
              <a:lnSpc>
                <a:spcPct val="170000"/>
              </a:lnSpc>
              <a:spcAft>
                <a:spcPts val="400"/>
              </a:spcAft>
              <a:buClr>
                <a:srgbClr val="C00000"/>
              </a:buClr>
              <a:buFont typeface="Arial" pitchFamily="34" charset="0"/>
              <a:buChar char="►"/>
            </a:pPr>
            <a:r>
              <a:rPr lang="es-ES" dirty="0">
                <a:latin typeface="Arial" pitchFamily="34" charset="0"/>
                <a:cs typeface="Arial" pitchFamily="34" charset="0"/>
              </a:rPr>
              <a:t> El trabajador presta </a:t>
            </a:r>
            <a:r>
              <a:rPr lang="es-ES" b="1" dirty="0">
                <a:latin typeface="Arial" pitchFamily="34" charset="0"/>
                <a:cs typeface="Arial" pitchFamily="34" charset="0"/>
              </a:rPr>
              <a:t>personalmente</a:t>
            </a:r>
            <a:r>
              <a:rPr lang="es-ES" dirty="0">
                <a:latin typeface="Arial" pitchFamily="34" charset="0"/>
                <a:cs typeface="Arial" pitchFamily="34" charset="0"/>
              </a:rPr>
              <a:t> su servicio.</a:t>
            </a:r>
          </a:p>
          <a:p>
            <a:pPr>
              <a:lnSpc>
                <a:spcPct val="170000"/>
              </a:lnSpc>
              <a:spcAft>
                <a:spcPts val="400"/>
              </a:spcAft>
              <a:buClr>
                <a:srgbClr val="C00000"/>
              </a:buClr>
              <a:buFont typeface="Arial" pitchFamily="34" charset="0"/>
              <a:buChar char="►"/>
            </a:pPr>
            <a:r>
              <a:rPr lang="es-ES" dirty="0">
                <a:latin typeface="Arial" pitchFamily="34" charset="0"/>
                <a:cs typeface="Arial" pitchFamily="34" charset="0"/>
              </a:rPr>
              <a:t> Existe </a:t>
            </a:r>
            <a:r>
              <a:rPr lang="es-ES" b="1" dirty="0">
                <a:latin typeface="Arial" pitchFamily="34" charset="0"/>
                <a:cs typeface="Arial" pitchFamily="34" charset="0"/>
              </a:rPr>
              <a:t>dependencia </a:t>
            </a:r>
            <a:r>
              <a:rPr lang="es-ES" dirty="0">
                <a:latin typeface="Arial" pitchFamily="34" charset="0"/>
                <a:cs typeface="Arial" pitchFamily="34" charset="0"/>
              </a:rPr>
              <a:t>o </a:t>
            </a:r>
            <a:r>
              <a:rPr lang="es-ES" b="1" dirty="0">
                <a:latin typeface="Arial" pitchFamily="34" charset="0"/>
                <a:cs typeface="Arial" pitchFamily="34" charset="0"/>
              </a:rPr>
              <a:t>subordinación</a:t>
            </a:r>
            <a:r>
              <a:rPr lang="es-ES" dirty="0">
                <a:latin typeface="Arial" pitchFamily="34" charset="0"/>
                <a:cs typeface="Arial" pitchFamily="34" charset="0"/>
              </a:rPr>
              <a:t>.</a:t>
            </a:r>
          </a:p>
          <a:p>
            <a:pPr>
              <a:lnSpc>
                <a:spcPct val="170000"/>
              </a:lnSpc>
              <a:spcAft>
                <a:spcPts val="400"/>
              </a:spcAft>
              <a:buClr>
                <a:srgbClr val="C00000"/>
              </a:buClr>
              <a:buFont typeface="Arial" pitchFamily="34" charset="0"/>
              <a:buChar char="►"/>
            </a:pPr>
            <a:r>
              <a:rPr lang="es-ES" dirty="0">
                <a:latin typeface="Arial" pitchFamily="34" charset="0"/>
                <a:cs typeface="Arial" pitchFamily="34" charset="0"/>
              </a:rPr>
              <a:t> El trabajo es </a:t>
            </a:r>
            <a:r>
              <a:rPr lang="es-ES" b="1" dirty="0">
                <a:latin typeface="Arial" pitchFamily="34" charset="0"/>
                <a:cs typeface="Arial" pitchFamily="34" charset="0"/>
              </a:rPr>
              <a:t>remunerado</a:t>
            </a:r>
            <a:r>
              <a:rPr lang="es-ES" dirty="0">
                <a:latin typeface="Arial" pitchFamily="34" charset="0"/>
                <a:cs typeface="Arial" pitchFamily="34" charset="0"/>
              </a:rPr>
              <a:t>.</a:t>
            </a:r>
          </a:p>
        </p:txBody>
      </p:sp>
      <p:sp>
        <p:nvSpPr>
          <p:cNvPr id="5" name="4 CuadroTexto"/>
          <p:cNvSpPr txBox="1"/>
          <p:nvPr/>
        </p:nvSpPr>
        <p:spPr>
          <a:xfrm>
            <a:off x="1919536" y="3645024"/>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1.1</a:t>
            </a:r>
            <a:r>
              <a:rPr lang="es-ES" b="1" dirty="0">
                <a:solidFill>
                  <a:srgbClr val="C00000"/>
                </a:solidFill>
                <a:latin typeface="Arial" pitchFamily="34" charset="0"/>
                <a:cs typeface="Arial" pitchFamily="34" charset="0"/>
              </a:rPr>
              <a:t>. Características</a:t>
            </a:r>
          </a:p>
        </p:txBody>
      </p:sp>
    </p:spTree>
    <p:extLst>
      <p:ext uri="{BB962C8B-B14F-4D97-AF65-F5344CB8AC3E}">
        <p14:creationId xmlns:p14="http://schemas.microsoft.com/office/powerpoint/2010/main" val="2917639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919536" y="1656000"/>
            <a:ext cx="8532480" cy="1700466"/>
          </a:xfrm>
          <a:prstGeom prst="rect">
            <a:avLst/>
          </a:prstGeom>
        </p:spPr>
        <p:txBody>
          <a:bodyPr wrap="square">
            <a:spAutoFit/>
          </a:bodyPr>
          <a:lstStyle/>
          <a:p>
            <a:pPr algn="just">
              <a:lnSpc>
                <a:spcPct val="150000"/>
              </a:lnSpc>
              <a:spcAft>
                <a:spcPts val="400"/>
              </a:spcAft>
            </a:pPr>
            <a:r>
              <a:rPr lang="es-ES" sz="1500" dirty="0">
                <a:latin typeface="Arial" pitchFamily="34" charset="0"/>
                <a:cs typeface="Arial" pitchFamily="34" charset="0"/>
              </a:rPr>
              <a:t>Son  las bases sobre las que se sustenta el contrato de trabajo. Estos elementos esenciales son:</a:t>
            </a:r>
          </a:p>
          <a:p>
            <a:pPr algn="just">
              <a:lnSpc>
                <a:spcPct val="150000"/>
              </a:lnSpc>
              <a:spcAft>
                <a:spcPts val="400"/>
              </a:spcAft>
              <a:buClr>
                <a:srgbClr val="C00000"/>
              </a:buClr>
              <a:buFont typeface="Arial" pitchFamily="34" charset="0"/>
              <a:buChar char="♥"/>
            </a:pPr>
            <a:r>
              <a:rPr lang="es-ES" sz="1600" dirty="0">
                <a:latin typeface="Arial" pitchFamily="34" charset="0"/>
                <a:cs typeface="Arial" pitchFamily="34" charset="0"/>
              </a:rPr>
              <a:t> </a:t>
            </a:r>
            <a:r>
              <a:rPr lang="es-ES" sz="1600" b="1" dirty="0">
                <a:latin typeface="Arial" pitchFamily="34" charset="0"/>
                <a:cs typeface="Arial" pitchFamily="34" charset="0"/>
              </a:rPr>
              <a:t>OBJETO</a:t>
            </a:r>
            <a:r>
              <a:rPr lang="es-ES" sz="1600" dirty="0">
                <a:latin typeface="Arial" pitchFamily="34" charset="0"/>
                <a:cs typeface="Arial" pitchFamily="34" charset="0"/>
              </a:rPr>
              <a:t>, que ha de ser lícito, posible y determinado.</a:t>
            </a:r>
          </a:p>
          <a:p>
            <a:pPr algn="just">
              <a:lnSpc>
                <a:spcPct val="150000"/>
              </a:lnSpc>
              <a:spcAft>
                <a:spcPts val="400"/>
              </a:spcAft>
              <a:buClr>
                <a:srgbClr val="C00000"/>
              </a:buClr>
              <a:buFont typeface="Arial" pitchFamily="34" charset="0"/>
              <a:buChar char="♥"/>
            </a:pPr>
            <a:r>
              <a:rPr lang="es-ES" sz="1600" dirty="0">
                <a:latin typeface="Arial" pitchFamily="34" charset="0"/>
                <a:cs typeface="Arial" pitchFamily="34" charset="0"/>
              </a:rPr>
              <a:t> </a:t>
            </a:r>
            <a:r>
              <a:rPr lang="es-ES" sz="1600" b="1" dirty="0">
                <a:latin typeface="Arial" pitchFamily="34" charset="0"/>
                <a:cs typeface="Arial" pitchFamily="34" charset="0"/>
              </a:rPr>
              <a:t>CONSENTIMIENTO</a:t>
            </a:r>
            <a:r>
              <a:rPr lang="es-ES" sz="1600" dirty="0">
                <a:latin typeface="Arial" pitchFamily="34" charset="0"/>
                <a:cs typeface="Arial" pitchFamily="34" charset="0"/>
              </a:rPr>
              <a:t>, que es la manifestación de la voluntad de las partes.</a:t>
            </a:r>
          </a:p>
          <a:p>
            <a:pPr algn="just">
              <a:lnSpc>
                <a:spcPct val="150000"/>
              </a:lnSpc>
              <a:spcAft>
                <a:spcPts val="400"/>
              </a:spcAft>
              <a:buClr>
                <a:srgbClr val="C00000"/>
              </a:buClr>
              <a:buFont typeface="Arial" pitchFamily="34" charset="0"/>
              <a:buChar char="♥"/>
            </a:pPr>
            <a:r>
              <a:rPr lang="es-ES" sz="1600" dirty="0">
                <a:latin typeface="Arial" pitchFamily="34" charset="0"/>
                <a:cs typeface="Arial" pitchFamily="34" charset="0"/>
              </a:rPr>
              <a:t> </a:t>
            </a:r>
            <a:r>
              <a:rPr lang="es-ES" sz="1600" b="1" dirty="0">
                <a:latin typeface="Arial" pitchFamily="34" charset="0"/>
                <a:cs typeface="Arial" pitchFamily="34" charset="0"/>
              </a:rPr>
              <a:t>CAUSA</a:t>
            </a:r>
            <a:r>
              <a:rPr lang="es-ES" sz="1600" dirty="0">
                <a:latin typeface="Arial" pitchFamily="34" charset="0"/>
                <a:cs typeface="Arial" pitchFamily="34" charset="0"/>
              </a:rPr>
              <a:t>, intercambio de trabajo por salario.</a:t>
            </a:r>
          </a:p>
        </p:txBody>
      </p:sp>
      <p:sp>
        <p:nvSpPr>
          <p:cNvPr id="3" name="2 CuadroTexto"/>
          <p:cNvSpPr txBox="1"/>
          <p:nvPr/>
        </p:nvSpPr>
        <p:spPr>
          <a:xfrm>
            <a:off x="1812000" y="1260000"/>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1.2</a:t>
            </a:r>
            <a:r>
              <a:rPr lang="es-ES" b="1" dirty="0">
                <a:solidFill>
                  <a:srgbClr val="C00000"/>
                </a:solidFill>
                <a:latin typeface="Arial" pitchFamily="34" charset="0"/>
                <a:cs typeface="Arial" pitchFamily="34" charset="0"/>
              </a:rPr>
              <a:t>. Elementos esenciales</a:t>
            </a:r>
          </a:p>
        </p:txBody>
      </p:sp>
      <p:sp>
        <p:nvSpPr>
          <p:cNvPr id="4" name="3 Rectángulo"/>
          <p:cNvSpPr/>
          <p:nvPr/>
        </p:nvSpPr>
        <p:spPr>
          <a:xfrm>
            <a:off x="1919536" y="4032001"/>
            <a:ext cx="8424936" cy="2462213"/>
          </a:xfrm>
          <a:prstGeom prst="rect">
            <a:avLst/>
          </a:prstGeom>
        </p:spPr>
        <p:txBody>
          <a:bodyPr wrap="square">
            <a:spAutoFit/>
          </a:bodyPr>
          <a:lstStyle/>
          <a:p>
            <a:pPr algn="just">
              <a:lnSpc>
                <a:spcPct val="150000"/>
              </a:lnSpc>
              <a:spcAft>
                <a:spcPts val="400"/>
              </a:spcAft>
            </a:pPr>
            <a:r>
              <a:rPr lang="es-ES" sz="1500" dirty="0">
                <a:latin typeface="Arial" pitchFamily="34" charset="0"/>
                <a:cs typeface="Arial" pitchFamily="34" charset="0"/>
              </a:rPr>
              <a:t>Son los actores que participan en el contrato de trabajo, que son:</a:t>
            </a:r>
          </a:p>
          <a:p>
            <a:pPr algn="just">
              <a:lnSpc>
                <a:spcPct val="150000"/>
              </a:lnSpc>
              <a:spcAft>
                <a:spcPts val="400"/>
              </a:spcAft>
              <a:buClr>
                <a:srgbClr val="C00000"/>
              </a:buClr>
              <a:buFont typeface="Arial" pitchFamily="34" charset="0"/>
              <a:buChar char="♥"/>
            </a:pPr>
            <a:r>
              <a:rPr lang="es-ES" sz="1600" dirty="0">
                <a:latin typeface="Arial" pitchFamily="34" charset="0"/>
                <a:cs typeface="Arial" pitchFamily="34" charset="0"/>
              </a:rPr>
              <a:t> </a:t>
            </a:r>
            <a:r>
              <a:rPr lang="es-ES" sz="1600" b="1" dirty="0">
                <a:latin typeface="Arial" pitchFamily="34" charset="0"/>
                <a:cs typeface="Arial" pitchFamily="34" charset="0"/>
              </a:rPr>
              <a:t>TRABAJADOR</a:t>
            </a:r>
            <a:r>
              <a:rPr lang="es-ES" sz="1600" dirty="0">
                <a:latin typeface="Arial" pitchFamily="34" charset="0"/>
                <a:cs typeface="Arial" pitchFamily="34" charset="0"/>
              </a:rPr>
              <a:t>, persona física, con capacidad legal para contratar.</a:t>
            </a:r>
          </a:p>
          <a:p>
            <a:pPr algn="just">
              <a:lnSpc>
                <a:spcPct val="150000"/>
              </a:lnSpc>
              <a:spcAft>
                <a:spcPts val="400"/>
              </a:spcAft>
              <a:buClr>
                <a:srgbClr val="C00000"/>
              </a:buClr>
              <a:buFont typeface="Arial" pitchFamily="34" charset="0"/>
              <a:buChar char="♥"/>
            </a:pPr>
            <a:r>
              <a:rPr lang="es-ES" sz="1600" dirty="0">
                <a:latin typeface="Arial" pitchFamily="34" charset="0"/>
                <a:cs typeface="Arial" pitchFamily="34" charset="0"/>
              </a:rPr>
              <a:t> </a:t>
            </a:r>
            <a:r>
              <a:rPr lang="es-ES" sz="1600" b="1" dirty="0">
                <a:latin typeface="Arial" pitchFamily="34" charset="0"/>
                <a:cs typeface="Arial" pitchFamily="34" charset="0"/>
              </a:rPr>
              <a:t>EMPRESARIO</a:t>
            </a:r>
            <a:r>
              <a:rPr lang="es-ES" sz="1600" dirty="0">
                <a:latin typeface="Arial" pitchFamily="34" charset="0"/>
                <a:cs typeface="Arial" pitchFamily="34" charset="0"/>
              </a:rPr>
              <a:t>, persona física, jurídica o comunidad de bienes.</a:t>
            </a:r>
          </a:p>
          <a:p>
            <a:pPr algn="just">
              <a:lnSpc>
                <a:spcPct val="150000"/>
              </a:lnSpc>
              <a:spcAft>
                <a:spcPts val="400"/>
              </a:spcAft>
              <a:buClr>
                <a:srgbClr val="C00000"/>
              </a:buClr>
              <a:buFont typeface="Arial" pitchFamily="34" charset="0"/>
              <a:buChar char="♥"/>
            </a:pPr>
            <a:r>
              <a:rPr lang="es-ES" sz="1600" dirty="0">
                <a:latin typeface="Arial" pitchFamily="34" charset="0"/>
                <a:cs typeface="Arial" pitchFamily="34" charset="0"/>
              </a:rPr>
              <a:t> En el caso de empresas de trabajo temporal, además de estos dos actores, participan las </a:t>
            </a:r>
            <a:r>
              <a:rPr lang="es-ES" sz="1600" b="1" dirty="0">
                <a:latin typeface="Arial" pitchFamily="34" charset="0"/>
                <a:cs typeface="Arial" pitchFamily="34" charset="0"/>
              </a:rPr>
              <a:t>E.T.T.</a:t>
            </a:r>
            <a:r>
              <a:rPr lang="es-ES" sz="1600" dirty="0">
                <a:latin typeface="Arial" pitchFamily="34" charset="0"/>
                <a:cs typeface="Arial" pitchFamily="34" charset="0"/>
              </a:rPr>
              <a:t>, que formalizan con los trabajadores un contrato laboral y con las empresas usuarias un contrato mercantil cuyo objeto es la cesión de los trabajadores.</a:t>
            </a:r>
          </a:p>
        </p:txBody>
      </p:sp>
      <p:sp>
        <p:nvSpPr>
          <p:cNvPr id="5" name="4 CuadroTexto"/>
          <p:cNvSpPr txBox="1"/>
          <p:nvPr/>
        </p:nvSpPr>
        <p:spPr>
          <a:xfrm>
            <a:off x="1812000" y="3600000"/>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1.3. </a:t>
            </a:r>
            <a:r>
              <a:rPr lang="es-ES" b="1" dirty="0">
                <a:solidFill>
                  <a:srgbClr val="C00000"/>
                </a:solidFill>
                <a:latin typeface="Arial" pitchFamily="34" charset="0"/>
                <a:cs typeface="Arial" pitchFamily="34" charset="0"/>
              </a:rPr>
              <a:t>Elementos personales</a:t>
            </a:r>
          </a:p>
        </p:txBody>
      </p:sp>
    </p:spTree>
    <p:extLst>
      <p:ext uri="{BB962C8B-B14F-4D97-AF65-F5344CB8AC3E}">
        <p14:creationId xmlns:p14="http://schemas.microsoft.com/office/powerpoint/2010/main" val="3968905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686954" y="689476"/>
            <a:ext cx="8568952" cy="369332"/>
          </a:xfrm>
          <a:prstGeom prst="rect">
            <a:avLst/>
          </a:prstGeom>
          <a:noFill/>
        </p:spPr>
        <p:txBody>
          <a:bodyPr wrap="square" rtlCol="0">
            <a:spAutoFit/>
          </a:bodyPr>
          <a:lstStyle/>
          <a:p>
            <a:r>
              <a:rPr lang="es-ES" b="1" dirty="0" smtClean="0">
                <a:solidFill>
                  <a:srgbClr val="C00000"/>
                </a:solidFill>
                <a:latin typeface="Arial" pitchFamily="34" charset="0"/>
                <a:cs typeface="Arial" pitchFamily="34" charset="0"/>
              </a:rPr>
              <a:t>Sujetos del contrato de trabajo</a:t>
            </a:r>
            <a:endParaRPr lang="es-ES" b="1" dirty="0">
              <a:solidFill>
                <a:srgbClr val="C00000"/>
              </a:solidFill>
              <a:latin typeface="Arial" pitchFamily="34" charset="0"/>
              <a:cs typeface="Arial"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2330128232"/>
              </p:ext>
            </p:extLst>
          </p:nvPr>
        </p:nvGraphicFramePr>
        <p:xfrm>
          <a:off x="601785" y="1125416"/>
          <a:ext cx="10996246" cy="5165465"/>
        </p:xfrm>
        <a:graphic>
          <a:graphicData uri="http://schemas.openxmlformats.org/drawingml/2006/table">
            <a:tbl>
              <a:tblPr firstRow="1" bandRow="1">
                <a:tableStyleId>{5C22544A-7EE6-4342-B048-85BDC9FD1C3A}</a:tableStyleId>
              </a:tblPr>
              <a:tblGrid>
                <a:gridCol w="7455877">
                  <a:extLst>
                    <a:ext uri="{9D8B030D-6E8A-4147-A177-3AD203B41FA5}">
                      <a16:colId xmlns:a16="http://schemas.microsoft.com/office/drawing/2014/main" val="1850513458"/>
                    </a:ext>
                  </a:extLst>
                </a:gridCol>
                <a:gridCol w="3540369">
                  <a:extLst>
                    <a:ext uri="{9D8B030D-6E8A-4147-A177-3AD203B41FA5}">
                      <a16:colId xmlns:a16="http://schemas.microsoft.com/office/drawing/2014/main" val="1843037959"/>
                    </a:ext>
                  </a:extLst>
                </a:gridCol>
              </a:tblGrid>
              <a:tr h="410585">
                <a:tc>
                  <a:txBody>
                    <a:bodyPr/>
                    <a:lstStyle/>
                    <a:p>
                      <a:pPr algn="ctr"/>
                      <a:r>
                        <a:rPr lang="es-ES" dirty="0" smtClean="0"/>
                        <a:t>EL TRABAJADOR</a:t>
                      </a:r>
                      <a:endParaRPr lang="es-ES" dirty="0"/>
                    </a:p>
                  </a:txBody>
                  <a:tcPr/>
                </a:tc>
                <a:tc>
                  <a:txBody>
                    <a:bodyPr/>
                    <a:lstStyle/>
                    <a:p>
                      <a:pPr algn="ctr"/>
                      <a:r>
                        <a:rPr lang="es-ES" dirty="0" smtClean="0"/>
                        <a:t>EL EMPRESARIO</a:t>
                      </a:r>
                      <a:endParaRPr lang="es-ES" dirty="0"/>
                    </a:p>
                  </a:txBody>
                  <a:tcPr/>
                </a:tc>
                <a:extLst>
                  <a:ext uri="{0D108BD9-81ED-4DB2-BD59-A6C34878D82A}">
                    <a16:rowId xmlns:a16="http://schemas.microsoft.com/office/drawing/2014/main" val="605886115"/>
                  </a:ext>
                </a:extLst>
              </a:tr>
              <a:tr h="3989476">
                <a:tc>
                  <a:txBody>
                    <a:bodyPr/>
                    <a:lstStyle/>
                    <a:p>
                      <a:pPr marL="285750" lvl="0" indent="-285750" algn="just">
                        <a:buFont typeface="Arial" panose="020B0604020202020204" pitchFamily="34" charset="0"/>
                        <a:buChar char="•"/>
                      </a:pPr>
                      <a:r>
                        <a:rPr lang="es-ES" dirty="0" smtClean="0"/>
                        <a:t>Persona física que voluntariamente preste servicios retribuidos por cuenta ajena y dentro del ámbito de organización y dirección de otra persona, física o jurídica, denominada empleador o empresario.</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dirty="0" smtClean="0"/>
                    </a:p>
                    <a:p>
                      <a:pPr marL="285750" lvl="0" indent="-285750" algn="just">
                        <a:buFont typeface="Arial" panose="020B0604020202020204" pitchFamily="34" charset="0"/>
                        <a:buChar char="•"/>
                      </a:pPr>
                      <a:r>
                        <a:rPr lang="es-ES" dirty="0" smtClean="0"/>
                        <a:t>Se puede contratar</a:t>
                      </a:r>
                      <a:r>
                        <a:rPr lang="es-ES" baseline="0" dirty="0" smtClean="0"/>
                        <a:t> a p</a:t>
                      </a:r>
                      <a:r>
                        <a:rPr lang="es-ES" dirty="0" smtClean="0"/>
                        <a:t>ersonas mayores de 18 años (con plena capacidad de obrar) o a menores de edad</a:t>
                      </a:r>
                      <a:r>
                        <a:rPr lang="es-ES" baseline="0" dirty="0" smtClean="0"/>
                        <a:t> (mayores de 16 años) </a:t>
                      </a:r>
                      <a:r>
                        <a:rPr lang="es-ES" dirty="0" smtClean="0"/>
                        <a:t>emancipados o autorizados</a:t>
                      </a:r>
                      <a:r>
                        <a:rPr lang="es-ES" baseline="0" dirty="0" smtClean="0"/>
                        <a:t> por sus representantes legales.</a:t>
                      </a:r>
                    </a:p>
                    <a:p>
                      <a:pPr marL="285750" lvl="0" indent="-285750" algn="just">
                        <a:buFont typeface="Arial" panose="020B0604020202020204" pitchFamily="34" charset="0"/>
                        <a:buChar char="•"/>
                      </a:pPr>
                      <a:r>
                        <a:rPr lang="es-ES" baseline="0" dirty="0" smtClean="0"/>
                        <a:t>A los menores de edad se le prohíbe realizar trabajos nocturnos, peligrosos o insalubres y horas extraordinarias.</a:t>
                      </a:r>
                      <a:endParaRPr lang="es-ES" dirty="0" smtClean="0"/>
                    </a:p>
                    <a:p>
                      <a:pPr marL="285750" lvl="0" indent="-285750" algn="just">
                        <a:buFont typeface="Arial" panose="020B0604020202020204" pitchFamily="34" charset="0"/>
                        <a:buChar char="•"/>
                      </a:pPr>
                      <a:endParaRPr lang="es-ES" dirty="0" smtClean="0"/>
                    </a:p>
                    <a:p>
                      <a:pPr marL="285750" lvl="0" indent="-285750" algn="just">
                        <a:buFont typeface="Arial" panose="020B0604020202020204" pitchFamily="34" charset="0"/>
                        <a:buChar char="•"/>
                      </a:pPr>
                      <a:r>
                        <a:rPr lang="es-ES" dirty="0" smtClean="0"/>
                        <a:t>No se podrá contratar a familiares, salvo que sean asalariados o descendientes/ascendientes hasta segundo grado de consanguinidad.</a:t>
                      </a:r>
                    </a:p>
                    <a:p>
                      <a:pPr marL="285750" lvl="0" indent="-285750" algn="just">
                        <a:buFont typeface="Arial" panose="020B0604020202020204" pitchFamily="34" charset="0"/>
                        <a:buChar char="•"/>
                      </a:pPr>
                      <a:endParaRPr lang="es-ES" dirty="0" smtClean="0"/>
                    </a:p>
                    <a:p>
                      <a:pPr marL="285750" lvl="0" indent="-285750" algn="just">
                        <a:buFont typeface="Arial" panose="020B0604020202020204" pitchFamily="34" charset="0"/>
                        <a:buChar char="•"/>
                      </a:pPr>
                      <a:r>
                        <a:rPr lang="es-ES" dirty="0" smtClean="0"/>
                        <a:t>Podrán contratarse trabajadores extranjeros/as comunitarios, y</a:t>
                      </a:r>
                      <a:r>
                        <a:rPr lang="es-ES" baseline="0" dirty="0" smtClean="0"/>
                        <a:t> a los extracomunitarios, si </a:t>
                      </a:r>
                      <a:r>
                        <a:rPr lang="es-ES" dirty="0" smtClean="0"/>
                        <a:t>tienen residencia y permiso de trabajo.</a:t>
                      </a:r>
                      <a:r>
                        <a:rPr lang="es-ES" baseline="0" dirty="0" smtClean="0"/>
                        <a:t> </a:t>
                      </a:r>
                      <a:r>
                        <a:rPr lang="es-ES" dirty="0" smtClean="0"/>
                        <a:t>(</a:t>
                      </a:r>
                      <a:r>
                        <a:rPr lang="es-ES" dirty="0" smtClean="0">
                          <a:hlinkClick r:id="rId2"/>
                        </a:rPr>
                        <a:t>http://extranjeros.mitramiss.gob.es/es/InformacionInteres/FolletosInformativos/archivos/triptico_trabajadores_extranjeros.pdf</a:t>
                      </a:r>
                      <a:r>
                        <a:rPr lang="es-ES" dirty="0" smtClean="0"/>
                        <a:t>)</a:t>
                      </a:r>
                      <a:endParaRPr lang="es-ES" dirty="0"/>
                    </a:p>
                  </a:txBody>
                  <a:tcPr/>
                </a:tc>
                <a:tc>
                  <a:txBody>
                    <a:bodyPr/>
                    <a:lstStyle/>
                    <a:p>
                      <a:pPr marL="285750" lvl="0" indent="-285750">
                        <a:buFont typeface="Arial" panose="020B0604020202020204" pitchFamily="34" charset="0"/>
                        <a:buChar char="•"/>
                      </a:pPr>
                      <a:r>
                        <a:rPr lang="es-ES" dirty="0" smtClean="0"/>
                        <a:t>Personas Jurídicas (Sociedades)</a:t>
                      </a:r>
                    </a:p>
                    <a:p>
                      <a:pPr marL="285750" lvl="0" indent="-285750">
                        <a:buFont typeface="Arial" panose="020B0604020202020204" pitchFamily="34" charset="0"/>
                        <a:buChar char="•"/>
                      </a:pPr>
                      <a:r>
                        <a:rPr lang="es-ES" dirty="0" smtClean="0"/>
                        <a:t> Comunidades de bienes.</a:t>
                      </a:r>
                    </a:p>
                    <a:p>
                      <a:pPr marL="285750" lvl="0" indent="-285750">
                        <a:buFont typeface="Arial" panose="020B0604020202020204" pitchFamily="34" charset="0"/>
                        <a:buChar char="•"/>
                      </a:pPr>
                      <a:r>
                        <a:rPr lang="es-ES" dirty="0" smtClean="0"/>
                        <a:t>Personas físicas:</a:t>
                      </a:r>
                    </a:p>
                    <a:p>
                      <a:pPr marL="285750" lvl="0" indent="-285750">
                        <a:buFont typeface="Wingdings" panose="05000000000000000000" pitchFamily="2" charset="2"/>
                        <a:buChar char="§"/>
                      </a:pPr>
                      <a:r>
                        <a:rPr lang="es-ES" dirty="0" smtClean="0"/>
                        <a:t>      </a:t>
                      </a:r>
                      <a:r>
                        <a:rPr lang="es-ES" baseline="0" dirty="0" smtClean="0"/>
                        <a:t> </a:t>
                      </a:r>
                      <a:r>
                        <a:rPr lang="es-ES" dirty="0" smtClean="0"/>
                        <a:t>  Mayores de edad,</a:t>
                      </a:r>
                    </a:p>
                    <a:p>
                      <a:pPr marL="285750" lvl="0" indent="-285750">
                        <a:buFont typeface="Wingdings" panose="05000000000000000000" pitchFamily="2" charset="2"/>
                        <a:buChar char="§"/>
                      </a:pPr>
                      <a:r>
                        <a:rPr lang="es-ES" dirty="0" smtClean="0"/>
                        <a:t>         Menores emancipados o asistidos por sus representantes legales.</a:t>
                      </a:r>
                      <a:endParaRPr lang="es-ES" dirty="0"/>
                    </a:p>
                  </a:txBody>
                  <a:tcPr/>
                </a:tc>
                <a:extLst>
                  <a:ext uri="{0D108BD9-81ED-4DB2-BD59-A6C34878D82A}">
                    <a16:rowId xmlns:a16="http://schemas.microsoft.com/office/drawing/2014/main" val="1602727019"/>
                  </a:ext>
                </a:extLst>
              </a:tr>
            </a:tbl>
          </a:graphicData>
        </a:graphic>
      </p:graphicFrame>
    </p:spTree>
    <p:extLst>
      <p:ext uri="{BB962C8B-B14F-4D97-AF65-F5344CB8AC3E}">
        <p14:creationId xmlns:p14="http://schemas.microsoft.com/office/powerpoint/2010/main" val="13676099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redondeado"/>
          <p:cNvSpPr/>
          <p:nvPr/>
        </p:nvSpPr>
        <p:spPr>
          <a:xfrm>
            <a:off x="1950097" y="618810"/>
            <a:ext cx="8280000" cy="476800"/>
          </a:xfrm>
          <a:prstGeom prst="roundRect">
            <a:avLst/>
          </a:prstGeom>
          <a:solidFill>
            <a:schemeClr val="accent1">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latin typeface="Arial" pitchFamily="34" charset="0"/>
                <a:cs typeface="Arial" pitchFamily="34" charset="0"/>
              </a:rPr>
              <a:t>2</a:t>
            </a:r>
            <a:r>
              <a:rPr lang="es-ES" b="1" dirty="0" smtClean="0">
                <a:solidFill>
                  <a:schemeClr val="tx1"/>
                </a:solidFill>
                <a:latin typeface="Arial" pitchFamily="34" charset="0"/>
                <a:cs typeface="Arial" pitchFamily="34" charset="0"/>
              </a:rPr>
              <a:t>. CLASIFICACIÓN DE LOS CONTRATOS DE TRABAJO</a:t>
            </a:r>
            <a:endParaRPr lang="es-ES" b="1" dirty="0">
              <a:solidFill>
                <a:schemeClr val="tx1"/>
              </a:solidFill>
              <a:latin typeface="Arial" pitchFamily="34" charset="0"/>
              <a:cs typeface="Arial" pitchFamily="34" charset="0"/>
            </a:endParaRPr>
          </a:p>
        </p:txBody>
      </p:sp>
      <p:sp>
        <p:nvSpPr>
          <p:cNvPr id="3" name="2 Rectángulo"/>
          <p:cNvSpPr/>
          <p:nvPr/>
        </p:nvSpPr>
        <p:spPr>
          <a:xfrm>
            <a:off x="1143199" y="1805906"/>
            <a:ext cx="9970277" cy="1893339"/>
          </a:xfrm>
          <a:prstGeom prst="rect">
            <a:avLst/>
          </a:prstGeom>
        </p:spPr>
        <p:txBody>
          <a:bodyPr wrap="square">
            <a:spAutoFit/>
          </a:bodyPr>
          <a:lstStyle/>
          <a:p>
            <a:pPr lvl="0" algn="just">
              <a:lnSpc>
                <a:spcPct val="150000"/>
              </a:lnSpc>
              <a:buClr>
                <a:srgbClr val="C00000"/>
              </a:buClr>
            </a:pPr>
            <a:r>
              <a:rPr lang="es-ES" sz="1600" dirty="0" smtClean="0">
                <a:latin typeface="Arial" pitchFamily="34" charset="0"/>
                <a:cs typeface="Arial" pitchFamily="34" charset="0"/>
              </a:rPr>
              <a:t>La forma </a:t>
            </a:r>
            <a:r>
              <a:rPr lang="es-ES" sz="1600" b="1" dirty="0" smtClean="0">
                <a:latin typeface="Arial" pitchFamily="34" charset="0"/>
                <a:cs typeface="Arial" pitchFamily="34" charset="0"/>
              </a:rPr>
              <a:t>VERBAL</a:t>
            </a:r>
            <a:r>
              <a:rPr lang="es-ES" sz="1600" dirty="0" smtClean="0">
                <a:latin typeface="Arial" pitchFamily="34" charset="0"/>
                <a:cs typeface="Arial" pitchFamily="34" charset="0"/>
              </a:rPr>
              <a:t> solamente es válida en contratos indefinidos y en aquellos cuya duración sea inferior a cuatro semanas  a tiempo completo.</a:t>
            </a:r>
          </a:p>
          <a:p>
            <a:pPr lvl="0" algn="just">
              <a:lnSpc>
                <a:spcPct val="150000"/>
              </a:lnSpc>
              <a:buClr>
                <a:srgbClr val="C00000"/>
              </a:buClr>
              <a:buFont typeface="Arial" pitchFamily="34" charset="0"/>
              <a:buChar char="♠"/>
            </a:pPr>
            <a:r>
              <a:rPr lang="es-ES" sz="1600" dirty="0" smtClean="0">
                <a:latin typeface="Arial" pitchFamily="34" charset="0"/>
                <a:cs typeface="Arial" pitchFamily="34" charset="0"/>
              </a:rPr>
              <a:t> </a:t>
            </a:r>
            <a:r>
              <a:rPr lang="es-ES" sz="1600" dirty="0">
                <a:latin typeface="Arial" pitchFamily="34" charset="0"/>
                <a:cs typeface="Arial" pitchFamily="34" charset="0"/>
              </a:rPr>
              <a:t>La forma </a:t>
            </a:r>
            <a:r>
              <a:rPr lang="es-ES" sz="1600" b="1" dirty="0">
                <a:latin typeface="Arial" pitchFamily="34" charset="0"/>
                <a:cs typeface="Arial" pitchFamily="34" charset="0"/>
              </a:rPr>
              <a:t>ESCRITA</a:t>
            </a:r>
            <a:r>
              <a:rPr lang="es-ES" sz="1600" dirty="0">
                <a:latin typeface="Arial" pitchFamily="34" charset="0"/>
                <a:cs typeface="Arial" pitchFamily="34" charset="0"/>
              </a:rPr>
              <a:t> es obligatoria en el resto de contratos, y en concreto para las siguientes modalidades de contratación:</a:t>
            </a:r>
          </a:p>
          <a:p>
            <a:pPr lvl="1">
              <a:lnSpc>
                <a:spcPct val="150000"/>
              </a:lnSpc>
              <a:buFont typeface="Courier New" pitchFamily="49" charset="0"/>
              <a:buChar char="o"/>
            </a:pPr>
            <a:endParaRPr lang="es-ES" sz="1600" dirty="0">
              <a:latin typeface="Arial" pitchFamily="34" charset="0"/>
              <a:cs typeface="Arial" pitchFamily="34" charset="0"/>
            </a:endParaRPr>
          </a:p>
        </p:txBody>
      </p:sp>
      <p:grpSp>
        <p:nvGrpSpPr>
          <p:cNvPr id="5" name="4 Grupo"/>
          <p:cNvGrpSpPr/>
          <p:nvPr/>
        </p:nvGrpSpPr>
        <p:grpSpPr>
          <a:xfrm>
            <a:off x="1143199" y="3869355"/>
            <a:ext cx="10419644" cy="2302370"/>
            <a:chOff x="757808" y="4157910"/>
            <a:chExt cx="7615534" cy="2302370"/>
          </a:xfrm>
        </p:grpSpPr>
        <p:sp>
          <p:nvSpPr>
            <p:cNvPr id="6" name="5 Rectángulo redondeado"/>
            <p:cNvSpPr/>
            <p:nvPr/>
          </p:nvSpPr>
          <p:spPr>
            <a:xfrm>
              <a:off x="757808" y="4157910"/>
              <a:ext cx="1771054" cy="1062632"/>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s-ES" sz="1600" dirty="0">
                  <a:solidFill>
                    <a:schemeClr val="tx1"/>
                  </a:solidFill>
                  <a:latin typeface="Arial" pitchFamily="34" charset="0"/>
                  <a:cs typeface="Arial" pitchFamily="34" charset="0"/>
                </a:rPr>
                <a:t>Obra o servicio determinado</a:t>
              </a:r>
              <a:endParaRPr lang="es-ES" sz="1600" dirty="0">
                <a:solidFill>
                  <a:schemeClr val="tx1"/>
                </a:solidFill>
              </a:endParaRPr>
            </a:p>
          </p:txBody>
        </p:sp>
        <p:sp>
          <p:nvSpPr>
            <p:cNvPr id="7" name="6 Rectángulo redondeado"/>
            <p:cNvSpPr/>
            <p:nvPr/>
          </p:nvSpPr>
          <p:spPr>
            <a:xfrm>
              <a:off x="2705968" y="4157910"/>
              <a:ext cx="1771054" cy="1062632"/>
            </a:xfrm>
            <a:prstGeom prst="roundRect">
              <a:avLst/>
            </a:pr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s-ES" sz="1600" dirty="0">
                  <a:latin typeface="Arial" pitchFamily="34" charset="0"/>
                  <a:cs typeface="Arial" pitchFamily="34" charset="0"/>
                </a:rPr>
                <a:t>A  tiempo parcial</a:t>
              </a:r>
            </a:p>
          </p:txBody>
        </p:sp>
        <p:sp>
          <p:nvSpPr>
            <p:cNvPr id="8" name="7 Rectángulo redondeado"/>
            <p:cNvSpPr/>
            <p:nvPr/>
          </p:nvSpPr>
          <p:spPr>
            <a:xfrm>
              <a:off x="4654128" y="4157910"/>
              <a:ext cx="1771054" cy="1062632"/>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s-ES" sz="1600" dirty="0">
                  <a:latin typeface="Arial" pitchFamily="34" charset="0"/>
                  <a:cs typeface="Arial" pitchFamily="34" charset="0"/>
                </a:rPr>
                <a:t>En prácticas</a:t>
              </a:r>
            </a:p>
          </p:txBody>
        </p:sp>
        <p:sp>
          <p:nvSpPr>
            <p:cNvPr id="9" name="8 Rectángulo redondeado"/>
            <p:cNvSpPr/>
            <p:nvPr/>
          </p:nvSpPr>
          <p:spPr>
            <a:xfrm>
              <a:off x="6602288" y="4157910"/>
              <a:ext cx="1771054" cy="1062632"/>
            </a:xfrm>
            <a:prstGeom prst="roundRect">
              <a:avLst/>
            </a:pr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s-ES" sz="1600">
                  <a:solidFill>
                    <a:schemeClr val="tx1"/>
                  </a:solidFill>
                  <a:latin typeface="Arial" pitchFamily="34" charset="0"/>
                  <a:cs typeface="Arial" pitchFamily="34" charset="0"/>
                </a:rPr>
                <a:t>Para la formación</a:t>
              </a:r>
              <a:endParaRPr lang="es-ES" sz="1600" dirty="0">
                <a:solidFill>
                  <a:schemeClr val="tx1"/>
                </a:solidFill>
                <a:latin typeface="Arial" pitchFamily="34" charset="0"/>
                <a:cs typeface="Arial" pitchFamily="34" charset="0"/>
              </a:endParaRPr>
            </a:p>
          </p:txBody>
        </p:sp>
        <p:sp>
          <p:nvSpPr>
            <p:cNvPr id="10" name="9 Rectángulo redondeado"/>
            <p:cNvSpPr/>
            <p:nvPr/>
          </p:nvSpPr>
          <p:spPr>
            <a:xfrm>
              <a:off x="1731888" y="5397648"/>
              <a:ext cx="1771054" cy="1062632"/>
            </a:xfrm>
            <a:prstGeom prst="roundRect">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s-ES" sz="1600">
                  <a:latin typeface="Arial" pitchFamily="34" charset="0"/>
                  <a:cs typeface="Arial" pitchFamily="34" charset="0"/>
                </a:rPr>
                <a:t>Fijo-discontinuo</a:t>
              </a:r>
              <a:endParaRPr lang="es-ES" sz="1600" dirty="0">
                <a:latin typeface="Arial" pitchFamily="34" charset="0"/>
                <a:cs typeface="Arial" pitchFamily="34" charset="0"/>
              </a:endParaRPr>
            </a:p>
          </p:txBody>
        </p:sp>
        <p:sp>
          <p:nvSpPr>
            <p:cNvPr id="11" name="10 Rectángulo redondeado"/>
            <p:cNvSpPr/>
            <p:nvPr/>
          </p:nvSpPr>
          <p:spPr>
            <a:xfrm>
              <a:off x="3680048" y="5397648"/>
              <a:ext cx="1771054" cy="1062632"/>
            </a:xfrm>
            <a:prstGeom prst="roundRect">
              <a:avLst/>
            </a:pr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s-ES" sz="1600">
                  <a:latin typeface="Arial" pitchFamily="34" charset="0"/>
                  <a:cs typeface="Arial" pitchFamily="34" charset="0"/>
                </a:rPr>
                <a:t>A domicilio</a:t>
              </a:r>
              <a:endParaRPr lang="es-ES" sz="1600" dirty="0">
                <a:latin typeface="Arial" pitchFamily="34" charset="0"/>
                <a:cs typeface="Arial" pitchFamily="34" charset="0"/>
              </a:endParaRPr>
            </a:p>
          </p:txBody>
        </p:sp>
        <p:sp>
          <p:nvSpPr>
            <p:cNvPr id="12" name="11 Rectángulo redondeado"/>
            <p:cNvSpPr/>
            <p:nvPr/>
          </p:nvSpPr>
          <p:spPr>
            <a:xfrm>
              <a:off x="5628208" y="5397648"/>
              <a:ext cx="1771054" cy="1062632"/>
            </a:xfrm>
            <a:prstGeom prst="roundRect">
              <a:avLst/>
            </a:pr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algn="ctr" defTabSz="711200">
                <a:lnSpc>
                  <a:spcPct val="90000"/>
                </a:lnSpc>
                <a:spcBef>
                  <a:spcPct val="0"/>
                </a:spcBef>
                <a:spcAft>
                  <a:spcPct val="35000"/>
                </a:spcAft>
              </a:pPr>
              <a:r>
                <a:rPr lang="es-ES" sz="1600" dirty="0">
                  <a:latin typeface="Arial" pitchFamily="34" charset="0"/>
                  <a:cs typeface="Arial" pitchFamily="34" charset="0"/>
                </a:rPr>
                <a:t>Los realizados en España por empresas extranjeras</a:t>
              </a:r>
              <a:endParaRPr lang="es-ES" sz="1600" dirty="0"/>
            </a:p>
          </p:txBody>
        </p:sp>
      </p:grpSp>
      <p:sp>
        <p:nvSpPr>
          <p:cNvPr id="4" name="Rectángulo 3"/>
          <p:cNvSpPr/>
          <p:nvPr/>
        </p:nvSpPr>
        <p:spPr>
          <a:xfrm>
            <a:off x="1143199" y="1272716"/>
            <a:ext cx="3890809" cy="507831"/>
          </a:xfrm>
          <a:prstGeom prst="rect">
            <a:avLst/>
          </a:prstGeom>
        </p:spPr>
        <p:txBody>
          <a:bodyPr wrap="none">
            <a:spAutoFit/>
          </a:bodyPr>
          <a:lstStyle/>
          <a:p>
            <a:pPr lvl="0" algn="just">
              <a:lnSpc>
                <a:spcPct val="150000"/>
              </a:lnSpc>
              <a:buClr>
                <a:srgbClr val="C00000"/>
              </a:buClr>
            </a:pPr>
            <a:r>
              <a:rPr lang="es-ES" b="1" dirty="0">
                <a:latin typeface="Arial" pitchFamily="34" charset="0"/>
                <a:cs typeface="Arial" pitchFamily="34" charset="0"/>
              </a:rPr>
              <a:t>2.1  Forma del contrato de trabajo</a:t>
            </a:r>
            <a:endParaRPr lang="es-ES" dirty="0">
              <a:latin typeface="Arial" pitchFamily="34" charset="0"/>
              <a:cs typeface="Arial" pitchFamily="34" charset="0"/>
            </a:endParaRPr>
          </a:p>
        </p:txBody>
      </p:sp>
    </p:spTree>
    <p:extLst>
      <p:ext uri="{BB962C8B-B14F-4D97-AF65-F5344CB8AC3E}">
        <p14:creationId xmlns:p14="http://schemas.microsoft.com/office/powerpoint/2010/main" val="2774308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1180123" y="1772817"/>
            <a:ext cx="10107002" cy="1723549"/>
          </a:xfrm>
          <a:prstGeom prst="rect">
            <a:avLst/>
          </a:prstGeom>
        </p:spPr>
        <p:txBody>
          <a:bodyPr wrap="square">
            <a:spAutoFit/>
          </a:bodyPr>
          <a:lstStyle/>
          <a:p>
            <a:pPr algn="just">
              <a:lnSpc>
                <a:spcPct val="150000"/>
              </a:lnSpc>
              <a:spcAft>
                <a:spcPts val="600"/>
              </a:spcAft>
            </a:pPr>
            <a:r>
              <a:rPr lang="es-ES" sz="1600" dirty="0">
                <a:latin typeface="Arial" pitchFamily="34" charset="0"/>
                <a:cs typeface="Arial" pitchFamily="34" charset="0"/>
              </a:rPr>
              <a:t>La </a:t>
            </a:r>
            <a:r>
              <a:rPr lang="es-ES" sz="1600" dirty="0" smtClean="0">
                <a:latin typeface="Arial" pitchFamily="34" charset="0"/>
                <a:cs typeface="Arial" pitchFamily="34" charset="0"/>
              </a:rPr>
              <a:t>duración de los contratos está regulada </a:t>
            </a:r>
            <a:r>
              <a:rPr lang="es-ES" sz="1600" dirty="0">
                <a:latin typeface="Arial" pitchFamily="34" charset="0"/>
                <a:cs typeface="Arial" pitchFamily="34" charset="0"/>
              </a:rPr>
              <a:t>por el </a:t>
            </a:r>
            <a:r>
              <a:rPr lang="es-ES" sz="1600" b="1" dirty="0">
                <a:latin typeface="Arial" pitchFamily="34" charset="0"/>
                <a:cs typeface="Arial" pitchFamily="34" charset="0"/>
              </a:rPr>
              <a:t>artículo 15 </a:t>
            </a:r>
            <a:r>
              <a:rPr lang="es-ES" sz="1600" dirty="0">
                <a:latin typeface="Arial" pitchFamily="34" charset="0"/>
                <a:cs typeface="Arial" pitchFamily="34" charset="0"/>
              </a:rPr>
              <a:t>del </a:t>
            </a:r>
            <a:r>
              <a:rPr lang="es-ES" sz="1600" b="1" dirty="0">
                <a:latin typeface="Arial" pitchFamily="34" charset="0"/>
                <a:cs typeface="Arial" pitchFamily="34" charset="0"/>
              </a:rPr>
              <a:t>Estatuto de los </a:t>
            </a:r>
            <a:r>
              <a:rPr lang="es-ES" sz="1600" b="1" dirty="0" smtClean="0">
                <a:latin typeface="Arial" pitchFamily="34" charset="0"/>
                <a:cs typeface="Arial" pitchFamily="34" charset="0"/>
              </a:rPr>
              <a:t>Trabajadores</a:t>
            </a:r>
            <a:r>
              <a:rPr lang="es-ES" sz="1600" dirty="0">
                <a:latin typeface="Arial" pitchFamily="34" charset="0"/>
                <a:cs typeface="Arial" pitchFamily="34" charset="0"/>
              </a:rPr>
              <a:t> </a:t>
            </a:r>
            <a:r>
              <a:rPr lang="es-ES" sz="1600" dirty="0" smtClean="0">
                <a:latin typeface="Arial" pitchFamily="34" charset="0"/>
                <a:cs typeface="Arial" pitchFamily="34" charset="0"/>
              </a:rPr>
              <a:t>y puede </a:t>
            </a:r>
            <a:r>
              <a:rPr lang="es-ES" sz="1600" dirty="0">
                <a:latin typeface="Arial" pitchFamily="34" charset="0"/>
                <a:cs typeface="Arial" pitchFamily="34" charset="0"/>
              </a:rPr>
              <a:t>ser:</a:t>
            </a:r>
          </a:p>
          <a:p>
            <a:pPr algn="just">
              <a:lnSpc>
                <a:spcPct val="150000"/>
              </a:lnSpc>
              <a:spcAft>
                <a:spcPts val="600"/>
              </a:spcAft>
              <a:buClr>
                <a:srgbClr val="C00000"/>
              </a:buClr>
              <a:buFont typeface="Wingdings" pitchFamily="2" charset="2"/>
              <a:buChar char="§"/>
            </a:pPr>
            <a:r>
              <a:rPr lang="es-ES" sz="1600" dirty="0">
                <a:latin typeface="Arial" pitchFamily="34" charset="0"/>
                <a:cs typeface="Arial" pitchFamily="34" charset="0"/>
              </a:rPr>
              <a:t> Por tiempo </a:t>
            </a:r>
            <a:r>
              <a:rPr lang="es-ES" sz="1600" b="1" dirty="0">
                <a:solidFill>
                  <a:srgbClr val="C00000"/>
                </a:solidFill>
                <a:latin typeface="Arial" pitchFamily="34" charset="0"/>
                <a:cs typeface="Arial" pitchFamily="34" charset="0"/>
              </a:rPr>
              <a:t>indefinido</a:t>
            </a:r>
            <a:r>
              <a:rPr lang="es-ES" sz="1600" dirty="0">
                <a:latin typeface="Arial" pitchFamily="34" charset="0"/>
                <a:cs typeface="Arial" pitchFamily="34" charset="0"/>
              </a:rPr>
              <a:t>, no tiene una duración limitada, se le conoce como </a:t>
            </a:r>
            <a:r>
              <a:rPr lang="es-ES" sz="1600" b="1" dirty="0">
                <a:latin typeface="Arial" pitchFamily="34" charset="0"/>
                <a:cs typeface="Arial" pitchFamily="34" charset="0"/>
              </a:rPr>
              <a:t>FIJO</a:t>
            </a:r>
            <a:r>
              <a:rPr lang="es-ES" sz="1600" dirty="0">
                <a:latin typeface="Arial" pitchFamily="34" charset="0"/>
                <a:cs typeface="Arial" pitchFamily="34" charset="0"/>
              </a:rPr>
              <a:t>.</a:t>
            </a:r>
          </a:p>
          <a:p>
            <a:pPr algn="just">
              <a:lnSpc>
                <a:spcPct val="150000"/>
              </a:lnSpc>
              <a:spcAft>
                <a:spcPts val="600"/>
              </a:spcAft>
              <a:buClr>
                <a:srgbClr val="C00000"/>
              </a:buClr>
              <a:buFont typeface="Wingdings" pitchFamily="2" charset="2"/>
              <a:buChar char="§"/>
            </a:pPr>
            <a:r>
              <a:rPr lang="es-ES" sz="1600" dirty="0">
                <a:latin typeface="Arial" pitchFamily="34" charset="0"/>
                <a:cs typeface="Arial" pitchFamily="34" charset="0"/>
              </a:rPr>
              <a:t> </a:t>
            </a:r>
            <a:r>
              <a:rPr lang="es-ES" sz="1600" b="1" dirty="0">
                <a:solidFill>
                  <a:srgbClr val="C00000"/>
                </a:solidFill>
                <a:latin typeface="Arial" pitchFamily="34" charset="0"/>
                <a:cs typeface="Arial" pitchFamily="34" charset="0"/>
              </a:rPr>
              <a:t>Duración determinada</a:t>
            </a:r>
            <a:r>
              <a:rPr lang="es-ES" sz="1600" dirty="0">
                <a:latin typeface="Arial" pitchFamily="34" charset="0"/>
                <a:cs typeface="Arial" pitchFamily="34" charset="0"/>
              </a:rPr>
              <a:t>, aquellos contratos en los que se ha pactado la finalización de la prestación laboral. Los contratos de duración determinada son:</a:t>
            </a:r>
          </a:p>
        </p:txBody>
      </p:sp>
      <p:grpSp>
        <p:nvGrpSpPr>
          <p:cNvPr id="5" name="4 Grupo"/>
          <p:cNvGrpSpPr/>
          <p:nvPr/>
        </p:nvGrpSpPr>
        <p:grpSpPr>
          <a:xfrm>
            <a:off x="2233085" y="3732348"/>
            <a:ext cx="8001078" cy="2448273"/>
            <a:chOff x="532310" y="4137390"/>
            <a:chExt cx="6099886" cy="1271613"/>
          </a:xfrm>
        </p:grpSpPr>
        <p:sp>
          <p:nvSpPr>
            <p:cNvPr id="6" name="5 Forma libre"/>
            <p:cNvSpPr/>
            <p:nvPr/>
          </p:nvSpPr>
          <p:spPr>
            <a:xfrm>
              <a:off x="532310" y="4137390"/>
              <a:ext cx="1857375" cy="464343"/>
            </a:xfrm>
            <a:custGeom>
              <a:avLst/>
              <a:gdLst>
                <a:gd name="connsiteX0" fmla="*/ 0 w 1857375"/>
                <a:gd name="connsiteY0" fmla="*/ 46434 h 464343"/>
                <a:gd name="connsiteX1" fmla="*/ 13600 w 1857375"/>
                <a:gd name="connsiteY1" fmla="*/ 13600 h 464343"/>
                <a:gd name="connsiteX2" fmla="*/ 46434 w 1857375"/>
                <a:gd name="connsiteY2" fmla="*/ 0 h 464343"/>
                <a:gd name="connsiteX3" fmla="*/ 1810941 w 1857375"/>
                <a:gd name="connsiteY3" fmla="*/ 0 h 464343"/>
                <a:gd name="connsiteX4" fmla="*/ 1843775 w 1857375"/>
                <a:gd name="connsiteY4" fmla="*/ 13600 h 464343"/>
                <a:gd name="connsiteX5" fmla="*/ 1857375 w 1857375"/>
                <a:gd name="connsiteY5" fmla="*/ 46434 h 464343"/>
                <a:gd name="connsiteX6" fmla="*/ 1857375 w 1857375"/>
                <a:gd name="connsiteY6" fmla="*/ 417909 h 464343"/>
                <a:gd name="connsiteX7" fmla="*/ 1843775 w 1857375"/>
                <a:gd name="connsiteY7" fmla="*/ 450743 h 464343"/>
                <a:gd name="connsiteX8" fmla="*/ 1810941 w 1857375"/>
                <a:gd name="connsiteY8" fmla="*/ 464343 h 464343"/>
                <a:gd name="connsiteX9" fmla="*/ 46434 w 1857375"/>
                <a:gd name="connsiteY9" fmla="*/ 464343 h 464343"/>
                <a:gd name="connsiteX10" fmla="*/ 13600 w 1857375"/>
                <a:gd name="connsiteY10" fmla="*/ 450743 h 464343"/>
                <a:gd name="connsiteX11" fmla="*/ 0 w 1857375"/>
                <a:gd name="connsiteY11" fmla="*/ 417909 h 464343"/>
                <a:gd name="connsiteX12" fmla="*/ 0 w 1857375"/>
                <a:gd name="connsiteY12" fmla="*/ 46434 h 46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7375" h="464343">
                  <a:moveTo>
                    <a:pt x="0" y="46434"/>
                  </a:moveTo>
                  <a:cubicBezTo>
                    <a:pt x="0" y="34119"/>
                    <a:pt x="4892" y="22308"/>
                    <a:pt x="13600" y="13600"/>
                  </a:cubicBezTo>
                  <a:cubicBezTo>
                    <a:pt x="22308" y="4892"/>
                    <a:pt x="34119" y="0"/>
                    <a:pt x="46434" y="0"/>
                  </a:cubicBezTo>
                  <a:lnTo>
                    <a:pt x="1810941" y="0"/>
                  </a:lnTo>
                  <a:cubicBezTo>
                    <a:pt x="1823256" y="0"/>
                    <a:pt x="1835067" y="4892"/>
                    <a:pt x="1843775" y="13600"/>
                  </a:cubicBezTo>
                  <a:cubicBezTo>
                    <a:pt x="1852483" y="22308"/>
                    <a:pt x="1857375" y="34119"/>
                    <a:pt x="1857375" y="46434"/>
                  </a:cubicBezTo>
                  <a:lnTo>
                    <a:pt x="1857375" y="417909"/>
                  </a:lnTo>
                  <a:cubicBezTo>
                    <a:pt x="1857375" y="430224"/>
                    <a:pt x="1852483" y="442035"/>
                    <a:pt x="1843775" y="450743"/>
                  </a:cubicBezTo>
                  <a:cubicBezTo>
                    <a:pt x="1835067" y="459451"/>
                    <a:pt x="1823256" y="464343"/>
                    <a:pt x="1810941" y="464343"/>
                  </a:cubicBezTo>
                  <a:lnTo>
                    <a:pt x="46434" y="464343"/>
                  </a:lnTo>
                  <a:cubicBezTo>
                    <a:pt x="34119" y="464343"/>
                    <a:pt x="22308" y="459451"/>
                    <a:pt x="13600" y="450743"/>
                  </a:cubicBezTo>
                  <a:cubicBezTo>
                    <a:pt x="4892" y="442035"/>
                    <a:pt x="0" y="430224"/>
                    <a:pt x="0" y="417909"/>
                  </a:cubicBezTo>
                  <a:lnTo>
                    <a:pt x="0" y="46434"/>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70" tIns="27570" rIns="27570" bIns="27570" numCol="1" spcCol="1270" anchor="ctr" anchorCtr="0">
              <a:noAutofit/>
            </a:bodyPr>
            <a:lstStyle/>
            <a:p>
              <a:pPr algn="ctr" defTabSz="488950">
                <a:lnSpc>
                  <a:spcPct val="90000"/>
                </a:lnSpc>
                <a:spcBef>
                  <a:spcPct val="0"/>
                </a:spcBef>
                <a:spcAft>
                  <a:spcPct val="35000"/>
                </a:spcAft>
              </a:pPr>
              <a:r>
                <a:rPr lang="es-ES" sz="1600" dirty="0">
                  <a:latin typeface="Arial" pitchFamily="34" charset="0"/>
                  <a:cs typeface="Arial" pitchFamily="34" charset="0"/>
                </a:rPr>
                <a:t>Obra o servicio determinado</a:t>
              </a:r>
              <a:endParaRPr lang="es-ES" sz="1600" dirty="0"/>
            </a:p>
          </p:txBody>
        </p:sp>
        <p:sp>
          <p:nvSpPr>
            <p:cNvPr id="8" name="7 Forma libre"/>
            <p:cNvSpPr/>
            <p:nvPr/>
          </p:nvSpPr>
          <p:spPr>
            <a:xfrm>
              <a:off x="540005" y="4773197"/>
              <a:ext cx="1857375" cy="635806"/>
            </a:xfrm>
            <a:custGeom>
              <a:avLst/>
              <a:gdLst>
                <a:gd name="connsiteX0" fmla="*/ 0 w 1857375"/>
                <a:gd name="connsiteY0" fmla="*/ 46434 h 464343"/>
                <a:gd name="connsiteX1" fmla="*/ 13600 w 1857375"/>
                <a:gd name="connsiteY1" fmla="*/ 13600 h 464343"/>
                <a:gd name="connsiteX2" fmla="*/ 46434 w 1857375"/>
                <a:gd name="connsiteY2" fmla="*/ 0 h 464343"/>
                <a:gd name="connsiteX3" fmla="*/ 1810941 w 1857375"/>
                <a:gd name="connsiteY3" fmla="*/ 0 h 464343"/>
                <a:gd name="connsiteX4" fmla="*/ 1843775 w 1857375"/>
                <a:gd name="connsiteY4" fmla="*/ 13600 h 464343"/>
                <a:gd name="connsiteX5" fmla="*/ 1857375 w 1857375"/>
                <a:gd name="connsiteY5" fmla="*/ 46434 h 464343"/>
                <a:gd name="connsiteX6" fmla="*/ 1857375 w 1857375"/>
                <a:gd name="connsiteY6" fmla="*/ 417909 h 464343"/>
                <a:gd name="connsiteX7" fmla="*/ 1843775 w 1857375"/>
                <a:gd name="connsiteY7" fmla="*/ 450743 h 464343"/>
                <a:gd name="connsiteX8" fmla="*/ 1810941 w 1857375"/>
                <a:gd name="connsiteY8" fmla="*/ 464343 h 464343"/>
                <a:gd name="connsiteX9" fmla="*/ 46434 w 1857375"/>
                <a:gd name="connsiteY9" fmla="*/ 464343 h 464343"/>
                <a:gd name="connsiteX10" fmla="*/ 13600 w 1857375"/>
                <a:gd name="connsiteY10" fmla="*/ 450743 h 464343"/>
                <a:gd name="connsiteX11" fmla="*/ 0 w 1857375"/>
                <a:gd name="connsiteY11" fmla="*/ 417909 h 464343"/>
                <a:gd name="connsiteX12" fmla="*/ 0 w 1857375"/>
                <a:gd name="connsiteY12" fmla="*/ 46434 h 46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7375" h="464343">
                  <a:moveTo>
                    <a:pt x="0" y="46434"/>
                  </a:moveTo>
                  <a:cubicBezTo>
                    <a:pt x="0" y="34119"/>
                    <a:pt x="4892" y="22308"/>
                    <a:pt x="13600" y="13600"/>
                  </a:cubicBezTo>
                  <a:cubicBezTo>
                    <a:pt x="22308" y="4892"/>
                    <a:pt x="34119" y="0"/>
                    <a:pt x="46434" y="0"/>
                  </a:cubicBezTo>
                  <a:lnTo>
                    <a:pt x="1810941" y="0"/>
                  </a:lnTo>
                  <a:cubicBezTo>
                    <a:pt x="1823256" y="0"/>
                    <a:pt x="1835067" y="4892"/>
                    <a:pt x="1843775" y="13600"/>
                  </a:cubicBezTo>
                  <a:cubicBezTo>
                    <a:pt x="1852483" y="22308"/>
                    <a:pt x="1857375" y="34119"/>
                    <a:pt x="1857375" y="46434"/>
                  </a:cubicBezTo>
                  <a:lnTo>
                    <a:pt x="1857375" y="417909"/>
                  </a:lnTo>
                  <a:cubicBezTo>
                    <a:pt x="1857375" y="430224"/>
                    <a:pt x="1852483" y="442035"/>
                    <a:pt x="1843775" y="450743"/>
                  </a:cubicBezTo>
                  <a:cubicBezTo>
                    <a:pt x="1835067" y="459451"/>
                    <a:pt x="1823256" y="464343"/>
                    <a:pt x="1810941" y="464343"/>
                  </a:cubicBezTo>
                  <a:lnTo>
                    <a:pt x="46434" y="464343"/>
                  </a:lnTo>
                  <a:cubicBezTo>
                    <a:pt x="34119" y="464343"/>
                    <a:pt x="22308" y="459451"/>
                    <a:pt x="13600" y="450743"/>
                  </a:cubicBezTo>
                  <a:cubicBezTo>
                    <a:pt x="4892" y="442035"/>
                    <a:pt x="0" y="430224"/>
                    <a:pt x="0" y="417909"/>
                  </a:cubicBezTo>
                  <a:lnTo>
                    <a:pt x="0" y="46434"/>
                  </a:lnTo>
                  <a:close/>
                </a:path>
              </a:pathLst>
            </a:custGeom>
            <a:solidFill>
              <a:srgbClr val="C00000">
                <a:alpha val="3098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60" tIns="23760" rIns="23760" bIns="23760" numCol="1" spcCol="1270" anchor="ctr" anchorCtr="0">
              <a:noAutofit/>
            </a:bodyPr>
            <a:lstStyle/>
            <a:p>
              <a:pPr algn="ctr" defTabSz="355600">
                <a:spcBef>
                  <a:spcPct val="0"/>
                </a:spcBef>
                <a:spcAft>
                  <a:spcPct val="35000"/>
                </a:spcAft>
              </a:pPr>
              <a:r>
                <a:rPr lang="es-ES" sz="1500" dirty="0">
                  <a:latin typeface="Arial" pitchFamily="34" charset="0"/>
                  <a:cs typeface="Arial" pitchFamily="34" charset="0"/>
                </a:rPr>
                <a:t>El objeto es realizar una tarea concreta, limitada en el tiempo, y de duración incierta.</a:t>
              </a:r>
              <a:endParaRPr lang="es-ES" sz="1500" dirty="0"/>
            </a:p>
          </p:txBody>
        </p:sp>
        <p:sp>
          <p:nvSpPr>
            <p:cNvPr id="9" name="8 Forma libre"/>
            <p:cNvSpPr/>
            <p:nvPr/>
          </p:nvSpPr>
          <p:spPr>
            <a:xfrm>
              <a:off x="2649718" y="4137390"/>
              <a:ext cx="1857375" cy="464343"/>
            </a:xfrm>
            <a:custGeom>
              <a:avLst/>
              <a:gdLst>
                <a:gd name="connsiteX0" fmla="*/ 0 w 1857375"/>
                <a:gd name="connsiteY0" fmla="*/ 46434 h 464343"/>
                <a:gd name="connsiteX1" fmla="*/ 13600 w 1857375"/>
                <a:gd name="connsiteY1" fmla="*/ 13600 h 464343"/>
                <a:gd name="connsiteX2" fmla="*/ 46434 w 1857375"/>
                <a:gd name="connsiteY2" fmla="*/ 0 h 464343"/>
                <a:gd name="connsiteX3" fmla="*/ 1810941 w 1857375"/>
                <a:gd name="connsiteY3" fmla="*/ 0 h 464343"/>
                <a:gd name="connsiteX4" fmla="*/ 1843775 w 1857375"/>
                <a:gd name="connsiteY4" fmla="*/ 13600 h 464343"/>
                <a:gd name="connsiteX5" fmla="*/ 1857375 w 1857375"/>
                <a:gd name="connsiteY5" fmla="*/ 46434 h 464343"/>
                <a:gd name="connsiteX6" fmla="*/ 1857375 w 1857375"/>
                <a:gd name="connsiteY6" fmla="*/ 417909 h 464343"/>
                <a:gd name="connsiteX7" fmla="*/ 1843775 w 1857375"/>
                <a:gd name="connsiteY7" fmla="*/ 450743 h 464343"/>
                <a:gd name="connsiteX8" fmla="*/ 1810941 w 1857375"/>
                <a:gd name="connsiteY8" fmla="*/ 464343 h 464343"/>
                <a:gd name="connsiteX9" fmla="*/ 46434 w 1857375"/>
                <a:gd name="connsiteY9" fmla="*/ 464343 h 464343"/>
                <a:gd name="connsiteX10" fmla="*/ 13600 w 1857375"/>
                <a:gd name="connsiteY10" fmla="*/ 450743 h 464343"/>
                <a:gd name="connsiteX11" fmla="*/ 0 w 1857375"/>
                <a:gd name="connsiteY11" fmla="*/ 417909 h 464343"/>
                <a:gd name="connsiteX12" fmla="*/ 0 w 1857375"/>
                <a:gd name="connsiteY12" fmla="*/ 46434 h 46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7375" h="464343">
                  <a:moveTo>
                    <a:pt x="0" y="46434"/>
                  </a:moveTo>
                  <a:cubicBezTo>
                    <a:pt x="0" y="34119"/>
                    <a:pt x="4892" y="22308"/>
                    <a:pt x="13600" y="13600"/>
                  </a:cubicBezTo>
                  <a:cubicBezTo>
                    <a:pt x="22308" y="4892"/>
                    <a:pt x="34119" y="0"/>
                    <a:pt x="46434" y="0"/>
                  </a:cubicBezTo>
                  <a:lnTo>
                    <a:pt x="1810941" y="0"/>
                  </a:lnTo>
                  <a:cubicBezTo>
                    <a:pt x="1823256" y="0"/>
                    <a:pt x="1835067" y="4892"/>
                    <a:pt x="1843775" y="13600"/>
                  </a:cubicBezTo>
                  <a:cubicBezTo>
                    <a:pt x="1852483" y="22308"/>
                    <a:pt x="1857375" y="34119"/>
                    <a:pt x="1857375" y="46434"/>
                  </a:cubicBezTo>
                  <a:lnTo>
                    <a:pt x="1857375" y="417909"/>
                  </a:lnTo>
                  <a:cubicBezTo>
                    <a:pt x="1857375" y="430224"/>
                    <a:pt x="1852483" y="442035"/>
                    <a:pt x="1843775" y="450743"/>
                  </a:cubicBezTo>
                  <a:cubicBezTo>
                    <a:pt x="1835067" y="459451"/>
                    <a:pt x="1823256" y="464343"/>
                    <a:pt x="1810941" y="464343"/>
                  </a:cubicBezTo>
                  <a:lnTo>
                    <a:pt x="46434" y="464343"/>
                  </a:lnTo>
                  <a:cubicBezTo>
                    <a:pt x="34119" y="464343"/>
                    <a:pt x="22308" y="459451"/>
                    <a:pt x="13600" y="450743"/>
                  </a:cubicBezTo>
                  <a:cubicBezTo>
                    <a:pt x="4892" y="442035"/>
                    <a:pt x="0" y="430224"/>
                    <a:pt x="0" y="417909"/>
                  </a:cubicBezTo>
                  <a:lnTo>
                    <a:pt x="0" y="46434"/>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70" tIns="27570" rIns="27570" bIns="27570" numCol="1" spcCol="1270" anchor="ctr" anchorCtr="0">
              <a:noAutofit/>
            </a:bodyPr>
            <a:lstStyle/>
            <a:p>
              <a:pPr algn="ctr" defTabSz="488950">
                <a:lnSpc>
                  <a:spcPct val="90000"/>
                </a:lnSpc>
                <a:spcBef>
                  <a:spcPct val="0"/>
                </a:spcBef>
                <a:spcAft>
                  <a:spcPct val="35000"/>
                </a:spcAft>
              </a:pPr>
              <a:r>
                <a:rPr lang="es-ES" sz="1600" dirty="0">
                  <a:latin typeface="Arial" pitchFamily="34" charset="0"/>
                  <a:cs typeface="Arial" pitchFamily="34" charset="0"/>
                </a:rPr>
                <a:t>Circunstancias de la producción</a:t>
              </a:r>
            </a:p>
          </p:txBody>
        </p:sp>
        <p:sp>
          <p:nvSpPr>
            <p:cNvPr id="11" name="10 Forma libre"/>
            <p:cNvSpPr/>
            <p:nvPr/>
          </p:nvSpPr>
          <p:spPr>
            <a:xfrm>
              <a:off x="2657412" y="4773197"/>
              <a:ext cx="1857375" cy="635806"/>
            </a:xfrm>
            <a:custGeom>
              <a:avLst/>
              <a:gdLst>
                <a:gd name="connsiteX0" fmla="*/ 0 w 1857375"/>
                <a:gd name="connsiteY0" fmla="*/ 46434 h 464343"/>
                <a:gd name="connsiteX1" fmla="*/ 13600 w 1857375"/>
                <a:gd name="connsiteY1" fmla="*/ 13600 h 464343"/>
                <a:gd name="connsiteX2" fmla="*/ 46434 w 1857375"/>
                <a:gd name="connsiteY2" fmla="*/ 0 h 464343"/>
                <a:gd name="connsiteX3" fmla="*/ 1810941 w 1857375"/>
                <a:gd name="connsiteY3" fmla="*/ 0 h 464343"/>
                <a:gd name="connsiteX4" fmla="*/ 1843775 w 1857375"/>
                <a:gd name="connsiteY4" fmla="*/ 13600 h 464343"/>
                <a:gd name="connsiteX5" fmla="*/ 1857375 w 1857375"/>
                <a:gd name="connsiteY5" fmla="*/ 46434 h 464343"/>
                <a:gd name="connsiteX6" fmla="*/ 1857375 w 1857375"/>
                <a:gd name="connsiteY6" fmla="*/ 417909 h 464343"/>
                <a:gd name="connsiteX7" fmla="*/ 1843775 w 1857375"/>
                <a:gd name="connsiteY7" fmla="*/ 450743 h 464343"/>
                <a:gd name="connsiteX8" fmla="*/ 1810941 w 1857375"/>
                <a:gd name="connsiteY8" fmla="*/ 464343 h 464343"/>
                <a:gd name="connsiteX9" fmla="*/ 46434 w 1857375"/>
                <a:gd name="connsiteY9" fmla="*/ 464343 h 464343"/>
                <a:gd name="connsiteX10" fmla="*/ 13600 w 1857375"/>
                <a:gd name="connsiteY10" fmla="*/ 450743 h 464343"/>
                <a:gd name="connsiteX11" fmla="*/ 0 w 1857375"/>
                <a:gd name="connsiteY11" fmla="*/ 417909 h 464343"/>
                <a:gd name="connsiteX12" fmla="*/ 0 w 1857375"/>
                <a:gd name="connsiteY12" fmla="*/ 46434 h 46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7375" h="464343">
                  <a:moveTo>
                    <a:pt x="0" y="46434"/>
                  </a:moveTo>
                  <a:cubicBezTo>
                    <a:pt x="0" y="34119"/>
                    <a:pt x="4892" y="22308"/>
                    <a:pt x="13600" y="13600"/>
                  </a:cubicBezTo>
                  <a:cubicBezTo>
                    <a:pt x="22308" y="4892"/>
                    <a:pt x="34119" y="0"/>
                    <a:pt x="46434" y="0"/>
                  </a:cubicBezTo>
                  <a:lnTo>
                    <a:pt x="1810941" y="0"/>
                  </a:lnTo>
                  <a:cubicBezTo>
                    <a:pt x="1823256" y="0"/>
                    <a:pt x="1835067" y="4892"/>
                    <a:pt x="1843775" y="13600"/>
                  </a:cubicBezTo>
                  <a:cubicBezTo>
                    <a:pt x="1852483" y="22308"/>
                    <a:pt x="1857375" y="34119"/>
                    <a:pt x="1857375" y="46434"/>
                  </a:cubicBezTo>
                  <a:lnTo>
                    <a:pt x="1857375" y="417909"/>
                  </a:lnTo>
                  <a:cubicBezTo>
                    <a:pt x="1857375" y="430224"/>
                    <a:pt x="1852483" y="442035"/>
                    <a:pt x="1843775" y="450743"/>
                  </a:cubicBezTo>
                  <a:cubicBezTo>
                    <a:pt x="1835067" y="459451"/>
                    <a:pt x="1823256" y="464343"/>
                    <a:pt x="1810941" y="464343"/>
                  </a:cubicBezTo>
                  <a:lnTo>
                    <a:pt x="46434" y="464343"/>
                  </a:lnTo>
                  <a:cubicBezTo>
                    <a:pt x="34119" y="464343"/>
                    <a:pt x="22308" y="459451"/>
                    <a:pt x="13600" y="450743"/>
                  </a:cubicBezTo>
                  <a:cubicBezTo>
                    <a:pt x="4892" y="442035"/>
                    <a:pt x="0" y="430224"/>
                    <a:pt x="0" y="417909"/>
                  </a:cubicBezTo>
                  <a:lnTo>
                    <a:pt x="0" y="46434"/>
                  </a:lnTo>
                  <a:close/>
                </a:path>
              </a:pathLst>
            </a:custGeom>
            <a:solidFill>
              <a:srgbClr val="C00000">
                <a:alpha val="3098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60" tIns="23760" rIns="23760" bIns="23760" numCol="1" spcCol="1270" anchor="ctr" anchorCtr="0">
              <a:noAutofit/>
            </a:bodyPr>
            <a:lstStyle/>
            <a:p>
              <a:pPr algn="ctr" defTabSz="355600">
                <a:spcBef>
                  <a:spcPct val="0"/>
                </a:spcBef>
                <a:spcAft>
                  <a:spcPct val="35000"/>
                </a:spcAft>
              </a:pPr>
              <a:r>
                <a:rPr lang="es-ES" sz="1500" dirty="0">
                  <a:latin typeface="Arial" pitchFamily="34" charset="0"/>
                  <a:cs typeface="Arial" pitchFamily="34" charset="0"/>
                </a:rPr>
                <a:t>El objeto es el refuerzo de la plantilla habitual, para atender aumentos temporales de producción.</a:t>
              </a:r>
            </a:p>
          </p:txBody>
        </p:sp>
        <p:sp>
          <p:nvSpPr>
            <p:cNvPr id="12" name="11 Forma libre"/>
            <p:cNvSpPr/>
            <p:nvPr/>
          </p:nvSpPr>
          <p:spPr>
            <a:xfrm>
              <a:off x="4767126" y="4137390"/>
              <a:ext cx="1857375" cy="464343"/>
            </a:xfrm>
            <a:custGeom>
              <a:avLst/>
              <a:gdLst>
                <a:gd name="connsiteX0" fmla="*/ 0 w 1857375"/>
                <a:gd name="connsiteY0" fmla="*/ 46434 h 464343"/>
                <a:gd name="connsiteX1" fmla="*/ 13600 w 1857375"/>
                <a:gd name="connsiteY1" fmla="*/ 13600 h 464343"/>
                <a:gd name="connsiteX2" fmla="*/ 46434 w 1857375"/>
                <a:gd name="connsiteY2" fmla="*/ 0 h 464343"/>
                <a:gd name="connsiteX3" fmla="*/ 1810941 w 1857375"/>
                <a:gd name="connsiteY3" fmla="*/ 0 h 464343"/>
                <a:gd name="connsiteX4" fmla="*/ 1843775 w 1857375"/>
                <a:gd name="connsiteY4" fmla="*/ 13600 h 464343"/>
                <a:gd name="connsiteX5" fmla="*/ 1857375 w 1857375"/>
                <a:gd name="connsiteY5" fmla="*/ 46434 h 464343"/>
                <a:gd name="connsiteX6" fmla="*/ 1857375 w 1857375"/>
                <a:gd name="connsiteY6" fmla="*/ 417909 h 464343"/>
                <a:gd name="connsiteX7" fmla="*/ 1843775 w 1857375"/>
                <a:gd name="connsiteY7" fmla="*/ 450743 h 464343"/>
                <a:gd name="connsiteX8" fmla="*/ 1810941 w 1857375"/>
                <a:gd name="connsiteY8" fmla="*/ 464343 h 464343"/>
                <a:gd name="connsiteX9" fmla="*/ 46434 w 1857375"/>
                <a:gd name="connsiteY9" fmla="*/ 464343 h 464343"/>
                <a:gd name="connsiteX10" fmla="*/ 13600 w 1857375"/>
                <a:gd name="connsiteY10" fmla="*/ 450743 h 464343"/>
                <a:gd name="connsiteX11" fmla="*/ 0 w 1857375"/>
                <a:gd name="connsiteY11" fmla="*/ 417909 h 464343"/>
                <a:gd name="connsiteX12" fmla="*/ 0 w 1857375"/>
                <a:gd name="connsiteY12" fmla="*/ 46434 h 46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7375" h="464343">
                  <a:moveTo>
                    <a:pt x="0" y="46434"/>
                  </a:moveTo>
                  <a:cubicBezTo>
                    <a:pt x="0" y="34119"/>
                    <a:pt x="4892" y="22308"/>
                    <a:pt x="13600" y="13600"/>
                  </a:cubicBezTo>
                  <a:cubicBezTo>
                    <a:pt x="22308" y="4892"/>
                    <a:pt x="34119" y="0"/>
                    <a:pt x="46434" y="0"/>
                  </a:cubicBezTo>
                  <a:lnTo>
                    <a:pt x="1810941" y="0"/>
                  </a:lnTo>
                  <a:cubicBezTo>
                    <a:pt x="1823256" y="0"/>
                    <a:pt x="1835067" y="4892"/>
                    <a:pt x="1843775" y="13600"/>
                  </a:cubicBezTo>
                  <a:cubicBezTo>
                    <a:pt x="1852483" y="22308"/>
                    <a:pt x="1857375" y="34119"/>
                    <a:pt x="1857375" y="46434"/>
                  </a:cubicBezTo>
                  <a:lnTo>
                    <a:pt x="1857375" y="417909"/>
                  </a:lnTo>
                  <a:cubicBezTo>
                    <a:pt x="1857375" y="430224"/>
                    <a:pt x="1852483" y="442035"/>
                    <a:pt x="1843775" y="450743"/>
                  </a:cubicBezTo>
                  <a:cubicBezTo>
                    <a:pt x="1835067" y="459451"/>
                    <a:pt x="1823256" y="464343"/>
                    <a:pt x="1810941" y="464343"/>
                  </a:cubicBezTo>
                  <a:lnTo>
                    <a:pt x="46434" y="464343"/>
                  </a:lnTo>
                  <a:cubicBezTo>
                    <a:pt x="34119" y="464343"/>
                    <a:pt x="22308" y="459451"/>
                    <a:pt x="13600" y="450743"/>
                  </a:cubicBezTo>
                  <a:cubicBezTo>
                    <a:pt x="4892" y="442035"/>
                    <a:pt x="0" y="430224"/>
                    <a:pt x="0" y="417909"/>
                  </a:cubicBezTo>
                  <a:lnTo>
                    <a:pt x="0" y="46434"/>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570" tIns="27570" rIns="27570" bIns="27570" numCol="1" spcCol="1270" anchor="ctr" anchorCtr="0">
              <a:noAutofit/>
            </a:bodyPr>
            <a:lstStyle/>
            <a:p>
              <a:pPr algn="ctr" defTabSz="488950">
                <a:lnSpc>
                  <a:spcPct val="90000"/>
                </a:lnSpc>
                <a:spcBef>
                  <a:spcPct val="0"/>
                </a:spcBef>
                <a:spcAft>
                  <a:spcPct val="35000"/>
                </a:spcAft>
              </a:pPr>
              <a:r>
                <a:rPr lang="es-ES" sz="1600" dirty="0">
                  <a:latin typeface="Arial" pitchFamily="34" charset="0"/>
                  <a:cs typeface="Arial" pitchFamily="34" charset="0"/>
                </a:rPr>
                <a:t>Sustitución de trabajadores, o de interinidad</a:t>
              </a:r>
            </a:p>
          </p:txBody>
        </p:sp>
        <p:sp>
          <p:nvSpPr>
            <p:cNvPr id="14" name="13 Forma libre"/>
            <p:cNvSpPr/>
            <p:nvPr/>
          </p:nvSpPr>
          <p:spPr>
            <a:xfrm>
              <a:off x="4774821" y="4773196"/>
              <a:ext cx="1857375" cy="635806"/>
            </a:xfrm>
            <a:custGeom>
              <a:avLst/>
              <a:gdLst>
                <a:gd name="connsiteX0" fmla="*/ 0 w 1857375"/>
                <a:gd name="connsiteY0" fmla="*/ 46434 h 464343"/>
                <a:gd name="connsiteX1" fmla="*/ 13600 w 1857375"/>
                <a:gd name="connsiteY1" fmla="*/ 13600 h 464343"/>
                <a:gd name="connsiteX2" fmla="*/ 46434 w 1857375"/>
                <a:gd name="connsiteY2" fmla="*/ 0 h 464343"/>
                <a:gd name="connsiteX3" fmla="*/ 1810941 w 1857375"/>
                <a:gd name="connsiteY3" fmla="*/ 0 h 464343"/>
                <a:gd name="connsiteX4" fmla="*/ 1843775 w 1857375"/>
                <a:gd name="connsiteY4" fmla="*/ 13600 h 464343"/>
                <a:gd name="connsiteX5" fmla="*/ 1857375 w 1857375"/>
                <a:gd name="connsiteY5" fmla="*/ 46434 h 464343"/>
                <a:gd name="connsiteX6" fmla="*/ 1857375 w 1857375"/>
                <a:gd name="connsiteY6" fmla="*/ 417909 h 464343"/>
                <a:gd name="connsiteX7" fmla="*/ 1843775 w 1857375"/>
                <a:gd name="connsiteY7" fmla="*/ 450743 h 464343"/>
                <a:gd name="connsiteX8" fmla="*/ 1810941 w 1857375"/>
                <a:gd name="connsiteY8" fmla="*/ 464343 h 464343"/>
                <a:gd name="connsiteX9" fmla="*/ 46434 w 1857375"/>
                <a:gd name="connsiteY9" fmla="*/ 464343 h 464343"/>
                <a:gd name="connsiteX10" fmla="*/ 13600 w 1857375"/>
                <a:gd name="connsiteY10" fmla="*/ 450743 h 464343"/>
                <a:gd name="connsiteX11" fmla="*/ 0 w 1857375"/>
                <a:gd name="connsiteY11" fmla="*/ 417909 h 464343"/>
                <a:gd name="connsiteX12" fmla="*/ 0 w 1857375"/>
                <a:gd name="connsiteY12" fmla="*/ 46434 h 46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7375" h="464343">
                  <a:moveTo>
                    <a:pt x="0" y="46434"/>
                  </a:moveTo>
                  <a:cubicBezTo>
                    <a:pt x="0" y="34119"/>
                    <a:pt x="4892" y="22308"/>
                    <a:pt x="13600" y="13600"/>
                  </a:cubicBezTo>
                  <a:cubicBezTo>
                    <a:pt x="22308" y="4892"/>
                    <a:pt x="34119" y="0"/>
                    <a:pt x="46434" y="0"/>
                  </a:cubicBezTo>
                  <a:lnTo>
                    <a:pt x="1810941" y="0"/>
                  </a:lnTo>
                  <a:cubicBezTo>
                    <a:pt x="1823256" y="0"/>
                    <a:pt x="1835067" y="4892"/>
                    <a:pt x="1843775" y="13600"/>
                  </a:cubicBezTo>
                  <a:cubicBezTo>
                    <a:pt x="1852483" y="22308"/>
                    <a:pt x="1857375" y="34119"/>
                    <a:pt x="1857375" y="46434"/>
                  </a:cubicBezTo>
                  <a:lnTo>
                    <a:pt x="1857375" y="417909"/>
                  </a:lnTo>
                  <a:cubicBezTo>
                    <a:pt x="1857375" y="430224"/>
                    <a:pt x="1852483" y="442035"/>
                    <a:pt x="1843775" y="450743"/>
                  </a:cubicBezTo>
                  <a:cubicBezTo>
                    <a:pt x="1835067" y="459451"/>
                    <a:pt x="1823256" y="464343"/>
                    <a:pt x="1810941" y="464343"/>
                  </a:cubicBezTo>
                  <a:lnTo>
                    <a:pt x="46434" y="464343"/>
                  </a:lnTo>
                  <a:cubicBezTo>
                    <a:pt x="34119" y="464343"/>
                    <a:pt x="22308" y="459451"/>
                    <a:pt x="13600" y="450743"/>
                  </a:cubicBezTo>
                  <a:cubicBezTo>
                    <a:pt x="4892" y="442035"/>
                    <a:pt x="0" y="430224"/>
                    <a:pt x="0" y="417909"/>
                  </a:cubicBezTo>
                  <a:lnTo>
                    <a:pt x="0" y="46434"/>
                  </a:lnTo>
                  <a:close/>
                </a:path>
              </a:pathLst>
            </a:custGeom>
            <a:solidFill>
              <a:srgbClr val="C00000">
                <a:alpha val="3098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3760" tIns="23760" rIns="23760" bIns="23760" numCol="1" spcCol="1270" anchor="ctr" anchorCtr="0">
              <a:noAutofit/>
            </a:bodyPr>
            <a:lstStyle/>
            <a:p>
              <a:pPr algn="ctr" defTabSz="355600">
                <a:spcBef>
                  <a:spcPct val="0"/>
                </a:spcBef>
                <a:spcAft>
                  <a:spcPct val="35000"/>
                </a:spcAft>
              </a:pPr>
              <a:r>
                <a:rPr lang="es-ES" sz="1500" dirty="0">
                  <a:latin typeface="Arial" pitchFamily="34" charset="0"/>
                  <a:cs typeface="Arial" pitchFamily="34" charset="0"/>
                </a:rPr>
                <a:t>Cuya duración está definida por las circunstancias que han provocado la sustitución.</a:t>
              </a:r>
            </a:p>
          </p:txBody>
        </p:sp>
        <p:sp>
          <p:nvSpPr>
            <p:cNvPr id="7" name="6 Flecha derecha"/>
            <p:cNvSpPr/>
            <p:nvPr/>
          </p:nvSpPr>
          <p:spPr>
            <a:xfrm rot="5400000">
              <a:off x="1293001" y="4601762"/>
              <a:ext cx="243037" cy="211897"/>
            </a:xfrm>
            <a:prstGeom prst="rightArrow">
              <a:avLst>
                <a:gd name="adj1" fmla="val 66700"/>
                <a:gd name="adj2" fmla="val 50000"/>
              </a:avLst>
            </a:pr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9 Flecha derecha"/>
            <p:cNvSpPr/>
            <p:nvPr/>
          </p:nvSpPr>
          <p:spPr>
            <a:xfrm rot="5400000">
              <a:off x="3410410" y="4601764"/>
              <a:ext cx="243035" cy="211897"/>
            </a:xfrm>
            <a:prstGeom prst="rightArrow">
              <a:avLst>
                <a:gd name="adj1" fmla="val 66700"/>
                <a:gd name="adj2" fmla="val 50000"/>
              </a:avLst>
            </a:pr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12 Flecha derecha"/>
            <p:cNvSpPr/>
            <p:nvPr/>
          </p:nvSpPr>
          <p:spPr>
            <a:xfrm rot="5400000">
              <a:off x="5527818" y="4601764"/>
              <a:ext cx="243035" cy="211897"/>
            </a:xfrm>
            <a:prstGeom prst="rightArrow">
              <a:avLst>
                <a:gd name="adj1" fmla="val 66700"/>
                <a:gd name="adj2" fmla="val 50000"/>
              </a:avLst>
            </a:prstGeom>
            <a:solidFill>
              <a:srgbClr val="C00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sp>
        <p:nvSpPr>
          <p:cNvPr id="4" name="CuadroTexto 3"/>
          <p:cNvSpPr txBox="1"/>
          <p:nvPr/>
        </p:nvSpPr>
        <p:spPr>
          <a:xfrm>
            <a:off x="1250462" y="1305169"/>
            <a:ext cx="5634892" cy="369332"/>
          </a:xfrm>
          <a:prstGeom prst="rect">
            <a:avLst/>
          </a:prstGeom>
          <a:noFill/>
        </p:spPr>
        <p:txBody>
          <a:bodyPr wrap="square" rtlCol="0">
            <a:spAutoFit/>
          </a:bodyPr>
          <a:lstStyle/>
          <a:p>
            <a:r>
              <a:rPr lang="es-ES" b="1" dirty="0" smtClean="0">
                <a:latin typeface="Arial" panose="020B0604020202020204" pitchFamily="34" charset="0"/>
                <a:cs typeface="Arial" panose="020B0604020202020204" pitchFamily="34" charset="0"/>
              </a:rPr>
              <a:t>2.2 Duración de los contratos de trabajo:</a:t>
            </a:r>
            <a:endParaRPr lang="es-E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999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8 Forma libre"/>
          <p:cNvSpPr/>
          <p:nvPr/>
        </p:nvSpPr>
        <p:spPr>
          <a:xfrm>
            <a:off x="919088" y="1041009"/>
            <a:ext cx="10353821" cy="5219114"/>
          </a:xfrm>
          <a:custGeom>
            <a:avLst/>
            <a:gdLst>
              <a:gd name="connsiteX0" fmla="*/ 0 w 2095499"/>
              <a:gd name="connsiteY0" fmla="*/ 52387 h 523874"/>
              <a:gd name="connsiteX1" fmla="*/ 15344 w 2095499"/>
              <a:gd name="connsiteY1" fmla="*/ 15344 h 523874"/>
              <a:gd name="connsiteX2" fmla="*/ 52387 w 2095499"/>
              <a:gd name="connsiteY2" fmla="*/ 0 h 523874"/>
              <a:gd name="connsiteX3" fmla="*/ 2043112 w 2095499"/>
              <a:gd name="connsiteY3" fmla="*/ 0 h 523874"/>
              <a:gd name="connsiteX4" fmla="*/ 2080155 w 2095499"/>
              <a:gd name="connsiteY4" fmla="*/ 15344 h 523874"/>
              <a:gd name="connsiteX5" fmla="*/ 2095499 w 2095499"/>
              <a:gd name="connsiteY5" fmla="*/ 52387 h 523874"/>
              <a:gd name="connsiteX6" fmla="*/ 2095499 w 2095499"/>
              <a:gd name="connsiteY6" fmla="*/ 471487 h 523874"/>
              <a:gd name="connsiteX7" fmla="*/ 2080155 w 2095499"/>
              <a:gd name="connsiteY7" fmla="*/ 508530 h 523874"/>
              <a:gd name="connsiteX8" fmla="*/ 2043112 w 2095499"/>
              <a:gd name="connsiteY8" fmla="*/ 523874 h 523874"/>
              <a:gd name="connsiteX9" fmla="*/ 52387 w 2095499"/>
              <a:gd name="connsiteY9" fmla="*/ 523874 h 523874"/>
              <a:gd name="connsiteX10" fmla="*/ 15344 w 2095499"/>
              <a:gd name="connsiteY10" fmla="*/ 508530 h 523874"/>
              <a:gd name="connsiteX11" fmla="*/ 0 w 2095499"/>
              <a:gd name="connsiteY11" fmla="*/ 471487 h 523874"/>
              <a:gd name="connsiteX12" fmla="*/ 0 w 2095499"/>
              <a:gd name="connsiteY12" fmla="*/ 52387 h 52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499" h="523874">
                <a:moveTo>
                  <a:pt x="0" y="52387"/>
                </a:moveTo>
                <a:cubicBezTo>
                  <a:pt x="0" y="38493"/>
                  <a:pt x="5519" y="25168"/>
                  <a:pt x="15344" y="15344"/>
                </a:cubicBezTo>
                <a:cubicBezTo>
                  <a:pt x="25168" y="5520"/>
                  <a:pt x="38493" y="0"/>
                  <a:pt x="52387" y="0"/>
                </a:cubicBezTo>
                <a:lnTo>
                  <a:pt x="2043112" y="0"/>
                </a:lnTo>
                <a:cubicBezTo>
                  <a:pt x="2057006" y="0"/>
                  <a:pt x="2070331" y="5519"/>
                  <a:pt x="2080155" y="15344"/>
                </a:cubicBezTo>
                <a:cubicBezTo>
                  <a:pt x="2089979" y="25168"/>
                  <a:pt x="2095499" y="38493"/>
                  <a:pt x="2095499" y="52387"/>
                </a:cubicBezTo>
                <a:lnTo>
                  <a:pt x="2095499" y="471487"/>
                </a:lnTo>
                <a:cubicBezTo>
                  <a:pt x="2095499" y="485381"/>
                  <a:pt x="2089980" y="498706"/>
                  <a:pt x="2080155" y="508530"/>
                </a:cubicBezTo>
                <a:cubicBezTo>
                  <a:pt x="2070331" y="518354"/>
                  <a:pt x="2057006" y="523874"/>
                  <a:pt x="2043112" y="523874"/>
                </a:cubicBezTo>
                <a:lnTo>
                  <a:pt x="52387" y="523874"/>
                </a:lnTo>
                <a:cubicBezTo>
                  <a:pt x="38493" y="523874"/>
                  <a:pt x="25168" y="518355"/>
                  <a:pt x="15344" y="508530"/>
                </a:cubicBezTo>
                <a:cubicBezTo>
                  <a:pt x="5520" y="498706"/>
                  <a:pt x="0" y="485381"/>
                  <a:pt x="0" y="471487"/>
                </a:cubicBezTo>
                <a:lnTo>
                  <a:pt x="0" y="52387"/>
                </a:lnTo>
                <a:close/>
              </a:path>
            </a:pathLst>
          </a:custGeom>
          <a:solidFill>
            <a:srgbClr val="FFC000">
              <a:alpha val="10000"/>
            </a:srgbClr>
          </a:solidFill>
          <a:ln w="22225" cap="rnd" cmpd="sng">
            <a:noFill/>
          </a:ln>
          <a:effectLst>
            <a:glow rad="101600">
              <a:srgbClr val="FF0000">
                <a:alpha val="16863"/>
              </a:srgbClr>
            </a:glo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52000" tIns="24234" rIns="252000" bIns="24234" numCol="1" spcCol="1270" anchor="ctr" anchorCtr="0">
            <a:noAutofit/>
          </a:bodyPr>
          <a:lstStyle/>
          <a:p>
            <a:pPr lvl="0" defTabSz="311150">
              <a:lnSpc>
                <a:spcPct val="125000"/>
              </a:lnSpc>
              <a:spcBef>
                <a:spcPct val="0"/>
              </a:spcBef>
              <a:spcAft>
                <a:spcPct val="35000"/>
              </a:spcAft>
              <a:buClr>
                <a:srgbClr val="C00000"/>
              </a:buClr>
              <a:buFont typeface="Wingdings" pitchFamily="2" charset="2"/>
              <a:buChar char="ü"/>
            </a:pPr>
            <a:r>
              <a:rPr lang="es-ES" sz="1600" b="1" kern="1200" dirty="0" smtClean="0">
                <a:latin typeface="Arial" pitchFamily="34" charset="0"/>
                <a:cs typeface="Arial" pitchFamily="34" charset="0"/>
              </a:rPr>
              <a:t> Lugar y Fecha</a:t>
            </a:r>
          </a:p>
          <a:p>
            <a:pPr lvl="0" defTabSz="311150">
              <a:lnSpc>
                <a:spcPct val="125000"/>
              </a:lnSpc>
              <a:spcBef>
                <a:spcPct val="0"/>
              </a:spcBef>
              <a:spcAft>
                <a:spcPct val="35000"/>
              </a:spcAft>
              <a:buClr>
                <a:srgbClr val="C00000"/>
              </a:buClr>
              <a:buFont typeface="Wingdings" pitchFamily="2" charset="2"/>
              <a:buChar char="ü"/>
            </a:pPr>
            <a:r>
              <a:rPr lang="es-ES" sz="1600" b="1" kern="1200" dirty="0" smtClean="0">
                <a:latin typeface="Arial" pitchFamily="34" charset="0"/>
                <a:cs typeface="Arial" pitchFamily="34" charset="0"/>
              </a:rPr>
              <a:t>Identificación de las partes</a:t>
            </a:r>
            <a:r>
              <a:rPr lang="es-ES" sz="1600" kern="1200" dirty="0" smtClean="0">
                <a:latin typeface="Arial" pitchFamily="34" charset="0"/>
                <a:cs typeface="Arial" pitchFamily="34" charset="0"/>
              </a:rPr>
              <a:t>.</a:t>
            </a:r>
            <a:endParaRPr lang="es-ES" sz="1600" kern="1200" dirty="0">
              <a:latin typeface="Arial" pitchFamily="34" charset="0"/>
              <a:cs typeface="Arial" pitchFamily="34" charset="0"/>
            </a:endParaRPr>
          </a:p>
          <a:p>
            <a:pPr defTabSz="311150">
              <a:lnSpc>
                <a:spcPct val="125000"/>
              </a:lnSpc>
              <a:spcBef>
                <a:spcPct val="0"/>
              </a:spcBef>
              <a:spcAft>
                <a:spcPct val="35000"/>
              </a:spcAft>
              <a:buClr>
                <a:srgbClr val="C00000"/>
              </a:buClr>
              <a:buFont typeface="Wingdings" pitchFamily="2" charset="2"/>
              <a:buChar char="ü"/>
            </a:pPr>
            <a:r>
              <a:rPr lang="es-ES" sz="1600" b="1" dirty="0">
                <a:latin typeface="Arial" pitchFamily="34" charset="0"/>
                <a:cs typeface="Arial" pitchFamily="34" charset="0"/>
              </a:rPr>
              <a:t> </a:t>
            </a:r>
            <a:r>
              <a:rPr lang="es-ES" sz="1600" b="1" dirty="0" smtClean="0">
                <a:latin typeface="Arial" pitchFamily="34" charset="0"/>
                <a:cs typeface="Arial" pitchFamily="34" charset="0"/>
              </a:rPr>
              <a:t>Grupo Profesional, Puesto de Trabajo:</a:t>
            </a:r>
            <a:endParaRPr lang="es-ES" sz="1600" dirty="0">
              <a:latin typeface="Arial" pitchFamily="34" charset="0"/>
              <a:cs typeface="Arial" pitchFamily="34" charset="0"/>
            </a:endParaRPr>
          </a:p>
          <a:p>
            <a:pPr lvl="0" defTabSz="311150">
              <a:lnSpc>
                <a:spcPct val="125000"/>
              </a:lnSpc>
              <a:spcBef>
                <a:spcPct val="0"/>
              </a:spcBef>
              <a:spcAft>
                <a:spcPct val="35000"/>
              </a:spcAft>
              <a:buClr>
                <a:srgbClr val="C00000"/>
              </a:buClr>
              <a:buFont typeface="Wingdings" pitchFamily="2" charset="2"/>
              <a:buChar char="ü"/>
            </a:pPr>
            <a:r>
              <a:rPr lang="es-ES" sz="1600" b="1" dirty="0">
                <a:latin typeface="Arial" pitchFamily="34" charset="0"/>
                <a:cs typeface="Arial" pitchFamily="34" charset="0"/>
              </a:rPr>
              <a:t> </a:t>
            </a:r>
            <a:r>
              <a:rPr lang="es-ES" sz="1600" b="1" dirty="0" smtClean="0">
                <a:latin typeface="Arial" pitchFamily="34" charset="0"/>
                <a:cs typeface="Arial" pitchFamily="34" charset="0"/>
              </a:rPr>
              <a:t>Lugar o Centro de trabajo</a:t>
            </a:r>
            <a:r>
              <a:rPr lang="es-ES" sz="1600" dirty="0" smtClean="0">
                <a:latin typeface="Arial" pitchFamily="34" charset="0"/>
                <a:cs typeface="Arial" pitchFamily="34" charset="0"/>
              </a:rPr>
              <a:t>.</a:t>
            </a:r>
            <a:endParaRPr lang="es-ES" sz="1600" dirty="0">
              <a:latin typeface="Arial" pitchFamily="34" charset="0"/>
              <a:cs typeface="Arial" pitchFamily="34" charset="0"/>
            </a:endParaRPr>
          </a:p>
          <a:p>
            <a:pPr lvl="0" defTabSz="311150">
              <a:lnSpc>
                <a:spcPct val="125000"/>
              </a:lnSpc>
              <a:spcBef>
                <a:spcPct val="0"/>
              </a:spcBef>
              <a:spcAft>
                <a:spcPct val="35000"/>
              </a:spcAft>
              <a:buClr>
                <a:srgbClr val="C00000"/>
              </a:buClr>
              <a:buFont typeface="Wingdings" pitchFamily="2" charset="2"/>
              <a:buChar char="ü"/>
            </a:pPr>
            <a:r>
              <a:rPr lang="es-ES" sz="1600" b="1" dirty="0">
                <a:latin typeface="Arial" pitchFamily="34" charset="0"/>
                <a:cs typeface="Arial" pitchFamily="34" charset="0"/>
              </a:rPr>
              <a:t> </a:t>
            </a:r>
            <a:r>
              <a:rPr lang="es-ES" sz="1600" b="1" dirty="0" smtClean="0">
                <a:latin typeface="Arial" pitchFamily="34" charset="0"/>
                <a:cs typeface="Arial" pitchFamily="34" charset="0"/>
              </a:rPr>
              <a:t>Tiempo de Trabajo: Jornada/Distribución horaria/Turno/Trabajo Nocturno</a:t>
            </a:r>
            <a:endParaRPr lang="es-ES" sz="1600" b="1" dirty="0">
              <a:latin typeface="Arial" pitchFamily="34" charset="0"/>
              <a:cs typeface="Arial" pitchFamily="34" charset="0"/>
            </a:endParaRPr>
          </a:p>
          <a:p>
            <a:pPr marL="1885950" lvl="5" indent="-57150" defTabSz="222250">
              <a:lnSpc>
                <a:spcPct val="125000"/>
              </a:lnSpc>
              <a:spcBef>
                <a:spcPct val="0"/>
              </a:spcBef>
              <a:spcAft>
                <a:spcPct val="15000"/>
              </a:spcAft>
              <a:buClr>
                <a:srgbClr val="C00000"/>
              </a:buClr>
              <a:buFont typeface="Wingdings" pitchFamily="2" charset="2"/>
              <a:buChar char="Ø"/>
            </a:pPr>
            <a:r>
              <a:rPr lang="es-ES" sz="1600" b="1" dirty="0" smtClean="0">
                <a:latin typeface="Arial" pitchFamily="34" charset="0"/>
                <a:cs typeface="Arial" pitchFamily="34" charset="0"/>
              </a:rPr>
              <a:t> A Tiempo Completo:</a:t>
            </a:r>
            <a:r>
              <a:rPr lang="es-ES" sz="1600" dirty="0" smtClean="0">
                <a:latin typeface="Arial" pitchFamily="34" charset="0"/>
                <a:cs typeface="Arial" pitchFamily="34" charset="0"/>
              </a:rPr>
              <a:t> 40 horas semanales</a:t>
            </a:r>
            <a:endParaRPr lang="es-ES" sz="1600" dirty="0">
              <a:latin typeface="Arial" pitchFamily="34" charset="0"/>
              <a:cs typeface="Arial" pitchFamily="34" charset="0"/>
            </a:endParaRPr>
          </a:p>
          <a:p>
            <a:pPr marL="1885950" lvl="5" indent="-57150" defTabSz="222250">
              <a:lnSpc>
                <a:spcPct val="125000"/>
              </a:lnSpc>
              <a:spcBef>
                <a:spcPct val="0"/>
              </a:spcBef>
              <a:spcAft>
                <a:spcPct val="15000"/>
              </a:spcAft>
              <a:buClr>
                <a:srgbClr val="C00000"/>
              </a:buClr>
              <a:buFont typeface="Wingdings" pitchFamily="2" charset="2"/>
              <a:buChar char="Ø"/>
            </a:pPr>
            <a:r>
              <a:rPr lang="es-ES" sz="1600" b="1" dirty="0">
                <a:latin typeface="Arial" pitchFamily="34" charset="0"/>
                <a:cs typeface="Arial" pitchFamily="34" charset="0"/>
              </a:rPr>
              <a:t> </a:t>
            </a:r>
            <a:r>
              <a:rPr lang="es-ES" sz="1600" b="1" dirty="0" smtClean="0">
                <a:latin typeface="Arial" pitchFamily="34" charset="0"/>
                <a:cs typeface="Arial" pitchFamily="34" charset="0"/>
              </a:rPr>
              <a:t>A Tiempo Parcial: </a:t>
            </a:r>
            <a:r>
              <a:rPr lang="es-ES" sz="1600" dirty="0">
                <a:latin typeface="Arial" pitchFamily="34" charset="0"/>
                <a:cs typeface="Arial" pitchFamily="34" charset="0"/>
              </a:rPr>
              <a:t>I</a:t>
            </a:r>
            <a:r>
              <a:rPr lang="es-ES" sz="1600" dirty="0" smtClean="0">
                <a:latin typeface="Arial" pitchFamily="34" charset="0"/>
                <a:cs typeface="Arial" pitchFamily="34" charset="0"/>
              </a:rPr>
              <a:t>ndicación del número de horas diarias, semanales o mensuales.</a:t>
            </a:r>
            <a:endParaRPr lang="es-ES" sz="1600" dirty="0">
              <a:latin typeface="Arial" pitchFamily="34" charset="0"/>
              <a:cs typeface="Arial" pitchFamily="34" charset="0"/>
            </a:endParaRPr>
          </a:p>
          <a:p>
            <a:pPr marL="57150" lvl="1" indent="-57150" defTabSz="222250">
              <a:lnSpc>
                <a:spcPct val="125000"/>
              </a:lnSpc>
              <a:spcBef>
                <a:spcPct val="0"/>
              </a:spcBef>
              <a:spcAft>
                <a:spcPct val="15000"/>
              </a:spcAft>
              <a:buClr>
                <a:srgbClr val="C00000"/>
              </a:buClr>
              <a:buFont typeface="Wingdings" pitchFamily="2" charset="2"/>
              <a:buChar char="ü"/>
            </a:pPr>
            <a:r>
              <a:rPr lang="es-ES" sz="1600" b="1" dirty="0">
                <a:latin typeface="Arial" pitchFamily="34" charset="0"/>
                <a:cs typeface="Arial" pitchFamily="34" charset="0"/>
              </a:rPr>
              <a:t> </a:t>
            </a:r>
            <a:r>
              <a:rPr lang="es-ES" sz="1600" b="1" dirty="0" smtClean="0">
                <a:latin typeface="Arial" pitchFamily="34" charset="0"/>
                <a:cs typeface="Arial" pitchFamily="34" charset="0"/>
              </a:rPr>
              <a:t>Duración: </a:t>
            </a:r>
            <a:r>
              <a:rPr lang="es-ES" sz="1600" dirty="0" smtClean="0">
                <a:latin typeface="Arial" pitchFamily="34" charset="0"/>
                <a:cs typeface="Arial" pitchFamily="34" charset="0"/>
              </a:rPr>
              <a:t>Fecha de comienzo y finalización (si es de duración determinada)</a:t>
            </a:r>
          </a:p>
          <a:p>
            <a:pPr marL="57150" lvl="1" indent="-57150" defTabSz="222250">
              <a:lnSpc>
                <a:spcPct val="125000"/>
              </a:lnSpc>
              <a:spcBef>
                <a:spcPct val="0"/>
              </a:spcBef>
              <a:spcAft>
                <a:spcPct val="15000"/>
              </a:spcAft>
              <a:buClr>
                <a:srgbClr val="C00000"/>
              </a:buClr>
              <a:buFont typeface="Wingdings" pitchFamily="2" charset="2"/>
              <a:buChar char="ü"/>
            </a:pPr>
            <a:r>
              <a:rPr lang="es-ES" sz="1600" b="1" dirty="0" smtClean="0">
                <a:latin typeface="Arial" pitchFamily="34" charset="0"/>
                <a:cs typeface="Arial" pitchFamily="34" charset="0"/>
              </a:rPr>
              <a:t> Periodo de Prueba</a:t>
            </a:r>
          </a:p>
          <a:p>
            <a:pPr marL="57150" lvl="1" indent="-57150" defTabSz="222250">
              <a:lnSpc>
                <a:spcPct val="125000"/>
              </a:lnSpc>
              <a:spcBef>
                <a:spcPct val="0"/>
              </a:spcBef>
              <a:spcAft>
                <a:spcPct val="15000"/>
              </a:spcAft>
              <a:buClr>
                <a:srgbClr val="C00000"/>
              </a:buClr>
              <a:buFont typeface="Wingdings" pitchFamily="2" charset="2"/>
              <a:buChar char="ü"/>
            </a:pPr>
            <a:r>
              <a:rPr lang="es-ES" sz="1600" b="1" dirty="0" smtClean="0">
                <a:latin typeface="Arial" pitchFamily="34" charset="0"/>
                <a:cs typeface="Arial" pitchFamily="34" charset="0"/>
              </a:rPr>
              <a:t> Retribución: </a:t>
            </a:r>
            <a:r>
              <a:rPr lang="es-ES" sz="1600" dirty="0" smtClean="0">
                <a:latin typeface="Arial" pitchFamily="34" charset="0"/>
                <a:cs typeface="Arial" pitchFamily="34" charset="0"/>
              </a:rPr>
              <a:t>Según Convenio (Tablas salariales) / Salario Base y Complementos/ 12 o 14 pagas</a:t>
            </a:r>
            <a:endParaRPr lang="es-ES" sz="1600" b="1" dirty="0" smtClean="0">
              <a:latin typeface="Arial" pitchFamily="34" charset="0"/>
              <a:cs typeface="Arial" pitchFamily="34" charset="0"/>
            </a:endParaRPr>
          </a:p>
          <a:p>
            <a:pPr marL="57150" lvl="1" indent="-57150" defTabSz="222250">
              <a:lnSpc>
                <a:spcPct val="125000"/>
              </a:lnSpc>
              <a:spcBef>
                <a:spcPct val="0"/>
              </a:spcBef>
              <a:spcAft>
                <a:spcPct val="15000"/>
              </a:spcAft>
              <a:buClr>
                <a:srgbClr val="C00000"/>
              </a:buClr>
              <a:buFont typeface="Wingdings" pitchFamily="2" charset="2"/>
              <a:buChar char="ü"/>
            </a:pPr>
            <a:r>
              <a:rPr lang="es-ES" sz="1600" b="1" dirty="0" smtClean="0">
                <a:latin typeface="Arial" pitchFamily="34" charset="0"/>
                <a:cs typeface="Arial" pitchFamily="34" charset="0"/>
              </a:rPr>
              <a:t> Vacaciones: </a:t>
            </a:r>
            <a:r>
              <a:rPr lang="es-ES" sz="1600" dirty="0" smtClean="0">
                <a:latin typeface="Arial" pitchFamily="34" charset="0"/>
                <a:cs typeface="Arial" pitchFamily="34" charset="0"/>
              </a:rPr>
              <a:t>30 días naturales</a:t>
            </a:r>
          </a:p>
          <a:p>
            <a:pPr marL="57150" lvl="1" indent="-57150" defTabSz="222250">
              <a:lnSpc>
                <a:spcPct val="125000"/>
              </a:lnSpc>
              <a:spcBef>
                <a:spcPct val="0"/>
              </a:spcBef>
              <a:spcAft>
                <a:spcPct val="15000"/>
              </a:spcAft>
              <a:buClr>
                <a:srgbClr val="C00000"/>
              </a:buClr>
              <a:buFont typeface="Wingdings" pitchFamily="2" charset="2"/>
              <a:buChar char="ü"/>
            </a:pPr>
            <a:r>
              <a:rPr lang="es-ES" sz="1600" b="1" dirty="0" smtClean="0">
                <a:latin typeface="Arial" pitchFamily="34" charset="0"/>
                <a:cs typeface="Arial" pitchFamily="34" charset="0"/>
              </a:rPr>
              <a:t>Normativa aplicable: </a:t>
            </a:r>
            <a:r>
              <a:rPr lang="es-ES" sz="1600" dirty="0" smtClean="0">
                <a:latin typeface="Arial" pitchFamily="34" charset="0"/>
                <a:cs typeface="Arial" pitchFamily="34" charset="0"/>
              </a:rPr>
              <a:t>Convenio Colectivo o Estatuto de los Trabajadores</a:t>
            </a:r>
          </a:p>
          <a:p>
            <a:pPr marL="57150" lvl="1" indent="-57150" defTabSz="222250">
              <a:lnSpc>
                <a:spcPct val="125000"/>
              </a:lnSpc>
              <a:spcBef>
                <a:spcPct val="0"/>
              </a:spcBef>
              <a:spcAft>
                <a:spcPct val="15000"/>
              </a:spcAft>
              <a:buClr>
                <a:srgbClr val="C00000"/>
              </a:buClr>
              <a:buFont typeface="Wingdings" pitchFamily="2" charset="2"/>
              <a:buChar char="ü"/>
            </a:pPr>
            <a:r>
              <a:rPr lang="es-ES" sz="1600" dirty="0" smtClean="0">
                <a:latin typeface="Arial" pitchFamily="34" charset="0"/>
                <a:cs typeface="Arial" pitchFamily="34" charset="0"/>
              </a:rPr>
              <a:t> </a:t>
            </a:r>
            <a:r>
              <a:rPr lang="es-ES" sz="1600" b="1" dirty="0" smtClean="0">
                <a:latin typeface="Arial" pitchFamily="34" charset="0"/>
                <a:cs typeface="Arial" pitchFamily="34" charset="0"/>
              </a:rPr>
              <a:t>Cláusulas Adicionales: </a:t>
            </a:r>
            <a:r>
              <a:rPr lang="es-ES" sz="1600" dirty="0" smtClean="0">
                <a:latin typeface="Arial" pitchFamily="34" charset="0"/>
                <a:cs typeface="Arial" pitchFamily="34" charset="0"/>
              </a:rPr>
              <a:t>Han de ser legales. Si son limitativas de derechos, son nulas.</a:t>
            </a:r>
            <a:endParaRPr lang="es-ES" sz="1600" b="1" dirty="0" smtClean="0">
              <a:latin typeface="Arial" pitchFamily="34" charset="0"/>
              <a:cs typeface="Arial" pitchFamily="34" charset="0"/>
            </a:endParaRPr>
          </a:p>
          <a:p>
            <a:pPr marL="57150" lvl="1" indent="-57150" defTabSz="222250">
              <a:lnSpc>
                <a:spcPct val="125000"/>
              </a:lnSpc>
              <a:spcBef>
                <a:spcPct val="0"/>
              </a:spcBef>
              <a:spcAft>
                <a:spcPct val="15000"/>
              </a:spcAft>
              <a:buClr>
                <a:srgbClr val="C00000"/>
              </a:buClr>
              <a:buFont typeface="Wingdings" pitchFamily="2" charset="2"/>
              <a:buChar char="ü"/>
            </a:pPr>
            <a:r>
              <a:rPr lang="es-ES" sz="1600" b="1" dirty="0">
                <a:latin typeface="Arial" pitchFamily="34" charset="0"/>
                <a:cs typeface="Arial" pitchFamily="34" charset="0"/>
              </a:rPr>
              <a:t> </a:t>
            </a:r>
            <a:r>
              <a:rPr lang="es-ES" sz="1600" b="1" dirty="0" smtClean="0">
                <a:latin typeface="Arial" pitchFamily="34" charset="0"/>
                <a:cs typeface="Arial" pitchFamily="34" charset="0"/>
              </a:rPr>
              <a:t>Firma</a:t>
            </a:r>
          </a:p>
        </p:txBody>
      </p:sp>
      <p:sp>
        <p:nvSpPr>
          <p:cNvPr id="6" name="1 Rectángulo redondeado"/>
          <p:cNvSpPr/>
          <p:nvPr/>
        </p:nvSpPr>
        <p:spPr>
          <a:xfrm>
            <a:off x="1955999" y="384355"/>
            <a:ext cx="8280000" cy="476800"/>
          </a:xfrm>
          <a:prstGeom prst="roundRect">
            <a:avLst/>
          </a:prstGeom>
          <a:solidFill>
            <a:schemeClr val="accent1">
              <a:lumMod val="60000"/>
              <a:lumOff val="40000"/>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latin typeface="Arial" pitchFamily="34" charset="0"/>
                <a:cs typeface="Arial" pitchFamily="34" charset="0"/>
              </a:rPr>
              <a:t>3. CONTENIDO DEL CONTRATO DE TRABAJO</a:t>
            </a:r>
            <a:endParaRPr lang="es-E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67099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8 Forma libre"/>
          <p:cNvSpPr/>
          <p:nvPr/>
        </p:nvSpPr>
        <p:spPr>
          <a:xfrm>
            <a:off x="919088" y="1075645"/>
            <a:ext cx="10353821" cy="4997778"/>
          </a:xfrm>
          <a:custGeom>
            <a:avLst/>
            <a:gdLst>
              <a:gd name="connsiteX0" fmla="*/ 0 w 2095499"/>
              <a:gd name="connsiteY0" fmla="*/ 52387 h 523874"/>
              <a:gd name="connsiteX1" fmla="*/ 15344 w 2095499"/>
              <a:gd name="connsiteY1" fmla="*/ 15344 h 523874"/>
              <a:gd name="connsiteX2" fmla="*/ 52387 w 2095499"/>
              <a:gd name="connsiteY2" fmla="*/ 0 h 523874"/>
              <a:gd name="connsiteX3" fmla="*/ 2043112 w 2095499"/>
              <a:gd name="connsiteY3" fmla="*/ 0 h 523874"/>
              <a:gd name="connsiteX4" fmla="*/ 2080155 w 2095499"/>
              <a:gd name="connsiteY4" fmla="*/ 15344 h 523874"/>
              <a:gd name="connsiteX5" fmla="*/ 2095499 w 2095499"/>
              <a:gd name="connsiteY5" fmla="*/ 52387 h 523874"/>
              <a:gd name="connsiteX6" fmla="*/ 2095499 w 2095499"/>
              <a:gd name="connsiteY6" fmla="*/ 471487 h 523874"/>
              <a:gd name="connsiteX7" fmla="*/ 2080155 w 2095499"/>
              <a:gd name="connsiteY7" fmla="*/ 508530 h 523874"/>
              <a:gd name="connsiteX8" fmla="*/ 2043112 w 2095499"/>
              <a:gd name="connsiteY8" fmla="*/ 523874 h 523874"/>
              <a:gd name="connsiteX9" fmla="*/ 52387 w 2095499"/>
              <a:gd name="connsiteY9" fmla="*/ 523874 h 523874"/>
              <a:gd name="connsiteX10" fmla="*/ 15344 w 2095499"/>
              <a:gd name="connsiteY10" fmla="*/ 508530 h 523874"/>
              <a:gd name="connsiteX11" fmla="*/ 0 w 2095499"/>
              <a:gd name="connsiteY11" fmla="*/ 471487 h 523874"/>
              <a:gd name="connsiteX12" fmla="*/ 0 w 2095499"/>
              <a:gd name="connsiteY12" fmla="*/ 52387 h 523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5499" h="523874">
                <a:moveTo>
                  <a:pt x="0" y="52387"/>
                </a:moveTo>
                <a:cubicBezTo>
                  <a:pt x="0" y="38493"/>
                  <a:pt x="5519" y="25168"/>
                  <a:pt x="15344" y="15344"/>
                </a:cubicBezTo>
                <a:cubicBezTo>
                  <a:pt x="25168" y="5520"/>
                  <a:pt x="38493" y="0"/>
                  <a:pt x="52387" y="0"/>
                </a:cubicBezTo>
                <a:lnTo>
                  <a:pt x="2043112" y="0"/>
                </a:lnTo>
                <a:cubicBezTo>
                  <a:pt x="2057006" y="0"/>
                  <a:pt x="2070331" y="5519"/>
                  <a:pt x="2080155" y="15344"/>
                </a:cubicBezTo>
                <a:cubicBezTo>
                  <a:pt x="2089979" y="25168"/>
                  <a:pt x="2095499" y="38493"/>
                  <a:pt x="2095499" y="52387"/>
                </a:cubicBezTo>
                <a:lnTo>
                  <a:pt x="2095499" y="471487"/>
                </a:lnTo>
                <a:cubicBezTo>
                  <a:pt x="2095499" y="485381"/>
                  <a:pt x="2089980" y="498706"/>
                  <a:pt x="2080155" y="508530"/>
                </a:cubicBezTo>
                <a:cubicBezTo>
                  <a:pt x="2070331" y="518354"/>
                  <a:pt x="2057006" y="523874"/>
                  <a:pt x="2043112" y="523874"/>
                </a:cubicBezTo>
                <a:lnTo>
                  <a:pt x="52387" y="523874"/>
                </a:lnTo>
                <a:cubicBezTo>
                  <a:pt x="38493" y="523874"/>
                  <a:pt x="25168" y="518355"/>
                  <a:pt x="15344" y="508530"/>
                </a:cubicBezTo>
                <a:cubicBezTo>
                  <a:pt x="5520" y="498706"/>
                  <a:pt x="0" y="485381"/>
                  <a:pt x="0" y="471487"/>
                </a:cubicBezTo>
                <a:lnTo>
                  <a:pt x="0" y="52387"/>
                </a:lnTo>
                <a:close/>
              </a:path>
            </a:pathLst>
          </a:custGeom>
          <a:solidFill>
            <a:srgbClr val="FFC000">
              <a:alpha val="10000"/>
            </a:srgbClr>
          </a:solidFill>
          <a:ln w="22225" cap="rnd" cmpd="sng">
            <a:noFill/>
          </a:ln>
          <a:effectLst>
            <a:glow rad="101600">
              <a:srgbClr val="FF0000">
                <a:alpha val="16863"/>
              </a:srgbClr>
            </a:glo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52000" tIns="24234" rIns="252000" bIns="24234" numCol="1" spcCol="1270" anchor="ctr" anchorCtr="0">
            <a:noAutofit/>
          </a:bodyPr>
          <a:lstStyle/>
          <a:p>
            <a:pPr lvl="0" algn="just" defTabSz="311150">
              <a:lnSpc>
                <a:spcPct val="125000"/>
              </a:lnSpc>
              <a:spcBef>
                <a:spcPct val="0"/>
              </a:spcBef>
              <a:spcAft>
                <a:spcPct val="35000"/>
              </a:spcAft>
              <a:buClr>
                <a:srgbClr val="C00000"/>
              </a:buClr>
              <a:buFont typeface="Wingdings" pitchFamily="2" charset="2"/>
              <a:buChar char="ü"/>
            </a:pPr>
            <a:r>
              <a:rPr lang="es-ES" sz="1600" b="1" kern="1200" dirty="0">
                <a:latin typeface="Arial" pitchFamily="34" charset="0"/>
                <a:cs typeface="Arial" pitchFamily="34" charset="0"/>
              </a:rPr>
              <a:t> </a:t>
            </a:r>
            <a:r>
              <a:rPr lang="es-ES" sz="1600" b="1" kern="1200" dirty="0" smtClean="0">
                <a:latin typeface="Arial" pitchFamily="34" charset="0"/>
                <a:cs typeface="Arial" pitchFamily="34" charset="0"/>
              </a:rPr>
              <a:t>Confidencialidad: </a:t>
            </a:r>
            <a:r>
              <a:rPr lang="es-ES" sz="1600" kern="1200" dirty="0" smtClean="0">
                <a:latin typeface="Arial" pitchFamily="34" charset="0"/>
                <a:cs typeface="Arial" pitchFamily="34" charset="0"/>
              </a:rPr>
              <a:t>Obligación y compromiso de guardar secreto y absoluta confidencialidad sobre toda la 	información conocida en la empresa.</a:t>
            </a:r>
            <a:endParaRPr lang="es-ES" sz="1600" b="1" kern="1200" dirty="0" smtClean="0">
              <a:latin typeface="Arial" pitchFamily="34" charset="0"/>
              <a:cs typeface="Arial" pitchFamily="34" charset="0"/>
            </a:endParaRPr>
          </a:p>
          <a:p>
            <a:pPr lvl="0" algn="just" defTabSz="311150">
              <a:lnSpc>
                <a:spcPct val="125000"/>
              </a:lnSpc>
              <a:spcBef>
                <a:spcPct val="0"/>
              </a:spcBef>
              <a:spcAft>
                <a:spcPct val="35000"/>
              </a:spcAft>
              <a:buClr>
                <a:srgbClr val="C00000"/>
              </a:buClr>
              <a:buFont typeface="Wingdings" pitchFamily="2" charset="2"/>
              <a:buChar char="ü"/>
            </a:pPr>
            <a:r>
              <a:rPr lang="es-ES" sz="1600" b="1" dirty="0" smtClean="0">
                <a:latin typeface="Arial" pitchFamily="34" charset="0"/>
                <a:cs typeface="Arial" pitchFamily="34" charset="0"/>
              </a:rPr>
              <a:t> No Competencia: </a:t>
            </a:r>
            <a:r>
              <a:rPr lang="es-ES" sz="1600" dirty="0" smtClean="0">
                <a:latin typeface="Arial" pitchFamily="34" charset="0"/>
                <a:cs typeface="Arial" pitchFamily="34" charset="0"/>
              </a:rPr>
              <a:t>Obligación de no realizar la misma actividad para otra empresa durante un periodo de    	tiempo (máximo 2 años para técnicos, 6 meses para los demás trabajadores) después de finalizar la 	relación laboral, a cambio de una compensación económica.</a:t>
            </a:r>
            <a:endParaRPr lang="es-ES" sz="1600" b="1" dirty="0" smtClean="0">
              <a:latin typeface="Arial" pitchFamily="34" charset="0"/>
              <a:cs typeface="Arial" pitchFamily="34" charset="0"/>
            </a:endParaRPr>
          </a:p>
          <a:p>
            <a:pPr lvl="0" algn="just" defTabSz="311150">
              <a:lnSpc>
                <a:spcPct val="125000"/>
              </a:lnSpc>
              <a:spcBef>
                <a:spcPct val="0"/>
              </a:spcBef>
              <a:spcAft>
                <a:spcPct val="35000"/>
              </a:spcAft>
              <a:buClr>
                <a:srgbClr val="C00000"/>
              </a:buClr>
              <a:buFont typeface="Wingdings" pitchFamily="2" charset="2"/>
              <a:buChar char="ü"/>
            </a:pPr>
            <a:r>
              <a:rPr lang="es-ES" sz="1600" b="1" dirty="0" smtClean="0">
                <a:latin typeface="Arial" pitchFamily="34" charset="0"/>
                <a:cs typeface="Arial" pitchFamily="34" charset="0"/>
              </a:rPr>
              <a:t> No Concurrencia o Plena dedicación:</a:t>
            </a:r>
            <a:r>
              <a:rPr lang="es-ES" sz="1600" dirty="0" smtClean="0">
                <a:latin typeface="Arial" pitchFamily="34" charset="0"/>
                <a:cs typeface="Arial" pitchFamily="34" charset="0"/>
              </a:rPr>
              <a:t> El trabajador se obliga a trabajar exclusivamente para el </a:t>
            </a:r>
          </a:p>
          <a:p>
            <a:pPr lvl="0" algn="just" defTabSz="311150">
              <a:lnSpc>
                <a:spcPct val="125000"/>
              </a:lnSpc>
              <a:spcBef>
                <a:spcPct val="0"/>
              </a:spcBef>
              <a:spcAft>
                <a:spcPct val="35000"/>
              </a:spcAft>
              <a:buClr>
                <a:srgbClr val="C00000"/>
              </a:buClr>
            </a:pPr>
            <a:r>
              <a:rPr lang="es-ES" sz="1600" dirty="0">
                <a:latin typeface="Arial" pitchFamily="34" charset="0"/>
                <a:cs typeface="Arial" pitchFamily="34" charset="0"/>
              </a:rPr>
              <a:t> </a:t>
            </a:r>
            <a:r>
              <a:rPr lang="es-ES" sz="1600" dirty="0" smtClean="0">
                <a:latin typeface="Arial" pitchFamily="34" charset="0"/>
                <a:cs typeface="Arial" pitchFamily="34" charset="0"/>
              </a:rPr>
              <a:t>   empresario. Se limita la posibilidad del pluriempleo durante la vigencia del acuerdo. </a:t>
            </a:r>
          </a:p>
          <a:p>
            <a:pPr lvl="0" algn="just" defTabSz="311150">
              <a:lnSpc>
                <a:spcPct val="125000"/>
              </a:lnSpc>
              <a:spcBef>
                <a:spcPct val="0"/>
              </a:spcBef>
              <a:spcAft>
                <a:spcPct val="35000"/>
              </a:spcAft>
              <a:buClr>
                <a:srgbClr val="C00000"/>
              </a:buClr>
            </a:pPr>
            <a:r>
              <a:rPr lang="es-ES" sz="1600" dirty="0" smtClean="0">
                <a:latin typeface="Arial" pitchFamily="34" charset="0"/>
                <a:cs typeface="Arial" pitchFamily="34" charset="0"/>
              </a:rPr>
              <a:t>	Si no existe este pacto, podría trabajar para otras empresas siempre que no incurra en competencia                    	desleal. </a:t>
            </a:r>
            <a:endParaRPr lang="es-ES" sz="1600" b="1" dirty="0" smtClean="0">
              <a:latin typeface="Arial" pitchFamily="34" charset="0"/>
              <a:cs typeface="Arial" pitchFamily="34" charset="0"/>
            </a:endParaRPr>
          </a:p>
          <a:p>
            <a:pPr lvl="0" algn="just" defTabSz="311150">
              <a:lnSpc>
                <a:spcPct val="125000"/>
              </a:lnSpc>
              <a:spcBef>
                <a:spcPct val="0"/>
              </a:spcBef>
              <a:spcAft>
                <a:spcPct val="35000"/>
              </a:spcAft>
              <a:buClr>
                <a:srgbClr val="C00000"/>
              </a:buClr>
              <a:buFont typeface="Wingdings" pitchFamily="2" charset="2"/>
              <a:buChar char="ü"/>
            </a:pPr>
            <a:r>
              <a:rPr lang="es-ES" sz="1600" b="1" dirty="0" smtClean="0">
                <a:latin typeface="Arial" pitchFamily="34" charset="0"/>
                <a:cs typeface="Arial" pitchFamily="34" charset="0"/>
              </a:rPr>
              <a:t> Permanencia: </a:t>
            </a:r>
            <a:r>
              <a:rPr lang="es-ES" sz="1600" dirty="0" smtClean="0">
                <a:latin typeface="Arial" pitchFamily="34" charset="0"/>
                <a:cs typeface="Arial" pitchFamily="34" charset="0"/>
              </a:rPr>
              <a:t>Cuando la empresa ha invertido en la formación del trabajador y está interesada en 	asegurarse que el mismo permanezca en ella (máximo 2 años)</a:t>
            </a:r>
            <a:endParaRPr lang="es-ES" sz="1600" b="1" dirty="0" smtClean="0">
              <a:latin typeface="Arial" pitchFamily="34" charset="0"/>
              <a:cs typeface="Arial" pitchFamily="34" charset="0"/>
            </a:endParaRPr>
          </a:p>
          <a:p>
            <a:pPr lvl="0" algn="just" defTabSz="311150">
              <a:lnSpc>
                <a:spcPct val="125000"/>
              </a:lnSpc>
              <a:spcBef>
                <a:spcPct val="0"/>
              </a:spcBef>
              <a:spcAft>
                <a:spcPct val="35000"/>
              </a:spcAft>
              <a:buClr>
                <a:srgbClr val="C00000"/>
              </a:buClr>
              <a:buFont typeface="Wingdings" pitchFamily="2" charset="2"/>
              <a:buChar char="ü"/>
            </a:pPr>
            <a:r>
              <a:rPr lang="es-ES" sz="1600" b="1" dirty="0" smtClean="0">
                <a:latin typeface="Arial" pitchFamily="34" charset="0"/>
                <a:cs typeface="Arial" pitchFamily="34" charset="0"/>
              </a:rPr>
              <a:t>Polivalencia Funcional: </a:t>
            </a:r>
            <a:r>
              <a:rPr lang="es-ES" sz="1600" dirty="0" smtClean="0">
                <a:latin typeface="Arial" pitchFamily="34" charset="0"/>
                <a:cs typeface="Arial" pitchFamily="34" charset="0"/>
              </a:rPr>
              <a:t>El trabajador se obliga a realizar funciones de más de un grupo profesional</a:t>
            </a:r>
            <a:endParaRPr lang="es-ES" sz="1600" b="1" dirty="0" smtClean="0">
              <a:latin typeface="Arial" pitchFamily="34" charset="0"/>
              <a:cs typeface="Arial" pitchFamily="34" charset="0"/>
            </a:endParaRPr>
          </a:p>
        </p:txBody>
      </p:sp>
      <p:sp>
        <p:nvSpPr>
          <p:cNvPr id="6" name="1 Rectángulo redondeado"/>
          <p:cNvSpPr/>
          <p:nvPr/>
        </p:nvSpPr>
        <p:spPr>
          <a:xfrm>
            <a:off x="1955999" y="384355"/>
            <a:ext cx="8280000" cy="476800"/>
          </a:xfrm>
          <a:prstGeom prst="roundRect">
            <a:avLst/>
          </a:prstGeom>
          <a:solidFill>
            <a:schemeClr val="accent1">
              <a:lumMod val="60000"/>
              <a:lumOff val="40000"/>
              <a:alpha val="5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latin typeface="Arial" pitchFamily="34" charset="0"/>
                <a:cs typeface="Arial" pitchFamily="34" charset="0"/>
              </a:rPr>
              <a:t>3</a:t>
            </a:r>
            <a:r>
              <a:rPr lang="es-ES" b="1" dirty="0" smtClean="0">
                <a:solidFill>
                  <a:schemeClr val="tx1"/>
                </a:solidFill>
                <a:latin typeface="Arial" pitchFamily="34" charset="0"/>
                <a:cs typeface="Arial" pitchFamily="34" charset="0"/>
              </a:rPr>
              <a:t>.1 Cláusulas </a:t>
            </a:r>
            <a:r>
              <a:rPr lang="es-ES" b="1" dirty="0">
                <a:solidFill>
                  <a:schemeClr val="tx1"/>
                </a:solidFill>
                <a:latin typeface="Arial" pitchFamily="34" charset="0"/>
                <a:cs typeface="Arial" pitchFamily="34" charset="0"/>
              </a:rPr>
              <a:t>Adicionales al contrato de </a:t>
            </a:r>
            <a:r>
              <a:rPr lang="es-ES" b="1" dirty="0" smtClean="0">
                <a:solidFill>
                  <a:schemeClr val="tx1"/>
                </a:solidFill>
                <a:latin typeface="Arial" pitchFamily="34" charset="0"/>
                <a:cs typeface="Arial" pitchFamily="34" charset="0"/>
              </a:rPr>
              <a:t>trabajo</a:t>
            </a:r>
            <a:endParaRPr lang="es-ES"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421145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421</TotalTime>
  <Words>2904</Words>
  <Application>Microsoft Office PowerPoint</Application>
  <PresentationFormat>Panorámica</PresentationFormat>
  <Paragraphs>234</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Calibri Light</vt:lpstr>
      <vt:lpstr>Courier New</vt:lpstr>
      <vt:lpstr>Wingdings</vt:lpstr>
      <vt:lpstr>Wingdings 3</vt:lpstr>
      <vt:lpstr>Retrospección</vt:lpstr>
      <vt:lpstr>UNIDAD DIDÁCTICA 2 EL CONTRATO DE TRABAJO  Y  LAS MODALIDADES DE CONTRATACIÓN</vt:lpstr>
      <vt:lpstr>El Contrato de Trabajo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Modalidades de Contratatación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LEGISLACIÓN LABORAL</dc:title>
  <dc:creator>SLR</dc:creator>
  <cp:lastModifiedBy>SLR</cp:lastModifiedBy>
  <cp:revision>85</cp:revision>
  <dcterms:created xsi:type="dcterms:W3CDTF">2019-10-15T10:21:17Z</dcterms:created>
  <dcterms:modified xsi:type="dcterms:W3CDTF">2020-11-21T07:25:33Z</dcterms:modified>
</cp:coreProperties>
</file>