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61" r:id="rId6"/>
    <p:sldId id="260" r:id="rId7"/>
    <p:sldId id="272" r:id="rId8"/>
    <p:sldId id="262" r:id="rId9"/>
    <p:sldId id="263" r:id="rId10"/>
    <p:sldId id="264" r:id="rId11"/>
    <p:sldId id="265" r:id="rId12"/>
    <p:sldId id="266" r:id="rId13"/>
    <p:sldId id="273" r:id="rId14"/>
    <p:sldId id="267" r:id="rId15"/>
    <p:sldId id="268" r:id="rId16"/>
    <p:sldId id="271" r:id="rId17"/>
    <p:sldId id="274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D36CB-F5E7-472A-ADC1-FEEBE5A1E8EE}" type="datetimeFigureOut">
              <a:rPr lang="es-ES" smtClean="0"/>
              <a:t>28/02/2019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90D56-534D-40AE-A222-C82976AF17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8295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ES BIDIRECCIONAL. NO SOLO LA EMPRESA OBTIENE INFORMACION DE NOSOTROS.</a:t>
            </a:r>
            <a:r>
              <a:rPr lang="es-ES" baseline="0" dirty="0" smtClean="0"/>
              <a:t> TAMBIEN NOSOTROS LA OBTENEMOS DE LA EMPRESA Y DEL PUESTO. Y PODEMOS VALORAR SI SE ADECUA A NUESTRAS EXPECTATIVAS, A NUESTROS VALORES. NO SIEMPRE LA CULTURA DE UNA EMPRESA TIENE QUE VER CON LA NUESTRA. POR ESO NO TODO EL MUNDO TRIUNFA EN LA MISMA EMPRESA.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90D56-534D-40AE-A222-C82976AF1785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4747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LA ENTREVISTA </a:t>
            </a:r>
            <a:br>
              <a:rPr lang="es-ES" dirty="0"/>
            </a:br>
            <a:r>
              <a:rPr lang="es-ES" dirty="0"/>
              <a:t>DE TRABAJO</a:t>
            </a:r>
          </a:p>
        </p:txBody>
      </p:sp>
      <p:pic>
        <p:nvPicPr>
          <p:cNvPr id="4" name="Imagen 3" descr="&lt;strong&gt;Entrevista&lt;/strong&gt; de Trabaj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7" y="995105"/>
            <a:ext cx="4519749" cy="300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21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diagonales redondeadas 1">
            <a:extLst>
              <a:ext uri="{FF2B5EF4-FFF2-40B4-BE49-F238E27FC236}">
                <a16:creationId xmlns:a16="http://schemas.microsoft.com/office/drawing/2014/main" id="{3A1FB52B-F00D-DF47-8789-619139562B79}"/>
              </a:ext>
            </a:extLst>
          </p:cNvPr>
          <p:cNvSpPr/>
          <p:nvPr/>
        </p:nvSpPr>
        <p:spPr>
          <a:xfrm>
            <a:off x="2506408" y="1055741"/>
            <a:ext cx="6637262" cy="4486465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711927" y="67492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s-ES" sz="3600" dirty="0" smtClean="0"/>
              <a:t>Análisis de la formación académica</a:t>
            </a:r>
            <a:endParaRPr lang="es-ES" sz="36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506408" y="1118674"/>
            <a:ext cx="66372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/>
              <a:t>“¿Por </a:t>
            </a:r>
            <a:r>
              <a:rPr lang="es-ES" dirty="0"/>
              <a:t>qué elegiste la carrera de ...?”.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“¿ Cual fue tu motivación  inicial y cómo fue evolucionando</a:t>
            </a:r>
          </a:p>
          <a:p>
            <a:pPr algn="just"/>
            <a:r>
              <a:rPr lang="es-ES" dirty="0" smtClean="0"/>
              <a:t>a </a:t>
            </a:r>
            <a:r>
              <a:rPr lang="es-ES" dirty="0"/>
              <a:t>lo largo de </a:t>
            </a:r>
            <a:r>
              <a:rPr lang="es-ES" dirty="0" smtClean="0"/>
              <a:t>los estudios?”</a:t>
            </a:r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“¿En </a:t>
            </a:r>
            <a:r>
              <a:rPr lang="es-ES" dirty="0"/>
              <a:t>qué áreas </a:t>
            </a:r>
            <a:r>
              <a:rPr lang="es-ES" dirty="0" smtClean="0"/>
              <a:t>profundizaste </a:t>
            </a:r>
            <a:r>
              <a:rPr lang="es-ES" dirty="0"/>
              <a:t>más y por qué?”.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“¿Cómo </a:t>
            </a:r>
            <a:r>
              <a:rPr lang="es-ES" dirty="0"/>
              <a:t>valoras la </a:t>
            </a:r>
            <a:r>
              <a:rPr lang="es-ES" dirty="0" smtClean="0"/>
              <a:t>experiencia?”</a:t>
            </a:r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“¿Qué </a:t>
            </a:r>
            <a:r>
              <a:rPr lang="es-ES" dirty="0"/>
              <a:t>otras actividades realizaste durante la carrera...?”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“¿Qué </a:t>
            </a:r>
            <a:r>
              <a:rPr lang="es-ES" dirty="0"/>
              <a:t>crees que se te da bien</a:t>
            </a:r>
            <a:r>
              <a:rPr lang="es-ES" dirty="0" smtClean="0"/>
              <a:t>?”</a:t>
            </a:r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“¿En que te gustaría especializarte o porque de tu </a:t>
            </a:r>
            <a:r>
              <a:rPr lang="es-ES" dirty="0" err="1" smtClean="0"/>
              <a:t>especilización</a:t>
            </a:r>
            <a:r>
              <a:rPr lang="es-ES" dirty="0" smtClean="0"/>
              <a:t>?”</a:t>
            </a:r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“Cómo preparaste tu inserción o tránsito al mundo laboral?,</a:t>
            </a:r>
          </a:p>
        </p:txBody>
      </p:sp>
    </p:spTree>
    <p:extLst>
      <p:ext uri="{BB962C8B-B14F-4D97-AF65-F5344CB8AC3E}">
        <p14:creationId xmlns:p14="http://schemas.microsoft.com/office/powerpoint/2010/main" val="883973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ostrar 3">
            <a:extLst>
              <a:ext uri="{FF2B5EF4-FFF2-40B4-BE49-F238E27FC236}">
                <a16:creationId xmlns:a16="http://schemas.microsoft.com/office/drawing/2014/main" id="{CD23E285-DD34-E045-98DD-2B906F320CD9}"/>
              </a:ext>
            </a:extLst>
          </p:cNvPr>
          <p:cNvSpPr/>
          <p:nvPr/>
        </p:nvSpPr>
        <p:spPr>
          <a:xfrm>
            <a:off x="8579271" y="1557496"/>
            <a:ext cx="2971682" cy="1421004"/>
          </a:xfrm>
          <a:prstGeom prst="flowChartDisplay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Mostrar 4">
            <a:extLst>
              <a:ext uri="{FF2B5EF4-FFF2-40B4-BE49-F238E27FC236}">
                <a16:creationId xmlns:a16="http://schemas.microsoft.com/office/drawing/2014/main" id="{7E36DA65-9509-054F-9222-532B9D332E12}"/>
              </a:ext>
            </a:extLst>
          </p:cNvPr>
          <p:cNvSpPr/>
          <p:nvPr/>
        </p:nvSpPr>
        <p:spPr>
          <a:xfrm>
            <a:off x="8667364" y="3633440"/>
            <a:ext cx="2883589" cy="1334904"/>
          </a:xfrm>
          <a:prstGeom prst="flowChartDisplay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: esquinas diagonales cortadas 1">
            <a:extLst>
              <a:ext uri="{FF2B5EF4-FFF2-40B4-BE49-F238E27FC236}">
                <a16:creationId xmlns:a16="http://schemas.microsoft.com/office/drawing/2014/main" id="{07051E96-05C6-7E42-BF0C-99BADB92543E}"/>
              </a:ext>
            </a:extLst>
          </p:cNvPr>
          <p:cNvSpPr/>
          <p:nvPr/>
        </p:nvSpPr>
        <p:spPr>
          <a:xfrm>
            <a:off x="0" y="1622547"/>
            <a:ext cx="3481649" cy="3224750"/>
          </a:xfrm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55781" y="-113469"/>
            <a:ext cx="10372475" cy="115196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s-ES" sz="3600" dirty="0">
                <a:solidFill>
                  <a:srgbClr val="FF0000"/>
                </a:solidFill>
              </a:rPr>
              <a:t>Experiencia profesional</a:t>
            </a:r>
          </a:p>
        </p:txBody>
      </p:sp>
      <p:sp>
        <p:nvSpPr>
          <p:cNvPr id="7" name="Marcador de texto 6"/>
          <p:cNvSpPr>
            <a:spLocks noGrp="1"/>
          </p:cNvSpPr>
          <p:nvPr>
            <p:ph type="body" sz="half" idx="15"/>
          </p:nvPr>
        </p:nvSpPr>
        <p:spPr>
          <a:xfrm>
            <a:off x="105833" y="1557496"/>
            <a:ext cx="3481648" cy="3317006"/>
          </a:xfrm>
        </p:spPr>
        <p:txBody>
          <a:bodyPr>
            <a:normAutofit/>
          </a:bodyPr>
          <a:lstStyle/>
          <a:p>
            <a:endParaRPr lang="es-ES" dirty="0"/>
          </a:p>
          <a:p>
            <a:r>
              <a:rPr lang="es-ES" sz="2400" dirty="0"/>
              <a:t>PRIMERAS EXPERIENCIAS</a:t>
            </a:r>
          </a:p>
          <a:p>
            <a:endParaRPr lang="es-ES" sz="2400" dirty="0"/>
          </a:p>
          <a:p>
            <a:r>
              <a:rPr lang="es-ES" sz="2400" dirty="0"/>
              <a:t>TRAYECTORIA PROFESIONAL</a:t>
            </a:r>
          </a:p>
          <a:p>
            <a:endParaRPr lang="es-ES" sz="2400" dirty="0"/>
          </a:p>
          <a:p>
            <a:r>
              <a:rPr lang="es-ES" sz="2400" dirty="0" smtClean="0"/>
              <a:t>situación </a:t>
            </a:r>
            <a:r>
              <a:rPr lang="es-ES" sz="2400" dirty="0"/>
              <a:t>ACTUAL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half" idx="16"/>
          </p:nvPr>
        </p:nvSpPr>
        <p:spPr>
          <a:xfrm>
            <a:off x="2861709" y="1234817"/>
            <a:ext cx="6531428" cy="4065687"/>
          </a:xfrm>
        </p:spPr>
        <p:txBody>
          <a:bodyPr>
            <a:noAutofit/>
          </a:bodyPr>
          <a:lstStyle/>
          <a:p>
            <a:r>
              <a:rPr lang="es-ES" sz="1600" dirty="0" smtClean="0">
                <a:solidFill>
                  <a:srgbClr val="FF0000"/>
                </a:solidFill>
              </a:rPr>
              <a:t>¿Cuál </a:t>
            </a:r>
            <a:r>
              <a:rPr lang="es-ES" sz="1600" dirty="0">
                <a:solidFill>
                  <a:srgbClr val="FF0000"/>
                </a:solidFill>
              </a:rPr>
              <a:t>fue tu primer trabajo?”.</a:t>
            </a:r>
          </a:p>
          <a:p>
            <a:r>
              <a:rPr lang="es-ES" sz="1600" dirty="0" smtClean="0">
                <a:solidFill>
                  <a:srgbClr val="FF0000"/>
                </a:solidFill>
              </a:rPr>
              <a:t>“¿Cómo </a:t>
            </a:r>
            <a:r>
              <a:rPr lang="es-ES" sz="1600" dirty="0">
                <a:solidFill>
                  <a:srgbClr val="FF0000"/>
                </a:solidFill>
              </a:rPr>
              <a:t>lo conseguiste?”..</a:t>
            </a:r>
          </a:p>
          <a:p>
            <a:r>
              <a:rPr lang="es-ES" sz="1600" dirty="0" smtClean="0">
                <a:solidFill>
                  <a:srgbClr val="FF0000"/>
                </a:solidFill>
              </a:rPr>
              <a:t>“¿Qué </a:t>
            </a:r>
            <a:r>
              <a:rPr lang="es-ES" sz="1600" dirty="0">
                <a:solidFill>
                  <a:srgbClr val="FF0000"/>
                </a:solidFill>
              </a:rPr>
              <a:t>te aportó personal y profesionalmente?”</a:t>
            </a:r>
          </a:p>
          <a:p>
            <a:r>
              <a:rPr lang="es-ES" sz="1600" dirty="0" smtClean="0">
                <a:solidFill>
                  <a:srgbClr val="FF0000"/>
                </a:solidFill>
              </a:rPr>
              <a:t>“¿Por </a:t>
            </a:r>
            <a:r>
              <a:rPr lang="es-ES" sz="1600" dirty="0">
                <a:solidFill>
                  <a:srgbClr val="FF0000"/>
                </a:solidFill>
              </a:rPr>
              <a:t>qué CAMBIASTE  </a:t>
            </a:r>
            <a:r>
              <a:rPr lang="es-ES" sz="1600" dirty="0" smtClean="0">
                <a:solidFill>
                  <a:srgbClr val="FF0000"/>
                </a:solidFill>
              </a:rPr>
              <a:t>o buscas </a:t>
            </a:r>
            <a:r>
              <a:rPr lang="es-ES" sz="1600" dirty="0">
                <a:solidFill>
                  <a:srgbClr val="FF0000"/>
                </a:solidFill>
              </a:rPr>
              <a:t>trabajo?”</a:t>
            </a:r>
          </a:p>
          <a:p>
            <a:r>
              <a:rPr lang="es-ES" sz="1600" dirty="0" smtClean="0">
                <a:solidFill>
                  <a:srgbClr val="FF0000"/>
                </a:solidFill>
              </a:rPr>
              <a:t>¿Qué GANASTE </a:t>
            </a:r>
            <a:r>
              <a:rPr lang="es-ES" sz="1600" dirty="0">
                <a:solidFill>
                  <a:srgbClr val="FF0000"/>
                </a:solidFill>
              </a:rPr>
              <a:t>O PERDISTE AL CAMBIAR?</a:t>
            </a:r>
          </a:p>
          <a:p>
            <a:r>
              <a:rPr lang="es-ES" sz="1600" dirty="0" smtClean="0">
                <a:solidFill>
                  <a:srgbClr val="FF0000"/>
                </a:solidFill>
              </a:rPr>
              <a:t>¿Cuáles han sido </a:t>
            </a:r>
            <a:r>
              <a:rPr lang="es-ES" sz="1600" dirty="0">
                <a:solidFill>
                  <a:srgbClr val="FF0000"/>
                </a:solidFill>
              </a:rPr>
              <a:t>tus principales éxitos Y fracasos?.</a:t>
            </a:r>
          </a:p>
          <a:p>
            <a:r>
              <a:rPr lang="es-ES" sz="1600" dirty="0">
                <a:solidFill>
                  <a:srgbClr val="FF0000"/>
                </a:solidFill>
              </a:rPr>
              <a:t>“Qué aportabas a tu equipo Y Qué te aportaba tu equipo?.</a:t>
            </a:r>
          </a:p>
          <a:p>
            <a:r>
              <a:rPr lang="es-ES" sz="1600" dirty="0">
                <a:solidFill>
                  <a:srgbClr val="FF0000"/>
                </a:solidFill>
              </a:rPr>
              <a:t>“ </a:t>
            </a:r>
            <a:r>
              <a:rPr lang="es-ES" sz="1600" dirty="0" smtClean="0">
                <a:solidFill>
                  <a:srgbClr val="FF0000"/>
                </a:solidFill>
              </a:rPr>
              <a:t>¿Cuál </a:t>
            </a:r>
            <a:r>
              <a:rPr lang="es-ES" sz="1600" dirty="0">
                <a:solidFill>
                  <a:srgbClr val="FF0000"/>
                </a:solidFill>
              </a:rPr>
              <a:t>es tu responsabilidad actual?”.</a:t>
            </a:r>
          </a:p>
          <a:p>
            <a:r>
              <a:rPr lang="es-ES" sz="1600" dirty="0" smtClean="0">
                <a:solidFill>
                  <a:srgbClr val="FF0000"/>
                </a:solidFill>
              </a:rPr>
              <a:t>.    ¿Qué </a:t>
            </a:r>
            <a:r>
              <a:rPr lang="es-ES" sz="1600" dirty="0">
                <a:solidFill>
                  <a:srgbClr val="FF0000"/>
                </a:solidFill>
              </a:rPr>
              <a:t>es lo que más te gusta / disgusta de  TU PUESTO </a:t>
            </a:r>
            <a:r>
              <a:rPr lang="es-ES" sz="1600" dirty="0" err="1">
                <a:solidFill>
                  <a:srgbClr val="FF0000"/>
                </a:solidFill>
              </a:rPr>
              <a:t>ACTUAl</a:t>
            </a:r>
            <a:r>
              <a:rPr lang="es-ES" sz="1600" dirty="0">
                <a:solidFill>
                  <a:srgbClr val="FF0000"/>
                </a:solidFill>
              </a:rPr>
              <a:t>?”.</a:t>
            </a:r>
          </a:p>
          <a:p>
            <a:r>
              <a:rPr lang="es-ES" sz="1600" dirty="0" smtClean="0">
                <a:solidFill>
                  <a:srgbClr val="FF0000"/>
                </a:solidFill>
              </a:rPr>
              <a:t>“¿Qué </a:t>
            </a:r>
            <a:r>
              <a:rPr lang="es-ES" sz="1600" dirty="0">
                <a:solidFill>
                  <a:srgbClr val="FF0000"/>
                </a:solidFill>
              </a:rPr>
              <a:t>crees que podrías mejorar?”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8794628" y="1722376"/>
            <a:ext cx="2971682" cy="998348"/>
          </a:xfrm>
        </p:spPr>
        <p:txBody>
          <a:bodyPr/>
          <a:lstStyle/>
          <a:p>
            <a:r>
              <a:rPr lang="es-ES" sz="1800" dirty="0">
                <a:solidFill>
                  <a:schemeClr val="tx1"/>
                </a:solidFill>
              </a:rPr>
              <a:t>Exploración  de la</a:t>
            </a:r>
          </a:p>
          <a:p>
            <a:r>
              <a:rPr lang="es-ES" sz="1800" dirty="0">
                <a:solidFill>
                  <a:schemeClr val="tx1"/>
                </a:solidFill>
              </a:rPr>
              <a:t>tonalidad</a:t>
            </a:r>
          </a:p>
        </p:txBody>
      </p:sp>
      <p:sp>
        <p:nvSpPr>
          <p:cNvPr id="9" name="Marcador de texto 8"/>
          <p:cNvSpPr>
            <a:spLocks noGrp="1"/>
          </p:cNvSpPr>
          <p:nvPr>
            <p:ph type="body" sz="half" idx="17"/>
          </p:nvPr>
        </p:nvSpPr>
        <p:spPr>
          <a:xfrm>
            <a:off x="8667364" y="3455125"/>
            <a:ext cx="2993414" cy="1649058"/>
          </a:xfrm>
        </p:spPr>
        <p:txBody>
          <a:bodyPr>
            <a:normAutofit/>
          </a:bodyPr>
          <a:lstStyle/>
          <a:p>
            <a:endParaRPr lang="es-ES" dirty="0"/>
          </a:p>
          <a:p>
            <a:r>
              <a:rPr lang="es-ES" sz="1900" dirty="0"/>
              <a:t>Exploración de LA</a:t>
            </a:r>
          </a:p>
          <a:p>
            <a:r>
              <a:rPr lang="es-ES" sz="1900" dirty="0"/>
              <a:t>expresión de emociones</a:t>
            </a:r>
          </a:p>
        </p:txBody>
      </p:sp>
    </p:spTree>
    <p:extLst>
      <p:ext uri="{BB962C8B-B14F-4D97-AF65-F5344CB8AC3E}">
        <p14:creationId xmlns:p14="http://schemas.microsoft.com/office/powerpoint/2010/main" val="1943083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513" y="171994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s-ES" sz="3600" dirty="0" smtClean="0"/>
              <a:t>Análisis de las competencias</a:t>
            </a:r>
            <a:r>
              <a:rPr lang="es-ES" dirty="0" smtClean="0"/>
              <a:t>.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073301"/>
              </p:ext>
            </p:extLst>
          </p:nvPr>
        </p:nvGraphicFramePr>
        <p:xfrm>
          <a:off x="391886" y="1486020"/>
          <a:ext cx="10824754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2377">
                  <a:extLst>
                    <a:ext uri="{9D8B030D-6E8A-4147-A177-3AD203B41FA5}">
                      <a16:colId xmlns:a16="http://schemas.microsoft.com/office/drawing/2014/main" val="606155380"/>
                    </a:ext>
                  </a:extLst>
                </a:gridCol>
                <a:gridCol w="5412377">
                  <a:extLst>
                    <a:ext uri="{9D8B030D-6E8A-4147-A177-3AD203B41FA5}">
                      <a16:colId xmlns:a16="http://schemas.microsoft.com/office/drawing/2014/main" val="4063820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 smtClean="0">
                          <a:solidFill>
                            <a:schemeClr val="tx1"/>
                          </a:solidFill>
                        </a:rPr>
                        <a:t>FORTALEZAS</a:t>
                      </a:r>
                      <a:endParaRPr lang="es-E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 smtClean="0">
                          <a:solidFill>
                            <a:schemeClr val="tx1"/>
                          </a:solidFill>
                        </a:rPr>
                        <a:t>DEBILIDADES</a:t>
                      </a:r>
                      <a:endParaRPr lang="es-E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44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 Total aceptación por candidatos y empresas.</a:t>
                      </a:r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 Versatilidad y adaptación a cualquier tipo de puesto, nivel, proceso de selección, etc...</a:t>
                      </a:r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 Obtiene información amplia, rica, diversa del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dirty="0" smtClean="0"/>
                        <a:t>candidato.</a:t>
                      </a:r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 Transmite imagen.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 Trivialización por su aparente aceptación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dirty="0" smtClean="0"/>
                        <a:t>generalizada.</a:t>
                      </a:r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 Problemas de fiabilidad y validez si el entrevistador no está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dirty="0" smtClean="0"/>
                        <a:t>suficientemente capacitado.</a:t>
                      </a:r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 La falta de estructura, objetivos, etc., conduce a no obtener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dirty="0" smtClean="0"/>
                        <a:t>información relevante para formar los criterios de decisión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12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276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513" y="171994"/>
            <a:ext cx="10396882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Los errores más comunes en las</a:t>
            </a:r>
            <a:br>
              <a:rPr lang="es-ES" dirty="0"/>
            </a:br>
            <a:r>
              <a:rPr lang="es-ES" dirty="0"/>
              <a:t>entrevistas de Selección de personal.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13931"/>
              </p:ext>
            </p:extLst>
          </p:nvPr>
        </p:nvGraphicFramePr>
        <p:xfrm>
          <a:off x="391886" y="1486020"/>
          <a:ext cx="10824754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2377">
                  <a:extLst>
                    <a:ext uri="{9D8B030D-6E8A-4147-A177-3AD203B41FA5}">
                      <a16:colId xmlns:a16="http://schemas.microsoft.com/office/drawing/2014/main" val="606155380"/>
                    </a:ext>
                  </a:extLst>
                </a:gridCol>
                <a:gridCol w="5412377">
                  <a:extLst>
                    <a:ext uri="{9D8B030D-6E8A-4147-A177-3AD203B41FA5}">
                      <a16:colId xmlns:a16="http://schemas.microsoft.com/office/drawing/2014/main" val="4063820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400" b="0" dirty="0">
                          <a:solidFill>
                            <a:schemeClr val="tx1"/>
                          </a:solidFill>
                        </a:rPr>
                        <a:t>DEL ENTREVISTADOR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b="0" dirty="0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es-ES" sz="2400" b="0" baseline="0" dirty="0">
                          <a:solidFill>
                            <a:schemeClr val="tx1"/>
                          </a:solidFill>
                        </a:rPr>
                        <a:t> ENTREVISTADO</a:t>
                      </a:r>
                      <a:endParaRPr lang="es-E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44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 No conoce suficientemente la empresa, el puesto…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 No ha estudiado el C.V. del candidato.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 No ha preparado la entrevista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 El contenido de las preguntas no es relevante.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 No escucha activamente y no interpreta eficazmente.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 No transmite la información de forma adecuada.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 Pone barreras a la comunicación.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 No tiene clara la información a transmitir.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 Emplea un lenguaje ininteligible para el candidato</a:t>
                      </a:r>
                      <a:r>
                        <a:rPr lang="es-E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 No escucha eficazmente.</a:t>
                      </a:r>
                    </a:p>
                    <a:p>
                      <a:endParaRPr lang="es-ES" dirty="0"/>
                    </a:p>
                    <a:p>
                      <a:r>
                        <a:rPr lang="es-ES" dirty="0"/>
                        <a:t> No transmite la información que se le pide.</a:t>
                      </a:r>
                    </a:p>
                    <a:p>
                      <a:endParaRPr lang="es-ES" dirty="0"/>
                    </a:p>
                    <a:p>
                      <a:r>
                        <a:rPr lang="es-ES" dirty="0"/>
                        <a:t> No colabora en el desarrollo de la entrevista.</a:t>
                      </a:r>
                    </a:p>
                    <a:p>
                      <a:endParaRPr lang="es-ES" dirty="0"/>
                    </a:p>
                    <a:p>
                      <a:r>
                        <a:rPr lang="es-ES" dirty="0"/>
                        <a:t> Se preocupa más en preparar la respuesta que en entender la pregunta.</a:t>
                      </a:r>
                    </a:p>
                    <a:p>
                      <a:endParaRPr lang="es-ES" dirty="0"/>
                    </a:p>
                    <a:p>
                      <a:r>
                        <a:rPr lang="es-ES" dirty="0"/>
                        <a:t> No sabe interpretar los mensajes.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12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018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1"/>
            <a:ext cx="10396882" cy="969817"/>
          </a:xfrm>
        </p:spPr>
        <p:txBody>
          <a:bodyPr>
            <a:normAutofit/>
          </a:bodyPr>
          <a:lstStyle/>
          <a:p>
            <a:pPr algn="ctr"/>
            <a:r>
              <a:rPr lang="es-ES" sz="4800" dirty="0"/>
              <a:t>LAS CLAVES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95795" y="1270510"/>
            <a:ext cx="5521234" cy="14726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/>
          <p:cNvSpPr/>
          <p:nvPr/>
        </p:nvSpPr>
        <p:spPr>
          <a:xfrm>
            <a:off x="470263" y="1420908"/>
            <a:ext cx="47113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 smtClean="0"/>
              <a:t>PREPARACION</a:t>
            </a:r>
          </a:p>
          <a:p>
            <a:pPr algn="just"/>
            <a:r>
              <a:rPr lang="es-ES" dirty="0" smtClean="0"/>
              <a:t> </a:t>
            </a:r>
            <a:r>
              <a:rPr lang="es-ES" dirty="0"/>
              <a:t>Investiga todo lo que puedas sobre la empresa</a:t>
            </a:r>
            <a:r>
              <a:rPr lang="es-ES" dirty="0" smtClean="0"/>
              <a:t>.</a:t>
            </a:r>
          </a:p>
          <a:p>
            <a:pPr algn="just"/>
            <a:r>
              <a:rPr lang="es-ES" dirty="0" smtClean="0"/>
              <a:t> </a:t>
            </a:r>
            <a:endParaRPr lang="es-ES" dirty="0"/>
          </a:p>
          <a:p>
            <a:r>
              <a:rPr lang="es-ES" dirty="0" smtClean="0"/>
              <a:t>Busca información </a:t>
            </a:r>
            <a:r>
              <a:rPr lang="es-ES" dirty="0"/>
              <a:t>sobre tu entrevistador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6151455" y="3321721"/>
            <a:ext cx="5521234" cy="22691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HAY QUE VENDERSE</a:t>
            </a:r>
          </a:p>
          <a:p>
            <a:pPr algn="just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dirty="0">
                <a:solidFill>
                  <a:schemeClr val="tx1"/>
                </a:solidFill>
              </a:rPr>
              <a:t>Ofrece hechos y logros concretos que demuestren el valor que puedes aportar a la empresa.</a:t>
            </a:r>
          </a:p>
          <a:p>
            <a:pPr algn="just"/>
            <a:endParaRPr lang="es-ES" dirty="0">
              <a:solidFill>
                <a:schemeClr val="tx1"/>
              </a:solidFill>
            </a:endParaRPr>
          </a:p>
          <a:p>
            <a:pPr algn="just"/>
            <a:r>
              <a:rPr lang="es-ES" dirty="0">
                <a:solidFill>
                  <a:schemeClr val="tx1"/>
                </a:solidFill>
              </a:rPr>
              <a:t> Resume tu trayectoria profesional en una historia coherente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6151455" y="1123407"/>
            <a:ext cx="5521234" cy="21074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ACTITUD</a:t>
            </a:r>
          </a:p>
          <a:p>
            <a:pPr algn="just"/>
            <a:r>
              <a:rPr lang="es-ES" sz="1600" dirty="0" smtClean="0">
                <a:solidFill>
                  <a:schemeClr val="tx1"/>
                </a:solidFill>
              </a:rPr>
              <a:t>Mantén </a:t>
            </a:r>
            <a:r>
              <a:rPr lang="es-ES" sz="1600" dirty="0">
                <a:solidFill>
                  <a:schemeClr val="tx1"/>
                </a:solidFill>
              </a:rPr>
              <a:t>una actitud corporal abierta y </a:t>
            </a:r>
            <a:r>
              <a:rPr lang="es-ES" sz="1600" dirty="0" smtClean="0">
                <a:solidFill>
                  <a:schemeClr val="tx1"/>
                </a:solidFill>
              </a:rPr>
              <a:t>receptiva.</a:t>
            </a:r>
            <a:endParaRPr lang="es-ES" sz="1600" dirty="0">
              <a:solidFill>
                <a:schemeClr val="tx1"/>
              </a:solidFill>
            </a:endParaRPr>
          </a:p>
          <a:p>
            <a:pPr algn="just"/>
            <a:endParaRPr lang="es-ES" sz="1600" dirty="0" smtClean="0">
              <a:solidFill>
                <a:schemeClr val="tx1"/>
              </a:solidFill>
            </a:endParaRPr>
          </a:p>
          <a:p>
            <a:pPr algn="just"/>
            <a:r>
              <a:rPr lang="es-ES" sz="1600" dirty="0" smtClean="0">
                <a:solidFill>
                  <a:schemeClr val="tx1"/>
                </a:solidFill>
              </a:rPr>
              <a:t>Mantén </a:t>
            </a:r>
            <a:r>
              <a:rPr lang="es-ES" sz="1600" dirty="0">
                <a:solidFill>
                  <a:schemeClr val="tx1"/>
                </a:solidFill>
              </a:rPr>
              <a:t>el contacto visual, </a:t>
            </a:r>
            <a:r>
              <a:rPr lang="es-ES" sz="1600" dirty="0" smtClean="0">
                <a:solidFill>
                  <a:schemeClr val="tx1"/>
                </a:solidFill>
              </a:rPr>
              <a:t>siéntate </a:t>
            </a:r>
            <a:r>
              <a:rPr lang="es-ES" sz="1600" dirty="0">
                <a:solidFill>
                  <a:schemeClr val="tx1"/>
                </a:solidFill>
              </a:rPr>
              <a:t>erguido </a:t>
            </a:r>
            <a:r>
              <a:rPr lang="es-ES" sz="1600" dirty="0" smtClean="0">
                <a:solidFill>
                  <a:schemeClr val="tx1"/>
                </a:solidFill>
              </a:rPr>
              <a:t>y muestra interés </a:t>
            </a:r>
            <a:endParaRPr lang="es-ES" sz="1600" dirty="0">
              <a:solidFill>
                <a:schemeClr val="tx1"/>
              </a:solidFill>
            </a:endParaRPr>
          </a:p>
          <a:p>
            <a:pPr algn="just"/>
            <a:endParaRPr lang="es-ES" sz="1600" dirty="0">
              <a:solidFill>
                <a:schemeClr val="tx1"/>
              </a:solidFill>
            </a:endParaRPr>
          </a:p>
          <a:p>
            <a:pPr algn="just"/>
            <a:r>
              <a:rPr lang="es-ES" sz="1600" dirty="0">
                <a:solidFill>
                  <a:schemeClr val="tx1"/>
                </a:solidFill>
              </a:rPr>
              <a:t>Habla de forma expresiva, transmitiendo normalidad.</a:t>
            </a:r>
          </a:p>
          <a:p>
            <a:pPr algn="just"/>
            <a:endParaRPr lang="es-ES" sz="1600" dirty="0">
              <a:solidFill>
                <a:schemeClr val="tx1"/>
              </a:solidFill>
            </a:endParaRPr>
          </a:p>
          <a:p>
            <a:pPr algn="just"/>
            <a:r>
              <a:rPr lang="es-ES" sz="1600" dirty="0">
                <a:solidFill>
                  <a:schemeClr val="tx1"/>
                </a:solidFill>
              </a:rPr>
              <a:t> Transmite confianza y amabilidad desde el  primer momento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95795" y="2893598"/>
            <a:ext cx="5521234" cy="26473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SE AUTENTICO</a:t>
            </a:r>
          </a:p>
          <a:p>
            <a:pPr algn="just"/>
            <a:r>
              <a:rPr lang="es-ES" sz="1600" dirty="0">
                <a:solidFill>
                  <a:schemeClr val="tx1"/>
                </a:solidFill>
              </a:rPr>
              <a:t>Es poco probable que mantengas una falsa personalidad creíble durante toda una entrevista, y menos si consigues el trabajo.</a:t>
            </a:r>
          </a:p>
          <a:p>
            <a:pPr algn="just"/>
            <a:endParaRPr lang="es-ES" sz="1600" dirty="0">
              <a:solidFill>
                <a:schemeClr val="tx1"/>
              </a:solidFill>
            </a:endParaRPr>
          </a:p>
          <a:p>
            <a:pPr algn="just"/>
            <a:r>
              <a:rPr lang="es-ES" sz="1600" dirty="0">
                <a:solidFill>
                  <a:schemeClr val="tx1"/>
                </a:solidFill>
              </a:rPr>
              <a:t>Lo mejor es que seas tú mismo y que te juzguen por ello. </a:t>
            </a:r>
          </a:p>
          <a:p>
            <a:pPr algn="just"/>
            <a:endParaRPr lang="es-ES" sz="1600" dirty="0">
              <a:solidFill>
                <a:schemeClr val="tx1"/>
              </a:solidFill>
            </a:endParaRPr>
          </a:p>
          <a:p>
            <a:pPr algn="just"/>
            <a:r>
              <a:rPr lang="es-ES" sz="1600" dirty="0">
                <a:solidFill>
                  <a:schemeClr val="tx1"/>
                </a:solidFill>
              </a:rPr>
              <a:t>Tus posibilidades de conseguir el trabajo acabarán rápido si tu entrevistador cree que le </a:t>
            </a:r>
            <a:r>
              <a:rPr lang="es-ES" sz="1600" dirty="0" smtClean="0">
                <a:solidFill>
                  <a:schemeClr val="tx1"/>
                </a:solidFill>
              </a:rPr>
              <a:t>estás engañando</a:t>
            </a:r>
            <a:r>
              <a:rPr lang="es-ES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7293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3404" y="157016"/>
            <a:ext cx="10396882" cy="665019"/>
          </a:xfrm>
        </p:spPr>
        <p:txBody>
          <a:bodyPr>
            <a:normAutofit/>
          </a:bodyPr>
          <a:lstStyle/>
          <a:p>
            <a:pPr algn="ctr"/>
            <a:r>
              <a:rPr lang="es-ES" sz="4000" dirty="0"/>
              <a:t>Preguntas clave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22509"/>
              </p:ext>
            </p:extLst>
          </p:nvPr>
        </p:nvGraphicFramePr>
        <p:xfrm>
          <a:off x="321641" y="822035"/>
          <a:ext cx="10824754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2377">
                  <a:extLst>
                    <a:ext uri="{9D8B030D-6E8A-4147-A177-3AD203B41FA5}">
                      <a16:colId xmlns:a16="http://schemas.microsoft.com/office/drawing/2014/main" val="606155380"/>
                    </a:ext>
                  </a:extLst>
                </a:gridCol>
                <a:gridCol w="5412377">
                  <a:extLst>
                    <a:ext uri="{9D8B030D-6E8A-4147-A177-3AD203B41FA5}">
                      <a16:colId xmlns:a16="http://schemas.microsoft.com/office/drawing/2014/main" val="4063820736"/>
                    </a:ext>
                  </a:extLst>
                </a:gridCol>
              </a:tblGrid>
              <a:tr h="424692">
                <a:tc>
                  <a:txBody>
                    <a:bodyPr/>
                    <a:lstStyle/>
                    <a:p>
                      <a:r>
                        <a:rPr lang="es-ES" sz="2400" b="0" dirty="0">
                          <a:solidFill>
                            <a:schemeClr val="tx1"/>
                          </a:solidFill>
                        </a:rPr>
                        <a:t>DEL ENTREVISTADOR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b="0" dirty="0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es-ES" sz="2400" b="0" baseline="0" dirty="0">
                          <a:solidFill>
                            <a:schemeClr val="tx1"/>
                          </a:solidFill>
                        </a:rPr>
                        <a:t> ENTREVISTADO</a:t>
                      </a:r>
                      <a:endParaRPr lang="es-E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442720"/>
                  </a:ext>
                </a:extLst>
              </a:tr>
              <a:tr h="390716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/>
                        <a:t>¿</a:t>
                      </a:r>
                      <a:r>
                        <a:rPr lang="es-ES" sz="1600" dirty="0"/>
                        <a:t>Por </a:t>
                      </a:r>
                      <a:r>
                        <a:rPr lang="es-ES" sz="1600" dirty="0" smtClean="0"/>
                        <a:t>qué cesaste</a:t>
                      </a:r>
                      <a:r>
                        <a:rPr lang="es-ES" sz="1600" baseline="0" dirty="0" smtClean="0"/>
                        <a:t> en </a:t>
                      </a:r>
                      <a:r>
                        <a:rPr lang="es-ES" sz="1600" dirty="0" smtClean="0"/>
                        <a:t> </a:t>
                      </a:r>
                      <a:r>
                        <a:rPr lang="es-ES" sz="1600" dirty="0"/>
                        <a:t>tu último </a:t>
                      </a:r>
                      <a:r>
                        <a:rPr lang="es-ES" sz="1600" dirty="0" smtClean="0"/>
                        <a:t>trabajo?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160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600" dirty="0" smtClean="0"/>
                        <a:t>¿Por qué quieres dejar tu actual puesto de trabajo?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ES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/>
                        <a:t>¿</a:t>
                      </a:r>
                      <a:r>
                        <a:rPr lang="es-ES" sz="1600" dirty="0"/>
                        <a:t>Puedes explicar este vacío en tu </a:t>
                      </a:r>
                      <a:r>
                        <a:rPr lang="es-ES" sz="1600" dirty="0" err="1" smtClean="0"/>
                        <a:t>currÍculum</a:t>
                      </a:r>
                      <a:r>
                        <a:rPr lang="es-ES" sz="1600" dirty="0" smtClean="0"/>
                        <a:t>?</a:t>
                      </a:r>
                      <a:r>
                        <a:rPr lang="es-ES" sz="1600" baseline="0" dirty="0" smtClean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ES" sz="16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/>
                        <a:t>¿</a:t>
                      </a:r>
                      <a:r>
                        <a:rPr lang="es-ES" sz="1600" dirty="0"/>
                        <a:t>Cuáles son tus expectativas económicas</a:t>
                      </a:r>
                      <a:r>
                        <a:rPr lang="es-ES" sz="1600" dirty="0" smtClean="0"/>
                        <a:t>?</a:t>
                      </a:r>
                      <a:r>
                        <a:rPr lang="es-ES" sz="1600" baseline="0" dirty="0" smtClean="0"/>
                        <a:t>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ES" sz="16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/>
                        <a:t>¿</a:t>
                      </a:r>
                      <a:r>
                        <a:rPr lang="es-ES" sz="1600" dirty="0"/>
                        <a:t>Cuáles son tus puntos fuertes</a:t>
                      </a:r>
                      <a:r>
                        <a:rPr lang="es-ES" sz="1600" dirty="0" smtClean="0"/>
                        <a:t>? ¿Y</a:t>
                      </a:r>
                      <a:r>
                        <a:rPr lang="es-ES" sz="1600" baseline="0" dirty="0" smtClean="0"/>
                        <a:t> los débiles?</a:t>
                      </a:r>
                      <a:r>
                        <a:rPr lang="es-ES" sz="1600" baseline="0" dirty="0"/>
                        <a:t> </a:t>
                      </a:r>
                      <a:endParaRPr lang="es-ES" sz="16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ES" sz="16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/>
                        <a:t>¿Qué aprendiste durante tus trabajos anteriores?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ES" sz="16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/>
                        <a:t>¿Cómo te llevabas con tus compañeros, superiores</a:t>
                      </a:r>
                      <a:r>
                        <a:rPr lang="es-ES" sz="1600" baseline="0" dirty="0" smtClean="0"/>
                        <a:t> y </a:t>
                      </a:r>
                      <a:r>
                        <a:rPr lang="es-ES" sz="1600" dirty="0" smtClean="0"/>
                        <a:t>subordinados?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ES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/>
                        <a:t>¿Cuál fue la situación más desagradable en que te viste? ¿Cómo le hiciste frente?  ¿Y</a:t>
                      </a:r>
                      <a:r>
                        <a:rPr lang="es-ES" sz="1600" baseline="0" dirty="0" smtClean="0"/>
                        <a:t> la más agradable? 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/>
                        <a:t>¿</a:t>
                      </a:r>
                      <a:r>
                        <a:rPr lang="es-ES" sz="1600" dirty="0"/>
                        <a:t>Cuáles son los principales retos para la persona que ocupe este</a:t>
                      </a:r>
                      <a:r>
                        <a:rPr lang="es-ES" sz="1600" baseline="0" dirty="0"/>
                        <a:t> </a:t>
                      </a:r>
                      <a:r>
                        <a:rPr lang="es-ES" sz="1600" dirty="0"/>
                        <a:t>puesto?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ES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/>
                        <a:t>¿Se trata de un puesto de nueva creación o de un puesto que existía ya en la empresa?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ES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/>
                        <a:t>¿Qué espera la empresa de la persona que ocupe el puesto?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ES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/>
                        <a:t>¿Qué debería haber conseguido después de seis</a:t>
                      </a:r>
                      <a:r>
                        <a:rPr lang="es-ES" sz="1600" baseline="0" dirty="0" smtClean="0"/>
                        <a:t> </a:t>
                      </a:r>
                      <a:r>
                        <a:rPr lang="es-ES" sz="1600" dirty="0" smtClean="0"/>
                        <a:t>meses en este</a:t>
                      </a:r>
                      <a:r>
                        <a:rPr lang="es-ES" sz="1600" baseline="0" dirty="0" smtClean="0"/>
                        <a:t> </a:t>
                      </a:r>
                      <a:r>
                        <a:rPr lang="es-ES" sz="1600" dirty="0" smtClean="0"/>
                        <a:t>puesto para que se considere un éxito?</a:t>
                      </a:r>
                      <a:endParaRPr lang="es-ES" sz="16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ES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/>
                        <a:t>¿Existe un programa de formación para los empleados?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s-ES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/>
                        <a:t>¿Cuáles son las posibilidades de promoción dentro de la empresa?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12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083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513" y="0"/>
            <a:ext cx="10396882" cy="779351"/>
          </a:xfrm>
        </p:spPr>
        <p:txBody>
          <a:bodyPr>
            <a:normAutofit/>
          </a:bodyPr>
          <a:lstStyle/>
          <a:p>
            <a:pPr algn="ctr"/>
            <a:r>
              <a:rPr lang="es-ES" sz="4000" dirty="0"/>
              <a:t>Preguntas clave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405666"/>
              </p:ext>
            </p:extLst>
          </p:nvPr>
        </p:nvGraphicFramePr>
        <p:xfrm>
          <a:off x="321641" y="667151"/>
          <a:ext cx="10824754" cy="4943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2377">
                  <a:extLst>
                    <a:ext uri="{9D8B030D-6E8A-4147-A177-3AD203B41FA5}">
                      <a16:colId xmlns:a16="http://schemas.microsoft.com/office/drawing/2014/main" val="606155380"/>
                    </a:ext>
                  </a:extLst>
                </a:gridCol>
                <a:gridCol w="5412377">
                  <a:extLst>
                    <a:ext uri="{9D8B030D-6E8A-4147-A177-3AD203B41FA5}">
                      <a16:colId xmlns:a16="http://schemas.microsoft.com/office/drawing/2014/main" val="4063820736"/>
                    </a:ext>
                  </a:extLst>
                </a:gridCol>
              </a:tblGrid>
              <a:tr h="434193">
                <a:tc>
                  <a:txBody>
                    <a:bodyPr/>
                    <a:lstStyle/>
                    <a:p>
                      <a:r>
                        <a:rPr lang="es-ES" sz="2400" b="0" dirty="0">
                          <a:solidFill>
                            <a:schemeClr val="tx1"/>
                          </a:solidFill>
                        </a:rPr>
                        <a:t>DEL ENTREVISTADOR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b="0" dirty="0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es-ES" sz="2400" b="0" baseline="0" dirty="0">
                          <a:solidFill>
                            <a:schemeClr val="tx1"/>
                          </a:solidFill>
                        </a:rPr>
                        <a:t> ENTREVISTADO</a:t>
                      </a:r>
                      <a:endParaRPr lang="es-E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442720"/>
                  </a:ext>
                </a:extLst>
              </a:tr>
              <a:tr h="448665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/>
                        <a:t>¿Cuáles son las decisiones más difíciles que has debido tomar? ¿Qué datos utilizas para tomar una decisión?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ES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/>
                        <a:t>Descríbeme situaciones en las cuales tu juicio u opinión han demostrado ser los correctos.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ES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/>
                        <a:t>Defínete a ti mismo con 5</a:t>
                      </a:r>
                      <a:r>
                        <a:rPr lang="es-ES" sz="1600" baseline="0" dirty="0" smtClean="0"/>
                        <a:t> adjetivos calificativos.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ES" sz="16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/>
                        <a:t>¿Dónde te consideras más eficaz, en las relaciones individuales o con grupos?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ES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/>
                        <a:t>¿Cuál</a:t>
                      </a:r>
                      <a:r>
                        <a:rPr lang="es-ES" sz="1600" baseline="0" dirty="0" smtClean="0"/>
                        <a:t> es tu papel en  discusiones? ¿Cómo te comunicas?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ES" sz="160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/>
                        <a:t>¿Te pone nervioso hablar en público?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ES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/>
                        <a:t>¿Qué consideras más importante: terminar un trabajo en el tiempo establecido o hacerlo bien? </a:t>
                      </a:r>
                      <a:br>
                        <a:rPr lang="es-ES" sz="1600" dirty="0" smtClean="0"/>
                      </a:b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/>
                        <a:t>¿Tiene la empresa planes de expansión?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ES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/>
                        <a:t>¿Cuántas personas forman el departamento? ¿Y cual es su estructura?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ES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/>
                        <a:t>¿Cuál sería mi posición dentro de la organización?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ES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/>
                        <a:t> ¿De quién dependería jerárquicamente o cuántas personas estaría a mi cargo?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ES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/>
                        <a:t>¿A quién tendré que reportar?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ES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/>
                        <a:t>¿Trabajaría en equipo o de forma autónoma?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ES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 smtClean="0"/>
                        <a:t>¿Cómo ve la evolución del puesto en los 3 próximos años?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ES" sz="160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600" dirty="0" smtClean="0"/>
                        <a:t>¿Tiene la empresa planes de expansión?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12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430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513" y="171994"/>
            <a:ext cx="10396882" cy="770115"/>
          </a:xfrm>
        </p:spPr>
        <p:txBody>
          <a:bodyPr>
            <a:normAutofit/>
          </a:bodyPr>
          <a:lstStyle/>
          <a:p>
            <a:pPr algn="ctr"/>
            <a:r>
              <a:rPr lang="es-ES" sz="4000" dirty="0"/>
              <a:t>Preguntas clave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360656"/>
              </p:ext>
            </p:extLst>
          </p:nvPr>
        </p:nvGraphicFramePr>
        <p:xfrm>
          <a:off x="321641" y="805696"/>
          <a:ext cx="10824754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2377">
                  <a:extLst>
                    <a:ext uri="{9D8B030D-6E8A-4147-A177-3AD203B41FA5}">
                      <a16:colId xmlns:a16="http://schemas.microsoft.com/office/drawing/2014/main" val="606155380"/>
                    </a:ext>
                  </a:extLst>
                </a:gridCol>
                <a:gridCol w="5412377">
                  <a:extLst>
                    <a:ext uri="{9D8B030D-6E8A-4147-A177-3AD203B41FA5}">
                      <a16:colId xmlns:a16="http://schemas.microsoft.com/office/drawing/2014/main" val="4063820736"/>
                    </a:ext>
                  </a:extLst>
                </a:gridCol>
              </a:tblGrid>
              <a:tr h="431441">
                <a:tc>
                  <a:txBody>
                    <a:bodyPr/>
                    <a:lstStyle/>
                    <a:p>
                      <a:r>
                        <a:rPr lang="es-ES" sz="2400" b="0" dirty="0">
                          <a:solidFill>
                            <a:schemeClr val="tx1"/>
                          </a:solidFill>
                        </a:rPr>
                        <a:t>DEL ENTREVISTADOR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b="0" dirty="0">
                          <a:solidFill>
                            <a:schemeClr val="tx1"/>
                          </a:solidFill>
                        </a:rPr>
                        <a:t>DEL</a:t>
                      </a:r>
                      <a:r>
                        <a:rPr lang="es-ES" sz="2400" b="0" baseline="0" dirty="0">
                          <a:solidFill>
                            <a:schemeClr val="tx1"/>
                          </a:solidFill>
                        </a:rPr>
                        <a:t> ENTREVISTADO</a:t>
                      </a:r>
                      <a:endParaRPr lang="es-E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442720"/>
                  </a:ext>
                </a:extLst>
              </a:tr>
              <a:tr h="3796681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600" dirty="0" smtClean="0"/>
                        <a:t>¿Por qué quieres trabajar aquí?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160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600" dirty="0" smtClean="0"/>
                        <a:t>¿Qué es lo que más te atrae del puesto al que optas?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ES" sz="160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600" dirty="0" smtClean="0"/>
                        <a:t>¿Trabajarías los fines de semana?  ¿Estarías dispuesto a trasladarte de ciudad o a viajar</a:t>
                      </a:r>
                      <a:r>
                        <a:rPr lang="es-ES" sz="1800" dirty="0" smtClean="0"/>
                        <a:t>?</a:t>
                      </a:r>
                      <a:endParaRPr lang="es-ES" sz="160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160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600" dirty="0" smtClean="0"/>
                        <a:t>¿Por qué debería contratarte a ti y no a otro candidato?</a:t>
                      </a:r>
                      <a:r>
                        <a:rPr lang="es-ES" sz="1600" baseline="0" dirty="0" smtClean="0"/>
                        <a:t> </a:t>
                      </a:r>
                      <a:r>
                        <a:rPr lang="es-ES" sz="1600" dirty="0" smtClean="0"/>
                        <a:t>¿Qué elemento diferencial aportas?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160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600" dirty="0" smtClean="0"/>
                        <a:t>¿Por qué crees que estás preparado para este puesto?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160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600" dirty="0" smtClean="0"/>
                        <a:t>¿No crees que con tu experiencia estás sobre/infra</a:t>
                      </a:r>
                      <a:r>
                        <a:rPr lang="es-ES" sz="1600" baseline="0" dirty="0" smtClean="0"/>
                        <a:t> </a:t>
                      </a:r>
                      <a:r>
                        <a:rPr lang="es-ES" sz="1600" dirty="0" smtClean="0"/>
                        <a:t>cualificado para</a:t>
                      </a:r>
                      <a:r>
                        <a:rPr lang="es-ES" sz="1600" baseline="0" dirty="0" smtClean="0"/>
                        <a:t> </a:t>
                      </a:r>
                      <a:r>
                        <a:rPr lang="es-ES" sz="1600" dirty="0" smtClean="0"/>
                        <a:t>este puesto?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s-ES" sz="160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dirty="0" smtClean="0"/>
                        <a:t>¿Qué relaciones piensas debe haber entre un jefe y su colaborador inmediato?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 smtClean="0"/>
                        <a:t>¿Cuáles son los siguientes pasos?</a:t>
                      </a:r>
                      <a:r>
                        <a:rPr lang="es-ES" baseline="0" dirty="0" smtClean="0"/>
                        <a:t>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E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baseline="0" dirty="0" smtClean="0"/>
                        <a:t>¿N</a:t>
                      </a:r>
                      <a:r>
                        <a:rPr lang="es-ES" dirty="0" smtClean="0"/>
                        <a:t>os llamarán tanto si pasamos a la siguiente fase como si nos descartan?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E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 smtClean="0"/>
                        <a:t>¿En qué plazo deberíamos </a:t>
                      </a:r>
                      <a:r>
                        <a:rPr lang="es-ES" smtClean="0"/>
                        <a:t>saber algo?</a:t>
                      </a:r>
                      <a:endParaRPr lang="es-ES" dirty="0" smtClean="0"/>
                    </a:p>
                    <a:p>
                      <a:r>
                        <a:rPr lang="es-ES" dirty="0" smtClean="0"/>
                        <a:t> 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E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12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136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2589" y="1"/>
            <a:ext cx="10396882" cy="665018"/>
          </a:xfrm>
        </p:spPr>
        <p:txBody>
          <a:bodyPr>
            <a:normAutofit/>
          </a:bodyPr>
          <a:lstStyle/>
          <a:p>
            <a:pPr algn="ctr"/>
            <a:r>
              <a:rPr lang="es-ES" sz="4000" dirty="0" err="1"/>
              <a:t>Despues</a:t>
            </a:r>
            <a:r>
              <a:rPr lang="es-ES" sz="4000" dirty="0"/>
              <a:t> de la entrevista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789814" y="665019"/>
            <a:ext cx="9035203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Salir agradeciendo la entrevista y estrechando la mano</a:t>
            </a:r>
          </a:p>
          <a:p>
            <a:endParaRPr lang="es-E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 Reflexión </a:t>
            </a:r>
            <a:r>
              <a:rPr lang="es-ES" sz="2400" dirty="0"/>
              <a:t>sobre puntos fuertes y débiles</a:t>
            </a:r>
            <a:r>
              <a:rPr lang="es-ES" dirty="0" smtClean="0"/>
              <a:t>:</a:t>
            </a:r>
            <a:endParaRPr lang="es-ES" dirty="0"/>
          </a:p>
          <a:p>
            <a:r>
              <a:rPr lang="es-ES" dirty="0"/>
              <a:t>¿Llevaba preparada la entrevista? </a:t>
            </a:r>
          </a:p>
          <a:p>
            <a:endParaRPr lang="es-ES" dirty="0"/>
          </a:p>
          <a:p>
            <a:r>
              <a:rPr lang="es-ES" dirty="0"/>
              <a:t>¿Mi actitud ha sido activa o pasiva?</a:t>
            </a:r>
          </a:p>
          <a:p>
            <a:endParaRPr lang="es-ES" dirty="0"/>
          </a:p>
          <a:p>
            <a:r>
              <a:rPr lang="es-ES" dirty="0"/>
              <a:t>¿Qué preguntas me resultaron más difíciles? ¿Cómo las contesté?</a:t>
            </a:r>
          </a:p>
          <a:p>
            <a:endParaRPr lang="es-ES" dirty="0"/>
          </a:p>
          <a:p>
            <a:r>
              <a:rPr lang="es-ES" dirty="0"/>
              <a:t>¿Hice preguntas adecuadas? </a:t>
            </a:r>
          </a:p>
          <a:p>
            <a:endParaRPr lang="es-ES" dirty="0"/>
          </a:p>
          <a:p>
            <a:r>
              <a:rPr lang="es-ES" dirty="0"/>
              <a:t>¿Qué he aprendido de esta entrevista?</a:t>
            </a:r>
          </a:p>
          <a:p>
            <a:endParaRPr lang="es-ES" dirty="0"/>
          </a:p>
          <a:p>
            <a:r>
              <a:rPr lang="es-ES" dirty="0"/>
              <a:t>¿Qué aspectos debo mantener y cuales corregir en un futuro?</a:t>
            </a:r>
          </a:p>
          <a:p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Enviar una carta de agradecimiento tras la entrevista</a:t>
            </a:r>
          </a:p>
        </p:txBody>
      </p:sp>
    </p:spTree>
    <p:extLst>
      <p:ext uri="{BB962C8B-B14F-4D97-AF65-F5344CB8AC3E}">
        <p14:creationId xmlns:p14="http://schemas.microsoft.com/office/powerpoint/2010/main" val="182977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/>
              <a:t>Mucha suerte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62419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79E61E5E-D4EF-284A-858E-F2BB361797FF}"/>
              </a:ext>
            </a:extLst>
          </p:cNvPr>
          <p:cNvSpPr/>
          <p:nvPr/>
        </p:nvSpPr>
        <p:spPr>
          <a:xfrm>
            <a:off x="1" y="1506462"/>
            <a:ext cx="6474982" cy="298389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5" name="Marcador de posición de imagen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482" y="1212577"/>
            <a:ext cx="4804448" cy="3533594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2327" y="1572940"/>
            <a:ext cx="6345301" cy="2221941"/>
          </a:xfrm>
        </p:spPr>
        <p:txBody>
          <a:bodyPr>
            <a:noAutofit/>
          </a:bodyPr>
          <a:lstStyle/>
          <a:p>
            <a:r>
              <a:rPr lang="es-ES" sz="2400" dirty="0"/>
              <a:t>El objetivo de la entrevista es </a:t>
            </a:r>
          </a:p>
          <a:p>
            <a:r>
              <a:rPr lang="es-ES" sz="2400" dirty="0"/>
              <a:t>la </a:t>
            </a:r>
            <a:r>
              <a:rPr lang="es-ES" sz="2400" dirty="0" smtClean="0"/>
              <a:t> RECÍPROCA recogida y</a:t>
            </a:r>
          </a:p>
          <a:p>
            <a:r>
              <a:rPr lang="es-ES" sz="2400" dirty="0" smtClean="0"/>
              <a:t> </a:t>
            </a:r>
            <a:r>
              <a:rPr lang="es-ES" sz="2400" dirty="0"/>
              <a:t>valoración de información </a:t>
            </a:r>
          </a:p>
          <a:p>
            <a:r>
              <a:rPr lang="es-ES" sz="2400" dirty="0"/>
              <a:t>para la toma de decisiones sobre la</a:t>
            </a:r>
          </a:p>
          <a:p>
            <a:r>
              <a:rPr lang="es-ES" sz="2400" dirty="0"/>
              <a:t> adecuación de un candidato a un </a:t>
            </a:r>
            <a:r>
              <a:rPr lang="es-ES" sz="2400" dirty="0" smtClean="0"/>
              <a:t>puesto.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55887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8BBC893-F094-2D42-B38D-9A82EEC1F578}"/>
              </a:ext>
            </a:extLst>
          </p:cNvPr>
          <p:cNvSpPr/>
          <p:nvPr/>
        </p:nvSpPr>
        <p:spPr>
          <a:xfrm>
            <a:off x="685799" y="2131787"/>
            <a:ext cx="6495749" cy="30842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LOS MIEDOS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898646" y="1984493"/>
            <a:ext cx="10394707" cy="3378871"/>
          </a:xfrm>
        </p:spPr>
        <p:txBody>
          <a:bodyPr>
            <a:normAutofit/>
          </a:bodyPr>
          <a:lstStyle/>
          <a:p>
            <a:r>
              <a:rPr lang="es-ES" sz="2400" dirty="0"/>
              <a:t> NO me están juzgando.</a:t>
            </a:r>
          </a:p>
          <a:p>
            <a:r>
              <a:rPr lang="es-ES" sz="2400" dirty="0"/>
              <a:t> NO van a agredirme.</a:t>
            </a:r>
          </a:p>
          <a:p>
            <a:r>
              <a:rPr lang="es-ES" sz="2400" dirty="0"/>
              <a:t> NO soy transparente.</a:t>
            </a:r>
          </a:p>
          <a:p>
            <a:r>
              <a:rPr lang="es-ES" sz="2400" dirty="0"/>
              <a:t> NO estoy hablando con un Ser Superior.</a:t>
            </a:r>
          </a:p>
        </p:txBody>
      </p:sp>
    </p:spTree>
    <p:extLst>
      <p:ext uri="{BB962C8B-B14F-4D97-AF65-F5344CB8AC3E}">
        <p14:creationId xmlns:p14="http://schemas.microsoft.com/office/powerpoint/2010/main" val="354427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028BA5C-BB1D-5941-8FA4-386169AA79C5}"/>
              </a:ext>
            </a:extLst>
          </p:cNvPr>
          <p:cNvSpPr/>
          <p:nvPr/>
        </p:nvSpPr>
        <p:spPr>
          <a:xfrm>
            <a:off x="468689" y="987796"/>
            <a:ext cx="10203137" cy="44147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9566" y="0"/>
            <a:ext cx="10203137" cy="1232142"/>
          </a:xfrm>
        </p:spPr>
        <p:txBody>
          <a:bodyPr/>
          <a:lstStyle/>
          <a:p>
            <a:r>
              <a:rPr lang="es-ES" dirty="0"/>
              <a:t>La actitud positiva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2"/>
          </p:nvPr>
        </p:nvSpPr>
        <p:spPr>
          <a:xfrm>
            <a:off x="952533" y="1835732"/>
            <a:ext cx="10249988" cy="2718889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/>
              <a:t>El </a:t>
            </a:r>
            <a:r>
              <a:rPr lang="es-ES" sz="2400" dirty="0"/>
              <a:t>Entrevistador también tiene una necesidad.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/>
              <a:t>Vengo </a:t>
            </a:r>
            <a:r>
              <a:rPr lang="es-ES" sz="2400" dirty="0"/>
              <a:t>a </a:t>
            </a:r>
            <a:r>
              <a:rPr lang="es-ES" sz="2400" dirty="0" smtClean="0"/>
              <a:t>convencer, a seducir, A GUSTAR.</a:t>
            </a:r>
            <a:endParaRPr lang="es-E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/>
              <a:t>ME TENGO QUE VENDER, POSITIVANDO.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/>
              <a:t>CONTAR LO POSITIVO, LO QUE APORTA.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/>
              <a:t>Maquillar la realidad, focalizando lo positivo. No mentir.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/>
              <a:t>No exceso de sinceridad</a:t>
            </a:r>
            <a:endParaRPr lang="es-E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/>
              <a:t>Desde </a:t>
            </a:r>
            <a:r>
              <a:rPr lang="es-ES" sz="2400" dirty="0"/>
              <a:t>mi individualidad, soy el que soy.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/>
              <a:t>Mejor </a:t>
            </a:r>
            <a:r>
              <a:rPr lang="es-ES" sz="2400" dirty="0"/>
              <a:t>descubrirme como </a:t>
            </a:r>
            <a:r>
              <a:rPr lang="es-ES" sz="2400" dirty="0" smtClean="0"/>
              <a:t>soy.  si no </a:t>
            </a:r>
            <a:r>
              <a:rPr lang="es-ES" sz="2400" dirty="0"/>
              <a:t>encajo, mejor </a:t>
            </a:r>
            <a:r>
              <a:rPr lang="es-ES" sz="2400" dirty="0" smtClean="0"/>
              <a:t>no estar.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25227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5801" y="-24205"/>
            <a:ext cx="10396882" cy="1151965"/>
          </a:xfrm>
        </p:spPr>
        <p:txBody>
          <a:bodyPr/>
          <a:lstStyle/>
          <a:p>
            <a:pPr algn="ctr"/>
            <a:r>
              <a:rPr lang="es-ES" dirty="0"/>
              <a:t>Tipos de entrevistas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045872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ES" dirty="0"/>
          </a:p>
        </p:txBody>
      </p:sp>
      <p:sp>
        <p:nvSpPr>
          <p:cNvPr id="8" name="Elipse 7"/>
          <p:cNvSpPr/>
          <p:nvPr/>
        </p:nvSpPr>
        <p:spPr>
          <a:xfrm>
            <a:off x="269966" y="1201783"/>
            <a:ext cx="2429691" cy="14535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Uno o varios entrevistadores</a:t>
            </a:r>
          </a:p>
        </p:txBody>
      </p:sp>
      <p:sp>
        <p:nvSpPr>
          <p:cNvPr id="9" name="Elipse 8"/>
          <p:cNvSpPr/>
          <p:nvPr/>
        </p:nvSpPr>
        <p:spPr>
          <a:xfrm>
            <a:off x="4928873" y="3381104"/>
            <a:ext cx="2188604" cy="175481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incidentes críticos</a:t>
            </a:r>
            <a:endParaRPr lang="es-ES" dirty="0"/>
          </a:p>
        </p:txBody>
      </p:sp>
      <p:sp>
        <p:nvSpPr>
          <p:cNvPr id="10" name="Elipse 9"/>
          <p:cNvSpPr/>
          <p:nvPr/>
        </p:nvSpPr>
        <p:spPr>
          <a:xfrm>
            <a:off x="8516984" y="3500846"/>
            <a:ext cx="3091542" cy="16350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preguntas abiertas o cerradas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9083040" y="1127760"/>
            <a:ext cx="2143335" cy="16350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Telefónica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Presencial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Virtual</a:t>
            </a:r>
          </a:p>
        </p:txBody>
      </p:sp>
      <p:sp>
        <p:nvSpPr>
          <p:cNvPr id="12" name="Elipse 11"/>
          <p:cNvSpPr/>
          <p:nvPr/>
        </p:nvSpPr>
        <p:spPr>
          <a:xfrm>
            <a:off x="685801" y="3429000"/>
            <a:ext cx="2565699" cy="16350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 competencias</a:t>
            </a:r>
          </a:p>
        </p:txBody>
      </p:sp>
      <p:sp>
        <p:nvSpPr>
          <p:cNvPr id="13" name="Elipse 12"/>
          <p:cNvSpPr/>
          <p:nvPr/>
        </p:nvSpPr>
        <p:spPr>
          <a:xfrm>
            <a:off x="4928873" y="1111005"/>
            <a:ext cx="2220866" cy="16350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Individual o 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Grupal</a:t>
            </a:r>
          </a:p>
        </p:txBody>
      </p:sp>
    </p:spTree>
    <p:extLst>
      <p:ext uri="{BB962C8B-B14F-4D97-AF65-F5344CB8AC3E}">
        <p14:creationId xmlns:p14="http://schemas.microsoft.com/office/powerpoint/2010/main" val="325406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F5338EC8-717F-624D-86B8-34D358ABF2BA}"/>
              </a:ext>
            </a:extLst>
          </p:cNvPr>
          <p:cNvSpPr/>
          <p:nvPr/>
        </p:nvSpPr>
        <p:spPr>
          <a:xfrm>
            <a:off x="468689" y="1022262"/>
            <a:ext cx="9459081" cy="45640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Título 18"/>
          <p:cNvSpPr>
            <a:spLocks noGrp="1"/>
          </p:cNvSpPr>
          <p:nvPr>
            <p:ph type="title"/>
          </p:nvPr>
        </p:nvSpPr>
        <p:spPr>
          <a:xfrm>
            <a:off x="738053" y="119743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s-ES" sz="4000" dirty="0"/>
              <a:t>La entrevista de selección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888273" y="1271708"/>
            <a:ext cx="903949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FASE 1: PREPARACIÓN DE LA ENTREVISTA.</a:t>
            </a:r>
          </a:p>
          <a:p>
            <a:endParaRPr lang="es-ES" sz="2400" dirty="0"/>
          </a:p>
          <a:p>
            <a:r>
              <a:rPr lang="es-ES" sz="2400" dirty="0"/>
              <a:t>FASE 2: INTRODUCCIÓN DE LA ENTREVISTA.</a:t>
            </a:r>
          </a:p>
          <a:p>
            <a:endParaRPr lang="es-ES" sz="2400" dirty="0"/>
          </a:p>
          <a:p>
            <a:r>
              <a:rPr lang="es-ES" sz="2400" dirty="0"/>
              <a:t>FASE 3: ANÁLISIS DE CURRICULO ACADÉMICO.</a:t>
            </a:r>
          </a:p>
          <a:p>
            <a:endParaRPr lang="es-ES" sz="2400" dirty="0"/>
          </a:p>
          <a:p>
            <a:r>
              <a:rPr lang="es-ES" sz="2400" dirty="0"/>
              <a:t>FASE 4: ANÁLISIS DE TRAYECTORIA PROFESIONAL.</a:t>
            </a:r>
          </a:p>
          <a:p>
            <a:endParaRPr lang="es-ES" sz="2400" dirty="0"/>
          </a:p>
          <a:p>
            <a:r>
              <a:rPr lang="es-ES" sz="2400" dirty="0"/>
              <a:t>FASE 5: ANÁLISIS DE COMPETENCIAS.</a:t>
            </a:r>
          </a:p>
          <a:p>
            <a:endParaRPr lang="es-ES" sz="2400" dirty="0"/>
          </a:p>
          <a:p>
            <a:r>
              <a:rPr lang="es-ES" sz="2400" dirty="0"/>
              <a:t>FASE 6: MOTIVOS , EXPECTATIVAS Y CIERRE DE ENTREVISTA.</a:t>
            </a:r>
          </a:p>
        </p:txBody>
      </p:sp>
    </p:spTree>
    <p:extLst>
      <p:ext uri="{BB962C8B-B14F-4D97-AF65-F5344CB8AC3E}">
        <p14:creationId xmlns:p14="http://schemas.microsoft.com/office/powerpoint/2010/main" val="2477013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>
            <a:spLocks noGrp="1"/>
          </p:cNvSpPr>
          <p:nvPr>
            <p:ph type="title"/>
          </p:nvPr>
        </p:nvSpPr>
        <p:spPr>
          <a:xfrm>
            <a:off x="738053" y="119743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es-ES" sz="4000" dirty="0"/>
              <a:t>La </a:t>
            </a:r>
            <a:r>
              <a:rPr lang="es-ES" sz="4000" dirty="0" smtClean="0"/>
              <a:t>preparación de la entrevista</a:t>
            </a:r>
            <a:endParaRPr lang="es-ES" sz="4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096818"/>
            <a:ext cx="48768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2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000" dirty="0" smtClean="0"/>
              <a:t>Introducción a la </a:t>
            </a:r>
            <a:r>
              <a:rPr lang="es-ES" sz="4000" dirty="0"/>
              <a:t>entrevista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434135"/>
              </p:ext>
            </p:extLst>
          </p:nvPr>
        </p:nvGraphicFramePr>
        <p:xfrm>
          <a:off x="1254034" y="1706880"/>
          <a:ext cx="9483636" cy="3864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1818">
                  <a:extLst>
                    <a:ext uri="{9D8B030D-6E8A-4147-A177-3AD203B41FA5}">
                      <a16:colId xmlns:a16="http://schemas.microsoft.com/office/drawing/2014/main" val="3745594427"/>
                    </a:ext>
                  </a:extLst>
                </a:gridCol>
                <a:gridCol w="4741818">
                  <a:extLst>
                    <a:ext uri="{9D8B030D-6E8A-4147-A177-3AD203B41FA5}">
                      <a16:colId xmlns:a16="http://schemas.microsoft.com/office/drawing/2014/main" val="1311866789"/>
                    </a:ext>
                  </a:extLst>
                </a:gridCol>
              </a:tblGrid>
              <a:tr h="1769375">
                <a:tc>
                  <a:txBody>
                    <a:bodyPr/>
                    <a:lstStyle/>
                    <a:p>
                      <a:endParaRPr lang="es-ES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es-ES" b="0" baseline="0" dirty="0">
                          <a:solidFill>
                            <a:schemeClr val="tx1"/>
                          </a:solidFill>
                        </a:rPr>
                        <a:t> Recibir y presentarse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No hacer esperar mucho tiempo. </a:t>
                      </a:r>
                    </a:p>
                    <a:p>
                      <a:endParaRPr lang="es-ES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Llamar</a:t>
                      </a:r>
                      <a:r>
                        <a:rPr lang="es-ES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por el</a:t>
                      </a:r>
                      <a:r>
                        <a:rPr lang="es-ES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nombre</a:t>
                      </a:r>
                      <a:r>
                        <a:rPr lang="es-ES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s-ES" b="0" baseline="0" dirty="0" smtClean="0">
                          <a:solidFill>
                            <a:schemeClr val="tx1"/>
                          </a:solidFill>
                        </a:rPr>
                        <a:t> (¿Tú o Usted?)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s-ES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Realizar algún comentario amable relacionado con el entrevistado con objeto</a:t>
                      </a:r>
                      <a:r>
                        <a:rPr lang="es-ES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de relajarle.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352861"/>
                  </a:ext>
                </a:extLst>
              </a:tr>
              <a:tr h="1047615">
                <a:tc>
                  <a:txBody>
                    <a:bodyPr/>
                    <a:lstStyle/>
                    <a:p>
                      <a:endParaRPr lang="es-ES" dirty="0"/>
                    </a:p>
                    <a:p>
                      <a:r>
                        <a:rPr lang="es-ES" dirty="0"/>
                        <a:t> 2. Información</a:t>
                      </a:r>
                      <a:r>
                        <a:rPr lang="es-ES" baseline="0" dirty="0"/>
                        <a:t> básica</a:t>
                      </a:r>
                      <a:r>
                        <a:rPr lang="es-E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Informar contenido,</a:t>
                      </a:r>
                      <a:r>
                        <a:rPr lang="es-ES" baseline="0" dirty="0"/>
                        <a:t> </a:t>
                      </a:r>
                      <a:r>
                        <a:rPr lang="es-ES" dirty="0"/>
                        <a:t>objetivo y duración .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707050"/>
                  </a:ext>
                </a:extLst>
              </a:tr>
              <a:tr h="1047615">
                <a:tc>
                  <a:txBody>
                    <a:bodyPr/>
                    <a:lstStyle/>
                    <a:p>
                      <a:endParaRPr lang="es-ES" dirty="0"/>
                    </a:p>
                    <a:p>
                      <a:r>
                        <a:rPr lang="es-ES" dirty="0"/>
                        <a:t>3. Revisión de datos</a:t>
                      </a:r>
                      <a:r>
                        <a:rPr lang="es-ES" baseline="0" dirty="0"/>
                        <a:t> p</a:t>
                      </a:r>
                      <a:r>
                        <a:rPr lang="es-ES" dirty="0" smtClean="0"/>
                        <a:t>ersonales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  <a:p>
                      <a:r>
                        <a:rPr lang="es-ES" dirty="0"/>
                        <a:t>Evitar</a:t>
                      </a:r>
                      <a:r>
                        <a:rPr lang="es-ES" baseline="0" dirty="0"/>
                        <a:t> prejuicios, estereotipos y pensamientos evaluadores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972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73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ecisión 9">
            <a:extLst>
              <a:ext uri="{FF2B5EF4-FFF2-40B4-BE49-F238E27FC236}">
                <a16:creationId xmlns:a16="http://schemas.microsoft.com/office/drawing/2014/main" id="{A1A945D3-0BEA-5C46-B3FC-132CF0AF95D6}"/>
              </a:ext>
            </a:extLst>
          </p:cNvPr>
          <p:cNvSpPr/>
          <p:nvPr/>
        </p:nvSpPr>
        <p:spPr>
          <a:xfrm>
            <a:off x="75704" y="1179286"/>
            <a:ext cx="4612424" cy="2900549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Mostrar 8">
            <a:extLst>
              <a:ext uri="{FF2B5EF4-FFF2-40B4-BE49-F238E27FC236}">
                <a16:creationId xmlns:a16="http://schemas.microsoft.com/office/drawing/2014/main" id="{84A678A9-36A1-D44A-90DD-514D4971CEB0}"/>
              </a:ext>
            </a:extLst>
          </p:cNvPr>
          <p:cNvSpPr/>
          <p:nvPr/>
        </p:nvSpPr>
        <p:spPr>
          <a:xfrm>
            <a:off x="4279195" y="3991211"/>
            <a:ext cx="7286873" cy="1532594"/>
          </a:xfrm>
          <a:prstGeom prst="flowChartDisplay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Mostrar 6">
            <a:extLst>
              <a:ext uri="{FF2B5EF4-FFF2-40B4-BE49-F238E27FC236}">
                <a16:creationId xmlns:a16="http://schemas.microsoft.com/office/drawing/2014/main" id="{F5388439-414A-BD49-AA83-2F5DF5D60A32}"/>
              </a:ext>
            </a:extLst>
          </p:cNvPr>
          <p:cNvSpPr/>
          <p:nvPr/>
        </p:nvSpPr>
        <p:spPr>
          <a:xfrm>
            <a:off x="4460119" y="2516835"/>
            <a:ext cx="6822496" cy="1325157"/>
          </a:xfrm>
          <a:prstGeom prst="flowChartDisplay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Mostrar 4">
            <a:extLst>
              <a:ext uri="{FF2B5EF4-FFF2-40B4-BE49-F238E27FC236}">
                <a16:creationId xmlns:a16="http://schemas.microsoft.com/office/drawing/2014/main" id="{9C773B02-50E3-7B47-AB33-73A8959ACF02}"/>
              </a:ext>
            </a:extLst>
          </p:cNvPr>
          <p:cNvSpPr/>
          <p:nvPr/>
        </p:nvSpPr>
        <p:spPr>
          <a:xfrm>
            <a:off x="4279197" y="685801"/>
            <a:ext cx="7286874" cy="1593192"/>
          </a:xfrm>
          <a:prstGeom prst="flowChartDisplay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5148226" y="1179286"/>
            <a:ext cx="6034375" cy="4688785"/>
          </a:xfrm>
        </p:spPr>
        <p:txBody>
          <a:bodyPr>
            <a:normAutofit/>
          </a:bodyPr>
          <a:lstStyle/>
          <a:p>
            <a:r>
              <a:rPr lang="es-ES" dirty="0"/>
              <a:t> inicia la entrevista  CENTRÁNDOSE en los objetivos profesionales.  </a:t>
            </a:r>
            <a:r>
              <a:rPr lang="es-ES" dirty="0" smtClean="0"/>
              <a:t>Aunque posteriormente </a:t>
            </a:r>
            <a:r>
              <a:rPr lang="es-ES" dirty="0"/>
              <a:t>Se volverá a hablar </a:t>
            </a:r>
            <a:r>
              <a:rPr lang="es-ES" dirty="0" smtClean="0"/>
              <a:t> con más </a:t>
            </a:r>
            <a:r>
              <a:rPr lang="es-ES" dirty="0"/>
              <a:t>detalle </a:t>
            </a:r>
            <a:r>
              <a:rPr lang="es-ES" dirty="0" smtClean="0"/>
              <a:t>de </a:t>
            </a:r>
            <a:r>
              <a:rPr lang="es-ES" dirty="0"/>
              <a:t>la ocupación actual.</a:t>
            </a:r>
          </a:p>
          <a:p>
            <a:endParaRPr lang="es-ES" dirty="0"/>
          </a:p>
          <a:p>
            <a:r>
              <a:rPr lang="es-ES" dirty="0"/>
              <a:t>Permite al entrevistado empezar a explicarse y al entrevistador empezar a observar.</a:t>
            </a:r>
          </a:p>
          <a:p>
            <a:endParaRPr lang="es-ES" dirty="0"/>
          </a:p>
          <a:p>
            <a:r>
              <a:rPr lang="es-ES" dirty="0"/>
              <a:t>PUEDEN  COMENZAR PREGUNTANDO: </a:t>
            </a:r>
          </a:p>
          <a:p>
            <a:pPr lvl="2"/>
            <a:r>
              <a:rPr lang="es-ES" dirty="0"/>
              <a:t>“en que unidad está en este momento.”</a:t>
            </a:r>
          </a:p>
          <a:p>
            <a:pPr lvl="2"/>
            <a:r>
              <a:rPr lang="es-ES" dirty="0"/>
              <a:t>“De quién depende”.</a:t>
            </a:r>
          </a:p>
          <a:p>
            <a:pPr lvl="2"/>
            <a:r>
              <a:rPr lang="es-ES" dirty="0"/>
              <a:t>“En qué proyectos TRABAJA actualmente”.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84636" y="2073327"/>
            <a:ext cx="4126861" cy="2665533"/>
          </a:xfrm>
        </p:spPr>
        <p:txBody>
          <a:bodyPr/>
          <a:lstStyle/>
          <a:p>
            <a:r>
              <a:rPr lang="es-ES" sz="2800" dirty="0" smtClean="0"/>
              <a:t>4. Descripción </a:t>
            </a:r>
            <a:r>
              <a:rPr lang="es-ES" sz="2800" dirty="0"/>
              <a:t>de la posición actual</a:t>
            </a:r>
          </a:p>
        </p:txBody>
      </p:sp>
    </p:spTree>
    <p:extLst>
      <p:ext uri="{BB962C8B-B14F-4D97-AF65-F5344CB8AC3E}">
        <p14:creationId xmlns:p14="http://schemas.microsoft.com/office/powerpoint/2010/main" val="2448255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235</TotalTime>
  <Words>1560</Words>
  <Application>Microsoft Office PowerPoint</Application>
  <PresentationFormat>Panorámica</PresentationFormat>
  <Paragraphs>279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Impact</vt:lpstr>
      <vt:lpstr>Evento principal</vt:lpstr>
      <vt:lpstr>LA ENTREVISTA  DE TRABAJO</vt:lpstr>
      <vt:lpstr>Presentación de PowerPoint</vt:lpstr>
      <vt:lpstr>LOS MIEDOS</vt:lpstr>
      <vt:lpstr>La actitud positiva</vt:lpstr>
      <vt:lpstr>Tipos de entrevistas</vt:lpstr>
      <vt:lpstr>La entrevista de selección</vt:lpstr>
      <vt:lpstr>La preparación de la entrevista</vt:lpstr>
      <vt:lpstr>Introducción a la entrevista</vt:lpstr>
      <vt:lpstr>Presentación de PowerPoint</vt:lpstr>
      <vt:lpstr>Análisis de la formación académica</vt:lpstr>
      <vt:lpstr>Experiencia profesional</vt:lpstr>
      <vt:lpstr>Análisis de las competencias.</vt:lpstr>
      <vt:lpstr>Los errores más comunes en las entrevistas de Selección de personal.</vt:lpstr>
      <vt:lpstr>LAS CLAVES</vt:lpstr>
      <vt:lpstr>Preguntas clave</vt:lpstr>
      <vt:lpstr>Preguntas clave</vt:lpstr>
      <vt:lpstr>Preguntas clave</vt:lpstr>
      <vt:lpstr>Despues de la entrevista</vt:lpstr>
      <vt:lpstr>Mucha suerte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ENTREVISTA  DE TRABAJO</dc:title>
  <dc:creator>Sonia</dc:creator>
  <cp:lastModifiedBy>Sonia</cp:lastModifiedBy>
  <cp:revision>36</cp:revision>
  <dcterms:created xsi:type="dcterms:W3CDTF">2018-01-17T23:08:22Z</dcterms:created>
  <dcterms:modified xsi:type="dcterms:W3CDTF">2019-02-28T15:26:52Z</dcterms:modified>
</cp:coreProperties>
</file>