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6" r:id="rId2"/>
    <p:sldId id="268" r:id="rId3"/>
    <p:sldId id="257" r:id="rId4"/>
    <p:sldId id="266" r:id="rId5"/>
    <p:sldId id="270" r:id="rId6"/>
    <p:sldId id="262" r:id="rId7"/>
    <p:sldId id="271" r:id="rId8"/>
    <p:sldId id="258" r:id="rId9"/>
    <p:sldId id="263" r:id="rId10"/>
    <p:sldId id="259" r:id="rId11"/>
    <p:sldId id="272" r:id="rId12"/>
    <p:sldId id="267" r:id="rId13"/>
    <p:sldId id="273" r:id="rId14"/>
    <p:sldId id="274" r:id="rId15"/>
    <p:sldId id="275" r:id="rId16"/>
    <p:sldId id="279" r:id="rId17"/>
    <p:sldId id="276" r:id="rId18"/>
    <p:sldId id="303" r:id="rId19"/>
    <p:sldId id="260" r:id="rId20"/>
    <p:sldId id="261" r:id="rId21"/>
    <p:sldId id="278" r:id="rId22"/>
    <p:sldId id="277" r:id="rId23"/>
    <p:sldId id="305" r:id="rId24"/>
    <p:sldId id="280" r:id="rId25"/>
    <p:sldId id="281" r:id="rId26"/>
    <p:sldId id="283" r:id="rId27"/>
    <p:sldId id="293" r:id="rId28"/>
    <p:sldId id="292" r:id="rId29"/>
    <p:sldId id="284" r:id="rId30"/>
    <p:sldId id="285" r:id="rId31"/>
    <p:sldId id="300" r:id="rId32"/>
    <p:sldId id="302" r:id="rId33"/>
    <p:sldId id="294" r:id="rId34"/>
    <p:sldId id="286" r:id="rId35"/>
    <p:sldId id="287" r:id="rId36"/>
    <p:sldId id="288" r:id="rId37"/>
    <p:sldId id="299" r:id="rId38"/>
    <p:sldId id="295" r:id="rId39"/>
    <p:sldId id="296" r:id="rId40"/>
    <p:sldId id="297" r:id="rId41"/>
    <p:sldId id="298" r:id="rId42"/>
    <p:sldId id="304" r:id="rId43"/>
    <p:sldId id="306" r:id="rId44"/>
    <p:sldId id="307" r:id="rId45"/>
    <p:sldId id="308" r:id="rId46"/>
    <p:sldId id="309" r:id="rId47"/>
    <p:sldId id="312" r:id="rId48"/>
    <p:sldId id="313" r:id="rId49"/>
    <p:sldId id="311" r:id="rId50"/>
    <p:sldId id="289" r:id="rId51"/>
    <p:sldId id="290" r:id="rId52"/>
    <p:sldId id="291" r:id="rId53"/>
    <p:sldId id="282" r:id="rId54"/>
  </p:sldIdLst>
  <p:sldSz cx="12192000" cy="6858000"/>
  <p:notesSz cx="6800850"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ia" initials="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1-31T18:49:31.117"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7035" cy="49534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52242" y="0"/>
            <a:ext cx="2947035" cy="495348"/>
          </a:xfrm>
          <a:prstGeom prst="rect">
            <a:avLst/>
          </a:prstGeom>
        </p:spPr>
        <p:txBody>
          <a:bodyPr vert="horz" lIns="91440" tIns="45720" rIns="91440" bIns="45720" rtlCol="0"/>
          <a:lstStyle>
            <a:lvl1pPr algn="r">
              <a:defRPr sz="1200"/>
            </a:lvl1pPr>
          </a:lstStyle>
          <a:p>
            <a:fld id="{37C980F8-20D6-4512-AD5F-F47700F4D903}" type="datetimeFigureOut">
              <a:rPr lang="es-ES" smtClean="0"/>
              <a:t>07/02/2018</a:t>
            </a:fld>
            <a:endParaRPr lang="es-ES"/>
          </a:p>
        </p:txBody>
      </p:sp>
      <p:sp>
        <p:nvSpPr>
          <p:cNvPr id="4" name="Marcador de imagen de diapositiva 3"/>
          <p:cNvSpPr>
            <a:spLocks noGrp="1" noRot="1" noChangeAspect="1"/>
          </p:cNvSpPr>
          <p:nvPr>
            <p:ph type="sldImg" idx="2"/>
          </p:nvPr>
        </p:nvSpPr>
        <p:spPr>
          <a:xfrm>
            <a:off x="438150" y="1233488"/>
            <a:ext cx="5924550" cy="3332162"/>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0085" y="4751220"/>
            <a:ext cx="5440680" cy="3887361"/>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9377318"/>
            <a:ext cx="2947035" cy="49534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52242" y="9377318"/>
            <a:ext cx="2947035" cy="495347"/>
          </a:xfrm>
          <a:prstGeom prst="rect">
            <a:avLst/>
          </a:prstGeom>
        </p:spPr>
        <p:txBody>
          <a:bodyPr vert="horz" lIns="91440" tIns="45720" rIns="91440" bIns="45720" rtlCol="0" anchor="b"/>
          <a:lstStyle>
            <a:lvl1pPr algn="r">
              <a:defRPr sz="1200"/>
            </a:lvl1pPr>
          </a:lstStyle>
          <a:p>
            <a:fld id="{305F2E43-83B7-486F-90BB-1ECFB9E38367}" type="slidenum">
              <a:rPr lang="es-ES" smtClean="0"/>
              <a:t>‹Nº›</a:t>
            </a:fld>
            <a:endParaRPr lang="es-ES"/>
          </a:p>
        </p:txBody>
      </p:sp>
    </p:spTree>
    <p:extLst>
      <p:ext uri="{BB962C8B-B14F-4D97-AF65-F5344CB8AC3E}">
        <p14:creationId xmlns:p14="http://schemas.microsoft.com/office/powerpoint/2010/main" val="85510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hyperlink" Target="http://descargas.educalab.es/cedec/proyectoedia/FP/FOL/bloque02_legislacion/contenido/leg_laboral_06/la_representacin_de_los_trabajadores_en_la_empresa.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descargas.educalab.es/cedec/proyectoedia/FP/FOL/bloque02_legislacion/contenido/leg_laboral_06/la_representacin_de_los_trabajadores_en_la_empresa.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descargas.educalab.es/cedec/proyectoedia/FP/FOL/bloque02_legislacion/contenido/leg_laboral_06/la_representacin_de_los_trabajadores_en_la_empresa.html"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descargas.educalab.es/cedec/proyectoedia/FP/FOL/bloque02_legislacion/contenido/leg_laboral_06/la_representacin_de_los_trabajadores_en_la_empresa.html"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hyperlink" Target="http://descargas.educalab.es/cedec/proyectoedia/FP/FOL/bloque02_legislacion/contenido/leg_laboral_06/la_representacin_de_los_trabajadores_en_la_empresa.html"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hyperlink" Target="https://www.youtube.com/watch?list=PLmc476H34W2voHmdOf4PaYt0qEDy-OOQv&amp;v=Bi1_YyePHTs"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053934" y="2403150"/>
            <a:ext cx="3816427" cy="3816427"/>
          </a:xfrm>
          <a:prstGeom prst="rect">
            <a:avLst/>
          </a:prstGeom>
        </p:spPr>
      </p:pic>
      <p:sp>
        <p:nvSpPr>
          <p:cNvPr id="2" name="Título 1"/>
          <p:cNvSpPr>
            <a:spLocks noGrp="1"/>
          </p:cNvSpPr>
          <p:nvPr>
            <p:ph type="ctrTitle"/>
          </p:nvPr>
        </p:nvSpPr>
        <p:spPr>
          <a:xfrm>
            <a:off x="863874" y="782053"/>
            <a:ext cx="8915399" cy="2262781"/>
          </a:xfrm>
        </p:spPr>
        <p:txBody>
          <a:bodyPr>
            <a:normAutofit fontScale="90000"/>
          </a:bodyPr>
          <a:lstStyle/>
          <a:p>
            <a:pPr algn="ctr"/>
            <a:r>
              <a:rPr lang="es-ES" b="1" dirty="0" smtClean="0"/>
              <a:t>PARTICIPACION DE LOS TRABAJADORES EN LA EMPRESA</a:t>
            </a:r>
            <a:endParaRPr lang="es-ES" b="1" dirty="0"/>
          </a:p>
        </p:txBody>
      </p:sp>
    </p:spTree>
    <p:extLst>
      <p:ext uri="{BB962C8B-B14F-4D97-AF65-F5344CB8AC3E}">
        <p14:creationId xmlns:p14="http://schemas.microsoft.com/office/powerpoint/2010/main" val="22683336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165685" y="1074821"/>
            <a:ext cx="3625516" cy="1785104"/>
          </a:xfrm>
          <a:prstGeom prst="rect">
            <a:avLst/>
          </a:prstGeom>
          <a:noFill/>
        </p:spPr>
        <p:txBody>
          <a:bodyPr wrap="square" rtlCol="0">
            <a:spAutoFit/>
          </a:bodyPr>
          <a:lstStyle/>
          <a:p>
            <a:pPr algn="ctr"/>
            <a:r>
              <a:rPr lang="es-ES" sz="2800" b="1" dirty="0" smtClean="0"/>
              <a:t>REPRESENTACIÓN UNITARIA</a:t>
            </a:r>
            <a:r>
              <a:rPr lang="es-ES" b="1" dirty="0" smtClean="0"/>
              <a:t>:</a:t>
            </a:r>
          </a:p>
          <a:p>
            <a:endParaRPr lang="es-ES" b="1" dirty="0"/>
          </a:p>
          <a:p>
            <a:pPr marL="285750" indent="-285750">
              <a:buFont typeface="Arial" panose="020B0604020202020204" pitchFamily="34" charset="0"/>
              <a:buChar char="•"/>
            </a:pPr>
            <a:r>
              <a:rPr lang="es-ES" b="1" dirty="0" smtClean="0"/>
              <a:t>Delegados de personal</a:t>
            </a:r>
          </a:p>
          <a:p>
            <a:pPr marL="285750" indent="-285750">
              <a:buFont typeface="Arial" panose="020B0604020202020204" pitchFamily="34" charset="0"/>
              <a:buChar char="•"/>
            </a:pPr>
            <a:r>
              <a:rPr lang="es-ES" b="1" dirty="0" smtClean="0"/>
              <a:t>Comité de empresa</a:t>
            </a:r>
            <a:endParaRPr lang="es-ES" b="1" dirty="0"/>
          </a:p>
        </p:txBody>
      </p:sp>
      <p:graphicFrame>
        <p:nvGraphicFramePr>
          <p:cNvPr id="7" name="Tabla 6"/>
          <p:cNvGraphicFramePr>
            <a:graphicFrameLocks noGrp="1"/>
          </p:cNvGraphicFramePr>
          <p:nvPr>
            <p:extLst>
              <p:ext uri="{D42A27DB-BD31-4B8C-83A1-F6EECF244321}">
                <p14:modId xmlns:p14="http://schemas.microsoft.com/office/powerpoint/2010/main" val="4117838691"/>
              </p:ext>
            </p:extLst>
          </p:nvPr>
        </p:nvGraphicFramePr>
        <p:xfrm>
          <a:off x="1946054" y="3166772"/>
          <a:ext cx="4064778" cy="3215036"/>
        </p:xfrm>
        <a:graphic>
          <a:graphicData uri="http://schemas.openxmlformats.org/drawingml/2006/table">
            <a:tbl>
              <a:tblPr firstRow="1" bandRow="1">
                <a:tableStyleId>{5C22544A-7EE6-4342-B048-85BDC9FD1C3A}</a:tableStyleId>
              </a:tblPr>
              <a:tblGrid>
                <a:gridCol w="2032389">
                  <a:extLst>
                    <a:ext uri="{9D8B030D-6E8A-4147-A177-3AD203B41FA5}">
                      <a16:colId xmlns:a16="http://schemas.microsoft.com/office/drawing/2014/main" val="3628699941"/>
                    </a:ext>
                  </a:extLst>
                </a:gridCol>
                <a:gridCol w="2032389">
                  <a:extLst>
                    <a:ext uri="{9D8B030D-6E8A-4147-A177-3AD203B41FA5}">
                      <a16:colId xmlns:a16="http://schemas.microsoft.com/office/drawing/2014/main" val="3468137702"/>
                    </a:ext>
                  </a:extLst>
                </a:gridCol>
              </a:tblGrid>
              <a:tr h="373078">
                <a:tc gridSpan="2">
                  <a:txBody>
                    <a:bodyPr/>
                    <a:lstStyle/>
                    <a:p>
                      <a:pPr algn="ctr"/>
                      <a:r>
                        <a:rPr lang="es-ES" dirty="0" smtClean="0">
                          <a:solidFill>
                            <a:schemeClr val="tx1"/>
                          </a:solidFill>
                        </a:rPr>
                        <a:t>DELEGADOS</a:t>
                      </a:r>
                      <a:r>
                        <a:rPr lang="es-ES" baseline="0" dirty="0" smtClean="0">
                          <a:solidFill>
                            <a:schemeClr val="tx1"/>
                          </a:solidFill>
                        </a:rPr>
                        <a:t> DE PERSONAL</a:t>
                      </a:r>
                    </a:p>
                    <a:p>
                      <a:pPr algn="ctr"/>
                      <a:r>
                        <a:rPr lang="es-ES" baseline="0" dirty="0" smtClean="0">
                          <a:solidFill>
                            <a:schemeClr val="tx1"/>
                          </a:solidFill>
                        </a:rPr>
                        <a:t>MENOS DE 50</a:t>
                      </a:r>
                      <a:endParaRPr lang="es-ES" dirty="0">
                        <a:solidFill>
                          <a:schemeClr val="tx1"/>
                        </a:solidFill>
                      </a:endParaRPr>
                    </a:p>
                  </a:txBody>
                  <a:tcPr/>
                </a:tc>
                <a:tc hMerge="1">
                  <a:txBody>
                    <a:bodyPr/>
                    <a:lstStyle/>
                    <a:p>
                      <a:endParaRPr lang="es-ES" dirty="0">
                        <a:solidFill>
                          <a:schemeClr val="tx1"/>
                        </a:solidFill>
                      </a:endParaRPr>
                    </a:p>
                  </a:txBody>
                  <a:tcPr/>
                </a:tc>
                <a:extLst>
                  <a:ext uri="{0D108BD9-81ED-4DB2-BD59-A6C34878D82A}">
                    <a16:rowId xmlns:a16="http://schemas.microsoft.com/office/drawing/2014/main" val="3693819627"/>
                  </a:ext>
                </a:extLst>
              </a:tr>
              <a:tr h="373078">
                <a:tc>
                  <a:txBody>
                    <a:bodyPr/>
                    <a:lstStyle/>
                    <a:p>
                      <a:r>
                        <a:rPr lang="es-ES" dirty="0" smtClean="0">
                          <a:solidFill>
                            <a:schemeClr val="tx1"/>
                          </a:solidFill>
                        </a:rPr>
                        <a:t>NÚMERO</a:t>
                      </a:r>
                      <a:r>
                        <a:rPr lang="es-ES" baseline="0" dirty="0" smtClean="0">
                          <a:solidFill>
                            <a:schemeClr val="tx1"/>
                          </a:solidFill>
                        </a:rPr>
                        <a:t> DE TRABAJADORES</a:t>
                      </a:r>
                      <a:endParaRPr lang="es-ES" dirty="0">
                        <a:solidFill>
                          <a:schemeClr val="tx1"/>
                        </a:solidFill>
                      </a:endParaRPr>
                    </a:p>
                  </a:txBody>
                  <a:tcPr/>
                </a:tc>
                <a:tc>
                  <a:txBody>
                    <a:bodyPr/>
                    <a:lstStyle/>
                    <a:p>
                      <a:r>
                        <a:rPr lang="es-ES" dirty="0" smtClean="0">
                          <a:solidFill>
                            <a:schemeClr val="tx1"/>
                          </a:solidFill>
                        </a:rPr>
                        <a:t>DELEGADOS</a:t>
                      </a:r>
                      <a:r>
                        <a:rPr lang="es-ES" baseline="0" dirty="0" smtClean="0">
                          <a:solidFill>
                            <a:schemeClr val="tx1"/>
                          </a:solidFill>
                        </a:rPr>
                        <a:t> DE PERSONAL</a:t>
                      </a:r>
                      <a:endParaRPr lang="es-ES" dirty="0">
                        <a:solidFill>
                          <a:schemeClr val="tx1"/>
                        </a:solidFill>
                      </a:endParaRPr>
                    </a:p>
                  </a:txBody>
                  <a:tcPr/>
                </a:tc>
                <a:extLst>
                  <a:ext uri="{0D108BD9-81ED-4DB2-BD59-A6C34878D82A}">
                    <a16:rowId xmlns:a16="http://schemas.microsoft.com/office/drawing/2014/main" val="1754311477"/>
                  </a:ext>
                </a:extLst>
              </a:tr>
              <a:tr h="373078">
                <a:tc>
                  <a:txBody>
                    <a:bodyPr/>
                    <a:lstStyle/>
                    <a:p>
                      <a:pPr algn="ctr"/>
                      <a:r>
                        <a:rPr lang="es-ES" dirty="0" smtClean="0"/>
                        <a:t>De</a:t>
                      </a:r>
                      <a:r>
                        <a:rPr lang="es-ES" baseline="0" dirty="0" smtClean="0"/>
                        <a:t> 6 a10</a:t>
                      </a:r>
                      <a:endParaRPr lang="es-ES" dirty="0"/>
                    </a:p>
                  </a:txBody>
                  <a:tcPr/>
                </a:tc>
                <a:tc>
                  <a:txBody>
                    <a:bodyPr/>
                    <a:lstStyle/>
                    <a:p>
                      <a:pPr algn="ctr"/>
                      <a:r>
                        <a:rPr lang="es-ES" dirty="0" smtClean="0"/>
                        <a:t>1</a:t>
                      </a:r>
                    </a:p>
                    <a:p>
                      <a:pPr algn="ctr"/>
                      <a:r>
                        <a:rPr lang="es-ES" dirty="0" smtClean="0"/>
                        <a:t>(si lo decide la mayoría</a:t>
                      </a:r>
                      <a:r>
                        <a:rPr lang="es-ES" baseline="0" dirty="0" smtClean="0"/>
                        <a:t> de los trabajadores)</a:t>
                      </a:r>
                      <a:endParaRPr lang="es-ES" dirty="0"/>
                    </a:p>
                  </a:txBody>
                  <a:tcPr/>
                </a:tc>
                <a:extLst>
                  <a:ext uri="{0D108BD9-81ED-4DB2-BD59-A6C34878D82A}">
                    <a16:rowId xmlns:a16="http://schemas.microsoft.com/office/drawing/2014/main" val="3031305006"/>
                  </a:ext>
                </a:extLst>
              </a:tr>
              <a:tr h="373078">
                <a:tc>
                  <a:txBody>
                    <a:bodyPr/>
                    <a:lstStyle/>
                    <a:p>
                      <a:pPr algn="ctr"/>
                      <a:r>
                        <a:rPr lang="es-ES" dirty="0" smtClean="0"/>
                        <a:t>De 11 a 30</a:t>
                      </a:r>
                      <a:endParaRPr lang="es-ES" dirty="0"/>
                    </a:p>
                  </a:txBody>
                  <a:tcPr/>
                </a:tc>
                <a:tc>
                  <a:txBody>
                    <a:bodyPr/>
                    <a:lstStyle/>
                    <a:p>
                      <a:pPr algn="ctr"/>
                      <a:r>
                        <a:rPr lang="es-ES" dirty="0" smtClean="0"/>
                        <a:t>1</a:t>
                      </a:r>
                      <a:endParaRPr lang="es-ES" dirty="0"/>
                    </a:p>
                  </a:txBody>
                  <a:tcPr/>
                </a:tc>
                <a:extLst>
                  <a:ext uri="{0D108BD9-81ED-4DB2-BD59-A6C34878D82A}">
                    <a16:rowId xmlns:a16="http://schemas.microsoft.com/office/drawing/2014/main" val="1943923813"/>
                  </a:ext>
                </a:extLst>
              </a:tr>
              <a:tr h="373078">
                <a:tc>
                  <a:txBody>
                    <a:bodyPr/>
                    <a:lstStyle/>
                    <a:p>
                      <a:pPr algn="ctr"/>
                      <a:r>
                        <a:rPr lang="es-ES" dirty="0" smtClean="0"/>
                        <a:t>De 31 a 49</a:t>
                      </a:r>
                      <a:endParaRPr lang="es-ES" dirty="0"/>
                    </a:p>
                  </a:txBody>
                  <a:tcPr/>
                </a:tc>
                <a:tc>
                  <a:txBody>
                    <a:bodyPr/>
                    <a:lstStyle/>
                    <a:p>
                      <a:pPr algn="ctr"/>
                      <a:r>
                        <a:rPr lang="es-ES" dirty="0" smtClean="0"/>
                        <a:t>3</a:t>
                      </a:r>
                      <a:endParaRPr lang="es-ES" dirty="0"/>
                    </a:p>
                  </a:txBody>
                  <a:tcPr/>
                </a:tc>
                <a:extLst>
                  <a:ext uri="{0D108BD9-81ED-4DB2-BD59-A6C34878D82A}">
                    <a16:rowId xmlns:a16="http://schemas.microsoft.com/office/drawing/2014/main" val="871354844"/>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3983303261"/>
              </p:ext>
            </p:extLst>
          </p:nvPr>
        </p:nvGraphicFramePr>
        <p:xfrm>
          <a:off x="7283133" y="732123"/>
          <a:ext cx="4064778" cy="4338624"/>
        </p:xfrm>
        <a:graphic>
          <a:graphicData uri="http://schemas.openxmlformats.org/drawingml/2006/table">
            <a:tbl>
              <a:tblPr firstRow="1" bandRow="1">
                <a:tableStyleId>{5C22544A-7EE6-4342-B048-85BDC9FD1C3A}</a:tableStyleId>
              </a:tblPr>
              <a:tblGrid>
                <a:gridCol w="2032389">
                  <a:extLst>
                    <a:ext uri="{9D8B030D-6E8A-4147-A177-3AD203B41FA5}">
                      <a16:colId xmlns:a16="http://schemas.microsoft.com/office/drawing/2014/main" val="2535071406"/>
                    </a:ext>
                  </a:extLst>
                </a:gridCol>
                <a:gridCol w="2032389">
                  <a:extLst>
                    <a:ext uri="{9D8B030D-6E8A-4147-A177-3AD203B41FA5}">
                      <a16:colId xmlns:a16="http://schemas.microsoft.com/office/drawing/2014/main" val="675008757"/>
                    </a:ext>
                  </a:extLst>
                </a:gridCol>
              </a:tblGrid>
              <a:tr h="918754">
                <a:tc gridSpan="2">
                  <a:txBody>
                    <a:bodyPr/>
                    <a:lstStyle/>
                    <a:p>
                      <a:pPr algn="ctr"/>
                      <a:r>
                        <a:rPr lang="es-ES" baseline="0" dirty="0" smtClean="0">
                          <a:solidFill>
                            <a:schemeClr val="tx1"/>
                          </a:solidFill>
                        </a:rPr>
                        <a:t>COMITÉS DE EMPRESA</a:t>
                      </a:r>
                    </a:p>
                    <a:p>
                      <a:pPr algn="ctr"/>
                      <a:r>
                        <a:rPr lang="es-ES" baseline="0" dirty="0" smtClean="0">
                          <a:solidFill>
                            <a:schemeClr val="tx1"/>
                          </a:solidFill>
                        </a:rPr>
                        <a:t>MÁS DE 50</a:t>
                      </a:r>
                      <a:endParaRPr lang="es-ES" dirty="0">
                        <a:solidFill>
                          <a:schemeClr val="tx1"/>
                        </a:solidFill>
                      </a:endParaRPr>
                    </a:p>
                  </a:txBody>
                  <a:tcPr/>
                </a:tc>
                <a:tc hMerge="1">
                  <a:txBody>
                    <a:bodyPr/>
                    <a:lstStyle/>
                    <a:p>
                      <a:endParaRPr lang="es-ES" dirty="0">
                        <a:solidFill>
                          <a:schemeClr val="tx1"/>
                        </a:solidFill>
                      </a:endParaRPr>
                    </a:p>
                  </a:txBody>
                  <a:tcPr/>
                </a:tc>
                <a:extLst>
                  <a:ext uri="{0D108BD9-81ED-4DB2-BD59-A6C34878D82A}">
                    <a16:rowId xmlns:a16="http://schemas.microsoft.com/office/drawing/2014/main" val="3878898175"/>
                  </a:ext>
                </a:extLst>
              </a:tr>
              <a:tr h="373078">
                <a:tc>
                  <a:txBody>
                    <a:bodyPr/>
                    <a:lstStyle/>
                    <a:p>
                      <a:pPr algn="ctr"/>
                      <a:r>
                        <a:rPr lang="es-ES" dirty="0" smtClean="0">
                          <a:solidFill>
                            <a:schemeClr val="tx1"/>
                          </a:solidFill>
                        </a:rPr>
                        <a:t>NÚMERO</a:t>
                      </a:r>
                      <a:r>
                        <a:rPr lang="es-ES" baseline="0" dirty="0" smtClean="0">
                          <a:solidFill>
                            <a:schemeClr val="tx1"/>
                          </a:solidFill>
                        </a:rPr>
                        <a:t> DE TRABAJADORES</a:t>
                      </a:r>
                      <a:endParaRPr lang="es-ES" dirty="0">
                        <a:solidFill>
                          <a:schemeClr val="tx1"/>
                        </a:solidFill>
                      </a:endParaRPr>
                    </a:p>
                  </a:txBody>
                  <a:tcPr/>
                </a:tc>
                <a:tc>
                  <a:txBody>
                    <a:bodyPr/>
                    <a:lstStyle/>
                    <a:p>
                      <a:pPr algn="ctr"/>
                      <a:r>
                        <a:rPr lang="es-ES" dirty="0" smtClean="0">
                          <a:solidFill>
                            <a:schemeClr val="tx1"/>
                          </a:solidFill>
                        </a:rPr>
                        <a:t>MIEMBROS</a:t>
                      </a:r>
                      <a:r>
                        <a:rPr lang="es-ES" baseline="0" dirty="0" smtClean="0">
                          <a:solidFill>
                            <a:schemeClr val="tx1"/>
                          </a:solidFill>
                        </a:rPr>
                        <a:t> DEL COMITÉ</a:t>
                      </a:r>
                      <a:endParaRPr lang="es-ES" dirty="0">
                        <a:solidFill>
                          <a:schemeClr val="tx1"/>
                        </a:solidFill>
                      </a:endParaRPr>
                    </a:p>
                  </a:txBody>
                  <a:tcPr/>
                </a:tc>
                <a:extLst>
                  <a:ext uri="{0D108BD9-81ED-4DB2-BD59-A6C34878D82A}">
                    <a16:rowId xmlns:a16="http://schemas.microsoft.com/office/drawing/2014/main" val="3281489998"/>
                  </a:ext>
                </a:extLst>
              </a:tr>
              <a:tr h="373078">
                <a:tc>
                  <a:txBody>
                    <a:bodyPr/>
                    <a:lstStyle/>
                    <a:p>
                      <a:pPr algn="ctr"/>
                      <a:r>
                        <a:rPr lang="es-ES" dirty="0" smtClean="0"/>
                        <a:t>De</a:t>
                      </a:r>
                      <a:r>
                        <a:rPr lang="es-ES" baseline="0" dirty="0" smtClean="0"/>
                        <a:t> 50 a100</a:t>
                      </a:r>
                      <a:endParaRPr lang="es-ES" dirty="0"/>
                    </a:p>
                  </a:txBody>
                  <a:tcPr/>
                </a:tc>
                <a:tc>
                  <a:txBody>
                    <a:bodyPr/>
                    <a:lstStyle/>
                    <a:p>
                      <a:pPr algn="ctr"/>
                      <a:r>
                        <a:rPr lang="es-ES" dirty="0" smtClean="0"/>
                        <a:t>5</a:t>
                      </a:r>
                      <a:endParaRPr lang="es-ES" dirty="0"/>
                    </a:p>
                  </a:txBody>
                  <a:tcPr/>
                </a:tc>
                <a:extLst>
                  <a:ext uri="{0D108BD9-81ED-4DB2-BD59-A6C34878D82A}">
                    <a16:rowId xmlns:a16="http://schemas.microsoft.com/office/drawing/2014/main" val="3133415303"/>
                  </a:ext>
                </a:extLst>
              </a:tr>
              <a:tr h="373078">
                <a:tc>
                  <a:txBody>
                    <a:bodyPr/>
                    <a:lstStyle/>
                    <a:p>
                      <a:pPr algn="ctr"/>
                      <a:r>
                        <a:rPr lang="es-ES" dirty="0" smtClean="0"/>
                        <a:t>De 101 a 250</a:t>
                      </a:r>
                      <a:endParaRPr lang="es-ES" dirty="0"/>
                    </a:p>
                  </a:txBody>
                  <a:tcPr/>
                </a:tc>
                <a:tc>
                  <a:txBody>
                    <a:bodyPr/>
                    <a:lstStyle/>
                    <a:p>
                      <a:pPr algn="ctr"/>
                      <a:r>
                        <a:rPr lang="es-ES" dirty="0" smtClean="0"/>
                        <a:t>9</a:t>
                      </a:r>
                      <a:endParaRPr lang="es-ES" dirty="0"/>
                    </a:p>
                  </a:txBody>
                  <a:tcPr/>
                </a:tc>
                <a:extLst>
                  <a:ext uri="{0D108BD9-81ED-4DB2-BD59-A6C34878D82A}">
                    <a16:rowId xmlns:a16="http://schemas.microsoft.com/office/drawing/2014/main" val="188854703"/>
                  </a:ext>
                </a:extLst>
              </a:tr>
              <a:tr h="373078">
                <a:tc>
                  <a:txBody>
                    <a:bodyPr/>
                    <a:lstStyle/>
                    <a:p>
                      <a:pPr algn="ctr"/>
                      <a:r>
                        <a:rPr lang="es-ES" dirty="0" smtClean="0"/>
                        <a:t>De 251 a 500</a:t>
                      </a:r>
                      <a:endParaRPr lang="es-ES" dirty="0"/>
                    </a:p>
                  </a:txBody>
                  <a:tcPr/>
                </a:tc>
                <a:tc>
                  <a:txBody>
                    <a:bodyPr/>
                    <a:lstStyle/>
                    <a:p>
                      <a:pPr algn="ctr"/>
                      <a:r>
                        <a:rPr lang="es-ES" dirty="0" smtClean="0"/>
                        <a:t>13</a:t>
                      </a:r>
                      <a:endParaRPr lang="es-ES" dirty="0"/>
                    </a:p>
                  </a:txBody>
                  <a:tcPr/>
                </a:tc>
                <a:extLst>
                  <a:ext uri="{0D108BD9-81ED-4DB2-BD59-A6C34878D82A}">
                    <a16:rowId xmlns:a16="http://schemas.microsoft.com/office/drawing/2014/main" val="1780083956"/>
                  </a:ext>
                </a:extLst>
              </a:tr>
              <a:tr h="373078">
                <a:tc>
                  <a:txBody>
                    <a:bodyPr/>
                    <a:lstStyle/>
                    <a:p>
                      <a:pPr algn="ctr"/>
                      <a:r>
                        <a:rPr lang="es-ES" dirty="0" smtClean="0"/>
                        <a:t>De</a:t>
                      </a:r>
                      <a:r>
                        <a:rPr lang="es-ES" baseline="0" dirty="0" smtClean="0"/>
                        <a:t> 501 a 750</a:t>
                      </a:r>
                      <a:endParaRPr lang="es-ES" dirty="0"/>
                    </a:p>
                  </a:txBody>
                  <a:tcPr/>
                </a:tc>
                <a:tc>
                  <a:txBody>
                    <a:bodyPr/>
                    <a:lstStyle/>
                    <a:p>
                      <a:pPr algn="ctr"/>
                      <a:r>
                        <a:rPr lang="es-ES" dirty="0" smtClean="0"/>
                        <a:t>17</a:t>
                      </a:r>
                      <a:endParaRPr lang="es-ES" dirty="0"/>
                    </a:p>
                  </a:txBody>
                  <a:tcPr/>
                </a:tc>
                <a:extLst>
                  <a:ext uri="{0D108BD9-81ED-4DB2-BD59-A6C34878D82A}">
                    <a16:rowId xmlns:a16="http://schemas.microsoft.com/office/drawing/2014/main" val="3203884585"/>
                  </a:ext>
                </a:extLst>
              </a:tr>
              <a:tr h="373078">
                <a:tc>
                  <a:txBody>
                    <a:bodyPr/>
                    <a:lstStyle/>
                    <a:p>
                      <a:pPr algn="ctr"/>
                      <a:r>
                        <a:rPr lang="es-ES" dirty="0" smtClean="0"/>
                        <a:t>De 751 a 1000</a:t>
                      </a:r>
                      <a:endParaRPr lang="es-ES" dirty="0"/>
                    </a:p>
                  </a:txBody>
                  <a:tcPr/>
                </a:tc>
                <a:tc>
                  <a:txBody>
                    <a:bodyPr/>
                    <a:lstStyle/>
                    <a:p>
                      <a:pPr algn="ctr"/>
                      <a:r>
                        <a:rPr lang="es-ES" dirty="0" smtClean="0"/>
                        <a:t>21</a:t>
                      </a:r>
                      <a:endParaRPr lang="es-ES" dirty="0"/>
                    </a:p>
                  </a:txBody>
                  <a:tcPr/>
                </a:tc>
                <a:extLst>
                  <a:ext uri="{0D108BD9-81ED-4DB2-BD59-A6C34878D82A}">
                    <a16:rowId xmlns:a16="http://schemas.microsoft.com/office/drawing/2014/main" val="322039915"/>
                  </a:ext>
                </a:extLst>
              </a:tr>
              <a:tr h="373078">
                <a:tc>
                  <a:txBody>
                    <a:bodyPr/>
                    <a:lstStyle/>
                    <a:p>
                      <a:pPr algn="ctr"/>
                      <a:r>
                        <a:rPr lang="es-ES" dirty="0" smtClean="0"/>
                        <a:t>Más</a:t>
                      </a:r>
                      <a:r>
                        <a:rPr lang="es-ES" baseline="0" dirty="0" smtClean="0"/>
                        <a:t> de 1000</a:t>
                      </a:r>
                      <a:endParaRPr lang="es-ES" dirty="0"/>
                    </a:p>
                  </a:txBody>
                  <a:tcPr/>
                </a:tc>
                <a:tc>
                  <a:txBody>
                    <a:bodyPr/>
                    <a:lstStyle/>
                    <a:p>
                      <a:pPr algn="ctr"/>
                      <a:r>
                        <a:rPr lang="es-ES" dirty="0" smtClean="0"/>
                        <a:t>2</a:t>
                      </a:r>
                      <a:r>
                        <a:rPr lang="es-ES" baseline="0" dirty="0" smtClean="0"/>
                        <a:t> por cada mil más o fracción (máximo 75)</a:t>
                      </a:r>
                      <a:endParaRPr lang="es-ES" dirty="0"/>
                    </a:p>
                  </a:txBody>
                  <a:tcPr/>
                </a:tc>
                <a:extLst>
                  <a:ext uri="{0D108BD9-81ED-4DB2-BD59-A6C34878D82A}">
                    <a16:rowId xmlns:a16="http://schemas.microsoft.com/office/drawing/2014/main" val="10859085"/>
                  </a:ext>
                </a:extLst>
              </a:tr>
            </a:tbl>
          </a:graphicData>
        </a:graphic>
      </p:graphicFrame>
    </p:spTree>
    <p:extLst>
      <p:ext uri="{BB962C8B-B14F-4D97-AF65-F5344CB8AC3E}">
        <p14:creationId xmlns:p14="http://schemas.microsoft.com/office/powerpoint/2010/main" val="4054579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7324" y="4806887"/>
            <a:ext cx="1275008" cy="1480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166" y="2188537"/>
            <a:ext cx="5133975" cy="2728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title"/>
          </p:nvPr>
        </p:nvSpPr>
        <p:spPr>
          <a:xfrm>
            <a:off x="2156493" y="624110"/>
            <a:ext cx="8911687" cy="728172"/>
          </a:xfrm>
        </p:spPr>
        <p:txBody>
          <a:bodyPr>
            <a:normAutofit fontScale="90000"/>
          </a:bodyPr>
          <a:lstStyle/>
          <a:p>
            <a:pPr algn="ctr"/>
            <a:r>
              <a:rPr lang="es-ES" sz="2800" b="1" dirty="0" smtClean="0">
                <a:solidFill>
                  <a:schemeClr val="accent1"/>
                </a:solidFill>
              </a:rPr>
              <a:t>OTROS TIPOS DE COMITÉS DE EMPRESA</a:t>
            </a:r>
            <a:br>
              <a:rPr lang="es-ES" sz="2800" b="1" dirty="0" smtClean="0">
                <a:solidFill>
                  <a:schemeClr val="accent1"/>
                </a:solidFill>
              </a:rPr>
            </a:br>
            <a:endParaRPr lang="es-ES" sz="2800" b="1" dirty="0">
              <a:solidFill>
                <a:schemeClr val="accent1"/>
              </a:solidFill>
            </a:endParaRPr>
          </a:p>
        </p:txBody>
      </p:sp>
      <p:sp>
        <p:nvSpPr>
          <p:cNvPr id="4" name="Marcador de texto 3"/>
          <p:cNvSpPr>
            <a:spLocks noGrp="1"/>
          </p:cNvSpPr>
          <p:nvPr>
            <p:ph type="body" idx="1"/>
          </p:nvPr>
        </p:nvSpPr>
        <p:spPr>
          <a:xfrm>
            <a:off x="1627444" y="1390918"/>
            <a:ext cx="3992732" cy="884850"/>
          </a:xfrm>
        </p:spPr>
        <p:txBody>
          <a:bodyPr/>
          <a:lstStyle/>
          <a:p>
            <a:pPr algn="ctr"/>
            <a:r>
              <a:rPr lang="es-ES" b="1" dirty="0" smtClean="0">
                <a:solidFill>
                  <a:schemeClr val="accent1"/>
                </a:solidFill>
              </a:rPr>
              <a:t>COMITÉ  DE EMPRESA CONJUNTO</a:t>
            </a:r>
            <a:endParaRPr lang="es-ES" b="1" dirty="0">
              <a:solidFill>
                <a:schemeClr val="accent1"/>
              </a:solidFill>
            </a:endParaRPr>
          </a:p>
        </p:txBody>
      </p:sp>
      <p:sp>
        <p:nvSpPr>
          <p:cNvPr id="6" name="Marcador de texto 5"/>
          <p:cNvSpPr>
            <a:spLocks noGrp="1"/>
          </p:cNvSpPr>
          <p:nvPr>
            <p:ph type="body" sz="quarter" idx="3"/>
          </p:nvPr>
        </p:nvSpPr>
        <p:spPr>
          <a:xfrm>
            <a:off x="7381630" y="1357463"/>
            <a:ext cx="3999001" cy="664519"/>
          </a:xfrm>
        </p:spPr>
        <p:txBody>
          <a:bodyPr/>
          <a:lstStyle/>
          <a:p>
            <a:pPr algn="ctr"/>
            <a:r>
              <a:rPr lang="es-ES" b="1" dirty="0" smtClean="0">
                <a:solidFill>
                  <a:schemeClr val="accent1"/>
                </a:solidFill>
              </a:rPr>
              <a:t>COMITÉ INTERCENTROS</a:t>
            </a:r>
            <a:endParaRPr lang="es-ES" b="1" dirty="0">
              <a:solidFill>
                <a:schemeClr val="accent1"/>
              </a:solidFill>
            </a:endParaRPr>
          </a:p>
        </p:txBody>
      </p:sp>
      <p:sp>
        <p:nvSpPr>
          <p:cNvPr id="8" name="Elipse 7"/>
          <p:cNvSpPr/>
          <p:nvPr/>
        </p:nvSpPr>
        <p:spPr>
          <a:xfrm>
            <a:off x="1068946" y="2378819"/>
            <a:ext cx="5109728" cy="329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solidFill>
              </a:rPr>
              <a:t>  EMPRESA  </a:t>
            </a:r>
            <a:r>
              <a:rPr lang="es-ES" sz="1600" b="1" dirty="0">
                <a:solidFill>
                  <a:schemeClr val="tx1"/>
                </a:solidFill>
              </a:rPr>
              <a:t>AB</a:t>
            </a:r>
          </a:p>
        </p:txBody>
      </p:sp>
      <p:sp>
        <p:nvSpPr>
          <p:cNvPr id="7" name="Marcador de contenido 6"/>
          <p:cNvSpPr>
            <a:spLocks noGrp="1"/>
          </p:cNvSpPr>
          <p:nvPr>
            <p:ph sz="quarter" idx="4"/>
          </p:nvPr>
        </p:nvSpPr>
        <p:spPr>
          <a:xfrm>
            <a:off x="7812302" y="5534016"/>
            <a:ext cx="1105051" cy="568286"/>
          </a:xfrm>
        </p:spPr>
        <p:txBody>
          <a:bodyPr>
            <a:normAutofit fontScale="92500" lnSpcReduction="10000"/>
          </a:bodyPr>
          <a:lstStyle/>
          <a:p>
            <a:pPr marL="0" indent="0" algn="ctr">
              <a:buNone/>
            </a:pPr>
            <a:r>
              <a:rPr lang="es-ES" dirty="0" smtClean="0">
                <a:solidFill>
                  <a:schemeClr val="tx1"/>
                </a:solidFill>
              </a:rPr>
              <a:t>Comité 2</a:t>
            </a:r>
          </a:p>
          <a:p>
            <a:pPr marL="0" indent="0" algn="ctr">
              <a:buNone/>
            </a:pPr>
            <a:endParaRPr lang="es-ES" dirty="0">
              <a:solidFill>
                <a:schemeClr val="tx1"/>
              </a:solidFill>
            </a:endParaRPr>
          </a:p>
        </p:txBody>
      </p:sp>
      <p:sp>
        <p:nvSpPr>
          <p:cNvPr id="9" name="Rectángulo 8"/>
          <p:cNvSpPr/>
          <p:nvPr/>
        </p:nvSpPr>
        <p:spPr>
          <a:xfrm>
            <a:off x="1395852" y="3283133"/>
            <a:ext cx="1527652" cy="1365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Centro de</a:t>
            </a:r>
          </a:p>
          <a:p>
            <a:pPr algn="ctr"/>
            <a:r>
              <a:rPr lang="es-ES" sz="1600" dirty="0">
                <a:solidFill>
                  <a:schemeClr val="tx1"/>
                </a:solidFill>
              </a:rPr>
              <a:t>trabajo de la</a:t>
            </a:r>
          </a:p>
          <a:p>
            <a:pPr algn="ctr"/>
            <a:r>
              <a:rPr lang="es-ES" sz="1600" dirty="0">
                <a:solidFill>
                  <a:schemeClr val="tx1"/>
                </a:solidFill>
              </a:rPr>
              <a:t>empresa </a:t>
            </a:r>
            <a:r>
              <a:rPr lang="es-ES" sz="1600" dirty="0" smtClean="0">
                <a:solidFill>
                  <a:schemeClr val="tx1"/>
                </a:solidFill>
              </a:rPr>
              <a:t>AB,</a:t>
            </a:r>
            <a:endParaRPr lang="es-ES" sz="1600" dirty="0">
              <a:solidFill>
                <a:schemeClr val="tx1"/>
              </a:solidFill>
            </a:endParaRPr>
          </a:p>
          <a:p>
            <a:pPr algn="ctr"/>
            <a:r>
              <a:rPr lang="es-ES" sz="1600" dirty="0">
                <a:solidFill>
                  <a:schemeClr val="tx1"/>
                </a:solidFill>
              </a:rPr>
              <a:t>con 30</a:t>
            </a:r>
          </a:p>
          <a:p>
            <a:pPr algn="ctr"/>
            <a:r>
              <a:rPr lang="es-ES" sz="1600" dirty="0">
                <a:solidFill>
                  <a:schemeClr val="tx1"/>
                </a:solidFill>
              </a:rPr>
              <a:t>trabajadores</a:t>
            </a:r>
          </a:p>
        </p:txBody>
      </p:sp>
      <p:pic>
        <p:nvPicPr>
          <p:cNvPr id="12" name="Imagen 11"/>
          <p:cNvPicPr>
            <a:picLocks noChangeAspect="1"/>
          </p:cNvPicPr>
          <p:nvPr/>
        </p:nvPicPr>
        <p:blipFill>
          <a:blip r:embed="rId4"/>
          <a:stretch>
            <a:fillRect/>
          </a:stretch>
        </p:blipFill>
        <p:spPr>
          <a:xfrm>
            <a:off x="4429288" y="3338880"/>
            <a:ext cx="1536325" cy="1371719"/>
          </a:xfrm>
          <a:prstGeom prst="rect">
            <a:avLst/>
          </a:prstGeom>
        </p:spPr>
      </p:pic>
      <p:sp>
        <p:nvSpPr>
          <p:cNvPr id="11" name="10 Rectángulo"/>
          <p:cNvSpPr/>
          <p:nvPr/>
        </p:nvSpPr>
        <p:spPr>
          <a:xfrm>
            <a:off x="4351738" y="3294663"/>
            <a:ext cx="1613875" cy="1354217"/>
          </a:xfrm>
          <a:prstGeom prst="rect">
            <a:avLst/>
          </a:prstGeom>
        </p:spPr>
        <p:txBody>
          <a:bodyPr wrap="square">
            <a:spAutoFit/>
          </a:bodyPr>
          <a:lstStyle/>
          <a:p>
            <a:pPr algn="ctr"/>
            <a:r>
              <a:rPr lang="es-ES" sz="1600" dirty="0"/>
              <a:t>Centro de</a:t>
            </a:r>
          </a:p>
          <a:p>
            <a:pPr algn="ctr"/>
            <a:r>
              <a:rPr lang="es-ES" sz="1600" dirty="0"/>
              <a:t>trabajo de la</a:t>
            </a:r>
          </a:p>
          <a:p>
            <a:pPr algn="ctr"/>
            <a:r>
              <a:rPr lang="es-ES" sz="1600" dirty="0"/>
              <a:t>empresa </a:t>
            </a:r>
            <a:r>
              <a:rPr lang="es-ES" sz="1600" dirty="0" smtClean="0"/>
              <a:t>AB,</a:t>
            </a:r>
            <a:endParaRPr lang="es-ES" sz="1600" dirty="0"/>
          </a:p>
          <a:p>
            <a:pPr algn="ctr"/>
            <a:r>
              <a:rPr lang="es-ES" sz="1600" dirty="0"/>
              <a:t>con </a:t>
            </a:r>
            <a:r>
              <a:rPr lang="es-ES" sz="1600" dirty="0" smtClean="0"/>
              <a:t>22</a:t>
            </a:r>
            <a:endParaRPr lang="es-ES" sz="1600" dirty="0"/>
          </a:p>
          <a:p>
            <a:pPr algn="ctr"/>
            <a:r>
              <a:rPr lang="es-ES" sz="1600" dirty="0"/>
              <a:t>trabajadore</a:t>
            </a:r>
            <a:r>
              <a:rPr lang="es-ES" dirty="0"/>
              <a:t>s</a:t>
            </a:r>
          </a:p>
        </p:txBody>
      </p:sp>
      <p:sp>
        <p:nvSpPr>
          <p:cNvPr id="18" name="17 Rectángulo"/>
          <p:cNvSpPr/>
          <p:nvPr/>
        </p:nvSpPr>
        <p:spPr>
          <a:xfrm>
            <a:off x="2744467" y="5917636"/>
            <a:ext cx="1459054" cy="369332"/>
          </a:xfrm>
          <a:prstGeom prst="rect">
            <a:avLst/>
          </a:prstGeom>
        </p:spPr>
        <p:txBody>
          <a:bodyPr wrap="none">
            <a:spAutoFit/>
          </a:bodyPr>
          <a:lstStyle/>
          <a:p>
            <a:r>
              <a:rPr lang="es-ES" dirty="0"/>
              <a:t>PROVINCIA</a:t>
            </a:r>
          </a:p>
        </p:txBody>
      </p:sp>
      <p:sp>
        <p:nvSpPr>
          <p:cNvPr id="22" name="21 Llamada de flecha hacia arriba"/>
          <p:cNvSpPr/>
          <p:nvPr/>
        </p:nvSpPr>
        <p:spPr>
          <a:xfrm rot="19123632">
            <a:off x="10721525" y="4446237"/>
            <a:ext cx="1148815" cy="1334429"/>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610152">
            <a:off x="6524763" y="4368947"/>
            <a:ext cx="1138139" cy="1304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28959">
            <a:off x="9475776" y="4845823"/>
            <a:ext cx="1058331" cy="143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22 CuadroTexto"/>
          <p:cNvSpPr txBox="1"/>
          <p:nvPr/>
        </p:nvSpPr>
        <p:spPr>
          <a:xfrm rot="2591021">
            <a:off x="6385840" y="4833016"/>
            <a:ext cx="1060496" cy="646331"/>
          </a:xfrm>
          <a:prstGeom prst="rect">
            <a:avLst/>
          </a:prstGeom>
          <a:noFill/>
        </p:spPr>
        <p:txBody>
          <a:bodyPr wrap="square" rtlCol="0">
            <a:spAutoFit/>
          </a:bodyPr>
          <a:lstStyle/>
          <a:p>
            <a:pPr algn="ctr"/>
            <a:r>
              <a:rPr lang="es-ES" dirty="0" smtClean="0"/>
              <a:t>Comité  1</a:t>
            </a:r>
            <a:endParaRPr lang="es-ES" dirty="0"/>
          </a:p>
        </p:txBody>
      </p:sp>
      <p:sp>
        <p:nvSpPr>
          <p:cNvPr id="31" name="Marcador de contenido 6"/>
          <p:cNvSpPr>
            <a:spLocks noGrp="1"/>
          </p:cNvSpPr>
          <p:nvPr>
            <p:ph sz="quarter" idx="4"/>
          </p:nvPr>
        </p:nvSpPr>
        <p:spPr>
          <a:xfrm rot="19198702">
            <a:off x="10872195" y="5042420"/>
            <a:ext cx="1105051" cy="568286"/>
          </a:xfrm>
        </p:spPr>
        <p:txBody>
          <a:bodyPr>
            <a:normAutofit fontScale="92500" lnSpcReduction="10000"/>
          </a:bodyPr>
          <a:lstStyle/>
          <a:p>
            <a:pPr marL="0" indent="0" algn="ctr">
              <a:buNone/>
            </a:pPr>
            <a:r>
              <a:rPr lang="es-ES" dirty="0" smtClean="0">
                <a:solidFill>
                  <a:schemeClr val="tx1"/>
                </a:solidFill>
              </a:rPr>
              <a:t>Comité 4</a:t>
            </a:r>
          </a:p>
          <a:p>
            <a:pPr marL="0" indent="0" algn="ctr">
              <a:buNone/>
            </a:pPr>
            <a:endParaRPr lang="es-ES" dirty="0">
              <a:solidFill>
                <a:schemeClr val="tx1"/>
              </a:solidFill>
            </a:endParaRPr>
          </a:p>
        </p:txBody>
      </p:sp>
      <p:sp>
        <p:nvSpPr>
          <p:cNvPr id="32" name="Marcador de contenido 6"/>
          <p:cNvSpPr>
            <a:spLocks noGrp="1"/>
          </p:cNvSpPr>
          <p:nvPr>
            <p:ph sz="quarter" idx="4"/>
          </p:nvPr>
        </p:nvSpPr>
        <p:spPr>
          <a:xfrm>
            <a:off x="9440672" y="5633493"/>
            <a:ext cx="1105051" cy="568286"/>
          </a:xfrm>
        </p:spPr>
        <p:txBody>
          <a:bodyPr>
            <a:normAutofit fontScale="92500" lnSpcReduction="10000"/>
          </a:bodyPr>
          <a:lstStyle/>
          <a:p>
            <a:pPr marL="0" indent="0" algn="ctr">
              <a:buNone/>
            </a:pPr>
            <a:r>
              <a:rPr lang="es-ES" dirty="0" smtClean="0">
                <a:solidFill>
                  <a:schemeClr val="tx1"/>
                </a:solidFill>
              </a:rPr>
              <a:t>Comité 3</a:t>
            </a:r>
          </a:p>
          <a:p>
            <a:pPr marL="0" indent="0" algn="ctr">
              <a:buNone/>
            </a:pPr>
            <a:endParaRPr lang="es-ES" dirty="0">
              <a:solidFill>
                <a:schemeClr val="tx1"/>
              </a:solidFill>
            </a:endParaRPr>
          </a:p>
        </p:txBody>
      </p:sp>
      <p:sp>
        <p:nvSpPr>
          <p:cNvPr id="24" name="23 CuadroTexto"/>
          <p:cNvSpPr txBox="1"/>
          <p:nvPr/>
        </p:nvSpPr>
        <p:spPr>
          <a:xfrm>
            <a:off x="8004074" y="3682762"/>
            <a:ext cx="2557110" cy="584775"/>
          </a:xfrm>
          <a:prstGeom prst="rect">
            <a:avLst/>
          </a:prstGeom>
          <a:noFill/>
        </p:spPr>
        <p:txBody>
          <a:bodyPr wrap="none" rtlCol="0">
            <a:spAutoFit/>
          </a:bodyPr>
          <a:lstStyle/>
          <a:p>
            <a:pPr algn="ctr"/>
            <a:r>
              <a:rPr lang="es-ES" sz="1600" dirty="0" smtClean="0"/>
              <a:t>13 miembros</a:t>
            </a:r>
          </a:p>
          <a:p>
            <a:pPr algn="ctr"/>
            <a:r>
              <a:rPr lang="es-ES" sz="1600" dirty="0" smtClean="0"/>
              <a:t>(máximo por Convenio)</a:t>
            </a:r>
            <a:endParaRPr lang="es-ES" sz="1600" dirty="0"/>
          </a:p>
        </p:txBody>
      </p:sp>
      <p:cxnSp>
        <p:nvCxnSpPr>
          <p:cNvPr id="33" name="32 Conector recto de flecha"/>
          <p:cNvCxnSpPr/>
          <p:nvPr/>
        </p:nvCxnSpPr>
        <p:spPr>
          <a:xfrm flipV="1">
            <a:off x="8364828" y="4156348"/>
            <a:ext cx="508716" cy="6640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de flecha"/>
          <p:cNvCxnSpPr>
            <a:stCxn id="3078" idx="0"/>
          </p:cNvCxnSpPr>
          <p:nvPr/>
        </p:nvCxnSpPr>
        <p:spPr>
          <a:xfrm flipH="1" flipV="1">
            <a:off x="9543245" y="4156348"/>
            <a:ext cx="425938" cy="6903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22" idx="0"/>
          </p:cNvCxnSpPr>
          <p:nvPr/>
        </p:nvCxnSpPr>
        <p:spPr>
          <a:xfrm flipH="1" flipV="1">
            <a:off x="10412495" y="4233083"/>
            <a:ext cx="443313" cy="3789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086152">
            <a:off x="7544673" y="4038441"/>
            <a:ext cx="621544" cy="55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0880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681565985"/>
              </p:ext>
            </p:extLst>
          </p:nvPr>
        </p:nvGraphicFramePr>
        <p:xfrm>
          <a:off x="2585230" y="1311790"/>
          <a:ext cx="8915400" cy="5069302"/>
        </p:xfrm>
        <a:graphic>
          <a:graphicData uri="http://schemas.openxmlformats.org/drawingml/2006/table">
            <a:tbl>
              <a:tblPr firstRow="1" firstCol="1" bandRow="1">
                <a:tableStyleId>{5C22544A-7EE6-4342-B048-85BDC9FD1C3A}</a:tableStyleId>
              </a:tblPr>
              <a:tblGrid>
                <a:gridCol w="2971800">
                  <a:extLst>
                    <a:ext uri="{9D8B030D-6E8A-4147-A177-3AD203B41FA5}">
                      <a16:colId xmlns:a16="http://schemas.microsoft.com/office/drawing/2014/main" val="4036518715"/>
                    </a:ext>
                  </a:extLst>
                </a:gridCol>
                <a:gridCol w="2971800">
                  <a:extLst>
                    <a:ext uri="{9D8B030D-6E8A-4147-A177-3AD203B41FA5}">
                      <a16:colId xmlns:a16="http://schemas.microsoft.com/office/drawing/2014/main" val="3821427125"/>
                    </a:ext>
                  </a:extLst>
                </a:gridCol>
                <a:gridCol w="2971800">
                  <a:extLst>
                    <a:ext uri="{9D8B030D-6E8A-4147-A177-3AD203B41FA5}">
                      <a16:colId xmlns:a16="http://schemas.microsoft.com/office/drawing/2014/main" val="2350192991"/>
                    </a:ext>
                  </a:extLst>
                </a:gridCol>
              </a:tblGrid>
              <a:tr h="724186">
                <a:tc>
                  <a:txBody>
                    <a:bodyPr/>
                    <a:lstStyle/>
                    <a:p>
                      <a:pPr algn="ctr">
                        <a:lnSpc>
                          <a:spcPct val="107000"/>
                        </a:lnSpc>
                        <a:spcAft>
                          <a:spcPts val="0"/>
                        </a:spcAft>
                      </a:pPr>
                      <a:r>
                        <a:rPr lang="es-ES" sz="1200" dirty="0" smtClean="0">
                          <a:solidFill>
                            <a:schemeClr val="tx1"/>
                          </a:solidFill>
                          <a:effectLst/>
                          <a:latin typeface="+mj-lt"/>
                        </a:rPr>
                        <a:t>PLANTILLA DE LA EMPRESA</a:t>
                      </a:r>
                      <a:endParaRPr lang="es-ES" sz="1100" dirty="0">
                        <a:solidFill>
                          <a:schemeClr val="tx1"/>
                        </a:solidFill>
                        <a:effectLst/>
                        <a:latin typeface="+mj-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s-ES" sz="1200" dirty="0" smtClean="0">
                          <a:solidFill>
                            <a:schemeClr val="tx1"/>
                          </a:solidFill>
                          <a:effectLst/>
                          <a:latin typeface="+mj-lt"/>
                        </a:rPr>
                        <a:t>TIPO DE REPRESENTACIÓN</a:t>
                      </a:r>
                      <a:endParaRPr lang="es-ES" sz="1100" dirty="0">
                        <a:solidFill>
                          <a:schemeClr val="tx1"/>
                        </a:solidFill>
                        <a:effectLst/>
                        <a:latin typeface="+mj-lt"/>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s-ES" sz="1200" smtClean="0">
                          <a:solidFill>
                            <a:schemeClr val="tx1"/>
                          </a:solidFill>
                          <a:effectLst/>
                          <a:latin typeface="+mj-lt"/>
                        </a:rPr>
                        <a:t>NÚMERO DE REPRESENTANTES</a:t>
                      </a:r>
                      <a:endParaRPr lang="es-ES" sz="1100">
                        <a:solidFill>
                          <a:schemeClr val="tx1"/>
                        </a:solidFill>
                        <a:effectLst/>
                        <a:latin typeface="+mj-lt"/>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97471243"/>
                  </a:ext>
                </a:extLst>
              </a:tr>
              <a:tr h="724186">
                <a:tc>
                  <a:txBody>
                    <a:bodyPr/>
                    <a:lstStyle/>
                    <a:p>
                      <a:pPr algn="ctr">
                        <a:lnSpc>
                          <a:spcPct val="107000"/>
                        </a:lnSpc>
                        <a:spcAft>
                          <a:spcPts val="0"/>
                        </a:spcAft>
                      </a:pPr>
                      <a:r>
                        <a:rPr lang="es-ES" sz="1200" dirty="0" smtClean="0">
                          <a:solidFill>
                            <a:schemeClr val="tx1"/>
                          </a:solidFill>
                          <a:effectLst/>
                          <a:latin typeface="+mj-lt"/>
                        </a:rPr>
                        <a:t>3 trabajadores</a:t>
                      </a:r>
                      <a:endParaRPr lang="es-ES" sz="1100" dirty="0">
                        <a:solidFill>
                          <a:schemeClr val="tx1"/>
                        </a:solidFill>
                        <a:effectLst/>
                        <a:latin typeface="+mj-lt"/>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tc>
                  <a:txBody>
                    <a:bodyPr/>
                    <a:lstStyle/>
                    <a:p>
                      <a:pPr>
                        <a:lnSpc>
                          <a:spcPct val="107000"/>
                        </a:lnSpc>
                      </a:pPr>
                      <a:endParaRPr lang="es-ES" sz="1100">
                        <a:solidFill>
                          <a:schemeClr val="tx1"/>
                        </a:solidFill>
                        <a:effectLst/>
                        <a:latin typeface="+mj-lt"/>
                        <a:cs typeface="Times New Roman" panose="02020603050405020304" pitchFamily="18" charset="0"/>
                      </a:endParaRPr>
                    </a:p>
                  </a:txBody>
                  <a:tcPr marL="9525" marR="9525" marT="9525" marB="9525" anchor="ctr"/>
                </a:tc>
                <a:extLst>
                  <a:ext uri="{0D108BD9-81ED-4DB2-BD59-A6C34878D82A}">
                    <a16:rowId xmlns:a16="http://schemas.microsoft.com/office/drawing/2014/main" val="1736641342"/>
                  </a:ext>
                </a:extLst>
              </a:tr>
              <a:tr h="724186">
                <a:tc>
                  <a:txBody>
                    <a:bodyPr/>
                    <a:lstStyle/>
                    <a:p>
                      <a:pPr algn="ctr">
                        <a:lnSpc>
                          <a:spcPct val="107000"/>
                        </a:lnSpc>
                        <a:spcAft>
                          <a:spcPts val="0"/>
                        </a:spcAft>
                      </a:pPr>
                      <a:r>
                        <a:rPr lang="es-ES" sz="1200" dirty="0" smtClean="0">
                          <a:solidFill>
                            <a:schemeClr val="tx1"/>
                          </a:solidFill>
                          <a:effectLst/>
                          <a:latin typeface="+mj-lt"/>
                        </a:rPr>
                        <a:t>15 trabajadores</a:t>
                      </a:r>
                      <a:endParaRPr lang="es-ES" sz="1100" dirty="0">
                        <a:solidFill>
                          <a:schemeClr val="tx1"/>
                        </a:solidFill>
                        <a:effectLst/>
                        <a:latin typeface="+mj-lt"/>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extLst>
                  <a:ext uri="{0D108BD9-81ED-4DB2-BD59-A6C34878D82A}">
                    <a16:rowId xmlns:a16="http://schemas.microsoft.com/office/drawing/2014/main" val="3099002891"/>
                  </a:ext>
                </a:extLst>
              </a:tr>
              <a:tr h="724186">
                <a:tc>
                  <a:txBody>
                    <a:bodyPr/>
                    <a:lstStyle/>
                    <a:p>
                      <a:pPr algn="ctr">
                        <a:lnSpc>
                          <a:spcPct val="107000"/>
                        </a:lnSpc>
                        <a:spcAft>
                          <a:spcPts val="0"/>
                        </a:spcAft>
                      </a:pPr>
                      <a:r>
                        <a:rPr lang="es-ES" sz="1200" dirty="0" smtClean="0">
                          <a:solidFill>
                            <a:schemeClr val="tx1"/>
                          </a:solidFill>
                          <a:effectLst/>
                          <a:latin typeface="+mj-lt"/>
                        </a:rPr>
                        <a:t>47 trabajadores</a:t>
                      </a:r>
                      <a:endParaRPr lang="es-ES" sz="1100" dirty="0">
                        <a:solidFill>
                          <a:schemeClr val="tx1"/>
                        </a:solidFill>
                        <a:effectLst/>
                        <a:latin typeface="+mj-lt"/>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extLst>
                  <a:ext uri="{0D108BD9-81ED-4DB2-BD59-A6C34878D82A}">
                    <a16:rowId xmlns:a16="http://schemas.microsoft.com/office/drawing/2014/main" val="1520257171"/>
                  </a:ext>
                </a:extLst>
              </a:tr>
              <a:tr h="724186">
                <a:tc>
                  <a:txBody>
                    <a:bodyPr/>
                    <a:lstStyle/>
                    <a:p>
                      <a:pPr algn="ctr">
                        <a:lnSpc>
                          <a:spcPct val="107000"/>
                        </a:lnSpc>
                        <a:spcAft>
                          <a:spcPts val="0"/>
                        </a:spcAft>
                      </a:pPr>
                      <a:r>
                        <a:rPr lang="es-ES" sz="1200" dirty="0" smtClean="0">
                          <a:solidFill>
                            <a:schemeClr val="tx1"/>
                          </a:solidFill>
                          <a:effectLst/>
                          <a:latin typeface="+mj-lt"/>
                        </a:rPr>
                        <a:t>83 trabajadores</a:t>
                      </a:r>
                      <a:endParaRPr lang="es-ES" sz="1100" dirty="0">
                        <a:solidFill>
                          <a:schemeClr val="tx1"/>
                        </a:solidFill>
                        <a:effectLst/>
                        <a:latin typeface="+mj-lt"/>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extLst>
                  <a:ext uri="{0D108BD9-81ED-4DB2-BD59-A6C34878D82A}">
                    <a16:rowId xmlns:a16="http://schemas.microsoft.com/office/drawing/2014/main" val="2842913591"/>
                  </a:ext>
                </a:extLst>
              </a:tr>
              <a:tr h="724186">
                <a:tc>
                  <a:txBody>
                    <a:bodyPr/>
                    <a:lstStyle/>
                    <a:p>
                      <a:pPr algn="ctr">
                        <a:lnSpc>
                          <a:spcPct val="107000"/>
                        </a:lnSpc>
                        <a:spcAft>
                          <a:spcPts val="0"/>
                        </a:spcAft>
                      </a:pPr>
                      <a:r>
                        <a:rPr lang="es-ES" sz="1200" dirty="0" smtClean="0">
                          <a:solidFill>
                            <a:schemeClr val="tx1"/>
                          </a:solidFill>
                          <a:effectLst/>
                          <a:latin typeface="+mj-lt"/>
                        </a:rPr>
                        <a:t>348 trabajadores</a:t>
                      </a:r>
                      <a:endParaRPr lang="es-ES" sz="1100" dirty="0">
                        <a:solidFill>
                          <a:schemeClr val="tx1"/>
                        </a:solidFill>
                        <a:effectLst/>
                        <a:latin typeface="+mj-lt"/>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extLst>
                  <a:ext uri="{0D108BD9-81ED-4DB2-BD59-A6C34878D82A}">
                    <a16:rowId xmlns:a16="http://schemas.microsoft.com/office/drawing/2014/main" val="1765291606"/>
                  </a:ext>
                </a:extLst>
              </a:tr>
              <a:tr h="724186">
                <a:tc>
                  <a:txBody>
                    <a:bodyPr/>
                    <a:lstStyle/>
                    <a:p>
                      <a:pPr algn="ctr">
                        <a:lnSpc>
                          <a:spcPct val="107000"/>
                        </a:lnSpc>
                        <a:spcAft>
                          <a:spcPts val="0"/>
                        </a:spcAft>
                      </a:pPr>
                      <a:r>
                        <a:rPr lang="es-ES" sz="1200" dirty="0" smtClean="0">
                          <a:solidFill>
                            <a:schemeClr val="tx1"/>
                          </a:solidFill>
                          <a:effectLst/>
                          <a:latin typeface="+mj-lt"/>
                        </a:rPr>
                        <a:t>3500 trabajadores</a:t>
                      </a:r>
                      <a:endParaRPr lang="es-ES" sz="1100" dirty="0">
                        <a:solidFill>
                          <a:schemeClr val="tx1"/>
                        </a:solidFill>
                        <a:effectLst/>
                        <a:latin typeface="+mj-lt"/>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tc>
                  <a:txBody>
                    <a:bodyPr/>
                    <a:lstStyle/>
                    <a:p>
                      <a:pPr>
                        <a:lnSpc>
                          <a:spcPct val="107000"/>
                        </a:lnSpc>
                      </a:pPr>
                      <a:endParaRPr lang="es-ES" sz="1100" dirty="0">
                        <a:solidFill>
                          <a:schemeClr val="tx1"/>
                        </a:solidFill>
                        <a:effectLst/>
                        <a:latin typeface="+mj-lt"/>
                        <a:cs typeface="Times New Roman" panose="02020603050405020304" pitchFamily="18" charset="0"/>
                      </a:endParaRPr>
                    </a:p>
                  </a:txBody>
                  <a:tcPr marL="9525" marR="9525" marT="9525" marB="9525" anchor="ctr"/>
                </a:tc>
                <a:extLst>
                  <a:ext uri="{0D108BD9-81ED-4DB2-BD59-A6C34878D82A}">
                    <a16:rowId xmlns:a16="http://schemas.microsoft.com/office/drawing/2014/main" val="362941672"/>
                  </a:ext>
                </a:extLst>
              </a:tr>
            </a:tbl>
          </a:graphicData>
        </a:graphic>
      </p:graphicFrame>
      <p:sp>
        <p:nvSpPr>
          <p:cNvPr id="3" name="Rectangle 1"/>
          <p:cNvSpPr>
            <a:spLocks noChangeArrowheads="1"/>
          </p:cNvSpPr>
          <p:nvPr/>
        </p:nvSpPr>
        <p:spPr bwMode="auto">
          <a:xfrm>
            <a:off x="1893860" y="-48696"/>
            <a:ext cx="1040861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600" b="0" i="0" u="none" strike="noStrike" cap="none" normalizeH="0" baseline="0" dirty="0" smtClean="0">
              <a:ln>
                <a:noFill/>
              </a:ln>
              <a:effectLst/>
              <a:latin typeface="Calibri" panose="020F0502020204030204" pitchFamily="34" charset="0"/>
              <a:ea typeface="Times New Roman" panose="02020603050405020304" pitchFamily="18" charset="0"/>
              <a:cs typeface="Times New Roman" panose="02020603050405020304" pitchFamily="18" charset="0"/>
              <a:hlinkClick r:id="rId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smtClean="0">
                <a:ln>
                  <a:noFill/>
                </a:ln>
                <a:effectLst/>
                <a:latin typeface="+mj-lt"/>
                <a:ea typeface="Times New Roman" panose="02020603050405020304" pitchFamily="18" charset="0"/>
                <a:cs typeface="Times New Roman" panose="02020603050405020304" pitchFamily="18" charset="0"/>
                <a:hlinkClick r:id="rId2"/>
              </a:rPr>
              <a:t>Actividad 1: Representación unitaria</a:t>
            </a:r>
            <a:endParaRPr kumimoji="0" lang="es-ES" altLang="es-ES" sz="1600" b="0" i="0" u="none"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600" b="0" i="0" u="none" strike="noStrike" cap="none" normalizeH="0" baseline="0" dirty="0" smtClean="0">
              <a:ln>
                <a:noFill/>
              </a:ln>
              <a:effectLst/>
              <a:latin typeface="+mj-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smtClean="0">
                <a:ln>
                  <a:noFill/>
                </a:ln>
                <a:effectLst/>
                <a:latin typeface="+mj-lt"/>
                <a:ea typeface="Times New Roman" panose="02020603050405020304" pitchFamily="18" charset="0"/>
                <a:cs typeface="Times New Roman" panose="02020603050405020304" pitchFamily="18" charset="0"/>
              </a:rPr>
              <a:t>Para las siguientes empresas indica la clase de representación unitaria  y el número de representantes</a:t>
            </a:r>
            <a:r>
              <a:rPr kumimoji="0" lang="es-ES" altLang="es-ES" sz="1600" b="0" i="0" u="none" strike="noStrike" cap="none" normalizeH="0" baseline="0" dirty="0" smtClean="0">
                <a:ln>
                  <a:noFill/>
                </a:ln>
                <a:effectLst/>
                <a:latin typeface="Calibri" panose="020F0502020204030204" pitchFamily="34" charset="0"/>
                <a:ea typeface="Times New Roman" panose="02020603050405020304" pitchFamily="18" charset="0"/>
                <a:cs typeface="Times New Roman" panose="02020603050405020304" pitchFamily="18" charset="0"/>
              </a:rPr>
              <a:t>:</a:t>
            </a:r>
            <a:endParaRPr kumimoji="0" lang="es-ES" altLang="es-ES" sz="16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828079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2592924" y="624110"/>
            <a:ext cx="8911687" cy="367563"/>
          </a:xfrm>
        </p:spPr>
        <p:txBody>
          <a:bodyPr>
            <a:normAutofit fontScale="90000"/>
          </a:bodyPr>
          <a:lstStyle/>
          <a:p>
            <a:pPr lvl="0" defTabSz="914400" eaLnBrk="0" fontAlgn="base" hangingPunct="0">
              <a:spcAft>
                <a:spcPct val="0"/>
              </a:spcAft>
            </a:pPr>
            <a:r>
              <a:rPr lang="es-ES" altLang="es-ES" sz="1600" dirty="0">
                <a:ea typeface="Times New Roman" panose="02020603050405020304" pitchFamily="18" charset="0"/>
                <a:cs typeface="Times New Roman" panose="02020603050405020304" pitchFamily="18" charset="0"/>
                <a:hlinkClick r:id="rId2"/>
              </a:rPr>
              <a:t>Actividad </a:t>
            </a:r>
            <a:r>
              <a:rPr lang="es-ES" altLang="es-ES" sz="1600" dirty="0" smtClean="0">
                <a:ea typeface="Times New Roman" panose="02020603050405020304" pitchFamily="18" charset="0"/>
                <a:cs typeface="Times New Roman" panose="02020603050405020304" pitchFamily="18" charset="0"/>
                <a:hlinkClick r:id="rId2"/>
              </a:rPr>
              <a:t>2:</a:t>
            </a:r>
            <a:r>
              <a:rPr lang="es-ES" altLang="es-ES" sz="1600" dirty="0">
                <a:ea typeface="Times New Roman" panose="02020603050405020304" pitchFamily="18" charset="0"/>
                <a:cs typeface="Times New Roman" panose="02020603050405020304" pitchFamily="18" charset="0"/>
                <a:hlinkClick r:id="rId2"/>
              </a:rPr>
              <a:t> Representación unitaria</a:t>
            </a:r>
            <a:r>
              <a:rPr lang="es-ES" altLang="es-ES" sz="1600" dirty="0"/>
              <a:t/>
            </a:r>
            <a:br>
              <a:rPr lang="es-ES" altLang="es-ES" sz="1600" dirty="0"/>
            </a:br>
            <a:endParaRPr lang="es-ES" altLang="es-ES" sz="1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5 CuadroTexto"/>
          <p:cNvSpPr txBox="1"/>
          <p:nvPr/>
        </p:nvSpPr>
        <p:spPr>
          <a:xfrm>
            <a:off x="2165976" y="1447019"/>
            <a:ext cx="8892862" cy="5078313"/>
          </a:xfrm>
          <a:prstGeom prst="rect">
            <a:avLst/>
          </a:prstGeom>
          <a:noFill/>
        </p:spPr>
        <p:txBody>
          <a:bodyPr wrap="square" rtlCol="0">
            <a:spAutoFit/>
          </a:bodyPr>
          <a:lstStyle/>
          <a:p>
            <a:pPr marL="342900" indent="-342900" algn="just">
              <a:buFont typeface="+mj-lt"/>
              <a:buAutoNum type="arabicParenR"/>
            </a:pPr>
            <a:r>
              <a:rPr lang="es-ES" dirty="0" smtClean="0"/>
              <a:t>Una empresa tiene dos centros de trabajo, uno en Toledo que cuenta con  trabajadores 18 trabajadores y el otro en Ciudad Real que cuenta con  55 trabajadores. </a:t>
            </a:r>
          </a:p>
          <a:p>
            <a:pPr marL="342900" indent="-342900" algn="just">
              <a:buAutoNum type="arabicParenR"/>
            </a:pPr>
            <a:endParaRPr lang="es-ES" dirty="0"/>
          </a:p>
          <a:p>
            <a:pPr marL="342900" indent="-342900" algn="just">
              <a:buAutoNum type="arabicParenR"/>
            </a:pPr>
            <a:endParaRPr lang="es-ES" dirty="0" smtClean="0"/>
          </a:p>
          <a:p>
            <a:pPr marL="342900" indent="-342900" algn="just">
              <a:buAutoNum type="arabicParenR"/>
            </a:pPr>
            <a:endParaRPr lang="es-ES" dirty="0"/>
          </a:p>
          <a:p>
            <a:pPr marL="342900" indent="-342900" algn="just">
              <a:buAutoNum type="arabicParenR"/>
            </a:pPr>
            <a:endParaRPr lang="es-ES" dirty="0" smtClean="0"/>
          </a:p>
          <a:p>
            <a:pPr marL="342900" indent="-342900" algn="just">
              <a:buAutoNum type="arabicParenR"/>
            </a:pPr>
            <a:r>
              <a:rPr lang="es-ES" dirty="0" smtClean="0"/>
              <a:t>Una </a:t>
            </a:r>
            <a:r>
              <a:rPr lang="es-ES" dirty="0"/>
              <a:t>empresa tiene tres centros de trabajo en Almería, uno con 40 </a:t>
            </a:r>
            <a:r>
              <a:rPr lang="es-ES" dirty="0" smtClean="0"/>
              <a:t>trabajadores, otro </a:t>
            </a:r>
            <a:r>
              <a:rPr lang="es-ES" dirty="0"/>
              <a:t>con 30 y otro con </a:t>
            </a:r>
            <a:r>
              <a:rPr lang="es-ES" dirty="0" smtClean="0"/>
              <a:t>60.</a:t>
            </a:r>
          </a:p>
          <a:p>
            <a:pPr marL="342900" indent="-342900" algn="just">
              <a:buAutoNum type="arabicParenR"/>
            </a:pPr>
            <a:endParaRPr lang="es-ES" dirty="0" smtClean="0"/>
          </a:p>
          <a:p>
            <a:pPr algn="just"/>
            <a:endParaRPr lang="es-ES" dirty="0" smtClean="0"/>
          </a:p>
          <a:p>
            <a:pPr algn="just"/>
            <a:endParaRPr lang="es-ES" dirty="0"/>
          </a:p>
          <a:p>
            <a:pPr marL="342900" indent="-342900" algn="just">
              <a:buAutoNum type="arabicParenR"/>
            </a:pPr>
            <a:endParaRPr lang="es-ES" dirty="0" smtClean="0"/>
          </a:p>
          <a:p>
            <a:pPr marL="342900" indent="-342900" algn="just">
              <a:buAutoNum type="arabicParenR"/>
            </a:pPr>
            <a:r>
              <a:rPr lang="es-ES" dirty="0" smtClean="0"/>
              <a:t>Una </a:t>
            </a:r>
            <a:r>
              <a:rPr lang="es-ES" dirty="0"/>
              <a:t>empresa tiene 5 centros de trabajo, con 800 trabajadores cada uno. </a:t>
            </a:r>
            <a:r>
              <a:rPr lang="es-ES" dirty="0" smtClean="0"/>
              <a:t>En cada centro existe un comité </a:t>
            </a:r>
            <a:r>
              <a:rPr lang="es-ES" dirty="0"/>
              <a:t>de empresa, compuesto por 21 delegados de personal.</a:t>
            </a:r>
          </a:p>
          <a:p>
            <a:pPr algn="just"/>
            <a:endParaRPr lang="es-ES" dirty="0" smtClean="0"/>
          </a:p>
          <a:p>
            <a:pPr algn="just"/>
            <a:endParaRPr lang="es-ES" dirty="0"/>
          </a:p>
        </p:txBody>
      </p:sp>
      <p:sp>
        <p:nvSpPr>
          <p:cNvPr id="8" name="7 Rectángulo"/>
          <p:cNvSpPr/>
          <p:nvPr/>
        </p:nvSpPr>
        <p:spPr>
          <a:xfrm>
            <a:off x="1947930" y="995622"/>
            <a:ext cx="9646275" cy="338554"/>
          </a:xfrm>
          <a:prstGeom prst="rect">
            <a:avLst/>
          </a:prstGeom>
        </p:spPr>
        <p:txBody>
          <a:bodyPr wrap="square">
            <a:spAutoFit/>
          </a:bodyPr>
          <a:lstStyle/>
          <a:p>
            <a:r>
              <a:rPr lang="es-ES" sz="1600" dirty="0" smtClean="0"/>
              <a:t>Indica como se organizaría la representación de los trabajadores en las </a:t>
            </a:r>
            <a:r>
              <a:rPr lang="es-ES" sz="1600" dirty="0"/>
              <a:t>siguientes </a:t>
            </a:r>
            <a:r>
              <a:rPr lang="es-ES" sz="1600" dirty="0" smtClean="0"/>
              <a:t>empresas:</a:t>
            </a:r>
            <a:endParaRPr lang="es-ES" sz="1600" dirty="0"/>
          </a:p>
        </p:txBody>
      </p:sp>
      <p:sp>
        <p:nvSpPr>
          <p:cNvPr id="9" name="8 Estrella de 6 puntas"/>
          <p:cNvSpPr/>
          <p:nvPr/>
        </p:nvSpPr>
        <p:spPr>
          <a:xfrm>
            <a:off x="7212169" y="2047741"/>
            <a:ext cx="3000777" cy="1146220"/>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1 Delegado </a:t>
            </a:r>
          </a:p>
          <a:p>
            <a:pPr algn="ctr"/>
            <a:r>
              <a:rPr lang="es-ES" sz="1400" dirty="0" smtClean="0">
                <a:solidFill>
                  <a:schemeClr val="tx1"/>
                </a:solidFill>
              </a:rPr>
              <a:t>1 Comité</a:t>
            </a:r>
            <a:endParaRPr lang="es-ES" sz="1400" dirty="0">
              <a:solidFill>
                <a:schemeClr val="tx1"/>
              </a:solidFill>
            </a:endParaRPr>
          </a:p>
        </p:txBody>
      </p:sp>
      <p:sp>
        <p:nvSpPr>
          <p:cNvPr id="17" name="16 Estrella de 5 puntas"/>
          <p:cNvSpPr/>
          <p:nvPr/>
        </p:nvSpPr>
        <p:spPr>
          <a:xfrm>
            <a:off x="7598534" y="3773510"/>
            <a:ext cx="3696237" cy="123637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1 Comité Conjunto</a:t>
            </a:r>
          </a:p>
          <a:p>
            <a:pPr algn="ctr"/>
            <a:r>
              <a:rPr lang="es-ES" sz="1400" dirty="0" smtClean="0">
                <a:solidFill>
                  <a:schemeClr val="tx1"/>
                </a:solidFill>
              </a:rPr>
              <a:t>1 Comité</a:t>
            </a:r>
            <a:endParaRPr lang="es-ES" sz="1400" dirty="0">
              <a:solidFill>
                <a:schemeClr val="tx1"/>
              </a:solidFill>
            </a:endParaRPr>
          </a:p>
        </p:txBody>
      </p:sp>
      <p:sp>
        <p:nvSpPr>
          <p:cNvPr id="19" name="18 Estrella de 5 puntas"/>
          <p:cNvSpPr/>
          <p:nvPr/>
        </p:nvSpPr>
        <p:spPr>
          <a:xfrm>
            <a:off x="6516710" y="5610932"/>
            <a:ext cx="4114799" cy="914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smtClean="0">
                <a:solidFill>
                  <a:schemeClr val="tx1"/>
                </a:solidFill>
              </a:rPr>
              <a:t>Comité </a:t>
            </a:r>
            <a:r>
              <a:rPr lang="es-ES" sz="1400" dirty="0" err="1" smtClean="0">
                <a:solidFill>
                  <a:schemeClr val="tx1"/>
                </a:solidFill>
              </a:rPr>
              <a:t>Intercerntos</a:t>
            </a:r>
            <a:endParaRPr lang="es-ES" sz="1400" dirty="0">
              <a:solidFill>
                <a:schemeClr val="tx1"/>
              </a:solidFill>
            </a:endParaRPr>
          </a:p>
        </p:txBody>
      </p:sp>
    </p:spTree>
    <p:extLst>
      <p:ext uri="{BB962C8B-B14F-4D97-AF65-F5344CB8AC3E}">
        <p14:creationId xmlns:p14="http://schemas.microsoft.com/office/powerpoint/2010/main" val="150763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2592924" y="624110"/>
            <a:ext cx="8911687" cy="316048"/>
          </a:xfrm>
        </p:spPr>
        <p:txBody>
          <a:bodyPr>
            <a:noAutofit/>
          </a:bodyPr>
          <a:lstStyle/>
          <a:p>
            <a:pPr lvl="0" defTabSz="914400" eaLnBrk="0" fontAlgn="base" hangingPunct="0">
              <a:spcAft>
                <a:spcPct val="0"/>
              </a:spcAft>
            </a:pPr>
            <a:r>
              <a:rPr lang="es-ES" altLang="es-ES" sz="1400" dirty="0" smtClean="0">
                <a:ea typeface="Times New Roman" panose="02020603050405020304" pitchFamily="18" charset="0"/>
                <a:cs typeface="Times New Roman" panose="02020603050405020304" pitchFamily="18" charset="0"/>
                <a:hlinkClick r:id="rId2"/>
              </a:rPr>
              <a:t>Caso Práctico  3:</a:t>
            </a:r>
            <a:r>
              <a:rPr lang="es-ES" altLang="es-ES" sz="1400" dirty="0">
                <a:ea typeface="Times New Roman" panose="02020603050405020304" pitchFamily="18" charset="0"/>
                <a:cs typeface="Times New Roman" panose="02020603050405020304" pitchFamily="18" charset="0"/>
                <a:hlinkClick r:id="rId2"/>
              </a:rPr>
              <a:t> Representación unitaria</a:t>
            </a:r>
            <a:r>
              <a:rPr lang="es-ES" altLang="es-ES" sz="1400" dirty="0"/>
              <a:t/>
            </a:r>
            <a:br>
              <a:rPr lang="es-ES" altLang="es-ES" sz="1400" dirty="0"/>
            </a:br>
            <a:r>
              <a:rPr lang="es-ES" altLang="es-ES" sz="1400" dirty="0">
                <a:ea typeface="Times New Roman" panose="02020603050405020304" pitchFamily="18" charset="0"/>
                <a:cs typeface="Times New Roman" panose="02020603050405020304" pitchFamily="18" charset="0"/>
              </a:rPr>
              <a:t/>
            </a:r>
            <a:br>
              <a:rPr lang="es-ES" altLang="es-ES" sz="1400" dirty="0">
                <a:ea typeface="Times New Roman" panose="02020603050405020304" pitchFamily="18" charset="0"/>
                <a:cs typeface="Times New Roman" panose="02020603050405020304" pitchFamily="18" charset="0"/>
              </a:rPr>
            </a:br>
            <a:r>
              <a:rPr lang="es-ES" sz="1400" dirty="0"/>
              <a:t/>
            </a:r>
            <a:br>
              <a:rPr lang="es-ES" sz="1400" dirty="0"/>
            </a:br>
            <a:endParaRPr lang="es-ES" sz="1400" dirty="0"/>
          </a:p>
        </p:txBody>
      </p:sp>
      <p:sp>
        <p:nvSpPr>
          <p:cNvPr id="8" name="7 Rectángulo"/>
          <p:cNvSpPr/>
          <p:nvPr/>
        </p:nvSpPr>
        <p:spPr>
          <a:xfrm>
            <a:off x="2545724" y="1466843"/>
            <a:ext cx="7538434" cy="3046988"/>
          </a:xfrm>
          <a:prstGeom prst="rect">
            <a:avLst/>
          </a:prstGeom>
        </p:spPr>
        <p:txBody>
          <a:bodyPr wrap="square">
            <a:spAutoFit/>
          </a:bodyPr>
          <a:lstStyle/>
          <a:p>
            <a:pPr lvl="0" algn="just" defTabSz="914400" eaLnBrk="0" fontAlgn="base" hangingPunct="0">
              <a:spcBef>
                <a:spcPct val="0"/>
              </a:spcBef>
              <a:spcAft>
                <a:spcPct val="0"/>
              </a:spcAft>
            </a:pPr>
            <a:r>
              <a:rPr lang="es-ES" altLang="es-ES" sz="1600" dirty="0" smtClean="0">
                <a:latin typeface="+mj-lt"/>
              </a:rPr>
              <a:t>Una empresa de productos farmacéuticos cuenta con tres centros de trabajo en Sevilla: una fábrica con una plantilla de 65 trabajadores, una tienda con 25 empleados y otra tienda con 10 trabajadores.  Además la empresa cuenta con otro centro de trabajo en Granada en el que hay 55 trabajadores.</a:t>
            </a:r>
          </a:p>
          <a:p>
            <a:pPr lvl="0" algn="just" defTabSz="914400" eaLnBrk="0" fontAlgn="base" hangingPunct="0">
              <a:spcBef>
                <a:spcPct val="0"/>
              </a:spcBef>
              <a:spcAft>
                <a:spcPct val="0"/>
              </a:spcAft>
            </a:pPr>
            <a:endParaRPr lang="es-ES" altLang="es-ES" sz="1600" dirty="0">
              <a:latin typeface="+mj-lt"/>
            </a:endParaRPr>
          </a:p>
          <a:p>
            <a:pPr lvl="0" algn="just" defTabSz="914400" eaLnBrk="0" fontAlgn="base" hangingPunct="0">
              <a:spcBef>
                <a:spcPct val="0"/>
              </a:spcBef>
              <a:spcAft>
                <a:spcPct val="0"/>
              </a:spcAft>
            </a:pPr>
            <a:r>
              <a:rPr lang="es-ES" altLang="es-ES" sz="1600" dirty="0" smtClean="0">
                <a:latin typeface="+mj-lt"/>
              </a:rPr>
              <a:t>1º) ¿Todos los centros de trabajo pueden tener representación unitaria?</a:t>
            </a:r>
          </a:p>
          <a:p>
            <a:pPr lvl="0" algn="just" defTabSz="914400" eaLnBrk="0" fontAlgn="base" hangingPunct="0">
              <a:spcBef>
                <a:spcPct val="0"/>
              </a:spcBef>
              <a:spcAft>
                <a:spcPct val="0"/>
              </a:spcAft>
            </a:pPr>
            <a:endParaRPr lang="es-ES" altLang="es-ES" sz="1600" dirty="0">
              <a:latin typeface="+mj-lt"/>
            </a:endParaRPr>
          </a:p>
          <a:p>
            <a:pPr lvl="0" algn="just" defTabSz="914400" eaLnBrk="0" fontAlgn="base" hangingPunct="0">
              <a:spcBef>
                <a:spcPct val="0"/>
              </a:spcBef>
              <a:spcAft>
                <a:spcPct val="0"/>
              </a:spcAft>
            </a:pPr>
            <a:r>
              <a:rPr lang="es-ES" altLang="es-ES" sz="1600" dirty="0" smtClean="0">
                <a:latin typeface="+mj-lt"/>
              </a:rPr>
              <a:t>2º) ¿Qué tipo de representación unitaria podrá constituirse en cada centro de trabajo?</a:t>
            </a:r>
          </a:p>
          <a:p>
            <a:pPr lvl="0" algn="just" defTabSz="914400" eaLnBrk="0" fontAlgn="base" hangingPunct="0">
              <a:spcBef>
                <a:spcPct val="0"/>
              </a:spcBef>
              <a:spcAft>
                <a:spcPct val="0"/>
              </a:spcAft>
            </a:pPr>
            <a:endParaRPr lang="es-ES" altLang="es-ES" sz="1600" dirty="0">
              <a:latin typeface="+mj-lt"/>
            </a:endParaRPr>
          </a:p>
          <a:p>
            <a:pPr lvl="0" algn="just" defTabSz="914400" eaLnBrk="0" fontAlgn="base" hangingPunct="0">
              <a:spcBef>
                <a:spcPct val="0"/>
              </a:spcBef>
              <a:spcAft>
                <a:spcPct val="0"/>
              </a:spcAft>
            </a:pPr>
            <a:r>
              <a:rPr lang="es-ES" altLang="es-ES" sz="1600" dirty="0" smtClean="0">
                <a:latin typeface="+mj-lt"/>
              </a:rPr>
              <a:t>3º) ¿Podrá constituirse algún  otro tipo de comité de empresa?</a:t>
            </a:r>
            <a:endParaRPr lang="es-ES" altLang="es-ES" sz="1600" dirty="0">
              <a:latin typeface="+mj-lt"/>
            </a:endParaRPr>
          </a:p>
        </p:txBody>
      </p:sp>
    </p:spTree>
    <p:extLst>
      <p:ext uri="{BB962C8B-B14F-4D97-AF65-F5344CB8AC3E}">
        <p14:creationId xmlns:p14="http://schemas.microsoft.com/office/powerpoint/2010/main" val="2344650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pPr algn="ctr"/>
            <a:r>
              <a:rPr lang="es-ES" b="1" dirty="0" smtClean="0">
                <a:solidFill>
                  <a:schemeClr val="accent1"/>
                </a:solidFill>
              </a:rPr>
              <a:t>LAS ELECCIONES </a:t>
            </a:r>
            <a:endParaRPr lang="es-ES" b="1" dirty="0">
              <a:solidFill>
                <a:schemeClr val="accent1"/>
              </a:solidFill>
            </a:endParaRPr>
          </a:p>
        </p:txBody>
      </p:sp>
      <p:graphicFrame>
        <p:nvGraphicFramePr>
          <p:cNvPr id="6" name="5 Marcador de contenido"/>
          <p:cNvGraphicFramePr>
            <a:graphicFrameLocks noGrp="1"/>
          </p:cNvGraphicFramePr>
          <p:nvPr>
            <p:ph sz="half" idx="1"/>
            <p:extLst>
              <p:ext uri="{D42A27DB-BD31-4B8C-83A1-F6EECF244321}">
                <p14:modId xmlns:p14="http://schemas.microsoft.com/office/powerpoint/2010/main" val="1307065898"/>
              </p:ext>
            </p:extLst>
          </p:nvPr>
        </p:nvGraphicFramePr>
        <p:xfrm>
          <a:off x="2537139" y="4629941"/>
          <a:ext cx="4313237" cy="1483360"/>
        </p:xfrm>
        <a:graphic>
          <a:graphicData uri="http://schemas.openxmlformats.org/drawingml/2006/table">
            <a:tbl>
              <a:tblPr firstRow="1" bandRow="1">
                <a:tableStyleId>{5C22544A-7EE6-4342-B048-85BDC9FD1C3A}</a:tableStyleId>
              </a:tblPr>
              <a:tblGrid>
                <a:gridCol w="4313237">
                  <a:extLst>
                    <a:ext uri="{9D8B030D-6E8A-4147-A177-3AD203B41FA5}">
                      <a16:colId xmlns:a16="http://schemas.microsoft.com/office/drawing/2014/main" val="20000"/>
                    </a:ext>
                  </a:extLst>
                </a:gridCol>
              </a:tblGrid>
              <a:tr h="370840">
                <a:tc>
                  <a:txBody>
                    <a:bodyPr/>
                    <a:lstStyle/>
                    <a:p>
                      <a:pPr algn="ctr"/>
                      <a:r>
                        <a:rPr lang="es-ES" dirty="0" smtClean="0">
                          <a:solidFill>
                            <a:schemeClr val="tx1"/>
                          </a:solidFill>
                        </a:rPr>
                        <a:t>QUIENES</a:t>
                      </a:r>
                      <a:r>
                        <a:rPr lang="es-ES" baseline="0" dirty="0" smtClean="0">
                          <a:solidFill>
                            <a:schemeClr val="tx1"/>
                          </a:solidFill>
                        </a:rPr>
                        <a:t> PUEDEN VOTAR</a:t>
                      </a:r>
                      <a:endParaRPr lang="es-ES" dirty="0">
                        <a:solidFill>
                          <a:schemeClr val="tx1"/>
                        </a:solidFill>
                      </a:endParaRP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dirty="0" smtClean="0"/>
                        <a:t>Trabajadores de la empresa:</a:t>
                      </a:r>
                    </a:p>
                  </a:txBody>
                  <a:tcPr/>
                </a:tc>
                <a:extLst>
                  <a:ext uri="{0D108BD9-81ED-4DB2-BD59-A6C34878D82A}">
                    <a16:rowId xmlns:a16="http://schemas.microsoft.com/office/drawing/2014/main" val="10001"/>
                  </a:ext>
                </a:extLst>
              </a:tr>
              <a:tr h="370840">
                <a:tc>
                  <a:txBody>
                    <a:bodyPr/>
                    <a:lstStyle/>
                    <a:p>
                      <a:pPr marL="285750" indent="-285750">
                        <a:buFont typeface="Wingdings" panose="05000000000000000000" pitchFamily="2" charset="2"/>
                        <a:buChar char="§"/>
                      </a:pPr>
                      <a:r>
                        <a:rPr lang="es-ES" dirty="0" smtClean="0"/>
                        <a:t>Mayores de 16 años</a:t>
                      </a:r>
                      <a:endParaRPr lang="es-ES" dirty="0"/>
                    </a:p>
                  </a:txBody>
                  <a:tcPr/>
                </a:tc>
                <a:extLst>
                  <a:ext uri="{0D108BD9-81ED-4DB2-BD59-A6C34878D82A}">
                    <a16:rowId xmlns:a16="http://schemas.microsoft.com/office/drawing/2014/main" val="10002"/>
                  </a:ext>
                </a:extLst>
              </a:tr>
              <a:tr h="370840">
                <a:tc>
                  <a:txBody>
                    <a:bodyPr/>
                    <a:lstStyle/>
                    <a:p>
                      <a:pPr marL="285750" indent="-285750">
                        <a:buFont typeface="Wingdings" panose="05000000000000000000" pitchFamily="2" charset="2"/>
                        <a:buChar char="§"/>
                      </a:pPr>
                      <a:r>
                        <a:rPr lang="es-ES" dirty="0" smtClean="0"/>
                        <a:t>Antigüedad de 1 mes mínimo </a:t>
                      </a:r>
                      <a:endParaRPr lang="es-ES" dirty="0"/>
                    </a:p>
                  </a:txBody>
                  <a:tcPr/>
                </a:tc>
                <a:extLst>
                  <a:ext uri="{0D108BD9-81ED-4DB2-BD59-A6C34878D82A}">
                    <a16:rowId xmlns:a16="http://schemas.microsoft.com/office/drawing/2014/main" val="10003"/>
                  </a:ext>
                </a:extLst>
              </a:tr>
            </a:tbl>
          </a:graphicData>
        </a:graphic>
      </p:graphicFrame>
      <p:graphicFrame>
        <p:nvGraphicFramePr>
          <p:cNvPr id="7" name="6 Marcador de contenido"/>
          <p:cNvGraphicFramePr>
            <a:graphicFrameLocks noGrp="1"/>
          </p:cNvGraphicFramePr>
          <p:nvPr>
            <p:ph sz="half" idx="2"/>
            <p:extLst>
              <p:ext uri="{D42A27DB-BD31-4B8C-83A1-F6EECF244321}">
                <p14:modId xmlns:p14="http://schemas.microsoft.com/office/powerpoint/2010/main" val="1394982628"/>
              </p:ext>
            </p:extLst>
          </p:nvPr>
        </p:nvGraphicFramePr>
        <p:xfrm>
          <a:off x="7167094" y="4623515"/>
          <a:ext cx="4313238" cy="1478280"/>
        </p:xfrm>
        <a:graphic>
          <a:graphicData uri="http://schemas.openxmlformats.org/drawingml/2006/table">
            <a:tbl>
              <a:tblPr firstRow="1" bandRow="1">
                <a:tableStyleId>{5C22544A-7EE6-4342-B048-85BDC9FD1C3A}</a:tableStyleId>
              </a:tblPr>
              <a:tblGrid>
                <a:gridCol w="4313238">
                  <a:extLst>
                    <a:ext uri="{9D8B030D-6E8A-4147-A177-3AD203B41FA5}">
                      <a16:colId xmlns:a16="http://schemas.microsoft.com/office/drawing/2014/main" val="20000"/>
                    </a:ext>
                  </a:extLst>
                </a:gridCol>
              </a:tblGrid>
              <a:tr h="242700">
                <a:tc>
                  <a:txBody>
                    <a:bodyPr/>
                    <a:lstStyle/>
                    <a:p>
                      <a:pPr algn="ctr"/>
                      <a:r>
                        <a:rPr lang="es-ES" dirty="0" smtClean="0">
                          <a:solidFill>
                            <a:schemeClr val="tx1"/>
                          </a:solidFill>
                        </a:rPr>
                        <a:t>QUIENES</a:t>
                      </a:r>
                      <a:r>
                        <a:rPr lang="es-ES" baseline="0" dirty="0" smtClean="0">
                          <a:solidFill>
                            <a:schemeClr val="tx1"/>
                          </a:solidFill>
                        </a:rPr>
                        <a:t> PUEDEN SER ELEGIDOS</a:t>
                      </a:r>
                      <a:endParaRPr lang="es-ES" dirty="0">
                        <a:solidFill>
                          <a:schemeClr val="tx1"/>
                        </a:solidFill>
                      </a:endParaRPr>
                    </a:p>
                  </a:txBody>
                  <a:tcPr/>
                </a:tc>
                <a:extLst>
                  <a:ext uri="{0D108BD9-81ED-4DB2-BD59-A6C34878D82A}">
                    <a16:rowId xmlns:a16="http://schemas.microsoft.com/office/drawing/2014/main" val="10000"/>
                  </a:ext>
                </a:extLst>
              </a:tr>
              <a:tr h="370840">
                <a:tc>
                  <a:txBody>
                    <a:bodyPr/>
                    <a:lstStyle/>
                    <a:p>
                      <a:r>
                        <a:rPr lang="es-ES" dirty="0" smtClean="0"/>
                        <a:t>Trabajadores de la empresa:</a:t>
                      </a:r>
                      <a:endParaRPr lang="es-ES" dirty="0"/>
                    </a:p>
                  </a:txBody>
                  <a:tcPr/>
                </a:tc>
                <a:extLst>
                  <a:ext uri="{0D108BD9-81ED-4DB2-BD59-A6C34878D82A}">
                    <a16:rowId xmlns:a16="http://schemas.microsoft.com/office/drawing/2014/main" val="10001"/>
                  </a:ext>
                </a:extLst>
              </a:tr>
              <a:tr h="370840">
                <a:tc>
                  <a:txBody>
                    <a:bodyPr/>
                    <a:lstStyle/>
                    <a:p>
                      <a:pPr marL="285750" indent="-285750">
                        <a:buFont typeface="Wingdings" panose="05000000000000000000" pitchFamily="2" charset="2"/>
                        <a:buChar char="§"/>
                      </a:pPr>
                      <a:r>
                        <a:rPr lang="es-ES" dirty="0" smtClean="0"/>
                        <a:t> Mayores de 18 años</a:t>
                      </a:r>
                      <a:endParaRPr lang="es-ES" dirty="0"/>
                    </a:p>
                  </a:txBody>
                  <a:tcPr/>
                </a:tc>
                <a:extLst>
                  <a:ext uri="{0D108BD9-81ED-4DB2-BD59-A6C34878D82A}">
                    <a16:rowId xmlns:a16="http://schemas.microsoft.com/office/drawing/2014/main" val="10002"/>
                  </a:ext>
                </a:extLst>
              </a:tr>
              <a:tr h="370840">
                <a:tc>
                  <a:txBody>
                    <a:bodyPr/>
                    <a:lstStyle/>
                    <a:p>
                      <a:pPr marL="285750" indent="-285750">
                        <a:buFont typeface="Wingdings" panose="05000000000000000000" pitchFamily="2" charset="2"/>
                        <a:buChar char="§"/>
                      </a:pPr>
                      <a:r>
                        <a:rPr lang="es-ES" dirty="0" smtClean="0"/>
                        <a:t> Antigüedad</a:t>
                      </a:r>
                      <a:r>
                        <a:rPr lang="es-ES" baseline="0" dirty="0" smtClean="0"/>
                        <a:t> de 6 meses mínimo</a:t>
                      </a:r>
                      <a:endParaRPr lang="es-ES" dirty="0"/>
                    </a:p>
                  </a:txBody>
                  <a:tcPr/>
                </a:tc>
                <a:extLst>
                  <a:ext uri="{0D108BD9-81ED-4DB2-BD59-A6C34878D82A}">
                    <a16:rowId xmlns:a16="http://schemas.microsoft.com/office/drawing/2014/main" val="10003"/>
                  </a:ext>
                </a:extLst>
              </a:tr>
            </a:tbl>
          </a:graphicData>
        </a:graphic>
      </p:graphicFrame>
      <p:sp>
        <p:nvSpPr>
          <p:cNvPr id="8" name="7 CuadroTexto"/>
          <p:cNvSpPr txBox="1"/>
          <p:nvPr/>
        </p:nvSpPr>
        <p:spPr>
          <a:xfrm>
            <a:off x="2691686" y="1361268"/>
            <a:ext cx="8950816" cy="2862322"/>
          </a:xfrm>
          <a:prstGeom prst="rect">
            <a:avLst/>
          </a:prstGeom>
          <a:noFill/>
        </p:spPr>
        <p:txBody>
          <a:bodyPr wrap="square" rtlCol="0">
            <a:spAutoFit/>
          </a:bodyPr>
          <a:lstStyle/>
          <a:p>
            <a:pPr marL="285750" indent="-285750">
              <a:buFont typeface="Wingdings" panose="05000000000000000000" pitchFamily="2" charset="2"/>
              <a:buChar char="Ø"/>
            </a:pPr>
            <a:r>
              <a:rPr lang="es-ES" dirty="0" smtClean="0"/>
              <a:t>Los delegados de personal y miembros de los comités de empresa serán elegidos por todos los trabajadores mediante  </a:t>
            </a:r>
            <a:r>
              <a:rPr lang="es-ES" b="1" dirty="0"/>
              <a:t>sufragio libre, directo, </a:t>
            </a:r>
            <a:r>
              <a:rPr lang="es-ES" b="1" dirty="0" smtClean="0"/>
              <a:t>personal y secreto.</a:t>
            </a:r>
          </a:p>
          <a:p>
            <a:endParaRPr lang="es-ES" dirty="0" smtClean="0"/>
          </a:p>
          <a:p>
            <a:pPr marL="285750" indent="-285750">
              <a:buFont typeface="Wingdings" panose="05000000000000000000" pitchFamily="2" charset="2"/>
              <a:buChar char="Ø"/>
            </a:pPr>
            <a:r>
              <a:rPr lang="es-ES" dirty="0" smtClean="0"/>
              <a:t>Su </a:t>
            </a:r>
            <a:r>
              <a:rPr lang="es-ES" dirty="0"/>
              <a:t>mandato será de </a:t>
            </a:r>
            <a:r>
              <a:rPr lang="es-ES" b="1" dirty="0"/>
              <a:t>cuatro años</a:t>
            </a:r>
            <a:r>
              <a:rPr lang="es-ES" dirty="0"/>
              <a:t>, entendiéndose prorrogado si a </a:t>
            </a:r>
            <a:r>
              <a:rPr lang="es-ES" dirty="0" smtClean="0"/>
              <a:t>su término </a:t>
            </a:r>
            <a:r>
              <a:rPr lang="es-ES" dirty="0"/>
              <a:t>no se promueven nuevas elecciones</a:t>
            </a:r>
            <a:r>
              <a:rPr lang="es-ES" dirty="0" smtClean="0"/>
              <a:t>.</a:t>
            </a:r>
          </a:p>
          <a:p>
            <a:endParaRPr lang="es-ES" dirty="0"/>
          </a:p>
          <a:p>
            <a:pPr marL="285750" indent="-285750" algn="just">
              <a:buFont typeface="Wingdings" panose="05000000000000000000" pitchFamily="2" charset="2"/>
              <a:buChar char="Ø"/>
            </a:pPr>
            <a:r>
              <a:rPr lang="es-ES" dirty="0"/>
              <a:t>Pueden </a:t>
            </a:r>
            <a:r>
              <a:rPr lang="es-ES" b="1" dirty="0"/>
              <a:t>convocar </a:t>
            </a:r>
            <a:r>
              <a:rPr lang="es-ES" b="1" dirty="0" smtClean="0"/>
              <a:t>elecciones</a:t>
            </a:r>
            <a:r>
              <a:rPr lang="es-ES" dirty="0" smtClean="0"/>
              <a:t>  las </a:t>
            </a:r>
            <a:r>
              <a:rPr lang="es-ES" dirty="0"/>
              <a:t>organizaciones </a:t>
            </a:r>
            <a:r>
              <a:rPr lang="es-ES" dirty="0" smtClean="0"/>
              <a:t>sindicales y los </a:t>
            </a:r>
            <a:r>
              <a:rPr lang="es-ES" dirty="0"/>
              <a:t>trabajadores del centro de </a:t>
            </a:r>
            <a:r>
              <a:rPr lang="es-ES" dirty="0" smtClean="0"/>
              <a:t>trabajo </a:t>
            </a:r>
            <a:r>
              <a:rPr lang="es-ES" dirty="0"/>
              <a:t>por acuerdo </a:t>
            </a:r>
            <a:r>
              <a:rPr lang="es-ES" dirty="0" smtClean="0"/>
              <a:t>mayoritario, </a:t>
            </a:r>
            <a:r>
              <a:rPr lang="es-ES" dirty="0"/>
              <a:t>acreditado </a:t>
            </a:r>
            <a:r>
              <a:rPr lang="es-ES" dirty="0" smtClean="0"/>
              <a:t>mediante  un </a:t>
            </a:r>
            <a:r>
              <a:rPr lang="es-ES" dirty="0"/>
              <a:t>acta de reunión.</a:t>
            </a:r>
          </a:p>
        </p:txBody>
      </p:sp>
    </p:spTree>
    <p:extLst>
      <p:ext uri="{BB962C8B-B14F-4D97-AF65-F5344CB8AC3E}">
        <p14:creationId xmlns:p14="http://schemas.microsoft.com/office/powerpoint/2010/main" val="3419151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2589212" y="609600"/>
            <a:ext cx="8915399" cy="897228"/>
          </a:xfrm>
        </p:spPr>
        <p:txBody>
          <a:bodyPr>
            <a:normAutofit/>
          </a:bodyPr>
          <a:lstStyle/>
          <a:p>
            <a:pPr algn="ctr"/>
            <a:r>
              <a:rPr lang="es-ES" sz="3600" b="1" dirty="0" smtClean="0">
                <a:solidFill>
                  <a:schemeClr val="accent1"/>
                </a:solidFill>
              </a:rPr>
              <a:t>EL PROCEDIMIENTO DE SELECCION</a:t>
            </a:r>
            <a:endParaRPr lang="es-ES" sz="3600" b="1" dirty="0">
              <a:solidFill>
                <a:schemeClr val="accent1"/>
              </a:solidFill>
            </a:endParaRPr>
          </a:p>
        </p:txBody>
      </p:sp>
      <p:sp>
        <p:nvSpPr>
          <p:cNvPr id="7" name="6 Marcador de texto"/>
          <p:cNvSpPr>
            <a:spLocks noGrp="1"/>
          </p:cNvSpPr>
          <p:nvPr>
            <p:ph type="body" idx="1"/>
          </p:nvPr>
        </p:nvSpPr>
        <p:spPr>
          <a:xfrm>
            <a:off x="2589212" y="1751527"/>
            <a:ext cx="8915399" cy="4158383"/>
          </a:xfrm>
        </p:spPr>
        <p:txBody>
          <a:bodyPr>
            <a:normAutofit fontScale="92500" lnSpcReduction="10000"/>
          </a:bodyPr>
          <a:lstStyle/>
          <a:p>
            <a:pPr algn="just"/>
            <a:r>
              <a:rPr lang="es-ES" b="1" dirty="0" smtClean="0"/>
              <a:t>Para </a:t>
            </a:r>
            <a:r>
              <a:rPr lang="es-ES" b="1" dirty="0"/>
              <a:t>la elección de delegados de personal</a:t>
            </a:r>
            <a:r>
              <a:rPr lang="es-ES" dirty="0"/>
              <a:t>, cada elector podrá </a:t>
            </a:r>
            <a:r>
              <a:rPr lang="es-ES" u="sng" dirty="0"/>
              <a:t>votar a tantos </a:t>
            </a:r>
            <a:r>
              <a:rPr lang="es-ES" u="sng" dirty="0" smtClean="0"/>
              <a:t>aspirantes como </a:t>
            </a:r>
            <a:r>
              <a:rPr lang="es-ES" u="sng" dirty="0"/>
              <a:t>puestos </a:t>
            </a:r>
            <a:r>
              <a:rPr lang="es-ES" dirty="0"/>
              <a:t>a cubrir. </a:t>
            </a:r>
            <a:r>
              <a:rPr lang="es-ES" dirty="0" smtClean="0"/>
              <a:t>Son elegidos los que </a:t>
            </a:r>
            <a:r>
              <a:rPr lang="es-ES" u="sng" dirty="0"/>
              <a:t>obtengan más votos </a:t>
            </a:r>
            <a:r>
              <a:rPr lang="es-ES" dirty="0"/>
              <a:t>y, en </a:t>
            </a:r>
            <a:r>
              <a:rPr lang="es-ES" dirty="0" smtClean="0"/>
              <a:t>caso de </a:t>
            </a:r>
            <a:r>
              <a:rPr lang="es-ES" dirty="0"/>
              <a:t>empate, al de mayor antigüedad </a:t>
            </a:r>
            <a:r>
              <a:rPr lang="es-ES" dirty="0" smtClean="0"/>
              <a:t>.</a:t>
            </a:r>
          </a:p>
          <a:p>
            <a:pPr algn="just"/>
            <a:endParaRPr lang="es-ES" dirty="0"/>
          </a:p>
          <a:p>
            <a:pPr algn="just"/>
            <a:r>
              <a:rPr lang="es-ES" b="1" dirty="0"/>
              <a:t>Para la elección de los miembros del comité de empresa</a:t>
            </a:r>
            <a:r>
              <a:rPr lang="es-ES" dirty="0"/>
              <a:t>, el censo de electores </a:t>
            </a:r>
            <a:r>
              <a:rPr lang="es-ES" dirty="0" smtClean="0"/>
              <a:t>y elegibles </a:t>
            </a:r>
            <a:r>
              <a:rPr lang="es-ES" dirty="0"/>
              <a:t>se distribuye en dos colegios:</a:t>
            </a:r>
          </a:p>
          <a:p>
            <a:pPr algn="just"/>
            <a:r>
              <a:rPr lang="es-ES" dirty="0" smtClean="0"/>
              <a:t>• </a:t>
            </a:r>
            <a:r>
              <a:rPr lang="es-ES" dirty="0"/>
              <a:t>El colegio integrado por los técnicos y los administrativos.</a:t>
            </a:r>
          </a:p>
          <a:p>
            <a:pPr algn="just"/>
            <a:r>
              <a:rPr lang="es-ES" dirty="0"/>
              <a:t>• El colegio de trabajadores especialistas y no cualificados.</a:t>
            </a:r>
          </a:p>
          <a:p>
            <a:pPr algn="just"/>
            <a:r>
              <a:rPr lang="es-ES" dirty="0"/>
              <a:t>Cada elector </a:t>
            </a:r>
            <a:r>
              <a:rPr lang="es-ES" u="sng" dirty="0"/>
              <a:t>vota una lista de </a:t>
            </a:r>
            <a:r>
              <a:rPr lang="es-ES" u="sng" dirty="0" smtClean="0"/>
              <a:t>candidatos </a:t>
            </a:r>
            <a:r>
              <a:rPr lang="es-ES" dirty="0" smtClean="0"/>
              <a:t>presentada para cada colegio, la cual contiene tantos nombres como puestos a cubrir. </a:t>
            </a:r>
          </a:p>
          <a:p>
            <a:pPr algn="just"/>
            <a:r>
              <a:rPr lang="es-ES" dirty="0" smtClean="0"/>
              <a:t>Solo tendrán </a:t>
            </a:r>
            <a:r>
              <a:rPr lang="es-ES" u="sng" dirty="0" smtClean="0"/>
              <a:t>derecho a representantes </a:t>
            </a:r>
            <a:r>
              <a:rPr lang="es-ES" dirty="0" smtClean="0"/>
              <a:t>en el comité de empresa </a:t>
            </a:r>
            <a:r>
              <a:rPr lang="es-ES" u="sng" dirty="0" smtClean="0"/>
              <a:t>las </a:t>
            </a:r>
            <a:r>
              <a:rPr lang="es-ES" u="sng" dirty="0"/>
              <a:t>listas </a:t>
            </a:r>
            <a:r>
              <a:rPr lang="es-ES" u="sng" dirty="0" smtClean="0"/>
              <a:t>que </a:t>
            </a:r>
            <a:r>
              <a:rPr lang="es-ES" u="sng" dirty="0"/>
              <a:t>hayan obtenido, como </a:t>
            </a:r>
            <a:r>
              <a:rPr lang="es-ES" u="sng" dirty="0" smtClean="0"/>
              <a:t>mínimo </a:t>
            </a:r>
            <a:r>
              <a:rPr lang="es-ES" u="sng" dirty="0"/>
              <a:t>el 5% de los </a:t>
            </a:r>
            <a:r>
              <a:rPr lang="es-ES" u="sng" dirty="0" smtClean="0"/>
              <a:t>votos </a:t>
            </a:r>
            <a:r>
              <a:rPr lang="es-ES" dirty="0" smtClean="0"/>
              <a:t>válidos </a:t>
            </a:r>
            <a:r>
              <a:rPr lang="es-ES" dirty="0"/>
              <a:t>por cada colegio. Se atribuye a cada lista el número de puestos en </a:t>
            </a:r>
            <a:r>
              <a:rPr lang="es-ES" dirty="0" smtClean="0"/>
              <a:t>función de </a:t>
            </a:r>
            <a:r>
              <a:rPr lang="es-ES" dirty="0"/>
              <a:t>un sistema de representación proporcional.</a:t>
            </a:r>
          </a:p>
        </p:txBody>
      </p:sp>
    </p:spTree>
    <p:extLst>
      <p:ext uri="{BB962C8B-B14F-4D97-AF65-F5344CB8AC3E}">
        <p14:creationId xmlns:p14="http://schemas.microsoft.com/office/powerpoint/2010/main" val="1197575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2592924" y="624110"/>
            <a:ext cx="8911687" cy="496352"/>
          </a:xfrm>
        </p:spPr>
        <p:txBody>
          <a:bodyPr>
            <a:normAutofit/>
          </a:bodyPr>
          <a:lstStyle/>
          <a:p>
            <a:r>
              <a:rPr lang="es-ES" sz="1600" u="sng" dirty="0">
                <a:solidFill>
                  <a:schemeClr val="accent1"/>
                </a:solidFill>
              </a:rPr>
              <a:t>Actividad </a:t>
            </a:r>
            <a:r>
              <a:rPr lang="es-ES" sz="1600" u="sng" dirty="0" smtClean="0">
                <a:solidFill>
                  <a:schemeClr val="accent1"/>
                </a:solidFill>
              </a:rPr>
              <a:t>1: </a:t>
            </a:r>
            <a:r>
              <a:rPr lang="es-ES" sz="1600" u="sng" dirty="0">
                <a:solidFill>
                  <a:schemeClr val="accent1"/>
                </a:solidFill>
              </a:rPr>
              <a:t>Electores y elegibles</a:t>
            </a:r>
          </a:p>
        </p:txBody>
      </p:sp>
      <p:sp>
        <p:nvSpPr>
          <p:cNvPr id="6" name="5 Rectángulo"/>
          <p:cNvSpPr/>
          <p:nvPr/>
        </p:nvSpPr>
        <p:spPr>
          <a:xfrm>
            <a:off x="2708853" y="1233991"/>
            <a:ext cx="8465713" cy="5016758"/>
          </a:xfrm>
          <a:prstGeom prst="rect">
            <a:avLst/>
          </a:prstGeom>
        </p:spPr>
        <p:txBody>
          <a:bodyPr wrap="square">
            <a:spAutoFit/>
          </a:bodyPr>
          <a:lstStyle/>
          <a:p>
            <a:r>
              <a:rPr lang="es-ES" sz="1600" dirty="0" smtClean="0"/>
              <a:t>La </a:t>
            </a:r>
            <a:r>
              <a:rPr lang="es-ES" sz="1600" dirty="0"/>
              <a:t>empresa </a:t>
            </a:r>
            <a:r>
              <a:rPr lang="es-ES" sz="1600" dirty="0" smtClean="0"/>
              <a:t>FARANDULA S.L</a:t>
            </a:r>
            <a:r>
              <a:rPr lang="es-ES" sz="1600" dirty="0"/>
              <a:t>. cuenta con una plantilla de 8 trabajadores/as</a:t>
            </a:r>
            <a:r>
              <a:rPr lang="es-ES" sz="1600" dirty="0" smtClean="0"/>
              <a:t>:</a:t>
            </a:r>
            <a:endParaRPr lang="es-ES" sz="1600" dirty="0"/>
          </a:p>
          <a:p>
            <a:endParaRPr lang="es-ES" sz="1600" dirty="0"/>
          </a:p>
          <a:p>
            <a:r>
              <a:rPr lang="es-ES" sz="1600" dirty="0"/>
              <a:t>•	Celia, 17 años y un año de antigüedad en la empresa.</a:t>
            </a:r>
          </a:p>
          <a:p>
            <a:r>
              <a:rPr lang="es-ES" sz="1600" dirty="0"/>
              <a:t>•	Roque, 22 años y 5 meses de antigüedad en la empresa.</a:t>
            </a:r>
          </a:p>
          <a:p>
            <a:r>
              <a:rPr lang="es-ES" sz="1600" dirty="0"/>
              <a:t>•	Santiago, 47 años y 7 meses de antigüedad en la empresa.</a:t>
            </a:r>
          </a:p>
          <a:p>
            <a:r>
              <a:rPr lang="es-ES" sz="1600" dirty="0"/>
              <a:t>•	Clara, 34 años y 1 año de antigüedad</a:t>
            </a:r>
          </a:p>
          <a:p>
            <a:r>
              <a:rPr lang="es-ES" sz="1600" dirty="0"/>
              <a:t>•	Mónica, 42 años y 4 meses de antigüedad</a:t>
            </a:r>
          </a:p>
          <a:p>
            <a:r>
              <a:rPr lang="es-ES" sz="1600" dirty="0"/>
              <a:t>•	Óscar, 39 años y 1 año d antigüedad</a:t>
            </a:r>
          </a:p>
          <a:p>
            <a:r>
              <a:rPr lang="es-ES" sz="1600" dirty="0"/>
              <a:t>•	Mar, 51 años y 15 días de antigüedad.</a:t>
            </a:r>
          </a:p>
          <a:p>
            <a:r>
              <a:rPr lang="es-ES" sz="1600" dirty="0"/>
              <a:t>•	Antonio, 36 años, 1 año de antigüedad en la empresa</a:t>
            </a:r>
            <a:r>
              <a:rPr lang="es-ES" sz="1600" dirty="0" smtClean="0"/>
              <a:t>.</a:t>
            </a:r>
          </a:p>
          <a:p>
            <a:endParaRPr lang="es-ES" sz="1600" dirty="0"/>
          </a:p>
          <a:p>
            <a:pPr algn="just"/>
            <a:r>
              <a:rPr lang="es-ES" sz="1600" dirty="0"/>
              <a:t>Nunca han realizado elecciones a representantes de los trabajadores, pero ante diferentes problemas que están surgiendo en la empresa han decidido informarse de si tienen derecho a elegir, entre ellos, a un representante para que negocie algunas situaciones con el empresario</a:t>
            </a:r>
            <a:r>
              <a:rPr lang="es-ES" sz="1600" dirty="0" smtClean="0"/>
              <a:t>.</a:t>
            </a:r>
          </a:p>
          <a:p>
            <a:pPr algn="just"/>
            <a:endParaRPr lang="es-ES" sz="1600" dirty="0"/>
          </a:p>
          <a:p>
            <a:pPr marL="342900" indent="-342900" algn="just">
              <a:buAutoNum type="alphaLcParenR"/>
            </a:pPr>
            <a:r>
              <a:rPr lang="es-ES" sz="1600" dirty="0" smtClean="0"/>
              <a:t>¿</a:t>
            </a:r>
            <a:r>
              <a:rPr lang="es-ES" sz="1600" dirty="0"/>
              <a:t>Tienen derecho a elegir representantes? ¿Cuántos? Razona la </a:t>
            </a:r>
            <a:r>
              <a:rPr lang="es-ES" sz="1600" dirty="0" smtClean="0"/>
              <a:t>respuesta</a:t>
            </a:r>
          </a:p>
          <a:p>
            <a:pPr algn="just"/>
            <a:endParaRPr lang="es-ES" sz="1600" dirty="0"/>
          </a:p>
          <a:p>
            <a:pPr algn="just"/>
            <a:r>
              <a:rPr lang="es-ES" sz="1600" dirty="0"/>
              <a:t>b) En el caso de que tuvieran derecho indica qué trabajadores serían elegibles y cuáles electores.</a:t>
            </a:r>
          </a:p>
        </p:txBody>
      </p:sp>
    </p:spTree>
    <p:extLst>
      <p:ext uri="{BB962C8B-B14F-4D97-AF65-F5344CB8AC3E}">
        <p14:creationId xmlns:p14="http://schemas.microsoft.com/office/powerpoint/2010/main" val="2849226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2592924" y="624110"/>
            <a:ext cx="8911687" cy="496352"/>
          </a:xfrm>
        </p:spPr>
        <p:txBody>
          <a:bodyPr>
            <a:normAutofit/>
          </a:bodyPr>
          <a:lstStyle/>
          <a:p>
            <a:r>
              <a:rPr lang="es-ES" sz="1600" u="sng" dirty="0">
                <a:solidFill>
                  <a:schemeClr val="accent1"/>
                </a:solidFill>
              </a:rPr>
              <a:t>Actividad 2</a:t>
            </a:r>
            <a:r>
              <a:rPr lang="es-ES" sz="1600" u="sng" dirty="0" smtClean="0">
                <a:solidFill>
                  <a:schemeClr val="accent1"/>
                </a:solidFill>
              </a:rPr>
              <a:t>:  Electores </a:t>
            </a:r>
            <a:r>
              <a:rPr lang="es-ES" sz="1600" u="sng" dirty="0">
                <a:solidFill>
                  <a:schemeClr val="accent1"/>
                </a:solidFill>
              </a:rPr>
              <a:t>y elegibles</a:t>
            </a:r>
          </a:p>
        </p:txBody>
      </p:sp>
      <p:sp>
        <p:nvSpPr>
          <p:cNvPr id="6" name="5 Rectángulo"/>
          <p:cNvSpPr/>
          <p:nvPr/>
        </p:nvSpPr>
        <p:spPr>
          <a:xfrm>
            <a:off x="2592924" y="1469965"/>
            <a:ext cx="8465713" cy="3539430"/>
          </a:xfrm>
          <a:prstGeom prst="rect">
            <a:avLst/>
          </a:prstGeom>
        </p:spPr>
        <p:txBody>
          <a:bodyPr wrap="square">
            <a:spAutoFit/>
          </a:bodyPr>
          <a:lstStyle/>
          <a:p>
            <a:r>
              <a:rPr lang="es-ES" sz="1600" dirty="0" smtClean="0"/>
              <a:t>En la  </a:t>
            </a:r>
            <a:r>
              <a:rPr lang="es-ES" sz="1600" dirty="0"/>
              <a:t>empresa ASTURCAR, S. COOP., con 33 </a:t>
            </a:r>
            <a:r>
              <a:rPr lang="es-ES" sz="1600" dirty="0" smtClean="0"/>
              <a:t>trabajadores, se van a celebrar </a:t>
            </a:r>
            <a:r>
              <a:rPr lang="es-ES" sz="1600" dirty="0"/>
              <a:t>elecciones para elegir representantes de personal</a:t>
            </a:r>
            <a:r>
              <a:rPr lang="es-ES" sz="1600" dirty="0" smtClean="0"/>
              <a:t>.</a:t>
            </a:r>
          </a:p>
          <a:p>
            <a:endParaRPr lang="es-ES" sz="1600" dirty="0"/>
          </a:p>
          <a:p>
            <a:r>
              <a:rPr lang="es-ES" sz="1600" dirty="0"/>
              <a:t>Javier es un trabajador, de 18 años de edad, con un contrato en prácticas de dos años de </a:t>
            </a:r>
            <a:r>
              <a:rPr lang="es-ES" sz="1600" dirty="0" smtClean="0"/>
              <a:t>duración y </a:t>
            </a:r>
            <a:r>
              <a:rPr lang="es-ES" sz="1600" dirty="0"/>
              <a:t>con una antigüedad de 3 meses. Guillermo es otro trabajador, de 40 años, extranjero y con un año </a:t>
            </a:r>
            <a:r>
              <a:rPr lang="es-ES" sz="1600" dirty="0" smtClean="0"/>
              <a:t>de antigüedad </a:t>
            </a:r>
            <a:r>
              <a:rPr lang="es-ES" sz="1600" dirty="0"/>
              <a:t>en la empresa</a:t>
            </a:r>
            <a:r>
              <a:rPr lang="es-ES" sz="1600" dirty="0" smtClean="0"/>
              <a:t>.</a:t>
            </a:r>
          </a:p>
          <a:p>
            <a:endParaRPr lang="es-ES" sz="1600" dirty="0"/>
          </a:p>
          <a:p>
            <a:pPr marL="342900" indent="-342900">
              <a:buFont typeface="+mj-lt"/>
              <a:buAutoNum type="arabicParenR"/>
            </a:pPr>
            <a:r>
              <a:rPr lang="es-ES" sz="1600" dirty="0"/>
              <a:t>¿Qué tipo de representación puede establecerse en la empresa?, </a:t>
            </a:r>
            <a:endParaRPr lang="es-ES" sz="1600" dirty="0" smtClean="0"/>
          </a:p>
          <a:p>
            <a:pPr marL="342900" indent="-342900">
              <a:buFont typeface="+mj-lt"/>
              <a:buAutoNum type="arabicParenR"/>
            </a:pPr>
            <a:endParaRPr lang="es-ES" sz="1600" dirty="0" smtClean="0"/>
          </a:p>
          <a:p>
            <a:pPr marL="342900" indent="-342900">
              <a:buFont typeface="+mj-lt"/>
              <a:buAutoNum type="arabicParenR"/>
            </a:pPr>
            <a:r>
              <a:rPr lang="es-ES" sz="1600" dirty="0" smtClean="0"/>
              <a:t>¿Con </a:t>
            </a:r>
            <a:r>
              <a:rPr lang="es-ES" sz="1600" dirty="0"/>
              <a:t>qué número de representantes</a:t>
            </a:r>
            <a:r>
              <a:rPr lang="es-ES" sz="1600" dirty="0" smtClean="0"/>
              <a:t>?</a:t>
            </a:r>
          </a:p>
          <a:p>
            <a:pPr marL="342900" indent="-342900">
              <a:buFont typeface="+mj-lt"/>
              <a:buAutoNum type="arabicParenR"/>
            </a:pPr>
            <a:endParaRPr lang="es-ES" sz="1600" dirty="0" smtClean="0"/>
          </a:p>
          <a:p>
            <a:pPr marL="342900" indent="-342900">
              <a:buFont typeface="+mj-lt"/>
              <a:buAutoNum type="arabicParenR"/>
            </a:pPr>
            <a:r>
              <a:rPr lang="es-ES" sz="1600" dirty="0" smtClean="0"/>
              <a:t>¿Quién puede convocar las elecciones?</a:t>
            </a:r>
          </a:p>
          <a:p>
            <a:pPr marL="342900" indent="-342900">
              <a:buFont typeface="+mj-lt"/>
              <a:buAutoNum type="arabicParenR"/>
            </a:pPr>
            <a:endParaRPr lang="es-ES" sz="1600" dirty="0" smtClean="0"/>
          </a:p>
          <a:p>
            <a:pPr marL="342900" indent="-342900">
              <a:buFont typeface="+mj-lt"/>
              <a:buAutoNum type="arabicParenR"/>
            </a:pPr>
            <a:r>
              <a:rPr lang="es-ES" sz="1600" dirty="0" smtClean="0"/>
              <a:t>¿</a:t>
            </a:r>
            <a:r>
              <a:rPr lang="es-ES" sz="1600" dirty="0"/>
              <a:t>P</a:t>
            </a:r>
            <a:r>
              <a:rPr lang="es-ES" sz="1600" dirty="0" smtClean="0"/>
              <a:t>ueden </a:t>
            </a:r>
            <a:r>
              <a:rPr lang="es-ES" sz="1600" dirty="0"/>
              <a:t>ser elegidos representantes Javier y Guillermo?, ¿por qué?</a:t>
            </a:r>
          </a:p>
        </p:txBody>
      </p:sp>
    </p:spTree>
    <p:extLst>
      <p:ext uri="{BB962C8B-B14F-4D97-AF65-F5344CB8AC3E}">
        <p14:creationId xmlns:p14="http://schemas.microsoft.com/office/powerpoint/2010/main" val="4146797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373984" y="636989"/>
            <a:ext cx="8911687" cy="702414"/>
          </a:xfrm>
          <a:ln>
            <a:solidFill>
              <a:schemeClr val="accent1"/>
            </a:solidFill>
          </a:ln>
        </p:spPr>
        <p:txBody>
          <a:bodyPr/>
          <a:lstStyle/>
          <a:p>
            <a:pPr algn="ctr"/>
            <a:r>
              <a:rPr lang="es-ES" b="1" dirty="0" smtClean="0">
                <a:solidFill>
                  <a:schemeClr val="accent1"/>
                </a:solidFill>
              </a:rPr>
              <a:t>Competencias de los representantes</a:t>
            </a:r>
            <a:endParaRPr lang="es-ES" b="1" dirty="0">
              <a:solidFill>
                <a:schemeClr val="accent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2591" y="1493949"/>
            <a:ext cx="9082933" cy="415987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0846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592925" y="136430"/>
            <a:ext cx="8911687" cy="1280890"/>
          </a:xfrm>
        </p:spPr>
        <p:txBody>
          <a:bodyPr/>
          <a:lstStyle/>
          <a:p>
            <a:pPr algn="ctr"/>
            <a:r>
              <a:rPr lang="es-ES" b="1" dirty="0" smtClean="0">
                <a:solidFill>
                  <a:schemeClr val="accent1"/>
                </a:solidFill>
              </a:rPr>
              <a:t>LA PARTICIPACION DE LOS TRABAJADORES EN LA EMPRESA</a:t>
            </a:r>
            <a:endParaRPr lang="es-ES" b="1" dirty="0">
              <a:solidFill>
                <a:schemeClr val="accent1"/>
              </a:solidFill>
            </a:endParaRPr>
          </a:p>
        </p:txBody>
      </p:sp>
      <p:sp>
        <p:nvSpPr>
          <p:cNvPr id="5" name="Marcador de contenido 4"/>
          <p:cNvSpPr>
            <a:spLocks noGrp="1"/>
          </p:cNvSpPr>
          <p:nvPr>
            <p:ph idx="1"/>
          </p:nvPr>
        </p:nvSpPr>
        <p:spPr>
          <a:xfrm>
            <a:off x="2592925" y="1356359"/>
            <a:ext cx="8915400" cy="5053150"/>
          </a:xfrm>
        </p:spPr>
        <p:txBody>
          <a:bodyPr>
            <a:noAutofit/>
          </a:bodyPr>
          <a:lstStyle/>
          <a:p>
            <a:pPr algn="just"/>
            <a:r>
              <a:rPr lang="es-ES" sz="2000" dirty="0"/>
              <a:t>Los trabajadores pueden participar </a:t>
            </a:r>
            <a:r>
              <a:rPr lang="es-ES" sz="2000" dirty="0" smtClean="0"/>
              <a:t>en la actividad de la empresa </a:t>
            </a:r>
            <a:r>
              <a:rPr lang="es-ES" sz="2000" dirty="0"/>
              <a:t>a través de </a:t>
            </a:r>
            <a:r>
              <a:rPr lang="es-ES" sz="2000" dirty="0" smtClean="0"/>
              <a:t>unos representantes </a:t>
            </a:r>
            <a:r>
              <a:rPr lang="es-ES" sz="2000" dirty="0"/>
              <a:t>que ellos mismos eligen.</a:t>
            </a:r>
          </a:p>
          <a:p>
            <a:pPr algn="just"/>
            <a:r>
              <a:rPr lang="es-ES" sz="2000" dirty="0" smtClean="0"/>
              <a:t>El </a:t>
            </a:r>
            <a:r>
              <a:rPr lang="es-ES" sz="2000" dirty="0"/>
              <a:t>derecho de participación de los trabajadores en la empresa se reconoce en </a:t>
            </a:r>
            <a:r>
              <a:rPr lang="es-ES" sz="2000" dirty="0" smtClean="0"/>
              <a:t>los </a:t>
            </a:r>
            <a:r>
              <a:rPr lang="es-ES" sz="2000" u="sng" dirty="0" smtClean="0"/>
              <a:t>artículos </a:t>
            </a:r>
            <a:r>
              <a:rPr lang="es-ES" sz="2000" u="sng" dirty="0"/>
              <a:t>129.2 de la </a:t>
            </a:r>
            <a:r>
              <a:rPr lang="es-ES" sz="2000" u="sng" dirty="0" smtClean="0"/>
              <a:t>Constitución</a:t>
            </a:r>
            <a:r>
              <a:rPr lang="es-ES" sz="2000" dirty="0" smtClean="0"/>
              <a:t> (</a:t>
            </a:r>
            <a:r>
              <a:rPr lang="es-ES" i="1" dirty="0" smtClean="0"/>
              <a:t>promoción de las diversas formas de participación en la empresa</a:t>
            </a:r>
            <a:r>
              <a:rPr lang="es-ES" dirty="0" smtClean="0"/>
              <a:t>)</a:t>
            </a:r>
            <a:r>
              <a:rPr lang="es-ES" sz="2000" dirty="0" smtClean="0"/>
              <a:t> </a:t>
            </a:r>
            <a:r>
              <a:rPr lang="es-ES" sz="2000" dirty="0"/>
              <a:t>y </a:t>
            </a:r>
            <a:r>
              <a:rPr lang="es-ES" sz="2000" u="sng" dirty="0"/>
              <a:t>4.1 g) del Estatuto de los Trabajadores</a:t>
            </a:r>
            <a:r>
              <a:rPr lang="es-ES" sz="2000" dirty="0"/>
              <a:t>: </a:t>
            </a:r>
            <a:r>
              <a:rPr lang="es-ES" i="1" dirty="0"/>
              <a:t>los </a:t>
            </a:r>
            <a:r>
              <a:rPr lang="es-ES" i="1" dirty="0" smtClean="0"/>
              <a:t>trabajadores </a:t>
            </a:r>
            <a:r>
              <a:rPr lang="es-ES" i="1" dirty="0"/>
              <a:t>tienen derecho a informar, ser informados, colaborar en la gestión de </a:t>
            </a:r>
            <a:r>
              <a:rPr lang="es-ES" i="1" dirty="0" smtClean="0"/>
              <a:t>la empresa </a:t>
            </a:r>
            <a:r>
              <a:rPr lang="es-ES" i="1" dirty="0"/>
              <a:t>y otorgar al empresario el consentimiento para que use el </a:t>
            </a:r>
            <a:r>
              <a:rPr lang="es-ES" i="1" dirty="0" err="1" smtClean="0"/>
              <a:t>ius</a:t>
            </a:r>
            <a:r>
              <a:rPr lang="es-ES" i="1" dirty="0"/>
              <a:t> </a:t>
            </a:r>
            <a:r>
              <a:rPr lang="es-ES" i="1" dirty="0" err="1" smtClean="0"/>
              <a:t>variandi</a:t>
            </a:r>
            <a:r>
              <a:rPr lang="es-ES" i="1" dirty="0"/>
              <a:t>, </a:t>
            </a:r>
            <a:r>
              <a:rPr lang="es-ES" i="1" dirty="0" smtClean="0"/>
              <a:t>en determinados casos.</a:t>
            </a:r>
          </a:p>
          <a:p>
            <a:pPr algn="just"/>
            <a:r>
              <a:rPr lang="es-ES" sz="2000" u="sng" dirty="0"/>
              <a:t>Artículos 61 a 81 del Estatuto de los Trabajadores</a:t>
            </a:r>
          </a:p>
          <a:p>
            <a:pPr algn="just"/>
            <a:r>
              <a:rPr lang="es-ES" sz="2000" dirty="0"/>
              <a:t>La representación de los trabajadores, como colectivo, puede ser: 	• Una </a:t>
            </a:r>
            <a:r>
              <a:rPr lang="es-ES" sz="2000" b="1" dirty="0" smtClean="0"/>
              <a:t>representación </a:t>
            </a:r>
            <a:r>
              <a:rPr lang="es-ES" sz="2000" b="1" dirty="0"/>
              <a:t>unitaria</a:t>
            </a:r>
            <a:r>
              <a:rPr lang="es-ES" sz="2000" dirty="0"/>
              <a:t>, a través de los delegados de personal o del comité de empresa.</a:t>
            </a:r>
          </a:p>
          <a:p>
            <a:pPr marL="0" indent="0" algn="just">
              <a:buNone/>
            </a:pPr>
            <a:r>
              <a:rPr lang="es-ES" sz="2000" dirty="0"/>
              <a:t>	• Una </a:t>
            </a:r>
            <a:r>
              <a:rPr lang="es-ES" sz="2000" b="1" dirty="0" smtClean="0"/>
              <a:t>representación sindical,</a:t>
            </a:r>
            <a:r>
              <a:rPr lang="es-ES" sz="2000" dirty="0" smtClean="0"/>
              <a:t> a través de </a:t>
            </a:r>
            <a:r>
              <a:rPr lang="es-ES" sz="2000" dirty="0"/>
              <a:t>los </a:t>
            </a:r>
            <a:r>
              <a:rPr lang="es-ES" sz="2000" dirty="0" smtClean="0"/>
              <a:t>sindicatos y de las secciones sindicales en las empresas y centros de trabajo.</a:t>
            </a:r>
            <a:endParaRPr lang="es-ES" sz="2000" dirty="0"/>
          </a:p>
        </p:txBody>
      </p:sp>
    </p:spTree>
    <p:extLst>
      <p:ext uri="{BB962C8B-B14F-4D97-AF65-F5344CB8AC3E}">
        <p14:creationId xmlns:p14="http://schemas.microsoft.com/office/powerpoint/2010/main" val="2813126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2451258" y="624110"/>
            <a:ext cx="8911687" cy="663777"/>
          </a:xfrm>
          <a:ln>
            <a:solidFill>
              <a:schemeClr val="accent1"/>
            </a:solidFill>
          </a:ln>
        </p:spPr>
        <p:txBody>
          <a:bodyPr/>
          <a:lstStyle/>
          <a:p>
            <a:pPr algn="ctr"/>
            <a:r>
              <a:rPr lang="es-ES" b="1" dirty="0" smtClean="0">
                <a:solidFill>
                  <a:schemeClr val="accent1"/>
                </a:solidFill>
              </a:rPr>
              <a:t>Garantías de los representantes</a:t>
            </a:r>
            <a:endParaRPr lang="es-ES" b="1" dirty="0">
              <a:solidFill>
                <a:schemeClr val="accent1"/>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8350" y="1545465"/>
            <a:ext cx="9118242" cy="436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988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89212" y="953036"/>
            <a:ext cx="3505199" cy="469363"/>
          </a:xfrm>
        </p:spPr>
        <p:txBody>
          <a:bodyPr/>
          <a:lstStyle/>
          <a:p>
            <a:pPr algn="ctr"/>
            <a:r>
              <a:rPr lang="es-ES" b="1" dirty="0" smtClean="0">
                <a:solidFill>
                  <a:schemeClr val="accent1"/>
                </a:solidFill>
              </a:rPr>
              <a:t>CRÉDITO HORARIO</a:t>
            </a:r>
            <a:endParaRPr lang="es-ES" b="1" dirty="0">
              <a:solidFill>
                <a:schemeClr val="accent1"/>
              </a:solidFill>
            </a:endParaRPr>
          </a:p>
        </p:txBody>
      </p:sp>
      <p:graphicFrame>
        <p:nvGraphicFramePr>
          <p:cNvPr id="5" name="4 Marcador de contenido"/>
          <p:cNvGraphicFramePr>
            <a:graphicFrameLocks noGrp="1"/>
          </p:cNvGraphicFramePr>
          <p:nvPr>
            <p:ph idx="1"/>
            <p:extLst>
              <p:ext uri="{D42A27DB-BD31-4B8C-83A1-F6EECF244321}">
                <p14:modId xmlns:p14="http://schemas.microsoft.com/office/powerpoint/2010/main" val="1420713259"/>
              </p:ext>
            </p:extLst>
          </p:nvPr>
        </p:nvGraphicFramePr>
        <p:xfrm>
          <a:off x="6310134" y="2352162"/>
          <a:ext cx="5181600" cy="30378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370840">
                <a:tc>
                  <a:txBody>
                    <a:bodyPr/>
                    <a:lstStyle/>
                    <a:p>
                      <a:pPr algn="ctr"/>
                      <a:r>
                        <a:rPr lang="es-ES" sz="1800" b="1" i="0" u="none" strike="noStrike" kern="1200" baseline="0" dirty="0" smtClean="0">
                          <a:solidFill>
                            <a:schemeClr val="tx1"/>
                          </a:solidFill>
                          <a:latin typeface="+mn-lt"/>
                          <a:ea typeface="+mn-ea"/>
                          <a:cs typeface="+mn-cs"/>
                        </a:rPr>
                        <a:t>Nº de</a:t>
                      </a:r>
                    </a:p>
                    <a:p>
                      <a:pPr algn="ctr"/>
                      <a:r>
                        <a:rPr lang="es-ES" sz="1800" b="1" i="0" u="none" strike="noStrike" kern="1200" baseline="0" dirty="0" smtClean="0">
                          <a:solidFill>
                            <a:schemeClr val="tx1"/>
                          </a:solidFill>
                          <a:latin typeface="+mn-lt"/>
                          <a:ea typeface="+mn-ea"/>
                          <a:cs typeface="+mn-cs"/>
                        </a:rPr>
                        <a:t>trabajadores</a:t>
                      </a:r>
                    </a:p>
                    <a:p>
                      <a:pPr algn="ctr"/>
                      <a:r>
                        <a:rPr lang="es-ES" sz="1800" b="1" i="0" u="none" strike="noStrike" kern="1200" baseline="0" dirty="0" smtClean="0">
                          <a:solidFill>
                            <a:schemeClr val="tx1"/>
                          </a:solidFill>
                          <a:latin typeface="+mn-lt"/>
                          <a:ea typeface="+mn-ea"/>
                          <a:cs typeface="+mn-cs"/>
                        </a:rPr>
                        <a:t>en la empresa</a:t>
                      </a:r>
                      <a:endParaRPr lang="es-ES" dirty="0">
                        <a:solidFill>
                          <a:schemeClr val="tx1"/>
                        </a:solidFill>
                      </a:endParaRPr>
                    </a:p>
                  </a:txBody>
                  <a:tcPr/>
                </a:tc>
                <a:tc>
                  <a:txBody>
                    <a:bodyPr/>
                    <a:lstStyle/>
                    <a:p>
                      <a:pPr algn="ctr"/>
                      <a:r>
                        <a:rPr lang="es-ES" dirty="0" smtClean="0">
                          <a:solidFill>
                            <a:schemeClr val="tx1"/>
                          </a:solidFill>
                        </a:rPr>
                        <a:t>Crédito</a:t>
                      </a:r>
                    </a:p>
                    <a:p>
                      <a:pPr algn="ctr"/>
                      <a:r>
                        <a:rPr lang="es-ES" dirty="0" smtClean="0">
                          <a:solidFill>
                            <a:schemeClr val="tx1"/>
                          </a:solidFill>
                        </a:rPr>
                        <a:t>de horas</a:t>
                      </a:r>
                      <a:endParaRPr lang="es-ES"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s-ES" dirty="0" smtClean="0"/>
                        <a:t>Hasta 100</a:t>
                      </a:r>
                    </a:p>
                  </a:txBody>
                  <a:tcPr/>
                </a:tc>
                <a:tc>
                  <a:txBody>
                    <a:bodyPr/>
                    <a:lstStyle/>
                    <a:p>
                      <a:pPr algn="ctr"/>
                      <a:r>
                        <a:rPr lang="es-ES" dirty="0" smtClean="0"/>
                        <a:t>15</a:t>
                      </a:r>
                      <a:endParaRPr lang="es-ES" dirty="0"/>
                    </a:p>
                  </a:txBody>
                  <a:tcPr/>
                </a:tc>
                <a:extLst>
                  <a:ext uri="{0D108BD9-81ED-4DB2-BD59-A6C34878D82A}">
                    <a16:rowId xmlns:a16="http://schemas.microsoft.com/office/drawing/2014/main" val="10001"/>
                  </a:ext>
                </a:extLst>
              </a:tr>
              <a:tr h="370840">
                <a:tc>
                  <a:txBody>
                    <a:bodyPr/>
                    <a:lstStyle/>
                    <a:p>
                      <a:pPr algn="ctr"/>
                      <a:r>
                        <a:rPr lang="es-ES" dirty="0" smtClean="0"/>
                        <a:t>De 101 a 250 </a:t>
                      </a:r>
                      <a:endParaRPr lang="es-ES" dirty="0"/>
                    </a:p>
                  </a:txBody>
                  <a:tcPr/>
                </a:tc>
                <a:tc>
                  <a:txBody>
                    <a:bodyPr/>
                    <a:lstStyle/>
                    <a:p>
                      <a:pPr algn="ctr"/>
                      <a:r>
                        <a:rPr lang="es-ES" dirty="0" smtClean="0"/>
                        <a:t>20</a:t>
                      </a:r>
                      <a:endParaRPr lang="es-ES" dirty="0"/>
                    </a:p>
                  </a:txBody>
                  <a:tcPr/>
                </a:tc>
                <a:extLst>
                  <a:ext uri="{0D108BD9-81ED-4DB2-BD59-A6C34878D82A}">
                    <a16:rowId xmlns:a16="http://schemas.microsoft.com/office/drawing/2014/main" val="10002"/>
                  </a:ext>
                </a:extLst>
              </a:tr>
              <a:tr h="370840">
                <a:tc>
                  <a:txBody>
                    <a:bodyPr/>
                    <a:lstStyle/>
                    <a:p>
                      <a:pPr algn="ctr"/>
                      <a:r>
                        <a:rPr lang="es-ES" dirty="0" smtClean="0"/>
                        <a:t>De 251 a 500</a:t>
                      </a:r>
                      <a:endParaRPr lang="es-ES" dirty="0"/>
                    </a:p>
                  </a:txBody>
                  <a:tcPr/>
                </a:tc>
                <a:tc>
                  <a:txBody>
                    <a:bodyPr/>
                    <a:lstStyle/>
                    <a:p>
                      <a:pPr algn="ctr"/>
                      <a:r>
                        <a:rPr lang="es-ES" dirty="0" smtClean="0"/>
                        <a:t>30</a:t>
                      </a:r>
                      <a:endParaRPr lang="es-ES" dirty="0"/>
                    </a:p>
                  </a:txBody>
                  <a:tcPr/>
                </a:tc>
                <a:extLst>
                  <a:ext uri="{0D108BD9-81ED-4DB2-BD59-A6C34878D82A}">
                    <a16:rowId xmlns:a16="http://schemas.microsoft.com/office/drawing/2014/main" val="10003"/>
                  </a:ext>
                </a:extLst>
              </a:tr>
              <a:tr h="370840">
                <a:tc>
                  <a:txBody>
                    <a:bodyPr/>
                    <a:lstStyle/>
                    <a:p>
                      <a:pPr algn="ctr"/>
                      <a:r>
                        <a:rPr lang="es-ES" dirty="0" smtClean="0"/>
                        <a:t>De 501 a 750</a:t>
                      </a:r>
                      <a:endParaRPr lang="es-ES" dirty="0"/>
                    </a:p>
                  </a:txBody>
                  <a:tcPr/>
                </a:tc>
                <a:tc>
                  <a:txBody>
                    <a:bodyPr/>
                    <a:lstStyle/>
                    <a:p>
                      <a:pPr algn="ctr"/>
                      <a:r>
                        <a:rPr lang="es-ES" dirty="0" smtClean="0"/>
                        <a:t>35</a:t>
                      </a:r>
                      <a:endParaRPr lang="es-ES" dirty="0"/>
                    </a:p>
                  </a:txBody>
                  <a:tcPr/>
                </a:tc>
                <a:extLst>
                  <a:ext uri="{0D108BD9-81ED-4DB2-BD59-A6C34878D82A}">
                    <a16:rowId xmlns:a16="http://schemas.microsoft.com/office/drawing/2014/main" val="10004"/>
                  </a:ext>
                </a:extLst>
              </a:tr>
              <a:tr h="370840">
                <a:tc>
                  <a:txBody>
                    <a:bodyPr/>
                    <a:lstStyle/>
                    <a:p>
                      <a:pPr algn="ctr"/>
                      <a:r>
                        <a:rPr lang="es-ES" dirty="0" smtClean="0"/>
                        <a:t>De 751 en</a:t>
                      </a:r>
                    </a:p>
                    <a:p>
                      <a:pPr algn="ctr"/>
                      <a:r>
                        <a:rPr lang="es-ES" dirty="0" smtClean="0"/>
                        <a:t>adelante</a:t>
                      </a:r>
                    </a:p>
                  </a:txBody>
                  <a:tcPr/>
                </a:tc>
                <a:tc>
                  <a:txBody>
                    <a:bodyPr/>
                    <a:lstStyle/>
                    <a:p>
                      <a:pPr algn="ctr"/>
                      <a:r>
                        <a:rPr lang="es-ES" dirty="0" smtClean="0"/>
                        <a:t>40</a:t>
                      </a:r>
                      <a:endParaRPr lang="es-ES" dirty="0"/>
                    </a:p>
                  </a:txBody>
                  <a:tcPr/>
                </a:tc>
                <a:extLst>
                  <a:ext uri="{0D108BD9-81ED-4DB2-BD59-A6C34878D82A}">
                    <a16:rowId xmlns:a16="http://schemas.microsoft.com/office/drawing/2014/main" val="10005"/>
                  </a:ext>
                </a:extLst>
              </a:tr>
            </a:tbl>
          </a:graphicData>
        </a:graphic>
      </p:graphicFrame>
      <p:sp>
        <p:nvSpPr>
          <p:cNvPr id="4" name="3 Marcador de texto"/>
          <p:cNvSpPr>
            <a:spLocks noGrp="1"/>
          </p:cNvSpPr>
          <p:nvPr>
            <p:ph type="body" sz="half" idx="2"/>
          </p:nvPr>
        </p:nvSpPr>
        <p:spPr/>
        <p:txBody>
          <a:bodyPr/>
          <a:lstStyle/>
          <a:p>
            <a:pPr marL="285750" indent="-285750" algn="just">
              <a:buFont typeface="Wingdings" panose="05000000000000000000" pitchFamily="2" charset="2"/>
              <a:buChar char="Ø"/>
            </a:pPr>
            <a:endParaRPr lang="es-ES" dirty="0" smtClean="0"/>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A cada </a:t>
            </a:r>
            <a:r>
              <a:rPr lang="es-ES" dirty="0"/>
              <a:t>representante </a:t>
            </a:r>
            <a:r>
              <a:rPr lang="es-ES" dirty="0" smtClean="0"/>
              <a:t>se le concede </a:t>
            </a:r>
            <a:r>
              <a:rPr lang="es-ES" b="1" dirty="0" smtClean="0">
                <a:solidFill>
                  <a:schemeClr val="tx1"/>
                </a:solidFill>
              </a:rPr>
              <a:t>un </a:t>
            </a:r>
            <a:r>
              <a:rPr lang="es-ES" b="1" dirty="0">
                <a:solidFill>
                  <a:schemeClr val="tx1"/>
                </a:solidFill>
              </a:rPr>
              <a:t>número determinado de horas al mes </a:t>
            </a:r>
            <a:r>
              <a:rPr lang="es-ES" dirty="0" smtClean="0"/>
              <a:t>retribuidas (“crédito </a:t>
            </a:r>
            <a:r>
              <a:rPr lang="es-ES" dirty="0"/>
              <a:t>de </a:t>
            </a:r>
            <a:r>
              <a:rPr lang="es-ES" dirty="0" smtClean="0"/>
              <a:t>horas”), </a:t>
            </a:r>
            <a:r>
              <a:rPr lang="es-ES" dirty="0"/>
              <a:t>para ejercer sus funciones de </a:t>
            </a:r>
            <a:r>
              <a:rPr lang="es-ES" dirty="0" smtClean="0"/>
              <a:t>representación. </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Por </a:t>
            </a:r>
            <a:r>
              <a:rPr lang="es-ES" dirty="0"/>
              <a:t>convenio colectivo se puede pactar </a:t>
            </a:r>
            <a:r>
              <a:rPr lang="es-ES" b="1" dirty="0"/>
              <a:t>la </a:t>
            </a:r>
            <a:r>
              <a:rPr lang="es-ES" b="1" dirty="0" smtClean="0"/>
              <a:t>acumulación de </a:t>
            </a:r>
            <a:r>
              <a:rPr lang="es-ES" b="1" dirty="0"/>
              <a:t>horas, en uno o varios </a:t>
            </a:r>
            <a:r>
              <a:rPr lang="es-ES" b="1" dirty="0" smtClean="0"/>
              <a:t>representantes</a:t>
            </a:r>
            <a:r>
              <a:rPr lang="es-ES" dirty="0" smtClean="0"/>
              <a:t>, pudiendo </a:t>
            </a:r>
            <a:r>
              <a:rPr lang="es-ES" dirty="0"/>
              <a:t>quedar totalmente relevado/s del </a:t>
            </a:r>
            <a:r>
              <a:rPr lang="es-ES" dirty="0" smtClean="0"/>
              <a:t>trabajo, y </a:t>
            </a:r>
            <a:r>
              <a:rPr lang="es-ES" dirty="0"/>
              <a:t>percibiendo su remuneración de origen.</a:t>
            </a:r>
          </a:p>
        </p:txBody>
      </p:sp>
    </p:spTree>
    <p:extLst>
      <p:ext uri="{BB962C8B-B14F-4D97-AF65-F5344CB8AC3E}">
        <p14:creationId xmlns:p14="http://schemas.microsoft.com/office/powerpoint/2010/main" val="30533299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77015" y="624110"/>
            <a:ext cx="8911687" cy="444836"/>
          </a:xfrm>
        </p:spPr>
        <p:txBody>
          <a:bodyPr>
            <a:normAutofit/>
          </a:bodyPr>
          <a:lstStyle/>
          <a:p>
            <a:r>
              <a:rPr lang="es-ES" sz="1600" u="sng" dirty="0" smtClean="0">
                <a:solidFill>
                  <a:schemeClr val="accent1"/>
                </a:solidFill>
              </a:rPr>
              <a:t>Caso práctico 4: Competencia y garantías de los representantes de los trabajadores</a:t>
            </a:r>
            <a:endParaRPr lang="es-ES" sz="1600" u="sng" dirty="0">
              <a:solidFill>
                <a:schemeClr val="accent1"/>
              </a:solidFill>
            </a:endParaRPr>
          </a:p>
        </p:txBody>
      </p:sp>
      <p:sp>
        <p:nvSpPr>
          <p:cNvPr id="3" name="2 Marcador de contenido"/>
          <p:cNvSpPr>
            <a:spLocks noGrp="1"/>
          </p:cNvSpPr>
          <p:nvPr>
            <p:ph idx="1"/>
          </p:nvPr>
        </p:nvSpPr>
        <p:spPr>
          <a:xfrm>
            <a:off x="2383151" y="1481070"/>
            <a:ext cx="8915400" cy="4790941"/>
          </a:xfrm>
        </p:spPr>
        <p:txBody>
          <a:bodyPr>
            <a:normAutofit fontScale="62500" lnSpcReduction="20000"/>
          </a:bodyPr>
          <a:lstStyle/>
          <a:p>
            <a:pPr algn="just"/>
            <a:endParaRPr lang="es-ES" dirty="0" smtClean="0"/>
          </a:p>
          <a:p>
            <a:pPr algn="just"/>
            <a:r>
              <a:rPr lang="es-ES" sz="2600" dirty="0" smtClean="0"/>
              <a:t>En un taller de chapa y pintura los trabajadores están desempeñando su trabajo sin que la empresa les suministre los equipos de protección obligatorios. ¿Qué competencias tendrán los representantes de los trabajadores ante esta situación? ¿Qué medidas pueden adoptar para corregirla?</a:t>
            </a:r>
          </a:p>
          <a:p>
            <a:pPr marL="0" indent="0" algn="just">
              <a:buNone/>
            </a:pPr>
            <a:endParaRPr lang="es-ES" sz="2600" dirty="0" smtClean="0"/>
          </a:p>
          <a:p>
            <a:pPr marL="0" indent="0" algn="just">
              <a:buNone/>
            </a:pPr>
            <a:endParaRPr lang="es-ES" sz="2600" dirty="0"/>
          </a:p>
          <a:p>
            <a:pPr algn="just"/>
            <a:r>
              <a:rPr lang="es-ES" sz="2600" dirty="0" smtClean="0"/>
              <a:t>Una </a:t>
            </a:r>
            <a:r>
              <a:rPr lang="es-ES" sz="2600" dirty="0"/>
              <a:t>empresa con 120 trabajadores, eligió 9 miembros para el comité de empresa. </a:t>
            </a:r>
            <a:r>
              <a:rPr lang="es-ES" sz="2600" dirty="0" smtClean="0"/>
              <a:t>¿Qué </a:t>
            </a:r>
            <a:r>
              <a:rPr lang="es-ES" sz="2600" dirty="0"/>
              <a:t>crédito de horas tendrá cada </a:t>
            </a:r>
            <a:r>
              <a:rPr lang="es-ES" sz="2600" dirty="0" smtClean="0"/>
              <a:t>representante elegido? </a:t>
            </a:r>
            <a:r>
              <a:rPr lang="es-ES" sz="2600" dirty="0"/>
              <a:t>Los delegados de personal han decidido acumular el crédito horario de dos de ellos para que una misma persona pueda tener más tiempo disponible para las tareas </a:t>
            </a:r>
            <a:r>
              <a:rPr lang="es-ES" sz="2600" dirty="0" smtClean="0"/>
              <a:t>administrativas. Se </a:t>
            </a:r>
            <a:r>
              <a:rPr lang="es-ES" sz="2600" dirty="0"/>
              <a:t>lo comunican a la empresa, que dice que esta actuación no es correcta, ¿es eso cierto?</a:t>
            </a:r>
          </a:p>
          <a:p>
            <a:pPr marL="0" indent="0" algn="just">
              <a:buNone/>
            </a:pPr>
            <a:endParaRPr lang="es-ES" sz="2600" dirty="0" smtClean="0"/>
          </a:p>
          <a:p>
            <a:pPr marL="0" indent="0" algn="just">
              <a:buNone/>
            </a:pPr>
            <a:endParaRPr lang="es-ES" sz="2600" dirty="0" smtClean="0"/>
          </a:p>
          <a:p>
            <a:pPr algn="just"/>
            <a:r>
              <a:rPr lang="es-ES" sz="2600" dirty="0"/>
              <a:t>En un centro de trabajo de 300 trabajadores, la empresa decide trasladar a otro centro situado en Canarias a un delegado de personal, especialmente reivindicativo, a pesar de que hay otros trabajadores de su misma </a:t>
            </a:r>
            <a:r>
              <a:rPr lang="es-ES" sz="2600" dirty="0" smtClean="0"/>
              <a:t>categoría profesional </a:t>
            </a:r>
            <a:r>
              <a:rPr lang="es-ES" sz="2600" dirty="0"/>
              <a:t>a los que podría trasladar, ¿es correcta la actuación del empresario?</a:t>
            </a:r>
          </a:p>
          <a:p>
            <a:pPr algn="just"/>
            <a:endParaRPr lang="es-ES" dirty="0"/>
          </a:p>
        </p:txBody>
      </p:sp>
    </p:spTree>
    <p:extLst>
      <p:ext uri="{BB962C8B-B14F-4D97-AF65-F5344CB8AC3E}">
        <p14:creationId xmlns:p14="http://schemas.microsoft.com/office/powerpoint/2010/main" val="2101388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624110"/>
            <a:ext cx="8911687" cy="408277"/>
          </a:xfrm>
        </p:spPr>
        <p:txBody>
          <a:bodyPr>
            <a:normAutofit/>
          </a:bodyPr>
          <a:lstStyle/>
          <a:p>
            <a:r>
              <a:rPr lang="es-ES" sz="1600" u="sng" dirty="0">
                <a:solidFill>
                  <a:schemeClr val="accent1"/>
                </a:solidFill>
              </a:rPr>
              <a:t>Caso práctico </a:t>
            </a:r>
            <a:r>
              <a:rPr lang="es-ES" sz="1600" u="sng" dirty="0" smtClean="0">
                <a:solidFill>
                  <a:schemeClr val="accent1"/>
                </a:solidFill>
              </a:rPr>
              <a:t>5: </a:t>
            </a:r>
            <a:r>
              <a:rPr lang="es-ES" sz="1600" u="sng" dirty="0">
                <a:solidFill>
                  <a:schemeClr val="accent1"/>
                </a:solidFill>
              </a:rPr>
              <a:t>Competencia y garantías de los representantes de los trabajadores</a:t>
            </a:r>
            <a:endParaRPr lang="es-ES" sz="1600" dirty="0"/>
          </a:p>
        </p:txBody>
      </p:sp>
      <p:sp>
        <p:nvSpPr>
          <p:cNvPr id="3" name="Rectángulo 2"/>
          <p:cNvSpPr/>
          <p:nvPr/>
        </p:nvSpPr>
        <p:spPr>
          <a:xfrm>
            <a:off x="2505829" y="1605397"/>
            <a:ext cx="9085876" cy="4093428"/>
          </a:xfrm>
          <a:prstGeom prst="rect">
            <a:avLst/>
          </a:prstGeom>
        </p:spPr>
        <p:txBody>
          <a:bodyPr wrap="square">
            <a:spAutoFit/>
          </a:bodyPr>
          <a:lstStyle/>
          <a:p>
            <a:pPr algn="just"/>
            <a:r>
              <a:rPr lang="es-ES" sz="2000" dirty="0">
                <a:solidFill>
                  <a:srgbClr val="231F20"/>
                </a:solidFill>
                <a:latin typeface="Frutiger-Light"/>
              </a:rPr>
              <a:t>De los siguientes acontecimientos que se producen en la </a:t>
            </a:r>
            <a:r>
              <a:rPr lang="es-ES" sz="2000" dirty="0" smtClean="0">
                <a:solidFill>
                  <a:srgbClr val="231F20"/>
                </a:solidFill>
                <a:latin typeface="Frutiger-Light"/>
              </a:rPr>
              <a:t>empresa MASTER SALUD SA, </a:t>
            </a:r>
            <a:r>
              <a:rPr lang="es-ES" sz="2000" dirty="0">
                <a:solidFill>
                  <a:srgbClr val="231F20"/>
                </a:solidFill>
                <a:latin typeface="Frutiger-Light"/>
              </a:rPr>
              <a:t>señala cuáles </a:t>
            </a:r>
            <a:r>
              <a:rPr lang="es-ES" sz="2000" dirty="0" smtClean="0">
                <a:solidFill>
                  <a:srgbClr val="231F20"/>
                </a:solidFill>
                <a:latin typeface="Frutiger-Light"/>
              </a:rPr>
              <a:t>deben comunicarse </a:t>
            </a:r>
            <a:r>
              <a:rPr lang="es-ES" sz="2000" dirty="0">
                <a:solidFill>
                  <a:srgbClr val="231F20"/>
                </a:solidFill>
                <a:latin typeface="Frutiger-Light"/>
              </a:rPr>
              <a:t>a los representantes de los trabajadores</a:t>
            </a:r>
            <a:r>
              <a:rPr lang="es-ES" sz="2000" dirty="0" smtClean="0">
                <a:solidFill>
                  <a:srgbClr val="231F20"/>
                </a:solidFill>
                <a:latin typeface="Frutiger-Light"/>
              </a:rPr>
              <a:t>:</a:t>
            </a:r>
          </a:p>
          <a:p>
            <a:pPr algn="just"/>
            <a:endParaRPr lang="es-ES" sz="2000" dirty="0">
              <a:solidFill>
                <a:srgbClr val="231F20"/>
              </a:solidFill>
              <a:latin typeface="Frutiger-Light"/>
            </a:endParaRPr>
          </a:p>
          <a:p>
            <a:pPr algn="just"/>
            <a:r>
              <a:rPr lang="es-ES" sz="2000" dirty="0">
                <a:solidFill>
                  <a:srgbClr val="231F20"/>
                </a:solidFill>
                <a:latin typeface="Frutiger-Light"/>
              </a:rPr>
              <a:t>• </a:t>
            </a:r>
            <a:r>
              <a:rPr lang="es-ES" sz="2000" dirty="0" smtClean="0">
                <a:solidFill>
                  <a:srgbClr val="231F20"/>
                </a:solidFill>
                <a:latin typeface="Frutiger-Light"/>
              </a:rPr>
              <a:t>La </a:t>
            </a:r>
            <a:r>
              <a:rPr lang="es-ES" sz="2000" dirty="0">
                <a:solidFill>
                  <a:srgbClr val="231F20"/>
                </a:solidFill>
                <a:latin typeface="Frutiger-Light"/>
              </a:rPr>
              <a:t>sanción impuesta a un trabajador por retrasos continuados</a:t>
            </a:r>
            <a:r>
              <a:rPr lang="es-ES" sz="2000" dirty="0" smtClean="0">
                <a:solidFill>
                  <a:srgbClr val="231F20"/>
                </a:solidFill>
                <a:latin typeface="Frutiger-Light"/>
              </a:rPr>
              <a:t>.</a:t>
            </a:r>
          </a:p>
          <a:p>
            <a:pPr algn="just"/>
            <a:endParaRPr lang="es-ES" sz="2000" dirty="0">
              <a:solidFill>
                <a:srgbClr val="231F20"/>
              </a:solidFill>
              <a:latin typeface="Frutiger-Light"/>
            </a:endParaRPr>
          </a:p>
          <a:p>
            <a:pPr algn="just"/>
            <a:r>
              <a:rPr lang="es-ES" sz="2000" dirty="0">
                <a:solidFill>
                  <a:srgbClr val="231F20"/>
                </a:solidFill>
                <a:latin typeface="Frutiger-Light"/>
              </a:rPr>
              <a:t>• Despido de un trabajador</a:t>
            </a:r>
            <a:r>
              <a:rPr lang="es-ES" sz="2000" dirty="0" smtClean="0">
                <a:solidFill>
                  <a:srgbClr val="231F20"/>
                </a:solidFill>
                <a:latin typeface="Frutiger-Light"/>
              </a:rPr>
              <a:t>.</a:t>
            </a:r>
          </a:p>
          <a:p>
            <a:pPr algn="just"/>
            <a:endParaRPr lang="es-ES" sz="2000" dirty="0">
              <a:solidFill>
                <a:srgbClr val="231F20"/>
              </a:solidFill>
              <a:latin typeface="Frutiger-Light"/>
            </a:endParaRPr>
          </a:p>
          <a:p>
            <a:pPr algn="just"/>
            <a:r>
              <a:rPr lang="es-ES" sz="2000" dirty="0">
                <a:solidFill>
                  <a:srgbClr val="231F20"/>
                </a:solidFill>
                <a:latin typeface="Frutiger-Light"/>
              </a:rPr>
              <a:t>• Número de horas extra que realizan los trabajadores.</a:t>
            </a:r>
          </a:p>
          <a:p>
            <a:pPr algn="just"/>
            <a:endParaRPr lang="es-ES" sz="2000" dirty="0" smtClean="0">
              <a:solidFill>
                <a:srgbClr val="231F20"/>
              </a:solidFill>
              <a:latin typeface="Frutiger-Light"/>
            </a:endParaRPr>
          </a:p>
          <a:p>
            <a:pPr algn="just"/>
            <a:r>
              <a:rPr lang="es-ES" sz="2000" dirty="0" smtClean="0">
                <a:solidFill>
                  <a:srgbClr val="231F20"/>
                </a:solidFill>
                <a:latin typeface="Frutiger-Light"/>
              </a:rPr>
              <a:t>• </a:t>
            </a:r>
            <a:r>
              <a:rPr lang="es-ES" sz="2000" dirty="0">
                <a:solidFill>
                  <a:srgbClr val="231F20"/>
                </a:solidFill>
                <a:latin typeface="Frutiger-Light"/>
              </a:rPr>
              <a:t>Periodo de vacaciones de los trabajadores.</a:t>
            </a:r>
          </a:p>
          <a:p>
            <a:endParaRPr lang="es-ES" sz="2000" dirty="0" smtClean="0">
              <a:solidFill>
                <a:srgbClr val="231F20"/>
              </a:solidFill>
              <a:latin typeface="Frutiger-Light"/>
            </a:endParaRPr>
          </a:p>
          <a:p>
            <a:r>
              <a:rPr lang="es-ES" sz="2000" dirty="0" smtClean="0">
                <a:solidFill>
                  <a:srgbClr val="231F20"/>
                </a:solidFill>
                <a:latin typeface="Frutiger-Light"/>
              </a:rPr>
              <a:t>• </a:t>
            </a:r>
            <a:r>
              <a:rPr lang="es-ES" sz="2000" dirty="0">
                <a:solidFill>
                  <a:srgbClr val="231F20"/>
                </a:solidFill>
                <a:latin typeface="Frutiger-Light"/>
              </a:rPr>
              <a:t>Contratación de un nuevo trabajador.</a:t>
            </a:r>
            <a:endParaRPr lang="es-ES" sz="2000" dirty="0"/>
          </a:p>
        </p:txBody>
      </p:sp>
    </p:spTree>
    <p:extLst>
      <p:ext uri="{BB962C8B-B14F-4D97-AF65-F5344CB8AC3E}">
        <p14:creationId xmlns:p14="http://schemas.microsoft.com/office/powerpoint/2010/main" val="48023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473302" y="605307"/>
            <a:ext cx="8915399" cy="694198"/>
          </a:xfrm>
        </p:spPr>
        <p:txBody>
          <a:bodyPr>
            <a:normAutofit/>
          </a:bodyPr>
          <a:lstStyle/>
          <a:p>
            <a:pPr algn="ctr"/>
            <a:r>
              <a:rPr lang="es-ES" sz="3600" b="1" dirty="0" smtClean="0">
                <a:solidFill>
                  <a:schemeClr val="accent1"/>
                </a:solidFill>
              </a:rPr>
              <a:t>REPRESENTACION COLECTIVA SINDICAL</a:t>
            </a:r>
            <a:endParaRPr lang="es-ES" sz="3600" b="1" dirty="0">
              <a:solidFill>
                <a:schemeClr val="accent1"/>
              </a:solidFill>
            </a:endParaRPr>
          </a:p>
        </p:txBody>
      </p:sp>
      <p:sp>
        <p:nvSpPr>
          <p:cNvPr id="5" name="4 Tarjeta"/>
          <p:cNvSpPr/>
          <p:nvPr/>
        </p:nvSpPr>
        <p:spPr>
          <a:xfrm>
            <a:off x="2575775" y="2382592"/>
            <a:ext cx="2962140" cy="122349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TRABAJADORES DE UNA EMPRESA AFILIADOS A UN MISMO SINDICATO</a:t>
            </a:r>
            <a:endParaRPr lang="es-ES" b="1" dirty="0">
              <a:solidFill>
                <a:schemeClr val="tx1"/>
              </a:solidFill>
            </a:endParaRPr>
          </a:p>
        </p:txBody>
      </p:sp>
      <p:sp>
        <p:nvSpPr>
          <p:cNvPr id="6" name="5 Flecha a la derecha con muesca"/>
          <p:cNvSpPr/>
          <p:nvPr/>
        </p:nvSpPr>
        <p:spPr>
          <a:xfrm>
            <a:off x="5537915" y="2852670"/>
            <a:ext cx="2150772"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Tarjeta"/>
          <p:cNvSpPr/>
          <p:nvPr/>
        </p:nvSpPr>
        <p:spPr>
          <a:xfrm>
            <a:off x="7688686" y="2592002"/>
            <a:ext cx="3271235" cy="80467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SECCIONES SINDICALES</a:t>
            </a:r>
            <a:endParaRPr lang="es-ES" b="1" dirty="0">
              <a:solidFill>
                <a:schemeClr val="tx1"/>
              </a:solidFill>
            </a:endParaRPr>
          </a:p>
        </p:txBody>
      </p:sp>
      <p:sp>
        <p:nvSpPr>
          <p:cNvPr id="11" name="10 Llamada de flecha hacia arriba"/>
          <p:cNvSpPr/>
          <p:nvPr/>
        </p:nvSpPr>
        <p:spPr>
          <a:xfrm>
            <a:off x="7405351" y="3414422"/>
            <a:ext cx="1712891" cy="16984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Delegados</a:t>
            </a:r>
          </a:p>
          <a:p>
            <a:pPr algn="ctr"/>
            <a:r>
              <a:rPr lang="es-ES" dirty="0" smtClean="0">
                <a:solidFill>
                  <a:schemeClr val="tx1"/>
                </a:solidFill>
              </a:rPr>
              <a:t>Sindicales</a:t>
            </a:r>
          </a:p>
          <a:p>
            <a:pPr algn="ctr"/>
            <a:r>
              <a:rPr lang="es-ES" dirty="0" smtClean="0">
                <a:solidFill>
                  <a:schemeClr val="tx1"/>
                </a:solidFill>
              </a:rPr>
              <a:t>(menos 250 trabajadores)</a:t>
            </a:r>
            <a:endParaRPr lang="es-ES" dirty="0">
              <a:solidFill>
                <a:schemeClr val="tx1"/>
              </a:solidFill>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592" y="3432174"/>
            <a:ext cx="1968667" cy="168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12 CuadroTexto"/>
          <p:cNvSpPr txBox="1"/>
          <p:nvPr/>
        </p:nvSpPr>
        <p:spPr>
          <a:xfrm>
            <a:off x="9744667" y="3932003"/>
            <a:ext cx="1878515" cy="1200329"/>
          </a:xfrm>
          <a:prstGeom prst="rect">
            <a:avLst/>
          </a:prstGeom>
          <a:noFill/>
        </p:spPr>
        <p:txBody>
          <a:bodyPr wrap="square" rtlCol="0">
            <a:spAutoFit/>
          </a:bodyPr>
          <a:lstStyle/>
          <a:p>
            <a:pPr algn="ctr"/>
            <a:r>
              <a:rPr lang="es-ES" dirty="0" smtClean="0"/>
              <a:t>Delegados </a:t>
            </a:r>
          </a:p>
          <a:p>
            <a:pPr algn="ctr"/>
            <a:r>
              <a:rPr lang="es-ES" dirty="0" smtClean="0"/>
              <a:t>Sindicales</a:t>
            </a:r>
          </a:p>
          <a:p>
            <a:pPr algn="ctr"/>
            <a:r>
              <a:rPr lang="es-ES" dirty="0" smtClean="0"/>
              <a:t>(250 trabajadores)</a:t>
            </a:r>
            <a:endParaRPr lang="es-ES" dirty="0"/>
          </a:p>
        </p:txBody>
      </p:sp>
    </p:spTree>
    <p:extLst>
      <p:ext uri="{BB962C8B-B14F-4D97-AF65-F5344CB8AC3E}">
        <p14:creationId xmlns:p14="http://schemas.microsoft.com/office/powerpoint/2010/main" val="40935813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34863" y="757984"/>
            <a:ext cx="9418234" cy="838996"/>
          </a:xfrm>
        </p:spPr>
        <p:txBody>
          <a:bodyPr>
            <a:normAutofit fontScale="90000"/>
          </a:bodyPr>
          <a:lstStyle/>
          <a:p>
            <a:pPr algn="ctr"/>
            <a:r>
              <a:rPr lang="es-ES" b="1" dirty="0" smtClean="0">
                <a:solidFill>
                  <a:schemeClr val="accent1"/>
                </a:solidFill>
              </a:rPr>
              <a:t>Derecho de reunión de los trabajadores</a:t>
            </a:r>
            <a:endParaRPr lang="es-ES" b="1" dirty="0">
              <a:solidFill>
                <a:schemeClr val="accent1"/>
              </a:solidFill>
            </a:endParaRPr>
          </a:p>
        </p:txBody>
      </p:sp>
      <p:sp>
        <p:nvSpPr>
          <p:cNvPr id="3" name="2 Marcador de texto"/>
          <p:cNvSpPr>
            <a:spLocks noGrp="1"/>
          </p:cNvSpPr>
          <p:nvPr>
            <p:ph type="body" idx="1"/>
          </p:nvPr>
        </p:nvSpPr>
        <p:spPr>
          <a:xfrm>
            <a:off x="2614970" y="1893194"/>
            <a:ext cx="8915399" cy="4069724"/>
          </a:xfrm>
        </p:spPr>
        <p:txBody>
          <a:bodyPr>
            <a:normAutofit lnSpcReduction="10000"/>
          </a:bodyPr>
          <a:lstStyle/>
          <a:p>
            <a:pPr marL="342900" indent="-342900">
              <a:buFont typeface="Wingdings" panose="05000000000000000000" pitchFamily="2" charset="2"/>
              <a:buChar char="Ø"/>
            </a:pPr>
            <a:r>
              <a:rPr lang="es-ES" dirty="0" smtClean="0">
                <a:solidFill>
                  <a:schemeClr val="tx1"/>
                </a:solidFill>
              </a:rPr>
              <a:t>Los trabajadores de una misma empresa o centro de trabajo  tienen </a:t>
            </a:r>
            <a:r>
              <a:rPr lang="es-ES" b="1" dirty="0" smtClean="0">
                <a:solidFill>
                  <a:schemeClr val="tx1"/>
                </a:solidFill>
              </a:rPr>
              <a:t>derecho a reunirse en asamblea </a:t>
            </a:r>
            <a:r>
              <a:rPr lang="es-ES" dirty="0" smtClean="0">
                <a:solidFill>
                  <a:schemeClr val="tx1"/>
                </a:solidFill>
              </a:rPr>
              <a:t>en el centro de trabajo pero fuera del horario laboral, salvo acuerdo con el empresario.</a:t>
            </a:r>
          </a:p>
          <a:p>
            <a:pPr marL="342900" indent="-342900">
              <a:buFont typeface="Wingdings" panose="05000000000000000000" pitchFamily="2" charset="2"/>
              <a:buChar char="Ø"/>
            </a:pPr>
            <a:endParaRPr lang="es-ES" dirty="0">
              <a:solidFill>
                <a:schemeClr val="tx1"/>
              </a:solidFill>
            </a:endParaRPr>
          </a:p>
          <a:p>
            <a:pPr marL="342900" indent="-342900">
              <a:buFont typeface="Wingdings" panose="05000000000000000000" pitchFamily="2" charset="2"/>
              <a:buChar char="Ø"/>
            </a:pPr>
            <a:r>
              <a:rPr lang="es-ES" dirty="0" smtClean="0">
                <a:solidFill>
                  <a:schemeClr val="tx1"/>
                </a:solidFill>
              </a:rPr>
              <a:t>La convocatoria de la asamblea </a:t>
            </a:r>
            <a:r>
              <a:rPr lang="es-ES" b="1" dirty="0" smtClean="0">
                <a:solidFill>
                  <a:schemeClr val="tx1"/>
                </a:solidFill>
              </a:rPr>
              <a:t>se comunicará al empresario con 48 horas</a:t>
            </a:r>
            <a:r>
              <a:rPr lang="es-ES" dirty="0" smtClean="0">
                <a:solidFill>
                  <a:schemeClr val="tx1"/>
                </a:solidFill>
              </a:rPr>
              <a:t> de antelación como mínimo.</a:t>
            </a:r>
          </a:p>
          <a:p>
            <a:pPr marL="342900" indent="-342900">
              <a:buFont typeface="Wingdings" panose="05000000000000000000" pitchFamily="2" charset="2"/>
              <a:buChar char="Ø"/>
            </a:pPr>
            <a:endParaRPr lang="es-ES" dirty="0" smtClean="0">
              <a:solidFill>
                <a:schemeClr val="tx1"/>
              </a:solidFill>
            </a:endParaRPr>
          </a:p>
          <a:p>
            <a:pPr marL="342900" indent="-342900">
              <a:buFont typeface="Wingdings" panose="05000000000000000000" pitchFamily="2" charset="2"/>
              <a:buChar char="Ø"/>
            </a:pPr>
            <a:r>
              <a:rPr lang="es-ES" dirty="0" smtClean="0">
                <a:solidFill>
                  <a:schemeClr val="tx1"/>
                </a:solidFill>
              </a:rPr>
              <a:t>La asamblea podrá </a:t>
            </a:r>
            <a:r>
              <a:rPr lang="es-ES" b="1" dirty="0" smtClean="0">
                <a:solidFill>
                  <a:schemeClr val="tx1"/>
                </a:solidFill>
              </a:rPr>
              <a:t>ser convocada por</a:t>
            </a:r>
            <a:r>
              <a:rPr lang="es-ES" dirty="0" smtClean="0">
                <a:solidFill>
                  <a:schemeClr val="tx1"/>
                </a:solidFill>
              </a:rPr>
              <a:t>:</a:t>
            </a:r>
          </a:p>
          <a:p>
            <a:pPr marL="1257300" lvl="2" indent="-342900">
              <a:buFont typeface="Wingdings" panose="05000000000000000000" pitchFamily="2" charset="2"/>
              <a:buChar char="Ø"/>
            </a:pPr>
            <a:r>
              <a:rPr lang="es-ES" dirty="0" smtClean="0">
                <a:solidFill>
                  <a:schemeClr val="tx1"/>
                </a:solidFill>
              </a:rPr>
              <a:t>El </a:t>
            </a:r>
            <a:r>
              <a:rPr lang="es-ES" b="1" dirty="0" smtClean="0">
                <a:solidFill>
                  <a:schemeClr val="tx1"/>
                </a:solidFill>
              </a:rPr>
              <a:t>comité</a:t>
            </a:r>
            <a:r>
              <a:rPr lang="es-ES" dirty="0" smtClean="0">
                <a:solidFill>
                  <a:schemeClr val="tx1"/>
                </a:solidFill>
              </a:rPr>
              <a:t> de empresa o los </a:t>
            </a:r>
            <a:r>
              <a:rPr lang="es-ES" b="1" dirty="0" smtClean="0">
                <a:solidFill>
                  <a:schemeClr val="tx1"/>
                </a:solidFill>
              </a:rPr>
              <a:t>delegado</a:t>
            </a:r>
            <a:r>
              <a:rPr lang="es-ES" dirty="0" smtClean="0">
                <a:solidFill>
                  <a:schemeClr val="tx1"/>
                </a:solidFill>
              </a:rPr>
              <a:t>s de personal</a:t>
            </a:r>
          </a:p>
          <a:p>
            <a:pPr lvl="2"/>
            <a:r>
              <a:rPr lang="es-ES" dirty="0">
                <a:solidFill>
                  <a:schemeClr val="tx1"/>
                </a:solidFill>
              </a:rPr>
              <a:t> </a:t>
            </a:r>
            <a:r>
              <a:rPr lang="es-ES" dirty="0" smtClean="0">
                <a:solidFill>
                  <a:schemeClr val="tx1"/>
                </a:solidFill>
              </a:rPr>
              <a:t>    o</a:t>
            </a:r>
          </a:p>
          <a:p>
            <a:pPr marL="1200150" lvl="2" indent="-285750">
              <a:buFont typeface="Wingdings" panose="05000000000000000000" pitchFamily="2" charset="2"/>
              <a:buChar char="Ø"/>
            </a:pPr>
            <a:r>
              <a:rPr lang="es-ES" dirty="0">
                <a:solidFill>
                  <a:schemeClr val="tx1"/>
                </a:solidFill>
              </a:rPr>
              <a:t> </a:t>
            </a:r>
            <a:r>
              <a:rPr lang="es-ES" dirty="0" smtClean="0">
                <a:solidFill>
                  <a:schemeClr val="tx1"/>
                </a:solidFill>
              </a:rPr>
              <a:t>El </a:t>
            </a:r>
            <a:r>
              <a:rPr lang="es-ES" b="1" dirty="0" smtClean="0">
                <a:solidFill>
                  <a:schemeClr val="tx1"/>
                </a:solidFill>
              </a:rPr>
              <a:t>33% como mínimo de </a:t>
            </a:r>
            <a:r>
              <a:rPr lang="es-ES" b="1" smtClean="0">
                <a:solidFill>
                  <a:schemeClr val="tx1"/>
                </a:solidFill>
              </a:rPr>
              <a:t>los trabajadores, </a:t>
            </a:r>
            <a:r>
              <a:rPr lang="es-ES" dirty="0" smtClean="0">
                <a:solidFill>
                  <a:schemeClr val="tx1"/>
                </a:solidFill>
              </a:rPr>
              <a:t>si así lo acuerdan en asamblea.</a:t>
            </a:r>
          </a:p>
          <a:p>
            <a:pPr marL="1257300" lvl="2" indent="-342900">
              <a:buFont typeface="Wingdings" panose="05000000000000000000" pitchFamily="2" charset="2"/>
              <a:buChar char="Ø"/>
            </a:pPr>
            <a:endParaRPr lang="es-ES" dirty="0" smtClean="0">
              <a:solidFill>
                <a:schemeClr val="tx1"/>
              </a:solidFill>
            </a:endParaRPr>
          </a:p>
          <a:p>
            <a:pPr marL="342900" indent="-342900">
              <a:buFont typeface="Wingdings" panose="05000000000000000000" pitchFamily="2" charset="2"/>
              <a:buChar char="Ø"/>
            </a:pPr>
            <a:endParaRPr lang="es-ES" dirty="0" smtClean="0"/>
          </a:p>
          <a:p>
            <a:endParaRPr lang="es-ES" dirty="0"/>
          </a:p>
        </p:txBody>
      </p:sp>
    </p:spTree>
    <p:extLst>
      <p:ext uri="{BB962C8B-B14F-4D97-AF65-F5344CB8AC3E}">
        <p14:creationId xmlns:p14="http://schemas.microsoft.com/office/powerpoint/2010/main" val="35167974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91929" y="1799304"/>
            <a:ext cx="8513675" cy="4324261"/>
          </a:xfrm>
          <a:prstGeom prst="rect">
            <a:avLst/>
          </a:prstGeom>
        </p:spPr>
        <p:txBody>
          <a:bodyPr wrap="square">
            <a:spAutoFit/>
          </a:bodyPr>
          <a:lstStyle/>
          <a:p>
            <a:pPr algn="just">
              <a:spcBef>
                <a:spcPts val="2100"/>
              </a:spcBef>
              <a:defRPr sz="1800" b="0"/>
            </a:pPr>
            <a:r>
              <a:rPr lang="es-ES" sz="2400" dirty="0" smtClean="0"/>
              <a:t>El </a:t>
            </a:r>
            <a:r>
              <a:rPr lang="es-ES" sz="2400" b="1" dirty="0"/>
              <a:t>derecho a la negociación </a:t>
            </a:r>
            <a:r>
              <a:rPr lang="es-ES" sz="2400" b="1" dirty="0" smtClean="0"/>
              <a:t>colectiva laboral </a:t>
            </a:r>
            <a:r>
              <a:rPr lang="es-ES" sz="2400" dirty="0" smtClean="0"/>
              <a:t>está reconocido en el artículo 37,1 de la Constitución y ha </a:t>
            </a:r>
            <a:r>
              <a:rPr lang="es-ES" sz="2400" dirty="0"/>
              <a:t>sido desarrollado en el artículo </a:t>
            </a:r>
            <a:r>
              <a:rPr lang="es-ES" sz="2400" dirty="0" smtClean="0"/>
              <a:t>82.2 del </a:t>
            </a:r>
            <a:r>
              <a:rPr lang="es-ES" sz="2400" dirty="0"/>
              <a:t>Estatuto de los Trabajadores, que </a:t>
            </a:r>
            <a:r>
              <a:rPr lang="es-ES" sz="2400" dirty="0" smtClean="0"/>
              <a:t>dice:</a:t>
            </a:r>
          </a:p>
          <a:p>
            <a:pPr algn="just">
              <a:spcBef>
                <a:spcPts val="2100"/>
              </a:spcBef>
              <a:defRPr sz="1800" b="0"/>
            </a:pPr>
            <a:endParaRPr lang="es-ES" sz="2400" dirty="0" smtClean="0"/>
          </a:p>
          <a:p>
            <a:pPr algn="just">
              <a:spcBef>
                <a:spcPts val="2100"/>
              </a:spcBef>
              <a:defRPr sz="1800" b="0"/>
            </a:pPr>
            <a:r>
              <a:rPr lang="es-ES" sz="2400" i="1" dirty="0" smtClean="0"/>
              <a:t>«</a:t>
            </a:r>
            <a:r>
              <a:rPr lang="es-ES" sz="2400" i="1" dirty="0"/>
              <a:t>Mediante los </a:t>
            </a:r>
            <a:r>
              <a:rPr lang="es-ES" sz="2400" i="1" u="sng" dirty="0"/>
              <a:t>convenios colectivos</a:t>
            </a:r>
            <a:r>
              <a:rPr lang="es-ES" sz="2400" i="1" dirty="0"/>
              <a:t> y en su ámbito correspondiente, los trabajadores y empresarios regulan las </a:t>
            </a:r>
            <a:r>
              <a:rPr lang="es-ES" sz="2400" i="1" u="sng" dirty="0"/>
              <a:t>condiciones de trabajo y de </a:t>
            </a:r>
            <a:r>
              <a:rPr lang="es-ES" sz="2400" i="1" u="sng" dirty="0" smtClean="0"/>
              <a:t>productividad</a:t>
            </a:r>
            <a:r>
              <a:rPr lang="es-ES" sz="2400" i="1" dirty="0"/>
              <a:t>.</a:t>
            </a:r>
            <a:r>
              <a:rPr lang="es-ES" sz="2400" i="1" dirty="0" smtClean="0"/>
              <a:t> </a:t>
            </a:r>
            <a:r>
              <a:rPr lang="es-ES" sz="2400" i="1" dirty="0"/>
              <a:t>I</a:t>
            </a:r>
            <a:r>
              <a:rPr lang="es-ES" sz="2400" i="1" dirty="0" smtClean="0"/>
              <a:t>gualmente </a:t>
            </a:r>
            <a:r>
              <a:rPr lang="es-ES" sz="2400" i="1" dirty="0"/>
              <a:t>podrán </a:t>
            </a:r>
            <a:r>
              <a:rPr lang="es-ES" sz="2400" i="1" dirty="0" smtClean="0"/>
              <a:t>regular la paz laboral a </a:t>
            </a:r>
            <a:r>
              <a:rPr lang="es-ES" sz="2400" i="1" dirty="0"/>
              <a:t>través de las obligaciones que se pacten».</a:t>
            </a:r>
          </a:p>
        </p:txBody>
      </p:sp>
      <p:sp>
        <p:nvSpPr>
          <p:cNvPr id="3" name="Título 2"/>
          <p:cNvSpPr>
            <a:spLocks noGrp="1"/>
          </p:cNvSpPr>
          <p:nvPr>
            <p:ph type="title"/>
          </p:nvPr>
        </p:nvSpPr>
        <p:spPr>
          <a:xfrm>
            <a:off x="2592924" y="624110"/>
            <a:ext cx="8911687" cy="555761"/>
          </a:xfrm>
        </p:spPr>
        <p:txBody>
          <a:bodyPr/>
          <a:lstStyle/>
          <a:p>
            <a:pPr algn="ctr">
              <a:spcBef>
                <a:spcPts val="2800"/>
              </a:spcBef>
              <a:defRPr sz="2400"/>
            </a:pPr>
            <a:r>
              <a:rPr lang="es-ES" b="1" dirty="0" smtClean="0">
                <a:solidFill>
                  <a:schemeClr val="accent1"/>
                </a:solidFill>
              </a:rPr>
              <a:t>LA NEGOCIACIÓN COLECTIVA</a:t>
            </a:r>
            <a:endParaRPr lang="es-ES" b="1" dirty="0">
              <a:solidFill>
                <a:schemeClr val="accent1"/>
              </a:solidFill>
            </a:endParaRPr>
          </a:p>
        </p:txBody>
      </p:sp>
    </p:spTree>
    <p:extLst>
      <p:ext uri="{BB962C8B-B14F-4D97-AF65-F5344CB8AC3E}">
        <p14:creationId xmlns:p14="http://schemas.microsoft.com/office/powerpoint/2010/main" val="3779612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395651" y="1342103"/>
            <a:ext cx="9306232" cy="5262979"/>
          </a:xfrm>
          <a:prstGeom prst="rect">
            <a:avLst/>
          </a:prstGeom>
          <a:ln>
            <a:solidFill>
              <a:schemeClr val="accent1"/>
            </a:solidFill>
          </a:ln>
        </p:spPr>
        <p:txBody>
          <a:bodyPr wrap="square">
            <a:spAutoFit/>
          </a:bodyPr>
          <a:lstStyle/>
          <a:p>
            <a:pPr marL="285750" indent="-285750" algn="just">
              <a:buFont typeface="Wingdings" panose="05000000000000000000" pitchFamily="2" charset="2"/>
              <a:buChar char="Ø"/>
            </a:pPr>
            <a:r>
              <a:rPr lang="es-ES" sz="2400" dirty="0" smtClean="0"/>
              <a:t>Se establecerá la </a:t>
            </a:r>
            <a:r>
              <a:rPr lang="es-ES" sz="2400" b="1" dirty="0" smtClean="0"/>
              <a:t>duración de </a:t>
            </a:r>
            <a:r>
              <a:rPr lang="es-ES" sz="2400" b="1" dirty="0"/>
              <a:t>los </a:t>
            </a:r>
            <a:r>
              <a:rPr lang="es-ES" sz="2400" b="1" dirty="0" smtClean="0"/>
              <a:t>convenios</a:t>
            </a:r>
            <a:r>
              <a:rPr lang="es-ES" sz="2400" dirty="0" smtClean="0"/>
              <a:t>, pudiendo</a:t>
            </a:r>
            <a:r>
              <a:rPr lang="es-ES" sz="2400" dirty="0"/>
              <a:t> </a:t>
            </a:r>
            <a:r>
              <a:rPr lang="es-ES" sz="2400" dirty="0" smtClean="0"/>
              <a:t>eventualmente </a:t>
            </a:r>
            <a:r>
              <a:rPr lang="es-ES" sz="2400" dirty="0"/>
              <a:t>pactarse distintos períodos de vigencia para cada materia o </a:t>
            </a:r>
            <a:r>
              <a:rPr lang="es-ES" sz="2400" dirty="0" smtClean="0"/>
              <a:t>grupo </a:t>
            </a:r>
            <a:r>
              <a:rPr lang="es-ES" sz="2400" dirty="0"/>
              <a:t>homogéneo de materias, dentro de un mismo convenio. </a:t>
            </a:r>
            <a:endParaRPr lang="es-ES" sz="2400" dirty="0" smtClean="0"/>
          </a:p>
          <a:p>
            <a:pPr marL="285750" indent="-285750" algn="just">
              <a:buFont typeface="Wingdings" panose="05000000000000000000" pitchFamily="2" charset="2"/>
              <a:buChar char="Ø"/>
            </a:pPr>
            <a:endParaRPr lang="es-ES" sz="2400" dirty="0" smtClean="0"/>
          </a:p>
          <a:p>
            <a:pPr marL="285750" indent="-285750" algn="just">
              <a:buFont typeface="Wingdings" panose="05000000000000000000" pitchFamily="2" charset="2"/>
              <a:buChar char="Ø"/>
            </a:pPr>
            <a:r>
              <a:rPr lang="es-ES" sz="2400" dirty="0" smtClean="0"/>
              <a:t>Salvo </a:t>
            </a:r>
            <a:r>
              <a:rPr lang="es-ES" sz="2400" dirty="0"/>
              <a:t>pacto en </a:t>
            </a:r>
            <a:r>
              <a:rPr lang="es-ES" sz="2400" dirty="0" smtClean="0"/>
              <a:t>contrario</a:t>
            </a:r>
            <a:r>
              <a:rPr lang="es-ES" sz="2400" dirty="0"/>
              <a:t>, los convenios colectivos </a:t>
            </a:r>
            <a:r>
              <a:rPr lang="es-ES" sz="2400" b="1" dirty="0" smtClean="0"/>
              <a:t>se prorrogarán </a:t>
            </a:r>
            <a:r>
              <a:rPr lang="es-ES" sz="2400" b="1" dirty="0"/>
              <a:t>de año en año </a:t>
            </a:r>
            <a:r>
              <a:rPr lang="es-ES" sz="2400" dirty="0"/>
              <a:t>si no media </a:t>
            </a:r>
            <a:r>
              <a:rPr lang="es-ES" sz="2400" dirty="0" smtClean="0"/>
              <a:t>denuncia </a:t>
            </a:r>
            <a:r>
              <a:rPr lang="es-ES" sz="2400" dirty="0"/>
              <a:t>expresa de las </a:t>
            </a:r>
            <a:r>
              <a:rPr lang="es-ES" sz="2400" dirty="0" smtClean="0"/>
              <a:t>partes.</a:t>
            </a:r>
          </a:p>
          <a:p>
            <a:pPr marL="285750" indent="-285750" algn="just">
              <a:buFont typeface="Wingdings" panose="05000000000000000000" pitchFamily="2" charset="2"/>
              <a:buChar char="Ø"/>
            </a:pPr>
            <a:endParaRPr lang="es-ES" sz="2400" dirty="0"/>
          </a:p>
          <a:p>
            <a:pPr marL="285750" indent="-285750" algn="just">
              <a:buFont typeface="Wingdings" panose="05000000000000000000" pitchFamily="2" charset="2"/>
              <a:buChar char="Ø"/>
            </a:pPr>
            <a:r>
              <a:rPr lang="es-ES" sz="2400" dirty="0" smtClean="0"/>
              <a:t>El  </a:t>
            </a:r>
            <a:r>
              <a:rPr lang="es-ES" sz="2400" b="1" dirty="0" smtClean="0"/>
              <a:t>último convenio colectivo </a:t>
            </a:r>
            <a:r>
              <a:rPr lang="es-ES" sz="2400" dirty="0" smtClean="0"/>
              <a:t>sucede al precedente.</a:t>
            </a:r>
          </a:p>
          <a:p>
            <a:pPr marL="285750" indent="-285750" algn="just">
              <a:buFont typeface="Wingdings" panose="05000000000000000000" pitchFamily="2" charset="2"/>
              <a:buChar char="Ø"/>
            </a:pPr>
            <a:endParaRPr lang="es-ES" sz="2400" dirty="0" smtClean="0"/>
          </a:p>
          <a:p>
            <a:pPr marL="285750" indent="-285750" algn="just">
              <a:buFont typeface="Wingdings" panose="05000000000000000000" pitchFamily="2" charset="2"/>
              <a:buChar char="Ø"/>
            </a:pPr>
            <a:r>
              <a:rPr lang="es-ES" sz="2400" dirty="0" smtClean="0"/>
              <a:t>Un convenio colectivo posterior </a:t>
            </a:r>
            <a:r>
              <a:rPr lang="es-ES" sz="2400" b="1" dirty="0" smtClean="0"/>
              <a:t>puede modificar y empeorar los derechos reconocidos en el anterior</a:t>
            </a:r>
            <a:r>
              <a:rPr lang="es-ES" sz="2400" dirty="0" smtClean="0"/>
              <a:t>, siempre que </a:t>
            </a:r>
            <a:r>
              <a:rPr lang="es-ES" sz="2400" dirty="0"/>
              <a:t>respete los derechos mínimos establecidos por </a:t>
            </a:r>
            <a:r>
              <a:rPr lang="es-ES" sz="2400" dirty="0" smtClean="0"/>
              <a:t>ley.</a:t>
            </a:r>
            <a:endParaRPr lang="es-ES" sz="2400" dirty="0"/>
          </a:p>
        </p:txBody>
      </p:sp>
      <p:sp>
        <p:nvSpPr>
          <p:cNvPr id="2" name="Título 1"/>
          <p:cNvSpPr>
            <a:spLocks noGrp="1"/>
          </p:cNvSpPr>
          <p:nvPr>
            <p:ph type="title"/>
          </p:nvPr>
        </p:nvSpPr>
        <p:spPr>
          <a:xfrm>
            <a:off x="2592924" y="624111"/>
            <a:ext cx="8911687" cy="526264"/>
          </a:xfrm>
        </p:spPr>
        <p:txBody>
          <a:bodyPr>
            <a:normAutofit fontScale="90000"/>
          </a:bodyPr>
          <a:lstStyle/>
          <a:p>
            <a:pPr algn="ctr"/>
            <a:r>
              <a:rPr lang="es-ES" b="1" dirty="0">
                <a:solidFill>
                  <a:schemeClr val="accent1"/>
                </a:solidFill>
              </a:rPr>
              <a:t>EL CONVENIO COLECTIVO</a:t>
            </a:r>
            <a:r>
              <a:rPr lang="es-ES" dirty="0"/>
              <a:t/>
            </a:r>
            <a:br>
              <a:rPr lang="es-ES" dirty="0"/>
            </a:br>
            <a:endParaRPr lang="es-ES" dirty="0"/>
          </a:p>
        </p:txBody>
      </p:sp>
    </p:spTree>
    <p:extLst>
      <p:ext uri="{BB962C8B-B14F-4D97-AF65-F5344CB8AC3E}">
        <p14:creationId xmlns:p14="http://schemas.microsoft.com/office/powerpoint/2010/main" val="3951732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105164273"/>
              </p:ext>
            </p:extLst>
          </p:nvPr>
        </p:nvGraphicFramePr>
        <p:xfrm>
          <a:off x="2484710" y="668173"/>
          <a:ext cx="9088982" cy="5057604"/>
        </p:xfrm>
        <a:graphic>
          <a:graphicData uri="http://schemas.openxmlformats.org/drawingml/2006/table">
            <a:tbl>
              <a:tblPr firstRow="1" bandRow="1">
                <a:tableStyleId>{5C22544A-7EE6-4342-B048-85BDC9FD1C3A}</a:tableStyleId>
              </a:tblPr>
              <a:tblGrid>
                <a:gridCol w="4544491">
                  <a:extLst>
                    <a:ext uri="{9D8B030D-6E8A-4147-A177-3AD203B41FA5}">
                      <a16:colId xmlns:a16="http://schemas.microsoft.com/office/drawing/2014/main" val="1975026263"/>
                    </a:ext>
                  </a:extLst>
                </a:gridCol>
                <a:gridCol w="4544491">
                  <a:extLst>
                    <a:ext uri="{9D8B030D-6E8A-4147-A177-3AD203B41FA5}">
                      <a16:colId xmlns:a16="http://schemas.microsoft.com/office/drawing/2014/main" val="1503030680"/>
                    </a:ext>
                  </a:extLst>
                </a:gridCol>
              </a:tblGrid>
              <a:tr h="289994">
                <a:tc gridSpan="2">
                  <a:txBody>
                    <a:bodyPr/>
                    <a:lstStyle/>
                    <a:p>
                      <a:pPr algn="ctr"/>
                      <a:r>
                        <a:rPr lang="es-ES" sz="2800" dirty="0" smtClean="0">
                          <a:solidFill>
                            <a:schemeClr val="tx1"/>
                          </a:solidFill>
                        </a:rPr>
                        <a:t>AMBITO</a:t>
                      </a:r>
                      <a:r>
                        <a:rPr lang="es-ES" sz="2800" baseline="0" dirty="0" smtClean="0">
                          <a:solidFill>
                            <a:schemeClr val="tx1"/>
                          </a:solidFill>
                        </a:rPr>
                        <a:t> DE APLICACIÓN</a:t>
                      </a:r>
                      <a:endParaRPr lang="es-ES" sz="2800" dirty="0">
                        <a:solidFill>
                          <a:schemeClr val="tx1"/>
                        </a:solidFill>
                      </a:endParaRPr>
                    </a:p>
                  </a:txBody>
                  <a:tcPr/>
                </a:tc>
                <a:tc hMerge="1">
                  <a:txBody>
                    <a:bodyPr/>
                    <a:lstStyle/>
                    <a:p>
                      <a:endParaRPr lang="es-ES" dirty="0"/>
                    </a:p>
                  </a:txBody>
                  <a:tcPr/>
                </a:tc>
                <a:extLst>
                  <a:ext uri="{0D108BD9-81ED-4DB2-BD59-A6C34878D82A}">
                    <a16:rowId xmlns:a16="http://schemas.microsoft.com/office/drawing/2014/main" val="389613178"/>
                  </a:ext>
                </a:extLst>
              </a:tr>
              <a:tr h="410824">
                <a:tc>
                  <a:txBody>
                    <a:bodyPr/>
                    <a:lstStyle/>
                    <a:p>
                      <a:pPr algn="ctr"/>
                      <a:endParaRPr lang="es-ES" sz="2000" b="1" dirty="0" smtClean="0"/>
                    </a:p>
                    <a:p>
                      <a:pPr algn="ctr"/>
                      <a:r>
                        <a:rPr lang="es-ES" sz="2000" b="1" dirty="0" smtClean="0"/>
                        <a:t>Funcional </a:t>
                      </a:r>
                    </a:p>
                  </a:txBody>
                  <a:tcPr/>
                </a:tc>
                <a:tc>
                  <a:txBody>
                    <a:bodyPr/>
                    <a:lstStyle/>
                    <a:p>
                      <a:pPr algn="just"/>
                      <a:r>
                        <a:rPr lang="es-ES" sz="2000" dirty="0" smtClean="0"/>
                        <a:t>Ámbito </a:t>
                      </a:r>
                      <a:r>
                        <a:rPr lang="es-ES" sz="2000" b="1" dirty="0" smtClean="0"/>
                        <a:t>inferior al de empresa</a:t>
                      </a:r>
                      <a:r>
                        <a:rPr lang="es-ES" sz="2000" dirty="0" smtClean="0"/>
                        <a:t>, en ámbito de </a:t>
                      </a:r>
                      <a:r>
                        <a:rPr lang="es-ES" sz="2000" b="1" dirty="0" smtClean="0"/>
                        <a:t>empresa </a:t>
                      </a:r>
                      <a:r>
                        <a:rPr lang="es-ES" sz="2000" dirty="0" smtClean="0"/>
                        <a:t>o en un ámbito </a:t>
                      </a:r>
                      <a:r>
                        <a:rPr lang="es-ES" sz="2000" b="1" dirty="0" smtClean="0"/>
                        <a:t>superior a la empresa</a:t>
                      </a:r>
                      <a:r>
                        <a:rPr lang="es-ES" sz="2000" dirty="0" smtClean="0"/>
                        <a:t>.</a:t>
                      </a:r>
                    </a:p>
                  </a:txBody>
                  <a:tcPr/>
                </a:tc>
                <a:extLst>
                  <a:ext uri="{0D108BD9-81ED-4DB2-BD59-A6C34878D82A}">
                    <a16:rowId xmlns:a16="http://schemas.microsoft.com/office/drawing/2014/main" val="1567109771"/>
                  </a:ext>
                </a:extLst>
              </a:tr>
              <a:tr h="749150">
                <a:tc>
                  <a:txBody>
                    <a:bodyPr/>
                    <a:lstStyle/>
                    <a:p>
                      <a:pPr algn="ctr"/>
                      <a:endParaRPr lang="es-ES" sz="2000" b="1" dirty="0" smtClean="0"/>
                    </a:p>
                    <a:p>
                      <a:pPr algn="ctr"/>
                      <a:endParaRPr lang="es-ES" sz="2000" b="1" dirty="0" smtClean="0"/>
                    </a:p>
                    <a:p>
                      <a:pPr algn="ctr"/>
                      <a:r>
                        <a:rPr lang="es-ES" sz="2000" b="1" dirty="0" smtClean="0"/>
                        <a:t>Territorial</a:t>
                      </a:r>
                    </a:p>
                  </a:txBody>
                  <a:tcPr/>
                </a:tc>
                <a:tc>
                  <a:txBody>
                    <a:bodyPr/>
                    <a:lstStyle/>
                    <a:p>
                      <a:pPr algn="just"/>
                      <a:r>
                        <a:rPr lang="es-ES" sz="2000" dirty="0" smtClean="0"/>
                        <a:t>Hace referencia al </a:t>
                      </a:r>
                      <a:r>
                        <a:rPr lang="es-ES" sz="2000" b="1" dirty="0" smtClean="0"/>
                        <a:t>espacio geográfico </a:t>
                      </a:r>
                      <a:r>
                        <a:rPr lang="es-ES" sz="2000" dirty="0" smtClean="0"/>
                        <a:t>en el que el convenio produce sus efectos; puede ser local, provincial, interprovincial, de Comunidad Autónoma o estatal.</a:t>
                      </a:r>
                    </a:p>
                  </a:txBody>
                  <a:tcPr/>
                </a:tc>
                <a:extLst>
                  <a:ext uri="{0D108BD9-81ED-4DB2-BD59-A6C34878D82A}">
                    <a16:rowId xmlns:a16="http://schemas.microsoft.com/office/drawing/2014/main" val="1855321757"/>
                  </a:ext>
                </a:extLst>
              </a:tr>
              <a:tr h="410824">
                <a:tc>
                  <a:txBody>
                    <a:bodyPr/>
                    <a:lstStyle/>
                    <a:p>
                      <a:pPr algn="ctr"/>
                      <a:endParaRPr lang="es-ES" sz="2000" b="1" dirty="0" smtClean="0"/>
                    </a:p>
                    <a:p>
                      <a:pPr algn="ctr"/>
                      <a:r>
                        <a:rPr lang="es-ES" sz="2000" b="1" dirty="0" smtClean="0"/>
                        <a:t>Personal</a:t>
                      </a:r>
                    </a:p>
                  </a:txBody>
                  <a:tcPr/>
                </a:tc>
                <a:tc>
                  <a:txBody>
                    <a:bodyPr/>
                    <a:lstStyle/>
                    <a:p>
                      <a:pPr algn="just"/>
                      <a:r>
                        <a:rPr lang="es-ES" sz="2000" dirty="0" smtClean="0"/>
                        <a:t>Alude </a:t>
                      </a:r>
                      <a:r>
                        <a:rPr lang="es-ES" sz="2000" b="1" dirty="0" smtClean="0"/>
                        <a:t>a quién se aplica</a:t>
                      </a:r>
                      <a:r>
                        <a:rPr lang="es-ES" sz="2000" dirty="0" smtClean="0"/>
                        <a:t> el convenio.</a:t>
                      </a:r>
                    </a:p>
                  </a:txBody>
                  <a:tcPr/>
                </a:tc>
                <a:extLst>
                  <a:ext uri="{0D108BD9-81ED-4DB2-BD59-A6C34878D82A}">
                    <a16:rowId xmlns:a16="http://schemas.microsoft.com/office/drawing/2014/main" val="2777493640"/>
                  </a:ext>
                </a:extLst>
              </a:tr>
              <a:tr h="1217124">
                <a:tc>
                  <a:txBody>
                    <a:bodyPr/>
                    <a:lstStyle/>
                    <a:p>
                      <a:pPr algn="ctr"/>
                      <a:endParaRPr lang="es-ES" sz="2000" b="1" dirty="0" smtClean="0"/>
                    </a:p>
                    <a:p>
                      <a:pPr algn="ctr"/>
                      <a:r>
                        <a:rPr lang="es-ES" sz="2000" b="1" dirty="0" smtClean="0"/>
                        <a:t>Temporal</a:t>
                      </a:r>
                      <a:endParaRPr lang="es-ES" sz="2000" b="1" dirty="0"/>
                    </a:p>
                  </a:txBody>
                  <a:tcPr/>
                </a:tc>
                <a:tc>
                  <a:txBody>
                    <a:bodyPr/>
                    <a:lstStyle/>
                    <a:p>
                      <a:pPr algn="just"/>
                      <a:endParaRPr lang="es-ES" sz="2000" dirty="0" smtClean="0"/>
                    </a:p>
                    <a:p>
                      <a:pPr algn="just"/>
                      <a:r>
                        <a:rPr lang="es-ES" sz="2000" dirty="0" smtClean="0"/>
                        <a:t>Las partes establecerán la</a:t>
                      </a:r>
                      <a:r>
                        <a:rPr lang="es-ES" sz="2000" baseline="0" dirty="0" smtClean="0"/>
                        <a:t> </a:t>
                      </a:r>
                      <a:r>
                        <a:rPr lang="es-ES" sz="2000" b="1" dirty="0" smtClean="0"/>
                        <a:t>duración de los convenios</a:t>
                      </a:r>
                      <a:r>
                        <a:rPr lang="es-ES" sz="2000" dirty="0" smtClean="0"/>
                        <a:t>.</a:t>
                      </a:r>
                    </a:p>
                  </a:txBody>
                  <a:tcPr/>
                </a:tc>
                <a:extLst>
                  <a:ext uri="{0D108BD9-81ED-4DB2-BD59-A6C34878D82A}">
                    <a16:rowId xmlns:a16="http://schemas.microsoft.com/office/drawing/2014/main" val="384980934"/>
                  </a:ext>
                </a:extLst>
              </a:tr>
            </a:tbl>
          </a:graphicData>
        </a:graphic>
      </p:graphicFrame>
    </p:spTree>
    <p:extLst>
      <p:ext uri="{BB962C8B-B14F-4D97-AF65-F5344CB8AC3E}">
        <p14:creationId xmlns:p14="http://schemas.microsoft.com/office/powerpoint/2010/main" val="1676294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403989" y="1681317"/>
            <a:ext cx="8893276" cy="4093428"/>
          </a:xfrm>
          <a:prstGeom prst="rect">
            <a:avLst/>
          </a:prstGeom>
        </p:spPr>
        <p:txBody>
          <a:bodyPr wrap="square">
            <a:spAutoFit/>
          </a:bodyPr>
          <a:lstStyle/>
          <a:p>
            <a:pPr>
              <a:defRPr sz="2000" b="1"/>
            </a:pPr>
            <a:endParaRPr lang="es-ES" dirty="0"/>
          </a:p>
          <a:p>
            <a:pPr marL="285750" indent="-285750" algn="just">
              <a:buFont typeface="Wingdings" panose="05000000000000000000" pitchFamily="2" charset="2"/>
              <a:buChar char="Ø"/>
              <a:defRPr sz="1600" b="1"/>
            </a:pPr>
            <a:r>
              <a:rPr lang="es-ES" sz="2000" dirty="0"/>
              <a:t>Cláusulas normativas: Su cumplimiento es obligatorio para ambas partes</a:t>
            </a:r>
            <a:r>
              <a:rPr lang="es-ES" sz="2000" dirty="0" smtClean="0"/>
              <a:t>.</a:t>
            </a:r>
            <a:endParaRPr lang="es-ES" sz="2000" dirty="0"/>
          </a:p>
          <a:p>
            <a:pPr marL="3028950" lvl="6" indent="-285750" algn="just">
              <a:buFont typeface="Wingdings" panose="05000000000000000000" pitchFamily="2" charset="2"/>
              <a:buChar char="§"/>
              <a:defRPr sz="1600" b="1"/>
            </a:pPr>
            <a:r>
              <a:rPr lang="es-ES" sz="2000" dirty="0"/>
              <a:t>derechos y obligaciones de las partes, </a:t>
            </a:r>
            <a:endParaRPr lang="es-ES" sz="2000" dirty="0" smtClean="0"/>
          </a:p>
          <a:p>
            <a:pPr marL="3028950" lvl="6" indent="-285750" algn="just">
              <a:buFont typeface="Wingdings" panose="05000000000000000000" pitchFamily="2" charset="2"/>
              <a:buChar char="§"/>
              <a:defRPr sz="1600" b="1"/>
            </a:pPr>
            <a:r>
              <a:rPr lang="es-ES" sz="2000" dirty="0" smtClean="0"/>
              <a:t>condiciones </a:t>
            </a:r>
            <a:r>
              <a:rPr lang="es-ES" sz="2000" dirty="0"/>
              <a:t>de trabajo</a:t>
            </a:r>
            <a:r>
              <a:rPr lang="es-ES" sz="2000" dirty="0" smtClean="0"/>
              <a:t>,</a:t>
            </a:r>
          </a:p>
          <a:p>
            <a:pPr marL="3028950" lvl="6" indent="-285750" algn="just">
              <a:buFont typeface="Wingdings" panose="05000000000000000000" pitchFamily="2" charset="2"/>
              <a:buChar char="§"/>
              <a:defRPr sz="1600" b="1"/>
            </a:pPr>
            <a:r>
              <a:rPr lang="es-ES" sz="2000" dirty="0" smtClean="0"/>
              <a:t>clasificación </a:t>
            </a:r>
            <a:r>
              <a:rPr lang="es-ES" sz="2000" dirty="0"/>
              <a:t>de puestos de </a:t>
            </a:r>
            <a:r>
              <a:rPr lang="es-ES" sz="2000" dirty="0" smtClean="0"/>
              <a:t>trabajo,</a:t>
            </a:r>
          </a:p>
          <a:p>
            <a:pPr marL="3028950" lvl="6" indent="-285750" algn="just">
              <a:buFont typeface="Wingdings" panose="05000000000000000000" pitchFamily="2" charset="2"/>
              <a:buChar char="§"/>
              <a:defRPr sz="1600" b="1"/>
            </a:pPr>
            <a:r>
              <a:rPr lang="es-ES" sz="2000" dirty="0" smtClean="0"/>
              <a:t>promoción </a:t>
            </a:r>
            <a:r>
              <a:rPr lang="es-ES" sz="2000" dirty="0"/>
              <a:t>profesional</a:t>
            </a:r>
            <a:r>
              <a:rPr lang="es-ES" sz="2000" dirty="0" smtClean="0"/>
              <a:t>,</a:t>
            </a:r>
          </a:p>
          <a:p>
            <a:pPr marL="3028950" lvl="6" indent="-285750" algn="just">
              <a:buFont typeface="Wingdings" panose="05000000000000000000" pitchFamily="2" charset="2"/>
              <a:buChar char="§"/>
              <a:defRPr sz="1600" b="1"/>
            </a:pPr>
            <a:r>
              <a:rPr lang="es-ES" sz="2000" dirty="0" smtClean="0"/>
              <a:t>salarios</a:t>
            </a:r>
            <a:r>
              <a:rPr lang="es-ES" sz="2000" dirty="0"/>
              <a:t>, </a:t>
            </a:r>
            <a:endParaRPr lang="es-ES" sz="2000" dirty="0" smtClean="0"/>
          </a:p>
          <a:p>
            <a:pPr marL="3028950" lvl="6" indent="-285750" algn="just">
              <a:buFont typeface="Wingdings" panose="05000000000000000000" pitchFamily="2" charset="2"/>
              <a:buChar char="§"/>
              <a:defRPr sz="1600" b="1"/>
            </a:pPr>
            <a:r>
              <a:rPr lang="es-ES" sz="2000" dirty="0" smtClean="0"/>
              <a:t>tiempo </a:t>
            </a:r>
            <a:r>
              <a:rPr lang="es-ES" sz="2000" dirty="0"/>
              <a:t>de trabajo, </a:t>
            </a:r>
            <a:endParaRPr lang="es-ES" sz="2000" dirty="0" smtClean="0"/>
          </a:p>
          <a:p>
            <a:pPr marL="3028950" lvl="6" indent="-285750" algn="just">
              <a:buFont typeface="Wingdings" panose="05000000000000000000" pitchFamily="2" charset="2"/>
              <a:buChar char="§"/>
              <a:defRPr sz="1600" b="1"/>
            </a:pPr>
            <a:r>
              <a:rPr lang="es-ES" sz="2000" dirty="0" smtClean="0"/>
              <a:t>seguridad </a:t>
            </a:r>
            <a:r>
              <a:rPr lang="es-ES" sz="2000" dirty="0"/>
              <a:t>e higiene, </a:t>
            </a:r>
            <a:r>
              <a:rPr lang="es-ES" sz="2000" dirty="0" smtClean="0"/>
              <a:t>etc.</a:t>
            </a:r>
            <a:endParaRPr lang="es-ES" sz="2000" dirty="0"/>
          </a:p>
          <a:p>
            <a:pPr algn="just">
              <a:defRPr sz="1600"/>
            </a:pPr>
            <a:endParaRPr lang="es-ES" sz="2000" dirty="0"/>
          </a:p>
          <a:p>
            <a:pPr marL="342900" indent="-342900" algn="just">
              <a:buFont typeface="Wingdings" panose="05000000000000000000" pitchFamily="2" charset="2"/>
              <a:buChar char="Ø"/>
              <a:defRPr sz="1600" b="1"/>
            </a:pPr>
            <a:r>
              <a:rPr lang="es-ES" sz="2000" dirty="0"/>
              <a:t>Cláusulas </a:t>
            </a:r>
            <a:r>
              <a:rPr lang="es-ES" sz="2000" dirty="0" smtClean="0"/>
              <a:t>obligacionales: Son </a:t>
            </a:r>
            <a:r>
              <a:rPr lang="es-ES" sz="2000" dirty="0"/>
              <a:t>aquellas que aseguran el cumplimiento del </a:t>
            </a:r>
            <a:r>
              <a:rPr lang="es-ES" sz="2000" dirty="0" smtClean="0"/>
              <a:t>convenio por </a:t>
            </a:r>
            <a:r>
              <a:rPr lang="es-ES" sz="2000" dirty="0"/>
              <a:t>ambas partes.</a:t>
            </a:r>
          </a:p>
        </p:txBody>
      </p:sp>
      <p:sp>
        <p:nvSpPr>
          <p:cNvPr id="3" name="Título 2"/>
          <p:cNvSpPr>
            <a:spLocks noGrp="1"/>
          </p:cNvSpPr>
          <p:nvPr>
            <p:ph type="title"/>
          </p:nvPr>
        </p:nvSpPr>
        <p:spPr>
          <a:xfrm>
            <a:off x="2592924" y="624110"/>
            <a:ext cx="8911687" cy="585258"/>
          </a:xfrm>
        </p:spPr>
        <p:txBody>
          <a:bodyPr/>
          <a:lstStyle/>
          <a:p>
            <a:pPr algn="ctr">
              <a:defRPr sz="2000" b="1"/>
            </a:pPr>
            <a:r>
              <a:rPr lang="es-ES" sz="2800" dirty="0">
                <a:solidFill>
                  <a:schemeClr val="accent1"/>
                </a:solidFill>
              </a:rPr>
              <a:t>Contenido de los convenios colectivos</a:t>
            </a:r>
          </a:p>
        </p:txBody>
      </p:sp>
    </p:spTree>
    <p:extLst>
      <p:ext uri="{BB962C8B-B14F-4D97-AF65-F5344CB8AC3E}">
        <p14:creationId xmlns:p14="http://schemas.microsoft.com/office/powerpoint/2010/main" val="19585818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86801" y="794898"/>
            <a:ext cx="9687828" cy="5765681"/>
          </a:xfrm>
          <a:prstGeom prst="rect">
            <a:avLst/>
          </a:prstGeom>
        </p:spPr>
        <p:txBody>
          <a:bodyPr wrap="square">
            <a:spAutoFit/>
          </a:bodyPr>
          <a:lstStyle/>
          <a:p>
            <a:pPr defTabSz="868680">
              <a:spcBef>
                <a:spcPts val="2700"/>
              </a:spcBef>
              <a:defRPr sz="2280"/>
            </a:pPr>
            <a:r>
              <a:rPr lang="es-ES" sz="3600" b="1" dirty="0" smtClean="0">
                <a:solidFill>
                  <a:schemeClr val="accent1"/>
                </a:solidFill>
              </a:rPr>
              <a:t>DERECHO A LA LIBERTAD SINDICAL</a:t>
            </a:r>
          </a:p>
          <a:p>
            <a:pPr marL="285750" indent="-285750" defTabSz="868680">
              <a:spcBef>
                <a:spcPts val="2000"/>
              </a:spcBef>
              <a:buFont typeface="Wingdings" panose="05000000000000000000" pitchFamily="2" charset="2"/>
              <a:buChar char="Ø"/>
              <a:defRPr sz="1710" b="0"/>
            </a:pPr>
            <a:r>
              <a:rPr lang="es-ES" sz="2400" dirty="0" smtClean="0"/>
              <a:t>Artículo 28.1 de la Constitución: </a:t>
            </a:r>
            <a:r>
              <a:rPr lang="es-ES" sz="2400" i="1" dirty="0" smtClean="0"/>
              <a:t>“</a:t>
            </a:r>
            <a:r>
              <a:rPr lang="es-ES" sz="1400" i="1" dirty="0" smtClean="0"/>
              <a:t>todos tienen derecho a sindicarse libremente”</a:t>
            </a:r>
            <a:endParaRPr lang="es-ES" sz="2400" dirty="0" smtClean="0"/>
          </a:p>
          <a:p>
            <a:pPr marL="285750" indent="-285750" defTabSz="868680">
              <a:spcBef>
                <a:spcPts val="2000"/>
              </a:spcBef>
              <a:buFont typeface="Wingdings" panose="05000000000000000000" pitchFamily="2" charset="2"/>
              <a:buChar char="Ø"/>
              <a:defRPr sz="1710" b="0"/>
            </a:pPr>
            <a:r>
              <a:rPr lang="es-ES" sz="2400" dirty="0" smtClean="0"/>
              <a:t>Contenido de la libertad sindical:</a:t>
            </a:r>
          </a:p>
          <a:p>
            <a:pPr marL="742950" lvl="1" indent="-285750" defTabSz="868680">
              <a:spcBef>
                <a:spcPts val="2000"/>
              </a:spcBef>
              <a:buFont typeface="Wingdings" panose="05000000000000000000" pitchFamily="2" charset="2"/>
              <a:buChar char="§"/>
              <a:defRPr sz="1710" b="0"/>
            </a:pPr>
            <a:r>
              <a:rPr lang="es-ES" sz="2400" dirty="0" smtClean="0"/>
              <a:t>Derecho a fundar sindicatos</a:t>
            </a:r>
          </a:p>
          <a:p>
            <a:pPr marL="742950" lvl="1" indent="-285750" defTabSz="868680">
              <a:spcBef>
                <a:spcPts val="2000"/>
              </a:spcBef>
              <a:buFont typeface="Wingdings" panose="05000000000000000000" pitchFamily="2" charset="2"/>
              <a:buChar char="§"/>
              <a:defRPr sz="1710" b="0"/>
            </a:pPr>
            <a:r>
              <a:rPr lang="es-ES" sz="2400" dirty="0" smtClean="0"/>
              <a:t>Derecho </a:t>
            </a:r>
            <a:r>
              <a:rPr lang="es-ES" sz="2400" dirty="0"/>
              <a:t>del trabajador a afiliarse al sindicato de su </a:t>
            </a:r>
            <a:r>
              <a:rPr lang="es-ES" sz="2400" dirty="0" smtClean="0"/>
              <a:t>elección.</a:t>
            </a:r>
          </a:p>
          <a:p>
            <a:pPr marL="742950" lvl="1" indent="-285750" defTabSz="868680">
              <a:spcBef>
                <a:spcPts val="2000"/>
              </a:spcBef>
              <a:buFont typeface="Wingdings" panose="05000000000000000000" pitchFamily="2" charset="2"/>
              <a:buChar char="§"/>
              <a:defRPr sz="1710" b="0"/>
            </a:pPr>
            <a:r>
              <a:rPr lang="es-ES" sz="2400" dirty="0" smtClean="0"/>
              <a:t>Derecho </a:t>
            </a:r>
            <a:r>
              <a:rPr lang="es-ES" sz="2400" dirty="0"/>
              <a:t>de los sindicatos a formar confederaciones sindicales internacionales o afiliarse a </a:t>
            </a:r>
            <a:r>
              <a:rPr lang="es-ES" sz="2400" dirty="0" smtClean="0"/>
              <a:t>éstas.</a:t>
            </a:r>
          </a:p>
          <a:p>
            <a:pPr marL="742950" lvl="1" indent="-285750" defTabSz="868680">
              <a:spcBef>
                <a:spcPts val="2000"/>
              </a:spcBef>
              <a:buFont typeface="Wingdings" panose="05000000000000000000" pitchFamily="2" charset="2"/>
              <a:buChar char="§"/>
              <a:defRPr sz="1710" b="0"/>
            </a:pPr>
            <a:r>
              <a:rPr lang="es-ES" sz="2400" dirty="0" smtClean="0"/>
              <a:t>Nadie </a:t>
            </a:r>
            <a:r>
              <a:rPr lang="es-ES" sz="2400" dirty="0"/>
              <a:t>podrá ser obligado a afiliarse a un sindicato</a:t>
            </a:r>
            <a:r>
              <a:rPr lang="es-ES" sz="2400" dirty="0" smtClean="0"/>
              <a:t>.</a:t>
            </a:r>
          </a:p>
          <a:p>
            <a:pPr marL="285750" indent="-285750" defTabSz="868680">
              <a:spcBef>
                <a:spcPts val="2000"/>
              </a:spcBef>
              <a:buFont typeface="Wingdings" panose="05000000000000000000" pitchFamily="2" charset="2"/>
              <a:buChar char="Ø"/>
              <a:defRPr sz="1710" b="0"/>
            </a:pPr>
            <a:r>
              <a:rPr lang="es-ES" sz="2400" dirty="0" smtClean="0"/>
              <a:t>Ley </a:t>
            </a:r>
            <a:r>
              <a:rPr lang="es-ES" sz="2400" dirty="0"/>
              <a:t>Orgánica de Libertad Sindical de 1985</a:t>
            </a:r>
            <a:r>
              <a:rPr lang="es-ES" sz="2400" dirty="0" smtClean="0"/>
              <a:t>.</a:t>
            </a:r>
          </a:p>
        </p:txBody>
      </p:sp>
    </p:spTree>
    <p:extLst>
      <p:ext uri="{BB962C8B-B14F-4D97-AF65-F5344CB8AC3E}">
        <p14:creationId xmlns:p14="http://schemas.microsoft.com/office/powerpoint/2010/main" val="2606714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png" descr="image.png"/>
          <p:cNvPicPr>
            <a:picLocks noChangeAspect="1"/>
          </p:cNvPicPr>
          <p:nvPr/>
        </p:nvPicPr>
        <p:blipFill>
          <a:blip r:embed="rId2">
            <a:extLst/>
          </a:blip>
          <a:stretch>
            <a:fillRect/>
          </a:stretch>
        </p:blipFill>
        <p:spPr>
          <a:xfrm>
            <a:off x="2357915" y="604685"/>
            <a:ext cx="8988425" cy="5574890"/>
          </a:xfrm>
          <a:prstGeom prst="rect">
            <a:avLst/>
          </a:prstGeom>
          <a:ln w="12700">
            <a:miter lim="400000"/>
          </a:ln>
        </p:spPr>
      </p:pic>
    </p:spTree>
    <p:extLst>
      <p:ext uri="{BB962C8B-B14F-4D97-AF65-F5344CB8AC3E}">
        <p14:creationId xmlns:p14="http://schemas.microsoft.com/office/powerpoint/2010/main" val="1707724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12306" y="1403554"/>
            <a:ext cx="8672921" cy="4801314"/>
          </a:xfrm>
          <a:prstGeom prst="rect">
            <a:avLst/>
          </a:prstGeom>
        </p:spPr>
        <p:txBody>
          <a:bodyPr wrap="square">
            <a:spAutoFit/>
          </a:bodyPr>
          <a:lstStyle/>
          <a:p>
            <a:pPr algn="just"/>
            <a:r>
              <a:rPr lang="es-ES" dirty="0" smtClean="0"/>
              <a:t>El </a:t>
            </a:r>
            <a:r>
              <a:rPr lang="es-ES" dirty="0"/>
              <a:t>marco regulador de las condiciones laborales </a:t>
            </a:r>
            <a:r>
              <a:rPr lang="es-ES" dirty="0" smtClean="0"/>
              <a:t>al incorporarnos </a:t>
            </a:r>
            <a:r>
              <a:rPr lang="es-ES" dirty="0"/>
              <a:t>al mercado laboral en el ámbito privado será</a:t>
            </a:r>
            <a:r>
              <a:rPr lang="es-ES" dirty="0" smtClean="0"/>
              <a:t>:</a:t>
            </a:r>
          </a:p>
          <a:p>
            <a:pPr algn="just"/>
            <a:endParaRPr lang="es-ES" dirty="0"/>
          </a:p>
          <a:p>
            <a:pPr marL="342900" indent="-342900" algn="just">
              <a:buAutoNum type="arabicPeriod"/>
            </a:pPr>
            <a:r>
              <a:rPr lang="es-ES" dirty="0" smtClean="0"/>
              <a:t>En </a:t>
            </a:r>
            <a:r>
              <a:rPr lang="es-ES" dirty="0"/>
              <a:t>primer lugar el </a:t>
            </a:r>
            <a:r>
              <a:rPr lang="es-ES" b="1" dirty="0"/>
              <a:t>convenio colectivo de empresa</a:t>
            </a:r>
            <a:r>
              <a:rPr lang="es-ES" dirty="0"/>
              <a:t>, en el supuesto de que </a:t>
            </a:r>
            <a:r>
              <a:rPr lang="es-ES" dirty="0" smtClean="0"/>
              <a:t>esta lo </a:t>
            </a:r>
            <a:r>
              <a:rPr lang="es-ES" dirty="0"/>
              <a:t>haya </a:t>
            </a:r>
            <a:r>
              <a:rPr lang="es-ES" dirty="0" smtClean="0"/>
              <a:t>negociado. </a:t>
            </a:r>
          </a:p>
          <a:p>
            <a:pPr marL="342900" indent="-342900" algn="just">
              <a:buAutoNum type="arabicPeriod"/>
            </a:pPr>
            <a:endParaRPr lang="es-ES" dirty="0"/>
          </a:p>
          <a:p>
            <a:pPr marL="342900" indent="-342900" algn="just">
              <a:buAutoNum type="arabicPeriod"/>
            </a:pPr>
            <a:r>
              <a:rPr lang="es-ES" dirty="0" smtClean="0"/>
              <a:t>Si </a:t>
            </a:r>
            <a:r>
              <a:rPr lang="es-ES" dirty="0"/>
              <a:t>la empresa no dispusiera de convenio colectivo, </a:t>
            </a:r>
            <a:r>
              <a:rPr lang="es-ES" dirty="0" smtClean="0"/>
              <a:t>se aplicará el </a:t>
            </a:r>
            <a:r>
              <a:rPr lang="es-ES" b="1" dirty="0"/>
              <a:t>convenio colectivo del sector de actividad </a:t>
            </a:r>
            <a:r>
              <a:rPr lang="es-ES" b="1" dirty="0" smtClean="0"/>
              <a:t>de ámbito provincial</a:t>
            </a:r>
            <a:r>
              <a:rPr lang="es-ES" dirty="0" smtClean="0"/>
              <a:t>.</a:t>
            </a:r>
          </a:p>
          <a:p>
            <a:pPr marL="342900" indent="-342900" algn="just">
              <a:buAutoNum type="arabicPeriod"/>
            </a:pPr>
            <a:endParaRPr lang="es-ES" dirty="0" smtClean="0"/>
          </a:p>
          <a:p>
            <a:pPr marL="342900" indent="-342900" algn="just">
              <a:buAutoNum type="arabicPeriod"/>
            </a:pPr>
            <a:r>
              <a:rPr lang="es-ES" dirty="0" smtClean="0"/>
              <a:t>Si no existe convenio provincial, se aplicará el </a:t>
            </a:r>
            <a:r>
              <a:rPr lang="es-ES" b="1" dirty="0" smtClean="0"/>
              <a:t>convenio colectivo de su actividad de ámbito autonómico</a:t>
            </a:r>
            <a:r>
              <a:rPr lang="es-ES" dirty="0" smtClean="0"/>
              <a:t>.</a:t>
            </a:r>
          </a:p>
          <a:p>
            <a:pPr marL="342900" indent="-342900" algn="just">
              <a:buAutoNum type="arabicPeriod"/>
            </a:pPr>
            <a:endParaRPr lang="es-ES" dirty="0" smtClean="0"/>
          </a:p>
          <a:p>
            <a:pPr marL="342900" indent="-342900" algn="just">
              <a:buAutoNum type="arabicPeriod"/>
            </a:pPr>
            <a:r>
              <a:rPr lang="es-ES" dirty="0" smtClean="0"/>
              <a:t>En último caso se aplicará el </a:t>
            </a:r>
            <a:r>
              <a:rPr lang="es-ES" b="1" dirty="0" smtClean="0"/>
              <a:t>convenio colectivo de ámbito nacional.</a:t>
            </a:r>
          </a:p>
          <a:p>
            <a:pPr algn="just"/>
            <a:endParaRPr lang="es-ES" dirty="0"/>
          </a:p>
          <a:p>
            <a:pPr algn="just"/>
            <a:endParaRPr lang="es-ES" dirty="0" smtClean="0"/>
          </a:p>
          <a:p>
            <a:pPr algn="just"/>
            <a:r>
              <a:rPr lang="es-ES" dirty="0" smtClean="0"/>
              <a:t>En </a:t>
            </a:r>
            <a:r>
              <a:rPr lang="es-ES" dirty="0"/>
              <a:t>el ámbito informático son varios los convenios colectivos de sector que </a:t>
            </a:r>
            <a:r>
              <a:rPr lang="es-ES" dirty="0" smtClean="0"/>
              <a:t>pueden ser </a:t>
            </a:r>
            <a:r>
              <a:rPr lang="es-ES" dirty="0"/>
              <a:t>de </a:t>
            </a:r>
            <a:r>
              <a:rPr lang="es-ES" dirty="0" smtClean="0"/>
              <a:t>aplicación (artículo relativo al ámbito funcional).</a:t>
            </a:r>
            <a:endParaRPr lang="es-ES" dirty="0"/>
          </a:p>
        </p:txBody>
      </p:sp>
      <p:sp>
        <p:nvSpPr>
          <p:cNvPr id="3" name="Título 2"/>
          <p:cNvSpPr>
            <a:spLocks noGrp="1"/>
          </p:cNvSpPr>
          <p:nvPr>
            <p:ph type="title"/>
          </p:nvPr>
        </p:nvSpPr>
        <p:spPr>
          <a:xfrm>
            <a:off x="2592924" y="624110"/>
            <a:ext cx="8911687" cy="526264"/>
          </a:xfrm>
        </p:spPr>
        <p:txBody>
          <a:bodyPr/>
          <a:lstStyle/>
          <a:p>
            <a:pPr algn="ctr"/>
            <a:r>
              <a:rPr lang="es-ES" sz="2400" b="1" dirty="0">
                <a:solidFill>
                  <a:schemeClr val="accent1"/>
                </a:solidFill>
              </a:rPr>
              <a:t>¿Cómo saber qué convenio se aplica a cada caso?</a:t>
            </a:r>
          </a:p>
        </p:txBody>
      </p:sp>
    </p:spTree>
    <p:extLst>
      <p:ext uri="{BB962C8B-B14F-4D97-AF65-F5344CB8AC3E}">
        <p14:creationId xmlns:p14="http://schemas.microsoft.com/office/powerpoint/2010/main" val="1898007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77015" y="624110"/>
            <a:ext cx="8911687" cy="444836"/>
          </a:xfrm>
        </p:spPr>
        <p:txBody>
          <a:bodyPr>
            <a:normAutofit/>
          </a:bodyPr>
          <a:lstStyle/>
          <a:p>
            <a:r>
              <a:rPr lang="es-ES" sz="1600" u="sng" dirty="0" smtClean="0">
                <a:solidFill>
                  <a:schemeClr val="accent1"/>
                </a:solidFill>
              </a:rPr>
              <a:t>Caso práctico </a:t>
            </a:r>
            <a:r>
              <a:rPr lang="es-ES" sz="1600" u="sng" dirty="0">
                <a:solidFill>
                  <a:schemeClr val="accent1"/>
                </a:solidFill>
              </a:rPr>
              <a:t>6</a:t>
            </a:r>
            <a:r>
              <a:rPr lang="es-ES" sz="1600" u="sng" dirty="0" smtClean="0">
                <a:solidFill>
                  <a:schemeClr val="accent1"/>
                </a:solidFill>
              </a:rPr>
              <a:t>: Convenio Colectivo aplicable</a:t>
            </a:r>
            <a:endParaRPr lang="es-ES" sz="1600" u="sng" dirty="0">
              <a:solidFill>
                <a:schemeClr val="accent1"/>
              </a:solidFill>
            </a:endParaRPr>
          </a:p>
        </p:txBody>
      </p:sp>
      <p:sp>
        <p:nvSpPr>
          <p:cNvPr id="3" name="2 Marcador de contenido"/>
          <p:cNvSpPr>
            <a:spLocks noGrp="1"/>
          </p:cNvSpPr>
          <p:nvPr>
            <p:ph idx="1"/>
          </p:nvPr>
        </p:nvSpPr>
        <p:spPr>
          <a:xfrm>
            <a:off x="2473302" y="1068946"/>
            <a:ext cx="8915400" cy="4790941"/>
          </a:xfrm>
        </p:spPr>
        <p:txBody>
          <a:bodyPr>
            <a:normAutofit fontScale="92500"/>
          </a:bodyPr>
          <a:lstStyle/>
          <a:p>
            <a:pPr marL="0" indent="0" algn="just">
              <a:buNone/>
            </a:pPr>
            <a:endParaRPr lang="es-ES" dirty="0" smtClean="0"/>
          </a:p>
          <a:p>
            <a:pPr marL="0" indent="0">
              <a:buNone/>
            </a:pPr>
            <a:r>
              <a:rPr lang="es-ES" dirty="0"/>
              <a:t>Ana, de 23 años</a:t>
            </a:r>
            <a:r>
              <a:rPr lang="es-ES" dirty="0" smtClean="0"/>
              <a:t>, va a comenzar a trabajar como Técnico Superior en Desarrollo de Aplicaciones Multiplataforma </a:t>
            </a:r>
            <a:r>
              <a:rPr lang="es-ES" dirty="0"/>
              <a:t>en </a:t>
            </a:r>
            <a:r>
              <a:rPr lang="es-ES" dirty="0" smtClean="0"/>
              <a:t>una empresa </a:t>
            </a:r>
            <a:r>
              <a:rPr lang="es-ES" dirty="0"/>
              <a:t>que presta servicios informáticos </a:t>
            </a:r>
            <a:r>
              <a:rPr lang="es-ES" dirty="0" smtClean="0"/>
              <a:t>a </a:t>
            </a:r>
            <a:r>
              <a:rPr lang="es-ES" dirty="0"/>
              <a:t>las </a:t>
            </a:r>
            <a:r>
              <a:rPr lang="es-ES" dirty="0" smtClean="0"/>
              <a:t>Consejerías de </a:t>
            </a:r>
            <a:r>
              <a:rPr lang="es-ES" dirty="0"/>
              <a:t>una Comunidad </a:t>
            </a:r>
            <a:r>
              <a:rPr lang="es-ES" dirty="0" smtClean="0"/>
              <a:t>Autónoma. Le van a hacer un contrato de duración determinada por obra o servicio.</a:t>
            </a:r>
          </a:p>
          <a:p>
            <a:pPr marL="0" indent="0">
              <a:buNone/>
            </a:pPr>
            <a:r>
              <a:rPr lang="es-ES" dirty="0" smtClean="0"/>
              <a:t>Le gustaría saber que duración  puede tener como máximo este contrato, qué periodo de prueba pueden imponerle y cual debería ser su salario y funciones.</a:t>
            </a:r>
          </a:p>
          <a:p>
            <a:pPr marL="0" indent="0">
              <a:buNone/>
            </a:pPr>
            <a:r>
              <a:rPr lang="es-ES" dirty="0" smtClean="0"/>
              <a:t>En la empresa no tienen convenio colectivo propio pero sí existe un convenio colectivo del sector en la Comunidad Autónoma y otro a nivel nacional.</a:t>
            </a:r>
          </a:p>
          <a:p>
            <a:endParaRPr lang="es-ES" b="1" dirty="0" smtClean="0"/>
          </a:p>
          <a:p>
            <a:pPr marL="0" indent="0">
              <a:buNone/>
            </a:pPr>
            <a:r>
              <a:rPr lang="es-ES" b="1" dirty="0" smtClean="0"/>
              <a:t>Cuestiones:</a:t>
            </a:r>
            <a:endParaRPr lang="es-ES" b="1" dirty="0"/>
          </a:p>
          <a:p>
            <a:r>
              <a:rPr lang="es-ES" dirty="0"/>
              <a:t>1. </a:t>
            </a:r>
            <a:r>
              <a:rPr lang="es-ES" dirty="0" smtClean="0"/>
              <a:t>¿Dónde podría consultar Ana sus dudas sobre sus condiciones laborales?</a:t>
            </a:r>
          </a:p>
          <a:p>
            <a:endParaRPr lang="es-ES" dirty="0"/>
          </a:p>
          <a:p>
            <a:r>
              <a:rPr lang="es-ES" dirty="0"/>
              <a:t>2. ¿Qué convenio colectivo le será de </a:t>
            </a:r>
            <a:r>
              <a:rPr lang="es-ES" dirty="0" smtClean="0"/>
              <a:t>aplicación?</a:t>
            </a:r>
            <a:endParaRPr lang="es-ES" dirty="0"/>
          </a:p>
          <a:p>
            <a:pPr marL="0" indent="0">
              <a:buNone/>
            </a:pPr>
            <a:endParaRPr lang="es-ES" dirty="0"/>
          </a:p>
        </p:txBody>
      </p:sp>
    </p:spTree>
    <p:extLst>
      <p:ext uri="{BB962C8B-B14F-4D97-AF65-F5344CB8AC3E}">
        <p14:creationId xmlns:p14="http://schemas.microsoft.com/office/powerpoint/2010/main" val="29835436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366182147"/>
              </p:ext>
            </p:extLst>
          </p:nvPr>
        </p:nvGraphicFramePr>
        <p:xfrm>
          <a:off x="2024183" y="158233"/>
          <a:ext cx="9722340" cy="6434142"/>
        </p:xfrm>
        <a:graphic>
          <a:graphicData uri="http://schemas.openxmlformats.org/drawingml/2006/table">
            <a:tbl>
              <a:tblPr firstRow="1" bandRow="1">
                <a:tableStyleId>{5C22544A-7EE6-4342-B048-85BDC9FD1C3A}</a:tableStyleId>
              </a:tblPr>
              <a:tblGrid>
                <a:gridCol w="4861170">
                  <a:extLst>
                    <a:ext uri="{9D8B030D-6E8A-4147-A177-3AD203B41FA5}">
                      <a16:colId xmlns:a16="http://schemas.microsoft.com/office/drawing/2014/main" val="3070952817"/>
                    </a:ext>
                  </a:extLst>
                </a:gridCol>
                <a:gridCol w="4861170">
                  <a:extLst>
                    <a:ext uri="{9D8B030D-6E8A-4147-A177-3AD203B41FA5}">
                      <a16:colId xmlns:a16="http://schemas.microsoft.com/office/drawing/2014/main" val="1767585838"/>
                    </a:ext>
                  </a:extLst>
                </a:gridCol>
              </a:tblGrid>
              <a:tr h="673328">
                <a:tc gridSpan="2">
                  <a:txBody>
                    <a:bodyPr/>
                    <a:lstStyle/>
                    <a:p>
                      <a:pPr algn="ctr"/>
                      <a:r>
                        <a:rPr lang="es-ES" sz="2000" dirty="0" smtClean="0">
                          <a:solidFill>
                            <a:schemeClr val="tx1"/>
                          </a:solidFill>
                        </a:rPr>
                        <a:t>QUIE</a:t>
                      </a:r>
                      <a:r>
                        <a:rPr lang="es-ES" sz="2000" baseline="0" dirty="0" smtClean="0">
                          <a:solidFill>
                            <a:schemeClr val="tx1"/>
                          </a:solidFill>
                        </a:rPr>
                        <a:t>N PUEDE NEGOCIAR UN CONVENIO COLECTIVO</a:t>
                      </a:r>
                    </a:p>
                    <a:p>
                      <a:pPr algn="ctr"/>
                      <a:r>
                        <a:rPr lang="es-ES" sz="2000" baseline="0" dirty="0" smtClean="0">
                          <a:solidFill>
                            <a:schemeClr val="tx1"/>
                          </a:solidFill>
                        </a:rPr>
                        <a:t>(Comisión Negociadora)</a:t>
                      </a:r>
                      <a:endParaRPr lang="es-ES" sz="2000" dirty="0">
                        <a:solidFill>
                          <a:schemeClr val="tx1"/>
                        </a:solidFill>
                      </a:endParaRPr>
                    </a:p>
                  </a:txBody>
                  <a:tcPr/>
                </a:tc>
                <a:tc hMerge="1">
                  <a:txBody>
                    <a:bodyPr/>
                    <a:lstStyle/>
                    <a:p>
                      <a:endParaRPr lang="es-ES" dirty="0"/>
                    </a:p>
                  </a:txBody>
                  <a:tcPr/>
                </a:tc>
                <a:extLst>
                  <a:ext uri="{0D108BD9-81ED-4DB2-BD59-A6C34878D82A}">
                    <a16:rowId xmlns:a16="http://schemas.microsoft.com/office/drawing/2014/main" val="853956721"/>
                  </a:ext>
                </a:extLst>
              </a:tr>
              <a:tr h="3981417">
                <a:tc>
                  <a:txBody>
                    <a:bodyPr/>
                    <a:lstStyle/>
                    <a:p>
                      <a:endParaRPr lang="es-ES" sz="1400" b="1" dirty="0" smtClean="0"/>
                    </a:p>
                    <a:p>
                      <a:endParaRPr lang="es-ES" sz="1400" b="1" dirty="0" smtClean="0"/>
                    </a:p>
                    <a:p>
                      <a:endParaRPr lang="es-ES" sz="1400" b="1" dirty="0" smtClean="0"/>
                    </a:p>
                    <a:p>
                      <a:endParaRPr lang="es-ES" sz="1400" b="1" dirty="0" smtClean="0"/>
                    </a:p>
                    <a:p>
                      <a:endParaRPr lang="es-ES" sz="1400" b="1" dirty="0" smtClean="0"/>
                    </a:p>
                    <a:p>
                      <a:endParaRPr lang="es-ES" sz="1400" b="1" dirty="0" smtClean="0"/>
                    </a:p>
                    <a:p>
                      <a:endParaRPr lang="es-ES" sz="1400" b="1" dirty="0" smtClean="0"/>
                    </a:p>
                    <a:p>
                      <a:endParaRPr lang="es-ES" sz="1400" b="1" dirty="0" smtClean="0"/>
                    </a:p>
                    <a:p>
                      <a:pPr algn="ctr"/>
                      <a:r>
                        <a:rPr lang="es-ES" sz="1400" b="1" dirty="0" smtClean="0"/>
                        <a:t>En los</a:t>
                      </a:r>
                      <a:r>
                        <a:rPr lang="es-ES" sz="1400" b="1" baseline="0" dirty="0" smtClean="0"/>
                        <a:t> </a:t>
                      </a:r>
                      <a:r>
                        <a:rPr lang="es-ES" sz="1400" b="1" dirty="0" smtClean="0"/>
                        <a:t>convenios</a:t>
                      </a:r>
                      <a:r>
                        <a:rPr lang="es-ES" sz="1400" b="1" baseline="0" dirty="0" smtClean="0"/>
                        <a:t> </a:t>
                      </a:r>
                      <a:r>
                        <a:rPr lang="es-ES" sz="1400" b="1" dirty="0" smtClean="0"/>
                        <a:t>de ámbito</a:t>
                      </a:r>
                      <a:r>
                        <a:rPr lang="es-ES" sz="1400" b="1" baseline="0" dirty="0" smtClean="0"/>
                        <a:t> </a:t>
                      </a:r>
                      <a:r>
                        <a:rPr lang="es-ES" sz="1400" b="1" dirty="0" smtClean="0"/>
                        <a:t>superior</a:t>
                      </a:r>
                      <a:r>
                        <a:rPr lang="es-ES" sz="1400" b="1" baseline="0" dirty="0" smtClean="0"/>
                        <a:t> </a:t>
                      </a:r>
                      <a:r>
                        <a:rPr lang="es-ES" sz="1400" b="1" dirty="0" smtClean="0"/>
                        <a:t>a empresa</a:t>
                      </a:r>
                      <a:endParaRPr lang="es-ES" sz="1400" b="1" dirty="0"/>
                    </a:p>
                  </a:txBody>
                  <a:tcPr/>
                </a:tc>
                <a:tc>
                  <a:txBody>
                    <a:bodyPr/>
                    <a:lstStyle/>
                    <a:p>
                      <a:pPr algn="just"/>
                      <a:endParaRPr lang="es-ES" sz="1400" dirty="0" smtClean="0"/>
                    </a:p>
                    <a:p>
                      <a:pPr marL="285750" indent="-285750" algn="just">
                        <a:buFont typeface="Arial" panose="020B0604020202020204" pitchFamily="34" charset="0"/>
                        <a:buChar char="•"/>
                      </a:pPr>
                      <a:r>
                        <a:rPr lang="es-ES" sz="1400" dirty="0" smtClean="0"/>
                        <a:t>Los </a:t>
                      </a:r>
                      <a:r>
                        <a:rPr lang="es-ES" sz="1400" b="1" dirty="0" smtClean="0"/>
                        <a:t>sindicatos considerados más representativos</a:t>
                      </a:r>
                      <a:r>
                        <a:rPr lang="es-ES" sz="1400" dirty="0" smtClean="0"/>
                        <a:t> a nivel estatal y a nivel de Comunidad Autónoma</a:t>
                      </a:r>
                    </a:p>
                    <a:p>
                      <a:pPr algn="just"/>
                      <a:endParaRPr lang="es-ES" sz="1400" dirty="0" smtClean="0"/>
                    </a:p>
                    <a:p>
                      <a:pPr algn="just"/>
                      <a:endParaRPr lang="es-ES" sz="1400" dirty="0" smtClean="0"/>
                    </a:p>
                    <a:p>
                      <a:pPr algn="just"/>
                      <a:r>
                        <a:rPr lang="es-ES" sz="1400" dirty="0" smtClean="0"/>
                        <a:t>• Los sindicatos que cuenten con un mínimo del 10% de los miembros del comité de empresa o delegados de personal, en el ámbito geográfico y funcional al que se refiera el convenio.</a:t>
                      </a:r>
                    </a:p>
                    <a:p>
                      <a:pPr algn="just"/>
                      <a:endParaRPr lang="es-ES" sz="1400" dirty="0" smtClean="0"/>
                    </a:p>
                    <a:p>
                      <a:pPr algn="just"/>
                      <a:endParaRPr lang="es-ES" sz="1400" dirty="0" smtClean="0"/>
                    </a:p>
                    <a:p>
                      <a:pPr algn="just"/>
                      <a:r>
                        <a:rPr lang="es-ES" sz="1400" dirty="0" smtClean="0"/>
                        <a:t>• Aquellas </a:t>
                      </a:r>
                      <a:r>
                        <a:rPr lang="es-ES" sz="1400" b="1" dirty="0" smtClean="0"/>
                        <a:t>asociaciones empresariales más representativas </a:t>
                      </a:r>
                    </a:p>
                    <a:p>
                      <a:pPr algn="just"/>
                      <a:endParaRPr lang="es-ES" sz="1400" dirty="0" smtClean="0"/>
                    </a:p>
                    <a:p>
                      <a:pPr algn="just"/>
                      <a:endParaRPr lang="es-ES" sz="1400" dirty="0" smtClean="0"/>
                    </a:p>
                    <a:p>
                      <a:pPr algn="just"/>
                      <a:r>
                        <a:rPr lang="es-ES" sz="1400" dirty="0" smtClean="0"/>
                        <a:t>• Las asociaciones empresariales que, en el ámbito geográfico y funcional del convenio, cuenten con el 10% de los empresarios y den trabajo al 10% de los trabajadores afectados. </a:t>
                      </a:r>
                      <a:endParaRPr lang="es-ES" sz="1400" dirty="0"/>
                    </a:p>
                  </a:txBody>
                  <a:tcPr/>
                </a:tc>
                <a:extLst>
                  <a:ext uri="{0D108BD9-81ED-4DB2-BD59-A6C34878D82A}">
                    <a16:rowId xmlns:a16="http://schemas.microsoft.com/office/drawing/2014/main" val="1623323995"/>
                  </a:ext>
                </a:extLst>
              </a:tr>
              <a:tr h="1587822">
                <a:tc>
                  <a:txBody>
                    <a:bodyPr/>
                    <a:lstStyle/>
                    <a:p>
                      <a:pPr algn="ctr"/>
                      <a:endParaRPr lang="es-ES" sz="1400" b="1" dirty="0" smtClean="0"/>
                    </a:p>
                    <a:p>
                      <a:pPr algn="ctr"/>
                      <a:endParaRPr lang="es-ES" sz="1400" b="1" dirty="0" smtClean="0"/>
                    </a:p>
                    <a:p>
                      <a:pPr algn="ctr"/>
                      <a:endParaRPr lang="es-ES" sz="1400" b="1" dirty="0" smtClean="0"/>
                    </a:p>
                    <a:p>
                      <a:pPr algn="ctr"/>
                      <a:endParaRPr lang="es-ES" sz="1400" b="1" dirty="0" smtClean="0"/>
                    </a:p>
                    <a:p>
                      <a:pPr algn="ctr"/>
                      <a:r>
                        <a:rPr lang="es-ES" sz="1400" b="1" dirty="0" smtClean="0"/>
                        <a:t>En los</a:t>
                      </a:r>
                      <a:r>
                        <a:rPr lang="es-ES" sz="1400" b="1" baseline="0" dirty="0" smtClean="0"/>
                        <a:t> </a:t>
                      </a:r>
                      <a:r>
                        <a:rPr lang="es-ES" sz="1400" b="1" dirty="0" smtClean="0"/>
                        <a:t>convenios</a:t>
                      </a:r>
                      <a:r>
                        <a:rPr lang="es-ES" sz="1400" b="1" baseline="0" dirty="0" smtClean="0"/>
                        <a:t> </a:t>
                      </a:r>
                      <a:r>
                        <a:rPr lang="es-ES" sz="1400" b="1" dirty="0" smtClean="0"/>
                        <a:t>de ámbito</a:t>
                      </a:r>
                      <a:r>
                        <a:rPr lang="es-ES" sz="1400" b="1" baseline="0" dirty="0" smtClean="0"/>
                        <a:t> de</a:t>
                      </a:r>
                      <a:r>
                        <a:rPr lang="es-ES" sz="1400" b="1" dirty="0" smtClean="0"/>
                        <a:t> empresa o inferior</a:t>
                      </a:r>
                      <a:endParaRPr lang="es-ES" sz="1400" b="1" dirty="0"/>
                    </a:p>
                  </a:txBody>
                  <a:tcPr/>
                </a:tc>
                <a:tc>
                  <a:txBody>
                    <a:bodyPr/>
                    <a:lstStyle/>
                    <a:p>
                      <a:endParaRPr lang="es-ES" sz="1400" dirty="0" smtClean="0"/>
                    </a:p>
                    <a:p>
                      <a:pPr marL="285750" indent="-285750">
                        <a:buFont typeface="Arial" panose="020B0604020202020204" pitchFamily="34" charset="0"/>
                        <a:buChar char="•"/>
                      </a:pPr>
                      <a:r>
                        <a:rPr lang="es-ES" sz="1400" dirty="0" smtClean="0"/>
                        <a:t>El</a:t>
                      </a:r>
                      <a:r>
                        <a:rPr lang="es-ES" sz="1400" baseline="0" dirty="0" smtClean="0"/>
                        <a:t> </a:t>
                      </a:r>
                      <a:r>
                        <a:rPr lang="es-ES" sz="1400" dirty="0" smtClean="0"/>
                        <a:t>comité de empresa, los delegados de personal o las representaciones sindicales.</a:t>
                      </a:r>
                    </a:p>
                    <a:p>
                      <a:endParaRPr lang="es-ES" sz="1400" dirty="0" smtClean="0"/>
                    </a:p>
                    <a:p>
                      <a:endParaRPr lang="es-ES" sz="1400" dirty="0" smtClean="0"/>
                    </a:p>
                    <a:p>
                      <a:pPr marL="285750" indent="-285750">
                        <a:buFont typeface="Arial" panose="020B0604020202020204" pitchFamily="34" charset="0"/>
                        <a:buChar char="•"/>
                      </a:pPr>
                      <a:r>
                        <a:rPr lang="es-ES" sz="1400" dirty="0" smtClean="0"/>
                        <a:t>Empresario</a:t>
                      </a:r>
                      <a:r>
                        <a:rPr lang="es-ES" sz="1400" baseline="0" dirty="0" smtClean="0"/>
                        <a:t> o </a:t>
                      </a:r>
                      <a:r>
                        <a:rPr lang="es-ES" sz="1400" dirty="0" smtClean="0"/>
                        <a:t>Representantes</a:t>
                      </a:r>
                      <a:r>
                        <a:rPr lang="es-ES" sz="1400" baseline="0" dirty="0" smtClean="0"/>
                        <a:t> de la empresa.</a:t>
                      </a:r>
                      <a:endParaRPr lang="es-ES" sz="1400" dirty="0" smtClean="0"/>
                    </a:p>
                  </a:txBody>
                  <a:tcPr/>
                </a:tc>
                <a:extLst>
                  <a:ext uri="{0D108BD9-81ED-4DB2-BD59-A6C34878D82A}">
                    <a16:rowId xmlns:a16="http://schemas.microsoft.com/office/drawing/2014/main" val="1918536165"/>
                  </a:ext>
                </a:extLst>
              </a:tr>
            </a:tbl>
          </a:graphicData>
        </a:graphic>
      </p:graphicFrame>
    </p:spTree>
    <p:extLst>
      <p:ext uri="{BB962C8B-B14F-4D97-AF65-F5344CB8AC3E}">
        <p14:creationId xmlns:p14="http://schemas.microsoft.com/office/powerpoint/2010/main" val="4231888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33897" y="624110"/>
            <a:ext cx="9466216" cy="1280890"/>
          </a:xfrm>
        </p:spPr>
        <p:txBody>
          <a:bodyPr/>
          <a:lstStyle/>
          <a:p>
            <a:pPr algn="just"/>
            <a:r>
              <a:rPr lang="es-ES" sz="3200" b="1" dirty="0" smtClean="0">
                <a:solidFill>
                  <a:schemeClr val="accent1"/>
                </a:solidFill>
              </a:rPr>
              <a:t>FASES EN LA NEGOCIACION DE UN CONVENIO</a:t>
            </a:r>
            <a:endParaRPr lang="es-ES" sz="3200" b="1" dirty="0">
              <a:solidFill>
                <a:schemeClr val="accent1"/>
              </a:solidFill>
            </a:endParaRPr>
          </a:p>
        </p:txBody>
      </p:sp>
      <p:pic>
        <p:nvPicPr>
          <p:cNvPr id="4" name="image.png" descr="image.png"/>
          <p:cNvPicPr>
            <a:picLocks noGrp="1" noChangeAspect="1"/>
          </p:cNvPicPr>
          <p:nvPr>
            <p:ph idx="1"/>
          </p:nvPr>
        </p:nvPicPr>
        <p:blipFill>
          <a:blip r:embed="rId2">
            <a:extLst/>
          </a:blip>
          <a:stretch>
            <a:fillRect/>
          </a:stretch>
        </p:blipFill>
        <p:spPr>
          <a:xfrm>
            <a:off x="2333897" y="1415845"/>
            <a:ext cx="9466216" cy="5037205"/>
          </a:xfrm>
          <a:prstGeom prst="rect">
            <a:avLst/>
          </a:prstGeom>
          <a:ln w="12700">
            <a:miter lim="400000"/>
          </a:ln>
        </p:spPr>
      </p:pic>
    </p:spTree>
    <p:extLst>
      <p:ext uri="{BB962C8B-B14F-4D97-AF65-F5344CB8AC3E}">
        <p14:creationId xmlns:p14="http://schemas.microsoft.com/office/powerpoint/2010/main" val="2955642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624110"/>
            <a:ext cx="8911687" cy="769261"/>
          </a:xfrm>
        </p:spPr>
        <p:txBody>
          <a:bodyPr>
            <a:normAutofit/>
          </a:bodyPr>
          <a:lstStyle/>
          <a:p>
            <a:pPr algn="ctr"/>
            <a:r>
              <a:rPr lang="es-ES" sz="3200" b="1" dirty="0" smtClean="0">
                <a:solidFill>
                  <a:schemeClr val="accent1"/>
                </a:solidFill>
              </a:rPr>
              <a:t>LOS </a:t>
            </a:r>
            <a:r>
              <a:rPr lang="es-ES" b="1" dirty="0" smtClean="0">
                <a:solidFill>
                  <a:schemeClr val="accent1"/>
                </a:solidFill>
              </a:rPr>
              <a:t>CONFLICTOS</a:t>
            </a:r>
            <a:r>
              <a:rPr lang="es-ES" sz="3200" b="1" dirty="0" smtClean="0">
                <a:solidFill>
                  <a:schemeClr val="accent1"/>
                </a:solidFill>
              </a:rPr>
              <a:t> LABORALES</a:t>
            </a:r>
            <a:endParaRPr lang="es-ES" sz="3200" b="1" dirty="0">
              <a:solidFill>
                <a:schemeClr val="accent1"/>
              </a:solidFill>
            </a:endParaRPr>
          </a:p>
        </p:txBody>
      </p:sp>
      <p:pic>
        <p:nvPicPr>
          <p:cNvPr id="5" name="image.png" descr="image.png"/>
          <p:cNvPicPr>
            <a:picLocks noGrp="1" noChangeAspect="1"/>
          </p:cNvPicPr>
          <p:nvPr>
            <p:ph sz="half" idx="1"/>
          </p:nvPr>
        </p:nvPicPr>
        <p:blipFill>
          <a:blip r:embed="rId2">
            <a:extLst/>
          </a:blip>
          <a:stretch>
            <a:fillRect/>
          </a:stretch>
        </p:blipFill>
        <p:spPr>
          <a:xfrm>
            <a:off x="2369009" y="1497874"/>
            <a:ext cx="4594401" cy="3196046"/>
          </a:xfrm>
          <a:prstGeom prst="rect">
            <a:avLst/>
          </a:prstGeom>
          <a:ln w="12700">
            <a:miter lim="400000"/>
          </a:ln>
        </p:spPr>
      </p:pic>
      <p:pic>
        <p:nvPicPr>
          <p:cNvPr id="6" name="image.png" descr="image.png"/>
          <p:cNvPicPr>
            <a:picLocks noGrp="1" noChangeAspect="1"/>
          </p:cNvPicPr>
          <p:nvPr>
            <p:ph sz="half" idx="2"/>
          </p:nvPr>
        </p:nvPicPr>
        <p:blipFill>
          <a:blip r:embed="rId3">
            <a:extLst/>
          </a:blip>
          <a:stretch>
            <a:fillRect/>
          </a:stretch>
        </p:blipFill>
        <p:spPr>
          <a:xfrm>
            <a:off x="7602582" y="3602914"/>
            <a:ext cx="4468100" cy="2954639"/>
          </a:xfrm>
          <a:prstGeom prst="rect">
            <a:avLst/>
          </a:prstGeom>
          <a:ln w="12700">
            <a:miter lim="400000"/>
          </a:ln>
        </p:spPr>
      </p:pic>
    </p:spTree>
    <p:extLst>
      <p:ext uri="{BB962C8B-B14F-4D97-AF65-F5344CB8AC3E}">
        <p14:creationId xmlns:p14="http://schemas.microsoft.com/office/powerpoint/2010/main" val="3344790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png" descr="image.png"/>
          <p:cNvPicPr>
            <a:picLocks noGrp="1" noChangeAspect="1"/>
          </p:cNvPicPr>
          <p:nvPr>
            <p:ph idx="1"/>
          </p:nvPr>
        </p:nvPicPr>
        <p:blipFill>
          <a:blip r:embed="rId2">
            <a:extLst/>
          </a:blip>
          <a:stretch>
            <a:fillRect/>
          </a:stretch>
        </p:blipFill>
        <p:spPr>
          <a:xfrm>
            <a:off x="2639670" y="530942"/>
            <a:ext cx="8864942" cy="5338915"/>
          </a:xfrm>
          <a:prstGeom prst="rect">
            <a:avLst/>
          </a:prstGeom>
          <a:ln w="12700">
            <a:miter lim="400000"/>
          </a:ln>
        </p:spPr>
      </p:pic>
    </p:spTree>
    <p:extLst>
      <p:ext uri="{BB962C8B-B14F-4D97-AF65-F5344CB8AC3E}">
        <p14:creationId xmlns:p14="http://schemas.microsoft.com/office/powerpoint/2010/main" val="24036029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592924" y="1684902"/>
            <a:ext cx="8940800" cy="4524315"/>
          </a:xfrm>
          <a:prstGeom prst="rect">
            <a:avLst/>
          </a:prstGeom>
        </p:spPr>
        <p:txBody>
          <a:bodyPr wrap="square">
            <a:spAutoFit/>
          </a:bodyPr>
          <a:lstStyle/>
          <a:p>
            <a:pPr algn="just"/>
            <a:r>
              <a:rPr lang="es-ES" dirty="0" smtClean="0"/>
              <a:t>El </a:t>
            </a:r>
            <a:r>
              <a:rPr lang="es-ES" dirty="0"/>
              <a:t>cierre patronal consiste en la suspensión colectiva del trabajo y el cierre del</a:t>
            </a:r>
          </a:p>
          <a:p>
            <a:pPr algn="just"/>
            <a:r>
              <a:rPr lang="es-ES" dirty="0"/>
              <a:t>centro de trabajo </a:t>
            </a:r>
            <a:r>
              <a:rPr lang="es-ES" b="1" dirty="0"/>
              <a:t>por iniciativa del </a:t>
            </a:r>
            <a:r>
              <a:rPr lang="es-ES" b="1" dirty="0" smtClean="0"/>
              <a:t>empresario</a:t>
            </a:r>
            <a:r>
              <a:rPr lang="es-ES" dirty="0" smtClean="0"/>
              <a:t>, en </a:t>
            </a:r>
            <a:r>
              <a:rPr lang="es-ES" dirty="0"/>
              <a:t>caso </a:t>
            </a:r>
            <a:r>
              <a:rPr lang="es-ES" dirty="0" smtClean="0"/>
              <a:t>de huelga </a:t>
            </a:r>
            <a:r>
              <a:rPr lang="es-ES" dirty="0"/>
              <a:t>o por cualquier otra irregularidad colectiva en el régimen de trabajo</a:t>
            </a:r>
            <a:r>
              <a:rPr lang="es-ES" dirty="0" smtClean="0"/>
              <a:t>.</a:t>
            </a:r>
          </a:p>
          <a:p>
            <a:pPr algn="just"/>
            <a:r>
              <a:rPr lang="es-ES" dirty="0" smtClean="0"/>
              <a:t> </a:t>
            </a:r>
          </a:p>
          <a:p>
            <a:pPr algn="just"/>
            <a:r>
              <a:rPr lang="es-ES" b="1" dirty="0" smtClean="0"/>
              <a:t>Motivos </a:t>
            </a:r>
            <a:r>
              <a:rPr lang="es-ES" b="1" dirty="0"/>
              <a:t>del cierre </a:t>
            </a:r>
            <a:r>
              <a:rPr lang="es-ES" b="1" dirty="0" smtClean="0"/>
              <a:t>patronal:</a:t>
            </a:r>
          </a:p>
          <a:p>
            <a:pPr algn="just"/>
            <a:endParaRPr lang="es-ES" b="1" dirty="0"/>
          </a:p>
          <a:p>
            <a:pPr algn="just"/>
            <a:r>
              <a:rPr lang="es-ES" dirty="0"/>
              <a:t>• Peligro notorio de </a:t>
            </a:r>
            <a:r>
              <a:rPr lang="es-ES" b="1" dirty="0" smtClean="0"/>
              <a:t>violencia o daños graves </a:t>
            </a:r>
            <a:r>
              <a:rPr lang="es-ES" dirty="0" smtClean="0"/>
              <a:t>para las </a:t>
            </a:r>
            <a:r>
              <a:rPr lang="es-ES" dirty="0"/>
              <a:t>personas </a:t>
            </a:r>
            <a:r>
              <a:rPr lang="es-ES" dirty="0" smtClean="0"/>
              <a:t>o </a:t>
            </a:r>
            <a:r>
              <a:rPr lang="es-ES" dirty="0"/>
              <a:t>las cosas</a:t>
            </a:r>
            <a:r>
              <a:rPr lang="es-ES" dirty="0" smtClean="0"/>
              <a:t>.</a:t>
            </a:r>
          </a:p>
          <a:p>
            <a:pPr algn="just"/>
            <a:endParaRPr lang="es-ES" dirty="0"/>
          </a:p>
          <a:p>
            <a:pPr algn="just"/>
            <a:r>
              <a:rPr lang="es-ES" dirty="0"/>
              <a:t>• </a:t>
            </a:r>
            <a:r>
              <a:rPr lang="es-ES" b="1" dirty="0"/>
              <a:t>Ocupación ilegal del centro </a:t>
            </a:r>
            <a:r>
              <a:rPr lang="es-ES" b="1" dirty="0" smtClean="0"/>
              <a:t>de trabajo</a:t>
            </a:r>
            <a:r>
              <a:rPr lang="es-ES" dirty="0" smtClean="0"/>
              <a:t> </a:t>
            </a:r>
            <a:r>
              <a:rPr lang="es-ES" dirty="0"/>
              <a:t>o de cualquiera de </a:t>
            </a:r>
            <a:r>
              <a:rPr lang="es-ES" dirty="0" smtClean="0"/>
              <a:t>sus dependencias</a:t>
            </a:r>
            <a:r>
              <a:rPr lang="es-ES" dirty="0"/>
              <a:t>, o peligro cierto </a:t>
            </a:r>
            <a:r>
              <a:rPr lang="es-ES" dirty="0" smtClean="0"/>
              <a:t>de que </a:t>
            </a:r>
            <a:r>
              <a:rPr lang="es-ES" dirty="0"/>
              <a:t>esto se produzca.</a:t>
            </a:r>
          </a:p>
          <a:p>
            <a:pPr algn="just"/>
            <a:endParaRPr lang="es-ES" dirty="0" smtClean="0"/>
          </a:p>
          <a:p>
            <a:pPr algn="just"/>
            <a:endParaRPr lang="es-ES" dirty="0"/>
          </a:p>
          <a:p>
            <a:pPr algn="just"/>
            <a:r>
              <a:rPr lang="es-ES" dirty="0" smtClean="0"/>
              <a:t>• </a:t>
            </a:r>
            <a:r>
              <a:rPr lang="es-ES" dirty="0"/>
              <a:t>Que el </a:t>
            </a:r>
            <a:r>
              <a:rPr lang="es-ES" b="1" dirty="0"/>
              <a:t>volumen de inasistencia </a:t>
            </a:r>
            <a:r>
              <a:rPr lang="es-ES" b="1" dirty="0" smtClean="0"/>
              <a:t>o irregularidades</a:t>
            </a:r>
            <a:r>
              <a:rPr lang="es-ES" dirty="0" smtClean="0"/>
              <a:t> </a:t>
            </a:r>
            <a:r>
              <a:rPr lang="es-ES" dirty="0"/>
              <a:t>en el trabajo </a:t>
            </a:r>
            <a:r>
              <a:rPr lang="es-ES" b="1" dirty="0" smtClean="0"/>
              <a:t>impidan</a:t>
            </a:r>
            <a:r>
              <a:rPr lang="es-ES" dirty="0" smtClean="0"/>
              <a:t> </a:t>
            </a:r>
            <a:r>
              <a:rPr lang="es-ES" dirty="0"/>
              <a:t>gravemente el proceso </a:t>
            </a:r>
            <a:r>
              <a:rPr lang="es-ES" b="1" dirty="0" smtClean="0"/>
              <a:t>nor</a:t>
            </a:r>
            <a:r>
              <a:rPr lang="es-ES" b="1" dirty="0"/>
              <a:t>m</a:t>
            </a:r>
            <a:r>
              <a:rPr lang="es-ES" b="1" dirty="0" smtClean="0"/>
              <a:t>al </a:t>
            </a:r>
            <a:r>
              <a:rPr lang="es-ES" b="1" dirty="0"/>
              <a:t>de producción</a:t>
            </a:r>
            <a:r>
              <a:rPr lang="es-ES" dirty="0" smtClean="0"/>
              <a:t>.</a:t>
            </a:r>
          </a:p>
          <a:p>
            <a:pPr algn="just"/>
            <a:endParaRPr lang="es-ES" dirty="0"/>
          </a:p>
          <a:p>
            <a:pPr algn="just"/>
            <a:r>
              <a:rPr lang="es-ES" b="1" dirty="0" smtClean="0"/>
              <a:t>Efectos </a:t>
            </a:r>
            <a:r>
              <a:rPr lang="es-ES" b="1" dirty="0"/>
              <a:t>del cierre </a:t>
            </a:r>
            <a:r>
              <a:rPr lang="es-ES" b="1" dirty="0" smtClean="0"/>
              <a:t>patronal: </a:t>
            </a:r>
            <a:r>
              <a:rPr lang="es-ES" dirty="0" smtClean="0"/>
              <a:t>Suspensión del contrato </a:t>
            </a:r>
            <a:r>
              <a:rPr lang="es-ES" smtClean="0"/>
              <a:t>de trabajo</a:t>
            </a:r>
            <a:endParaRPr lang="es-ES" dirty="0"/>
          </a:p>
        </p:txBody>
      </p:sp>
      <p:sp>
        <p:nvSpPr>
          <p:cNvPr id="3" name="Título 2"/>
          <p:cNvSpPr>
            <a:spLocks noGrp="1"/>
          </p:cNvSpPr>
          <p:nvPr>
            <p:ph type="title"/>
          </p:nvPr>
        </p:nvSpPr>
        <p:spPr>
          <a:xfrm>
            <a:off x="2592924" y="624110"/>
            <a:ext cx="8911687" cy="732742"/>
          </a:xfrm>
        </p:spPr>
        <p:txBody>
          <a:bodyPr>
            <a:normAutofit/>
          </a:bodyPr>
          <a:lstStyle/>
          <a:p>
            <a:pPr algn="ctr"/>
            <a:r>
              <a:rPr lang="es-ES" sz="3200" b="1" dirty="0" smtClean="0">
                <a:solidFill>
                  <a:schemeClr val="accent1"/>
                </a:solidFill>
              </a:rPr>
              <a:t>EL CIERRE PATRONAL</a:t>
            </a:r>
            <a:endParaRPr lang="es-ES" sz="3200" b="1" dirty="0">
              <a:solidFill>
                <a:schemeClr val="accent1"/>
              </a:solidFill>
            </a:endParaRPr>
          </a:p>
        </p:txBody>
      </p:sp>
    </p:spTree>
    <p:extLst>
      <p:ext uri="{BB962C8B-B14F-4D97-AF65-F5344CB8AC3E}">
        <p14:creationId xmlns:p14="http://schemas.microsoft.com/office/powerpoint/2010/main" val="31692796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140677"/>
            <a:ext cx="8911687" cy="1938215"/>
          </a:xfrm>
        </p:spPr>
        <p:txBody>
          <a:bodyPr>
            <a:normAutofit/>
          </a:bodyPr>
          <a:lstStyle/>
          <a:p>
            <a:pPr algn="ctr"/>
            <a:r>
              <a:rPr lang="es-ES" sz="3200" b="1" dirty="0" smtClean="0">
                <a:solidFill>
                  <a:schemeClr val="accent1"/>
                </a:solidFill>
              </a:rPr>
              <a:t>EL DERECHO A LA </a:t>
            </a:r>
            <a:r>
              <a:rPr lang="es-ES" sz="3200" b="1" dirty="0" smtClean="0">
                <a:solidFill>
                  <a:schemeClr val="accent1"/>
                </a:solidFill>
              </a:rPr>
              <a:t>HUELGA</a:t>
            </a:r>
            <a:r>
              <a:rPr lang="es-ES" sz="3200" b="1" dirty="0">
                <a:solidFill>
                  <a:schemeClr val="accent1"/>
                </a:solidFill>
              </a:rPr>
              <a:t/>
            </a:r>
            <a:br>
              <a:rPr lang="es-ES" sz="3200" b="1" dirty="0">
                <a:solidFill>
                  <a:schemeClr val="accent1"/>
                </a:solidFill>
              </a:rPr>
            </a:br>
            <a:r>
              <a:rPr lang="es-ES" sz="1400" b="1" dirty="0" smtClean="0">
                <a:solidFill>
                  <a:schemeClr val="accent1"/>
                </a:solidFill>
              </a:rPr>
              <a:t/>
            </a:r>
            <a:br>
              <a:rPr lang="es-ES" sz="1400" b="1" dirty="0" smtClean="0">
                <a:solidFill>
                  <a:schemeClr val="accent1"/>
                </a:solidFill>
              </a:rPr>
            </a:br>
            <a:r>
              <a:rPr lang="es-ES" sz="1800" dirty="0" smtClean="0">
                <a:solidFill>
                  <a:schemeClr val="tx1"/>
                </a:solidFill>
              </a:rPr>
              <a:t>El </a:t>
            </a:r>
            <a:r>
              <a:rPr lang="es-ES" sz="1800" dirty="0">
                <a:solidFill>
                  <a:schemeClr val="tx1"/>
                </a:solidFill>
              </a:rPr>
              <a:t>art. 28.2 de la </a:t>
            </a:r>
            <a:r>
              <a:rPr lang="es-ES" sz="1800" dirty="0" smtClean="0">
                <a:solidFill>
                  <a:schemeClr val="tx1"/>
                </a:solidFill>
              </a:rPr>
              <a:t>Constitución: </a:t>
            </a:r>
            <a:br>
              <a:rPr lang="es-ES" sz="1800" dirty="0" smtClean="0">
                <a:solidFill>
                  <a:schemeClr val="tx1"/>
                </a:solidFill>
              </a:rPr>
            </a:br>
            <a:r>
              <a:rPr lang="es-ES" sz="1800" dirty="0" smtClean="0">
                <a:solidFill>
                  <a:schemeClr val="tx1"/>
                </a:solidFill>
              </a:rPr>
              <a:t>Derecho </a:t>
            </a:r>
            <a:r>
              <a:rPr lang="es-ES" sz="1800" dirty="0">
                <a:solidFill>
                  <a:schemeClr val="tx1"/>
                </a:solidFill>
              </a:rPr>
              <a:t>a la huelga de </a:t>
            </a:r>
            <a:r>
              <a:rPr lang="es-ES" sz="1800" dirty="0" smtClean="0">
                <a:solidFill>
                  <a:schemeClr val="tx1"/>
                </a:solidFill>
              </a:rPr>
              <a:t>los </a:t>
            </a:r>
            <a:r>
              <a:rPr lang="es-ES" sz="1800" dirty="0" smtClean="0">
                <a:solidFill>
                  <a:schemeClr val="tx1"/>
                </a:solidFill>
              </a:rPr>
              <a:t>trabajadores</a:t>
            </a:r>
            <a:br>
              <a:rPr lang="es-ES" sz="1800" dirty="0" smtClean="0">
                <a:solidFill>
                  <a:schemeClr val="tx1"/>
                </a:solidFill>
              </a:rPr>
            </a:br>
            <a:r>
              <a:rPr lang="es-ES" sz="1800" dirty="0" smtClean="0">
                <a:solidFill>
                  <a:schemeClr val="tx1"/>
                </a:solidFill>
              </a:rPr>
              <a:t>Mantenimiento </a:t>
            </a:r>
            <a:r>
              <a:rPr lang="es-ES" sz="1800" dirty="0">
                <a:solidFill>
                  <a:schemeClr val="tx1"/>
                </a:solidFill>
              </a:rPr>
              <a:t>de los </a:t>
            </a:r>
            <a:r>
              <a:rPr lang="es-ES" sz="1800" dirty="0" smtClean="0">
                <a:solidFill>
                  <a:schemeClr val="tx1"/>
                </a:solidFill>
              </a:rPr>
              <a:t>servicios esenciales </a:t>
            </a:r>
            <a:r>
              <a:rPr lang="es-ES" sz="1800" dirty="0">
                <a:solidFill>
                  <a:schemeClr val="tx1"/>
                </a:solidFill>
              </a:rPr>
              <a:t>de la comunidad.</a:t>
            </a:r>
          </a:p>
        </p:txBody>
      </p:sp>
      <p:sp>
        <p:nvSpPr>
          <p:cNvPr id="3" name="Marcador de contenido 2"/>
          <p:cNvSpPr>
            <a:spLocks noGrp="1"/>
          </p:cNvSpPr>
          <p:nvPr>
            <p:ph idx="1"/>
          </p:nvPr>
        </p:nvSpPr>
        <p:spPr>
          <a:xfrm>
            <a:off x="2589212" y="2133600"/>
            <a:ext cx="8915400" cy="4439138"/>
          </a:xfrm>
        </p:spPr>
        <p:txBody>
          <a:bodyPr>
            <a:normAutofit/>
          </a:bodyPr>
          <a:lstStyle/>
          <a:p>
            <a:r>
              <a:rPr lang="es-ES" dirty="0"/>
              <a:t>La huelga es una </a:t>
            </a:r>
            <a:r>
              <a:rPr lang="es-ES" b="1" dirty="0"/>
              <a:t>medida de presión y de defensa </a:t>
            </a:r>
            <a:r>
              <a:rPr lang="es-ES" dirty="0"/>
              <a:t>de los intereses de los </a:t>
            </a:r>
            <a:r>
              <a:rPr lang="es-ES" dirty="0" smtClean="0"/>
              <a:t>trabajadores.</a:t>
            </a:r>
          </a:p>
          <a:p>
            <a:endParaRPr lang="es-ES" dirty="0" smtClean="0"/>
          </a:p>
          <a:p>
            <a:r>
              <a:rPr lang="es-ES" dirty="0" smtClean="0"/>
              <a:t>Consiste </a:t>
            </a:r>
            <a:r>
              <a:rPr lang="es-ES" dirty="0"/>
              <a:t>en el </a:t>
            </a:r>
            <a:r>
              <a:rPr lang="es-ES" b="1" dirty="0"/>
              <a:t>cese temporal de la prestación de servicios</a:t>
            </a:r>
            <a:r>
              <a:rPr lang="es-ES" dirty="0"/>
              <a:t>, acordada </a:t>
            </a:r>
            <a:r>
              <a:rPr lang="es-ES" dirty="0" smtClean="0"/>
              <a:t>por una </a:t>
            </a:r>
            <a:r>
              <a:rPr lang="es-ES" dirty="0"/>
              <a:t>colectividad de trabajadores de una o varias empresas, con motivo de un </a:t>
            </a:r>
            <a:r>
              <a:rPr lang="es-ES" dirty="0" smtClean="0"/>
              <a:t>conflicto </a:t>
            </a:r>
            <a:r>
              <a:rPr lang="es-ES" dirty="0"/>
              <a:t>laboral </a:t>
            </a:r>
            <a:r>
              <a:rPr lang="es-ES" b="1" dirty="0"/>
              <a:t>y</a:t>
            </a:r>
            <a:r>
              <a:rPr lang="es-ES" dirty="0"/>
              <a:t> con </a:t>
            </a:r>
            <a:r>
              <a:rPr lang="es-ES" b="1" dirty="0"/>
              <a:t>abandono del centro de trabajo</a:t>
            </a:r>
            <a:r>
              <a:rPr lang="es-ES" dirty="0"/>
              <a:t>.</a:t>
            </a:r>
          </a:p>
          <a:p>
            <a:endParaRPr lang="es-ES" dirty="0" smtClean="0"/>
          </a:p>
          <a:p>
            <a:r>
              <a:rPr lang="es-ES" dirty="0" smtClean="0"/>
              <a:t>El </a:t>
            </a:r>
            <a:r>
              <a:rPr lang="es-ES" dirty="0"/>
              <a:t>ejercicio del derecho a la huelga </a:t>
            </a:r>
            <a:r>
              <a:rPr lang="es-ES" b="1" dirty="0"/>
              <a:t>se reconoce de forma individual</a:t>
            </a:r>
            <a:r>
              <a:rPr lang="es-ES" dirty="0"/>
              <a:t>, aunque </a:t>
            </a:r>
            <a:r>
              <a:rPr lang="es-ES" b="1" dirty="0" smtClean="0"/>
              <a:t>se ejerce </a:t>
            </a:r>
            <a:r>
              <a:rPr lang="es-ES" b="1" dirty="0"/>
              <a:t>de forma colectiva</a:t>
            </a:r>
            <a:r>
              <a:rPr lang="es-ES" dirty="0" smtClean="0"/>
              <a:t>:</a:t>
            </a:r>
            <a:endParaRPr lang="es-ES" dirty="0"/>
          </a:p>
          <a:p>
            <a:pPr lvl="2"/>
            <a:r>
              <a:rPr lang="es-ES" sz="1600" dirty="0" smtClean="0"/>
              <a:t>Ningún </a:t>
            </a:r>
            <a:r>
              <a:rPr lang="es-ES" sz="1600" dirty="0"/>
              <a:t>trabajador puede </a:t>
            </a:r>
            <a:r>
              <a:rPr lang="es-ES" sz="1600" dirty="0" smtClean="0"/>
              <a:t>renunciar a </a:t>
            </a:r>
            <a:r>
              <a:rPr lang="es-ES" sz="1600" dirty="0"/>
              <a:t>este derecho por acuerdo </a:t>
            </a:r>
            <a:r>
              <a:rPr lang="es-ES" sz="1600" dirty="0" smtClean="0"/>
              <a:t>contractual.</a:t>
            </a:r>
          </a:p>
          <a:p>
            <a:pPr lvl="2"/>
            <a:r>
              <a:rPr lang="es-ES" sz="1600" dirty="0"/>
              <a:t> U</a:t>
            </a:r>
            <a:r>
              <a:rPr lang="es-ES" sz="1600" dirty="0" smtClean="0"/>
              <a:t>n </a:t>
            </a:r>
            <a:r>
              <a:rPr lang="es-ES" sz="1600" dirty="0"/>
              <a:t>trabajador no puede </a:t>
            </a:r>
            <a:r>
              <a:rPr lang="es-ES" sz="1600" dirty="0" smtClean="0"/>
              <a:t>declararse </a:t>
            </a:r>
            <a:r>
              <a:rPr lang="es-ES" sz="1600" dirty="0"/>
              <a:t>en huelga de forma individual</a:t>
            </a:r>
            <a:r>
              <a:rPr lang="es-ES" sz="1600" dirty="0" smtClean="0"/>
              <a:t>.</a:t>
            </a:r>
            <a:endParaRPr lang="es-ES" sz="1600" dirty="0"/>
          </a:p>
        </p:txBody>
      </p:sp>
    </p:spTree>
    <p:extLst>
      <p:ext uri="{BB962C8B-B14F-4D97-AF65-F5344CB8AC3E}">
        <p14:creationId xmlns:p14="http://schemas.microsoft.com/office/powerpoint/2010/main" val="2437631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2592924" y="1328614"/>
            <a:ext cx="8911687" cy="576385"/>
          </a:xfrm>
        </p:spPr>
        <p:txBody>
          <a:bodyPr>
            <a:normAutofit/>
          </a:bodyPr>
          <a:lstStyle/>
          <a:p>
            <a:pPr algn="ctr"/>
            <a:r>
              <a:rPr lang="es-ES" sz="2800" b="1" dirty="0" smtClean="0">
                <a:solidFill>
                  <a:schemeClr val="accent1"/>
                </a:solidFill>
              </a:rPr>
              <a:t>LAS HUELGAS ILÍCITAS</a:t>
            </a:r>
            <a:endParaRPr lang="es-ES" sz="2800" b="1" dirty="0">
              <a:solidFill>
                <a:schemeClr val="accent1"/>
              </a:solidFill>
            </a:endParaRPr>
          </a:p>
        </p:txBody>
      </p:sp>
      <p:sp>
        <p:nvSpPr>
          <p:cNvPr id="6" name="Rectángulo 5"/>
          <p:cNvSpPr/>
          <p:nvPr/>
        </p:nvSpPr>
        <p:spPr>
          <a:xfrm>
            <a:off x="2899507" y="2103794"/>
            <a:ext cx="7885723" cy="3693319"/>
          </a:xfrm>
          <a:prstGeom prst="rect">
            <a:avLst/>
          </a:prstGeom>
        </p:spPr>
        <p:txBody>
          <a:bodyPr wrap="square">
            <a:spAutoFit/>
          </a:bodyPr>
          <a:lstStyle/>
          <a:p>
            <a:pPr algn="just"/>
            <a:r>
              <a:rPr lang="es-ES" dirty="0"/>
              <a:t>• Las que se inicien o se sostengan por motivos políticos o con cualquier otra </a:t>
            </a:r>
            <a:r>
              <a:rPr lang="es-ES" b="1" dirty="0"/>
              <a:t>finalidad </a:t>
            </a:r>
            <a:r>
              <a:rPr lang="es-ES" b="1" dirty="0" smtClean="0"/>
              <a:t>ajena al </a:t>
            </a:r>
            <a:r>
              <a:rPr lang="es-ES" b="1" dirty="0"/>
              <a:t>interés profesional</a:t>
            </a:r>
            <a:r>
              <a:rPr lang="es-ES" dirty="0"/>
              <a:t> de los trabajadores afectados</a:t>
            </a:r>
            <a:r>
              <a:rPr lang="es-ES" dirty="0" smtClean="0"/>
              <a:t>.</a:t>
            </a:r>
          </a:p>
          <a:p>
            <a:pPr algn="just"/>
            <a:endParaRPr lang="es-ES" dirty="0"/>
          </a:p>
          <a:p>
            <a:pPr algn="just"/>
            <a:r>
              <a:rPr lang="es-ES" dirty="0"/>
              <a:t>• Las </a:t>
            </a:r>
            <a:r>
              <a:rPr lang="es-ES" b="1" dirty="0"/>
              <a:t>huelgas de solidaridad o apoyo</a:t>
            </a:r>
            <a:r>
              <a:rPr lang="es-ES" dirty="0"/>
              <a:t>, </a:t>
            </a:r>
            <a:r>
              <a:rPr lang="es-ES" u="sng" dirty="0"/>
              <a:t>salvo que afecten al interés profesional</a:t>
            </a:r>
            <a:r>
              <a:rPr lang="es-ES" dirty="0"/>
              <a:t> de quienes </a:t>
            </a:r>
            <a:r>
              <a:rPr lang="es-ES" dirty="0" smtClean="0"/>
              <a:t>la promuevan </a:t>
            </a:r>
            <a:r>
              <a:rPr lang="es-ES" dirty="0"/>
              <a:t>o sostengan.</a:t>
            </a:r>
          </a:p>
          <a:p>
            <a:pPr algn="just"/>
            <a:endParaRPr lang="es-ES" dirty="0" smtClean="0"/>
          </a:p>
          <a:p>
            <a:pPr algn="just"/>
            <a:r>
              <a:rPr lang="es-ES" dirty="0" smtClean="0"/>
              <a:t>• </a:t>
            </a:r>
            <a:r>
              <a:rPr lang="es-ES" dirty="0"/>
              <a:t>Cuando pretendan </a:t>
            </a:r>
            <a:r>
              <a:rPr lang="es-ES" b="1" dirty="0"/>
              <a:t>alterar lo pactado</a:t>
            </a:r>
            <a:r>
              <a:rPr lang="es-ES" dirty="0"/>
              <a:t> en un convenio colectivo.</a:t>
            </a:r>
          </a:p>
          <a:p>
            <a:pPr algn="just"/>
            <a:endParaRPr lang="es-ES" dirty="0"/>
          </a:p>
          <a:p>
            <a:pPr algn="just"/>
            <a:r>
              <a:rPr lang="es-ES" dirty="0" smtClean="0"/>
              <a:t>• </a:t>
            </a:r>
            <a:r>
              <a:rPr lang="es-ES" dirty="0"/>
              <a:t>Las huelgas rotatorias y </a:t>
            </a:r>
            <a:r>
              <a:rPr lang="es-ES" b="1" dirty="0"/>
              <a:t>las efectuadas en sectores estratégicos </a:t>
            </a:r>
            <a:r>
              <a:rPr lang="es-ES" dirty="0"/>
              <a:t>con la finalidad de </a:t>
            </a:r>
            <a:r>
              <a:rPr lang="es-ES" dirty="0" smtClean="0"/>
              <a:t>interrumpir </a:t>
            </a:r>
            <a:r>
              <a:rPr lang="es-ES" dirty="0"/>
              <a:t>el proceso productivo.</a:t>
            </a:r>
          </a:p>
          <a:p>
            <a:pPr algn="just"/>
            <a:endParaRPr lang="es-ES" dirty="0" smtClean="0"/>
          </a:p>
          <a:p>
            <a:pPr algn="just"/>
            <a:r>
              <a:rPr lang="es-ES" dirty="0" smtClean="0"/>
              <a:t>• </a:t>
            </a:r>
            <a:r>
              <a:rPr lang="es-ES" dirty="0"/>
              <a:t>Las huelgas de celo o reglamento.</a:t>
            </a:r>
          </a:p>
        </p:txBody>
      </p:sp>
    </p:spTree>
    <p:extLst>
      <p:ext uri="{BB962C8B-B14F-4D97-AF65-F5344CB8AC3E}">
        <p14:creationId xmlns:p14="http://schemas.microsoft.com/office/powerpoint/2010/main" val="780609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3200" b="1" dirty="0">
                <a:solidFill>
                  <a:schemeClr val="accent1"/>
                </a:solidFill>
              </a:rPr>
              <a:t>¿</a:t>
            </a:r>
            <a:r>
              <a:rPr lang="es-ES" sz="3200" b="1" dirty="0" smtClean="0">
                <a:solidFill>
                  <a:schemeClr val="accent1"/>
                </a:solidFill>
              </a:rPr>
              <a:t>QUIENES TIENEN DERECHO A SINDICARSE Y QUIENES NO TIENEN DERECHO?</a:t>
            </a:r>
            <a:endParaRPr lang="es-ES" sz="3200" b="1" dirty="0">
              <a:solidFill>
                <a:schemeClr val="accent1"/>
              </a:solidFill>
            </a:endParaRPr>
          </a:p>
        </p:txBody>
      </p:sp>
      <p:sp>
        <p:nvSpPr>
          <p:cNvPr id="3" name="Marcador de contenido 2"/>
          <p:cNvSpPr>
            <a:spLocks noGrp="1"/>
          </p:cNvSpPr>
          <p:nvPr>
            <p:ph sz="half" idx="1"/>
          </p:nvPr>
        </p:nvSpPr>
        <p:spPr>
          <a:xfrm>
            <a:off x="2455816" y="2133600"/>
            <a:ext cx="4447259" cy="4511040"/>
          </a:xfrm>
        </p:spPr>
        <p:txBody>
          <a:bodyPr>
            <a:normAutofit lnSpcReduction="10000"/>
          </a:bodyPr>
          <a:lstStyle/>
          <a:p>
            <a:pPr marL="0" indent="0" algn="ctr">
              <a:buNone/>
            </a:pPr>
            <a:r>
              <a:rPr lang="es-ES" sz="3600" b="1" dirty="0" smtClean="0">
                <a:solidFill>
                  <a:schemeClr val="accent1"/>
                </a:solidFill>
              </a:rPr>
              <a:t>SI</a:t>
            </a:r>
          </a:p>
          <a:p>
            <a:r>
              <a:rPr lang="es-ES" dirty="0"/>
              <a:t>T</a:t>
            </a:r>
            <a:r>
              <a:rPr lang="es-ES" dirty="0" smtClean="0"/>
              <a:t>rabajadores </a:t>
            </a:r>
            <a:r>
              <a:rPr lang="es-ES" dirty="0"/>
              <a:t>por cuenta ajena.</a:t>
            </a:r>
          </a:p>
          <a:p>
            <a:r>
              <a:rPr lang="es-ES" dirty="0"/>
              <a:t>Trabajadores de </a:t>
            </a:r>
            <a:r>
              <a:rPr lang="es-ES" dirty="0" smtClean="0"/>
              <a:t>la Administración </a:t>
            </a:r>
            <a:r>
              <a:rPr lang="es-ES" dirty="0"/>
              <a:t>Pública</a:t>
            </a:r>
            <a:r>
              <a:rPr lang="es-ES" dirty="0" smtClean="0"/>
              <a:t>. (funcionarios)</a:t>
            </a:r>
          </a:p>
          <a:p>
            <a:r>
              <a:rPr lang="es-ES" dirty="0" smtClean="0"/>
              <a:t>Desempleados.</a:t>
            </a:r>
          </a:p>
          <a:p>
            <a:r>
              <a:rPr lang="es-ES" dirty="0" smtClean="0"/>
              <a:t>Jubilados.</a:t>
            </a:r>
            <a:endParaRPr lang="es-ES" dirty="0"/>
          </a:p>
          <a:p>
            <a:r>
              <a:rPr lang="es-ES" dirty="0" smtClean="0"/>
              <a:t>Incapacitados</a:t>
            </a:r>
            <a:r>
              <a:rPr lang="es-ES" dirty="0"/>
              <a:t>.</a:t>
            </a:r>
          </a:p>
          <a:p>
            <a:r>
              <a:rPr lang="es-ES" dirty="0" smtClean="0"/>
              <a:t>Trabajadores </a:t>
            </a:r>
            <a:r>
              <a:rPr lang="es-ES" dirty="0"/>
              <a:t>por cuenta propia, sin trabajadores a su servicio</a:t>
            </a:r>
            <a:r>
              <a:rPr lang="es-ES" dirty="0" smtClean="0"/>
              <a:t>.</a:t>
            </a:r>
          </a:p>
          <a:p>
            <a:r>
              <a:rPr lang="es-ES" dirty="0" smtClean="0"/>
              <a:t>Policía Nacional y Municipal de acuerdo con su normativa específica.</a:t>
            </a:r>
          </a:p>
          <a:p>
            <a:endParaRPr lang="es-ES" dirty="0"/>
          </a:p>
        </p:txBody>
      </p:sp>
      <p:sp>
        <p:nvSpPr>
          <p:cNvPr id="4" name="Marcador de contenido 3"/>
          <p:cNvSpPr>
            <a:spLocks noGrp="1"/>
          </p:cNvSpPr>
          <p:nvPr>
            <p:ph sz="half" idx="2"/>
          </p:nvPr>
        </p:nvSpPr>
        <p:spPr/>
        <p:txBody>
          <a:bodyPr>
            <a:normAutofit lnSpcReduction="10000"/>
          </a:bodyPr>
          <a:lstStyle/>
          <a:p>
            <a:pPr marL="0" indent="0" algn="ctr">
              <a:buNone/>
            </a:pPr>
            <a:r>
              <a:rPr lang="es-ES" sz="3200" b="1" dirty="0" smtClean="0">
                <a:solidFill>
                  <a:schemeClr val="accent1"/>
                </a:solidFill>
              </a:rPr>
              <a:t>NO</a:t>
            </a:r>
          </a:p>
          <a:p>
            <a:r>
              <a:rPr lang="es-ES" dirty="0" smtClean="0"/>
              <a:t>Miembros </a:t>
            </a:r>
            <a:r>
              <a:rPr lang="es-ES" dirty="0"/>
              <a:t>de las Fuerzas </a:t>
            </a:r>
            <a:r>
              <a:rPr lang="es-ES" dirty="0" smtClean="0"/>
              <a:t>Armadas.</a:t>
            </a:r>
          </a:p>
          <a:p>
            <a:r>
              <a:rPr lang="es-ES" dirty="0" smtClean="0"/>
              <a:t>Miembros de </a:t>
            </a:r>
            <a:r>
              <a:rPr lang="es-ES" dirty="0"/>
              <a:t>los Institutos </a:t>
            </a:r>
            <a:r>
              <a:rPr lang="es-ES" dirty="0" smtClean="0"/>
              <a:t>Armados </a:t>
            </a:r>
            <a:r>
              <a:rPr lang="es-ES" dirty="0"/>
              <a:t>de carácter </a:t>
            </a:r>
            <a:r>
              <a:rPr lang="es-ES" dirty="0" smtClean="0"/>
              <a:t>militar    (por ejemplo la Guardia Civil).</a:t>
            </a:r>
            <a:endParaRPr lang="es-ES" dirty="0"/>
          </a:p>
          <a:p>
            <a:r>
              <a:rPr lang="es-ES" dirty="0" smtClean="0"/>
              <a:t>Jueces</a:t>
            </a:r>
            <a:r>
              <a:rPr lang="es-ES" dirty="0"/>
              <a:t>, Magistrados y Fiscales, mientras se hallen en activo.</a:t>
            </a:r>
          </a:p>
        </p:txBody>
      </p:sp>
    </p:spTree>
    <p:extLst>
      <p:ext uri="{BB962C8B-B14F-4D97-AF65-F5344CB8AC3E}">
        <p14:creationId xmlns:p14="http://schemas.microsoft.com/office/powerpoint/2010/main" val="42449826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048000" y="1859340"/>
            <a:ext cx="7762568" cy="3785652"/>
          </a:xfrm>
          <a:prstGeom prst="rect">
            <a:avLst/>
          </a:prstGeom>
        </p:spPr>
        <p:txBody>
          <a:bodyPr wrap="square">
            <a:spAutoFit/>
          </a:bodyPr>
          <a:lstStyle/>
          <a:p>
            <a:pPr marL="285750" indent="-285750" algn="just">
              <a:buFont typeface="Wingdings" panose="05000000000000000000" pitchFamily="2" charset="2"/>
              <a:buChar char="Ø"/>
            </a:pPr>
            <a:r>
              <a:rPr lang="es-ES" sz="2000" dirty="0" smtClean="0"/>
              <a:t>El </a:t>
            </a:r>
            <a:r>
              <a:rPr lang="es-ES" sz="2000" dirty="0"/>
              <a:t>contrato de trabajo queda </a:t>
            </a:r>
            <a:r>
              <a:rPr lang="es-ES" sz="2000" b="1" dirty="0"/>
              <a:t>en </a:t>
            </a:r>
            <a:r>
              <a:rPr lang="es-ES" sz="2000" b="1" dirty="0" smtClean="0"/>
              <a:t>suspenso</a:t>
            </a:r>
            <a:r>
              <a:rPr lang="es-ES" sz="2000" dirty="0" smtClean="0"/>
              <a:t>. </a:t>
            </a:r>
          </a:p>
          <a:p>
            <a:pPr marL="285750" indent="-285750" algn="just">
              <a:buFont typeface="Wingdings" panose="05000000000000000000" pitchFamily="2" charset="2"/>
              <a:buChar char="Ø"/>
            </a:pPr>
            <a:endParaRPr lang="es-ES" sz="2000" dirty="0"/>
          </a:p>
          <a:p>
            <a:pPr marL="285750" indent="-285750" algn="just">
              <a:buFont typeface="Wingdings" panose="05000000000000000000" pitchFamily="2" charset="2"/>
              <a:buChar char="Ø"/>
            </a:pPr>
            <a:r>
              <a:rPr lang="es-ES" sz="2000" dirty="0" smtClean="0"/>
              <a:t>Los </a:t>
            </a:r>
            <a:r>
              <a:rPr lang="es-ES" sz="2000" dirty="0"/>
              <a:t>trabajadores </a:t>
            </a:r>
            <a:r>
              <a:rPr lang="es-ES" sz="2000" b="1" dirty="0"/>
              <a:t>no</a:t>
            </a:r>
            <a:r>
              <a:rPr lang="es-ES" sz="2000" dirty="0"/>
              <a:t> </a:t>
            </a:r>
            <a:r>
              <a:rPr lang="es-ES" sz="2000" dirty="0" smtClean="0"/>
              <a:t>cobran su </a:t>
            </a:r>
            <a:r>
              <a:rPr lang="es-ES" sz="2000" b="1" dirty="0" smtClean="0"/>
              <a:t>salario</a:t>
            </a:r>
            <a:r>
              <a:rPr lang="es-ES" sz="2000" dirty="0" smtClean="0"/>
              <a:t>. </a:t>
            </a:r>
          </a:p>
          <a:p>
            <a:pPr marL="285750" indent="-285750" algn="just">
              <a:buFont typeface="Wingdings" panose="05000000000000000000" pitchFamily="2" charset="2"/>
              <a:buChar char="Ø"/>
            </a:pPr>
            <a:endParaRPr lang="es-ES" sz="2000" dirty="0"/>
          </a:p>
          <a:p>
            <a:pPr marL="285750" indent="-285750" algn="just">
              <a:buFont typeface="Wingdings" panose="05000000000000000000" pitchFamily="2" charset="2"/>
              <a:buChar char="Ø"/>
            </a:pPr>
            <a:r>
              <a:rPr lang="es-ES" sz="2000" b="1" dirty="0" smtClean="0"/>
              <a:t>Se </a:t>
            </a:r>
            <a:r>
              <a:rPr lang="es-ES" sz="2000" b="1" dirty="0"/>
              <a:t>suspende</a:t>
            </a:r>
            <a:r>
              <a:rPr lang="es-ES" sz="2000" dirty="0"/>
              <a:t> la obligación de </a:t>
            </a:r>
            <a:r>
              <a:rPr lang="es-ES" sz="2000" b="1" dirty="0"/>
              <a:t>cotizar</a:t>
            </a:r>
            <a:r>
              <a:rPr lang="es-ES" sz="2000" dirty="0"/>
              <a:t> a la Seguridad Social, </a:t>
            </a:r>
            <a:r>
              <a:rPr lang="es-ES" sz="2000" dirty="0" smtClean="0"/>
              <a:t>por parte </a:t>
            </a:r>
            <a:r>
              <a:rPr lang="es-ES" sz="2000" dirty="0"/>
              <a:t>del trabajador y del </a:t>
            </a:r>
            <a:r>
              <a:rPr lang="es-ES" sz="2000" dirty="0" smtClean="0"/>
              <a:t>empresario.</a:t>
            </a:r>
          </a:p>
          <a:p>
            <a:pPr marL="285750" indent="-285750" algn="just">
              <a:buFont typeface="Wingdings" panose="05000000000000000000" pitchFamily="2" charset="2"/>
              <a:buChar char="Ø"/>
            </a:pPr>
            <a:endParaRPr lang="es-ES" sz="2000" dirty="0"/>
          </a:p>
          <a:p>
            <a:pPr marL="285750" indent="-285750" algn="just">
              <a:buFont typeface="Wingdings" panose="05000000000000000000" pitchFamily="2" charset="2"/>
              <a:buChar char="Ø"/>
            </a:pPr>
            <a:r>
              <a:rPr lang="es-ES" sz="2000" dirty="0" smtClean="0"/>
              <a:t>El </a:t>
            </a:r>
            <a:r>
              <a:rPr lang="es-ES" sz="2000" dirty="0"/>
              <a:t>empresario </a:t>
            </a:r>
            <a:r>
              <a:rPr lang="es-ES" sz="2000" b="1" dirty="0"/>
              <a:t>no</a:t>
            </a:r>
            <a:r>
              <a:rPr lang="es-ES" sz="2000" dirty="0"/>
              <a:t> puede </a:t>
            </a:r>
            <a:r>
              <a:rPr lang="es-ES" sz="2000" b="1" dirty="0"/>
              <a:t>sustituir a los trabajadores </a:t>
            </a:r>
            <a:r>
              <a:rPr lang="es-ES" sz="2000" b="1" dirty="0" smtClean="0"/>
              <a:t>huelguistas</a:t>
            </a:r>
            <a:r>
              <a:rPr lang="es-ES" sz="2000" dirty="0" smtClean="0"/>
              <a:t>.</a:t>
            </a:r>
          </a:p>
          <a:p>
            <a:pPr marL="285750" indent="-285750" algn="just">
              <a:buFont typeface="Wingdings" panose="05000000000000000000" pitchFamily="2" charset="2"/>
              <a:buChar char="Ø"/>
            </a:pPr>
            <a:endParaRPr lang="es-ES" sz="2000" dirty="0"/>
          </a:p>
          <a:p>
            <a:pPr marL="285750" indent="-285750" algn="just">
              <a:buFont typeface="Wingdings" panose="05000000000000000000" pitchFamily="2" charset="2"/>
              <a:buChar char="Ø"/>
            </a:pPr>
            <a:r>
              <a:rPr lang="es-ES" sz="2000" dirty="0" smtClean="0"/>
              <a:t>Los </a:t>
            </a:r>
            <a:r>
              <a:rPr lang="es-ES" sz="2000" b="1" dirty="0"/>
              <a:t>días de huelga no </a:t>
            </a:r>
            <a:r>
              <a:rPr lang="es-ES" sz="2000" dirty="0"/>
              <a:t>deben ser </a:t>
            </a:r>
            <a:r>
              <a:rPr lang="es-ES" sz="2000" b="1" dirty="0"/>
              <a:t>descontados</a:t>
            </a:r>
            <a:r>
              <a:rPr lang="es-ES" sz="2000" dirty="0"/>
              <a:t> de las vacaciones.</a:t>
            </a:r>
          </a:p>
        </p:txBody>
      </p:sp>
      <p:sp>
        <p:nvSpPr>
          <p:cNvPr id="2" name="Título 1"/>
          <p:cNvSpPr>
            <a:spLocks noGrp="1"/>
          </p:cNvSpPr>
          <p:nvPr>
            <p:ph type="title"/>
          </p:nvPr>
        </p:nvSpPr>
        <p:spPr>
          <a:xfrm>
            <a:off x="2592924" y="624110"/>
            <a:ext cx="8911687" cy="526264"/>
          </a:xfrm>
        </p:spPr>
        <p:txBody>
          <a:bodyPr/>
          <a:lstStyle/>
          <a:p>
            <a:pPr algn="ctr"/>
            <a:r>
              <a:rPr lang="es-ES" sz="2800" b="1" dirty="0">
                <a:solidFill>
                  <a:schemeClr val="accent1"/>
                </a:solidFill>
              </a:rPr>
              <a:t>Efectos de la huelga</a:t>
            </a:r>
          </a:p>
        </p:txBody>
      </p:sp>
    </p:spTree>
    <p:extLst>
      <p:ext uri="{BB962C8B-B14F-4D97-AF65-F5344CB8AC3E}">
        <p14:creationId xmlns:p14="http://schemas.microsoft.com/office/powerpoint/2010/main" val="2773758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lamada de flecha hacia abajo 1"/>
          <p:cNvSpPr/>
          <p:nvPr/>
        </p:nvSpPr>
        <p:spPr>
          <a:xfrm>
            <a:off x="2446214" y="5158154"/>
            <a:ext cx="9409723" cy="1586522"/>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COMITÉ DE HUELGA</a:t>
            </a:r>
            <a:endParaRPr lang="es-ES" sz="1400" b="1" dirty="0">
              <a:solidFill>
                <a:schemeClr val="tx1"/>
              </a:solidFill>
            </a:endParaRPr>
          </a:p>
          <a:p>
            <a:pPr algn="just"/>
            <a:r>
              <a:rPr lang="es-ES" sz="1400" dirty="0">
                <a:solidFill>
                  <a:schemeClr val="tx1"/>
                </a:solidFill>
              </a:rPr>
              <a:t>Se compone, como máximo, de </a:t>
            </a:r>
            <a:r>
              <a:rPr lang="es-ES" sz="1400" b="1" dirty="0">
                <a:solidFill>
                  <a:schemeClr val="tx1"/>
                </a:solidFill>
              </a:rPr>
              <a:t>12 trabajadores afectados </a:t>
            </a:r>
            <a:r>
              <a:rPr lang="es-ES" sz="1400" dirty="0">
                <a:solidFill>
                  <a:schemeClr val="tx1"/>
                </a:solidFill>
              </a:rPr>
              <a:t>por el conflicto. Es el órgano </a:t>
            </a:r>
            <a:r>
              <a:rPr lang="es-ES" sz="1400" dirty="0" smtClean="0">
                <a:solidFill>
                  <a:schemeClr val="tx1"/>
                </a:solidFill>
              </a:rPr>
              <a:t>que </a:t>
            </a:r>
            <a:r>
              <a:rPr lang="es-ES" sz="1400" b="1" dirty="0" smtClean="0">
                <a:solidFill>
                  <a:schemeClr val="tx1"/>
                </a:solidFill>
              </a:rPr>
              <a:t>representa </a:t>
            </a:r>
            <a:r>
              <a:rPr lang="es-ES" sz="1400" b="1" dirty="0">
                <a:solidFill>
                  <a:schemeClr val="tx1"/>
                </a:solidFill>
              </a:rPr>
              <a:t>a los huelguistas</a:t>
            </a:r>
            <a:r>
              <a:rPr lang="es-ES" sz="1400" dirty="0">
                <a:solidFill>
                  <a:schemeClr val="tx1"/>
                </a:solidFill>
              </a:rPr>
              <a:t>. Sus funciones </a:t>
            </a:r>
            <a:r>
              <a:rPr lang="es-ES" sz="1400" dirty="0" smtClean="0">
                <a:solidFill>
                  <a:schemeClr val="tx1"/>
                </a:solidFill>
              </a:rPr>
              <a:t>principales: </a:t>
            </a:r>
            <a:r>
              <a:rPr lang="es-ES" sz="1400" b="1" dirty="0">
                <a:solidFill>
                  <a:schemeClr val="tx1"/>
                </a:solidFill>
              </a:rPr>
              <a:t>tratar de llegar a un acuerdo y </a:t>
            </a:r>
            <a:r>
              <a:rPr lang="es-ES" sz="1400" b="1" dirty="0" smtClean="0">
                <a:solidFill>
                  <a:schemeClr val="tx1"/>
                </a:solidFill>
              </a:rPr>
              <a:t>garantizar </a:t>
            </a:r>
            <a:r>
              <a:rPr lang="es-ES" sz="1400" b="1" dirty="0">
                <a:solidFill>
                  <a:schemeClr val="tx1"/>
                </a:solidFill>
              </a:rPr>
              <a:t>los servicios mínimos</a:t>
            </a:r>
            <a:r>
              <a:rPr lang="es-ES" dirty="0">
                <a:solidFill>
                  <a:schemeClr val="tx1"/>
                </a:solidFill>
              </a:rPr>
              <a:t>.</a:t>
            </a:r>
          </a:p>
        </p:txBody>
      </p:sp>
      <p:sp>
        <p:nvSpPr>
          <p:cNvPr id="3" name="Llamada de flecha hacia abajo 2"/>
          <p:cNvSpPr/>
          <p:nvPr/>
        </p:nvSpPr>
        <p:spPr>
          <a:xfrm>
            <a:off x="2446214" y="2031999"/>
            <a:ext cx="9315937" cy="3126155"/>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COMUNICADO DE HUELGA Y NOTIFICACIÓN</a:t>
            </a:r>
          </a:p>
          <a:p>
            <a:pPr algn="ctr"/>
            <a:endParaRPr lang="es-ES" sz="1400" b="1" dirty="0" smtClean="0">
              <a:solidFill>
                <a:schemeClr val="tx1"/>
              </a:solidFill>
            </a:endParaRPr>
          </a:p>
          <a:p>
            <a:pPr algn="just"/>
            <a:r>
              <a:rPr lang="es-ES" sz="1400" dirty="0" smtClean="0">
                <a:solidFill>
                  <a:schemeClr val="tx1"/>
                </a:solidFill>
              </a:rPr>
              <a:t>El </a:t>
            </a:r>
            <a:r>
              <a:rPr lang="es-ES" sz="1400" dirty="0">
                <a:solidFill>
                  <a:schemeClr val="tx1"/>
                </a:solidFill>
              </a:rPr>
              <a:t>acuerdo de declaración de huelga se comunicará al </a:t>
            </a:r>
            <a:r>
              <a:rPr lang="es-ES" sz="1400" dirty="0" smtClean="0">
                <a:solidFill>
                  <a:schemeClr val="tx1"/>
                </a:solidFill>
              </a:rPr>
              <a:t>empresario/s, </a:t>
            </a:r>
            <a:r>
              <a:rPr lang="es-ES" sz="1400" dirty="0">
                <a:solidFill>
                  <a:schemeClr val="tx1"/>
                </a:solidFill>
              </a:rPr>
              <a:t>afectado/s y a la </a:t>
            </a:r>
            <a:r>
              <a:rPr lang="es-ES" sz="1400" dirty="0" smtClean="0">
                <a:solidFill>
                  <a:schemeClr val="tx1"/>
                </a:solidFill>
              </a:rPr>
              <a:t>Autoridad </a:t>
            </a:r>
            <a:r>
              <a:rPr lang="es-ES" sz="1400" dirty="0">
                <a:solidFill>
                  <a:schemeClr val="tx1"/>
                </a:solidFill>
              </a:rPr>
              <a:t>Laboral, por los representantes de los trabajadores, al menos con </a:t>
            </a:r>
            <a:r>
              <a:rPr lang="es-ES" sz="1400" b="1" dirty="0">
                <a:solidFill>
                  <a:schemeClr val="tx1"/>
                </a:solidFill>
              </a:rPr>
              <a:t>cinco días naturales </a:t>
            </a:r>
            <a:r>
              <a:rPr lang="es-ES" sz="1400" b="1" dirty="0" smtClean="0">
                <a:solidFill>
                  <a:schemeClr val="tx1"/>
                </a:solidFill>
              </a:rPr>
              <a:t>de antelación</a:t>
            </a:r>
            <a:r>
              <a:rPr lang="es-ES" sz="1400" dirty="0" smtClean="0">
                <a:solidFill>
                  <a:schemeClr val="tx1"/>
                </a:solidFill>
              </a:rPr>
              <a:t> </a:t>
            </a:r>
            <a:r>
              <a:rPr lang="es-ES" sz="1400" dirty="0">
                <a:solidFill>
                  <a:schemeClr val="tx1"/>
                </a:solidFill>
              </a:rPr>
              <a:t>a su fecha de inicio. </a:t>
            </a:r>
            <a:r>
              <a:rPr lang="es-ES" sz="1400" dirty="0" smtClean="0">
                <a:solidFill>
                  <a:schemeClr val="tx1"/>
                </a:solidFill>
              </a:rPr>
              <a:t>Cuando </a:t>
            </a:r>
            <a:r>
              <a:rPr lang="es-ES" sz="1400" dirty="0">
                <a:solidFill>
                  <a:schemeClr val="tx1"/>
                </a:solidFill>
              </a:rPr>
              <a:t>la huelga afecte </a:t>
            </a:r>
            <a:r>
              <a:rPr lang="es-ES" sz="1400" u="sng" dirty="0">
                <a:solidFill>
                  <a:schemeClr val="tx1"/>
                </a:solidFill>
              </a:rPr>
              <a:t>a empresas de servicios públicos</a:t>
            </a:r>
            <a:r>
              <a:rPr lang="es-ES" sz="1400" dirty="0">
                <a:solidFill>
                  <a:schemeClr val="tx1"/>
                </a:solidFill>
              </a:rPr>
              <a:t>, </a:t>
            </a:r>
            <a:r>
              <a:rPr lang="es-ES" sz="1400" dirty="0" smtClean="0">
                <a:solidFill>
                  <a:schemeClr val="tx1"/>
                </a:solidFill>
              </a:rPr>
              <a:t>el preaviso </a:t>
            </a:r>
            <a:r>
              <a:rPr lang="es-ES" sz="1400" dirty="0">
                <a:solidFill>
                  <a:schemeClr val="tx1"/>
                </a:solidFill>
              </a:rPr>
              <a:t>será de </a:t>
            </a:r>
            <a:r>
              <a:rPr lang="es-ES" sz="1400" u="sng" dirty="0">
                <a:solidFill>
                  <a:schemeClr val="tx1"/>
                </a:solidFill>
              </a:rPr>
              <a:t>diez días </a:t>
            </a:r>
            <a:r>
              <a:rPr lang="es-ES" sz="1400" dirty="0">
                <a:solidFill>
                  <a:schemeClr val="tx1"/>
                </a:solidFill>
              </a:rPr>
              <a:t>naturales.</a:t>
            </a:r>
          </a:p>
          <a:p>
            <a:pPr algn="just"/>
            <a:r>
              <a:rPr lang="es-ES" sz="1400" dirty="0">
                <a:solidFill>
                  <a:schemeClr val="tx1"/>
                </a:solidFill>
              </a:rPr>
              <a:t>La comunicación de huelga </a:t>
            </a:r>
            <a:r>
              <a:rPr lang="es-ES" sz="1400" b="1" dirty="0">
                <a:solidFill>
                  <a:schemeClr val="tx1"/>
                </a:solidFill>
              </a:rPr>
              <a:t>se hará por escrito</a:t>
            </a:r>
            <a:r>
              <a:rPr lang="es-ES" sz="1400" dirty="0">
                <a:solidFill>
                  <a:schemeClr val="tx1"/>
                </a:solidFill>
              </a:rPr>
              <a:t>, haciendo constar los objetivos de la huelga, las </a:t>
            </a:r>
            <a:r>
              <a:rPr lang="es-ES" sz="1400" dirty="0" smtClean="0">
                <a:solidFill>
                  <a:schemeClr val="tx1"/>
                </a:solidFill>
              </a:rPr>
              <a:t>gestiones </a:t>
            </a:r>
            <a:r>
              <a:rPr lang="es-ES" sz="1400" dirty="0">
                <a:solidFill>
                  <a:schemeClr val="tx1"/>
                </a:solidFill>
              </a:rPr>
              <a:t>realizadas para resolver las diferencias, la fecha de inicio y la composición del comité de huelga.</a:t>
            </a:r>
          </a:p>
        </p:txBody>
      </p:sp>
      <p:sp>
        <p:nvSpPr>
          <p:cNvPr id="4" name="Llamada de flecha hacia abajo 3"/>
          <p:cNvSpPr/>
          <p:nvPr/>
        </p:nvSpPr>
        <p:spPr>
          <a:xfrm>
            <a:off x="2375878" y="187569"/>
            <a:ext cx="9315936" cy="1875693"/>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DECLARACIÓN DE LA HUELGA</a:t>
            </a:r>
          </a:p>
          <a:p>
            <a:pPr algn="r"/>
            <a:endParaRPr lang="es-ES" sz="1200" dirty="0">
              <a:solidFill>
                <a:schemeClr val="tx1"/>
              </a:solidFill>
            </a:endParaRPr>
          </a:p>
          <a:p>
            <a:pPr algn="just"/>
            <a:r>
              <a:rPr lang="es-ES" sz="1200" dirty="0">
                <a:solidFill>
                  <a:schemeClr val="tx1"/>
                </a:solidFill>
              </a:rPr>
              <a:t>Exige la adopción de acuerdo expreso en cada centro de trabajo. Pueden acordar la </a:t>
            </a:r>
            <a:r>
              <a:rPr lang="es-ES" sz="1200" dirty="0" smtClean="0">
                <a:solidFill>
                  <a:schemeClr val="tx1"/>
                </a:solidFill>
              </a:rPr>
              <a:t>declaración </a:t>
            </a:r>
            <a:r>
              <a:rPr lang="es-ES" sz="1200" dirty="0">
                <a:solidFill>
                  <a:schemeClr val="tx1"/>
                </a:solidFill>
              </a:rPr>
              <a:t>de huelga:</a:t>
            </a:r>
          </a:p>
          <a:p>
            <a:pPr algn="just"/>
            <a:r>
              <a:rPr lang="es-ES" sz="1200" dirty="0" smtClean="0">
                <a:solidFill>
                  <a:schemeClr val="tx1"/>
                </a:solidFill>
              </a:rPr>
              <a:t>• </a:t>
            </a:r>
            <a:r>
              <a:rPr lang="es-ES" sz="1200" b="1" dirty="0">
                <a:solidFill>
                  <a:schemeClr val="tx1"/>
                </a:solidFill>
              </a:rPr>
              <a:t>Los representante</a:t>
            </a:r>
            <a:r>
              <a:rPr lang="es-ES" sz="1200" dirty="0">
                <a:solidFill>
                  <a:schemeClr val="tx1"/>
                </a:solidFill>
              </a:rPr>
              <a:t>s de los trabajadores.</a:t>
            </a:r>
          </a:p>
          <a:p>
            <a:pPr algn="just"/>
            <a:r>
              <a:rPr lang="es-ES" sz="1200" dirty="0" smtClean="0">
                <a:solidFill>
                  <a:schemeClr val="tx1"/>
                </a:solidFill>
              </a:rPr>
              <a:t>• Los </a:t>
            </a:r>
            <a:r>
              <a:rPr lang="es-ES" sz="1200" dirty="0">
                <a:solidFill>
                  <a:schemeClr val="tx1"/>
                </a:solidFill>
              </a:rPr>
              <a:t>trabajadores del centro de trabajo afectados por el conflicto, cuando </a:t>
            </a:r>
            <a:r>
              <a:rPr lang="es-ES" sz="1200" b="1" dirty="0">
                <a:solidFill>
                  <a:schemeClr val="tx1"/>
                </a:solidFill>
              </a:rPr>
              <a:t>el 25% </a:t>
            </a:r>
            <a:r>
              <a:rPr lang="es-ES" sz="1200" b="1" dirty="0" smtClean="0">
                <a:solidFill>
                  <a:schemeClr val="tx1"/>
                </a:solidFill>
              </a:rPr>
              <a:t>de la </a:t>
            </a:r>
            <a:r>
              <a:rPr lang="es-ES" sz="1200" b="1" dirty="0">
                <a:solidFill>
                  <a:schemeClr val="tx1"/>
                </a:solidFill>
              </a:rPr>
              <a:t>plantilla </a:t>
            </a:r>
            <a:r>
              <a:rPr lang="es-ES" sz="1200" dirty="0">
                <a:solidFill>
                  <a:schemeClr val="tx1"/>
                </a:solidFill>
              </a:rPr>
              <a:t>decida someter a votación dicho acuerdo.</a:t>
            </a:r>
          </a:p>
        </p:txBody>
      </p:sp>
    </p:spTree>
    <p:extLst>
      <p:ext uri="{BB962C8B-B14F-4D97-AF65-F5344CB8AC3E}">
        <p14:creationId xmlns:p14="http://schemas.microsoft.com/office/powerpoint/2010/main" val="9467518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2592924" y="624110"/>
            <a:ext cx="8911687" cy="316048"/>
          </a:xfrm>
        </p:spPr>
        <p:txBody>
          <a:bodyPr>
            <a:noAutofit/>
          </a:bodyPr>
          <a:lstStyle/>
          <a:p>
            <a:pPr lvl="0" defTabSz="914400" eaLnBrk="0" fontAlgn="base" hangingPunct="0">
              <a:spcAft>
                <a:spcPct val="0"/>
              </a:spcAft>
            </a:pPr>
            <a:r>
              <a:rPr lang="es-ES" altLang="es-ES" sz="1400" dirty="0" smtClean="0">
                <a:ea typeface="Times New Roman" panose="02020603050405020304" pitchFamily="18" charset="0"/>
                <a:cs typeface="Times New Roman" panose="02020603050405020304" pitchFamily="18" charset="0"/>
                <a:hlinkClick r:id="rId2"/>
              </a:rPr>
              <a:t>Caso Práctico  6:</a:t>
            </a:r>
            <a:r>
              <a:rPr lang="es-ES" altLang="es-ES" sz="1400" dirty="0">
                <a:ea typeface="Times New Roman" panose="02020603050405020304" pitchFamily="18" charset="0"/>
                <a:cs typeface="Times New Roman" panose="02020603050405020304" pitchFamily="18" charset="0"/>
                <a:hlinkClick r:id="rId2"/>
              </a:rPr>
              <a:t> </a:t>
            </a:r>
            <a:r>
              <a:rPr lang="es-ES" altLang="es-ES" sz="1400" dirty="0" smtClean="0">
                <a:ea typeface="Times New Roman" panose="02020603050405020304" pitchFamily="18" charset="0"/>
                <a:cs typeface="Times New Roman" panose="02020603050405020304" pitchFamily="18" charset="0"/>
                <a:hlinkClick r:id="rId2"/>
              </a:rPr>
              <a:t> Cierre Patronal y Huelga</a:t>
            </a:r>
            <a:r>
              <a:rPr lang="es-ES" altLang="es-ES" sz="1400" dirty="0"/>
              <a:t/>
            </a:r>
            <a:br>
              <a:rPr lang="es-ES" altLang="es-ES" sz="1400" dirty="0"/>
            </a:br>
            <a:r>
              <a:rPr lang="es-ES" altLang="es-ES" sz="1400" dirty="0">
                <a:ea typeface="Times New Roman" panose="02020603050405020304" pitchFamily="18" charset="0"/>
                <a:cs typeface="Times New Roman" panose="02020603050405020304" pitchFamily="18" charset="0"/>
              </a:rPr>
              <a:t/>
            </a:r>
            <a:br>
              <a:rPr lang="es-ES" altLang="es-ES" sz="1400" dirty="0">
                <a:ea typeface="Times New Roman" panose="02020603050405020304" pitchFamily="18" charset="0"/>
                <a:cs typeface="Times New Roman" panose="02020603050405020304" pitchFamily="18" charset="0"/>
              </a:rPr>
            </a:br>
            <a:r>
              <a:rPr lang="es-ES" sz="1400" dirty="0"/>
              <a:t/>
            </a:r>
            <a:br>
              <a:rPr lang="es-ES" sz="1400" dirty="0"/>
            </a:br>
            <a:endParaRPr lang="es-ES" sz="1400" dirty="0"/>
          </a:p>
        </p:txBody>
      </p:sp>
      <p:sp>
        <p:nvSpPr>
          <p:cNvPr id="8" name="7 Rectángulo"/>
          <p:cNvSpPr/>
          <p:nvPr/>
        </p:nvSpPr>
        <p:spPr>
          <a:xfrm>
            <a:off x="2545724" y="1466843"/>
            <a:ext cx="7538434" cy="4031873"/>
          </a:xfrm>
          <a:prstGeom prst="rect">
            <a:avLst/>
          </a:prstGeom>
        </p:spPr>
        <p:txBody>
          <a:bodyPr wrap="square">
            <a:spAutoFit/>
          </a:bodyPr>
          <a:lstStyle/>
          <a:p>
            <a:pPr algn="just"/>
            <a:r>
              <a:rPr lang="es-ES" sz="1600" dirty="0"/>
              <a:t>En una empresa integrada por 100 trabajadores, 20 de sus miembros organizan una reunión para votar </a:t>
            </a:r>
            <a:r>
              <a:rPr lang="es-ES" sz="1600" dirty="0" smtClean="0"/>
              <a:t>si convocan </a:t>
            </a:r>
            <a:r>
              <a:rPr lang="es-ES" sz="1600" dirty="0"/>
              <a:t>o no una huelga, con el objetivo de pedir un aumento de </a:t>
            </a:r>
            <a:r>
              <a:rPr lang="es-ES" sz="1600" dirty="0" smtClean="0"/>
              <a:t>sueldo porque consideran </a:t>
            </a:r>
            <a:r>
              <a:rPr lang="es-ES" sz="1600" dirty="0"/>
              <a:t>que el salario </a:t>
            </a:r>
            <a:r>
              <a:rPr lang="es-ES" sz="1600" dirty="0" smtClean="0"/>
              <a:t>acordado por </a:t>
            </a:r>
            <a:r>
              <a:rPr lang="es-ES" sz="1600" dirty="0"/>
              <a:t>el convenio colectivo, aún vigente, es muy bajo en la </a:t>
            </a:r>
            <a:r>
              <a:rPr lang="es-ES" sz="1600" dirty="0" smtClean="0"/>
              <a:t>actualidad, a </a:t>
            </a:r>
            <a:r>
              <a:rPr lang="es-ES" sz="1600" dirty="0"/>
              <a:t>pesar de que se ha ido </a:t>
            </a:r>
            <a:r>
              <a:rPr lang="es-ES" sz="1600" dirty="0" smtClean="0"/>
              <a:t>aumentando conforme </a:t>
            </a:r>
            <a:r>
              <a:rPr lang="es-ES" sz="1600" dirty="0"/>
              <a:t>al </a:t>
            </a:r>
            <a:r>
              <a:rPr lang="es-ES" sz="1600" dirty="0" smtClean="0"/>
              <a:t>IPC tal </a:t>
            </a:r>
            <a:r>
              <a:rPr lang="es-ES" sz="1600" dirty="0"/>
              <a:t>y como se pactó en el propio </a:t>
            </a:r>
            <a:r>
              <a:rPr lang="es-ES" sz="1600" dirty="0" smtClean="0"/>
              <a:t>convenio. </a:t>
            </a:r>
          </a:p>
          <a:p>
            <a:pPr algn="just"/>
            <a:endParaRPr lang="es-ES" sz="1600" dirty="0"/>
          </a:p>
          <a:p>
            <a:pPr algn="just"/>
            <a:r>
              <a:rPr lang="es-ES" sz="1600" dirty="0" smtClean="0"/>
              <a:t>Un miembro del Comité de empresa les indica que no pueden organizar tal reunión. ¿Es eso correcto?</a:t>
            </a:r>
          </a:p>
          <a:p>
            <a:pPr algn="just"/>
            <a:endParaRPr lang="es-ES" sz="1600" dirty="0"/>
          </a:p>
          <a:p>
            <a:pPr algn="just"/>
            <a:r>
              <a:rPr lang="es-ES" sz="1600" dirty="0" smtClean="0"/>
              <a:t>Finalmente, son 40 los trabajadores que deciden convocar la reunión, ¿Pueden los trabajadores reunirse a tal efecto?</a:t>
            </a:r>
          </a:p>
          <a:p>
            <a:pPr algn="just"/>
            <a:endParaRPr lang="es-ES" sz="1600" dirty="0" smtClean="0"/>
          </a:p>
          <a:p>
            <a:pPr algn="just"/>
            <a:r>
              <a:rPr lang="es-ES" sz="1600" dirty="0" smtClean="0"/>
              <a:t>¿</a:t>
            </a:r>
            <a:r>
              <a:rPr lang="es-ES" sz="1600" dirty="0"/>
              <a:t>Pueden estos trabajadores </a:t>
            </a:r>
            <a:r>
              <a:rPr lang="es-ES" sz="1600" dirty="0" smtClean="0"/>
              <a:t>convocar una huelga?</a:t>
            </a:r>
          </a:p>
          <a:p>
            <a:pPr algn="just"/>
            <a:endParaRPr lang="es-ES" sz="1600" dirty="0"/>
          </a:p>
          <a:p>
            <a:pPr algn="just"/>
            <a:r>
              <a:rPr lang="es-ES" sz="1600" dirty="0" smtClean="0"/>
              <a:t> ¿El </a:t>
            </a:r>
            <a:r>
              <a:rPr lang="es-ES" sz="1600" dirty="0"/>
              <a:t>motivo por el cual quieren ir a la huelga es válido?</a:t>
            </a:r>
            <a:endParaRPr lang="es-ES" altLang="es-ES" sz="1600" dirty="0">
              <a:latin typeface="+mj-lt"/>
            </a:endParaRPr>
          </a:p>
        </p:txBody>
      </p:sp>
    </p:spTree>
    <p:extLst>
      <p:ext uri="{BB962C8B-B14F-4D97-AF65-F5344CB8AC3E}">
        <p14:creationId xmlns:p14="http://schemas.microsoft.com/office/powerpoint/2010/main" val="3991575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a:xfrm>
            <a:off x="2592924" y="624110"/>
            <a:ext cx="8911687" cy="316048"/>
          </a:xfrm>
        </p:spPr>
        <p:txBody>
          <a:bodyPr>
            <a:noAutofit/>
          </a:bodyPr>
          <a:lstStyle/>
          <a:p>
            <a:pPr lvl="0" defTabSz="914400" eaLnBrk="0" fontAlgn="base" hangingPunct="0">
              <a:spcAft>
                <a:spcPct val="0"/>
              </a:spcAft>
            </a:pPr>
            <a:r>
              <a:rPr lang="es-ES" altLang="es-ES" sz="1400" dirty="0" smtClean="0">
                <a:ea typeface="Times New Roman" panose="02020603050405020304" pitchFamily="18" charset="0"/>
                <a:cs typeface="Times New Roman" panose="02020603050405020304" pitchFamily="18" charset="0"/>
                <a:hlinkClick r:id="rId2"/>
              </a:rPr>
              <a:t>Casos Prácticos  </a:t>
            </a:r>
            <a:r>
              <a:rPr lang="es-ES" altLang="es-ES" sz="1400" dirty="0">
                <a:ea typeface="Times New Roman" panose="02020603050405020304" pitchFamily="18" charset="0"/>
                <a:cs typeface="Times New Roman" panose="02020603050405020304" pitchFamily="18" charset="0"/>
                <a:hlinkClick r:id="rId2"/>
              </a:rPr>
              <a:t>7</a:t>
            </a:r>
            <a:r>
              <a:rPr lang="es-ES" altLang="es-ES" sz="1400" dirty="0" smtClean="0">
                <a:ea typeface="Times New Roman" panose="02020603050405020304" pitchFamily="18" charset="0"/>
                <a:cs typeface="Times New Roman" panose="02020603050405020304" pitchFamily="18" charset="0"/>
                <a:hlinkClick r:id="rId2"/>
              </a:rPr>
              <a:t>:</a:t>
            </a:r>
            <a:r>
              <a:rPr lang="es-ES" altLang="es-ES" sz="1400" dirty="0">
                <a:ea typeface="Times New Roman" panose="02020603050405020304" pitchFamily="18" charset="0"/>
                <a:cs typeface="Times New Roman" panose="02020603050405020304" pitchFamily="18" charset="0"/>
                <a:hlinkClick r:id="rId2"/>
              </a:rPr>
              <a:t> </a:t>
            </a:r>
            <a:r>
              <a:rPr lang="es-ES" altLang="es-ES" sz="1400" dirty="0" smtClean="0">
                <a:ea typeface="Times New Roman" panose="02020603050405020304" pitchFamily="18" charset="0"/>
                <a:cs typeface="Times New Roman" panose="02020603050405020304" pitchFamily="18" charset="0"/>
                <a:hlinkClick r:id="rId2"/>
              </a:rPr>
              <a:t> Cierre Patronal y Huelga</a:t>
            </a:r>
            <a:r>
              <a:rPr lang="es-ES" altLang="es-ES" sz="1400" dirty="0"/>
              <a:t/>
            </a:r>
            <a:br>
              <a:rPr lang="es-ES" altLang="es-ES" sz="1400" dirty="0"/>
            </a:br>
            <a:r>
              <a:rPr lang="es-ES" altLang="es-ES" sz="1400" dirty="0">
                <a:ea typeface="Times New Roman" panose="02020603050405020304" pitchFamily="18" charset="0"/>
                <a:cs typeface="Times New Roman" panose="02020603050405020304" pitchFamily="18" charset="0"/>
              </a:rPr>
              <a:t/>
            </a:r>
            <a:br>
              <a:rPr lang="es-ES" altLang="es-ES" sz="1400" dirty="0">
                <a:ea typeface="Times New Roman" panose="02020603050405020304" pitchFamily="18" charset="0"/>
                <a:cs typeface="Times New Roman" panose="02020603050405020304" pitchFamily="18" charset="0"/>
              </a:rPr>
            </a:br>
            <a:r>
              <a:rPr lang="es-ES" sz="1400" dirty="0"/>
              <a:t/>
            </a:r>
            <a:br>
              <a:rPr lang="es-ES" sz="1400" dirty="0"/>
            </a:br>
            <a:endParaRPr lang="es-ES" sz="1400" dirty="0"/>
          </a:p>
        </p:txBody>
      </p:sp>
      <p:sp>
        <p:nvSpPr>
          <p:cNvPr id="8" name="7 Rectángulo"/>
          <p:cNvSpPr/>
          <p:nvPr/>
        </p:nvSpPr>
        <p:spPr>
          <a:xfrm>
            <a:off x="2545723" y="1466843"/>
            <a:ext cx="8958887" cy="5016758"/>
          </a:xfrm>
          <a:prstGeom prst="rect">
            <a:avLst/>
          </a:prstGeom>
        </p:spPr>
        <p:txBody>
          <a:bodyPr wrap="square">
            <a:spAutoFit/>
          </a:bodyPr>
          <a:lstStyle/>
          <a:p>
            <a:pPr marL="342900" indent="-342900" algn="just">
              <a:buFont typeface="+mj-lt"/>
              <a:buAutoNum type="arabicPeriod"/>
            </a:pPr>
            <a:r>
              <a:rPr lang="es-ES" sz="1600" dirty="0"/>
              <a:t>En una empresa integrada por </a:t>
            </a:r>
            <a:r>
              <a:rPr lang="es-ES" sz="1600" dirty="0" smtClean="0"/>
              <a:t>más de 100 empleados de plantilla, los trabajadores están secundando una huelga para evitar el despido de varios compañeros sancionados. El comité de huelga se ha negado a negociar mientras el empresario no retire los expedientes sancionadores. Por otro lado, algunos compañeros se quieren incorporar a trabajar pero los sindicatos han puesto en la entrada piquetes para evitar que se trabaje.</a:t>
            </a:r>
          </a:p>
          <a:p>
            <a:pPr algn="just"/>
            <a:endParaRPr lang="es-ES" sz="1600" dirty="0" smtClean="0"/>
          </a:p>
          <a:p>
            <a:pPr algn="just"/>
            <a:r>
              <a:rPr lang="es-ES" sz="1600" dirty="0" smtClean="0"/>
              <a:t>	¿</a:t>
            </a:r>
            <a:r>
              <a:rPr lang="es-ES" sz="1600" dirty="0"/>
              <a:t>Es correcta la actuación del comité de huelga y de los sindicatos?</a:t>
            </a:r>
          </a:p>
          <a:p>
            <a:pPr algn="just"/>
            <a:endParaRPr lang="es-ES" sz="1600" dirty="0" smtClean="0"/>
          </a:p>
          <a:p>
            <a:pPr algn="just"/>
            <a:endParaRPr lang="es-ES" altLang="es-ES" sz="1600" dirty="0"/>
          </a:p>
          <a:p>
            <a:pPr marL="342900" indent="-342900" algn="just">
              <a:buAutoNum type="arabicPeriod" startAt="2"/>
            </a:pPr>
            <a:r>
              <a:rPr lang="es-ES" altLang="es-ES" sz="1600" dirty="0" smtClean="0"/>
              <a:t>En </a:t>
            </a:r>
            <a:r>
              <a:rPr lang="es-ES" altLang="es-ES" sz="1600" dirty="0"/>
              <a:t>una empresa se está desarrollando una </a:t>
            </a:r>
            <a:r>
              <a:rPr lang="es-ES" altLang="es-ES" sz="1600" dirty="0" smtClean="0"/>
              <a:t>huelga, secundada por el 90 % de la plantilla, </a:t>
            </a:r>
            <a:r>
              <a:rPr lang="es-ES" altLang="es-ES" sz="1600" dirty="0"/>
              <a:t>para evitar que la dirección lleve a cabo un </a:t>
            </a:r>
            <a:r>
              <a:rPr lang="es-ES" altLang="es-ES" sz="1600" dirty="0" smtClean="0"/>
              <a:t>despido colectivo.  La empresa ha contratado a trabajadores de una ETT para servir los pedidos  más urgentes.</a:t>
            </a:r>
          </a:p>
          <a:p>
            <a:pPr algn="just"/>
            <a:endParaRPr lang="es-ES" altLang="es-ES" sz="1600" dirty="0" smtClean="0"/>
          </a:p>
          <a:p>
            <a:pPr algn="just"/>
            <a:r>
              <a:rPr lang="es-ES" sz="1600" dirty="0" smtClean="0"/>
              <a:t>	¿</a:t>
            </a:r>
            <a:r>
              <a:rPr lang="es-ES" sz="1600" dirty="0"/>
              <a:t>Es correcta la actuación de la empresa? ¿Y si utiliza para ello a personal propio</a:t>
            </a:r>
            <a:r>
              <a:rPr lang="es-ES" sz="1600" dirty="0" smtClean="0"/>
              <a:t>?</a:t>
            </a:r>
          </a:p>
          <a:p>
            <a:pPr algn="just"/>
            <a:endParaRPr lang="es-ES" altLang="es-ES" sz="1600" dirty="0"/>
          </a:p>
          <a:p>
            <a:pPr algn="just"/>
            <a:endParaRPr lang="es-ES" altLang="es-ES" sz="1600" dirty="0" smtClean="0"/>
          </a:p>
          <a:p>
            <a:pPr marL="342900" indent="-342900" algn="just">
              <a:buAutoNum type="arabicPeriod" startAt="2"/>
            </a:pPr>
            <a:r>
              <a:rPr lang="es-ES" altLang="es-ES" sz="1600" dirty="0" smtClean="0"/>
              <a:t>Un empresario tras sufrir varios sabotajes en su empresa, con daños en las instalaciones y agresión a algún empleado, se plantea el cierre patronal mientras persistan actos de este tipo. ¿Puede hacerlo?</a:t>
            </a:r>
            <a:endParaRPr lang="es-ES" altLang="es-ES" sz="1600" dirty="0">
              <a:latin typeface="+mj-lt"/>
            </a:endParaRPr>
          </a:p>
        </p:txBody>
      </p:sp>
    </p:spTree>
    <p:extLst>
      <p:ext uri="{BB962C8B-B14F-4D97-AF65-F5344CB8AC3E}">
        <p14:creationId xmlns:p14="http://schemas.microsoft.com/office/powerpoint/2010/main" val="2067332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624110"/>
            <a:ext cx="8911687" cy="769261"/>
          </a:xfrm>
        </p:spPr>
        <p:txBody>
          <a:bodyPr>
            <a:normAutofit/>
          </a:bodyPr>
          <a:lstStyle/>
          <a:p>
            <a:pPr algn="ctr"/>
            <a:r>
              <a:rPr lang="es-ES" sz="3200" b="1" dirty="0" smtClean="0">
                <a:solidFill>
                  <a:schemeClr val="accent1"/>
                </a:solidFill>
              </a:rPr>
              <a:t>LOS </a:t>
            </a:r>
            <a:r>
              <a:rPr lang="es-ES" b="1" dirty="0" smtClean="0">
                <a:solidFill>
                  <a:schemeClr val="accent1"/>
                </a:solidFill>
              </a:rPr>
              <a:t>CONFLICTOS</a:t>
            </a:r>
            <a:r>
              <a:rPr lang="es-ES" sz="3200" b="1" dirty="0" smtClean="0">
                <a:solidFill>
                  <a:schemeClr val="accent1"/>
                </a:solidFill>
              </a:rPr>
              <a:t> LABORALES</a:t>
            </a:r>
            <a:endParaRPr lang="es-ES" sz="3200" b="1" dirty="0">
              <a:solidFill>
                <a:schemeClr val="accent1"/>
              </a:solidFill>
            </a:endParaRPr>
          </a:p>
        </p:txBody>
      </p:sp>
      <p:pic>
        <p:nvPicPr>
          <p:cNvPr id="5" name="image.png" descr="image.png"/>
          <p:cNvPicPr>
            <a:picLocks noGrp="1" noChangeAspect="1"/>
          </p:cNvPicPr>
          <p:nvPr>
            <p:ph sz="half" idx="1"/>
          </p:nvPr>
        </p:nvPicPr>
        <p:blipFill>
          <a:blip r:embed="rId2">
            <a:extLst/>
          </a:blip>
          <a:stretch>
            <a:fillRect/>
          </a:stretch>
        </p:blipFill>
        <p:spPr>
          <a:xfrm>
            <a:off x="2369009" y="1497874"/>
            <a:ext cx="4594401" cy="3196046"/>
          </a:xfrm>
          <a:prstGeom prst="rect">
            <a:avLst/>
          </a:prstGeom>
          <a:ln w="12700">
            <a:miter lim="400000"/>
          </a:ln>
        </p:spPr>
      </p:pic>
      <p:pic>
        <p:nvPicPr>
          <p:cNvPr id="6" name="image.png" descr="image.png"/>
          <p:cNvPicPr>
            <a:picLocks noGrp="1" noChangeAspect="1"/>
          </p:cNvPicPr>
          <p:nvPr>
            <p:ph sz="half" idx="2"/>
          </p:nvPr>
        </p:nvPicPr>
        <p:blipFill>
          <a:blip r:embed="rId3">
            <a:extLst/>
          </a:blip>
          <a:stretch>
            <a:fillRect/>
          </a:stretch>
        </p:blipFill>
        <p:spPr>
          <a:xfrm>
            <a:off x="7602582" y="3602914"/>
            <a:ext cx="4468100" cy="2954639"/>
          </a:xfrm>
          <a:prstGeom prst="rect">
            <a:avLst/>
          </a:prstGeom>
          <a:ln w="12700">
            <a:miter lim="400000"/>
          </a:ln>
        </p:spPr>
      </p:pic>
    </p:spTree>
    <p:extLst>
      <p:ext uri="{BB962C8B-B14F-4D97-AF65-F5344CB8AC3E}">
        <p14:creationId xmlns:p14="http://schemas.microsoft.com/office/powerpoint/2010/main" val="10171169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11938" y="1539632"/>
            <a:ext cx="8612554" cy="4801314"/>
          </a:xfrm>
          <a:prstGeom prst="rect">
            <a:avLst/>
          </a:prstGeom>
        </p:spPr>
        <p:txBody>
          <a:bodyPr wrap="square">
            <a:spAutoFit/>
          </a:bodyPr>
          <a:lstStyle/>
          <a:p>
            <a:pPr algn="just"/>
            <a:endParaRPr lang="es-ES" dirty="0"/>
          </a:p>
          <a:p>
            <a:pPr marL="285750" indent="-285750" algn="just">
              <a:buFont typeface="Wingdings" panose="05000000000000000000" pitchFamily="2" charset="2"/>
              <a:buChar char="Ø"/>
            </a:pPr>
            <a:r>
              <a:rPr lang="es-ES" dirty="0"/>
              <a:t>Es inherente a la vida de toda organización e </a:t>
            </a:r>
            <a:r>
              <a:rPr lang="es-ES" dirty="0" smtClean="0"/>
              <a:t>individuo.</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Es </a:t>
            </a:r>
            <a:r>
              <a:rPr lang="es-ES" dirty="0"/>
              <a:t>inevitable debido a los intereses contrapuestos presentes en los </a:t>
            </a:r>
            <a:r>
              <a:rPr lang="es-ES" dirty="0" smtClean="0"/>
              <a:t>grupos.</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Pueden </a:t>
            </a:r>
            <a:r>
              <a:rPr lang="es-ES" dirty="0"/>
              <a:t>ser internos o externos a las personas y a la </a:t>
            </a:r>
            <a:r>
              <a:rPr lang="es-ES" dirty="0" smtClean="0"/>
              <a:t>organización. </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Para </a:t>
            </a:r>
            <a:r>
              <a:rPr lang="es-ES" dirty="0"/>
              <a:t>minimizarlo, reconducirlo y/o resolverlo hay que utilizar estrategias </a:t>
            </a:r>
            <a:r>
              <a:rPr lang="es-ES" dirty="0" smtClean="0"/>
              <a:t>adecuadas.  </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Es </a:t>
            </a:r>
            <a:r>
              <a:rPr lang="es-ES" dirty="0"/>
              <a:t>detectable si se consideran los indicadores </a:t>
            </a:r>
            <a:r>
              <a:rPr lang="es-ES" dirty="0" smtClean="0"/>
              <a:t>oportunos. </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Sus </a:t>
            </a:r>
            <a:r>
              <a:rPr lang="es-ES" dirty="0"/>
              <a:t>consecuencias pueden ser positivas o </a:t>
            </a:r>
            <a:r>
              <a:rPr lang="es-ES" dirty="0" smtClean="0"/>
              <a:t>negativas. </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Si </a:t>
            </a:r>
            <a:r>
              <a:rPr lang="es-ES" dirty="0"/>
              <a:t>se manejan adecuadamente, pueden ayudar a la empresa a alcanzar objetivos.</a:t>
            </a:r>
          </a:p>
        </p:txBody>
      </p:sp>
      <p:sp>
        <p:nvSpPr>
          <p:cNvPr id="3" name="Título 2"/>
          <p:cNvSpPr>
            <a:spLocks noGrp="1"/>
          </p:cNvSpPr>
          <p:nvPr>
            <p:ph type="title"/>
          </p:nvPr>
        </p:nvSpPr>
        <p:spPr>
          <a:xfrm>
            <a:off x="2592924" y="624110"/>
            <a:ext cx="8911687" cy="618536"/>
          </a:xfrm>
        </p:spPr>
        <p:txBody>
          <a:bodyPr>
            <a:normAutofit fontScale="90000"/>
          </a:bodyPr>
          <a:lstStyle/>
          <a:p>
            <a:pPr algn="ctr"/>
            <a:r>
              <a:rPr lang="es-ES" b="1" dirty="0" smtClean="0"/>
              <a:t>CARACTERISTICAS DEL CONFLICTO</a:t>
            </a:r>
            <a:endParaRPr lang="es-ES" b="1" dirty="0"/>
          </a:p>
        </p:txBody>
      </p:sp>
    </p:spTree>
    <p:extLst>
      <p:ext uri="{BB962C8B-B14F-4D97-AF65-F5344CB8AC3E}">
        <p14:creationId xmlns:p14="http://schemas.microsoft.com/office/powerpoint/2010/main" val="4096756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74826" y="1031631"/>
            <a:ext cx="9159266" cy="5078313"/>
          </a:xfrm>
          <a:prstGeom prst="rect">
            <a:avLst/>
          </a:prstGeom>
        </p:spPr>
        <p:txBody>
          <a:bodyPr wrap="square">
            <a:spAutoFit/>
          </a:bodyPr>
          <a:lstStyle/>
          <a:p>
            <a:pPr marL="285750" indent="-285750">
              <a:buFont typeface="Wingdings" panose="05000000000000000000" pitchFamily="2" charset="2"/>
              <a:buChar char="Ø"/>
            </a:pPr>
            <a:r>
              <a:rPr lang="es-ES" dirty="0" smtClean="0"/>
              <a:t>Cambios </a:t>
            </a:r>
            <a:r>
              <a:rPr lang="es-ES" dirty="0"/>
              <a:t>en la estructura organizativa de la </a:t>
            </a:r>
            <a:r>
              <a:rPr lang="es-ES" dirty="0" smtClean="0"/>
              <a:t>empresa. </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t>Falta </a:t>
            </a:r>
            <a:r>
              <a:rPr lang="es-ES" dirty="0"/>
              <a:t>de coordinación entre personas o grupos que dependen entre </a:t>
            </a:r>
            <a:r>
              <a:rPr lang="es-ES" dirty="0" smtClean="0"/>
              <a:t>sí.</a:t>
            </a:r>
          </a:p>
          <a:p>
            <a:endParaRPr lang="es-ES" dirty="0" smtClean="0"/>
          </a:p>
          <a:p>
            <a:pPr marL="285750" indent="-285750">
              <a:buFont typeface="Wingdings" panose="05000000000000000000" pitchFamily="2" charset="2"/>
              <a:buChar char="Ø"/>
            </a:pPr>
            <a:r>
              <a:rPr lang="es-ES" dirty="0" smtClean="0"/>
              <a:t>Percepciones </a:t>
            </a:r>
            <a:r>
              <a:rPr lang="es-ES" dirty="0"/>
              <a:t>y puntos de vista </a:t>
            </a:r>
            <a:r>
              <a:rPr lang="es-ES" dirty="0" smtClean="0"/>
              <a:t>contrarios. </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t>Objetivos </a:t>
            </a:r>
            <a:r>
              <a:rPr lang="es-ES" dirty="0"/>
              <a:t>y posiciones diferentes entre departamentos de la </a:t>
            </a:r>
            <a:r>
              <a:rPr lang="es-ES" dirty="0" smtClean="0"/>
              <a:t>organización. </a:t>
            </a:r>
          </a:p>
          <a:p>
            <a:pPr marL="285750" indent="-285750">
              <a:buFont typeface="Wingdings" panose="05000000000000000000" pitchFamily="2" charset="2"/>
              <a:buChar char="Ø"/>
            </a:pPr>
            <a:r>
              <a:rPr lang="es-ES" dirty="0" smtClean="0"/>
              <a:t>Choque </a:t>
            </a:r>
            <a:r>
              <a:rPr lang="es-ES" dirty="0"/>
              <a:t>entre los objetivos, perspectivas, valores e intereses personales de los </a:t>
            </a:r>
            <a:r>
              <a:rPr lang="es-ES" dirty="0" smtClean="0"/>
              <a:t>trabajadores </a:t>
            </a:r>
            <a:r>
              <a:rPr lang="es-ES" dirty="0"/>
              <a:t>con los de la </a:t>
            </a:r>
            <a:r>
              <a:rPr lang="es-ES" dirty="0" smtClean="0"/>
              <a:t>empresa. </a:t>
            </a:r>
          </a:p>
          <a:p>
            <a:pPr marL="285750" indent="-285750">
              <a:buFont typeface="Wingdings" panose="05000000000000000000" pitchFamily="2" charset="2"/>
              <a:buChar char="Ø"/>
            </a:pPr>
            <a:r>
              <a:rPr lang="es-ES" dirty="0" smtClean="0"/>
              <a:t>Recursos </a:t>
            </a:r>
            <a:r>
              <a:rPr lang="es-ES" dirty="0"/>
              <a:t>limitados e insuficientes para desempeñar el </a:t>
            </a:r>
            <a:r>
              <a:rPr lang="es-ES" dirty="0" smtClean="0"/>
              <a:t>trabajo. </a:t>
            </a:r>
          </a:p>
          <a:p>
            <a:pPr marL="285750" indent="-285750">
              <a:buFont typeface="Wingdings" panose="05000000000000000000" pitchFamily="2" charset="2"/>
              <a:buChar char="Ø"/>
            </a:pPr>
            <a:r>
              <a:rPr lang="es-ES" dirty="0" smtClean="0"/>
              <a:t>Aspiraciones </a:t>
            </a:r>
            <a:r>
              <a:rPr lang="es-ES" dirty="0"/>
              <a:t>de los trabajadores por mejorar sus condiciones </a:t>
            </a:r>
            <a:r>
              <a:rPr lang="es-ES" dirty="0" smtClean="0"/>
              <a:t>laborales. </a:t>
            </a:r>
          </a:p>
          <a:p>
            <a:pPr marL="285750" indent="-285750">
              <a:buFont typeface="Wingdings" panose="05000000000000000000" pitchFamily="2" charset="2"/>
              <a:buChar char="Ø"/>
            </a:pPr>
            <a:r>
              <a:rPr lang="es-ES" dirty="0" smtClean="0"/>
              <a:t>Procesos </a:t>
            </a:r>
            <a:r>
              <a:rPr lang="es-ES" dirty="0"/>
              <a:t>de cambio social violentos o </a:t>
            </a:r>
            <a:r>
              <a:rPr lang="es-ES" dirty="0" smtClean="0"/>
              <a:t>no-violentos. </a:t>
            </a:r>
          </a:p>
          <a:p>
            <a:pPr marL="285750" indent="-285750">
              <a:buFont typeface="Wingdings" panose="05000000000000000000" pitchFamily="2" charset="2"/>
              <a:buChar char="Ø"/>
            </a:pPr>
            <a:r>
              <a:rPr lang="es-ES" dirty="0" smtClean="0"/>
              <a:t>Problemas </a:t>
            </a:r>
            <a:r>
              <a:rPr lang="es-ES" dirty="0"/>
              <a:t>en las relaciones interpersonales y choques de </a:t>
            </a:r>
            <a:r>
              <a:rPr lang="es-ES" dirty="0" smtClean="0"/>
              <a:t>personalidad. </a:t>
            </a:r>
          </a:p>
          <a:p>
            <a:pPr marL="285750" indent="-285750">
              <a:buFont typeface="Wingdings" panose="05000000000000000000" pitchFamily="2" charset="2"/>
              <a:buChar char="Ø"/>
            </a:pPr>
            <a:r>
              <a:rPr lang="es-ES" dirty="0" smtClean="0"/>
              <a:t>Incapacidad </a:t>
            </a:r>
            <a:r>
              <a:rPr lang="es-ES" dirty="0"/>
              <a:t>de llegar a un acuerdo entre dos partes que </a:t>
            </a:r>
            <a:r>
              <a:rPr lang="es-ES" dirty="0" smtClean="0"/>
              <a:t>debaten. </a:t>
            </a:r>
          </a:p>
          <a:p>
            <a:pPr marL="285750" indent="-285750">
              <a:buFont typeface="Wingdings" panose="05000000000000000000" pitchFamily="2" charset="2"/>
              <a:buChar char="Ø"/>
            </a:pPr>
            <a:r>
              <a:rPr lang="es-ES" dirty="0" smtClean="0"/>
              <a:t>Grupos </a:t>
            </a:r>
            <a:r>
              <a:rPr lang="es-ES" dirty="0"/>
              <a:t>que tratan de imponer su criterio sobre los </a:t>
            </a:r>
            <a:r>
              <a:rPr lang="es-ES" dirty="0" smtClean="0"/>
              <a:t>demás. </a:t>
            </a:r>
          </a:p>
          <a:p>
            <a:pPr marL="285750" indent="-285750">
              <a:buFont typeface="Wingdings" panose="05000000000000000000" pitchFamily="2" charset="2"/>
              <a:buChar char="Ø"/>
            </a:pPr>
            <a:r>
              <a:rPr lang="es-ES" dirty="0" smtClean="0"/>
              <a:t>Problemas </a:t>
            </a:r>
            <a:r>
              <a:rPr lang="es-ES" dirty="0"/>
              <a:t>de </a:t>
            </a:r>
            <a:r>
              <a:rPr lang="es-ES" dirty="0" smtClean="0"/>
              <a:t>comunicación. </a:t>
            </a:r>
          </a:p>
          <a:p>
            <a:pPr marL="285750" indent="-285750">
              <a:buFont typeface="Wingdings" panose="05000000000000000000" pitchFamily="2" charset="2"/>
              <a:buChar char="Ø"/>
            </a:pPr>
            <a:r>
              <a:rPr lang="es-ES" dirty="0" smtClean="0"/>
              <a:t>Estilo </a:t>
            </a:r>
            <a:r>
              <a:rPr lang="es-ES" dirty="0"/>
              <a:t>de liderazgo </a:t>
            </a:r>
            <a:r>
              <a:rPr lang="es-ES" dirty="0" smtClean="0"/>
              <a:t>ineficaz. </a:t>
            </a:r>
          </a:p>
          <a:p>
            <a:pPr marL="285750" indent="-285750">
              <a:buFont typeface="Wingdings" panose="05000000000000000000" pitchFamily="2" charset="2"/>
              <a:buChar char="Ø"/>
            </a:pPr>
            <a:r>
              <a:rPr lang="es-ES" dirty="0" smtClean="0"/>
              <a:t>Desconfianza </a:t>
            </a:r>
            <a:r>
              <a:rPr lang="es-ES" dirty="0"/>
              <a:t>entre la gente.</a:t>
            </a:r>
          </a:p>
        </p:txBody>
      </p:sp>
      <p:sp>
        <p:nvSpPr>
          <p:cNvPr id="3" name="Título 2"/>
          <p:cNvSpPr>
            <a:spLocks noGrp="1"/>
          </p:cNvSpPr>
          <p:nvPr>
            <p:ph type="title"/>
          </p:nvPr>
        </p:nvSpPr>
        <p:spPr>
          <a:xfrm>
            <a:off x="2592924" y="324282"/>
            <a:ext cx="8911687" cy="558856"/>
          </a:xfrm>
        </p:spPr>
        <p:txBody>
          <a:bodyPr>
            <a:normAutofit fontScale="90000"/>
          </a:bodyPr>
          <a:lstStyle/>
          <a:p>
            <a:r>
              <a:rPr lang="es-ES" b="1" dirty="0" smtClean="0"/>
              <a:t>CAUSAS O FUENTES DEL CONFLICTO</a:t>
            </a:r>
            <a:endParaRPr lang="es-ES" b="1" dirty="0"/>
          </a:p>
        </p:txBody>
      </p:sp>
    </p:spTree>
    <p:extLst>
      <p:ext uri="{BB962C8B-B14F-4D97-AF65-F5344CB8AC3E}">
        <p14:creationId xmlns:p14="http://schemas.microsoft.com/office/powerpoint/2010/main" val="2235899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624109"/>
            <a:ext cx="8911687" cy="540382"/>
          </a:xfrm>
        </p:spPr>
        <p:txBody>
          <a:bodyPr>
            <a:normAutofit fontScale="90000"/>
          </a:bodyPr>
          <a:lstStyle/>
          <a:p>
            <a:pPr algn="ctr"/>
            <a:r>
              <a:rPr lang="es-ES" b="1" dirty="0" smtClean="0"/>
              <a:t>CONSECUENCIAS DEL CONFLICTO</a:t>
            </a:r>
            <a:endParaRPr lang="es-ES" b="1" dirty="0"/>
          </a:p>
        </p:txBody>
      </p:sp>
      <p:sp>
        <p:nvSpPr>
          <p:cNvPr id="3" name="Marcador de contenido 2"/>
          <p:cNvSpPr>
            <a:spLocks noGrp="1"/>
          </p:cNvSpPr>
          <p:nvPr>
            <p:ph sz="half" idx="1"/>
          </p:nvPr>
        </p:nvSpPr>
        <p:spPr>
          <a:xfrm>
            <a:off x="1086338" y="1297354"/>
            <a:ext cx="5259754" cy="5455137"/>
          </a:xfrm>
        </p:spPr>
        <p:txBody>
          <a:bodyPr>
            <a:normAutofit fontScale="25000" lnSpcReduction="20000"/>
          </a:bodyPr>
          <a:lstStyle/>
          <a:p>
            <a:pPr algn="just"/>
            <a:endParaRPr lang="es-ES" dirty="0" smtClean="0"/>
          </a:p>
          <a:p>
            <a:pPr algn="just"/>
            <a:r>
              <a:rPr lang="es-ES" sz="6000" dirty="0"/>
              <a:t> </a:t>
            </a:r>
            <a:r>
              <a:rPr lang="es-ES" sz="5600" dirty="0"/>
              <a:t>Estimula a las personas a ser más creativas y </a:t>
            </a:r>
            <a:r>
              <a:rPr lang="es-ES" sz="5600" dirty="0" smtClean="0"/>
              <a:t>a generar </a:t>
            </a:r>
            <a:r>
              <a:rPr lang="es-ES" sz="5600" dirty="0"/>
              <a:t>nuevas ideas, mejorando así los </a:t>
            </a:r>
            <a:r>
              <a:rPr lang="es-ES" sz="5600" dirty="0" smtClean="0"/>
              <a:t>resultados</a:t>
            </a:r>
            <a:r>
              <a:rPr lang="es-ES" sz="5600" dirty="0"/>
              <a:t>.</a:t>
            </a:r>
          </a:p>
          <a:p>
            <a:pPr algn="just"/>
            <a:r>
              <a:rPr lang="es-ES" sz="5600" dirty="0"/>
              <a:t>• Afloran problemas en la organización que </a:t>
            </a:r>
            <a:r>
              <a:rPr lang="es-ES" sz="5600" dirty="0" smtClean="0"/>
              <a:t>estaban </a:t>
            </a:r>
            <a:r>
              <a:rPr lang="es-ES" sz="5600" dirty="0"/>
              <a:t>ocultos, haciendo posible que se </a:t>
            </a:r>
            <a:r>
              <a:rPr lang="es-ES" sz="5600" dirty="0" smtClean="0"/>
              <a:t>puedan afrontar </a:t>
            </a:r>
            <a:r>
              <a:rPr lang="es-ES" sz="5600" dirty="0"/>
              <a:t>y resolver.</a:t>
            </a:r>
          </a:p>
          <a:p>
            <a:pPr algn="just"/>
            <a:r>
              <a:rPr lang="es-ES" sz="5600" dirty="0"/>
              <a:t>• Las situaciones competitivas entre las </a:t>
            </a:r>
            <a:r>
              <a:rPr lang="es-ES" sz="5600" dirty="0" smtClean="0"/>
              <a:t>personas mejoran </a:t>
            </a:r>
            <a:r>
              <a:rPr lang="es-ES" sz="5600" dirty="0"/>
              <a:t>su esfuerzo y destreza.</a:t>
            </a:r>
          </a:p>
          <a:p>
            <a:pPr algn="just"/>
            <a:r>
              <a:rPr lang="es-ES" sz="5600" dirty="0"/>
              <a:t>• Fortalece los sentimientos de identidad y </a:t>
            </a:r>
            <a:r>
              <a:rPr lang="es-ES" sz="5600" dirty="0" smtClean="0"/>
              <a:t>pertenencia </a:t>
            </a:r>
            <a:r>
              <a:rPr lang="es-ES" sz="5600" dirty="0"/>
              <a:t>al grupo y a la empresa, sobre todo </a:t>
            </a:r>
            <a:r>
              <a:rPr lang="es-ES" sz="5600" dirty="0" smtClean="0"/>
              <a:t>si el </a:t>
            </a:r>
            <a:r>
              <a:rPr lang="es-ES" sz="5600" dirty="0"/>
              <a:t>conflicto es con otros grupos.</a:t>
            </a:r>
          </a:p>
          <a:p>
            <a:pPr algn="just"/>
            <a:r>
              <a:rPr lang="es-ES" sz="5600" dirty="0"/>
              <a:t>• Pone a prueba las estructuras de poder </a:t>
            </a:r>
            <a:r>
              <a:rPr lang="es-ES" sz="5600" dirty="0" smtClean="0"/>
              <a:t>dentro de </a:t>
            </a:r>
            <a:r>
              <a:rPr lang="es-ES" sz="5600" dirty="0"/>
              <a:t>la organización.</a:t>
            </a:r>
          </a:p>
          <a:p>
            <a:pPr algn="just"/>
            <a:r>
              <a:rPr lang="es-ES" sz="5600" dirty="0"/>
              <a:t>• Es un motor de cambio, de crecimiento y </a:t>
            </a:r>
            <a:r>
              <a:rPr lang="es-ES" sz="5600" dirty="0" smtClean="0"/>
              <a:t>aprendizaje </a:t>
            </a:r>
            <a:r>
              <a:rPr lang="es-ES" sz="5600" dirty="0"/>
              <a:t>para las personas y las empresas.</a:t>
            </a:r>
          </a:p>
          <a:p>
            <a:pPr algn="just"/>
            <a:r>
              <a:rPr lang="es-ES" sz="5600" dirty="0"/>
              <a:t>• Involucra a la gente en la solución de </a:t>
            </a:r>
            <a:r>
              <a:rPr lang="es-ES" sz="5600" dirty="0" smtClean="0"/>
              <a:t>conflictos siempre </a:t>
            </a:r>
            <a:r>
              <a:rPr lang="es-ES" sz="5600" dirty="0"/>
              <a:t>que se les haga ver la importancia </a:t>
            </a:r>
            <a:r>
              <a:rPr lang="es-ES" sz="5600" dirty="0" smtClean="0"/>
              <a:t>que tienen </a:t>
            </a:r>
            <a:r>
              <a:rPr lang="es-ES" sz="5600" dirty="0"/>
              <a:t>para ellos.</a:t>
            </a:r>
          </a:p>
          <a:p>
            <a:pPr algn="just"/>
            <a:r>
              <a:rPr lang="es-ES" sz="5600" dirty="0"/>
              <a:t>• Ayuda a liberar emociones, estrés y ansiedad.</a:t>
            </a:r>
          </a:p>
          <a:p>
            <a:pPr algn="just"/>
            <a:r>
              <a:rPr lang="es-ES" sz="5600" dirty="0"/>
              <a:t>• Contribuye a que se conozcan mejor las </a:t>
            </a:r>
            <a:r>
              <a:rPr lang="es-ES" sz="5600" dirty="0" smtClean="0"/>
              <a:t>personas</a:t>
            </a:r>
            <a:r>
              <a:rPr lang="es-ES" sz="5600" dirty="0"/>
              <a:t>, ayudando a aumentar la unión y </a:t>
            </a:r>
            <a:r>
              <a:rPr lang="es-ES" sz="5600" dirty="0" smtClean="0"/>
              <a:t>cooperación </a:t>
            </a:r>
            <a:r>
              <a:rPr lang="es-ES" sz="5600" dirty="0"/>
              <a:t>entre ellas.</a:t>
            </a:r>
          </a:p>
          <a:p>
            <a:pPr algn="just"/>
            <a:r>
              <a:rPr lang="es-ES" sz="5600" dirty="0"/>
              <a:t>• Conduce a una comunicación más auténtica.</a:t>
            </a:r>
          </a:p>
        </p:txBody>
      </p:sp>
      <p:sp>
        <p:nvSpPr>
          <p:cNvPr id="4" name="Marcador de contenido 3"/>
          <p:cNvSpPr>
            <a:spLocks noGrp="1"/>
          </p:cNvSpPr>
          <p:nvPr>
            <p:ph sz="half" idx="2"/>
          </p:nvPr>
        </p:nvSpPr>
        <p:spPr>
          <a:xfrm>
            <a:off x="6346092" y="1086337"/>
            <a:ext cx="5517662" cy="5845909"/>
          </a:xfrm>
        </p:spPr>
        <p:txBody>
          <a:bodyPr>
            <a:noAutofit/>
          </a:bodyPr>
          <a:lstStyle/>
          <a:p>
            <a:pPr algn="just"/>
            <a:r>
              <a:rPr lang="es-ES" sz="1400" dirty="0"/>
              <a:t>• En conflictos largos o intensos, puede </a:t>
            </a:r>
            <a:r>
              <a:rPr lang="es-ES" sz="1400" dirty="0" smtClean="0"/>
              <a:t>deteriorarse </a:t>
            </a:r>
            <a:r>
              <a:rPr lang="es-ES" sz="1400" dirty="0"/>
              <a:t>la cooperación y el trabajo en equipo.</a:t>
            </a:r>
          </a:p>
          <a:p>
            <a:pPr algn="just"/>
            <a:r>
              <a:rPr lang="es-ES" sz="1400" dirty="0"/>
              <a:t>• Aumenta el interés personal a costa del </a:t>
            </a:r>
            <a:r>
              <a:rPr lang="es-ES" sz="1400" dirty="0" smtClean="0"/>
              <a:t>interés general </a:t>
            </a:r>
            <a:r>
              <a:rPr lang="es-ES" sz="1400" dirty="0"/>
              <a:t>del grupo y de la organización.</a:t>
            </a:r>
          </a:p>
          <a:p>
            <a:pPr algn="just"/>
            <a:r>
              <a:rPr lang="es-ES" sz="1400" dirty="0"/>
              <a:t>• Polariza a la gente o a los grupos, </a:t>
            </a:r>
            <a:r>
              <a:rPr lang="es-ES" sz="1400" dirty="0" smtClean="0"/>
              <a:t>reduciendo la </a:t>
            </a:r>
            <a:r>
              <a:rPr lang="es-ES" sz="1400" dirty="0"/>
              <a:t>cooperación y aumentando la </a:t>
            </a:r>
            <a:r>
              <a:rPr lang="es-ES" sz="1400" dirty="0" smtClean="0"/>
              <a:t>desconfianza mutua</a:t>
            </a:r>
            <a:r>
              <a:rPr lang="es-ES" sz="1400" dirty="0"/>
              <a:t>.</a:t>
            </a:r>
          </a:p>
          <a:p>
            <a:pPr algn="just"/>
            <a:r>
              <a:rPr lang="es-ES" sz="1400" dirty="0"/>
              <a:t>• Socava la moral </a:t>
            </a:r>
            <a:r>
              <a:rPr lang="es-ES" sz="1400" dirty="0" smtClean="0"/>
              <a:t>de algunos individuos Y Descenso </a:t>
            </a:r>
            <a:r>
              <a:rPr lang="es-ES" sz="1400" dirty="0"/>
              <a:t>de la motivación laboral.</a:t>
            </a:r>
          </a:p>
          <a:p>
            <a:pPr algn="just"/>
            <a:r>
              <a:rPr lang="es-ES" sz="1400" dirty="0"/>
              <a:t>• Disminución del rendimiento laboral y </a:t>
            </a:r>
            <a:r>
              <a:rPr lang="es-ES" sz="1400" dirty="0" smtClean="0"/>
              <a:t>pérdida de </a:t>
            </a:r>
            <a:r>
              <a:rPr lang="es-ES" sz="1400" dirty="0"/>
              <a:t>tiempo de trabajo, al prestar más atención </a:t>
            </a:r>
            <a:r>
              <a:rPr lang="es-ES" sz="1400" dirty="0" smtClean="0"/>
              <a:t>a la </a:t>
            </a:r>
            <a:r>
              <a:rPr lang="es-ES" sz="1400" dirty="0"/>
              <a:t>situación conflictiva que al trabajo y a la </a:t>
            </a:r>
            <a:r>
              <a:rPr lang="es-ES" sz="1400" dirty="0" smtClean="0"/>
              <a:t>consecución </a:t>
            </a:r>
            <a:r>
              <a:rPr lang="es-ES" sz="1400" dirty="0"/>
              <a:t>de objetivos.</a:t>
            </a:r>
          </a:p>
          <a:p>
            <a:pPr algn="just"/>
            <a:r>
              <a:rPr lang="es-ES" sz="1400" dirty="0"/>
              <a:t>• Tensión en las relaciones interpersonales, </a:t>
            </a:r>
            <a:r>
              <a:rPr lang="es-ES" sz="1400" dirty="0" smtClean="0"/>
              <a:t>apareciendo </a:t>
            </a:r>
            <a:r>
              <a:rPr lang="es-ES" sz="1400" dirty="0"/>
              <a:t>incluso comportamientos </a:t>
            </a:r>
            <a:r>
              <a:rPr lang="es-ES" sz="1400" dirty="0" smtClean="0"/>
              <a:t>violentos, insultos</a:t>
            </a:r>
            <a:r>
              <a:rPr lang="es-ES" sz="1400" dirty="0"/>
              <a:t>, o difamaciones. (P. </a:t>
            </a:r>
            <a:r>
              <a:rPr lang="es-ES" sz="1400" dirty="0" smtClean="0"/>
              <a:t>ej. </a:t>
            </a:r>
            <a:r>
              <a:rPr lang="es-ES" sz="1400" dirty="0" err="1" smtClean="0"/>
              <a:t>mobbing</a:t>
            </a:r>
            <a:r>
              <a:rPr lang="es-ES" sz="1400" dirty="0"/>
              <a:t>).</a:t>
            </a:r>
          </a:p>
          <a:p>
            <a:pPr algn="just"/>
            <a:r>
              <a:rPr lang="es-ES" sz="1400" dirty="0"/>
              <a:t>• Deterioro de la salud física y mental de los </a:t>
            </a:r>
            <a:r>
              <a:rPr lang="es-ES" sz="1400" dirty="0" smtClean="0"/>
              <a:t>trabajadores </a:t>
            </a:r>
            <a:r>
              <a:rPr lang="es-ES" sz="1400" dirty="0"/>
              <a:t>por la tensión que les produce.</a:t>
            </a:r>
          </a:p>
          <a:p>
            <a:pPr algn="just"/>
            <a:r>
              <a:rPr lang="es-ES" sz="1400" dirty="0"/>
              <a:t>• Toma de decisiones equivocadas.</a:t>
            </a:r>
          </a:p>
          <a:p>
            <a:pPr algn="just"/>
            <a:r>
              <a:rPr lang="es-ES" sz="1400" dirty="0"/>
              <a:t>• Problemas de sabotaje, robo, daños </a:t>
            </a:r>
            <a:r>
              <a:rPr lang="es-ES" sz="1400" dirty="0" err="1" smtClean="0"/>
              <a:t>materialesy</a:t>
            </a:r>
            <a:r>
              <a:rPr lang="es-ES" sz="1400" dirty="0" smtClean="0"/>
              <a:t> </a:t>
            </a:r>
            <a:r>
              <a:rPr lang="es-ES" sz="1400" dirty="0"/>
              <a:t>desperdicio de recursos.</a:t>
            </a:r>
          </a:p>
          <a:p>
            <a:pPr algn="just"/>
            <a:r>
              <a:rPr lang="es-ES" sz="1400" dirty="0"/>
              <a:t>• Gastos jurídicos.</a:t>
            </a:r>
          </a:p>
        </p:txBody>
      </p:sp>
    </p:spTree>
    <p:extLst>
      <p:ext uri="{BB962C8B-B14F-4D97-AF65-F5344CB8AC3E}">
        <p14:creationId xmlns:p14="http://schemas.microsoft.com/office/powerpoint/2010/main" val="3781768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lamada de flecha hacia abajo 1"/>
          <p:cNvSpPr/>
          <p:nvPr/>
        </p:nvSpPr>
        <p:spPr>
          <a:xfrm>
            <a:off x="2446214" y="5158154"/>
            <a:ext cx="9409723" cy="1586522"/>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FASE FINAL</a:t>
            </a:r>
          </a:p>
          <a:p>
            <a:pPr algn="just"/>
            <a:r>
              <a:rPr lang="es-ES" sz="1400" b="1" dirty="0">
                <a:solidFill>
                  <a:schemeClr val="tx1"/>
                </a:solidFill>
              </a:rPr>
              <a:t>Entre todas las alternativas propuestas, se tiene que poner en práctica aquella que se </a:t>
            </a:r>
            <a:r>
              <a:rPr lang="es-ES" sz="1400" b="1" dirty="0" smtClean="0">
                <a:solidFill>
                  <a:schemeClr val="tx1"/>
                </a:solidFill>
              </a:rPr>
              <a:t>considere </a:t>
            </a:r>
            <a:r>
              <a:rPr lang="es-ES" sz="1400" b="1" dirty="0">
                <a:solidFill>
                  <a:schemeClr val="tx1"/>
                </a:solidFill>
              </a:rPr>
              <a:t>más oportuna. Estas medidas deben ser evaluadas. Si el conflicto entra en vías de </a:t>
            </a:r>
            <a:r>
              <a:rPr lang="es-ES" sz="1400" b="1" dirty="0" smtClean="0">
                <a:solidFill>
                  <a:schemeClr val="tx1"/>
                </a:solidFill>
              </a:rPr>
              <a:t>solución</a:t>
            </a:r>
            <a:r>
              <a:rPr lang="es-ES" sz="1400" b="1" dirty="0">
                <a:solidFill>
                  <a:schemeClr val="tx1"/>
                </a:solidFill>
              </a:rPr>
              <a:t>, la decisión tomada es la correcta. Si el conflicto continúa, se impone su análisis y </a:t>
            </a:r>
            <a:r>
              <a:rPr lang="es-ES" sz="1400" b="1">
                <a:solidFill>
                  <a:schemeClr val="tx1"/>
                </a:solidFill>
              </a:rPr>
              <a:t>se </a:t>
            </a:r>
            <a:r>
              <a:rPr lang="es-ES" sz="1400" b="1" smtClean="0">
                <a:solidFill>
                  <a:schemeClr val="tx1"/>
                </a:solidFill>
              </a:rPr>
              <a:t>volverá </a:t>
            </a:r>
            <a:r>
              <a:rPr lang="es-ES" sz="1400" b="1" dirty="0">
                <a:solidFill>
                  <a:schemeClr val="tx1"/>
                </a:solidFill>
              </a:rPr>
              <a:t>a repetir el proceso.</a:t>
            </a:r>
          </a:p>
        </p:txBody>
      </p:sp>
      <p:sp>
        <p:nvSpPr>
          <p:cNvPr id="3" name="Llamada de flecha hacia abajo 2"/>
          <p:cNvSpPr/>
          <p:nvPr/>
        </p:nvSpPr>
        <p:spPr>
          <a:xfrm>
            <a:off x="2540000" y="3571630"/>
            <a:ext cx="9315937" cy="1586524"/>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FASE DE MANEJO DEL CONFLICTO</a:t>
            </a:r>
          </a:p>
          <a:p>
            <a:pPr algn="just"/>
            <a:r>
              <a:rPr lang="es-ES" sz="1400" b="1" dirty="0">
                <a:solidFill>
                  <a:schemeClr val="tx1"/>
                </a:solidFill>
              </a:rPr>
              <a:t>Es el momento de actuar y elaborar estrategias de intervención. Esto supone analizar la </a:t>
            </a:r>
            <a:r>
              <a:rPr lang="es-ES" sz="1400" b="1" dirty="0" err="1">
                <a:solidFill>
                  <a:schemeClr val="tx1"/>
                </a:solidFill>
              </a:rPr>
              <a:t>situa</a:t>
            </a:r>
            <a:r>
              <a:rPr lang="es-ES" sz="1400" b="1" dirty="0">
                <a:solidFill>
                  <a:schemeClr val="tx1"/>
                </a:solidFill>
              </a:rPr>
              <a:t>-</a:t>
            </a:r>
          </a:p>
          <a:p>
            <a:pPr algn="just"/>
            <a:r>
              <a:rPr lang="es-ES" sz="1400" b="1" dirty="0" err="1">
                <a:solidFill>
                  <a:schemeClr val="tx1"/>
                </a:solidFill>
              </a:rPr>
              <a:t>ción</a:t>
            </a:r>
            <a:r>
              <a:rPr lang="es-ES" sz="1400" b="1" dirty="0">
                <a:solidFill>
                  <a:schemeClr val="tx1"/>
                </a:solidFill>
              </a:rPr>
              <a:t> conflictiva, formular los objetivos y proponer distintas alternativas y soluciones que </a:t>
            </a:r>
            <a:r>
              <a:rPr lang="es-ES" sz="1400" b="1" dirty="0" smtClean="0">
                <a:solidFill>
                  <a:schemeClr val="tx1"/>
                </a:solidFill>
              </a:rPr>
              <a:t>pueden </a:t>
            </a:r>
            <a:r>
              <a:rPr lang="es-ES" sz="1400" b="1" dirty="0">
                <a:solidFill>
                  <a:schemeClr val="tx1"/>
                </a:solidFill>
              </a:rPr>
              <a:t>parar el </a:t>
            </a:r>
            <a:r>
              <a:rPr lang="es-ES" sz="1400" b="1" dirty="0" smtClean="0">
                <a:solidFill>
                  <a:schemeClr val="tx1"/>
                </a:solidFill>
              </a:rPr>
              <a:t>conflicto. En </a:t>
            </a:r>
            <a:r>
              <a:rPr lang="es-ES" sz="1400" b="1" dirty="0">
                <a:solidFill>
                  <a:schemeClr val="tx1"/>
                </a:solidFill>
              </a:rPr>
              <a:t>esta etapa el conflicto puede tomar dos vías, una positiva y otra negativa:</a:t>
            </a:r>
            <a:endParaRPr lang="es-ES" sz="1400" b="1" dirty="0" smtClean="0">
              <a:solidFill>
                <a:schemeClr val="tx1"/>
              </a:solidFill>
            </a:endParaRPr>
          </a:p>
        </p:txBody>
      </p:sp>
      <p:sp>
        <p:nvSpPr>
          <p:cNvPr id="4" name="Llamada de flecha hacia abajo 3"/>
          <p:cNvSpPr/>
          <p:nvPr/>
        </p:nvSpPr>
        <p:spPr>
          <a:xfrm>
            <a:off x="2375878" y="187569"/>
            <a:ext cx="9315936" cy="1875693"/>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FASE INICIAL</a:t>
            </a:r>
          </a:p>
          <a:p>
            <a:pPr algn="ctr"/>
            <a:r>
              <a:rPr lang="es-ES" sz="1400" b="1" dirty="0">
                <a:solidFill>
                  <a:schemeClr val="tx1"/>
                </a:solidFill>
              </a:rPr>
              <a:t>Existe una situación conflictiva latente que provoca incomodidad, pero todavía no se ha </a:t>
            </a:r>
            <a:r>
              <a:rPr lang="es-ES" sz="1400" b="1" dirty="0" err="1">
                <a:solidFill>
                  <a:schemeClr val="tx1"/>
                </a:solidFill>
              </a:rPr>
              <a:t>mani</a:t>
            </a:r>
            <a:r>
              <a:rPr lang="es-ES" sz="1400" b="1" dirty="0">
                <a:solidFill>
                  <a:schemeClr val="tx1"/>
                </a:solidFill>
              </a:rPr>
              <a:t>-</a:t>
            </a:r>
          </a:p>
          <a:p>
            <a:pPr algn="ctr"/>
            <a:r>
              <a:rPr lang="es-ES" sz="1400" b="1" dirty="0" err="1">
                <a:solidFill>
                  <a:schemeClr val="tx1"/>
                </a:solidFill>
              </a:rPr>
              <a:t>festado</a:t>
            </a:r>
            <a:r>
              <a:rPr lang="es-ES" sz="1400" b="1" dirty="0">
                <a:solidFill>
                  <a:schemeClr val="tx1"/>
                </a:solidFill>
              </a:rPr>
              <a:t>. En caso de negar que existe este conflicto se puede producir una grave crisis.</a:t>
            </a:r>
            <a:endParaRPr lang="es-ES" sz="1400" b="1" dirty="0" smtClean="0">
              <a:solidFill>
                <a:schemeClr val="tx1"/>
              </a:solidFill>
            </a:endParaRPr>
          </a:p>
        </p:txBody>
      </p:sp>
      <p:sp>
        <p:nvSpPr>
          <p:cNvPr id="5" name="Llamada de flecha hacia abajo 4"/>
          <p:cNvSpPr/>
          <p:nvPr/>
        </p:nvSpPr>
        <p:spPr>
          <a:xfrm>
            <a:off x="2539999" y="2063262"/>
            <a:ext cx="9315937" cy="1586524"/>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FASE DE TOMA DE CONCIENCIA</a:t>
            </a:r>
          </a:p>
          <a:p>
            <a:pPr algn="ctr"/>
            <a:r>
              <a:rPr lang="es-ES" sz="1400" b="1" dirty="0">
                <a:solidFill>
                  <a:schemeClr val="tx1"/>
                </a:solidFill>
              </a:rPr>
              <a:t>El conflicto se manifiesta y los afectados toman conciencia de su existencia. Normalmente el</a:t>
            </a:r>
          </a:p>
          <a:p>
            <a:pPr algn="ctr"/>
            <a:r>
              <a:rPr lang="es-ES" sz="1400" b="1" dirty="0">
                <a:solidFill>
                  <a:schemeClr val="tx1"/>
                </a:solidFill>
              </a:rPr>
              <a:t>conflicto se vuelve agresivo </a:t>
            </a:r>
            <a:endParaRPr lang="es-ES" sz="1400" b="1" dirty="0" smtClean="0">
              <a:solidFill>
                <a:schemeClr val="tx1"/>
              </a:solidFill>
            </a:endParaRPr>
          </a:p>
        </p:txBody>
      </p:sp>
    </p:spTree>
    <p:extLst>
      <p:ext uri="{BB962C8B-B14F-4D97-AF65-F5344CB8AC3E}">
        <p14:creationId xmlns:p14="http://schemas.microsoft.com/office/powerpoint/2010/main" val="40141171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FASES DEL CONFLICTO</a:t>
            </a:r>
            <a:endParaRPr lang="es-ES" b="1" dirty="0"/>
          </a:p>
        </p:txBody>
      </p:sp>
      <p:pic>
        <p:nvPicPr>
          <p:cNvPr id="4" name="Marcador de contenido 3"/>
          <p:cNvPicPr>
            <a:picLocks noGrp="1" noChangeAspect="1"/>
          </p:cNvPicPr>
          <p:nvPr>
            <p:ph idx="1"/>
          </p:nvPr>
        </p:nvPicPr>
        <p:blipFill>
          <a:blip r:embed="rId2"/>
          <a:stretch>
            <a:fillRect/>
          </a:stretch>
        </p:blipFill>
        <p:spPr>
          <a:xfrm>
            <a:off x="2589213" y="2547373"/>
            <a:ext cx="8915400" cy="2950704"/>
          </a:xfrm>
          <a:prstGeom prst="rect">
            <a:avLst/>
          </a:prstGeom>
        </p:spPr>
      </p:pic>
    </p:spTree>
    <p:extLst>
      <p:ext uri="{BB962C8B-B14F-4D97-AF65-F5344CB8AC3E}">
        <p14:creationId xmlns:p14="http://schemas.microsoft.com/office/powerpoint/2010/main" val="394406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48000" y="831376"/>
            <a:ext cx="6096000" cy="5078313"/>
          </a:xfrm>
          <a:prstGeom prst="rect">
            <a:avLst/>
          </a:prstGeom>
        </p:spPr>
        <p:txBody>
          <a:bodyPr>
            <a:spAutoFit/>
          </a:bodyPr>
          <a:lstStyle/>
          <a:p>
            <a:pPr marL="457200"/>
            <a:r>
              <a:rPr lang="es-ES" dirty="0" smtClean="0">
                <a:solidFill>
                  <a:schemeClr val="accent1"/>
                </a:solidFill>
                <a:latin typeface="Times New Roman" panose="02020603050405020304" pitchFamily="18" charset="0"/>
                <a:ea typeface="Times New Roman" panose="02020603050405020304" pitchFamily="18" charset="0"/>
              </a:rPr>
              <a:t>Caso práctico 1</a:t>
            </a:r>
          </a:p>
          <a:p>
            <a:pPr marL="457200"/>
            <a:r>
              <a:rPr lang="es-ES" dirty="0" smtClean="0">
                <a:latin typeface="Times New Roman" panose="02020603050405020304" pitchFamily="18" charset="0"/>
                <a:ea typeface="Times New Roman" panose="02020603050405020304" pitchFamily="18" charset="0"/>
              </a:rPr>
              <a:t>En </a:t>
            </a:r>
            <a:r>
              <a:rPr lang="es-ES" dirty="0">
                <a:latin typeface="Times New Roman" panose="02020603050405020304" pitchFamily="18" charset="0"/>
                <a:ea typeface="Times New Roman" panose="02020603050405020304" pitchFamily="18" charset="0"/>
              </a:rPr>
              <a:t>los siguientes casos quiénes pueden afiliarse y quiénes no a un sindicato:</a:t>
            </a:r>
          </a:p>
          <a:p>
            <a:pPr marL="800100" indent="-342900">
              <a:buAutoNum type="alphaLcParenR"/>
            </a:pPr>
            <a:r>
              <a:rPr lang="es-ES" dirty="0" smtClean="0">
                <a:latin typeface="Times New Roman" panose="02020603050405020304" pitchFamily="18" charset="0"/>
                <a:ea typeface="Times New Roman" panose="02020603050405020304" pitchFamily="18" charset="0"/>
              </a:rPr>
              <a:t>María</a:t>
            </a:r>
            <a:r>
              <a:rPr lang="es-ES" dirty="0">
                <a:latin typeface="Times New Roman" panose="02020603050405020304" pitchFamily="18" charset="0"/>
                <a:ea typeface="Times New Roman" panose="02020603050405020304" pitchFamily="18" charset="0"/>
              </a:rPr>
              <a:t>, enfermera en un </a:t>
            </a:r>
            <a:r>
              <a:rPr lang="es-ES" dirty="0" smtClean="0">
                <a:latin typeface="Times New Roman" panose="02020603050405020304" pitchFamily="18" charset="0"/>
                <a:ea typeface="Times New Roman" panose="02020603050405020304" pitchFamily="18" charset="0"/>
              </a:rPr>
              <a:t>hospital público</a:t>
            </a:r>
          </a:p>
          <a:p>
            <a:pPr marL="800100" indent="-342900">
              <a:buAutoNum type="alphaLcParenR"/>
            </a:pPr>
            <a:r>
              <a:rPr lang="es-ES" dirty="0">
                <a:latin typeface="Times New Roman" panose="02020603050405020304" pitchFamily="18" charset="0"/>
                <a:ea typeface="Times New Roman" panose="02020603050405020304" pitchFamily="18" charset="0"/>
              </a:rPr>
              <a:t>Lucía, </a:t>
            </a:r>
            <a:r>
              <a:rPr lang="es-ES" dirty="0" smtClean="0">
                <a:latin typeface="Times New Roman" panose="02020603050405020304" pitchFamily="18" charset="0"/>
                <a:ea typeface="Times New Roman" panose="02020603050405020304" pitchFamily="18" charset="0"/>
              </a:rPr>
              <a:t>trabajadora </a:t>
            </a:r>
            <a:r>
              <a:rPr lang="es-ES" dirty="0">
                <a:latin typeface="Times New Roman" panose="02020603050405020304" pitchFamily="18" charset="0"/>
                <a:ea typeface="Times New Roman" panose="02020603050405020304" pitchFamily="18" charset="0"/>
              </a:rPr>
              <a:t>con un contrato </a:t>
            </a:r>
            <a:r>
              <a:rPr lang="es-ES" dirty="0" smtClean="0">
                <a:latin typeface="Times New Roman" panose="02020603050405020304" pitchFamily="18" charset="0"/>
                <a:ea typeface="Times New Roman" panose="02020603050405020304" pitchFamily="18" charset="0"/>
              </a:rPr>
              <a:t>temporal</a:t>
            </a:r>
          </a:p>
          <a:p>
            <a:pPr marL="800100" indent="-342900">
              <a:buAutoNum type="alphaLcParenR"/>
            </a:pPr>
            <a:r>
              <a:rPr lang="es-ES" dirty="0" smtClean="0">
                <a:latin typeface="Times New Roman" panose="02020603050405020304" pitchFamily="18" charset="0"/>
                <a:ea typeface="Times New Roman" panose="02020603050405020304" pitchFamily="18" charset="0"/>
              </a:rPr>
              <a:t>Marisa</a:t>
            </a:r>
            <a:r>
              <a:rPr lang="es-ES" dirty="0">
                <a:latin typeface="Times New Roman" panose="02020603050405020304" pitchFamily="18" charset="0"/>
                <a:ea typeface="Times New Roman" panose="02020603050405020304" pitchFamily="18" charset="0"/>
              </a:rPr>
              <a:t>, policía </a:t>
            </a:r>
            <a:r>
              <a:rPr lang="es-ES" dirty="0" smtClean="0">
                <a:latin typeface="Times New Roman" panose="02020603050405020304" pitchFamily="18" charset="0"/>
                <a:ea typeface="Times New Roman" panose="02020603050405020304" pitchFamily="18" charset="0"/>
              </a:rPr>
              <a:t>nacional </a:t>
            </a:r>
          </a:p>
          <a:p>
            <a:pPr marL="800100" indent="-342900">
              <a:buAutoNum type="alphaLcParenR"/>
            </a:pPr>
            <a:r>
              <a:rPr lang="es-ES" dirty="0" smtClean="0">
                <a:latin typeface="Times New Roman" panose="02020603050405020304" pitchFamily="18" charset="0"/>
                <a:ea typeface="Times New Roman" panose="02020603050405020304" pitchFamily="18" charset="0"/>
              </a:rPr>
              <a:t>Roberto</a:t>
            </a:r>
            <a:r>
              <a:rPr lang="es-ES" dirty="0">
                <a:latin typeface="Times New Roman" panose="02020603050405020304" pitchFamily="18" charset="0"/>
                <a:ea typeface="Times New Roman" panose="02020603050405020304" pitchFamily="18" charset="0"/>
              </a:rPr>
              <a:t>, autónomo con 2 </a:t>
            </a:r>
            <a:r>
              <a:rPr lang="es-ES" dirty="0" smtClean="0">
                <a:latin typeface="Times New Roman" panose="02020603050405020304" pitchFamily="18" charset="0"/>
                <a:ea typeface="Times New Roman" panose="02020603050405020304" pitchFamily="18" charset="0"/>
              </a:rPr>
              <a:t>trabajadores</a:t>
            </a:r>
          </a:p>
          <a:p>
            <a:pPr marL="800100" indent="-342900">
              <a:buAutoNum type="alphaLcParenR"/>
            </a:pPr>
            <a:r>
              <a:rPr lang="es-ES" dirty="0" smtClean="0">
                <a:latin typeface="Times New Roman" panose="02020603050405020304" pitchFamily="18" charset="0"/>
                <a:ea typeface="Times New Roman" panose="02020603050405020304" pitchFamily="18" charset="0"/>
              </a:rPr>
              <a:t>Marisa, en situación de desempleo.</a:t>
            </a:r>
          </a:p>
          <a:p>
            <a:pPr marL="800100" indent="-342900">
              <a:buAutoNum type="alphaLcParenR"/>
            </a:pPr>
            <a:r>
              <a:rPr lang="es-ES" dirty="0" smtClean="0">
                <a:latin typeface="Times New Roman" panose="02020603050405020304" pitchFamily="18" charset="0"/>
                <a:ea typeface="Times New Roman" panose="02020603050405020304" pitchFamily="18" charset="0"/>
              </a:rPr>
              <a:t>Salvador</a:t>
            </a:r>
            <a:r>
              <a:rPr lang="es-ES" dirty="0">
                <a:latin typeface="Times New Roman" panose="02020603050405020304" pitchFamily="18" charset="0"/>
                <a:ea typeface="Times New Roman" panose="02020603050405020304" pitchFamily="18" charset="0"/>
              </a:rPr>
              <a:t>, guardia </a:t>
            </a:r>
            <a:r>
              <a:rPr lang="es-ES" dirty="0" smtClean="0">
                <a:latin typeface="Times New Roman" panose="02020603050405020304" pitchFamily="18" charset="0"/>
                <a:ea typeface="Times New Roman" panose="02020603050405020304" pitchFamily="18" charset="0"/>
              </a:rPr>
              <a:t>civil.</a:t>
            </a:r>
          </a:p>
          <a:p>
            <a:pPr marL="457200"/>
            <a:endParaRPr lang="es-ES" dirty="0">
              <a:latin typeface="Times New Roman" panose="02020603050405020304" pitchFamily="18" charset="0"/>
              <a:ea typeface="Times New Roman" panose="02020603050405020304" pitchFamily="18" charset="0"/>
            </a:endParaRPr>
          </a:p>
          <a:p>
            <a:pPr marL="457200"/>
            <a:r>
              <a:rPr lang="es-ES" dirty="0" smtClean="0">
                <a:solidFill>
                  <a:schemeClr val="accent1"/>
                </a:solidFill>
                <a:latin typeface="Times New Roman" panose="02020603050405020304" pitchFamily="18" charset="0"/>
                <a:ea typeface="Times New Roman" panose="02020603050405020304" pitchFamily="18" charset="0"/>
              </a:rPr>
              <a:t>Caso práctico 2</a:t>
            </a:r>
          </a:p>
          <a:p>
            <a:pPr marL="457200"/>
            <a:r>
              <a:rPr lang="es-ES" dirty="0" smtClean="0">
                <a:latin typeface="Times New Roman" panose="02020603050405020304" pitchFamily="18" charset="0"/>
                <a:ea typeface="Times New Roman" panose="02020603050405020304" pitchFamily="18" charset="0"/>
              </a:rPr>
              <a:t>Marisa, acude a firmar su contrato de trabajo como técnico en sistemas informáticos y en la reunión el jefe de recursos humanos de la empresa le pregunta si está afiliada a algún sindicato, cuando ella responde que no, el jefe le indica que allí es costumbre que todos los trabajadores estén afiliados al mismo sindicado y que ella también debería hacerlo.</a:t>
            </a:r>
          </a:p>
          <a:p>
            <a:pPr marL="457200"/>
            <a:r>
              <a:rPr lang="es-ES" dirty="0" smtClean="0">
                <a:latin typeface="Times New Roman" panose="02020603050405020304" pitchFamily="18" charset="0"/>
                <a:ea typeface="Times New Roman" panose="02020603050405020304" pitchFamily="18" charset="0"/>
              </a:rPr>
              <a:t>¿Son legales las conductas de Marisa y de la empresa?</a:t>
            </a:r>
          </a:p>
        </p:txBody>
      </p:sp>
    </p:spTree>
    <p:extLst>
      <p:ext uri="{BB962C8B-B14F-4D97-AF65-F5344CB8AC3E}">
        <p14:creationId xmlns:p14="http://schemas.microsoft.com/office/powerpoint/2010/main" val="16230274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21216"/>
          </a:xfrm>
        </p:spPr>
        <p:txBody>
          <a:bodyPr>
            <a:normAutofit/>
          </a:bodyPr>
          <a:lstStyle/>
          <a:p>
            <a:pPr algn="ctr"/>
            <a:r>
              <a:rPr lang="es-ES" sz="3200" b="1" dirty="0" smtClean="0">
                <a:solidFill>
                  <a:schemeClr val="accent1"/>
                </a:solidFill>
              </a:rPr>
              <a:t>LA RESOLUCION DE LOS CONFLICTOS</a:t>
            </a:r>
            <a:endParaRPr lang="es-ES" sz="3200" b="1" dirty="0">
              <a:solidFill>
                <a:schemeClr val="accent1"/>
              </a:solidFill>
            </a:endParaRPr>
          </a:p>
        </p:txBody>
      </p:sp>
      <p:pic>
        <p:nvPicPr>
          <p:cNvPr id="4" name="image.png" descr="image.png"/>
          <p:cNvPicPr>
            <a:picLocks noGrp="1" noChangeAspect="1"/>
          </p:cNvPicPr>
          <p:nvPr>
            <p:ph idx="1"/>
          </p:nvPr>
        </p:nvPicPr>
        <p:blipFill>
          <a:blip r:embed="rId2">
            <a:extLst/>
          </a:blip>
          <a:stretch>
            <a:fillRect/>
          </a:stretch>
        </p:blipFill>
        <p:spPr>
          <a:xfrm>
            <a:off x="1932579" y="1907177"/>
            <a:ext cx="9907079" cy="3727269"/>
          </a:xfrm>
          <a:prstGeom prst="rect">
            <a:avLst/>
          </a:prstGeom>
          <a:ln w="12700">
            <a:miter lim="400000"/>
          </a:ln>
        </p:spPr>
      </p:pic>
    </p:spTree>
    <p:extLst>
      <p:ext uri="{BB962C8B-B14F-4D97-AF65-F5344CB8AC3E}">
        <p14:creationId xmlns:p14="http://schemas.microsoft.com/office/powerpoint/2010/main" val="14664101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20687" y="624110"/>
            <a:ext cx="9283926" cy="1280890"/>
          </a:xfrm>
        </p:spPr>
        <p:txBody>
          <a:bodyPr>
            <a:normAutofit/>
          </a:bodyPr>
          <a:lstStyle/>
          <a:p>
            <a:pPr algn="ctr"/>
            <a:r>
              <a:rPr lang="es-ES" sz="3200" b="1" dirty="0" smtClean="0">
                <a:solidFill>
                  <a:schemeClr val="accent1"/>
                </a:solidFill>
              </a:rPr>
              <a:t>RESOLUCIONES EXTRAJUDICIALES</a:t>
            </a:r>
            <a:br>
              <a:rPr lang="es-ES" sz="3200" b="1" dirty="0" smtClean="0">
                <a:solidFill>
                  <a:schemeClr val="accent1"/>
                </a:solidFill>
              </a:rPr>
            </a:br>
            <a:r>
              <a:rPr lang="es-ES" sz="3200" b="1" dirty="0" smtClean="0">
                <a:solidFill>
                  <a:schemeClr val="accent1"/>
                </a:solidFill>
              </a:rPr>
              <a:t> DE LOS CONFLICTOS</a:t>
            </a:r>
            <a:endParaRPr lang="es-ES" sz="3200" b="1" dirty="0">
              <a:solidFill>
                <a:schemeClr val="accent1"/>
              </a:solidFill>
            </a:endParaRPr>
          </a:p>
        </p:txBody>
      </p:sp>
      <p:pic>
        <p:nvPicPr>
          <p:cNvPr id="5" name="image.png" descr="image.png"/>
          <p:cNvPicPr>
            <a:picLocks noGrp="1" noChangeAspect="1"/>
          </p:cNvPicPr>
          <p:nvPr>
            <p:ph idx="1"/>
          </p:nvPr>
        </p:nvPicPr>
        <p:blipFill>
          <a:blip r:embed="rId2">
            <a:extLst/>
          </a:blip>
          <a:stretch>
            <a:fillRect/>
          </a:stretch>
        </p:blipFill>
        <p:spPr>
          <a:xfrm>
            <a:off x="2342606" y="1965960"/>
            <a:ext cx="9382474" cy="3807823"/>
          </a:xfrm>
          <a:prstGeom prst="rect">
            <a:avLst/>
          </a:prstGeom>
          <a:ln w="12700">
            <a:miter lim="400000"/>
          </a:ln>
        </p:spPr>
      </p:pic>
    </p:spTree>
    <p:extLst>
      <p:ext uri="{BB962C8B-B14F-4D97-AF65-F5344CB8AC3E}">
        <p14:creationId xmlns:p14="http://schemas.microsoft.com/office/powerpoint/2010/main" val="490421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624110"/>
            <a:ext cx="8911687" cy="595090"/>
          </a:xfrm>
        </p:spPr>
        <p:txBody>
          <a:bodyPr>
            <a:normAutofit/>
          </a:bodyPr>
          <a:lstStyle/>
          <a:p>
            <a:pPr algn="ctr"/>
            <a:r>
              <a:rPr lang="es-ES" sz="3200" b="1" dirty="0" smtClean="0">
                <a:solidFill>
                  <a:schemeClr val="accent1"/>
                </a:solidFill>
              </a:rPr>
              <a:t>RESOLUCION JUDICIAL DE LOS CONFLICTOS</a:t>
            </a:r>
            <a:endParaRPr lang="es-ES" sz="3200" b="1" dirty="0">
              <a:solidFill>
                <a:schemeClr val="accent1"/>
              </a:solidFill>
            </a:endParaRPr>
          </a:p>
        </p:txBody>
      </p:sp>
      <p:sp>
        <p:nvSpPr>
          <p:cNvPr id="3" name="Llamada de flecha hacia abajo 2"/>
          <p:cNvSpPr/>
          <p:nvPr/>
        </p:nvSpPr>
        <p:spPr>
          <a:xfrm>
            <a:off x="2592924" y="1219200"/>
            <a:ext cx="9315936" cy="1008185"/>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PRESENTACION DE PAPELETA DE CONCILIACION O RECLAMACIÓN PREVIA</a:t>
            </a:r>
            <a:endParaRPr lang="es-ES" sz="1400" b="1" dirty="0" smtClean="0">
              <a:solidFill>
                <a:schemeClr val="tx1"/>
              </a:solidFill>
            </a:endParaRPr>
          </a:p>
        </p:txBody>
      </p:sp>
      <p:sp>
        <p:nvSpPr>
          <p:cNvPr id="4" name="Llamada de flecha hacia abajo 3"/>
          <p:cNvSpPr/>
          <p:nvPr/>
        </p:nvSpPr>
        <p:spPr>
          <a:xfrm>
            <a:off x="2592924" y="2227385"/>
            <a:ext cx="9315936" cy="969107"/>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ACTO DE CONCILIACION ANTE EL SERVICIO DE MEDIACIÓN Y ARBITRAJE (SMAC)</a:t>
            </a:r>
            <a:endParaRPr lang="es-ES" sz="1400" b="1" dirty="0" smtClean="0">
              <a:solidFill>
                <a:schemeClr val="tx1"/>
              </a:solidFill>
            </a:endParaRPr>
          </a:p>
        </p:txBody>
      </p:sp>
      <p:sp>
        <p:nvSpPr>
          <p:cNvPr id="5" name="Llamada de flecha hacia abajo 4"/>
          <p:cNvSpPr/>
          <p:nvPr/>
        </p:nvSpPr>
        <p:spPr>
          <a:xfrm>
            <a:off x="2592924" y="3235571"/>
            <a:ext cx="9315936" cy="1031630"/>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DEMANDA ANTE EL ÓRGANO JUDICIAL DEL ORDEN SOCIAL COMPETENTE</a:t>
            </a:r>
            <a:endParaRPr lang="es-ES" sz="1400" b="1" dirty="0" smtClean="0">
              <a:solidFill>
                <a:schemeClr val="tx1"/>
              </a:solidFill>
            </a:endParaRPr>
          </a:p>
        </p:txBody>
      </p:sp>
      <p:sp>
        <p:nvSpPr>
          <p:cNvPr id="6" name="Llamada de flecha hacia abajo 5"/>
          <p:cNvSpPr/>
          <p:nvPr/>
        </p:nvSpPr>
        <p:spPr>
          <a:xfrm>
            <a:off x="2592924" y="4267202"/>
            <a:ext cx="9315936" cy="804984"/>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ACTO DE CONCILIACIÓN JUDICIAL</a:t>
            </a:r>
            <a:endParaRPr lang="es-ES" sz="1400" b="1" dirty="0" smtClean="0">
              <a:solidFill>
                <a:schemeClr val="tx1"/>
              </a:solidFill>
            </a:endParaRPr>
          </a:p>
        </p:txBody>
      </p:sp>
      <p:sp>
        <p:nvSpPr>
          <p:cNvPr id="7" name="Llamada de flecha hacia abajo 6"/>
          <p:cNvSpPr/>
          <p:nvPr/>
        </p:nvSpPr>
        <p:spPr>
          <a:xfrm>
            <a:off x="2592924" y="5072186"/>
            <a:ext cx="9315936" cy="828429"/>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CELEBRACIÓN DEL JUICIO ORAL</a:t>
            </a:r>
            <a:endParaRPr lang="es-ES" sz="1400" b="1" dirty="0" smtClean="0">
              <a:solidFill>
                <a:schemeClr val="tx1"/>
              </a:solidFill>
            </a:endParaRPr>
          </a:p>
        </p:txBody>
      </p:sp>
      <p:sp>
        <p:nvSpPr>
          <p:cNvPr id="8" name="Llamada de flecha hacia abajo 7"/>
          <p:cNvSpPr/>
          <p:nvPr/>
        </p:nvSpPr>
        <p:spPr>
          <a:xfrm>
            <a:off x="2592924" y="5900615"/>
            <a:ext cx="9315936" cy="844059"/>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SENTENCIA</a:t>
            </a:r>
            <a:endParaRPr lang="es-ES" sz="1400" b="1" dirty="0" smtClean="0">
              <a:solidFill>
                <a:schemeClr val="tx1"/>
              </a:solidFill>
            </a:endParaRPr>
          </a:p>
        </p:txBody>
      </p:sp>
    </p:spTree>
    <p:extLst>
      <p:ext uri="{BB962C8B-B14F-4D97-AF65-F5344CB8AC3E}">
        <p14:creationId xmlns:p14="http://schemas.microsoft.com/office/powerpoint/2010/main" val="27273072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s-ES" i="1"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tooltip="Enlace a vídeo. Abre en ventana nueva."/>
              </a:rPr>
              <a:t>La representación de los trabajadores en la empresa</a:t>
            </a:r>
            <a:endParaRPr lang="es-ES" dirty="0"/>
          </a:p>
        </p:txBody>
      </p:sp>
      <p:pic>
        <p:nvPicPr>
          <p:cNvPr id="5" name="Imagen 4"/>
          <p:cNvPicPr>
            <a:picLocks noChangeAspect="1"/>
          </p:cNvPicPr>
          <p:nvPr/>
        </p:nvPicPr>
        <p:blipFill>
          <a:blip r:embed="rId3"/>
          <a:stretch>
            <a:fillRect/>
          </a:stretch>
        </p:blipFill>
        <p:spPr>
          <a:xfrm>
            <a:off x="2589212" y="2058750"/>
            <a:ext cx="8523367" cy="1468800"/>
          </a:xfrm>
          <a:prstGeom prst="rect">
            <a:avLst/>
          </a:prstGeom>
          <a:ln>
            <a:solidFill>
              <a:schemeClr val="accent1"/>
            </a:solidFill>
          </a:ln>
        </p:spPr>
      </p:pic>
    </p:spTree>
    <p:extLst>
      <p:ext uri="{BB962C8B-B14F-4D97-AF65-F5344CB8AC3E}">
        <p14:creationId xmlns:p14="http://schemas.microsoft.com/office/powerpoint/2010/main" val="3689780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pPr algn="ctr"/>
            <a:r>
              <a:rPr lang="es-ES" sz="3200" b="1" dirty="0" smtClean="0">
                <a:solidFill>
                  <a:schemeClr val="accent1"/>
                </a:solidFill>
              </a:rPr>
              <a:t>LOS SINDICATOS</a:t>
            </a:r>
            <a:endParaRPr lang="es-ES" sz="3200" b="1" dirty="0">
              <a:solidFill>
                <a:schemeClr val="accent1"/>
              </a:solidFill>
            </a:endParaRPr>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2776" y="2290794"/>
            <a:ext cx="2432999" cy="2726637"/>
          </a:xfrm>
        </p:spPr>
      </p:pic>
      <p:sp>
        <p:nvSpPr>
          <p:cNvPr id="6" name="Marcador de texto 5"/>
          <p:cNvSpPr>
            <a:spLocks noGrp="1"/>
          </p:cNvSpPr>
          <p:nvPr>
            <p:ph type="body" sz="half" idx="2"/>
          </p:nvPr>
        </p:nvSpPr>
        <p:spPr>
          <a:xfrm>
            <a:off x="2589212" y="1589904"/>
            <a:ext cx="4100345" cy="4128419"/>
          </a:xfrm>
        </p:spPr>
        <p:txBody>
          <a:bodyPr>
            <a:normAutofit fontScale="92500"/>
          </a:bodyPr>
          <a:lstStyle/>
          <a:p>
            <a:pPr algn="just"/>
            <a:endParaRPr lang="es-ES" sz="2000" dirty="0"/>
          </a:p>
          <a:p>
            <a:pPr algn="just"/>
            <a:r>
              <a:rPr lang="es-ES" sz="2000" dirty="0" smtClean="0"/>
              <a:t>La representación colectiva sindical que ejerce a través de los sindicatos.</a:t>
            </a:r>
          </a:p>
          <a:p>
            <a:pPr algn="just"/>
            <a:r>
              <a:rPr lang="es-ES" sz="2000" dirty="0" smtClean="0"/>
              <a:t>Son </a:t>
            </a:r>
            <a:r>
              <a:rPr lang="es-ES" sz="2000" dirty="0"/>
              <a:t>asociaciones, sin ánimo de lucro, de trabajadores por </a:t>
            </a:r>
            <a:r>
              <a:rPr lang="es-ES" sz="2000" dirty="0" smtClean="0"/>
              <a:t>cuenta ajena, cuya finalidad principal es la representación de los intereses de sus miembros para  </a:t>
            </a:r>
            <a:r>
              <a:rPr lang="es-ES" sz="2000" dirty="0"/>
              <a:t>conseguir </a:t>
            </a:r>
            <a:r>
              <a:rPr lang="es-ES" sz="2000" dirty="0" smtClean="0"/>
              <a:t>su progreso </a:t>
            </a:r>
            <a:r>
              <a:rPr lang="es-ES" sz="2000" dirty="0"/>
              <a:t>económico y </a:t>
            </a:r>
            <a:r>
              <a:rPr lang="es-ES" sz="2000" dirty="0" smtClean="0"/>
              <a:t>social, </a:t>
            </a:r>
            <a:r>
              <a:rPr lang="es-ES" sz="2000" dirty="0"/>
              <a:t>a través del mantenimiento o la mejora de sus </a:t>
            </a:r>
            <a:r>
              <a:rPr lang="es-ES" sz="2000" dirty="0" smtClean="0"/>
              <a:t>condiciones laborales.</a:t>
            </a:r>
            <a:endParaRPr lang="es-ES" sz="2000" dirty="0"/>
          </a:p>
        </p:txBody>
      </p:sp>
    </p:spTree>
    <p:extLst>
      <p:ext uri="{BB962C8B-B14F-4D97-AF65-F5344CB8AC3E}">
        <p14:creationId xmlns:p14="http://schemas.microsoft.com/office/powerpoint/2010/main" val="2972511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142864746"/>
              </p:ext>
            </p:extLst>
          </p:nvPr>
        </p:nvGraphicFramePr>
        <p:xfrm>
          <a:off x="2023289" y="66521"/>
          <a:ext cx="8740504" cy="6725981"/>
        </p:xfrm>
        <a:graphic>
          <a:graphicData uri="http://schemas.openxmlformats.org/drawingml/2006/table">
            <a:tbl>
              <a:tblPr firstRow="1" bandRow="1">
                <a:tableStyleId>{5C22544A-7EE6-4342-B048-85BDC9FD1C3A}</a:tableStyleId>
              </a:tblPr>
              <a:tblGrid>
                <a:gridCol w="4370252">
                  <a:extLst>
                    <a:ext uri="{9D8B030D-6E8A-4147-A177-3AD203B41FA5}">
                      <a16:colId xmlns:a16="http://schemas.microsoft.com/office/drawing/2014/main" val="4075746551"/>
                    </a:ext>
                  </a:extLst>
                </a:gridCol>
                <a:gridCol w="4370252">
                  <a:extLst>
                    <a:ext uri="{9D8B030D-6E8A-4147-A177-3AD203B41FA5}">
                      <a16:colId xmlns:a16="http://schemas.microsoft.com/office/drawing/2014/main" val="1953238073"/>
                    </a:ext>
                  </a:extLst>
                </a:gridCol>
              </a:tblGrid>
              <a:tr h="965261">
                <a:tc>
                  <a:txBody>
                    <a:bodyPr/>
                    <a:lstStyle/>
                    <a:p>
                      <a:pPr algn="ctr"/>
                      <a:endParaRPr lang="es-ES" dirty="0" smtClean="0">
                        <a:solidFill>
                          <a:schemeClr val="tx1"/>
                        </a:solidFill>
                      </a:endParaRPr>
                    </a:p>
                    <a:p>
                      <a:pPr algn="ctr"/>
                      <a:r>
                        <a:rPr lang="es-ES" dirty="0" smtClean="0">
                          <a:solidFill>
                            <a:schemeClr val="tx1"/>
                          </a:solidFill>
                        </a:rPr>
                        <a:t>FUNCIONES</a:t>
                      </a:r>
                      <a:r>
                        <a:rPr lang="es-ES" baseline="0" dirty="0" smtClean="0">
                          <a:solidFill>
                            <a:schemeClr val="tx1"/>
                          </a:solidFill>
                        </a:rPr>
                        <a:t> DE LOS SINDICATOS</a:t>
                      </a:r>
                      <a:endParaRPr lang="es-ES" dirty="0">
                        <a:solidFill>
                          <a:schemeClr val="tx1"/>
                        </a:solidFill>
                      </a:endParaRPr>
                    </a:p>
                  </a:txBody>
                  <a:tcPr/>
                </a:tc>
                <a:tc>
                  <a:txBody>
                    <a:bodyPr/>
                    <a:lstStyle/>
                    <a:p>
                      <a:pPr algn="ctr"/>
                      <a:endParaRPr lang="es-ES" dirty="0" smtClean="0">
                        <a:solidFill>
                          <a:schemeClr val="tx1"/>
                        </a:solidFill>
                      </a:endParaRPr>
                    </a:p>
                    <a:p>
                      <a:pPr algn="ctr"/>
                      <a:r>
                        <a:rPr lang="es-ES" dirty="0" smtClean="0">
                          <a:solidFill>
                            <a:schemeClr val="tx1"/>
                          </a:solidFill>
                        </a:rPr>
                        <a:t>CLASIFICACIÓN</a:t>
                      </a:r>
                      <a:r>
                        <a:rPr lang="es-ES" baseline="0" dirty="0" smtClean="0">
                          <a:solidFill>
                            <a:schemeClr val="tx1"/>
                          </a:solidFill>
                        </a:rPr>
                        <a:t> DE LOS SINDICATOS</a:t>
                      </a:r>
                      <a:endParaRPr lang="es-ES" dirty="0">
                        <a:solidFill>
                          <a:schemeClr val="tx1"/>
                        </a:solidFill>
                      </a:endParaRPr>
                    </a:p>
                  </a:txBody>
                  <a:tcPr/>
                </a:tc>
                <a:extLst>
                  <a:ext uri="{0D108BD9-81ED-4DB2-BD59-A6C34878D82A}">
                    <a16:rowId xmlns:a16="http://schemas.microsoft.com/office/drawing/2014/main" val="2915717472"/>
                  </a:ext>
                </a:extLst>
              </a:tr>
              <a:tr h="965261">
                <a:tc>
                  <a:txBody>
                    <a:bodyPr/>
                    <a:lstStyle/>
                    <a:p>
                      <a:pPr algn="just"/>
                      <a:endParaRPr lang="es-ES" dirty="0" smtClean="0"/>
                    </a:p>
                    <a:p>
                      <a:pPr marL="285750" indent="-285750" algn="just">
                        <a:buFont typeface="Arial" panose="020B0604020202020204" pitchFamily="34" charset="0"/>
                        <a:buChar char="•"/>
                      </a:pPr>
                      <a:r>
                        <a:rPr lang="es-ES" dirty="0" smtClean="0"/>
                        <a:t>Representan</a:t>
                      </a:r>
                      <a:r>
                        <a:rPr lang="es-ES" baseline="0" dirty="0" smtClean="0"/>
                        <a:t> a los trabajadores ante el empresario (o ante las Administraciones Públicas los más representativos)</a:t>
                      </a:r>
                      <a:endParaRPr lang="es-ES" dirty="0"/>
                    </a:p>
                  </a:txBody>
                  <a:tcPr/>
                </a:tc>
                <a:tc>
                  <a:txBody>
                    <a:bodyPr/>
                    <a:lstStyle/>
                    <a:p>
                      <a:pPr algn="just"/>
                      <a:r>
                        <a:rPr lang="es-ES" dirty="0" smtClean="0"/>
                        <a:t>POR</a:t>
                      </a:r>
                      <a:r>
                        <a:rPr lang="es-ES" baseline="0" dirty="0" smtClean="0"/>
                        <a:t> ACTIVIDADES O SECTORES:</a:t>
                      </a:r>
                    </a:p>
                    <a:p>
                      <a:pPr marL="285750" indent="-285750" algn="just">
                        <a:buFontTx/>
                        <a:buChar char="-"/>
                      </a:pPr>
                      <a:r>
                        <a:rPr lang="es-ES" baseline="0" dirty="0" smtClean="0"/>
                        <a:t>Enseñanza</a:t>
                      </a:r>
                    </a:p>
                    <a:p>
                      <a:pPr marL="285750" indent="-285750" algn="just">
                        <a:buFontTx/>
                        <a:buChar char="-"/>
                      </a:pPr>
                      <a:r>
                        <a:rPr lang="es-ES" baseline="0" dirty="0" smtClean="0"/>
                        <a:t>Sanidad</a:t>
                      </a:r>
                    </a:p>
                    <a:p>
                      <a:pPr marL="285750" indent="-285750" algn="just">
                        <a:buFontTx/>
                        <a:buChar char="-"/>
                      </a:pPr>
                      <a:r>
                        <a:rPr lang="es-ES" baseline="0" dirty="0" smtClean="0"/>
                        <a:t>Banca</a:t>
                      </a:r>
                    </a:p>
                    <a:p>
                      <a:pPr marL="285750" indent="-285750" algn="just">
                        <a:buFontTx/>
                        <a:buChar char="-"/>
                      </a:pPr>
                      <a:r>
                        <a:rPr lang="es-ES" baseline="0" dirty="0" smtClean="0"/>
                        <a:t>Metal </a:t>
                      </a:r>
                    </a:p>
                    <a:p>
                      <a:pPr marL="285750" indent="-285750" algn="just">
                        <a:buFontTx/>
                        <a:buChar char="-"/>
                      </a:pPr>
                      <a:r>
                        <a:rPr lang="es-ES" baseline="0" dirty="0" smtClean="0"/>
                        <a:t>Transporte</a:t>
                      </a:r>
                    </a:p>
                    <a:p>
                      <a:pPr marL="285750" indent="-285750" algn="just">
                        <a:buFontTx/>
                        <a:buChar char="-"/>
                      </a:pPr>
                      <a:r>
                        <a:rPr lang="es-ES" baseline="0" dirty="0" smtClean="0"/>
                        <a:t>Función Pública</a:t>
                      </a:r>
                    </a:p>
                  </a:txBody>
                  <a:tcPr/>
                </a:tc>
                <a:extLst>
                  <a:ext uri="{0D108BD9-81ED-4DB2-BD59-A6C34878D82A}">
                    <a16:rowId xmlns:a16="http://schemas.microsoft.com/office/drawing/2014/main" val="1591440748"/>
                  </a:ext>
                </a:extLst>
              </a:tr>
              <a:tr h="965261">
                <a:tc>
                  <a:txBody>
                    <a:bodyPr/>
                    <a:lstStyle/>
                    <a:p>
                      <a:pPr algn="just"/>
                      <a:endParaRPr lang="es-ES" dirty="0" smtClean="0"/>
                    </a:p>
                    <a:p>
                      <a:pPr marL="285750" indent="-285750" algn="just">
                        <a:buFont typeface="Arial" panose="020B0604020202020204" pitchFamily="34" charset="0"/>
                        <a:buChar char="•"/>
                      </a:pPr>
                      <a:r>
                        <a:rPr lang="es-ES" dirty="0" smtClean="0"/>
                        <a:t>Participan en la negociación</a:t>
                      </a:r>
                      <a:r>
                        <a:rPr lang="es-ES" baseline="0" dirty="0" smtClean="0"/>
                        <a:t> de los convenios colectivos</a:t>
                      </a:r>
                      <a:endParaRPr lang="es-ES" dirty="0"/>
                    </a:p>
                  </a:txBody>
                  <a:tcPr/>
                </a:tc>
                <a:tc>
                  <a:txBody>
                    <a:bodyPr/>
                    <a:lstStyle/>
                    <a:p>
                      <a:pPr algn="just"/>
                      <a:r>
                        <a:rPr lang="es-ES" dirty="0" smtClean="0"/>
                        <a:t>POR AMBITO TERRITORIAL:</a:t>
                      </a:r>
                    </a:p>
                    <a:p>
                      <a:pPr marL="285750" indent="-285750" algn="just">
                        <a:buFontTx/>
                        <a:buChar char="-"/>
                      </a:pPr>
                      <a:r>
                        <a:rPr lang="es-ES" baseline="0" dirty="0" smtClean="0"/>
                        <a:t>Estatal</a:t>
                      </a:r>
                    </a:p>
                    <a:p>
                      <a:pPr marL="285750" indent="-285750" algn="just">
                        <a:buFontTx/>
                        <a:buChar char="-"/>
                      </a:pPr>
                      <a:r>
                        <a:rPr lang="es-ES" baseline="0" dirty="0" smtClean="0"/>
                        <a:t>Autonómico</a:t>
                      </a:r>
                    </a:p>
                    <a:p>
                      <a:pPr marL="285750" indent="-285750" algn="just">
                        <a:buFontTx/>
                        <a:buChar char="-"/>
                      </a:pPr>
                      <a:r>
                        <a:rPr lang="es-ES" baseline="0" dirty="0" smtClean="0"/>
                        <a:t>Provincial </a:t>
                      </a:r>
                    </a:p>
                    <a:p>
                      <a:pPr marL="285750" indent="-285750" algn="just">
                        <a:buFontTx/>
                        <a:buChar char="-"/>
                      </a:pPr>
                      <a:r>
                        <a:rPr lang="es-ES" baseline="0" dirty="0" smtClean="0"/>
                        <a:t>Local </a:t>
                      </a:r>
                    </a:p>
                    <a:p>
                      <a:pPr marL="285750" indent="-285750" algn="just">
                        <a:buFontTx/>
                        <a:buChar char="-"/>
                      </a:pPr>
                      <a:r>
                        <a:rPr lang="es-ES" baseline="0" dirty="0" smtClean="0"/>
                        <a:t>De empresa o centro de trabajo</a:t>
                      </a:r>
                      <a:endParaRPr lang="es-ES" dirty="0"/>
                    </a:p>
                  </a:txBody>
                  <a:tcPr/>
                </a:tc>
                <a:extLst>
                  <a:ext uri="{0D108BD9-81ED-4DB2-BD59-A6C34878D82A}">
                    <a16:rowId xmlns:a16="http://schemas.microsoft.com/office/drawing/2014/main" val="3688647040"/>
                  </a:ext>
                </a:extLst>
              </a:tr>
              <a:tr h="965261">
                <a:tc>
                  <a:txBody>
                    <a:bodyPr/>
                    <a:lstStyle/>
                    <a:p>
                      <a:pPr algn="just"/>
                      <a:endParaRPr lang="es-ES" dirty="0" smtClean="0"/>
                    </a:p>
                    <a:p>
                      <a:pPr marL="285750" indent="-285750" algn="just">
                        <a:buFont typeface="Arial" panose="020B0604020202020204" pitchFamily="34" charset="0"/>
                        <a:buChar char="•"/>
                      </a:pPr>
                      <a:r>
                        <a:rPr lang="es-ES" dirty="0" smtClean="0"/>
                        <a:t>Promueven</a:t>
                      </a:r>
                      <a:r>
                        <a:rPr lang="es-ES" baseline="0" dirty="0" smtClean="0"/>
                        <a:t> las elecciones a delegados de personal y comités de empresa</a:t>
                      </a:r>
                      <a:endParaRPr lang="es-ES" dirty="0"/>
                    </a:p>
                  </a:txBody>
                  <a:tcPr/>
                </a:tc>
                <a:tc>
                  <a:txBody>
                    <a:bodyPr/>
                    <a:lstStyle/>
                    <a:p>
                      <a:pPr algn="just"/>
                      <a:r>
                        <a:rPr lang="es-ES" dirty="0" smtClean="0"/>
                        <a:t>POR REPRESENTATIVIDAD:</a:t>
                      </a:r>
                    </a:p>
                    <a:p>
                      <a:pPr marL="285750" indent="-285750" algn="just">
                        <a:buFontTx/>
                        <a:buChar char="-"/>
                      </a:pPr>
                      <a:r>
                        <a:rPr lang="es-ES" dirty="0" smtClean="0"/>
                        <a:t>Más representativos a nivel</a:t>
                      </a:r>
                      <a:r>
                        <a:rPr lang="es-ES" baseline="0" dirty="0" smtClean="0"/>
                        <a:t> estatal (10% o más)</a:t>
                      </a:r>
                    </a:p>
                    <a:p>
                      <a:pPr marL="285750" indent="-285750" algn="just">
                        <a:buFontTx/>
                        <a:buChar char="-"/>
                      </a:pPr>
                      <a:r>
                        <a:rPr lang="es-ES" baseline="0" dirty="0" smtClean="0"/>
                        <a:t>Más representativos autonómico (15% = 1500 representantes) </a:t>
                      </a:r>
                    </a:p>
                    <a:p>
                      <a:pPr marL="285750" indent="-285750" algn="just">
                        <a:buFontTx/>
                        <a:buChar char="-"/>
                      </a:pPr>
                      <a:r>
                        <a:rPr lang="es-ES" baseline="0" dirty="0" smtClean="0"/>
                        <a:t>Representatividad   (10% en un ámbito territorial y funcional)</a:t>
                      </a:r>
                      <a:endParaRPr lang="es-ES" dirty="0"/>
                    </a:p>
                  </a:txBody>
                  <a:tcPr/>
                </a:tc>
                <a:extLst>
                  <a:ext uri="{0D108BD9-81ED-4DB2-BD59-A6C34878D82A}">
                    <a16:rowId xmlns:a16="http://schemas.microsoft.com/office/drawing/2014/main" val="3865536979"/>
                  </a:ext>
                </a:extLst>
              </a:tr>
            </a:tbl>
          </a:graphicData>
        </a:graphic>
      </p:graphicFrame>
    </p:spTree>
    <p:extLst>
      <p:ext uri="{BB962C8B-B14F-4D97-AF65-F5344CB8AC3E}">
        <p14:creationId xmlns:p14="http://schemas.microsoft.com/office/powerpoint/2010/main" val="23852541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557134" y="834189"/>
            <a:ext cx="10032807" cy="5197643"/>
          </a:xfrm>
          <a:prstGeom prst="rect">
            <a:avLst/>
          </a:prstGeom>
        </p:spPr>
      </p:pic>
      <p:sp>
        <p:nvSpPr>
          <p:cNvPr id="4" name="3 CuadroTexto"/>
          <p:cNvSpPr txBox="1"/>
          <p:nvPr/>
        </p:nvSpPr>
        <p:spPr>
          <a:xfrm>
            <a:off x="2240924" y="6387921"/>
            <a:ext cx="3464417" cy="369332"/>
          </a:xfrm>
          <a:prstGeom prst="rect">
            <a:avLst/>
          </a:prstGeom>
          <a:noFill/>
        </p:spPr>
        <p:txBody>
          <a:bodyPr wrap="square" rtlCol="0">
            <a:spAutoFit/>
          </a:bodyPr>
          <a:lstStyle/>
          <a:p>
            <a:endParaRPr lang="es-ES" dirty="0"/>
          </a:p>
        </p:txBody>
      </p:sp>
      <p:sp>
        <p:nvSpPr>
          <p:cNvPr id="5" name="4 CuadroTexto"/>
          <p:cNvSpPr txBox="1"/>
          <p:nvPr/>
        </p:nvSpPr>
        <p:spPr>
          <a:xfrm>
            <a:off x="1557133" y="6031832"/>
            <a:ext cx="4586089" cy="369332"/>
          </a:xfrm>
          <a:prstGeom prst="rect">
            <a:avLst/>
          </a:prstGeom>
          <a:noFill/>
        </p:spPr>
        <p:txBody>
          <a:bodyPr wrap="square" rtlCol="0">
            <a:spAutoFit/>
          </a:bodyPr>
          <a:lstStyle/>
          <a:p>
            <a:pPr algn="ctr"/>
            <a:r>
              <a:rPr lang="es-ES" b="1" dirty="0" smtClean="0"/>
              <a:t>Independiente de afiliación sindical</a:t>
            </a:r>
            <a:endParaRPr lang="es-ES" b="1" dirty="0"/>
          </a:p>
        </p:txBody>
      </p:sp>
      <p:sp>
        <p:nvSpPr>
          <p:cNvPr id="6" name="5 CuadroTexto"/>
          <p:cNvSpPr txBox="1"/>
          <p:nvPr/>
        </p:nvSpPr>
        <p:spPr>
          <a:xfrm>
            <a:off x="7274417" y="6031832"/>
            <a:ext cx="3994597" cy="369332"/>
          </a:xfrm>
          <a:prstGeom prst="rect">
            <a:avLst/>
          </a:prstGeom>
          <a:noFill/>
        </p:spPr>
        <p:txBody>
          <a:bodyPr wrap="square" rtlCol="0">
            <a:spAutoFit/>
          </a:bodyPr>
          <a:lstStyle/>
          <a:p>
            <a:pPr algn="ctr"/>
            <a:r>
              <a:rPr lang="es-ES" b="1" dirty="0" smtClean="0"/>
              <a:t>Afiliación a un sindicato</a:t>
            </a:r>
            <a:endParaRPr lang="es-ES" b="1" dirty="0"/>
          </a:p>
        </p:txBody>
      </p:sp>
    </p:spTree>
    <p:extLst>
      <p:ext uri="{BB962C8B-B14F-4D97-AF65-F5344CB8AC3E}">
        <p14:creationId xmlns:p14="http://schemas.microsoft.com/office/powerpoint/2010/main" val="4123334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82533" y="296214"/>
            <a:ext cx="9043736" cy="6413680"/>
          </a:xfrm>
        </p:spPr>
        <p:txBody>
          <a:bodyPr>
            <a:normAutofit fontScale="90000"/>
          </a:bodyPr>
          <a:lstStyle/>
          <a:p>
            <a:pPr algn="ctr"/>
            <a:r>
              <a:rPr lang="es-ES" sz="4000" b="1" dirty="0" smtClean="0">
                <a:solidFill>
                  <a:schemeClr val="accent1"/>
                </a:solidFill>
              </a:rPr>
              <a:t>REPRESENTACIÓN COLECTIVA UNITARIA</a:t>
            </a:r>
            <a:br>
              <a:rPr lang="es-ES" sz="4000" b="1" dirty="0" smtClean="0">
                <a:solidFill>
                  <a:schemeClr val="accent1"/>
                </a:solidFill>
              </a:rPr>
            </a:br>
            <a:r>
              <a:rPr lang="es-ES" sz="2200" dirty="0" smtClean="0"/>
              <a:t>Los </a:t>
            </a:r>
            <a:r>
              <a:rPr lang="es-ES" sz="2200" dirty="0"/>
              <a:t>trabajadores de una empresa tienen derecho a ser representados, estén o no afiliados a un sindicato, a través de los delegados de</a:t>
            </a:r>
            <a:br>
              <a:rPr lang="es-ES" sz="2200" dirty="0"/>
            </a:br>
            <a:r>
              <a:rPr lang="es-ES" sz="2200" dirty="0"/>
              <a:t>personal o del comité de </a:t>
            </a:r>
            <a:r>
              <a:rPr lang="es-ES" sz="2200" dirty="0" smtClean="0"/>
              <a:t>empresa, cuya existencia dependerá del número de trabajadores que haya en la empresa o centro de trabajo.</a:t>
            </a:r>
            <a:br>
              <a:rPr lang="es-ES" sz="2200" dirty="0" smtClean="0"/>
            </a:br>
            <a:r>
              <a:rPr lang="es-ES" b="1" dirty="0" smtClean="0"/>
              <a:t/>
            </a:r>
            <a:br>
              <a:rPr lang="es-ES" b="1" dirty="0" smtClean="0"/>
            </a:br>
            <a:r>
              <a:rPr lang="es-ES" sz="3100" b="1" dirty="0" smtClean="0"/>
              <a:t>- Delegados </a:t>
            </a:r>
            <a:r>
              <a:rPr lang="es-ES" sz="3100" b="1" dirty="0"/>
              <a:t>de </a:t>
            </a:r>
            <a:r>
              <a:rPr lang="es-ES" sz="3100" b="1" dirty="0" smtClean="0"/>
              <a:t>Personal:</a:t>
            </a:r>
            <a:r>
              <a:rPr lang="es-ES" sz="3100" dirty="0"/>
              <a:t> </a:t>
            </a:r>
            <a:r>
              <a:rPr lang="es-ES" sz="2200" dirty="0" smtClean="0"/>
              <a:t/>
            </a:r>
            <a:br>
              <a:rPr lang="es-ES" sz="2200" dirty="0" smtClean="0"/>
            </a:br>
            <a:r>
              <a:rPr lang="es-ES" sz="2200" dirty="0" smtClean="0"/>
              <a:t>Si la </a:t>
            </a:r>
            <a:r>
              <a:rPr lang="es-ES" sz="2200" dirty="0"/>
              <a:t>empresa tiene </a:t>
            </a:r>
            <a:r>
              <a:rPr lang="es-ES" sz="2200" b="1" dirty="0"/>
              <a:t>menos de 50 trabajadores</a:t>
            </a:r>
            <a:r>
              <a:rPr lang="es-ES" sz="2200" dirty="0"/>
              <a:t>, la representación </a:t>
            </a:r>
            <a:r>
              <a:rPr lang="es-ES" sz="2200" dirty="0" smtClean="0"/>
              <a:t>se</a:t>
            </a:r>
            <a:r>
              <a:rPr lang="es-ES" sz="2200" dirty="0"/>
              <a:t/>
            </a:r>
            <a:br>
              <a:rPr lang="es-ES" sz="2200" dirty="0"/>
            </a:br>
            <a:r>
              <a:rPr lang="es-ES" sz="2200" dirty="0"/>
              <a:t>efectúa a través de los delegados de </a:t>
            </a:r>
            <a:r>
              <a:rPr lang="es-ES" sz="2200" dirty="0" smtClean="0"/>
              <a:t>personal,  que </a:t>
            </a:r>
            <a:r>
              <a:rPr lang="es-ES" sz="2000" dirty="0" smtClean="0"/>
              <a:t>ejercen </a:t>
            </a:r>
            <a:r>
              <a:rPr lang="es-ES" sz="2000" dirty="0"/>
              <a:t>la </a:t>
            </a:r>
            <a:r>
              <a:rPr lang="es-ES" sz="2000" b="1" dirty="0"/>
              <a:t>representación</a:t>
            </a:r>
            <a:r>
              <a:rPr lang="es-ES" sz="2000" dirty="0"/>
              <a:t> de los trabajadores ante </a:t>
            </a:r>
            <a:r>
              <a:rPr lang="es-ES" sz="2000" dirty="0" smtClean="0"/>
              <a:t>el empresario</a:t>
            </a:r>
            <a:r>
              <a:rPr lang="es-ES" sz="2000" dirty="0"/>
              <a:t>, </a:t>
            </a:r>
            <a:r>
              <a:rPr lang="es-ES" sz="2000" b="1" dirty="0"/>
              <a:t>de forma mancomunada</a:t>
            </a:r>
            <a:r>
              <a:rPr lang="es-ES" sz="2000" dirty="0"/>
              <a:t>, es decir, de común acuerdo</a:t>
            </a:r>
            <a:r>
              <a:rPr lang="es-ES" sz="2000" dirty="0" smtClean="0"/>
              <a:t>.</a:t>
            </a:r>
            <a:br>
              <a:rPr lang="es-ES" sz="2000" dirty="0" smtClean="0"/>
            </a:br>
            <a:r>
              <a:rPr lang="es-ES" sz="2000" dirty="0" smtClean="0"/>
              <a:t/>
            </a:r>
            <a:br>
              <a:rPr lang="es-ES" sz="2000" dirty="0" smtClean="0"/>
            </a:br>
            <a:r>
              <a:rPr lang="es-ES" sz="3100" b="1" dirty="0" smtClean="0"/>
              <a:t>- Comités </a:t>
            </a:r>
            <a:r>
              <a:rPr lang="es-ES" sz="3100" b="1" dirty="0"/>
              <a:t>de empresa</a:t>
            </a:r>
            <a:r>
              <a:rPr lang="es-ES" sz="3100" b="1" dirty="0" smtClean="0"/>
              <a:t>:</a:t>
            </a:r>
            <a:r>
              <a:rPr lang="es-ES" b="1" dirty="0" smtClean="0"/>
              <a:t/>
            </a:r>
            <a:br>
              <a:rPr lang="es-ES" b="1" dirty="0" smtClean="0"/>
            </a:br>
            <a:r>
              <a:rPr lang="es-ES" sz="2200" dirty="0" smtClean="0"/>
              <a:t>Si </a:t>
            </a:r>
            <a:r>
              <a:rPr lang="es-ES" sz="2200" dirty="0"/>
              <a:t>la empresa tiene </a:t>
            </a:r>
            <a:r>
              <a:rPr lang="es-ES" sz="2200" b="1" dirty="0"/>
              <a:t>50 o más trabajadores</a:t>
            </a:r>
            <a:r>
              <a:rPr lang="es-ES" sz="2200" dirty="0"/>
              <a:t>, la representación </a:t>
            </a:r>
            <a:r>
              <a:rPr lang="es-ES" sz="2200" dirty="0" smtClean="0"/>
              <a:t>se </a:t>
            </a:r>
            <a:r>
              <a:rPr lang="es-ES" sz="2200" dirty="0"/>
              <a:t>ejerce </a:t>
            </a:r>
            <a:r>
              <a:rPr lang="es-ES" sz="2200" dirty="0" smtClean="0"/>
              <a:t>a través </a:t>
            </a:r>
            <a:r>
              <a:rPr lang="es-ES" sz="2200" dirty="0"/>
              <a:t>del comité de empresa, un órgano cuya composición depende del </a:t>
            </a:r>
            <a:r>
              <a:rPr lang="es-ES" sz="2200" dirty="0" smtClean="0"/>
              <a:t>nº de </a:t>
            </a:r>
            <a:r>
              <a:rPr lang="es-ES" sz="2200" dirty="0"/>
              <a:t>trabajadores en la </a:t>
            </a:r>
            <a:r>
              <a:rPr lang="es-ES" sz="2200" dirty="0" smtClean="0"/>
              <a:t>empresa, que actúa </a:t>
            </a:r>
            <a:r>
              <a:rPr lang="es-ES" sz="2200" b="1" dirty="0" smtClean="0"/>
              <a:t>de forma colegiada</a:t>
            </a:r>
            <a:r>
              <a:rPr lang="es-ES" sz="2200" dirty="0" smtClean="0"/>
              <a:t>, toma acuerdos </a:t>
            </a:r>
            <a:r>
              <a:rPr lang="es-ES" sz="2200" b="1" dirty="0" smtClean="0"/>
              <a:t>por mayoría </a:t>
            </a:r>
            <a:r>
              <a:rPr lang="es-ES" sz="2200" dirty="0" smtClean="0"/>
              <a:t>y puede </a:t>
            </a:r>
            <a:r>
              <a:rPr lang="es-ES" sz="2200" b="1" dirty="0" smtClean="0"/>
              <a:t>ejercitar acciones </a:t>
            </a:r>
            <a:r>
              <a:rPr lang="es-ES" sz="2200" dirty="0" smtClean="0"/>
              <a:t>administrativas o judiciales.</a:t>
            </a:r>
            <a:endParaRPr lang="es-ES" b="1" dirty="0"/>
          </a:p>
        </p:txBody>
      </p:sp>
    </p:spTree>
    <p:extLst>
      <p:ext uri="{BB962C8B-B14F-4D97-AF65-F5344CB8AC3E}">
        <p14:creationId xmlns:p14="http://schemas.microsoft.com/office/powerpoint/2010/main" val="491882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mpuesto">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901</TotalTime>
  <Words>4143</Words>
  <Application>Microsoft Office PowerPoint</Application>
  <PresentationFormat>Panorámica</PresentationFormat>
  <Paragraphs>529</Paragraphs>
  <Slides>53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53</vt:i4>
      </vt:variant>
    </vt:vector>
  </HeadingPairs>
  <TitlesOfParts>
    <vt:vector size="61" baseType="lpstr">
      <vt:lpstr>Arial</vt:lpstr>
      <vt:lpstr>Calibri</vt:lpstr>
      <vt:lpstr>Century Gothic</vt:lpstr>
      <vt:lpstr>Frutiger-Light</vt:lpstr>
      <vt:lpstr>Times New Roman</vt:lpstr>
      <vt:lpstr>Wingdings</vt:lpstr>
      <vt:lpstr>Wingdings 3</vt:lpstr>
      <vt:lpstr>Espiral</vt:lpstr>
      <vt:lpstr>PARTICIPACION DE LOS TRABAJADORES EN LA EMPRESA</vt:lpstr>
      <vt:lpstr>LA PARTICIPACION DE LOS TRABAJADORES EN LA EMPRESA</vt:lpstr>
      <vt:lpstr>Presentación de PowerPoint</vt:lpstr>
      <vt:lpstr>¿QUIENES TIENEN DERECHO A SINDICARSE Y QUIENES NO TIENEN DERECHO?</vt:lpstr>
      <vt:lpstr>Presentación de PowerPoint</vt:lpstr>
      <vt:lpstr>LOS SINDICATOS</vt:lpstr>
      <vt:lpstr>Presentación de PowerPoint</vt:lpstr>
      <vt:lpstr>Presentación de PowerPoint</vt:lpstr>
      <vt:lpstr>REPRESENTACIÓN COLECTIVA UNITARIA Los trabajadores de una empresa tienen derecho a ser representados, estén o no afiliados a un sindicato, a través de los delegados de personal o del comité de empresa, cuya existencia dependerá del número de trabajadores que haya en la empresa o centro de trabajo.  - Delegados de Personal:  Si la empresa tiene menos de 50 trabajadores, la representación se efectúa a través de los delegados de personal,  que ejercen la representación de los trabajadores ante el empresario, de forma mancomunada, es decir, de común acuerdo.  - Comités de empresa: Si la empresa tiene 50 o más trabajadores, la representación se ejerce a través del comité de empresa, un órgano cuya composición depende del nº de trabajadores en la empresa, que actúa de forma colegiada, toma acuerdos por mayoría y puede ejercitar acciones administrativas o judiciales.</vt:lpstr>
      <vt:lpstr>Presentación de PowerPoint</vt:lpstr>
      <vt:lpstr>OTROS TIPOS DE COMITÉS DE EMPRESA </vt:lpstr>
      <vt:lpstr>Presentación de PowerPoint</vt:lpstr>
      <vt:lpstr>Actividad 2: Representación unitaria </vt:lpstr>
      <vt:lpstr>Caso Práctico  3: Representación unitaria   </vt:lpstr>
      <vt:lpstr>LAS ELECCIONES </vt:lpstr>
      <vt:lpstr>EL PROCEDIMIENTO DE SELECCION</vt:lpstr>
      <vt:lpstr>Actividad 1: Electores y elegibles</vt:lpstr>
      <vt:lpstr>Actividad 2:  Electores y elegibles</vt:lpstr>
      <vt:lpstr>Competencias de los representantes</vt:lpstr>
      <vt:lpstr>Garantías de los representantes</vt:lpstr>
      <vt:lpstr>CRÉDITO HORARIO</vt:lpstr>
      <vt:lpstr>Caso práctico 4: Competencia y garantías de los representantes de los trabajadores</vt:lpstr>
      <vt:lpstr>Caso práctico 5: Competencia y garantías de los representantes de los trabajadores</vt:lpstr>
      <vt:lpstr>REPRESENTACION COLECTIVA SINDICAL</vt:lpstr>
      <vt:lpstr>Derecho de reunión de los trabajadores</vt:lpstr>
      <vt:lpstr>LA NEGOCIACIÓN COLECTIVA</vt:lpstr>
      <vt:lpstr>EL CONVENIO COLECTIVO </vt:lpstr>
      <vt:lpstr>Presentación de PowerPoint</vt:lpstr>
      <vt:lpstr>Contenido de los convenios colectivos</vt:lpstr>
      <vt:lpstr>Presentación de PowerPoint</vt:lpstr>
      <vt:lpstr>¿Cómo saber qué convenio se aplica a cada caso?</vt:lpstr>
      <vt:lpstr>Caso práctico 6: Convenio Colectivo aplicable</vt:lpstr>
      <vt:lpstr>Presentación de PowerPoint</vt:lpstr>
      <vt:lpstr>FASES EN LA NEGOCIACION DE UN CONVENIO</vt:lpstr>
      <vt:lpstr>LOS CONFLICTOS LABORALES</vt:lpstr>
      <vt:lpstr>Presentación de PowerPoint</vt:lpstr>
      <vt:lpstr>EL CIERRE PATRONAL</vt:lpstr>
      <vt:lpstr>EL DERECHO A LA HUELGA  El art. 28.2 de la Constitución:  Derecho a la huelga de los trabajadores Mantenimiento de los servicios esenciales de la comunidad.</vt:lpstr>
      <vt:lpstr>LAS HUELGAS ILÍCITAS</vt:lpstr>
      <vt:lpstr>Efectos de la huelga</vt:lpstr>
      <vt:lpstr>Presentación de PowerPoint</vt:lpstr>
      <vt:lpstr>Caso Práctico  6:  Cierre Patronal y Huelga   </vt:lpstr>
      <vt:lpstr>Casos Prácticos  7:  Cierre Patronal y Huelga   </vt:lpstr>
      <vt:lpstr>LOS CONFLICTOS LABORALES</vt:lpstr>
      <vt:lpstr>CARACTERISTICAS DEL CONFLICTO</vt:lpstr>
      <vt:lpstr>CAUSAS O FUENTES DEL CONFLICTO</vt:lpstr>
      <vt:lpstr>CONSECUENCIAS DEL CONFLICTO</vt:lpstr>
      <vt:lpstr>Presentación de PowerPoint</vt:lpstr>
      <vt:lpstr>FASES DEL CONFLICTO</vt:lpstr>
      <vt:lpstr>LA RESOLUCION DE LOS CONFLICTOS</vt:lpstr>
      <vt:lpstr>RESOLUCIONES EXTRAJUDICIALES  DE LOS CONFLICTOS</vt:lpstr>
      <vt:lpstr>RESOLUCION JUDICIAL DE LOS CONFLICTOS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Sonia</dc:creator>
  <cp:lastModifiedBy>Sonia</cp:lastModifiedBy>
  <cp:revision>101</cp:revision>
  <cp:lastPrinted>2018-02-01T14:17:05Z</cp:lastPrinted>
  <dcterms:created xsi:type="dcterms:W3CDTF">2018-01-31T16:45:54Z</dcterms:created>
  <dcterms:modified xsi:type="dcterms:W3CDTF">2018-02-07T14:57:56Z</dcterms:modified>
</cp:coreProperties>
</file>