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9753600" cx="130048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c1deb0806_1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10c1deb0806_1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1deb0806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0c1deb0806_1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1deb0806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10c1deb0806_1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c1deb0806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g10c1deb0806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1deb080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10c1deb080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cb3fa99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10ccb3fa99a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1deb0806_1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10c1deb0806_1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c1deb0806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10c1deb0806_1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1deb0806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g10c1deb0806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1deb0806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10c1deb0806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61950" lvl="0" marL="4572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1pPr>
            <a:lvl2pPr indent="-361950" lvl="1" marL="9144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2pPr>
            <a:lvl3pPr indent="-361950" lvl="2" marL="13716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3pPr>
            <a:lvl4pPr indent="-361950" lvl="3" marL="18288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4pPr>
            <a:lvl5pPr indent="-361950" lvl="4" marL="22860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3)">
  <p:cSld name="Foto (3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400050" lvl="0" marL="4572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-9881" y="8802904"/>
            <a:ext cx="13024562" cy="976814"/>
          </a:xfrm>
          <a:prstGeom prst="rect">
            <a:avLst/>
          </a:prstGeom>
          <a:solidFill>
            <a:srgbClr val="2E81A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" name="Google Shape;38;p14"/>
          <p:cNvSpPr/>
          <p:nvPr/>
        </p:nvSpPr>
        <p:spPr>
          <a:xfrm>
            <a:off x="-9856" y="3650576"/>
            <a:ext cx="13024500" cy="5152200"/>
          </a:xfrm>
          <a:prstGeom prst="rect">
            <a:avLst/>
          </a:prstGeom>
          <a:solidFill>
            <a:srgbClr val="00607A">
              <a:alpha val="4745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466657" y="9067700"/>
            <a:ext cx="1204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Entornos de Desarrollo | Autores: Luis, Mario, Gustavo, Óscar.</a:t>
            </a:r>
            <a:endParaRPr/>
          </a:p>
        </p:txBody>
      </p:sp>
      <p:sp>
        <p:nvSpPr>
          <p:cNvPr id="40" name="Google Shape;40;p14"/>
          <p:cNvSpPr/>
          <p:nvPr/>
        </p:nvSpPr>
        <p:spPr>
          <a:xfrm>
            <a:off x="751400" y="4663200"/>
            <a:ext cx="12170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</a:rPr>
              <a:t>¿QUÉ SON LAS PRUEBAS </a:t>
            </a:r>
            <a:endParaRPr b="1" sz="45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</a:rPr>
              <a:t>DE CAJA BLANCA?</a:t>
            </a:r>
            <a:endParaRPr sz="4500"/>
          </a:p>
        </p:txBody>
      </p:sp>
      <p:sp>
        <p:nvSpPr>
          <p:cNvPr id="41" name="Google Shape;41;p14"/>
          <p:cNvSpPr/>
          <p:nvPr/>
        </p:nvSpPr>
        <p:spPr>
          <a:xfrm>
            <a:off x="751399" y="5795271"/>
            <a:ext cx="62220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Prueba del Camino Básico</a:t>
            </a:r>
            <a:endParaRPr/>
          </a:p>
        </p:txBody>
      </p:sp>
      <p:pic>
        <p:nvPicPr>
          <p:cNvPr descr="logoCM_SAna_SRaf.png" id="42" name="Google Shape;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90" y="689969"/>
            <a:ext cx="4505412" cy="169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21692" y="222398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V</a:t>
            </a:r>
            <a:r>
              <a:rPr b="1" lang="en-US" sz="3000"/>
              <a:t>entajas</a:t>
            </a:r>
            <a:r>
              <a:rPr lang="en-US" sz="3000"/>
              <a:t> de las pruebas de caja blanca: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Optimiza el código encontrando </a:t>
            </a:r>
            <a:r>
              <a:rPr b="1" lang="en-US" sz="3000"/>
              <a:t>errores ocultos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Los casos de prueba de caja blanca se pueden </a:t>
            </a:r>
            <a:r>
              <a:rPr b="1" lang="en-US" sz="3000"/>
              <a:t>automatizar</a:t>
            </a:r>
            <a:r>
              <a:rPr lang="en-US" sz="3000"/>
              <a:t> fácilmente.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La prueba se vuelve más </a:t>
            </a:r>
            <a:r>
              <a:rPr b="1" lang="en-US" sz="3000"/>
              <a:t>completa</a:t>
            </a:r>
            <a:r>
              <a:rPr lang="en-US" sz="3000"/>
              <a:t> ya que generalmente se cubren todas las rutas de código.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Las pruebas pueden comenzar temprano en </a:t>
            </a:r>
            <a:r>
              <a:rPr b="1" lang="en-US" sz="3000"/>
              <a:t>SDLC </a:t>
            </a:r>
            <a:r>
              <a:rPr lang="en-US" sz="3000"/>
              <a:t>(ciclo de vida del desarrollo de sistemas), incluso si no hay una </a:t>
            </a:r>
            <a:r>
              <a:rPr b="1" lang="en-US" sz="3000"/>
              <a:t>GUI</a:t>
            </a:r>
            <a:r>
              <a:rPr lang="en-US" sz="3000"/>
              <a:t> disponible.</a:t>
            </a:r>
            <a:endParaRPr sz="3000"/>
          </a:p>
        </p:txBody>
      </p:sp>
      <p:sp>
        <p:nvSpPr>
          <p:cNvPr id="126" name="Google Shape;126;p23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584200" y="284125"/>
            <a:ext cx="118572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Desarrollo Prueba de Caja Blanca</a:t>
            </a:r>
            <a:endParaRPr/>
          </a:p>
        </p:txBody>
      </p:sp>
      <p:pic>
        <p:nvPicPr>
          <p:cNvPr descr="logoCM_SAna_SRaf.png" id="128" name="Google Shape;1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421692" y="222398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Desventajas</a:t>
            </a:r>
            <a:r>
              <a:rPr lang="en-US" sz="3000"/>
              <a:t> de las pruebas de caja blanca: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Las pruebas de caja blanca pueden ser bastante complicadas y </a:t>
            </a:r>
            <a:r>
              <a:rPr b="1" lang="en-US" sz="3000"/>
              <a:t>costosas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Las pruebas de caja blanca de los desarrolladores no pueden dar lugar a </a:t>
            </a:r>
            <a:r>
              <a:rPr b="1" lang="en-US" sz="3000"/>
              <a:t>errores</a:t>
            </a:r>
            <a:r>
              <a:rPr lang="en-US" sz="3000"/>
              <a:t> de producción.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Las pruebas de caja blanca requieren </a:t>
            </a:r>
            <a:r>
              <a:rPr b="1" lang="en-US" sz="3000"/>
              <a:t>recursos</a:t>
            </a:r>
            <a:r>
              <a:rPr lang="en-US" sz="3000"/>
              <a:t> profesionales, con una comprensión detallada de la programación y la implementación.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Se necesita una prueba de </a:t>
            </a:r>
            <a:r>
              <a:rPr b="1" lang="en-US" sz="3000"/>
              <a:t>tiempo</a:t>
            </a:r>
            <a:r>
              <a:rPr lang="en-US" sz="3000"/>
              <a:t> en un recuadro blanco.</a:t>
            </a:r>
            <a:endParaRPr sz="3000"/>
          </a:p>
        </p:txBody>
      </p:sp>
      <p:sp>
        <p:nvSpPr>
          <p:cNvPr id="135" name="Google Shape;135;p24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584200" y="284125"/>
            <a:ext cx="118572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Desarrollo Prueba de Caja Blanca</a:t>
            </a:r>
            <a:endParaRPr/>
          </a:p>
        </p:txBody>
      </p:sp>
      <p:pic>
        <p:nvPicPr>
          <p:cNvPr descr="logoCM_SAna_SRaf.png"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421692" y="222398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584199" y="284133"/>
            <a:ext cx="81246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Componentes de la Caja Blanca</a:t>
            </a:r>
            <a:endParaRPr/>
          </a:p>
        </p:txBody>
      </p:sp>
      <p:pic>
        <p:nvPicPr>
          <p:cNvPr descr="logoCM_SAna_SRaf.png"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 rotWithShape="1">
          <a:blip r:embed="rId4">
            <a:alphaModFix/>
          </a:blip>
          <a:srcRect b="0" l="0" r="1516" t="0"/>
          <a:stretch/>
        </p:blipFill>
        <p:spPr>
          <a:xfrm>
            <a:off x="6160050" y="2543862"/>
            <a:ext cx="6305825" cy="4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421698" y="2241460"/>
            <a:ext cx="6459900" cy="52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-Región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-Nodo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-Arista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-Complejidad Ciclomática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-Derivación de casos de prueba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-9881" y="8802904"/>
            <a:ext cx="13024562" cy="976814"/>
          </a:xfrm>
          <a:prstGeom prst="rect">
            <a:avLst/>
          </a:prstGeom>
          <a:solidFill>
            <a:srgbClr val="2E81A8">
              <a:alpha val="2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421692" y="28413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Técnica de prueba que evalúa el </a:t>
            </a:r>
            <a:r>
              <a:rPr b="1" lang="en-US" sz="3000"/>
              <a:t>código</a:t>
            </a:r>
            <a:r>
              <a:rPr lang="en-US" sz="3000"/>
              <a:t> y la </a:t>
            </a:r>
            <a:r>
              <a:rPr b="1" lang="en-US" sz="3000"/>
              <a:t>estructura interna</a:t>
            </a:r>
            <a:r>
              <a:rPr lang="en-US" sz="3000"/>
              <a:t> de un programa. Se centra en analizar cada uno de los posibles caminos en el </a:t>
            </a:r>
            <a:r>
              <a:rPr b="1" lang="en-US" sz="3000"/>
              <a:t>flujo de ejecución</a:t>
            </a:r>
            <a:r>
              <a:rPr lang="en-US" sz="3000"/>
              <a:t> de un programa ante unos valores de entrada concretos.</a:t>
            </a:r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-9881" y="-10896"/>
            <a:ext cx="13024562" cy="1358500"/>
          </a:xfrm>
          <a:prstGeom prst="rect">
            <a:avLst/>
          </a:prstGeom>
          <a:solidFill>
            <a:srgbClr val="2E81A8">
              <a:alpha val="8784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584199" y="284133"/>
            <a:ext cx="8124727" cy="7684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Definición “Prueba de Caja Blanca”</a:t>
            </a:r>
            <a:endParaRPr/>
          </a:p>
        </p:txBody>
      </p:sp>
      <p:pic>
        <p:nvPicPr>
          <p:cNvPr descr="logoCM_SAna_SRaf.png" id="51" name="Google Shape;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055" y="4793921"/>
            <a:ext cx="7980700" cy="32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421692" y="1347510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chemeClr val="dk1"/>
                </a:solidFill>
              </a:rPr>
              <a:t>Este tipo de prueba trata de buscar </a:t>
            </a:r>
            <a:r>
              <a:rPr b="1" lang="en-US" sz="3000">
                <a:solidFill>
                  <a:schemeClr val="dk1"/>
                </a:solidFill>
              </a:rPr>
              <a:t>errores</a:t>
            </a:r>
            <a:r>
              <a:rPr lang="en-US" sz="3000">
                <a:solidFill>
                  <a:schemeClr val="dk1"/>
                </a:solidFill>
              </a:rPr>
              <a:t> haciendo que se ejecuten todos los posibles flujos de ejecución.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chemeClr val="dk1"/>
                </a:solidFill>
              </a:rPr>
              <a:t>El ingeniero del software en cuestión puede obtener distintos casos de prueba: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Que ejecuten al menos una vez cada </a:t>
            </a:r>
            <a:r>
              <a:rPr b="1" lang="en-US" sz="3000">
                <a:solidFill>
                  <a:schemeClr val="dk1"/>
                </a:solidFill>
              </a:rPr>
              <a:t>instrucción</a:t>
            </a:r>
            <a:r>
              <a:rPr lang="en-US" sz="3000">
                <a:solidFill>
                  <a:schemeClr val="dk1"/>
                </a:solidFill>
              </a:rPr>
              <a:t> del programa.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Que ejecuten los </a:t>
            </a:r>
            <a:r>
              <a:rPr b="1" lang="en-US" sz="3000">
                <a:solidFill>
                  <a:schemeClr val="dk1"/>
                </a:solidFill>
              </a:rPr>
              <a:t>bucles</a:t>
            </a:r>
            <a:r>
              <a:rPr lang="en-US" sz="3000">
                <a:solidFill>
                  <a:schemeClr val="dk1"/>
                </a:solidFill>
              </a:rPr>
              <a:t> (probando todos los casos).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Que ejecuten al menos una vez todas las </a:t>
            </a:r>
            <a:r>
              <a:rPr b="1" lang="en-US" sz="3000">
                <a:solidFill>
                  <a:schemeClr val="dk1"/>
                </a:solidFill>
              </a:rPr>
              <a:t>decisiones lógicas</a:t>
            </a:r>
            <a:r>
              <a:rPr lang="en-US" sz="3000">
                <a:solidFill>
                  <a:schemeClr val="dk1"/>
                </a:solidFill>
              </a:rPr>
              <a:t> (tanto verdaderas como falsas). </a:t>
            </a:r>
            <a:endParaRPr sz="3400"/>
          </a:p>
        </p:txBody>
      </p:sp>
      <p:sp>
        <p:nvSpPr>
          <p:cNvPr id="59" name="Google Shape;59;p16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584199" y="284133"/>
            <a:ext cx="81246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Prueba de Caja Blanca</a:t>
            </a:r>
            <a:endParaRPr/>
          </a:p>
        </p:txBody>
      </p:sp>
      <p:pic>
        <p:nvPicPr>
          <p:cNvPr descr="logoCM_SAna_SRaf.png" id="61" name="Google Shape;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175" y="5788925"/>
            <a:ext cx="4498476" cy="30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421667" y="28413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Principales técnicas de diseño de pruebas de caja blanca: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Pruebas de </a:t>
            </a:r>
            <a:r>
              <a:rPr b="1" lang="en-US" sz="3000"/>
              <a:t>flujo de control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Pruebas de </a:t>
            </a:r>
            <a:r>
              <a:rPr b="1" lang="en-US" sz="3000"/>
              <a:t>flujo de datos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Pruebas de </a:t>
            </a:r>
            <a:r>
              <a:rPr b="1" lang="en-US" sz="3000"/>
              <a:t>bifurcación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 del “</a:t>
            </a:r>
            <a:r>
              <a:rPr b="1" lang="en-US" sz="3000"/>
              <a:t>camino básico</a:t>
            </a:r>
            <a:r>
              <a:rPr lang="en-US" sz="3000"/>
              <a:t>”.</a:t>
            </a:r>
            <a:endParaRPr sz="3000"/>
          </a:p>
        </p:txBody>
      </p:sp>
      <p:sp>
        <p:nvSpPr>
          <p:cNvPr id="69" name="Google Shape;69;p17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584199" y="284133"/>
            <a:ext cx="81246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Prueba de Caja Blanca</a:t>
            </a:r>
            <a:endParaRPr/>
          </a:p>
        </p:txBody>
      </p:sp>
      <p:pic>
        <p:nvPicPr>
          <p:cNvPr descr="logoCM_SAna_SRaf.png"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575" y="4667823"/>
            <a:ext cx="5457625" cy="36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421692" y="28413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Se trata de una </a:t>
            </a:r>
            <a:r>
              <a:rPr b="1" lang="en-US" sz="3000">
                <a:solidFill>
                  <a:schemeClr val="dk1"/>
                </a:solidFill>
              </a:rPr>
              <a:t>técnica de diseño</a:t>
            </a:r>
            <a:r>
              <a:rPr lang="en-US" sz="3000">
                <a:solidFill>
                  <a:schemeClr val="dk1"/>
                </a:solidFill>
              </a:rPr>
              <a:t> de pruebas de caja blanca con la que se consiguen casos de prueba de caja blanca.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En esta prueba se verifica que un programa </a:t>
            </a:r>
            <a:r>
              <a:rPr b="1" lang="en-US" sz="3000">
                <a:solidFill>
                  <a:schemeClr val="dk1"/>
                </a:solidFill>
              </a:rPr>
              <a:t>funciona</a:t>
            </a:r>
            <a:r>
              <a:rPr lang="en-US" sz="3000">
                <a:solidFill>
                  <a:schemeClr val="dk1"/>
                </a:solidFill>
              </a:rPr>
              <a:t> correctamente. Para ello, cada una de las instrucciones del programa debe haberse ejecutado al menos </a:t>
            </a:r>
            <a:r>
              <a:rPr b="1" lang="en-US" sz="3000">
                <a:solidFill>
                  <a:schemeClr val="dk1"/>
                </a:solidFill>
              </a:rPr>
              <a:t>una vez</a:t>
            </a:r>
            <a:r>
              <a:rPr lang="en-US" sz="3000">
                <a:solidFill>
                  <a:schemeClr val="dk1"/>
                </a:solidFill>
              </a:rPr>
              <a:t> correctamente.</a:t>
            </a:r>
            <a:endParaRPr sz="3000"/>
          </a:p>
        </p:txBody>
      </p:sp>
      <p:sp>
        <p:nvSpPr>
          <p:cNvPr id="79" name="Google Shape;79;p18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584200" y="284125"/>
            <a:ext cx="95757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Definición “Prueba del Camino Básico ”</a:t>
            </a:r>
            <a:endParaRPr/>
          </a:p>
        </p:txBody>
      </p:sp>
      <p:pic>
        <p:nvPicPr>
          <p:cNvPr descr="logoCM_SAna_SRaf.png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475" y="5264725"/>
            <a:ext cx="11231425" cy="29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421692" y="222398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Las pruebas de caja blanca se desarrollan en dos sencillos pasos: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Paso 1) Consiste en detectar </a:t>
            </a:r>
            <a:r>
              <a:rPr b="1" lang="en-US" sz="3000"/>
              <a:t>problemas de </a:t>
            </a:r>
            <a:r>
              <a:rPr b="1" lang="en-US" sz="3000"/>
              <a:t>seguridad</a:t>
            </a:r>
            <a:r>
              <a:rPr lang="en-US" sz="3000"/>
              <a:t> y prevenir </a:t>
            </a:r>
            <a:r>
              <a:rPr b="1" lang="en-US" sz="3000"/>
              <a:t>ataques</a:t>
            </a:r>
            <a:r>
              <a:rPr lang="en-US" sz="3000"/>
              <a:t> de piratas informáticos de usuarios ingenuos que puedan inyectar código malicioso. Realizado por el </a:t>
            </a:r>
            <a:r>
              <a:rPr b="1" lang="en-US" sz="3000"/>
              <a:t>evaluador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Paso 2) Consiste en realizar pruebas del código fuente de la aplicación para determinar si el flujo y la estructura son los </a:t>
            </a:r>
            <a:r>
              <a:rPr b="1" lang="en-US" sz="3000"/>
              <a:t>adecuados</a:t>
            </a:r>
            <a:r>
              <a:rPr lang="en-US" sz="3000"/>
              <a:t>. Realizado por el probador, aunque también es necesario el evaluador.</a:t>
            </a:r>
            <a:endParaRPr sz="3000"/>
          </a:p>
        </p:txBody>
      </p:sp>
      <p:sp>
        <p:nvSpPr>
          <p:cNvPr id="89" name="Google Shape;89;p19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584200" y="284125"/>
            <a:ext cx="11936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Desarrollo Prueba de Caja Blanca</a:t>
            </a:r>
            <a:endParaRPr/>
          </a:p>
        </p:txBody>
      </p:sp>
      <p:pic>
        <p:nvPicPr>
          <p:cNvPr descr="logoCM_SAna_SRaf.png"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41842" y="2224010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Ejemplo de prueba de “WhiteBox”: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8" name="Google Shape;98;p20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584200" y="284125"/>
            <a:ext cx="119988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Desarrollo Prueba de Caja Blanca</a:t>
            </a:r>
            <a:endParaRPr/>
          </a:p>
        </p:txBody>
      </p:sp>
      <p:pic>
        <p:nvPicPr>
          <p:cNvPr descr="logoCM_SAna_SRaf.png"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5688" y="3114213"/>
            <a:ext cx="85248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421692" y="222398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Para realizar estas pruebas se utilizará la técnica del </a:t>
            </a:r>
            <a:r>
              <a:rPr b="1" lang="en-US" sz="3000">
                <a:solidFill>
                  <a:schemeClr val="dk1"/>
                </a:solidFill>
              </a:rPr>
              <a:t>análisis de cobertura de código</a:t>
            </a:r>
            <a:r>
              <a:rPr lang="en-US" sz="3000">
                <a:solidFill>
                  <a:schemeClr val="dk1"/>
                </a:solidFill>
              </a:rPr>
              <a:t>, que ayudará a encontrar </a:t>
            </a:r>
            <a:r>
              <a:rPr b="1" lang="en-US" sz="3000">
                <a:solidFill>
                  <a:schemeClr val="dk1"/>
                </a:solidFill>
              </a:rPr>
              <a:t>lagunas</a:t>
            </a:r>
            <a:r>
              <a:rPr lang="en-US" sz="3000">
                <a:solidFill>
                  <a:schemeClr val="dk1"/>
                </a:solidFill>
              </a:rPr>
              <a:t> en los casos de prueba y crear nuevos.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También se puede automatizar esta técnica mediante una serie de herramientas conocidas como </a:t>
            </a:r>
            <a:r>
              <a:rPr b="1" lang="en-US" sz="3000">
                <a:solidFill>
                  <a:schemeClr val="dk1"/>
                </a:solidFill>
              </a:rPr>
              <a:t>análisis de cubiertas</a:t>
            </a:r>
            <a:r>
              <a:rPr lang="en-US" sz="3000">
                <a:solidFill>
                  <a:schemeClr val="dk1"/>
                </a:solidFill>
              </a:rPr>
              <a:t>.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Las más importantes son: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Cubierta de declaración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Cubierta de rama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Cobertura de decisiones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Coberturas condicional y multicondicional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 Cubierta de máquina de estado terminada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Cubierta de sendero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Prueba de flujo controlado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Prueba de flujo de datos</a:t>
            </a:r>
            <a:endParaRPr sz="3000"/>
          </a:p>
        </p:txBody>
      </p:sp>
      <p:sp>
        <p:nvSpPr>
          <p:cNvPr id="108" name="Google Shape;108;p21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84200" y="284125"/>
            <a:ext cx="117108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Desarrollo Prueba de Caja Blanca</a:t>
            </a:r>
            <a:endParaRPr/>
          </a:p>
        </p:txBody>
      </p:sp>
      <p:pic>
        <p:nvPicPr>
          <p:cNvPr descr="logoCM_SAna_SRaf.png"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421692" y="222398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Existen varios tipos de pruebas de caja blanca: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 de </a:t>
            </a:r>
            <a:r>
              <a:rPr b="1" lang="en-US" sz="3000"/>
              <a:t>unidad</a:t>
            </a:r>
            <a:r>
              <a:rPr lang="en-US" sz="3000"/>
              <a:t>: corrige la mayor parte de los </a:t>
            </a:r>
            <a:r>
              <a:rPr b="1" lang="en-US" sz="3000"/>
              <a:t>errores</a:t>
            </a:r>
            <a:r>
              <a:rPr lang="en-US" sz="3000"/>
              <a:t> antes de que lo haga “Unit Testing”.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 de </a:t>
            </a:r>
            <a:r>
              <a:rPr b="1" lang="en-US" sz="3000"/>
              <a:t>pérdida de memoria</a:t>
            </a:r>
            <a:r>
              <a:rPr lang="en-US" sz="3000"/>
              <a:t>: detectar la </a:t>
            </a:r>
            <a:r>
              <a:rPr b="1" lang="en-US" sz="3000"/>
              <a:t>fuga</a:t>
            </a:r>
            <a:r>
              <a:rPr lang="en-US" sz="3000"/>
              <a:t> de memoria para acelerar la aplicación software.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 de </a:t>
            </a:r>
            <a:r>
              <a:rPr b="1" lang="en-US" sz="3000"/>
              <a:t>penetración</a:t>
            </a:r>
            <a:r>
              <a:rPr lang="en-US" sz="3000"/>
              <a:t>: atacar el código desde varios ángulos para exponer las </a:t>
            </a:r>
            <a:r>
              <a:rPr b="1" lang="en-US" sz="3000"/>
              <a:t>amenazas</a:t>
            </a:r>
            <a:r>
              <a:rPr lang="en-US" sz="3000"/>
              <a:t> de seguridad.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 de </a:t>
            </a:r>
            <a:r>
              <a:rPr b="1" lang="en-US" sz="3000"/>
              <a:t>transformación</a:t>
            </a:r>
            <a:r>
              <a:rPr lang="en-US" sz="3000"/>
              <a:t> de caja blanca: determinar las mejores técnicas de </a:t>
            </a:r>
            <a:r>
              <a:rPr b="1" lang="en-US" sz="3000"/>
              <a:t>codificación</a:t>
            </a:r>
            <a:r>
              <a:rPr lang="en-US" sz="3000"/>
              <a:t> para ampliar una solución de software.</a:t>
            </a:r>
            <a:endParaRPr sz="3000"/>
          </a:p>
        </p:txBody>
      </p:sp>
      <p:sp>
        <p:nvSpPr>
          <p:cNvPr id="117" name="Google Shape;117;p22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584200" y="284125"/>
            <a:ext cx="118839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Desarrollo Prueba de Caja Blanca</a:t>
            </a:r>
            <a:endParaRPr/>
          </a:p>
        </p:txBody>
      </p:sp>
      <p:pic>
        <p:nvPicPr>
          <p:cNvPr descr="logoCM_SAna_SRaf.png"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