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 id="2147483729" r:id="rId5"/>
  </p:sldMasterIdLst>
  <p:notesMasterIdLst>
    <p:notesMasterId r:id="rId29"/>
  </p:notesMasterIdLst>
  <p:handoutMasterIdLst>
    <p:handoutMasterId r:id="rId30"/>
  </p:handoutMasterIdLst>
  <p:sldIdLst>
    <p:sldId id="256" r:id="rId6"/>
    <p:sldId id="257" r:id="rId7"/>
    <p:sldId id="267" r:id="rId8"/>
    <p:sldId id="258" r:id="rId9"/>
    <p:sldId id="263" r:id="rId10"/>
    <p:sldId id="260" r:id="rId11"/>
    <p:sldId id="261" r:id="rId12"/>
    <p:sldId id="268" r:id="rId13"/>
    <p:sldId id="266" r:id="rId14"/>
    <p:sldId id="265" r:id="rId15"/>
    <p:sldId id="269" r:id="rId16"/>
    <p:sldId id="271" r:id="rId17"/>
    <p:sldId id="270" r:id="rId18"/>
    <p:sldId id="272" r:id="rId19"/>
    <p:sldId id="273" r:id="rId20"/>
    <p:sldId id="274" r:id="rId21"/>
    <p:sldId id="277" r:id="rId22"/>
    <p:sldId id="276" r:id="rId23"/>
    <p:sldId id="278" r:id="rId24"/>
    <p:sldId id="279" r:id="rId25"/>
    <p:sldId id="280" r:id="rId26"/>
    <p:sldId id="281" r:id="rId27"/>
    <p:sldId id="262" r:id="rId28"/>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A8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370E52C-C348-49C6-984F-B7C0D4ABEEC5}" type="datetime1">
              <a:rPr lang="zh-TW" altLang="en-US" smtClean="0">
                <a:latin typeface="Microsoft JhengHei UI" panose="020B0604030504040204" pitchFamily="34" charset="-120"/>
                <a:ea typeface="Microsoft JhengHei UI" panose="020B0604030504040204" pitchFamily="34" charset="-120"/>
              </a:rPr>
              <a:t>2020/6/22</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2C8D43-8168-48C8-91A7-63EACBACA74B}"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310998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566489F-A92B-45AE-AB74-4B348A3D8B9C}" type="datetime1">
              <a:rPr lang="zh-TW" altLang="en-US" noProof="0" smtClean="0"/>
              <a:t>2020/6/22</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5603C52C-5E29-41AF-BAA3-8217E886DA08}" type="slidenum">
              <a:rPr lang="en-US" altLang="zh-TW" noProof="0" smtClean="0"/>
              <a:pPr/>
              <a:t>‹#›</a:t>
            </a:fld>
            <a:endParaRPr lang="zh-TW" altLang="en-US" noProof="0"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78736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10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51148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11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428639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64143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13</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815235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14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96716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15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04345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16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902430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17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573427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18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35044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19</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046392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43966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20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62868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21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18087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22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11951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23</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8638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3</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73979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253135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75763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1496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42722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16996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5603C52C-5E29-41AF-BAA3-8217E886DA08}" type="slidenum">
              <a:rPr lang="en-US" altLang="zh-TW" smtClean="0">
                <a:latin typeface="Microsoft JhengHei UI" panose="020B0604030504040204" pitchFamily="34" charset="-120"/>
                <a:ea typeface="Microsoft JhengHei UI" panose="020B0604030504040204" pitchFamily="34" charset="-120"/>
              </a:rPr>
              <a:t>9</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1999561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圖片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標題 1"/>
          <p:cNvSpPr>
            <a:spLocks noGrp="1"/>
          </p:cNvSpPr>
          <p:nvPr>
            <p:ph type="ctrTitle"/>
          </p:nvPr>
        </p:nvSpPr>
        <p:spPr>
          <a:xfrm>
            <a:off x="1371600" y="1803405"/>
            <a:ext cx="9448800" cy="1825096"/>
          </a:xfrm>
        </p:spPr>
        <p:txBody>
          <a:bodyPr rtlCol="0" anchor="b">
            <a:normAutofit/>
          </a:bodyPr>
          <a:lstStyle>
            <a:lvl1pPr algn="l">
              <a:defRPr sz="6000"/>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1371600" y="3632201"/>
            <a:ext cx="9448800" cy="685800"/>
          </a:xfrm>
        </p:spPr>
        <p:txBody>
          <a:bodyPr rtlCol="0">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按一下以編輯母片子標題樣式</a:t>
            </a:r>
            <a:endParaRPr lang="zh-TW" altLang="en-US" noProof="0" dirty="0"/>
          </a:p>
        </p:txBody>
      </p:sp>
      <p:sp>
        <p:nvSpPr>
          <p:cNvPr id="4" name="日期版面配置區 3"/>
          <p:cNvSpPr>
            <a:spLocks noGrp="1"/>
          </p:cNvSpPr>
          <p:nvPr>
            <p:ph type="dt" sz="half" idx="10"/>
          </p:nvPr>
        </p:nvSpPr>
        <p:spPr>
          <a:xfrm>
            <a:off x="7909561" y="4314328"/>
            <a:ext cx="2910840" cy="374642"/>
          </a:xfrm>
        </p:spPr>
        <p:txBody>
          <a:bodyPr rtlCol="0"/>
          <a:lstStyle/>
          <a:p>
            <a:pPr rtl="0"/>
            <a:fld id="{A776CA55-E181-4B8F-95B2-0491FAB5896A}" type="datetime1">
              <a:rPr lang="zh-TW" altLang="en-US" noProof="0" smtClean="0"/>
              <a:t>2020/6/22</a:t>
            </a:fld>
            <a:endParaRPr lang="zh-TW" altLang="en-US" noProof="0" dirty="0"/>
          </a:p>
        </p:txBody>
      </p:sp>
      <p:sp>
        <p:nvSpPr>
          <p:cNvPr id="5" name="頁尾版面配置區 4"/>
          <p:cNvSpPr>
            <a:spLocks noGrp="1"/>
          </p:cNvSpPr>
          <p:nvPr>
            <p:ph type="ftr" sz="quarter" idx="11"/>
          </p:nvPr>
        </p:nvSpPr>
        <p:spPr>
          <a:xfrm>
            <a:off x="1371600" y="4323845"/>
            <a:ext cx="6400800" cy="365125"/>
          </a:xfrm>
        </p:spPr>
        <p:txBody>
          <a:bodyPr rtlCol="0"/>
          <a:lstStyle/>
          <a:p>
            <a:pPr rtl="0"/>
            <a:endParaRPr lang="zh-TW" altLang="en-US" noProof="0" dirty="0"/>
          </a:p>
        </p:txBody>
      </p:sp>
      <p:sp>
        <p:nvSpPr>
          <p:cNvPr id="6" name="投影片編號預留位置 5"/>
          <p:cNvSpPr>
            <a:spLocks noGrp="1"/>
          </p:cNvSpPr>
          <p:nvPr>
            <p:ph type="sldNum" sz="quarter" idx="12"/>
          </p:nvPr>
        </p:nvSpPr>
        <p:spPr>
          <a:xfrm>
            <a:off x="8077200" y="1430866"/>
            <a:ext cx="2743200" cy="365125"/>
          </a:xfrm>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含標題的全景圖片">
    <p:spTree>
      <p:nvGrpSpPr>
        <p:cNvPr id="1" name=""/>
        <p:cNvGrpSpPr/>
        <p:nvPr/>
      </p:nvGrpSpPr>
      <p:grpSpPr>
        <a:xfrm>
          <a:off x="0" y="0"/>
          <a:ext cx="0" cy="0"/>
          <a:chOff x="0" y="0"/>
          <a:chExt cx="0" cy="0"/>
        </a:xfrm>
      </p:grpSpPr>
      <p:sp>
        <p:nvSpPr>
          <p:cNvPr id="2" name="標題 1"/>
          <p:cNvSpPr>
            <a:spLocks noGrp="1"/>
          </p:cNvSpPr>
          <p:nvPr>
            <p:ph type="title"/>
          </p:nvPr>
        </p:nvSpPr>
        <p:spPr>
          <a:xfrm>
            <a:off x="685777" y="4697360"/>
            <a:ext cx="10822034" cy="819355"/>
          </a:xfrm>
        </p:spPr>
        <p:txBody>
          <a:bodyPr rtlCol="0" anchor="b"/>
          <a:lstStyle>
            <a:lvl1pPr algn="l">
              <a:defRPr sz="3200"/>
            </a:lvl1pPr>
          </a:lstStyle>
          <a:p>
            <a:pPr rtl="0"/>
            <a:r>
              <a:rPr lang="zh-TW" altLang="en-US" noProof="0"/>
              <a:t>按一下以編輯母片標題樣式</a:t>
            </a:r>
            <a:endParaRPr lang="zh-TW" altLang="en-US" noProof="0" dirty="0"/>
          </a:p>
        </p:txBody>
      </p:sp>
      <p:sp>
        <p:nvSpPr>
          <p:cNvPr id="3" name="圖片預留位置 2"/>
          <p:cNvSpPr>
            <a:spLocks noGrp="1" noChangeAspect="1"/>
          </p:cNvSpPr>
          <p:nvPr>
            <p:ph type="pic" idx="1"/>
          </p:nvPr>
        </p:nvSpPr>
        <p:spPr>
          <a:xfrm>
            <a:off x="681727" y="941439"/>
            <a:ext cx="10821840" cy="3478161"/>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685800" y="5516715"/>
            <a:ext cx="10820400" cy="701969"/>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B5D64748-8183-40BE-A5A9-74F534CB23CC}" type="datetime1">
              <a:rPr lang="zh-TW" altLang="en-US" noProof="0" smtClean="0"/>
              <a:t>2020/6/22</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標題與輔助字幕">
    <p:spTree>
      <p:nvGrpSpPr>
        <p:cNvPr id="1" name=""/>
        <p:cNvGrpSpPr/>
        <p:nvPr/>
      </p:nvGrpSpPr>
      <p:grpSpPr>
        <a:xfrm>
          <a:off x="0" y="0"/>
          <a:ext cx="0" cy="0"/>
          <a:chOff x="0" y="0"/>
          <a:chExt cx="0" cy="0"/>
        </a:xfrm>
      </p:grpSpPr>
      <p:pic>
        <p:nvPicPr>
          <p:cNvPr id="8" name="圖片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標題 1"/>
          <p:cNvSpPr>
            <a:spLocks noGrp="1"/>
          </p:cNvSpPr>
          <p:nvPr>
            <p:ph type="title"/>
          </p:nvPr>
        </p:nvSpPr>
        <p:spPr>
          <a:xfrm>
            <a:off x="685800" y="753532"/>
            <a:ext cx="10820400" cy="2802467"/>
          </a:xfrm>
        </p:spPr>
        <p:txBody>
          <a:bodyPr rtlCol="0" anchor="ctr"/>
          <a:lstStyle>
            <a:lvl1pPr algn="l">
              <a:defRPr sz="3200"/>
            </a:lvl1pPr>
          </a:lstStyle>
          <a:p>
            <a:pPr rtl="0"/>
            <a:r>
              <a:rPr lang="zh-TW" altLang="en-US" noProof="0"/>
              <a:t>按一下以編輯母片標題樣式</a:t>
            </a:r>
            <a:endParaRPr lang="zh-TW" altLang="en-US" noProof="0" dirty="0"/>
          </a:p>
        </p:txBody>
      </p:sp>
      <p:sp>
        <p:nvSpPr>
          <p:cNvPr id="4" name="文字預留位置 3"/>
          <p:cNvSpPr>
            <a:spLocks noGrp="1"/>
          </p:cNvSpPr>
          <p:nvPr>
            <p:ph type="body" sz="half" idx="2"/>
          </p:nvPr>
        </p:nvSpPr>
        <p:spPr>
          <a:xfrm>
            <a:off x="1024467" y="3649133"/>
            <a:ext cx="10130516" cy="99906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編輯母片文字樣式</a:t>
            </a:r>
          </a:p>
        </p:txBody>
      </p:sp>
      <p:sp>
        <p:nvSpPr>
          <p:cNvPr id="5" name="日期版面配置區 4"/>
          <p:cNvSpPr>
            <a:spLocks noGrp="1"/>
          </p:cNvSpPr>
          <p:nvPr>
            <p:ph type="dt" sz="half" idx="10"/>
          </p:nvPr>
        </p:nvSpPr>
        <p:spPr>
          <a:xfrm>
            <a:off x="7814452" y="381000"/>
            <a:ext cx="2910840" cy="365125"/>
          </a:xfrm>
        </p:spPr>
        <p:txBody>
          <a:bodyPr rtlCol="0"/>
          <a:lstStyle>
            <a:lvl1pPr algn="r">
              <a:defRPr/>
            </a:lvl1pPr>
          </a:lstStyle>
          <a:p>
            <a:pPr rtl="0"/>
            <a:fld id="{13250EA2-69C8-49F4-BD78-816D194784BD}" type="datetime1">
              <a:rPr lang="zh-TW" altLang="en-US" noProof="0" smtClean="0"/>
              <a:t>2020/6/22</a:t>
            </a:fld>
            <a:endParaRPr lang="zh-TW" altLang="en-US" noProof="0" dirty="0"/>
          </a:p>
        </p:txBody>
      </p:sp>
      <p:sp>
        <p:nvSpPr>
          <p:cNvPr id="6" name="頁尾預留位置 5"/>
          <p:cNvSpPr>
            <a:spLocks noGrp="1"/>
          </p:cNvSpPr>
          <p:nvPr>
            <p:ph type="ftr" sz="quarter" idx="11"/>
          </p:nvPr>
        </p:nvSpPr>
        <p:spPr>
          <a:xfrm>
            <a:off x="685800" y="379941"/>
            <a:ext cx="6991492" cy="365125"/>
          </a:xfrm>
        </p:spPr>
        <p:txBody>
          <a:bodyPr rtlCol="0"/>
          <a:lstStyle/>
          <a:p>
            <a:pPr rtl="0"/>
            <a:endParaRPr lang="zh-TW" altLang="en-US" noProof="0" dirty="0"/>
          </a:p>
        </p:txBody>
      </p:sp>
      <p:sp>
        <p:nvSpPr>
          <p:cNvPr id="7" name="投影片編號版面配置區 6"/>
          <p:cNvSpPr>
            <a:spLocks noGrp="1"/>
          </p:cNvSpPr>
          <p:nvPr>
            <p:ph type="sldNum" sz="quarter" idx="12"/>
          </p:nvPr>
        </p:nvSpPr>
        <p:spPr>
          <a:xfrm>
            <a:off x="10862452" y="381000"/>
            <a:ext cx="643748" cy="365125"/>
          </a:xfrm>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含標題的引述">
    <p:spTree>
      <p:nvGrpSpPr>
        <p:cNvPr id="1" name=""/>
        <p:cNvGrpSpPr/>
        <p:nvPr/>
      </p:nvGrpSpPr>
      <p:grpSpPr>
        <a:xfrm>
          <a:off x="0" y="0"/>
          <a:ext cx="0" cy="0"/>
          <a:chOff x="0" y="0"/>
          <a:chExt cx="0" cy="0"/>
        </a:xfrm>
      </p:grpSpPr>
      <p:pic>
        <p:nvPicPr>
          <p:cNvPr id="13" name="圖片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標題 1"/>
          <p:cNvSpPr>
            <a:spLocks noGrp="1"/>
          </p:cNvSpPr>
          <p:nvPr>
            <p:ph type="title"/>
          </p:nvPr>
        </p:nvSpPr>
        <p:spPr>
          <a:xfrm>
            <a:off x="1024467" y="753533"/>
            <a:ext cx="10151533" cy="2604495"/>
          </a:xfrm>
        </p:spPr>
        <p:txBody>
          <a:bodyPr rtlCol="0" anchor="ctr"/>
          <a:lstStyle>
            <a:lvl1pPr algn="l">
              <a:defRPr sz="3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12" name="文字預留位置 3"/>
          <p:cNvSpPr>
            <a:spLocks noGrp="1"/>
          </p:cNvSpPr>
          <p:nvPr>
            <p:ph type="body" sz="half" idx="13"/>
          </p:nvPr>
        </p:nvSpPr>
        <p:spPr>
          <a:xfrm>
            <a:off x="1303865" y="3365556"/>
            <a:ext cx="9592736" cy="444443"/>
          </a:xfrm>
        </p:spPr>
        <p:txBody>
          <a:bodyPr rtlCol="0" anchor="t">
            <a:normAutofit/>
          </a:bodyPr>
          <a:lstStyle>
            <a:lvl1pPr marL="0" indent="0">
              <a:buNone/>
              <a:defRPr sz="14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編輯母片文字樣式</a:t>
            </a:r>
          </a:p>
        </p:txBody>
      </p:sp>
      <p:sp>
        <p:nvSpPr>
          <p:cNvPr id="4" name="文字預留位置 3"/>
          <p:cNvSpPr>
            <a:spLocks noGrp="1"/>
          </p:cNvSpPr>
          <p:nvPr>
            <p:ph type="body" sz="half" idx="2"/>
          </p:nvPr>
        </p:nvSpPr>
        <p:spPr>
          <a:xfrm>
            <a:off x="1024467" y="3959862"/>
            <a:ext cx="10151533" cy="679871"/>
          </a:xfrm>
        </p:spPr>
        <p:txBody>
          <a:bodyPr rtlCol="0" anchor="ctr">
            <a:normAutofit/>
          </a:bodyPr>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編輯母片文字樣式</a:t>
            </a:r>
          </a:p>
        </p:txBody>
      </p:sp>
      <p:sp>
        <p:nvSpPr>
          <p:cNvPr id="5" name="日期版面配置區 4"/>
          <p:cNvSpPr>
            <a:spLocks noGrp="1"/>
          </p:cNvSpPr>
          <p:nvPr>
            <p:ph type="dt" sz="half" idx="10"/>
          </p:nvPr>
        </p:nvSpPr>
        <p:spPr>
          <a:xfrm>
            <a:off x="7814452" y="381000"/>
            <a:ext cx="2910840" cy="365125"/>
          </a:xfrm>
        </p:spPr>
        <p:txBody>
          <a:bodyPr rtlCol="0"/>
          <a:lstStyle>
            <a:lvl1pPr algn="r">
              <a:defRPr>
                <a:latin typeface="Microsoft JhengHei UI" panose="020B0604030504040204" pitchFamily="34" charset="-120"/>
                <a:ea typeface="Microsoft JhengHei UI" panose="020B0604030504040204" pitchFamily="34" charset="-120"/>
              </a:defRPr>
            </a:lvl1pPr>
          </a:lstStyle>
          <a:p>
            <a:fld id="{985EB5D8-406D-4E80-BBE6-739F5A2F5A50}" type="datetime1">
              <a:rPr lang="zh-TW" altLang="en-US" noProof="0" smtClean="0"/>
              <a:t>2020/6/22</a:t>
            </a:fld>
            <a:endParaRPr lang="zh-TW" altLang="en-US" noProof="0" dirty="0"/>
          </a:p>
        </p:txBody>
      </p:sp>
      <p:sp>
        <p:nvSpPr>
          <p:cNvPr id="6" name="頁尾預留位置 5"/>
          <p:cNvSpPr>
            <a:spLocks noGrp="1"/>
          </p:cNvSpPr>
          <p:nvPr>
            <p:ph type="ftr" sz="quarter" idx="11"/>
          </p:nvPr>
        </p:nvSpPr>
        <p:spPr>
          <a:xfrm>
            <a:off x="685800" y="379941"/>
            <a:ext cx="6991492" cy="365125"/>
          </a:xfrm>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版面配置區 6"/>
          <p:cNvSpPr>
            <a:spLocks noGrp="1"/>
          </p:cNvSpPr>
          <p:nvPr>
            <p:ph type="sldNum" sz="quarter" idx="12"/>
          </p:nvPr>
        </p:nvSpPr>
        <p:spPr>
          <a:xfrm>
            <a:off x="10862452" y="381000"/>
            <a:ext cx="643748" cy="365125"/>
          </a:xfrm>
        </p:spPr>
        <p:txBody>
          <a:bodyPr rtlCol="0"/>
          <a:lstStyle>
            <a:lvl1pPr>
              <a:defRPr>
                <a:latin typeface="Microsoft JhengHei UI" panose="020B0604030504040204" pitchFamily="34" charset="-120"/>
                <a:ea typeface="Microsoft JhengHei UI" panose="020B0604030504040204" pitchFamily="34" charset="-120"/>
              </a:defRPr>
            </a:lvl1pPr>
          </a:lstStyle>
          <a:p>
            <a:fld id="{6D22F896-40B5-4ADD-8801-0D06FADFA095}" type="slidenum">
              <a:rPr lang="en-US" altLang="zh-TW" noProof="0" smtClean="0"/>
              <a:pPr/>
              <a:t>‹#›</a:t>
            </a:fld>
            <a:endParaRPr lang="zh-TW" altLang="en-US" noProof="0" dirty="0"/>
          </a:p>
        </p:txBody>
      </p:sp>
      <p:sp>
        <p:nvSpPr>
          <p:cNvPr id="9" name="文字方塊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TW" altLang="en-US" sz="8000" noProof="0" dirty="0">
                <a:solidFill>
                  <a:schemeClr val="tx1"/>
                </a:solidFill>
                <a:effectLst/>
                <a:latin typeface="Microsoft JhengHei UI" panose="020B0604030504040204" pitchFamily="34" charset="-120"/>
                <a:ea typeface="Microsoft JhengHei UI" panose="020B0604030504040204" pitchFamily="34" charset="-120"/>
              </a:rPr>
              <a:t>“</a:t>
            </a:r>
          </a:p>
        </p:txBody>
      </p:sp>
      <p:sp>
        <p:nvSpPr>
          <p:cNvPr id="10" name="文字方塊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TW" altLang="en-US" sz="8000" noProof="0" dirty="0">
                <a:solidFill>
                  <a:schemeClr val="tx1"/>
                </a:solidFill>
                <a:effectLst/>
                <a:latin typeface="Microsoft JhengHei UI" panose="020B0604030504040204" pitchFamily="34" charset="-120"/>
                <a:ea typeface="Microsoft JhengHei UI" panose="020B0604030504040204" pitchFamily="34" charset="-120"/>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圖片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標題 1"/>
          <p:cNvSpPr>
            <a:spLocks noGrp="1"/>
          </p:cNvSpPr>
          <p:nvPr>
            <p:ph type="title"/>
          </p:nvPr>
        </p:nvSpPr>
        <p:spPr>
          <a:xfrm>
            <a:off x="1024495" y="1124701"/>
            <a:ext cx="10146186" cy="2511835"/>
          </a:xfrm>
        </p:spPr>
        <p:txBody>
          <a:bodyPr rtlCol="0" anchor="b"/>
          <a:lstStyle>
            <a:lvl1pPr algn="l">
              <a:defRPr sz="3200"/>
            </a:lvl1pPr>
          </a:lstStyle>
          <a:p>
            <a:pPr rtl="0"/>
            <a:r>
              <a:rPr lang="zh-TW" altLang="en-US" noProof="0"/>
              <a:t>按一下以編輯母片標題樣式</a:t>
            </a:r>
            <a:endParaRPr lang="zh-TW" altLang="en-US" noProof="0" dirty="0"/>
          </a:p>
        </p:txBody>
      </p:sp>
      <p:sp>
        <p:nvSpPr>
          <p:cNvPr id="4" name="文字預留位置 3"/>
          <p:cNvSpPr>
            <a:spLocks noGrp="1"/>
          </p:cNvSpPr>
          <p:nvPr>
            <p:ph type="body" sz="half" idx="2"/>
          </p:nvPr>
        </p:nvSpPr>
        <p:spPr>
          <a:xfrm>
            <a:off x="1024467" y="3648315"/>
            <a:ext cx="10144654" cy="99988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編輯母片文字樣式</a:t>
            </a:r>
          </a:p>
        </p:txBody>
      </p:sp>
      <p:sp>
        <p:nvSpPr>
          <p:cNvPr id="5" name="日期版面配置區 4"/>
          <p:cNvSpPr>
            <a:spLocks noGrp="1"/>
          </p:cNvSpPr>
          <p:nvPr>
            <p:ph type="dt" sz="half" idx="10"/>
          </p:nvPr>
        </p:nvSpPr>
        <p:spPr>
          <a:xfrm>
            <a:off x="7814452" y="378883"/>
            <a:ext cx="2910840" cy="365125"/>
          </a:xfrm>
        </p:spPr>
        <p:txBody>
          <a:bodyPr rtlCol="0"/>
          <a:lstStyle>
            <a:lvl1pPr algn="r">
              <a:defRPr/>
            </a:lvl1pPr>
          </a:lstStyle>
          <a:p>
            <a:pPr rtl="0"/>
            <a:fld id="{FD3AFD8D-1EE9-4BD7-A2A3-3950E06B5B00}" type="datetime1">
              <a:rPr lang="zh-TW" altLang="en-US" noProof="0" smtClean="0"/>
              <a:t>2020/6/22</a:t>
            </a:fld>
            <a:endParaRPr lang="zh-TW" altLang="en-US" noProof="0" dirty="0"/>
          </a:p>
        </p:txBody>
      </p:sp>
      <p:sp>
        <p:nvSpPr>
          <p:cNvPr id="6" name="頁尾預留位置 5"/>
          <p:cNvSpPr>
            <a:spLocks noGrp="1"/>
          </p:cNvSpPr>
          <p:nvPr>
            <p:ph type="ftr" sz="quarter" idx="11"/>
          </p:nvPr>
        </p:nvSpPr>
        <p:spPr>
          <a:xfrm>
            <a:off x="685800" y="378883"/>
            <a:ext cx="6991492" cy="365125"/>
          </a:xfrm>
        </p:spPr>
        <p:txBody>
          <a:bodyPr rtlCol="0"/>
          <a:lstStyle/>
          <a:p>
            <a:pPr rtl="0"/>
            <a:endParaRPr lang="zh-TW" altLang="en-US" noProof="0" dirty="0"/>
          </a:p>
        </p:txBody>
      </p:sp>
      <p:sp>
        <p:nvSpPr>
          <p:cNvPr id="7" name="投影片編號版面配置區 6"/>
          <p:cNvSpPr>
            <a:spLocks noGrp="1"/>
          </p:cNvSpPr>
          <p:nvPr>
            <p:ph type="sldNum" sz="quarter" idx="12"/>
          </p:nvPr>
        </p:nvSpPr>
        <p:spPr>
          <a:xfrm>
            <a:off x="10862452" y="381000"/>
            <a:ext cx="643748" cy="365125"/>
          </a:xfrm>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標題 1"/>
          <p:cNvSpPr>
            <a:spLocks noGrp="1"/>
          </p:cNvSpPr>
          <p:nvPr>
            <p:ph type="title"/>
          </p:nvPr>
        </p:nvSpPr>
        <p:spPr>
          <a:xfrm>
            <a:off x="2895600" y="761999"/>
            <a:ext cx="8610599" cy="1303867"/>
          </a:xfrm>
        </p:spPr>
        <p:txBody>
          <a:bodyPr rtlCol="0"/>
          <a:lstStyle/>
          <a:p>
            <a:pPr rtl="0"/>
            <a:r>
              <a:rPr lang="zh-TW" altLang="en-US" noProof="0"/>
              <a:t>按一下以編輯母片標題樣式</a:t>
            </a:r>
            <a:endParaRPr lang="zh-TW" altLang="en-US" noProof="0" dirty="0"/>
          </a:p>
        </p:txBody>
      </p:sp>
      <p:sp>
        <p:nvSpPr>
          <p:cNvPr id="7" name="文字版面配置區 2"/>
          <p:cNvSpPr>
            <a:spLocks noGrp="1"/>
          </p:cNvSpPr>
          <p:nvPr>
            <p:ph type="body" idx="1"/>
          </p:nvPr>
        </p:nvSpPr>
        <p:spPr>
          <a:xfrm>
            <a:off x="685800" y="2202080"/>
            <a:ext cx="3456432" cy="617320"/>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8" name="文字預留位置 3"/>
          <p:cNvSpPr>
            <a:spLocks noGrp="1"/>
          </p:cNvSpPr>
          <p:nvPr>
            <p:ph type="body" sz="half" idx="15"/>
          </p:nvPr>
        </p:nvSpPr>
        <p:spPr>
          <a:xfrm>
            <a:off x="685799"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9" name="文字預留位置 4"/>
          <p:cNvSpPr>
            <a:spLocks noGrp="1"/>
          </p:cNvSpPr>
          <p:nvPr>
            <p:ph type="body" sz="quarter" idx="3"/>
          </p:nvPr>
        </p:nvSpPr>
        <p:spPr>
          <a:xfrm>
            <a:off x="4368800" y="2201333"/>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10" name="文字預留位置 3"/>
          <p:cNvSpPr>
            <a:spLocks noGrp="1"/>
          </p:cNvSpPr>
          <p:nvPr>
            <p:ph type="body" sz="half" idx="16"/>
          </p:nvPr>
        </p:nvSpPr>
        <p:spPr>
          <a:xfrm>
            <a:off x="4366858" y="2904067"/>
            <a:ext cx="3456432" cy="331461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11" name="文字版面配置區 4"/>
          <p:cNvSpPr>
            <a:spLocks noGrp="1"/>
          </p:cNvSpPr>
          <p:nvPr>
            <p:ph type="body" sz="quarter" idx="13"/>
          </p:nvPr>
        </p:nvSpPr>
        <p:spPr>
          <a:xfrm>
            <a:off x="8051800" y="2192866"/>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12" name="文字預留位置 3"/>
          <p:cNvSpPr>
            <a:spLocks noGrp="1"/>
          </p:cNvSpPr>
          <p:nvPr>
            <p:ph type="body" sz="half" idx="17"/>
          </p:nvPr>
        </p:nvSpPr>
        <p:spPr>
          <a:xfrm>
            <a:off x="8051801"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3" name="日期版面配置區 2"/>
          <p:cNvSpPr>
            <a:spLocks noGrp="1"/>
          </p:cNvSpPr>
          <p:nvPr>
            <p:ph type="dt" sz="half" idx="10"/>
          </p:nvPr>
        </p:nvSpPr>
        <p:spPr/>
        <p:txBody>
          <a:bodyPr rtlCol="0"/>
          <a:lstStyle/>
          <a:p>
            <a:pPr rtl="0"/>
            <a:fld id="{3D9C10B2-95BF-4DBF-A9B9-D02BF79B8F19}" type="datetime1">
              <a:rPr lang="zh-TW" altLang="en-US" noProof="0" smtClean="0"/>
              <a:t>2020/6/22</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標題 1"/>
          <p:cNvSpPr>
            <a:spLocks noGrp="1"/>
          </p:cNvSpPr>
          <p:nvPr>
            <p:ph type="title"/>
          </p:nvPr>
        </p:nvSpPr>
        <p:spPr>
          <a:xfrm>
            <a:off x="2895600" y="762000"/>
            <a:ext cx="8610599" cy="1295400"/>
          </a:xfrm>
        </p:spPr>
        <p:txBody>
          <a:bodyPr rtlCol="0"/>
          <a:lstStyle/>
          <a:p>
            <a:pPr rtl="0"/>
            <a:r>
              <a:rPr lang="zh-TW" altLang="en-US" noProof="0"/>
              <a:t>按一下以編輯母片標題樣式</a:t>
            </a:r>
            <a:endParaRPr lang="zh-TW" altLang="en-US" noProof="0" dirty="0"/>
          </a:p>
        </p:txBody>
      </p:sp>
      <p:sp>
        <p:nvSpPr>
          <p:cNvPr id="19" name="文字版面配置區 2"/>
          <p:cNvSpPr>
            <a:spLocks noGrp="1"/>
          </p:cNvSpPr>
          <p:nvPr>
            <p:ph type="body" idx="1"/>
          </p:nvPr>
        </p:nvSpPr>
        <p:spPr>
          <a:xfrm>
            <a:off x="688618" y="4191000"/>
            <a:ext cx="3451582"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20" name="圖片預留位置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a:t>按一下圖示以新增圖片</a:t>
            </a:r>
            <a:endParaRPr lang="zh-TW" altLang="en-US" noProof="0" dirty="0"/>
          </a:p>
        </p:txBody>
      </p:sp>
      <p:sp>
        <p:nvSpPr>
          <p:cNvPr id="21" name="文字預留位置 3"/>
          <p:cNvSpPr>
            <a:spLocks noGrp="1"/>
          </p:cNvSpPr>
          <p:nvPr>
            <p:ph type="body" sz="half" idx="18"/>
          </p:nvPr>
        </p:nvSpPr>
        <p:spPr>
          <a:xfrm>
            <a:off x="688618" y="4873764"/>
            <a:ext cx="3451582"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22" name="文字預留位置 4"/>
          <p:cNvSpPr>
            <a:spLocks noGrp="1"/>
          </p:cNvSpPr>
          <p:nvPr>
            <p:ph type="body" sz="quarter" idx="3"/>
          </p:nvPr>
        </p:nvSpPr>
        <p:spPr>
          <a:xfrm>
            <a:off x="4374263" y="4191000"/>
            <a:ext cx="3448935"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23" name="圖片預留位置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a:t>按一下圖示以新增圖片</a:t>
            </a:r>
            <a:endParaRPr lang="zh-TW" altLang="en-US" noProof="0" dirty="0"/>
          </a:p>
        </p:txBody>
      </p:sp>
      <p:sp>
        <p:nvSpPr>
          <p:cNvPr id="24" name="文字預留位置 3"/>
          <p:cNvSpPr>
            <a:spLocks noGrp="1"/>
          </p:cNvSpPr>
          <p:nvPr>
            <p:ph type="body" sz="half" idx="19"/>
          </p:nvPr>
        </p:nvSpPr>
        <p:spPr>
          <a:xfrm>
            <a:off x="4374264" y="4873763"/>
            <a:ext cx="344893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25" name="文字預留位置 4"/>
          <p:cNvSpPr>
            <a:spLocks noGrp="1"/>
          </p:cNvSpPr>
          <p:nvPr>
            <p:ph type="body" sz="quarter" idx="13"/>
          </p:nvPr>
        </p:nvSpPr>
        <p:spPr>
          <a:xfrm>
            <a:off x="8049731" y="4191000"/>
            <a:ext cx="3456469"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26" name="圖片預留位置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a:t>按一下圖示以新增圖片</a:t>
            </a:r>
            <a:endParaRPr lang="zh-TW" altLang="en-US" noProof="0" dirty="0"/>
          </a:p>
        </p:txBody>
      </p:sp>
      <p:sp>
        <p:nvSpPr>
          <p:cNvPr id="27" name="文字預留位置 3"/>
          <p:cNvSpPr>
            <a:spLocks noGrp="1"/>
          </p:cNvSpPr>
          <p:nvPr>
            <p:ph type="body" sz="half" idx="20"/>
          </p:nvPr>
        </p:nvSpPr>
        <p:spPr>
          <a:xfrm>
            <a:off x="8049731" y="4873761"/>
            <a:ext cx="345244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3" name="日期版面配置區 2"/>
          <p:cNvSpPr>
            <a:spLocks noGrp="1"/>
          </p:cNvSpPr>
          <p:nvPr>
            <p:ph type="dt" sz="half" idx="10"/>
          </p:nvPr>
        </p:nvSpPr>
        <p:spPr/>
        <p:txBody>
          <a:bodyPr rtlCol="0"/>
          <a:lstStyle/>
          <a:p>
            <a:pPr rtl="0"/>
            <a:fld id="{E4A8D588-CC3C-4E50-8116-C9243C4572B8}" type="datetime1">
              <a:rPr lang="zh-TW" altLang="en-US" noProof="0" smtClean="0"/>
              <a:t>2020/6/22</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685800" y="2194559"/>
            <a:ext cx="10820400" cy="4024125"/>
          </a:xfrm>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8658F37B-7227-445F-A10D-D2CC9064BB80}" type="datetime1">
              <a:rPr lang="zh-TW" altLang="en-US" noProof="0" smtClean="0"/>
              <a:t>2020/6/22</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pic>
        <p:nvPicPr>
          <p:cNvPr id="8" name="圖片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直排標題 1"/>
          <p:cNvSpPr>
            <a:spLocks noGrp="1"/>
          </p:cNvSpPr>
          <p:nvPr>
            <p:ph type="title" orient="vert"/>
          </p:nvPr>
        </p:nvSpPr>
        <p:spPr>
          <a:xfrm>
            <a:off x="9448800" y="745066"/>
            <a:ext cx="2057400" cy="3903133"/>
          </a:xfrm>
        </p:spPr>
        <p:txBody>
          <a:bodyPr vert="eaVert" rtlCol="0"/>
          <a:lstStyle>
            <a:lvl1pPr algn="l">
              <a:defRPr/>
            </a:lvl1pPr>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1024466" y="745067"/>
            <a:ext cx="8204201" cy="3903133"/>
          </a:xfrm>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a:xfrm>
            <a:off x="7814452" y="379941"/>
            <a:ext cx="2910840" cy="365125"/>
          </a:xfrm>
        </p:spPr>
        <p:txBody>
          <a:bodyPr rtlCol="0"/>
          <a:lstStyle>
            <a:lvl1pPr algn="r">
              <a:defRPr/>
            </a:lvl1pPr>
          </a:lstStyle>
          <a:p>
            <a:pPr rtl="0"/>
            <a:fld id="{F904131D-489F-45C4-A924-57CAF3FE9CA6}" type="datetime1">
              <a:rPr lang="zh-TW" altLang="en-US" noProof="0" smtClean="0"/>
              <a:t>2020/6/22</a:t>
            </a:fld>
            <a:endParaRPr lang="zh-TW" altLang="en-US" noProof="0" dirty="0"/>
          </a:p>
        </p:txBody>
      </p:sp>
      <p:sp>
        <p:nvSpPr>
          <p:cNvPr id="5" name="頁尾版面配置區 4"/>
          <p:cNvSpPr>
            <a:spLocks noGrp="1"/>
          </p:cNvSpPr>
          <p:nvPr>
            <p:ph type="ftr" sz="quarter" idx="11"/>
          </p:nvPr>
        </p:nvSpPr>
        <p:spPr>
          <a:xfrm>
            <a:off x="685800" y="381000"/>
            <a:ext cx="6991492" cy="365125"/>
          </a:xfrm>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862452" y="381000"/>
            <a:ext cx="643748" cy="365125"/>
          </a:xfrm>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pPr rtl="0"/>
            <a:fld id="{A776CA55-E181-4B8F-95B2-0491FAB5896A}" type="datetime1">
              <a:rPr lang="zh-TW" altLang="en-US" noProof="0" smtClean="0"/>
              <a:t>2020/6/22</a:t>
            </a:fld>
            <a:endParaRPr lang="zh-TW" altLang="en-US" noProof="0" dirty="0"/>
          </a:p>
        </p:txBody>
      </p:sp>
      <p:sp>
        <p:nvSpPr>
          <p:cNvPr id="5" name="Footer Placeholder 4"/>
          <p:cNvSpPr>
            <a:spLocks noGrp="1"/>
          </p:cNvSpPr>
          <p:nvPr>
            <p:ph type="ftr" sz="quarter" idx="11"/>
          </p:nvPr>
        </p:nvSpPr>
        <p:spPr/>
        <p:txBody>
          <a:bodyPr/>
          <a:lstStyle/>
          <a:p>
            <a:pPr rtl="0"/>
            <a:endParaRPr lang="zh-TW" altLang="en-US" noProof="0" dirty="0"/>
          </a:p>
        </p:txBody>
      </p:sp>
      <p:sp>
        <p:nvSpPr>
          <p:cNvPr id="6" name="Slide Number Placeholder 5"/>
          <p:cNvSpPr>
            <a:spLocks noGrp="1"/>
          </p:cNvSpPr>
          <p:nvPr>
            <p:ph type="sldNum" sz="quarter" idx="12"/>
          </p:nvPr>
        </p:nvSpPr>
        <p:spPr/>
        <p:txBody>
          <a:bodyPr/>
          <a:lstStyle/>
          <a:p>
            <a:pPr rtl="0"/>
            <a:fld id="{6D22F896-40B5-4ADD-8801-0D06FADFA095}" type="slidenum">
              <a:rPr lang="en-US" altLang="zh-TW" noProof="0" smtClean="0"/>
              <a:t>‹#›</a:t>
            </a:fld>
            <a:endParaRPr lang="zh-TW" altLang="en-US" noProof="0" dirty="0"/>
          </a:p>
        </p:txBody>
      </p:sp>
    </p:spTree>
    <p:extLst>
      <p:ext uri="{BB962C8B-B14F-4D97-AF65-F5344CB8AC3E}">
        <p14:creationId xmlns:p14="http://schemas.microsoft.com/office/powerpoint/2010/main" val="3144860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355D2BA-77BF-4960-BC33-93FCC973901B}" type="datetime1">
              <a:rPr lang="zh-TW" altLang="en-US" noProof="0" smtClean="0"/>
              <a:t>2020/6/22</a:t>
            </a:fld>
            <a:endParaRPr lang="zh-TW" altLang="en-US" noProof="0" dirty="0"/>
          </a:p>
        </p:txBody>
      </p:sp>
      <p:sp>
        <p:nvSpPr>
          <p:cNvPr id="5" name="Footer Placeholder 4"/>
          <p:cNvSpPr>
            <a:spLocks noGrp="1"/>
          </p:cNvSpPr>
          <p:nvPr>
            <p:ph type="ftr" sz="quarter" idx="11"/>
          </p:nvPr>
        </p:nvSpPr>
        <p:spPr/>
        <p:txBody>
          <a:bodyPr/>
          <a:lstStyle/>
          <a:p>
            <a:endParaRPr lang="zh-TW" alt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altLang="zh-TW" noProof="0" smtClean="0"/>
              <a:pPr/>
              <a:t>‹#›</a:t>
            </a:fld>
            <a:endParaRPr lang="zh-TW" altLang="en-US" noProof="0" dirty="0"/>
          </a:p>
        </p:txBody>
      </p:sp>
    </p:spTree>
    <p:extLst>
      <p:ext uri="{BB962C8B-B14F-4D97-AF65-F5344CB8AC3E}">
        <p14:creationId xmlns:p14="http://schemas.microsoft.com/office/powerpoint/2010/main" val="2764708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476C4C4C-1627-4DEA-8C5C-F5C952282738}" type="datetime1">
              <a:rPr lang="zh-TW" altLang="en-US" noProof="0" smtClean="0"/>
              <a:t>2020/6/22</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pPr rtl="0"/>
            <a:fld id="{6332D385-BA2E-40E7-9EED-2B831CE06A5C}" type="datetime1">
              <a:rPr lang="zh-TW" altLang="en-US" noProof="0" smtClean="0"/>
              <a:t>2020/6/22</a:t>
            </a:fld>
            <a:endParaRPr lang="zh-TW" altLang="en-US" noProof="0" dirty="0"/>
          </a:p>
        </p:txBody>
      </p:sp>
      <p:sp>
        <p:nvSpPr>
          <p:cNvPr id="5" name="Footer Placeholder 4"/>
          <p:cNvSpPr>
            <a:spLocks noGrp="1"/>
          </p:cNvSpPr>
          <p:nvPr>
            <p:ph type="ftr" sz="quarter" idx="11"/>
          </p:nvPr>
        </p:nvSpPr>
        <p:spPr/>
        <p:txBody>
          <a:bodyPr/>
          <a:lstStyle/>
          <a:p>
            <a:pPr rtl="0"/>
            <a:endParaRPr lang="zh-TW" altLang="en-US" noProof="0" dirty="0"/>
          </a:p>
        </p:txBody>
      </p:sp>
      <p:sp>
        <p:nvSpPr>
          <p:cNvPr id="6" name="Slide Number Placeholder 5"/>
          <p:cNvSpPr>
            <a:spLocks noGrp="1"/>
          </p:cNvSpPr>
          <p:nvPr>
            <p:ph type="sldNum" sz="quarter" idx="12"/>
          </p:nvPr>
        </p:nvSpPr>
        <p:spPr/>
        <p:txBody>
          <a:bodyPr/>
          <a:lstStyle/>
          <a:p>
            <a:pPr rtl="0"/>
            <a:fld id="{6D22F896-40B5-4ADD-8801-0D06FADFA095}" type="slidenum">
              <a:rPr lang="en-US" altLang="zh-TW" noProof="0" smtClean="0"/>
              <a:t>‹#›</a:t>
            </a:fld>
            <a:endParaRPr lang="zh-TW" altLang="en-US" noProof="0" dirty="0"/>
          </a:p>
        </p:txBody>
      </p:sp>
    </p:spTree>
    <p:extLst>
      <p:ext uri="{BB962C8B-B14F-4D97-AF65-F5344CB8AC3E}">
        <p14:creationId xmlns:p14="http://schemas.microsoft.com/office/powerpoint/2010/main" val="3764572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355D2BA-77BF-4960-BC33-93FCC973901B}" type="datetime1">
              <a:rPr lang="zh-TW" altLang="en-US" noProof="0" smtClean="0"/>
              <a:t>2020/6/22</a:t>
            </a:fld>
            <a:endParaRPr lang="zh-TW" altLang="en-US" noProof="0" dirty="0"/>
          </a:p>
        </p:txBody>
      </p:sp>
      <p:sp>
        <p:nvSpPr>
          <p:cNvPr id="6" name="Footer Placeholder 5"/>
          <p:cNvSpPr>
            <a:spLocks noGrp="1"/>
          </p:cNvSpPr>
          <p:nvPr>
            <p:ph type="ftr" sz="quarter" idx="11"/>
          </p:nvPr>
        </p:nvSpPr>
        <p:spPr/>
        <p:txBody>
          <a:bodyPr/>
          <a:lstStyle/>
          <a:p>
            <a:endParaRPr lang="zh-TW" altLang="en-US" noProof="0" dirty="0"/>
          </a:p>
        </p:txBody>
      </p:sp>
      <p:sp>
        <p:nvSpPr>
          <p:cNvPr id="7" name="Slide Number Placeholder 6"/>
          <p:cNvSpPr>
            <a:spLocks noGrp="1"/>
          </p:cNvSpPr>
          <p:nvPr>
            <p:ph type="sldNum" sz="quarter" idx="12"/>
          </p:nvPr>
        </p:nvSpPr>
        <p:spPr/>
        <p:txBody>
          <a:bodyPr/>
          <a:lstStyle/>
          <a:p>
            <a:fld id="{6D22F896-40B5-4ADD-8801-0D06FADFA095}" type="slidenum">
              <a:rPr lang="en-US" altLang="zh-TW" noProof="0" smtClean="0"/>
              <a:pPr/>
              <a:t>‹#›</a:t>
            </a:fld>
            <a:endParaRPr lang="zh-TW" altLang="en-US" noProof="0" dirty="0"/>
          </a:p>
        </p:txBody>
      </p:sp>
    </p:spTree>
    <p:extLst>
      <p:ext uri="{BB962C8B-B14F-4D97-AF65-F5344CB8AC3E}">
        <p14:creationId xmlns:p14="http://schemas.microsoft.com/office/powerpoint/2010/main" val="418686738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355D2BA-77BF-4960-BC33-93FCC973901B}" type="datetime1">
              <a:rPr lang="zh-TW" altLang="en-US" noProof="0" smtClean="0"/>
              <a:t>2020/6/22</a:t>
            </a:fld>
            <a:endParaRPr lang="zh-TW" altLang="en-US" noProof="0" dirty="0"/>
          </a:p>
        </p:txBody>
      </p:sp>
      <p:sp>
        <p:nvSpPr>
          <p:cNvPr id="8" name="Footer Placeholder 7"/>
          <p:cNvSpPr>
            <a:spLocks noGrp="1"/>
          </p:cNvSpPr>
          <p:nvPr>
            <p:ph type="ftr" sz="quarter" idx="11"/>
          </p:nvPr>
        </p:nvSpPr>
        <p:spPr/>
        <p:txBody>
          <a:bodyPr/>
          <a:lstStyle/>
          <a:p>
            <a:endParaRPr lang="zh-TW" altLang="en-US" noProof="0" dirty="0"/>
          </a:p>
        </p:txBody>
      </p:sp>
      <p:sp>
        <p:nvSpPr>
          <p:cNvPr id="9" name="Slide Number Placeholder 8"/>
          <p:cNvSpPr>
            <a:spLocks noGrp="1"/>
          </p:cNvSpPr>
          <p:nvPr>
            <p:ph type="sldNum" sz="quarter" idx="12"/>
          </p:nvPr>
        </p:nvSpPr>
        <p:spPr/>
        <p:txBody>
          <a:bodyPr/>
          <a:lstStyle/>
          <a:p>
            <a:fld id="{6D22F896-40B5-4ADD-8801-0D06FADFA095}" type="slidenum">
              <a:rPr lang="en-US" altLang="zh-TW" noProof="0" smtClean="0"/>
              <a:pPr/>
              <a:t>‹#›</a:t>
            </a:fld>
            <a:endParaRPr lang="zh-TW" altLang="en-US" noProof="0" dirty="0"/>
          </a:p>
        </p:txBody>
      </p:sp>
    </p:spTree>
    <p:extLst>
      <p:ext uri="{BB962C8B-B14F-4D97-AF65-F5344CB8AC3E}">
        <p14:creationId xmlns:p14="http://schemas.microsoft.com/office/powerpoint/2010/main" val="210998047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pPr rtl="0"/>
            <a:fld id="{733B10B1-3CE0-4F36-8063-1CD475C994D8}" type="datetime1">
              <a:rPr lang="zh-TW" altLang="en-US" noProof="0" smtClean="0"/>
              <a:t>2020/6/22</a:t>
            </a:fld>
            <a:endParaRPr lang="zh-TW" altLang="en-US" noProof="0" dirty="0"/>
          </a:p>
        </p:txBody>
      </p:sp>
      <p:sp>
        <p:nvSpPr>
          <p:cNvPr id="4" name="Footer Placeholder 3"/>
          <p:cNvSpPr>
            <a:spLocks noGrp="1"/>
          </p:cNvSpPr>
          <p:nvPr>
            <p:ph type="ftr" sz="quarter" idx="11"/>
          </p:nvPr>
        </p:nvSpPr>
        <p:spPr/>
        <p:txBody>
          <a:bodyPr/>
          <a:lstStyle/>
          <a:p>
            <a:pPr rtl="0"/>
            <a:endParaRPr lang="zh-TW" altLang="en-US" noProof="0" dirty="0"/>
          </a:p>
        </p:txBody>
      </p:sp>
      <p:sp>
        <p:nvSpPr>
          <p:cNvPr id="5" name="Slide Number Placeholder 4"/>
          <p:cNvSpPr>
            <a:spLocks noGrp="1"/>
          </p:cNvSpPr>
          <p:nvPr>
            <p:ph type="sldNum" sz="quarter" idx="12"/>
          </p:nvPr>
        </p:nvSpPr>
        <p:spPr/>
        <p:txBody>
          <a:bodyPr/>
          <a:lstStyle/>
          <a:p>
            <a:pPr rtl="0"/>
            <a:fld id="{6D22F896-40B5-4ADD-8801-0D06FADFA095}" type="slidenum">
              <a:rPr lang="en-US" altLang="zh-TW" noProof="0" smtClean="0"/>
              <a:t>‹#›</a:t>
            </a:fld>
            <a:endParaRPr lang="zh-TW" altLang="en-US" noProof="0" dirty="0"/>
          </a:p>
        </p:txBody>
      </p:sp>
    </p:spTree>
    <p:extLst>
      <p:ext uri="{BB962C8B-B14F-4D97-AF65-F5344CB8AC3E}">
        <p14:creationId xmlns:p14="http://schemas.microsoft.com/office/powerpoint/2010/main" val="29947696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0D85A5D0-6C68-4F38-9CF0-E21F0354D9AA}" type="datetime1">
              <a:rPr lang="zh-TW" altLang="en-US" noProof="0" smtClean="0"/>
              <a:t>2020/6/22</a:t>
            </a:fld>
            <a:endParaRPr lang="zh-TW" altLang="en-US" noProof="0" dirty="0"/>
          </a:p>
        </p:txBody>
      </p:sp>
      <p:sp>
        <p:nvSpPr>
          <p:cNvPr id="3" name="Footer Placeholder 2"/>
          <p:cNvSpPr>
            <a:spLocks noGrp="1"/>
          </p:cNvSpPr>
          <p:nvPr>
            <p:ph type="ftr" sz="quarter" idx="11"/>
          </p:nvPr>
        </p:nvSpPr>
        <p:spPr/>
        <p:txBody>
          <a:bodyPr/>
          <a:lstStyle/>
          <a:p>
            <a:pPr rtl="0"/>
            <a:endParaRPr lang="zh-TW" altLang="en-US" noProof="0" dirty="0"/>
          </a:p>
        </p:txBody>
      </p:sp>
      <p:sp>
        <p:nvSpPr>
          <p:cNvPr id="4" name="Slide Number Placeholder 3"/>
          <p:cNvSpPr>
            <a:spLocks noGrp="1"/>
          </p:cNvSpPr>
          <p:nvPr>
            <p:ph type="sldNum" sz="quarter" idx="12"/>
          </p:nvPr>
        </p:nvSpPr>
        <p:spPr/>
        <p:txBody>
          <a:bodyPr/>
          <a:lstStyle/>
          <a:p>
            <a:pPr rtl="0"/>
            <a:fld id="{6D22F896-40B5-4ADD-8801-0D06FADFA095}" type="slidenum">
              <a:rPr lang="en-US" altLang="zh-TW" noProof="0" smtClean="0"/>
              <a:t>‹#›</a:t>
            </a:fld>
            <a:endParaRPr lang="zh-TW" altLang="en-US" noProof="0" dirty="0"/>
          </a:p>
        </p:txBody>
      </p:sp>
    </p:spTree>
    <p:extLst>
      <p:ext uri="{BB962C8B-B14F-4D97-AF65-F5344CB8AC3E}">
        <p14:creationId xmlns:p14="http://schemas.microsoft.com/office/powerpoint/2010/main" val="4019188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pPr rtl="0"/>
            <a:fld id="{4641E437-6639-4AE1-A2B5-16AE03DE8C6D}" type="datetime1">
              <a:rPr lang="zh-TW" altLang="en-US" noProof="0" smtClean="0"/>
              <a:t>2020/6/22</a:t>
            </a:fld>
            <a:endParaRPr lang="zh-TW" altLang="en-US" noProof="0" dirty="0"/>
          </a:p>
        </p:txBody>
      </p:sp>
      <p:sp>
        <p:nvSpPr>
          <p:cNvPr id="6" name="Footer Placeholder 5"/>
          <p:cNvSpPr>
            <a:spLocks noGrp="1"/>
          </p:cNvSpPr>
          <p:nvPr>
            <p:ph type="ftr" sz="quarter" idx="11"/>
          </p:nvPr>
        </p:nvSpPr>
        <p:spPr/>
        <p:txBody>
          <a:bodyPr/>
          <a:lstStyle/>
          <a:p>
            <a:pPr rtl="0"/>
            <a:endParaRPr lang="zh-TW" altLang="en-US" noProof="0" dirty="0"/>
          </a:p>
        </p:txBody>
      </p:sp>
      <p:sp>
        <p:nvSpPr>
          <p:cNvPr id="7" name="Slide Number Placeholder 6"/>
          <p:cNvSpPr>
            <a:spLocks noGrp="1"/>
          </p:cNvSpPr>
          <p:nvPr>
            <p:ph type="sldNum" sz="quarter" idx="12"/>
          </p:nvPr>
        </p:nvSpPr>
        <p:spPr/>
        <p:txBody>
          <a:bodyPr/>
          <a:lstStyle/>
          <a:p>
            <a:pPr rtl="0"/>
            <a:fld id="{6D22F896-40B5-4ADD-8801-0D06FADFA095}" type="slidenum">
              <a:rPr lang="en-US" altLang="zh-TW" noProof="0" smtClean="0"/>
              <a:t>‹#›</a:t>
            </a:fld>
            <a:endParaRPr lang="zh-TW" altLang="en-US" noProof="0" dirty="0"/>
          </a:p>
        </p:txBody>
      </p:sp>
    </p:spTree>
    <p:extLst>
      <p:ext uri="{BB962C8B-B14F-4D97-AF65-F5344CB8AC3E}">
        <p14:creationId xmlns:p14="http://schemas.microsoft.com/office/powerpoint/2010/main" val="163189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pPr rtl="0"/>
            <a:fld id="{1825D25E-BA7A-4648-BA69-4AC3360D35E0}" type="datetime1">
              <a:rPr lang="zh-TW" altLang="en-US" noProof="0" smtClean="0"/>
              <a:t>2020/6/22</a:t>
            </a:fld>
            <a:endParaRPr lang="zh-TW" altLang="en-US" noProof="0" dirty="0"/>
          </a:p>
        </p:txBody>
      </p:sp>
      <p:sp>
        <p:nvSpPr>
          <p:cNvPr id="6" name="Footer Placeholder 5"/>
          <p:cNvSpPr>
            <a:spLocks noGrp="1"/>
          </p:cNvSpPr>
          <p:nvPr>
            <p:ph type="ftr" sz="quarter" idx="11"/>
          </p:nvPr>
        </p:nvSpPr>
        <p:spPr/>
        <p:txBody>
          <a:bodyPr/>
          <a:lstStyle/>
          <a:p>
            <a:pPr rtl="0"/>
            <a:endParaRPr lang="zh-TW" altLang="en-US" noProof="0" dirty="0"/>
          </a:p>
        </p:txBody>
      </p:sp>
      <p:sp>
        <p:nvSpPr>
          <p:cNvPr id="7" name="Slide Number Placeholder 6"/>
          <p:cNvSpPr>
            <a:spLocks noGrp="1"/>
          </p:cNvSpPr>
          <p:nvPr>
            <p:ph type="sldNum" sz="quarter" idx="12"/>
          </p:nvPr>
        </p:nvSpPr>
        <p:spPr/>
        <p:txBody>
          <a:bodyPr/>
          <a:lstStyle/>
          <a:p>
            <a:pPr rtl="0"/>
            <a:fld id="{6D22F896-40B5-4ADD-8801-0D06FADFA095}" type="slidenum">
              <a:rPr lang="en-US" altLang="zh-TW" noProof="0" smtClean="0"/>
              <a:t>‹#›</a:t>
            </a:fld>
            <a:endParaRPr lang="zh-TW" altLang="en-US" noProof="0" dirty="0"/>
          </a:p>
        </p:txBody>
      </p:sp>
    </p:spTree>
    <p:extLst>
      <p:ext uri="{BB962C8B-B14F-4D97-AF65-F5344CB8AC3E}">
        <p14:creationId xmlns:p14="http://schemas.microsoft.com/office/powerpoint/2010/main" val="1391426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rtl="0"/>
            <a:fld id="{8658F37B-7227-445F-A10D-D2CC9064BB80}" type="datetime1">
              <a:rPr lang="zh-TW" altLang="en-US" noProof="0" smtClean="0"/>
              <a:t>2020/6/22</a:t>
            </a:fld>
            <a:endParaRPr lang="zh-TW" altLang="en-US" noProof="0" dirty="0"/>
          </a:p>
        </p:txBody>
      </p:sp>
      <p:sp>
        <p:nvSpPr>
          <p:cNvPr id="5" name="Footer Placeholder 4"/>
          <p:cNvSpPr>
            <a:spLocks noGrp="1"/>
          </p:cNvSpPr>
          <p:nvPr>
            <p:ph type="ftr" sz="quarter" idx="11"/>
          </p:nvPr>
        </p:nvSpPr>
        <p:spPr/>
        <p:txBody>
          <a:bodyPr/>
          <a:lstStyle/>
          <a:p>
            <a:pPr rtl="0"/>
            <a:endParaRPr lang="zh-TW" altLang="en-US" noProof="0" dirty="0"/>
          </a:p>
        </p:txBody>
      </p:sp>
      <p:sp>
        <p:nvSpPr>
          <p:cNvPr id="6" name="Slide Number Placeholder 5"/>
          <p:cNvSpPr>
            <a:spLocks noGrp="1"/>
          </p:cNvSpPr>
          <p:nvPr>
            <p:ph type="sldNum" sz="quarter" idx="12"/>
          </p:nvPr>
        </p:nvSpPr>
        <p:spPr/>
        <p:txBody>
          <a:bodyPr/>
          <a:lstStyle/>
          <a:p>
            <a:pPr rtl="0"/>
            <a:fld id="{6D22F896-40B5-4ADD-8801-0D06FADFA095}" type="slidenum">
              <a:rPr lang="en-US" altLang="zh-TW" noProof="0" smtClean="0"/>
              <a:t>‹#›</a:t>
            </a:fld>
            <a:endParaRPr lang="zh-TW" altLang="en-US" noProof="0" dirty="0"/>
          </a:p>
        </p:txBody>
      </p:sp>
    </p:spTree>
    <p:extLst>
      <p:ext uri="{BB962C8B-B14F-4D97-AF65-F5344CB8AC3E}">
        <p14:creationId xmlns:p14="http://schemas.microsoft.com/office/powerpoint/2010/main" val="1085208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rtl="0"/>
            <a:fld id="{F904131D-489F-45C4-A924-57CAF3FE9CA6}" type="datetime1">
              <a:rPr lang="zh-TW" altLang="en-US" noProof="0" smtClean="0"/>
              <a:t>2020/6/22</a:t>
            </a:fld>
            <a:endParaRPr lang="zh-TW" altLang="en-US" noProof="0" dirty="0"/>
          </a:p>
        </p:txBody>
      </p:sp>
      <p:sp>
        <p:nvSpPr>
          <p:cNvPr id="5" name="Footer Placeholder 4"/>
          <p:cNvSpPr>
            <a:spLocks noGrp="1"/>
          </p:cNvSpPr>
          <p:nvPr>
            <p:ph type="ftr" sz="quarter" idx="11"/>
          </p:nvPr>
        </p:nvSpPr>
        <p:spPr/>
        <p:txBody>
          <a:bodyPr/>
          <a:lstStyle/>
          <a:p>
            <a:pPr rtl="0"/>
            <a:endParaRPr lang="zh-TW" altLang="en-US" noProof="0" dirty="0"/>
          </a:p>
        </p:txBody>
      </p:sp>
      <p:sp>
        <p:nvSpPr>
          <p:cNvPr id="6" name="Slide Number Placeholder 5"/>
          <p:cNvSpPr>
            <a:spLocks noGrp="1"/>
          </p:cNvSpPr>
          <p:nvPr>
            <p:ph type="sldNum" sz="quarter" idx="12"/>
          </p:nvPr>
        </p:nvSpPr>
        <p:spPr/>
        <p:txBody>
          <a:bodyPr/>
          <a:lstStyle/>
          <a:p>
            <a:pPr rtl="0"/>
            <a:fld id="{6D22F896-40B5-4ADD-8801-0D06FADFA095}" type="slidenum">
              <a:rPr lang="en-US" altLang="zh-TW" noProof="0" smtClean="0"/>
              <a:t>‹#›</a:t>
            </a:fld>
            <a:endParaRPr lang="zh-TW" altLang="en-US" noProof="0" dirty="0"/>
          </a:p>
        </p:txBody>
      </p:sp>
    </p:spTree>
    <p:extLst>
      <p:ext uri="{BB962C8B-B14F-4D97-AF65-F5344CB8AC3E}">
        <p14:creationId xmlns:p14="http://schemas.microsoft.com/office/powerpoint/2010/main" val="377748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pic>
        <p:nvPicPr>
          <p:cNvPr id="9" name="圖片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標題 1"/>
          <p:cNvSpPr>
            <a:spLocks noGrp="1"/>
          </p:cNvSpPr>
          <p:nvPr>
            <p:ph type="title"/>
          </p:nvPr>
        </p:nvSpPr>
        <p:spPr>
          <a:xfrm>
            <a:off x="685800" y="753533"/>
            <a:ext cx="10820399" cy="2801935"/>
          </a:xfrm>
        </p:spPr>
        <p:txBody>
          <a:bodyPr rtlCol="0" anchor="b">
            <a:normAutofit/>
          </a:bodyPr>
          <a:lstStyle>
            <a:lvl1pPr algn="r">
              <a:defRPr sz="4000"/>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024467" y="3641725"/>
            <a:ext cx="10490200" cy="955675"/>
          </a:xfrm>
        </p:spPr>
        <p:txBody>
          <a:bodyPr rtlCol="0">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編輯母片文字樣式</a:t>
            </a:r>
          </a:p>
        </p:txBody>
      </p:sp>
      <p:sp>
        <p:nvSpPr>
          <p:cNvPr id="4" name="日期版面配置區 3"/>
          <p:cNvSpPr>
            <a:spLocks noGrp="1"/>
          </p:cNvSpPr>
          <p:nvPr>
            <p:ph type="dt" sz="half" idx="10"/>
          </p:nvPr>
        </p:nvSpPr>
        <p:spPr>
          <a:xfrm>
            <a:off x="7814452" y="381000"/>
            <a:ext cx="2910840" cy="365125"/>
          </a:xfrm>
        </p:spPr>
        <p:txBody>
          <a:bodyPr rtlCol="0"/>
          <a:lstStyle>
            <a:lvl1pPr algn="r">
              <a:defRPr/>
            </a:lvl1pPr>
          </a:lstStyle>
          <a:p>
            <a:pPr rtl="0"/>
            <a:fld id="{6332D385-BA2E-40E7-9EED-2B831CE06A5C}" type="datetime1">
              <a:rPr lang="zh-TW" altLang="en-US" noProof="0" smtClean="0"/>
              <a:t>2020/6/22</a:t>
            </a:fld>
            <a:endParaRPr lang="zh-TW" altLang="en-US" noProof="0" dirty="0"/>
          </a:p>
        </p:txBody>
      </p:sp>
      <p:sp>
        <p:nvSpPr>
          <p:cNvPr id="5" name="頁尾預留位置 4"/>
          <p:cNvSpPr>
            <a:spLocks noGrp="1"/>
          </p:cNvSpPr>
          <p:nvPr>
            <p:ph type="ftr" sz="quarter" idx="11"/>
          </p:nvPr>
        </p:nvSpPr>
        <p:spPr>
          <a:xfrm>
            <a:off x="685800" y="381001"/>
            <a:ext cx="6991492" cy="36406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862452" y="381000"/>
            <a:ext cx="643748" cy="365125"/>
          </a:xfrm>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685800" y="2194559"/>
            <a:ext cx="5334000" cy="4024125"/>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6172200" y="2194559"/>
            <a:ext cx="5334000" cy="4024125"/>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版面配置區 4"/>
          <p:cNvSpPr>
            <a:spLocks noGrp="1"/>
          </p:cNvSpPr>
          <p:nvPr>
            <p:ph type="dt" sz="half" idx="10"/>
          </p:nvPr>
        </p:nvSpPr>
        <p:spPr/>
        <p:txBody>
          <a:bodyPr rtlCol="0"/>
          <a:lstStyle/>
          <a:p>
            <a:pPr rtl="0"/>
            <a:fld id="{850C46EE-919D-478D-8076-B76A92AACAB2}" type="datetime1">
              <a:rPr lang="zh-TW" altLang="en-US" noProof="0" smtClean="0"/>
              <a:t>2020/6/22</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2895600" y="762000"/>
            <a:ext cx="8610600" cy="1295400"/>
          </a:xfrm>
        </p:spPr>
        <p:txBody>
          <a:bodyPr rtlCol="0"/>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914409" y="2183802"/>
            <a:ext cx="5079991"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4" name="內容預留位置 3"/>
          <p:cNvSpPr>
            <a:spLocks noGrp="1"/>
          </p:cNvSpPr>
          <p:nvPr>
            <p:ph sz="half" idx="2"/>
          </p:nvPr>
        </p:nvSpPr>
        <p:spPr>
          <a:xfrm>
            <a:off x="685800" y="3132666"/>
            <a:ext cx="5311775" cy="3086019"/>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6400800" y="2183802"/>
            <a:ext cx="5105400"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6" name="內容預留位置 5"/>
          <p:cNvSpPr>
            <a:spLocks noGrp="1"/>
          </p:cNvSpPr>
          <p:nvPr>
            <p:ph sz="quarter" idx="4"/>
          </p:nvPr>
        </p:nvSpPr>
        <p:spPr>
          <a:xfrm>
            <a:off x="6172200" y="3132666"/>
            <a:ext cx="5334000" cy="3086019"/>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版面配置區 6"/>
          <p:cNvSpPr>
            <a:spLocks noGrp="1"/>
          </p:cNvSpPr>
          <p:nvPr>
            <p:ph type="dt" sz="half" idx="10"/>
          </p:nvPr>
        </p:nvSpPr>
        <p:spPr/>
        <p:txBody>
          <a:bodyPr rtlCol="0"/>
          <a:lstStyle/>
          <a:p>
            <a:pPr rtl="0"/>
            <a:fld id="{203D1A5D-7C6F-477A-B08D-BB6E697DED15}" type="datetime1">
              <a:rPr lang="zh-TW" altLang="en-US" noProof="0" smtClean="0"/>
              <a:t>2020/6/22</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733B10B1-3CE0-4F36-8063-1CD475C994D8}" type="datetime1">
              <a:rPr lang="zh-TW" altLang="en-US" noProof="0" smtClean="0"/>
              <a:t>2020/6/22</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0D85A5D0-6C68-4F38-9CF0-E21F0354D9AA}" type="datetime1">
              <a:rPr lang="zh-TW" altLang="en-US" noProof="0" smtClean="0"/>
              <a:t>2020/6/22</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1524000"/>
            <a:ext cx="4114800" cy="1600200"/>
          </a:xfrm>
        </p:spPr>
        <p:txBody>
          <a:bodyPr rtlCol="0" anchor="b"/>
          <a:lstStyle>
            <a:lvl1pPr algn="l">
              <a:defRPr sz="3200"/>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4995582" y="746759"/>
            <a:ext cx="6510618" cy="5471925"/>
          </a:xfrm>
        </p:spPr>
        <p:txBody>
          <a:bodyPr rtlCol="0" anchor="ct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685800" y="3124199"/>
            <a:ext cx="411480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4641E437-6639-4AE1-A2B5-16AE03DE8C6D}" type="datetime1">
              <a:rPr lang="zh-TW" altLang="en-US" noProof="0" smtClean="0"/>
              <a:t>2020/6/22</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85800" y="1524000"/>
            <a:ext cx="6873240" cy="1600200"/>
          </a:xfrm>
        </p:spPr>
        <p:txBody>
          <a:bodyPr rtlCol="0" anchor="b"/>
          <a:lstStyle>
            <a:lvl1pPr algn="l">
              <a:defRPr sz="3200"/>
            </a:lvl1pPr>
          </a:lstStyle>
          <a:p>
            <a:pPr rtl="0"/>
            <a:r>
              <a:rPr lang="zh-TW" altLang="en-US" noProof="0"/>
              <a:t>按一下以編輯母片標題樣式</a:t>
            </a:r>
            <a:endParaRPr lang="zh-TW" altLang="en-US" noProof="0" dirty="0"/>
          </a:p>
        </p:txBody>
      </p:sp>
      <p:sp>
        <p:nvSpPr>
          <p:cNvPr id="3" name="圖片預留位置 2"/>
          <p:cNvSpPr>
            <a:spLocks noGrp="1" noChangeAspect="1"/>
          </p:cNvSpPr>
          <p:nvPr>
            <p:ph type="pic" idx="1"/>
          </p:nvPr>
        </p:nvSpPr>
        <p:spPr>
          <a:xfrm>
            <a:off x="7861238" y="751241"/>
            <a:ext cx="3644962" cy="5467443"/>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685800" y="3124199"/>
            <a:ext cx="687324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1825D25E-BA7A-4648-BA69-4AC3360D35E0}" type="datetime1">
              <a:rPr lang="zh-TW" altLang="en-US" noProof="0" smtClean="0"/>
              <a:t>2020/6/22</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6D22F896-40B5-4ADD-8801-0D06FADFA095}" type="slidenum">
              <a:rPr lang="en-US" altLang="zh-TW" noProof="0" smtClean="0"/>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圖片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標題預留位置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1pPr>
          </a:lstStyle>
          <a:p>
            <a:fld id="{9355D2BA-77BF-4960-BC33-93FCC973901B}" type="datetime1">
              <a:rPr lang="zh-TW" altLang="en-US" noProof="0" smtClean="0"/>
              <a:t>2020/6/22</a:t>
            </a:fld>
            <a:endParaRPr lang="zh-TW" altLang="en-US" noProof="0" dirty="0"/>
          </a:p>
        </p:txBody>
      </p:sp>
      <p:sp>
        <p:nvSpPr>
          <p:cNvPr id="5" name="頁尾預留位置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1pPr>
          </a:lstStyle>
          <a:p>
            <a:endParaRPr lang="zh-TW" altLang="en-US" noProof="0" dirty="0"/>
          </a:p>
        </p:txBody>
      </p:sp>
      <p:sp>
        <p:nvSpPr>
          <p:cNvPr id="6" name="投影片編號預留位置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1pPr>
          </a:lstStyle>
          <a:p>
            <a:fld id="{6D22F896-40B5-4ADD-8801-0D06FADFA095}" type="slidenum">
              <a:rPr lang="en-US" altLang="zh-TW" noProof="0" smtClean="0"/>
              <a:pPr/>
              <a:t>‹#›</a:t>
            </a:fld>
            <a:endParaRPr lang="zh-TW" alt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5D2BA-77BF-4960-BC33-93FCC973901B}" type="datetime1">
              <a:rPr lang="zh-TW" altLang="en-US" noProof="0" smtClean="0"/>
              <a:t>2020/6/22</a:t>
            </a:fld>
            <a:endParaRPr lang="zh-TW" altLang="en-US" noProof="0"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noProof="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altLang="zh-TW" noProof="0" smtClean="0"/>
              <a:pPr/>
              <a:t>‹#›</a:t>
            </a:fld>
            <a:endParaRPr lang="zh-TW" altLang="en-US" noProof="0" dirty="0"/>
          </a:p>
        </p:txBody>
      </p:sp>
    </p:spTree>
    <p:extLst>
      <p:ext uri="{BB962C8B-B14F-4D97-AF65-F5344CB8AC3E}">
        <p14:creationId xmlns:p14="http://schemas.microsoft.com/office/powerpoint/2010/main" val="4110520804"/>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medium.com/machinelearningadvantage/detect-facial-landmark-points-with-c-and-dlib-in-only-50-lines-of-code-71ab59f8873f" TargetMode="External"/><Relationship Id="rId4" Type="http://schemas.openxmlformats.org/officeDocument/2006/relationships/hyperlink" Target="http://pc.health999.net/pdf/pdf_15.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矩形 16">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rtlCol="0" anchor="ctr">
            <a:normAutofit/>
          </a:bodyPr>
          <a:lstStyle/>
          <a:p>
            <a:pPr algn="r"/>
            <a:r>
              <a:rPr lang="zh-TW" altLang="en-US" sz="5400" b="1" dirty="0"/>
              <a:t>人臉辨識分析系統</a:t>
            </a:r>
          </a:p>
        </p:txBody>
      </p:sp>
      <p:cxnSp>
        <p:nvCxnSpPr>
          <p:cNvPr id="19" name="直線接點​​(S) 18">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副標題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rtlCol="0" anchor="ctr">
            <a:normAutofit/>
          </a:bodyPr>
          <a:lstStyle/>
          <a:p>
            <a:pPr rtl="0"/>
            <a:r>
              <a:rPr lang="en-US" altLang="zh-TW" dirty="0">
                <a:latin typeface="Microsoft JhengHei UI" panose="020B0604030504040204" pitchFamily="34" charset="-120"/>
                <a:ea typeface="Microsoft JhengHei UI" panose="020B0604030504040204" pitchFamily="34" charset="-120"/>
              </a:rPr>
              <a:t>B10700029</a:t>
            </a:r>
            <a:r>
              <a:rPr lang="zh-TW" altLang="en-US" dirty="0">
                <a:latin typeface="Microsoft JhengHei UI" panose="020B0604030504040204" pitchFamily="34" charset="-120"/>
                <a:ea typeface="Microsoft JhengHei UI" panose="020B0604030504040204" pitchFamily="34" charset="-120"/>
              </a:rPr>
              <a:t> 呂偉嘉</a:t>
            </a:r>
            <a:endParaRPr lang="en-US" altLang="zh-TW" dirty="0">
              <a:latin typeface="Microsoft JhengHei UI" panose="020B0604030504040204" pitchFamily="34" charset="-120"/>
              <a:ea typeface="Microsoft JhengHei UI" panose="020B0604030504040204" pitchFamily="34" charset="-120"/>
            </a:endParaRPr>
          </a:p>
          <a:p>
            <a:pPr rtl="0"/>
            <a:r>
              <a:rPr lang="zh-TW" altLang="en-US" dirty="0"/>
              <a:t>工作分配：辨識人臉程式</a:t>
            </a:r>
            <a:endParaRPr lang="en-US" altLang="zh-TW" dirty="0">
              <a:latin typeface="Microsoft JhengHei UI" panose="020B0604030504040204" pitchFamily="34" charset="-120"/>
              <a:ea typeface="Microsoft JhengHei UI" panose="020B0604030504040204" pitchFamily="34" charset="-120"/>
            </a:endParaRPr>
          </a:p>
          <a:p>
            <a:pPr rtl="0"/>
            <a:r>
              <a:rPr lang="en-US" altLang="zh-TW" dirty="0"/>
              <a:t>B10700031</a:t>
            </a:r>
            <a:r>
              <a:rPr lang="zh-TW" altLang="en-US" dirty="0"/>
              <a:t> 章立昕</a:t>
            </a:r>
            <a:endParaRPr lang="en-US" altLang="zh-TW" dirty="0"/>
          </a:p>
          <a:p>
            <a:r>
              <a:rPr lang="zh-TW" altLang="en-US" dirty="0"/>
              <a:t>工作分配：分析人臉程式</a:t>
            </a:r>
            <a:endParaRPr lang="en-US" altLang="zh-TW" dirty="0"/>
          </a:p>
          <a:p>
            <a:r>
              <a:rPr lang="en-US" altLang="zh-TW" dirty="0">
                <a:latin typeface="Microsoft JhengHei UI" panose="020B0604030504040204" pitchFamily="34" charset="-120"/>
                <a:ea typeface="Microsoft JhengHei UI" panose="020B0604030504040204" pitchFamily="34" charset="-120"/>
              </a:rPr>
              <a:t>B10700044</a:t>
            </a:r>
            <a:r>
              <a:rPr lang="zh-TW" altLang="en-US" dirty="0">
                <a:latin typeface="Microsoft JhengHei UI" panose="020B0604030504040204" pitchFamily="34" charset="-120"/>
                <a:ea typeface="Microsoft JhengHei UI" panose="020B0604030504040204" pitchFamily="34" charset="-120"/>
              </a:rPr>
              <a:t> 俞鑫昌</a:t>
            </a:r>
            <a:endParaRPr lang="en-US" altLang="zh-TW" dirty="0">
              <a:latin typeface="Microsoft JhengHei UI" panose="020B0604030504040204" pitchFamily="34" charset="-120"/>
              <a:ea typeface="Microsoft JhengHei UI" panose="020B0604030504040204" pitchFamily="34" charset="-120"/>
            </a:endParaRPr>
          </a:p>
          <a:p>
            <a:r>
              <a:rPr lang="zh-TW" altLang="en-US" dirty="0"/>
              <a:t>工作分配：比對人臉程式</a:t>
            </a:r>
            <a:endParaRPr lang="en-US" altLang="zh-TW" dirty="0"/>
          </a:p>
        </p:txBody>
      </p:sp>
      <p:pic>
        <p:nvPicPr>
          <p:cNvPr id="21" name="圖片 20">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
        <p:nvSpPr>
          <p:cNvPr id="4" name="文字方塊 3"/>
          <p:cNvSpPr txBox="1"/>
          <p:nvPr/>
        </p:nvSpPr>
        <p:spPr>
          <a:xfrm>
            <a:off x="5560951" y="3765665"/>
            <a:ext cx="3193307" cy="369332"/>
          </a:xfrm>
          <a:prstGeom prst="rect">
            <a:avLst/>
          </a:prstGeom>
          <a:noFill/>
        </p:spPr>
        <p:txBody>
          <a:bodyPr wrap="square" rtlCol="0">
            <a:spAutoFit/>
          </a:bodyPr>
          <a:lstStyle/>
          <a:p>
            <a:r>
              <a:rPr lang="en-US" altLang="zh-TW" dirty="0" err="1" smtClean="0"/>
              <a:t>Facialbiibi</a:t>
            </a:r>
            <a:endParaRPr lang="zh-TW" altLang="en-US" dirty="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82161" y="573180"/>
            <a:ext cx="7434070" cy="1474330"/>
          </a:xfrm>
        </p:spPr>
        <p:txBody>
          <a:bodyPr rtlCol="0">
            <a:normAutofit/>
          </a:bodyPr>
          <a:lstStyle/>
          <a:p>
            <a:pPr algn="ctr"/>
            <a:r>
              <a:rPr lang="en-US" altLang="zh-TW" b="1" dirty="0">
                <a:latin typeface="Microsoft JhengHei UI" panose="020B0604030504040204" pitchFamily="34" charset="-120"/>
                <a:ea typeface="Microsoft JhengHei UI" panose="020B0604030504040204" pitchFamily="34" charset="-120"/>
              </a:rPr>
              <a:t>Windows form</a:t>
            </a:r>
            <a:r>
              <a:rPr lang="zh-TW" altLang="en-US" b="1" dirty="0">
                <a:latin typeface="Microsoft JhengHei UI" panose="020B0604030504040204" pitchFamily="34" charset="-120"/>
                <a:ea typeface="Microsoft JhengHei UI" panose="020B0604030504040204" pitchFamily="34" charset="-120"/>
              </a:rPr>
              <a:t>預覽</a:t>
            </a:r>
            <a:endParaRPr lang="en-US" altLang="zh-TW" b="1" dirty="0">
              <a:latin typeface="Microsoft JhengHei UI" panose="020B0604030504040204" pitchFamily="34" charset="-120"/>
              <a:ea typeface="Microsoft JhengHei UI" panose="020B0604030504040204" pitchFamily="34" charset="-120"/>
            </a:endParaRPr>
          </a:p>
        </p:txBody>
      </p:sp>
      <p:sp>
        <p:nvSpPr>
          <p:cNvPr id="3" name="文字方塊 2"/>
          <p:cNvSpPr txBox="1"/>
          <p:nvPr/>
        </p:nvSpPr>
        <p:spPr>
          <a:xfrm>
            <a:off x="3724753" y="5913049"/>
            <a:ext cx="8154785" cy="369332"/>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人臉比例為計算橫向或縱向五官的距離比例，用來參考是否有人臉黃金比例</a:t>
            </a:r>
          </a:p>
        </p:txBody>
      </p:sp>
      <p:pic>
        <p:nvPicPr>
          <p:cNvPr id="9" name="內容版面配置區 8">
            <a:extLst>
              <a:ext uri="{FF2B5EF4-FFF2-40B4-BE49-F238E27FC236}">
                <a16:creationId xmlns:a16="http://schemas.microsoft.com/office/drawing/2014/main" id="{C61A45C0-CEF6-4A39-8444-A8E49F91FF34}"/>
              </a:ext>
            </a:extLst>
          </p:cNvPr>
          <p:cNvPicPr>
            <a:picLocks noGrp="1" noChangeAspect="1"/>
          </p:cNvPicPr>
          <p:nvPr>
            <p:ph idx="1"/>
          </p:nvPr>
        </p:nvPicPr>
        <p:blipFill>
          <a:blip r:embed="rId4"/>
          <a:stretch>
            <a:fillRect/>
          </a:stretch>
        </p:blipFill>
        <p:spPr>
          <a:xfrm>
            <a:off x="4326560" y="1488230"/>
            <a:ext cx="7189671" cy="4262298"/>
          </a:xfrm>
        </p:spPr>
      </p:pic>
    </p:spTree>
    <p:extLst>
      <p:ext uri="{BB962C8B-B14F-4D97-AF65-F5344CB8AC3E}">
        <p14:creationId xmlns:p14="http://schemas.microsoft.com/office/powerpoint/2010/main" val="266610277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291320" y="-71126"/>
            <a:ext cx="7434070" cy="1474330"/>
          </a:xfrm>
        </p:spPr>
        <p:txBody>
          <a:bodyPr rtlCol="0">
            <a:normAutofit/>
          </a:bodyPr>
          <a:lstStyle/>
          <a:p>
            <a:pPr algn="ctr"/>
            <a:r>
              <a:rPr lang="zh-TW" altLang="en-US" b="1" dirty="0">
                <a:latin typeface="Microsoft JhengHei UI" panose="020B0604030504040204" pitchFamily="34" charset="-120"/>
                <a:ea typeface="Microsoft JhengHei UI" panose="020B0604030504040204" pitchFamily="34" charset="-120"/>
              </a:rPr>
              <a:t>實作過程</a:t>
            </a:r>
            <a:endParaRPr lang="en-US" altLang="zh-TW" b="1" dirty="0">
              <a:latin typeface="Microsoft JhengHei UI" panose="020B0604030504040204" pitchFamily="34" charset="-120"/>
              <a:ea typeface="Microsoft JhengHei UI" panose="020B0604030504040204" pitchFamily="34" charset="-120"/>
            </a:endParaRPr>
          </a:p>
        </p:txBody>
      </p:sp>
      <p:sp>
        <p:nvSpPr>
          <p:cNvPr id="3" name="文字方塊 2"/>
          <p:cNvSpPr txBox="1"/>
          <p:nvPr/>
        </p:nvSpPr>
        <p:spPr>
          <a:xfrm>
            <a:off x="3930963" y="6140197"/>
            <a:ext cx="8154785"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利用 </a:t>
            </a:r>
            <a:r>
              <a:rPr lang="en-US" altLang="zh-TW" dirty="0" err="1">
                <a:latin typeface="Microsoft JhengHei UI" panose="020B0604030504040204" pitchFamily="34" charset="-120"/>
                <a:ea typeface="Microsoft JhengHei UI" panose="020B0604030504040204" pitchFamily="34" charset="-120"/>
              </a:rPr>
              <a:t>DlibDotNet</a:t>
            </a:r>
            <a:r>
              <a:rPr lang="zh-TW" altLang="en-US" dirty="0">
                <a:latin typeface="Microsoft JhengHei UI" panose="020B0604030504040204" pitchFamily="34" charset="-120"/>
                <a:ea typeface="Microsoft JhengHei UI" panose="020B0604030504040204" pitchFamily="34" charset="-120"/>
              </a:rPr>
              <a:t> 套件與其訓練好的人臉特徵點辨識，能夠將匯入的圖片直接找出人臉與其</a:t>
            </a:r>
            <a:r>
              <a:rPr lang="en-US" altLang="zh-TW" dirty="0">
                <a:latin typeface="Microsoft JhengHei UI" panose="020B0604030504040204" pitchFamily="34" charset="-120"/>
                <a:ea typeface="Microsoft JhengHei UI" panose="020B0604030504040204" pitchFamily="34" charset="-120"/>
              </a:rPr>
              <a:t>68</a:t>
            </a:r>
            <a:r>
              <a:rPr lang="zh-TW" altLang="en-US" dirty="0">
                <a:latin typeface="Microsoft JhengHei UI" panose="020B0604030504040204" pitchFamily="34" charset="-120"/>
                <a:ea typeface="Microsoft JhengHei UI" panose="020B0604030504040204" pitchFamily="34" charset="-120"/>
              </a:rPr>
              <a:t>個特徵點，方便做進一步的分析與計算。</a:t>
            </a:r>
          </a:p>
        </p:txBody>
      </p:sp>
      <p:pic>
        <p:nvPicPr>
          <p:cNvPr id="9" name="內容版面配置區 8">
            <a:extLst>
              <a:ext uri="{FF2B5EF4-FFF2-40B4-BE49-F238E27FC236}">
                <a16:creationId xmlns:a16="http://schemas.microsoft.com/office/drawing/2014/main" id="{388FD96E-D617-41E0-B96E-A87CAE9D1283}"/>
              </a:ext>
            </a:extLst>
          </p:cNvPr>
          <p:cNvPicPr>
            <a:picLocks noGrp="1" noChangeAspect="1"/>
          </p:cNvPicPr>
          <p:nvPr>
            <p:ph idx="1"/>
          </p:nvPr>
        </p:nvPicPr>
        <p:blipFill>
          <a:blip r:embed="rId4"/>
          <a:stretch>
            <a:fillRect/>
          </a:stretch>
        </p:blipFill>
        <p:spPr>
          <a:xfrm>
            <a:off x="4269898" y="1095210"/>
            <a:ext cx="7531030" cy="1765485"/>
          </a:xfrm>
        </p:spPr>
      </p:pic>
      <p:pic>
        <p:nvPicPr>
          <p:cNvPr id="13" name="圖片 12">
            <a:extLst>
              <a:ext uri="{FF2B5EF4-FFF2-40B4-BE49-F238E27FC236}">
                <a16:creationId xmlns:a16="http://schemas.microsoft.com/office/drawing/2014/main" id="{4D5592DB-5FC7-4ADD-B188-9FAB5F794EEA}"/>
              </a:ext>
            </a:extLst>
          </p:cNvPr>
          <p:cNvPicPr>
            <a:picLocks noChangeAspect="1"/>
          </p:cNvPicPr>
          <p:nvPr/>
        </p:nvPicPr>
        <p:blipFill>
          <a:blip r:embed="rId5"/>
          <a:stretch>
            <a:fillRect/>
          </a:stretch>
        </p:blipFill>
        <p:spPr>
          <a:xfrm>
            <a:off x="4269898" y="2862373"/>
            <a:ext cx="6166573" cy="3277824"/>
          </a:xfrm>
          <a:prstGeom prst="rect">
            <a:avLst/>
          </a:prstGeom>
        </p:spPr>
      </p:pic>
      <p:sp>
        <p:nvSpPr>
          <p:cNvPr id="14" name="矩形 13">
            <a:extLst>
              <a:ext uri="{FF2B5EF4-FFF2-40B4-BE49-F238E27FC236}">
                <a16:creationId xmlns:a16="http://schemas.microsoft.com/office/drawing/2014/main" id="{50A8FB3C-D36F-4ABB-BD08-540EE9D4DB18}"/>
              </a:ext>
            </a:extLst>
          </p:cNvPr>
          <p:cNvSpPr/>
          <p:nvPr/>
        </p:nvSpPr>
        <p:spPr>
          <a:xfrm>
            <a:off x="5601810" y="3797280"/>
            <a:ext cx="4500979" cy="1465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EEE17D07-F9CA-4BBD-8332-4E8B81456808}"/>
              </a:ext>
            </a:extLst>
          </p:cNvPr>
          <p:cNvSpPr txBox="1"/>
          <p:nvPr/>
        </p:nvSpPr>
        <p:spPr>
          <a:xfrm>
            <a:off x="10413642" y="3620697"/>
            <a:ext cx="1902781" cy="646331"/>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匯入訓練好的特徵點辨識工具</a:t>
            </a:r>
          </a:p>
        </p:txBody>
      </p:sp>
    </p:spTree>
    <p:extLst>
      <p:ext uri="{BB962C8B-B14F-4D97-AF65-F5344CB8AC3E}">
        <p14:creationId xmlns:p14="http://schemas.microsoft.com/office/powerpoint/2010/main" val="359208704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291320" y="-71126"/>
            <a:ext cx="7434070" cy="1474330"/>
          </a:xfrm>
        </p:spPr>
        <p:txBody>
          <a:bodyPr rtlCol="0">
            <a:normAutofit/>
          </a:bodyPr>
          <a:lstStyle/>
          <a:p>
            <a:pPr algn="ctr"/>
            <a:r>
              <a:rPr lang="zh-TW" altLang="en-US" b="1" dirty="0">
                <a:latin typeface="Microsoft JhengHei UI" panose="020B0604030504040204" pitchFamily="34" charset="-120"/>
                <a:ea typeface="Microsoft JhengHei UI" panose="020B0604030504040204" pitchFamily="34" charset="-120"/>
              </a:rPr>
              <a:t>實作過程</a:t>
            </a:r>
            <a:endParaRPr lang="en-US" altLang="zh-TW" b="1" dirty="0">
              <a:latin typeface="Microsoft JhengHei UI" panose="020B0604030504040204" pitchFamily="34" charset="-120"/>
              <a:ea typeface="Microsoft JhengHei UI" panose="020B0604030504040204" pitchFamily="34" charset="-120"/>
            </a:endParaRPr>
          </a:p>
        </p:txBody>
      </p:sp>
      <p:sp>
        <p:nvSpPr>
          <p:cNvPr id="3" name="文字方塊 2"/>
          <p:cNvSpPr txBox="1"/>
          <p:nvPr/>
        </p:nvSpPr>
        <p:spPr>
          <a:xfrm>
            <a:off x="3930962" y="5384474"/>
            <a:ext cx="8154785" cy="12904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利用此套件計算出來的</a:t>
            </a:r>
            <a:r>
              <a:rPr lang="en-US" altLang="zh-TW" dirty="0">
                <a:latin typeface="Microsoft JhengHei UI" panose="020B0604030504040204" pitchFamily="34" charset="-120"/>
                <a:ea typeface="Microsoft JhengHei UI" panose="020B0604030504040204" pitchFamily="34" charset="-120"/>
              </a:rPr>
              <a:t>68</a:t>
            </a:r>
            <a:r>
              <a:rPr lang="zh-TW" altLang="en-US" dirty="0">
                <a:latin typeface="Microsoft JhengHei UI" panose="020B0604030504040204" pitchFamily="34" charset="-120"/>
                <a:ea typeface="Microsoft JhengHei UI" panose="020B0604030504040204" pitchFamily="34" charset="-120"/>
              </a:rPr>
              <a:t>個特徵點個別代表不同的五官區域，存放在指定的</a:t>
            </a:r>
            <a:r>
              <a:rPr lang="en-US" altLang="zh-TW" dirty="0">
                <a:latin typeface="Microsoft JhengHei UI" panose="020B0604030504040204" pitchFamily="34" charset="-120"/>
                <a:ea typeface="Microsoft JhengHei UI" panose="020B0604030504040204" pitchFamily="34" charset="-120"/>
              </a:rPr>
              <a:t>point</a:t>
            </a:r>
            <a:r>
              <a:rPr lang="zh-TW" altLang="en-US" dirty="0">
                <a:latin typeface="Microsoft JhengHei UI" panose="020B0604030504040204" pitchFamily="34" charset="-120"/>
                <a:ea typeface="Microsoft JhengHei UI" panose="020B0604030504040204" pitchFamily="34" charset="-120"/>
              </a:rPr>
              <a:t> </a:t>
            </a:r>
            <a:r>
              <a:rPr lang="en-US" altLang="zh-TW" dirty="0">
                <a:latin typeface="Microsoft JhengHei UI" panose="020B0604030504040204" pitchFamily="34" charset="-120"/>
                <a:ea typeface="Microsoft JhengHei UI" panose="020B0604030504040204" pitchFamily="34" charset="-120"/>
              </a:rPr>
              <a:t>array</a:t>
            </a:r>
            <a:r>
              <a:rPr lang="zh-TW" altLang="en-US" dirty="0">
                <a:latin typeface="Microsoft JhengHei UI" panose="020B0604030504040204" pitchFamily="34" charset="-120"/>
                <a:ea typeface="Microsoft JhengHei UI" panose="020B0604030504040204" pitchFamily="34" charset="-120"/>
              </a:rPr>
              <a:t> 中，可以直接存取該</a:t>
            </a:r>
            <a:r>
              <a:rPr lang="zh-TW" altLang="en-US" b="1" dirty="0">
                <a:solidFill>
                  <a:srgbClr val="FF0000"/>
                </a:solidFill>
                <a:latin typeface="Microsoft JhengHei UI" panose="020B0604030504040204" pitchFamily="34" charset="-120"/>
                <a:ea typeface="Microsoft JhengHei UI" panose="020B0604030504040204" pitchFamily="34" charset="-120"/>
              </a:rPr>
              <a:t>特徵點的</a:t>
            </a:r>
            <a:r>
              <a:rPr lang="en-US" altLang="zh-TW" b="1" dirty="0">
                <a:solidFill>
                  <a:srgbClr val="FF0000"/>
                </a:solidFill>
                <a:latin typeface="Microsoft JhengHei UI" panose="020B0604030504040204" pitchFamily="34" charset="-120"/>
                <a:ea typeface="Microsoft JhengHei UI" panose="020B0604030504040204" pitchFamily="34" charset="-120"/>
              </a:rPr>
              <a:t>X</a:t>
            </a:r>
            <a:r>
              <a:rPr lang="zh-TW" altLang="en-US" b="1" dirty="0">
                <a:solidFill>
                  <a:srgbClr val="FF0000"/>
                </a:solidFill>
                <a:latin typeface="Microsoft JhengHei UI" panose="020B0604030504040204" pitchFamily="34" charset="-120"/>
                <a:ea typeface="Microsoft JhengHei UI" panose="020B0604030504040204" pitchFamily="34" charset="-120"/>
              </a:rPr>
              <a:t>軸位置與</a:t>
            </a:r>
            <a:r>
              <a:rPr lang="en-US" altLang="zh-TW" b="1" dirty="0">
                <a:solidFill>
                  <a:srgbClr val="FF0000"/>
                </a:solidFill>
                <a:latin typeface="Microsoft JhengHei UI" panose="020B0604030504040204" pitchFamily="34" charset="-120"/>
                <a:ea typeface="Microsoft JhengHei UI" panose="020B0604030504040204" pitchFamily="34" charset="-120"/>
              </a:rPr>
              <a:t>Y</a:t>
            </a:r>
            <a:r>
              <a:rPr lang="zh-TW" altLang="en-US" b="1" dirty="0">
                <a:solidFill>
                  <a:srgbClr val="FF0000"/>
                </a:solidFill>
                <a:latin typeface="Microsoft JhengHei UI" panose="020B0604030504040204" pitchFamily="34" charset="-120"/>
                <a:ea typeface="Microsoft JhengHei UI" panose="020B0604030504040204" pitchFamily="34" charset="-120"/>
              </a:rPr>
              <a:t>軸位置</a:t>
            </a:r>
            <a:r>
              <a:rPr lang="zh-TW" altLang="en-US" dirty="0">
                <a:latin typeface="Microsoft JhengHei UI" panose="020B0604030504040204" pitchFamily="34" charset="-120"/>
                <a:ea typeface="Microsoft JhengHei UI" panose="020B0604030504040204" pitchFamily="34" charset="-120"/>
              </a:rPr>
              <a:t>且計算出想調查的數據。</a:t>
            </a:r>
          </a:p>
        </p:txBody>
      </p:sp>
      <p:pic>
        <p:nvPicPr>
          <p:cNvPr id="7" name="圖片 6">
            <a:extLst>
              <a:ext uri="{FF2B5EF4-FFF2-40B4-BE49-F238E27FC236}">
                <a16:creationId xmlns:a16="http://schemas.microsoft.com/office/drawing/2014/main" id="{6919550F-6E5C-438C-8E15-D738A21C0B82}"/>
              </a:ext>
            </a:extLst>
          </p:cNvPr>
          <p:cNvPicPr>
            <a:picLocks noChangeAspect="1"/>
          </p:cNvPicPr>
          <p:nvPr/>
        </p:nvPicPr>
        <p:blipFill>
          <a:blip r:embed="rId4"/>
          <a:stretch>
            <a:fillRect/>
          </a:stretch>
        </p:blipFill>
        <p:spPr>
          <a:xfrm>
            <a:off x="4376464" y="1021569"/>
            <a:ext cx="7263780" cy="4083282"/>
          </a:xfrm>
          <a:prstGeom prst="rect">
            <a:avLst/>
          </a:prstGeom>
        </p:spPr>
      </p:pic>
    </p:spTree>
    <p:extLst>
      <p:ext uri="{BB962C8B-B14F-4D97-AF65-F5344CB8AC3E}">
        <p14:creationId xmlns:p14="http://schemas.microsoft.com/office/powerpoint/2010/main" val="146088894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291320" y="-71126"/>
            <a:ext cx="7434070" cy="1474330"/>
          </a:xfrm>
        </p:spPr>
        <p:txBody>
          <a:bodyPr rtlCol="0">
            <a:normAutofit/>
          </a:bodyPr>
          <a:lstStyle/>
          <a:p>
            <a:pPr algn="ctr"/>
            <a:r>
              <a:rPr lang="zh-TW" altLang="en-US" b="1" dirty="0">
                <a:latin typeface="Microsoft JhengHei UI" panose="020B0604030504040204" pitchFamily="34" charset="-120"/>
                <a:ea typeface="Microsoft JhengHei UI" panose="020B0604030504040204" pitchFamily="34" charset="-120"/>
              </a:rPr>
              <a:t>實作過程</a:t>
            </a:r>
            <a:endParaRPr lang="en-US" altLang="zh-TW" b="1" dirty="0">
              <a:latin typeface="Microsoft JhengHei UI" panose="020B0604030504040204" pitchFamily="34" charset="-120"/>
              <a:ea typeface="Microsoft JhengHei UI" panose="020B0604030504040204" pitchFamily="34" charset="-120"/>
            </a:endParaRPr>
          </a:p>
        </p:txBody>
      </p:sp>
      <p:sp>
        <p:nvSpPr>
          <p:cNvPr id="3" name="文字方塊 2"/>
          <p:cNvSpPr txBox="1"/>
          <p:nvPr/>
        </p:nvSpPr>
        <p:spPr>
          <a:xfrm>
            <a:off x="3884079" y="5620070"/>
            <a:ext cx="8154785" cy="8749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我們所求的人臉比例為由左至右的比例，直接抓取點</a:t>
            </a:r>
            <a:r>
              <a:rPr lang="en-US" altLang="zh-TW" dirty="0">
                <a:latin typeface="Microsoft JhengHei UI" panose="020B0604030504040204" pitchFamily="34" charset="-120"/>
                <a:ea typeface="Microsoft JhengHei UI" panose="020B0604030504040204" pitchFamily="34" charset="-120"/>
              </a:rPr>
              <a:t>(0,36,39,42,45,16)</a:t>
            </a:r>
            <a:r>
              <a:rPr lang="zh-TW" altLang="en-US" dirty="0">
                <a:latin typeface="Microsoft JhengHei UI" panose="020B0604030504040204" pitchFamily="34" charset="-120"/>
                <a:ea typeface="Microsoft JhengHei UI" panose="020B0604030504040204" pitchFamily="34" charset="-120"/>
              </a:rPr>
              <a:t>的</a:t>
            </a:r>
            <a:r>
              <a:rPr lang="en-US" altLang="zh-TW" dirty="0">
                <a:latin typeface="Microsoft JhengHei UI" panose="020B0604030504040204" pitchFamily="34" charset="-120"/>
                <a:ea typeface="Microsoft JhengHei UI" panose="020B0604030504040204" pitchFamily="34" charset="-120"/>
              </a:rPr>
              <a:t>X</a:t>
            </a:r>
            <a:r>
              <a:rPr lang="zh-TW" altLang="en-US" dirty="0">
                <a:latin typeface="Microsoft JhengHei UI" panose="020B0604030504040204" pitchFamily="34" charset="-120"/>
                <a:ea typeface="Microsoft JhengHei UI" panose="020B0604030504040204" pitchFamily="34" charset="-120"/>
              </a:rPr>
              <a:t>座標位置且計算每一線段的比例，即可求出人臉的比例。</a:t>
            </a:r>
          </a:p>
        </p:txBody>
      </p:sp>
      <p:pic>
        <p:nvPicPr>
          <p:cNvPr id="7" name="圖片 6">
            <a:extLst>
              <a:ext uri="{FF2B5EF4-FFF2-40B4-BE49-F238E27FC236}">
                <a16:creationId xmlns:a16="http://schemas.microsoft.com/office/drawing/2014/main" id="{CB9FB9B3-294E-4026-8FB2-935E1BB066CC}"/>
              </a:ext>
            </a:extLst>
          </p:cNvPr>
          <p:cNvPicPr>
            <a:picLocks noChangeAspect="1"/>
          </p:cNvPicPr>
          <p:nvPr/>
        </p:nvPicPr>
        <p:blipFill>
          <a:blip r:embed="rId4"/>
          <a:stretch>
            <a:fillRect/>
          </a:stretch>
        </p:blipFill>
        <p:spPr>
          <a:xfrm>
            <a:off x="4326561" y="858395"/>
            <a:ext cx="3798570" cy="4527985"/>
          </a:xfrm>
          <a:prstGeom prst="rect">
            <a:avLst/>
          </a:prstGeom>
        </p:spPr>
      </p:pic>
      <p:pic>
        <p:nvPicPr>
          <p:cNvPr id="16" name="圖片 15">
            <a:extLst>
              <a:ext uri="{FF2B5EF4-FFF2-40B4-BE49-F238E27FC236}">
                <a16:creationId xmlns:a16="http://schemas.microsoft.com/office/drawing/2014/main" id="{EC5BE96D-2E2C-4D03-917D-CE4DD6026AF2}"/>
              </a:ext>
            </a:extLst>
          </p:cNvPr>
          <p:cNvPicPr>
            <a:picLocks noChangeAspect="1"/>
          </p:cNvPicPr>
          <p:nvPr/>
        </p:nvPicPr>
        <p:blipFill>
          <a:blip r:embed="rId5"/>
          <a:stretch>
            <a:fillRect/>
          </a:stretch>
        </p:blipFill>
        <p:spPr>
          <a:xfrm>
            <a:off x="8125131" y="1532460"/>
            <a:ext cx="3913733" cy="3724663"/>
          </a:xfrm>
          <a:prstGeom prst="rect">
            <a:avLst/>
          </a:prstGeom>
        </p:spPr>
      </p:pic>
      <p:sp>
        <p:nvSpPr>
          <p:cNvPr id="17" name="文字方塊 16">
            <a:extLst>
              <a:ext uri="{FF2B5EF4-FFF2-40B4-BE49-F238E27FC236}">
                <a16:creationId xmlns:a16="http://schemas.microsoft.com/office/drawing/2014/main" id="{CCB52C68-9D07-48FD-9D3C-4D5CBEBD828A}"/>
              </a:ext>
            </a:extLst>
          </p:cNvPr>
          <p:cNvSpPr txBox="1"/>
          <p:nvPr/>
        </p:nvSpPr>
        <p:spPr>
          <a:xfrm>
            <a:off x="4291320" y="5358460"/>
            <a:ext cx="4785064" cy="261610"/>
          </a:xfrm>
          <a:prstGeom prst="rect">
            <a:avLst/>
          </a:prstGeom>
          <a:noFill/>
        </p:spPr>
        <p:txBody>
          <a:bodyPr wrap="square" rtlCol="0">
            <a:spAutoFit/>
          </a:bodyPr>
          <a:lstStyle/>
          <a:p>
            <a:r>
              <a:rPr lang="en-US" altLang="zh-TW" sz="1100" dirty="0"/>
              <a:t>P.S. </a:t>
            </a:r>
            <a:r>
              <a:rPr lang="zh-TW" altLang="en-US" sz="1100" dirty="0"/>
              <a:t>圖片僅做為測試用</a:t>
            </a:r>
          </a:p>
        </p:txBody>
      </p:sp>
      <p:cxnSp>
        <p:nvCxnSpPr>
          <p:cNvPr id="19" name="直線接點 18">
            <a:extLst>
              <a:ext uri="{FF2B5EF4-FFF2-40B4-BE49-F238E27FC236}">
                <a16:creationId xmlns:a16="http://schemas.microsoft.com/office/drawing/2014/main" id="{9D4DFE2F-932F-4D28-8A59-34CC7DE54267}"/>
              </a:ext>
            </a:extLst>
          </p:cNvPr>
          <p:cNvCxnSpPr/>
          <p:nvPr/>
        </p:nvCxnSpPr>
        <p:spPr>
          <a:xfrm>
            <a:off x="8371643" y="1038687"/>
            <a:ext cx="0" cy="415475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直線接點 21">
            <a:extLst>
              <a:ext uri="{FF2B5EF4-FFF2-40B4-BE49-F238E27FC236}">
                <a16:creationId xmlns:a16="http://schemas.microsoft.com/office/drawing/2014/main" id="{BA7AD56C-3852-4C99-8BF0-A42E5F1B33C8}"/>
              </a:ext>
            </a:extLst>
          </p:cNvPr>
          <p:cNvCxnSpPr/>
          <p:nvPr/>
        </p:nvCxnSpPr>
        <p:spPr>
          <a:xfrm>
            <a:off x="9615997" y="1038687"/>
            <a:ext cx="0" cy="415475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直線接點 22">
            <a:extLst>
              <a:ext uri="{FF2B5EF4-FFF2-40B4-BE49-F238E27FC236}">
                <a16:creationId xmlns:a16="http://schemas.microsoft.com/office/drawing/2014/main" id="{EFE8E0AF-4E2B-4FCD-A509-AC91DB6497CE}"/>
              </a:ext>
            </a:extLst>
          </p:cNvPr>
          <p:cNvCxnSpPr/>
          <p:nvPr/>
        </p:nvCxnSpPr>
        <p:spPr>
          <a:xfrm>
            <a:off x="10469733" y="1038687"/>
            <a:ext cx="0" cy="415475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線接點 23">
            <a:extLst>
              <a:ext uri="{FF2B5EF4-FFF2-40B4-BE49-F238E27FC236}">
                <a16:creationId xmlns:a16="http://schemas.microsoft.com/office/drawing/2014/main" id="{0B72A9A7-4CFB-46DA-9C5A-FE8A3BB75801}"/>
              </a:ext>
            </a:extLst>
          </p:cNvPr>
          <p:cNvCxnSpPr/>
          <p:nvPr/>
        </p:nvCxnSpPr>
        <p:spPr>
          <a:xfrm>
            <a:off x="11030505" y="1038687"/>
            <a:ext cx="0" cy="415475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線接點 24">
            <a:extLst>
              <a:ext uri="{FF2B5EF4-FFF2-40B4-BE49-F238E27FC236}">
                <a16:creationId xmlns:a16="http://schemas.microsoft.com/office/drawing/2014/main" id="{5A6980C6-80D5-45F1-87E0-5B2E1F165095}"/>
              </a:ext>
            </a:extLst>
          </p:cNvPr>
          <p:cNvCxnSpPr/>
          <p:nvPr/>
        </p:nvCxnSpPr>
        <p:spPr>
          <a:xfrm>
            <a:off x="11740186" y="1038687"/>
            <a:ext cx="0" cy="415475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線接點 25">
            <a:extLst>
              <a:ext uri="{FF2B5EF4-FFF2-40B4-BE49-F238E27FC236}">
                <a16:creationId xmlns:a16="http://schemas.microsoft.com/office/drawing/2014/main" id="{A76E75B3-4049-4610-B8B3-41E8ADB3A4F2}"/>
              </a:ext>
            </a:extLst>
          </p:cNvPr>
          <p:cNvCxnSpPr/>
          <p:nvPr/>
        </p:nvCxnSpPr>
        <p:spPr>
          <a:xfrm>
            <a:off x="9012315" y="1038687"/>
            <a:ext cx="0" cy="415475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8988000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291320" y="-71126"/>
            <a:ext cx="7434070" cy="1474330"/>
          </a:xfrm>
        </p:spPr>
        <p:txBody>
          <a:bodyPr rtlCol="0">
            <a:normAutofit/>
          </a:bodyPr>
          <a:lstStyle/>
          <a:p>
            <a:pPr algn="ctr"/>
            <a:r>
              <a:rPr lang="zh-TW" altLang="en-US" b="1" dirty="0">
                <a:latin typeface="Microsoft JhengHei UI" panose="020B0604030504040204" pitchFamily="34" charset="-120"/>
                <a:ea typeface="Microsoft JhengHei UI" panose="020B0604030504040204" pitchFamily="34" charset="-120"/>
              </a:rPr>
              <a:t>實作過程</a:t>
            </a:r>
            <a:endParaRPr lang="en-US" altLang="zh-TW" b="1" dirty="0">
              <a:latin typeface="Microsoft JhengHei UI" panose="020B0604030504040204" pitchFamily="34" charset="-120"/>
              <a:ea typeface="Microsoft JhengHei UI" panose="020B0604030504040204" pitchFamily="34" charset="-120"/>
            </a:endParaRPr>
          </a:p>
        </p:txBody>
      </p:sp>
      <p:sp>
        <p:nvSpPr>
          <p:cNvPr id="3" name="文字方塊 2"/>
          <p:cNvSpPr txBox="1"/>
          <p:nvPr/>
        </p:nvSpPr>
        <p:spPr>
          <a:xfrm>
            <a:off x="3884079" y="5620070"/>
            <a:ext cx="8154785" cy="12904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為了比較兩張圖片的特徵點的差距且</a:t>
            </a:r>
            <a:r>
              <a:rPr lang="zh-TW" altLang="en-US" b="1" dirty="0">
                <a:solidFill>
                  <a:srgbClr val="FF0000"/>
                </a:solidFill>
                <a:latin typeface="Microsoft JhengHei UI" panose="020B0604030504040204" pitchFamily="34" charset="-120"/>
                <a:ea typeface="Microsoft JhengHei UI" panose="020B0604030504040204" pitchFamily="34" charset="-120"/>
              </a:rPr>
              <a:t>避免因拍攝距離造成的誤差</a:t>
            </a:r>
            <a:r>
              <a:rPr lang="zh-TW" altLang="en-US" dirty="0">
                <a:latin typeface="Microsoft JhengHei UI" panose="020B0604030504040204" pitchFamily="34" charset="-120"/>
                <a:ea typeface="Microsoft JhengHei UI" panose="020B0604030504040204" pitchFamily="34" charset="-120"/>
              </a:rPr>
              <a:t>，我們選擇綜合</a:t>
            </a:r>
            <a:r>
              <a:rPr lang="zh-TW" altLang="en-US" b="1" dirty="0">
                <a:solidFill>
                  <a:srgbClr val="FF0000"/>
                </a:solidFill>
                <a:latin typeface="Microsoft JhengHei UI" panose="020B0604030504040204" pitchFamily="34" charset="-120"/>
                <a:ea typeface="Microsoft JhengHei UI" panose="020B0604030504040204" pitchFamily="34" charset="-120"/>
              </a:rPr>
              <a:t>相對</a:t>
            </a:r>
            <a:r>
              <a:rPr lang="zh-TW" altLang="en-US" dirty="0">
                <a:latin typeface="Microsoft JhengHei UI" panose="020B0604030504040204" pitchFamily="34" charset="-120"/>
                <a:ea typeface="Microsoft JhengHei UI" panose="020B0604030504040204" pitchFamily="34" charset="-120"/>
              </a:rPr>
              <a:t>的</a:t>
            </a:r>
            <a:r>
              <a:rPr lang="zh-TW" altLang="en-US" b="1" dirty="0">
                <a:solidFill>
                  <a:srgbClr val="FF0000"/>
                </a:solidFill>
                <a:latin typeface="Microsoft JhengHei UI" panose="020B0604030504040204" pitchFamily="34" charset="-120"/>
                <a:ea typeface="Microsoft JhengHei UI" panose="020B0604030504040204" pitchFamily="34" charset="-120"/>
              </a:rPr>
              <a:t>角度與五官比例</a:t>
            </a:r>
            <a:r>
              <a:rPr lang="zh-TW" altLang="en-US" dirty="0">
                <a:latin typeface="Microsoft JhengHei UI" panose="020B0604030504040204" pitchFamily="34" charset="-120"/>
                <a:ea typeface="Microsoft JhengHei UI" panose="020B0604030504040204" pitchFamily="34" charset="-120"/>
              </a:rPr>
              <a:t>來比較相似度，利用</a:t>
            </a:r>
            <a:r>
              <a:rPr lang="en-US" altLang="zh-TW" dirty="0">
                <a:latin typeface="Microsoft JhengHei UI" panose="020B0604030504040204" pitchFamily="34" charset="-120"/>
                <a:ea typeface="Microsoft JhengHei UI" panose="020B0604030504040204" pitchFamily="34" charset="-120"/>
              </a:rPr>
              <a:t>vector</a:t>
            </a:r>
            <a:r>
              <a:rPr lang="zh-TW" altLang="en-US" dirty="0">
                <a:latin typeface="Microsoft JhengHei UI" panose="020B0604030504040204" pitchFamily="34" charset="-120"/>
                <a:ea typeface="Microsoft JhengHei UI" panose="020B0604030504040204" pitchFamily="34" charset="-120"/>
              </a:rPr>
              <a:t>且利用內建函式求得相對的角度。</a:t>
            </a:r>
          </a:p>
        </p:txBody>
      </p:sp>
      <p:pic>
        <p:nvPicPr>
          <p:cNvPr id="5" name="圖片 4">
            <a:extLst>
              <a:ext uri="{FF2B5EF4-FFF2-40B4-BE49-F238E27FC236}">
                <a16:creationId xmlns:a16="http://schemas.microsoft.com/office/drawing/2014/main" id="{00D5B6F2-ADCA-423F-87F2-8E35CA56C34C}"/>
              </a:ext>
            </a:extLst>
          </p:cNvPr>
          <p:cNvPicPr>
            <a:picLocks noChangeAspect="1"/>
          </p:cNvPicPr>
          <p:nvPr/>
        </p:nvPicPr>
        <p:blipFill>
          <a:blip r:embed="rId4"/>
          <a:stretch>
            <a:fillRect/>
          </a:stretch>
        </p:blipFill>
        <p:spPr>
          <a:xfrm>
            <a:off x="3882392" y="2096456"/>
            <a:ext cx="4657926" cy="3512452"/>
          </a:xfrm>
          <a:prstGeom prst="rect">
            <a:avLst/>
          </a:prstGeom>
        </p:spPr>
      </p:pic>
      <p:pic>
        <p:nvPicPr>
          <p:cNvPr id="7" name="圖片 6">
            <a:extLst>
              <a:ext uri="{FF2B5EF4-FFF2-40B4-BE49-F238E27FC236}">
                <a16:creationId xmlns:a16="http://schemas.microsoft.com/office/drawing/2014/main" id="{4B3C482D-1270-4B66-A881-3654E019E460}"/>
              </a:ext>
            </a:extLst>
          </p:cNvPr>
          <p:cNvPicPr>
            <a:picLocks noChangeAspect="1"/>
          </p:cNvPicPr>
          <p:nvPr/>
        </p:nvPicPr>
        <p:blipFill>
          <a:blip r:embed="rId5"/>
          <a:stretch>
            <a:fillRect/>
          </a:stretch>
        </p:blipFill>
        <p:spPr>
          <a:xfrm>
            <a:off x="3884079" y="1313643"/>
            <a:ext cx="6598742" cy="778313"/>
          </a:xfrm>
          <a:prstGeom prst="rect">
            <a:avLst/>
          </a:prstGeom>
        </p:spPr>
      </p:pic>
    </p:spTree>
    <p:extLst>
      <p:ext uri="{BB962C8B-B14F-4D97-AF65-F5344CB8AC3E}">
        <p14:creationId xmlns:p14="http://schemas.microsoft.com/office/powerpoint/2010/main" val="409230394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291320" y="-71126"/>
            <a:ext cx="7434070" cy="1474330"/>
          </a:xfrm>
        </p:spPr>
        <p:txBody>
          <a:bodyPr rtlCol="0">
            <a:normAutofit/>
          </a:bodyPr>
          <a:lstStyle/>
          <a:p>
            <a:pPr algn="ctr"/>
            <a:r>
              <a:rPr lang="zh-TW" altLang="en-US" b="1" dirty="0">
                <a:latin typeface="Microsoft JhengHei UI" panose="020B0604030504040204" pitchFamily="34" charset="-120"/>
                <a:ea typeface="Microsoft JhengHei UI" panose="020B0604030504040204" pitchFamily="34" charset="-120"/>
              </a:rPr>
              <a:t>實作過程</a:t>
            </a:r>
            <a:endParaRPr lang="en-US" altLang="zh-TW" b="1" dirty="0">
              <a:latin typeface="Microsoft JhengHei UI" panose="020B0604030504040204" pitchFamily="34" charset="-120"/>
              <a:ea typeface="Microsoft JhengHei UI" panose="020B0604030504040204" pitchFamily="34" charset="-120"/>
            </a:endParaRPr>
          </a:p>
        </p:txBody>
      </p:sp>
      <p:pic>
        <p:nvPicPr>
          <p:cNvPr id="7" name="圖片 6">
            <a:extLst>
              <a:ext uri="{FF2B5EF4-FFF2-40B4-BE49-F238E27FC236}">
                <a16:creationId xmlns:a16="http://schemas.microsoft.com/office/drawing/2014/main" id="{ACC969C2-FCE3-4583-B536-052D9FF0438E}"/>
              </a:ext>
            </a:extLst>
          </p:cNvPr>
          <p:cNvPicPr>
            <a:picLocks noChangeAspect="1"/>
          </p:cNvPicPr>
          <p:nvPr/>
        </p:nvPicPr>
        <p:blipFill>
          <a:blip r:embed="rId4"/>
          <a:stretch>
            <a:fillRect/>
          </a:stretch>
        </p:blipFill>
        <p:spPr>
          <a:xfrm>
            <a:off x="3900519" y="2122295"/>
            <a:ext cx="3898677" cy="3710334"/>
          </a:xfrm>
          <a:prstGeom prst="rect">
            <a:avLst/>
          </a:prstGeom>
        </p:spPr>
      </p:pic>
      <p:pic>
        <p:nvPicPr>
          <p:cNvPr id="14" name="圖片 13">
            <a:extLst>
              <a:ext uri="{FF2B5EF4-FFF2-40B4-BE49-F238E27FC236}">
                <a16:creationId xmlns:a16="http://schemas.microsoft.com/office/drawing/2014/main" id="{E2FDA155-DA22-4840-8374-21EEE81E6C21}"/>
              </a:ext>
            </a:extLst>
          </p:cNvPr>
          <p:cNvPicPr>
            <a:picLocks noChangeAspect="1"/>
          </p:cNvPicPr>
          <p:nvPr/>
        </p:nvPicPr>
        <p:blipFill>
          <a:blip r:embed="rId4"/>
          <a:stretch>
            <a:fillRect/>
          </a:stretch>
        </p:blipFill>
        <p:spPr>
          <a:xfrm>
            <a:off x="8046259" y="2122295"/>
            <a:ext cx="3898677" cy="3710334"/>
          </a:xfrm>
          <a:prstGeom prst="rect">
            <a:avLst/>
          </a:prstGeom>
        </p:spPr>
      </p:pic>
      <p:sp>
        <p:nvSpPr>
          <p:cNvPr id="4" name="文字方塊 3">
            <a:extLst>
              <a:ext uri="{FF2B5EF4-FFF2-40B4-BE49-F238E27FC236}">
                <a16:creationId xmlns:a16="http://schemas.microsoft.com/office/drawing/2014/main" id="{86BBAF58-A1C6-4EF1-B583-75674E8AFB92}"/>
              </a:ext>
            </a:extLst>
          </p:cNvPr>
          <p:cNvSpPr txBox="1"/>
          <p:nvPr/>
        </p:nvSpPr>
        <p:spPr>
          <a:xfrm>
            <a:off x="5191055" y="1546557"/>
            <a:ext cx="2855204" cy="369332"/>
          </a:xfrm>
          <a:prstGeom prst="rect">
            <a:avLst/>
          </a:prstGeom>
          <a:noFill/>
        </p:spPr>
        <p:txBody>
          <a:bodyPr wrap="square" rtlCol="0">
            <a:spAutoFit/>
          </a:bodyPr>
          <a:lstStyle/>
          <a:p>
            <a:r>
              <a:rPr lang="zh-TW" altLang="en-US" dirty="0">
                <a:latin typeface="Microsoft JhengHei UI" panose="020B0604030504040204" pitchFamily="34" charset="-120"/>
                <a:ea typeface="Microsoft JhengHei UI" panose="020B0604030504040204" pitchFamily="34" charset="-120"/>
              </a:rPr>
              <a:t>眼睛外寬度</a:t>
            </a:r>
          </a:p>
        </p:txBody>
      </p:sp>
      <p:sp>
        <p:nvSpPr>
          <p:cNvPr id="15" name="文字方塊 14">
            <a:extLst>
              <a:ext uri="{FF2B5EF4-FFF2-40B4-BE49-F238E27FC236}">
                <a16:creationId xmlns:a16="http://schemas.microsoft.com/office/drawing/2014/main" id="{E13AD976-6A66-41A0-BC36-9A1A49A36773}"/>
              </a:ext>
            </a:extLst>
          </p:cNvPr>
          <p:cNvSpPr txBox="1"/>
          <p:nvPr/>
        </p:nvSpPr>
        <p:spPr>
          <a:xfrm>
            <a:off x="9336796" y="1546557"/>
            <a:ext cx="2855204" cy="369332"/>
          </a:xfrm>
          <a:prstGeom prst="rect">
            <a:avLst/>
          </a:prstGeom>
          <a:noFill/>
        </p:spPr>
        <p:txBody>
          <a:bodyPr wrap="square" rtlCol="0">
            <a:spAutoFit/>
          </a:bodyPr>
          <a:lstStyle/>
          <a:p>
            <a:r>
              <a:rPr lang="zh-TW" altLang="en-US" dirty="0">
                <a:latin typeface="Microsoft JhengHei UI" panose="020B0604030504040204" pitchFamily="34" charset="-120"/>
                <a:ea typeface="Microsoft JhengHei UI" panose="020B0604030504040204" pitchFamily="34" charset="-120"/>
              </a:rPr>
              <a:t>眼睛內寬度</a:t>
            </a:r>
          </a:p>
        </p:txBody>
      </p:sp>
      <p:cxnSp>
        <p:nvCxnSpPr>
          <p:cNvPr id="6" name="直線接點 5">
            <a:extLst>
              <a:ext uri="{FF2B5EF4-FFF2-40B4-BE49-F238E27FC236}">
                <a16:creationId xmlns:a16="http://schemas.microsoft.com/office/drawing/2014/main" id="{99DDEFDA-EBC5-4922-9A8A-B2CDC1374EE1}"/>
              </a:ext>
            </a:extLst>
          </p:cNvPr>
          <p:cNvCxnSpPr/>
          <p:nvPr/>
        </p:nvCxnSpPr>
        <p:spPr>
          <a:xfrm>
            <a:off x="4785064" y="2867487"/>
            <a:ext cx="1064793" cy="8788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線接點 16">
            <a:extLst>
              <a:ext uri="{FF2B5EF4-FFF2-40B4-BE49-F238E27FC236}">
                <a16:creationId xmlns:a16="http://schemas.microsoft.com/office/drawing/2014/main" id="{9C90AB14-6308-42B5-B8DB-E12EB9E60D8A}"/>
              </a:ext>
            </a:extLst>
          </p:cNvPr>
          <p:cNvCxnSpPr/>
          <p:nvPr/>
        </p:nvCxnSpPr>
        <p:spPr>
          <a:xfrm flipH="1">
            <a:off x="5770485" y="2867487"/>
            <a:ext cx="1029810" cy="8788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直線接點 18">
            <a:extLst>
              <a:ext uri="{FF2B5EF4-FFF2-40B4-BE49-F238E27FC236}">
                <a16:creationId xmlns:a16="http://schemas.microsoft.com/office/drawing/2014/main" id="{04C12052-A680-4448-948A-392598DD2151}"/>
              </a:ext>
            </a:extLst>
          </p:cNvPr>
          <p:cNvCxnSpPr/>
          <p:nvPr/>
        </p:nvCxnSpPr>
        <p:spPr>
          <a:xfrm>
            <a:off x="9507984" y="2867487"/>
            <a:ext cx="443884" cy="8788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直線接點 20">
            <a:extLst>
              <a:ext uri="{FF2B5EF4-FFF2-40B4-BE49-F238E27FC236}">
                <a16:creationId xmlns:a16="http://schemas.microsoft.com/office/drawing/2014/main" id="{2D4A5C90-1EC1-4EBE-BA0F-5A184AA1C402}"/>
              </a:ext>
            </a:extLst>
          </p:cNvPr>
          <p:cNvCxnSpPr/>
          <p:nvPr/>
        </p:nvCxnSpPr>
        <p:spPr>
          <a:xfrm flipH="1">
            <a:off x="9942990" y="2867487"/>
            <a:ext cx="435006" cy="8788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5763008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291320" y="-71126"/>
            <a:ext cx="7434070" cy="1474330"/>
          </a:xfrm>
        </p:spPr>
        <p:txBody>
          <a:bodyPr rtlCol="0">
            <a:normAutofit/>
          </a:bodyPr>
          <a:lstStyle/>
          <a:p>
            <a:pPr algn="ctr"/>
            <a:r>
              <a:rPr lang="zh-TW" altLang="en-US" b="1" dirty="0">
                <a:latin typeface="Microsoft JhengHei UI" panose="020B0604030504040204" pitchFamily="34" charset="-120"/>
                <a:ea typeface="Microsoft JhengHei UI" panose="020B0604030504040204" pitchFamily="34" charset="-120"/>
              </a:rPr>
              <a:t>實作過程</a:t>
            </a:r>
            <a:endParaRPr lang="en-US" altLang="zh-TW" b="1" dirty="0">
              <a:latin typeface="Microsoft JhengHei UI" panose="020B0604030504040204" pitchFamily="34" charset="-120"/>
              <a:ea typeface="Microsoft JhengHei UI" panose="020B0604030504040204" pitchFamily="34" charset="-120"/>
            </a:endParaRPr>
          </a:p>
        </p:txBody>
      </p:sp>
      <p:pic>
        <p:nvPicPr>
          <p:cNvPr id="7" name="圖片 6">
            <a:extLst>
              <a:ext uri="{FF2B5EF4-FFF2-40B4-BE49-F238E27FC236}">
                <a16:creationId xmlns:a16="http://schemas.microsoft.com/office/drawing/2014/main" id="{ACC969C2-FCE3-4583-B536-052D9FF0438E}"/>
              </a:ext>
            </a:extLst>
          </p:cNvPr>
          <p:cNvPicPr>
            <a:picLocks noChangeAspect="1"/>
          </p:cNvPicPr>
          <p:nvPr/>
        </p:nvPicPr>
        <p:blipFill>
          <a:blip r:embed="rId4"/>
          <a:stretch>
            <a:fillRect/>
          </a:stretch>
        </p:blipFill>
        <p:spPr>
          <a:xfrm>
            <a:off x="3900519" y="2122295"/>
            <a:ext cx="3898677" cy="3710334"/>
          </a:xfrm>
          <a:prstGeom prst="rect">
            <a:avLst/>
          </a:prstGeom>
        </p:spPr>
      </p:pic>
      <p:pic>
        <p:nvPicPr>
          <p:cNvPr id="14" name="圖片 13">
            <a:extLst>
              <a:ext uri="{FF2B5EF4-FFF2-40B4-BE49-F238E27FC236}">
                <a16:creationId xmlns:a16="http://schemas.microsoft.com/office/drawing/2014/main" id="{E2FDA155-DA22-4840-8374-21EEE81E6C21}"/>
              </a:ext>
            </a:extLst>
          </p:cNvPr>
          <p:cNvPicPr>
            <a:picLocks noChangeAspect="1"/>
          </p:cNvPicPr>
          <p:nvPr/>
        </p:nvPicPr>
        <p:blipFill>
          <a:blip r:embed="rId4"/>
          <a:stretch>
            <a:fillRect/>
          </a:stretch>
        </p:blipFill>
        <p:spPr>
          <a:xfrm>
            <a:off x="8046259" y="2122295"/>
            <a:ext cx="3898677" cy="3710334"/>
          </a:xfrm>
          <a:prstGeom prst="rect">
            <a:avLst/>
          </a:prstGeom>
        </p:spPr>
      </p:pic>
      <p:sp>
        <p:nvSpPr>
          <p:cNvPr id="4" name="文字方塊 3">
            <a:extLst>
              <a:ext uri="{FF2B5EF4-FFF2-40B4-BE49-F238E27FC236}">
                <a16:creationId xmlns:a16="http://schemas.microsoft.com/office/drawing/2014/main" id="{86BBAF58-A1C6-4EF1-B583-75674E8AFB92}"/>
              </a:ext>
            </a:extLst>
          </p:cNvPr>
          <p:cNvSpPr txBox="1"/>
          <p:nvPr/>
        </p:nvSpPr>
        <p:spPr>
          <a:xfrm>
            <a:off x="5191055" y="1546557"/>
            <a:ext cx="2855204" cy="369332"/>
          </a:xfrm>
          <a:prstGeom prst="rect">
            <a:avLst/>
          </a:prstGeom>
          <a:noFill/>
        </p:spPr>
        <p:txBody>
          <a:bodyPr wrap="square" rtlCol="0">
            <a:spAutoFit/>
          </a:bodyPr>
          <a:lstStyle/>
          <a:p>
            <a:r>
              <a:rPr lang="zh-TW" altLang="en-US" dirty="0">
                <a:latin typeface="Microsoft JhengHei UI" panose="020B0604030504040204" pitchFamily="34" charset="-120"/>
                <a:ea typeface="Microsoft JhengHei UI" panose="020B0604030504040204" pitchFamily="34" charset="-120"/>
              </a:rPr>
              <a:t>嘴巴寬度</a:t>
            </a:r>
          </a:p>
        </p:txBody>
      </p:sp>
      <p:sp>
        <p:nvSpPr>
          <p:cNvPr id="15" name="文字方塊 14">
            <a:extLst>
              <a:ext uri="{FF2B5EF4-FFF2-40B4-BE49-F238E27FC236}">
                <a16:creationId xmlns:a16="http://schemas.microsoft.com/office/drawing/2014/main" id="{E13AD976-6A66-41A0-BC36-9A1A49A36773}"/>
              </a:ext>
            </a:extLst>
          </p:cNvPr>
          <p:cNvSpPr txBox="1"/>
          <p:nvPr/>
        </p:nvSpPr>
        <p:spPr>
          <a:xfrm>
            <a:off x="9336796" y="1546557"/>
            <a:ext cx="2855204" cy="369332"/>
          </a:xfrm>
          <a:prstGeom prst="rect">
            <a:avLst/>
          </a:prstGeom>
          <a:noFill/>
        </p:spPr>
        <p:txBody>
          <a:bodyPr wrap="square" rtlCol="0">
            <a:spAutoFit/>
          </a:bodyPr>
          <a:lstStyle/>
          <a:p>
            <a:r>
              <a:rPr lang="zh-TW" altLang="en-US" dirty="0">
                <a:latin typeface="Microsoft JhengHei UI" panose="020B0604030504040204" pitchFamily="34" charset="-120"/>
                <a:ea typeface="Microsoft JhengHei UI" panose="020B0604030504040204" pitchFamily="34" charset="-120"/>
              </a:rPr>
              <a:t>眼睛比例</a:t>
            </a:r>
          </a:p>
        </p:txBody>
      </p:sp>
      <p:cxnSp>
        <p:nvCxnSpPr>
          <p:cNvPr id="6" name="直線接點 5">
            <a:extLst>
              <a:ext uri="{FF2B5EF4-FFF2-40B4-BE49-F238E27FC236}">
                <a16:creationId xmlns:a16="http://schemas.microsoft.com/office/drawing/2014/main" id="{99DDEFDA-EBC5-4922-9A8A-B2CDC1374EE1}"/>
              </a:ext>
            </a:extLst>
          </p:cNvPr>
          <p:cNvCxnSpPr>
            <a:cxnSpLocks/>
          </p:cNvCxnSpPr>
          <p:nvPr/>
        </p:nvCxnSpPr>
        <p:spPr>
          <a:xfrm flipH="1">
            <a:off x="5291091" y="3746377"/>
            <a:ext cx="479394" cy="73684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線接點 16">
            <a:extLst>
              <a:ext uri="{FF2B5EF4-FFF2-40B4-BE49-F238E27FC236}">
                <a16:creationId xmlns:a16="http://schemas.microsoft.com/office/drawing/2014/main" id="{9C90AB14-6308-42B5-B8DB-E12EB9E60D8A}"/>
              </a:ext>
            </a:extLst>
          </p:cNvPr>
          <p:cNvCxnSpPr>
            <a:cxnSpLocks/>
          </p:cNvCxnSpPr>
          <p:nvPr/>
        </p:nvCxnSpPr>
        <p:spPr>
          <a:xfrm flipH="1" flipV="1">
            <a:off x="5849857" y="3746377"/>
            <a:ext cx="488799" cy="65694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文字方塊 19">
            <a:extLst>
              <a:ext uri="{FF2B5EF4-FFF2-40B4-BE49-F238E27FC236}">
                <a16:creationId xmlns:a16="http://schemas.microsoft.com/office/drawing/2014/main" id="{7FA02533-F04E-4367-851B-1218BF740FF4}"/>
              </a:ext>
            </a:extLst>
          </p:cNvPr>
          <p:cNvSpPr txBox="1"/>
          <p:nvPr/>
        </p:nvSpPr>
        <p:spPr>
          <a:xfrm>
            <a:off x="8114190" y="6039035"/>
            <a:ext cx="3830746" cy="369332"/>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Microsoft JhengHei UI" panose="020B0604030504040204" pitchFamily="34" charset="-120"/>
                <a:ea typeface="Microsoft JhengHei UI" panose="020B0604030504040204" pitchFamily="34" charset="-120"/>
              </a:rPr>
              <a:t>眼睛比例 </a:t>
            </a:r>
            <a:r>
              <a:rPr lang="en-US" altLang="zh-TW" dirty="0">
                <a:latin typeface="Microsoft JhengHei UI" panose="020B0604030504040204" pitchFamily="34" charset="-120"/>
                <a:ea typeface="Microsoft JhengHei UI" panose="020B0604030504040204" pitchFamily="34" charset="-120"/>
              </a:rPr>
              <a:t>=</a:t>
            </a:r>
            <a:r>
              <a:rPr lang="zh-TW" altLang="en-US" dirty="0">
                <a:latin typeface="Microsoft JhengHei UI" panose="020B0604030504040204" pitchFamily="34" charset="-120"/>
                <a:ea typeface="Microsoft JhengHei UI" panose="020B0604030504040204" pitchFamily="34" charset="-120"/>
              </a:rPr>
              <a:t> 眼睛寬度 </a:t>
            </a:r>
            <a:r>
              <a:rPr lang="en-US" altLang="zh-TW" dirty="0">
                <a:latin typeface="Microsoft JhengHei UI" panose="020B0604030504040204" pitchFamily="34" charset="-120"/>
                <a:ea typeface="Microsoft JhengHei UI" panose="020B0604030504040204" pitchFamily="34" charset="-120"/>
              </a:rPr>
              <a:t>/</a:t>
            </a:r>
            <a:r>
              <a:rPr lang="zh-TW" altLang="en-US" dirty="0">
                <a:latin typeface="Microsoft JhengHei UI" panose="020B0604030504040204" pitchFamily="34" charset="-120"/>
                <a:ea typeface="Microsoft JhengHei UI" panose="020B0604030504040204" pitchFamily="34" charset="-120"/>
              </a:rPr>
              <a:t> 眼睛高度</a:t>
            </a:r>
          </a:p>
        </p:txBody>
      </p:sp>
    </p:spTree>
    <p:extLst>
      <p:ext uri="{BB962C8B-B14F-4D97-AF65-F5344CB8AC3E}">
        <p14:creationId xmlns:p14="http://schemas.microsoft.com/office/powerpoint/2010/main" val="360869687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291320" y="-71126"/>
            <a:ext cx="7434070" cy="1474330"/>
          </a:xfrm>
        </p:spPr>
        <p:txBody>
          <a:bodyPr rtlCol="0">
            <a:normAutofit/>
          </a:bodyPr>
          <a:lstStyle/>
          <a:p>
            <a:pPr algn="ctr"/>
            <a:r>
              <a:rPr lang="zh-TW" altLang="en-US" b="1" dirty="0">
                <a:latin typeface="Microsoft JhengHei UI" panose="020B0604030504040204" pitchFamily="34" charset="-120"/>
                <a:ea typeface="Microsoft JhengHei UI" panose="020B0604030504040204" pitchFamily="34" charset="-120"/>
              </a:rPr>
              <a:t>實作過程</a:t>
            </a:r>
            <a:endParaRPr lang="en-US" altLang="zh-TW" b="1" dirty="0">
              <a:latin typeface="Microsoft JhengHei UI" panose="020B0604030504040204" pitchFamily="34" charset="-120"/>
              <a:ea typeface="Microsoft JhengHei UI" panose="020B0604030504040204" pitchFamily="34" charset="-120"/>
            </a:endParaRPr>
          </a:p>
        </p:txBody>
      </p:sp>
      <p:pic>
        <p:nvPicPr>
          <p:cNvPr id="7" name="圖片 6">
            <a:extLst>
              <a:ext uri="{FF2B5EF4-FFF2-40B4-BE49-F238E27FC236}">
                <a16:creationId xmlns:a16="http://schemas.microsoft.com/office/drawing/2014/main" id="{ACC969C2-FCE3-4583-B536-052D9FF0438E}"/>
              </a:ext>
            </a:extLst>
          </p:cNvPr>
          <p:cNvPicPr>
            <a:picLocks noChangeAspect="1"/>
          </p:cNvPicPr>
          <p:nvPr/>
        </p:nvPicPr>
        <p:blipFill>
          <a:blip r:embed="rId4"/>
          <a:stretch>
            <a:fillRect/>
          </a:stretch>
        </p:blipFill>
        <p:spPr>
          <a:xfrm>
            <a:off x="3900519" y="2122295"/>
            <a:ext cx="3898677" cy="3710334"/>
          </a:xfrm>
          <a:prstGeom prst="rect">
            <a:avLst/>
          </a:prstGeom>
        </p:spPr>
      </p:pic>
      <p:pic>
        <p:nvPicPr>
          <p:cNvPr id="14" name="圖片 13">
            <a:extLst>
              <a:ext uri="{FF2B5EF4-FFF2-40B4-BE49-F238E27FC236}">
                <a16:creationId xmlns:a16="http://schemas.microsoft.com/office/drawing/2014/main" id="{E2FDA155-DA22-4840-8374-21EEE81E6C21}"/>
              </a:ext>
            </a:extLst>
          </p:cNvPr>
          <p:cNvPicPr>
            <a:picLocks noChangeAspect="1"/>
          </p:cNvPicPr>
          <p:nvPr/>
        </p:nvPicPr>
        <p:blipFill>
          <a:blip r:embed="rId4"/>
          <a:stretch>
            <a:fillRect/>
          </a:stretch>
        </p:blipFill>
        <p:spPr>
          <a:xfrm>
            <a:off x="8046259" y="2122295"/>
            <a:ext cx="3898677" cy="3710334"/>
          </a:xfrm>
          <a:prstGeom prst="rect">
            <a:avLst/>
          </a:prstGeom>
        </p:spPr>
      </p:pic>
      <p:sp>
        <p:nvSpPr>
          <p:cNvPr id="4" name="文字方塊 3">
            <a:extLst>
              <a:ext uri="{FF2B5EF4-FFF2-40B4-BE49-F238E27FC236}">
                <a16:creationId xmlns:a16="http://schemas.microsoft.com/office/drawing/2014/main" id="{86BBAF58-A1C6-4EF1-B583-75674E8AFB92}"/>
              </a:ext>
            </a:extLst>
          </p:cNvPr>
          <p:cNvSpPr txBox="1"/>
          <p:nvPr/>
        </p:nvSpPr>
        <p:spPr>
          <a:xfrm>
            <a:off x="5191055" y="1546557"/>
            <a:ext cx="2855204" cy="369332"/>
          </a:xfrm>
          <a:prstGeom prst="rect">
            <a:avLst/>
          </a:prstGeom>
          <a:noFill/>
        </p:spPr>
        <p:txBody>
          <a:bodyPr wrap="square" rtlCol="0">
            <a:spAutoFit/>
          </a:bodyPr>
          <a:lstStyle/>
          <a:p>
            <a:r>
              <a:rPr lang="zh-TW" altLang="en-US" dirty="0">
                <a:latin typeface="Microsoft JhengHei UI" panose="020B0604030504040204" pitchFamily="34" charset="-120"/>
                <a:ea typeface="Microsoft JhengHei UI" panose="020B0604030504040204" pitchFamily="34" charset="-120"/>
              </a:rPr>
              <a:t>臉頰寬度</a:t>
            </a:r>
          </a:p>
        </p:txBody>
      </p:sp>
      <p:sp>
        <p:nvSpPr>
          <p:cNvPr id="15" name="文字方塊 14">
            <a:extLst>
              <a:ext uri="{FF2B5EF4-FFF2-40B4-BE49-F238E27FC236}">
                <a16:creationId xmlns:a16="http://schemas.microsoft.com/office/drawing/2014/main" id="{E13AD976-6A66-41A0-BC36-9A1A49A36773}"/>
              </a:ext>
            </a:extLst>
          </p:cNvPr>
          <p:cNvSpPr txBox="1"/>
          <p:nvPr/>
        </p:nvSpPr>
        <p:spPr>
          <a:xfrm>
            <a:off x="9336796" y="1546557"/>
            <a:ext cx="2855204" cy="369332"/>
          </a:xfrm>
          <a:prstGeom prst="rect">
            <a:avLst/>
          </a:prstGeom>
          <a:noFill/>
        </p:spPr>
        <p:txBody>
          <a:bodyPr wrap="square" rtlCol="0">
            <a:spAutoFit/>
          </a:bodyPr>
          <a:lstStyle/>
          <a:p>
            <a:r>
              <a:rPr lang="zh-TW" altLang="en-US" dirty="0">
                <a:latin typeface="Microsoft JhengHei UI" panose="020B0604030504040204" pitchFamily="34" charset="-120"/>
                <a:ea typeface="Microsoft JhengHei UI" panose="020B0604030504040204" pitchFamily="34" charset="-120"/>
              </a:rPr>
              <a:t>鼻子寬度</a:t>
            </a:r>
          </a:p>
        </p:txBody>
      </p:sp>
      <p:cxnSp>
        <p:nvCxnSpPr>
          <p:cNvPr id="6" name="直線接點 5">
            <a:extLst>
              <a:ext uri="{FF2B5EF4-FFF2-40B4-BE49-F238E27FC236}">
                <a16:creationId xmlns:a16="http://schemas.microsoft.com/office/drawing/2014/main" id="{99DDEFDA-EBC5-4922-9A8A-B2CDC1374EE1}"/>
              </a:ext>
            </a:extLst>
          </p:cNvPr>
          <p:cNvCxnSpPr>
            <a:cxnSpLocks/>
          </p:cNvCxnSpPr>
          <p:nvPr/>
        </p:nvCxnSpPr>
        <p:spPr>
          <a:xfrm flipV="1">
            <a:off x="4483223" y="3746377"/>
            <a:ext cx="1287262" cy="89664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線接點 16">
            <a:extLst>
              <a:ext uri="{FF2B5EF4-FFF2-40B4-BE49-F238E27FC236}">
                <a16:creationId xmlns:a16="http://schemas.microsoft.com/office/drawing/2014/main" id="{9C90AB14-6308-42B5-B8DB-E12EB9E60D8A}"/>
              </a:ext>
            </a:extLst>
          </p:cNvPr>
          <p:cNvCxnSpPr>
            <a:cxnSpLocks/>
          </p:cNvCxnSpPr>
          <p:nvPr/>
        </p:nvCxnSpPr>
        <p:spPr>
          <a:xfrm flipH="1" flipV="1">
            <a:off x="5849857" y="3746377"/>
            <a:ext cx="1376566" cy="89664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直線接點 18">
            <a:extLst>
              <a:ext uri="{FF2B5EF4-FFF2-40B4-BE49-F238E27FC236}">
                <a16:creationId xmlns:a16="http://schemas.microsoft.com/office/drawing/2014/main" id="{04C12052-A680-4448-948A-392598DD2151}"/>
              </a:ext>
            </a:extLst>
          </p:cNvPr>
          <p:cNvCxnSpPr>
            <a:cxnSpLocks/>
          </p:cNvCxnSpPr>
          <p:nvPr/>
        </p:nvCxnSpPr>
        <p:spPr>
          <a:xfrm flipH="1">
            <a:off x="9632272" y="2867487"/>
            <a:ext cx="310718" cy="104756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直線接點 20">
            <a:extLst>
              <a:ext uri="{FF2B5EF4-FFF2-40B4-BE49-F238E27FC236}">
                <a16:creationId xmlns:a16="http://schemas.microsoft.com/office/drawing/2014/main" id="{2D4A5C90-1EC1-4EBE-BA0F-5A184AA1C402}"/>
              </a:ext>
            </a:extLst>
          </p:cNvPr>
          <p:cNvCxnSpPr>
            <a:cxnSpLocks/>
          </p:cNvCxnSpPr>
          <p:nvPr/>
        </p:nvCxnSpPr>
        <p:spPr>
          <a:xfrm>
            <a:off x="9942990" y="2867487"/>
            <a:ext cx="346229" cy="104756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441186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291320" y="-71126"/>
            <a:ext cx="7434070" cy="1474330"/>
          </a:xfrm>
        </p:spPr>
        <p:txBody>
          <a:bodyPr rtlCol="0">
            <a:normAutofit/>
          </a:bodyPr>
          <a:lstStyle/>
          <a:p>
            <a:pPr algn="ctr"/>
            <a:r>
              <a:rPr lang="zh-TW" altLang="en-US" b="1" dirty="0">
                <a:latin typeface="Microsoft JhengHei UI" panose="020B0604030504040204" pitchFamily="34" charset="-120"/>
                <a:ea typeface="Microsoft JhengHei UI" panose="020B0604030504040204" pitchFamily="34" charset="-120"/>
              </a:rPr>
              <a:t>實作過程</a:t>
            </a:r>
            <a:endParaRPr lang="en-US" altLang="zh-TW" b="1" dirty="0">
              <a:latin typeface="Microsoft JhengHei UI" panose="020B0604030504040204" pitchFamily="34" charset="-120"/>
              <a:ea typeface="Microsoft JhengHei UI" panose="020B0604030504040204" pitchFamily="34" charset="-120"/>
            </a:endParaRPr>
          </a:p>
        </p:txBody>
      </p:sp>
      <p:pic>
        <p:nvPicPr>
          <p:cNvPr id="7" name="圖片 6">
            <a:extLst>
              <a:ext uri="{FF2B5EF4-FFF2-40B4-BE49-F238E27FC236}">
                <a16:creationId xmlns:a16="http://schemas.microsoft.com/office/drawing/2014/main" id="{ACC969C2-FCE3-4583-B536-052D9FF0438E}"/>
              </a:ext>
            </a:extLst>
          </p:cNvPr>
          <p:cNvPicPr>
            <a:picLocks noChangeAspect="1"/>
          </p:cNvPicPr>
          <p:nvPr/>
        </p:nvPicPr>
        <p:blipFill>
          <a:blip r:embed="rId4"/>
          <a:stretch>
            <a:fillRect/>
          </a:stretch>
        </p:blipFill>
        <p:spPr>
          <a:xfrm>
            <a:off x="3900519" y="2122295"/>
            <a:ext cx="3898677" cy="3710334"/>
          </a:xfrm>
          <a:prstGeom prst="rect">
            <a:avLst/>
          </a:prstGeom>
        </p:spPr>
      </p:pic>
      <p:pic>
        <p:nvPicPr>
          <p:cNvPr id="14" name="圖片 13">
            <a:extLst>
              <a:ext uri="{FF2B5EF4-FFF2-40B4-BE49-F238E27FC236}">
                <a16:creationId xmlns:a16="http://schemas.microsoft.com/office/drawing/2014/main" id="{E2FDA155-DA22-4840-8374-21EEE81E6C21}"/>
              </a:ext>
            </a:extLst>
          </p:cNvPr>
          <p:cNvPicPr>
            <a:picLocks noChangeAspect="1"/>
          </p:cNvPicPr>
          <p:nvPr/>
        </p:nvPicPr>
        <p:blipFill>
          <a:blip r:embed="rId4"/>
          <a:stretch>
            <a:fillRect/>
          </a:stretch>
        </p:blipFill>
        <p:spPr>
          <a:xfrm>
            <a:off x="8046259" y="2122295"/>
            <a:ext cx="3898677" cy="3710334"/>
          </a:xfrm>
          <a:prstGeom prst="rect">
            <a:avLst/>
          </a:prstGeom>
        </p:spPr>
      </p:pic>
      <p:sp>
        <p:nvSpPr>
          <p:cNvPr id="4" name="文字方塊 3">
            <a:extLst>
              <a:ext uri="{FF2B5EF4-FFF2-40B4-BE49-F238E27FC236}">
                <a16:creationId xmlns:a16="http://schemas.microsoft.com/office/drawing/2014/main" id="{86BBAF58-A1C6-4EF1-B583-75674E8AFB92}"/>
              </a:ext>
            </a:extLst>
          </p:cNvPr>
          <p:cNvSpPr txBox="1"/>
          <p:nvPr/>
        </p:nvSpPr>
        <p:spPr>
          <a:xfrm>
            <a:off x="5015013" y="1546557"/>
            <a:ext cx="2855204" cy="369332"/>
          </a:xfrm>
          <a:prstGeom prst="rect">
            <a:avLst/>
          </a:prstGeom>
          <a:noFill/>
        </p:spPr>
        <p:txBody>
          <a:bodyPr wrap="square" rtlCol="0">
            <a:spAutoFit/>
          </a:bodyPr>
          <a:lstStyle/>
          <a:p>
            <a:r>
              <a:rPr lang="zh-TW" altLang="en-US" dirty="0">
                <a:latin typeface="Microsoft JhengHei UI" panose="020B0604030504040204" pitchFamily="34" charset="-120"/>
                <a:ea typeface="Microsoft JhengHei UI" panose="020B0604030504040204" pitchFamily="34" charset="-120"/>
              </a:rPr>
              <a:t>眼睛嘴巴高度差</a:t>
            </a:r>
          </a:p>
        </p:txBody>
      </p:sp>
      <p:sp>
        <p:nvSpPr>
          <p:cNvPr id="15" name="文字方塊 14">
            <a:extLst>
              <a:ext uri="{FF2B5EF4-FFF2-40B4-BE49-F238E27FC236}">
                <a16:creationId xmlns:a16="http://schemas.microsoft.com/office/drawing/2014/main" id="{E13AD976-6A66-41A0-BC36-9A1A49A36773}"/>
              </a:ext>
            </a:extLst>
          </p:cNvPr>
          <p:cNvSpPr txBox="1"/>
          <p:nvPr/>
        </p:nvSpPr>
        <p:spPr>
          <a:xfrm>
            <a:off x="9336796" y="1546557"/>
            <a:ext cx="2855204" cy="369332"/>
          </a:xfrm>
          <a:prstGeom prst="rect">
            <a:avLst/>
          </a:prstGeom>
          <a:noFill/>
        </p:spPr>
        <p:txBody>
          <a:bodyPr wrap="square" rtlCol="0">
            <a:spAutoFit/>
          </a:bodyPr>
          <a:lstStyle/>
          <a:p>
            <a:r>
              <a:rPr lang="zh-TW" altLang="en-US" dirty="0">
                <a:latin typeface="Microsoft JhengHei UI" panose="020B0604030504040204" pitchFamily="34" charset="-120"/>
                <a:ea typeface="Microsoft JhengHei UI" panose="020B0604030504040204" pitchFamily="34" charset="-120"/>
              </a:rPr>
              <a:t>頭部寬度</a:t>
            </a:r>
          </a:p>
        </p:txBody>
      </p:sp>
      <p:cxnSp>
        <p:nvCxnSpPr>
          <p:cNvPr id="6" name="直線接點 5">
            <a:extLst>
              <a:ext uri="{FF2B5EF4-FFF2-40B4-BE49-F238E27FC236}">
                <a16:creationId xmlns:a16="http://schemas.microsoft.com/office/drawing/2014/main" id="{99DDEFDA-EBC5-4922-9A8A-B2CDC1374EE1}"/>
              </a:ext>
            </a:extLst>
          </p:cNvPr>
          <p:cNvCxnSpPr>
            <a:cxnSpLocks/>
          </p:cNvCxnSpPr>
          <p:nvPr/>
        </p:nvCxnSpPr>
        <p:spPr>
          <a:xfrm flipH="1">
            <a:off x="6479319" y="2867487"/>
            <a:ext cx="1018036" cy="156247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線接點 16">
            <a:extLst>
              <a:ext uri="{FF2B5EF4-FFF2-40B4-BE49-F238E27FC236}">
                <a16:creationId xmlns:a16="http://schemas.microsoft.com/office/drawing/2014/main" id="{9C90AB14-6308-42B5-B8DB-E12EB9E60D8A}"/>
              </a:ext>
            </a:extLst>
          </p:cNvPr>
          <p:cNvCxnSpPr>
            <a:cxnSpLocks/>
          </p:cNvCxnSpPr>
          <p:nvPr/>
        </p:nvCxnSpPr>
        <p:spPr>
          <a:xfrm>
            <a:off x="6800295" y="2867487"/>
            <a:ext cx="69706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直線接點 18">
            <a:extLst>
              <a:ext uri="{FF2B5EF4-FFF2-40B4-BE49-F238E27FC236}">
                <a16:creationId xmlns:a16="http://schemas.microsoft.com/office/drawing/2014/main" id="{04C12052-A680-4448-948A-392598DD2151}"/>
              </a:ext>
            </a:extLst>
          </p:cNvPr>
          <p:cNvCxnSpPr>
            <a:cxnSpLocks/>
          </p:cNvCxnSpPr>
          <p:nvPr/>
        </p:nvCxnSpPr>
        <p:spPr>
          <a:xfrm>
            <a:off x="8293322" y="2898559"/>
            <a:ext cx="1658546" cy="84781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直線接點 20">
            <a:extLst>
              <a:ext uri="{FF2B5EF4-FFF2-40B4-BE49-F238E27FC236}">
                <a16:creationId xmlns:a16="http://schemas.microsoft.com/office/drawing/2014/main" id="{2D4A5C90-1EC1-4EBE-BA0F-5A184AA1C402}"/>
              </a:ext>
            </a:extLst>
          </p:cNvPr>
          <p:cNvCxnSpPr>
            <a:cxnSpLocks/>
          </p:cNvCxnSpPr>
          <p:nvPr/>
        </p:nvCxnSpPr>
        <p:spPr>
          <a:xfrm flipH="1">
            <a:off x="9942990" y="2867487"/>
            <a:ext cx="1686758" cy="8788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直線接點 17">
            <a:extLst>
              <a:ext uri="{FF2B5EF4-FFF2-40B4-BE49-F238E27FC236}">
                <a16:creationId xmlns:a16="http://schemas.microsoft.com/office/drawing/2014/main" id="{DC0FE28B-5E54-420A-8478-F478559F0DCB}"/>
              </a:ext>
            </a:extLst>
          </p:cNvPr>
          <p:cNvCxnSpPr/>
          <p:nvPr/>
        </p:nvCxnSpPr>
        <p:spPr>
          <a:xfrm flipH="1">
            <a:off x="4136994" y="2867487"/>
            <a:ext cx="665825" cy="6214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線接點 23">
            <a:extLst>
              <a:ext uri="{FF2B5EF4-FFF2-40B4-BE49-F238E27FC236}">
                <a16:creationId xmlns:a16="http://schemas.microsoft.com/office/drawing/2014/main" id="{5822838A-6800-4E6A-9E55-BB97A59C615E}"/>
              </a:ext>
            </a:extLst>
          </p:cNvPr>
          <p:cNvCxnSpPr/>
          <p:nvPr/>
        </p:nvCxnSpPr>
        <p:spPr>
          <a:xfrm>
            <a:off x="4136994" y="2929631"/>
            <a:ext cx="1038688" cy="150032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779970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291320" y="-71126"/>
            <a:ext cx="7434070" cy="1474330"/>
          </a:xfrm>
        </p:spPr>
        <p:txBody>
          <a:bodyPr rtlCol="0">
            <a:normAutofit/>
          </a:bodyPr>
          <a:lstStyle/>
          <a:p>
            <a:pPr algn="ctr"/>
            <a:r>
              <a:rPr lang="zh-TW" altLang="en-US" b="1" dirty="0">
                <a:latin typeface="Microsoft JhengHei UI" panose="020B0604030504040204" pitchFamily="34" charset="-120"/>
                <a:ea typeface="Microsoft JhengHei UI" panose="020B0604030504040204" pitchFamily="34" charset="-120"/>
              </a:rPr>
              <a:t>實作過程</a:t>
            </a:r>
            <a:endParaRPr lang="en-US" altLang="zh-TW" b="1" dirty="0">
              <a:latin typeface="Microsoft JhengHei UI" panose="020B0604030504040204" pitchFamily="34" charset="-120"/>
              <a:ea typeface="Microsoft JhengHei UI" panose="020B0604030504040204" pitchFamily="34" charset="-120"/>
            </a:endParaRPr>
          </a:p>
        </p:txBody>
      </p:sp>
      <p:pic>
        <p:nvPicPr>
          <p:cNvPr id="7" name="圖片 6">
            <a:extLst>
              <a:ext uri="{FF2B5EF4-FFF2-40B4-BE49-F238E27FC236}">
                <a16:creationId xmlns:a16="http://schemas.microsoft.com/office/drawing/2014/main" id="{ACC969C2-FCE3-4583-B536-052D9FF0438E}"/>
              </a:ext>
            </a:extLst>
          </p:cNvPr>
          <p:cNvPicPr>
            <a:picLocks noChangeAspect="1"/>
          </p:cNvPicPr>
          <p:nvPr/>
        </p:nvPicPr>
        <p:blipFill>
          <a:blip r:embed="rId4"/>
          <a:stretch>
            <a:fillRect/>
          </a:stretch>
        </p:blipFill>
        <p:spPr>
          <a:xfrm>
            <a:off x="3900519" y="2122295"/>
            <a:ext cx="3898677" cy="3710334"/>
          </a:xfrm>
          <a:prstGeom prst="rect">
            <a:avLst/>
          </a:prstGeom>
        </p:spPr>
      </p:pic>
      <p:sp>
        <p:nvSpPr>
          <p:cNvPr id="4" name="文字方塊 3">
            <a:extLst>
              <a:ext uri="{FF2B5EF4-FFF2-40B4-BE49-F238E27FC236}">
                <a16:creationId xmlns:a16="http://schemas.microsoft.com/office/drawing/2014/main" id="{86BBAF58-A1C6-4EF1-B583-75674E8AFB92}"/>
              </a:ext>
            </a:extLst>
          </p:cNvPr>
          <p:cNvSpPr txBox="1"/>
          <p:nvPr/>
        </p:nvSpPr>
        <p:spPr>
          <a:xfrm>
            <a:off x="5015013" y="1546557"/>
            <a:ext cx="2855204" cy="369332"/>
          </a:xfrm>
          <a:prstGeom prst="rect">
            <a:avLst/>
          </a:prstGeom>
          <a:noFill/>
        </p:spPr>
        <p:txBody>
          <a:bodyPr wrap="square" rtlCol="0">
            <a:spAutoFit/>
          </a:bodyPr>
          <a:lstStyle/>
          <a:p>
            <a:r>
              <a:rPr lang="zh-TW" altLang="en-US" dirty="0">
                <a:latin typeface="Microsoft JhengHei UI" panose="020B0604030504040204" pitchFamily="34" charset="-120"/>
                <a:ea typeface="Microsoft JhengHei UI" panose="020B0604030504040204" pitchFamily="34" charset="-120"/>
              </a:rPr>
              <a:t>眼睛鼻子高度差</a:t>
            </a:r>
          </a:p>
        </p:txBody>
      </p:sp>
      <p:cxnSp>
        <p:nvCxnSpPr>
          <p:cNvPr id="6" name="直線接點 5">
            <a:extLst>
              <a:ext uri="{FF2B5EF4-FFF2-40B4-BE49-F238E27FC236}">
                <a16:creationId xmlns:a16="http://schemas.microsoft.com/office/drawing/2014/main" id="{99DDEFDA-EBC5-4922-9A8A-B2CDC1374EE1}"/>
              </a:ext>
            </a:extLst>
          </p:cNvPr>
          <p:cNvCxnSpPr>
            <a:cxnSpLocks/>
          </p:cNvCxnSpPr>
          <p:nvPr/>
        </p:nvCxnSpPr>
        <p:spPr>
          <a:xfrm flipH="1">
            <a:off x="6096000" y="2867487"/>
            <a:ext cx="1401355" cy="104756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線接點 16">
            <a:extLst>
              <a:ext uri="{FF2B5EF4-FFF2-40B4-BE49-F238E27FC236}">
                <a16:creationId xmlns:a16="http://schemas.microsoft.com/office/drawing/2014/main" id="{9C90AB14-6308-42B5-B8DB-E12EB9E60D8A}"/>
              </a:ext>
            </a:extLst>
          </p:cNvPr>
          <p:cNvCxnSpPr>
            <a:cxnSpLocks/>
          </p:cNvCxnSpPr>
          <p:nvPr/>
        </p:nvCxnSpPr>
        <p:spPr>
          <a:xfrm>
            <a:off x="6800295" y="2867487"/>
            <a:ext cx="69706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直線接點 17">
            <a:extLst>
              <a:ext uri="{FF2B5EF4-FFF2-40B4-BE49-F238E27FC236}">
                <a16:creationId xmlns:a16="http://schemas.microsoft.com/office/drawing/2014/main" id="{DC0FE28B-5E54-420A-8478-F478559F0DCB}"/>
              </a:ext>
            </a:extLst>
          </p:cNvPr>
          <p:cNvCxnSpPr/>
          <p:nvPr/>
        </p:nvCxnSpPr>
        <p:spPr>
          <a:xfrm flipH="1">
            <a:off x="4136994" y="2867487"/>
            <a:ext cx="665825" cy="6214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直線接點 23">
            <a:extLst>
              <a:ext uri="{FF2B5EF4-FFF2-40B4-BE49-F238E27FC236}">
                <a16:creationId xmlns:a16="http://schemas.microsoft.com/office/drawing/2014/main" id="{5822838A-6800-4E6A-9E55-BB97A59C615E}"/>
              </a:ext>
            </a:extLst>
          </p:cNvPr>
          <p:cNvCxnSpPr>
            <a:cxnSpLocks/>
          </p:cNvCxnSpPr>
          <p:nvPr/>
        </p:nvCxnSpPr>
        <p:spPr>
          <a:xfrm>
            <a:off x="4136994" y="2929631"/>
            <a:ext cx="1322773" cy="9854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文字方塊 8">
            <a:extLst>
              <a:ext uri="{FF2B5EF4-FFF2-40B4-BE49-F238E27FC236}">
                <a16:creationId xmlns:a16="http://schemas.microsoft.com/office/drawing/2014/main" id="{14DA95A5-BDCB-4B4D-95C9-F4182D71C363}"/>
              </a:ext>
            </a:extLst>
          </p:cNvPr>
          <p:cNvSpPr txBox="1"/>
          <p:nvPr/>
        </p:nvSpPr>
        <p:spPr>
          <a:xfrm>
            <a:off x="8068670" y="2103352"/>
            <a:ext cx="3898679" cy="12879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綜合且比較兩張圖片以上依據的角度差距絕對值，可以得到相似度的信心值。</a:t>
            </a:r>
          </a:p>
        </p:txBody>
      </p:sp>
    </p:spTree>
    <p:extLst>
      <p:ext uri="{BB962C8B-B14F-4D97-AF65-F5344CB8AC3E}">
        <p14:creationId xmlns:p14="http://schemas.microsoft.com/office/powerpoint/2010/main" val="158921117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3986402" y="288372"/>
            <a:ext cx="7434070" cy="1474330"/>
          </a:xfrm>
        </p:spPr>
        <p:txBody>
          <a:bodyPr rtlCol="0">
            <a:normAutofit/>
          </a:bodyPr>
          <a:lstStyle/>
          <a:p>
            <a:pPr algn="ctr"/>
            <a:r>
              <a:rPr lang="zh-TW" altLang="en-US" b="1" dirty="0"/>
              <a:t>目錄</a:t>
            </a:r>
            <a:endParaRPr lang="en-US" altLang="zh-TW" b="1" dirty="0"/>
          </a:p>
        </p:txBody>
      </p:sp>
      <p:sp>
        <p:nvSpPr>
          <p:cNvPr id="3" name="內容版面配置區 2">
            <a:extLst>
              <a:ext uri="{FF2B5EF4-FFF2-40B4-BE49-F238E27FC236}">
                <a16:creationId xmlns:a16="http://schemas.microsoft.com/office/drawing/2014/main" id="{9F541FAF-730D-47FE-9638-C05616C31320}"/>
              </a:ext>
            </a:extLst>
          </p:cNvPr>
          <p:cNvSpPr>
            <a:spLocks noGrp="1"/>
          </p:cNvSpPr>
          <p:nvPr>
            <p:ph idx="1"/>
          </p:nvPr>
        </p:nvSpPr>
        <p:spPr>
          <a:xfrm>
            <a:off x="4710050" y="1184448"/>
            <a:ext cx="7867714" cy="4935984"/>
          </a:xfrm>
        </p:spPr>
        <p:txBody>
          <a:bodyPr rtlCol="0">
            <a:noAutofit/>
          </a:bodyPr>
          <a:lstStyle/>
          <a:p>
            <a:pPr rtl="0">
              <a:lnSpc>
                <a:spcPct val="150000"/>
              </a:lnSpc>
            </a:pPr>
            <a:r>
              <a:rPr lang="zh-TW" altLang="en-US" sz="2400" b="1" dirty="0"/>
              <a:t>研究動機</a:t>
            </a:r>
            <a:endParaRPr lang="en-US" altLang="zh-TW" sz="2400" b="1" dirty="0"/>
          </a:p>
          <a:p>
            <a:pPr rtl="0">
              <a:lnSpc>
                <a:spcPct val="150000"/>
              </a:lnSpc>
            </a:pPr>
            <a:r>
              <a:rPr lang="zh-TW" altLang="en-US" sz="2400" b="1" dirty="0"/>
              <a:t>工作分配</a:t>
            </a:r>
            <a:endParaRPr lang="en-US" altLang="zh-TW" sz="2400" b="1" dirty="0"/>
          </a:p>
          <a:p>
            <a:pPr rtl="0">
              <a:lnSpc>
                <a:spcPct val="150000"/>
              </a:lnSpc>
            </a:pPr>
            <a:r>
              <a:rPr lang="zh-TW" altLang="en-US" sz="2400" b="1" dirty="0"/>
              <a:t>預計使用的軟體</a:t>
            </a:r>
            <a:endParaRPr lang="en-US" altLang="zh-TW" sz="2400" b="1" dirty="0"/>
          </a:p>
          <a:p>
            <a:pPr rtl="0">
              <a:lnSpc>
                <a:spcPct val="150000"/>
              </a:lnSpc>
            </a:pPr>
            <a:r>
              <a:rPr lang="zh-TW" altLang="en-US" sz="2400" b="1" dirty="0"/>
              <a:t>預想的處理方式</a:t>
            </a:r>
            <a:endParaRPr lang="en-US" altLang="zh-TW" sz="2400" b="1" dirty="0"/>
          </a:p>
          <a:p>
            <a:pPr rtl="0">
              <a:lnSpc>
                <a:spcPct val="150000"/>
              </a:lnSpc>
            </a:pPr>
            <a:r>
              <a:rPr lang="en-US" altLang="zh-TW" sz="2400" b="1" dirty="0"/>
              <a:t>FACIAL LANDMARK</a:t>
            </a:r>
          </a:p>
          <a:p>
            <a:pPr rtl="0">
              <a:lnSpc>
                <a:spcPct val="150000"/>
              </a:lnSpc>
            </a:pPr>
            <a:r>
              <a:rPr lang="zh-TW" altLang="en-US" sz="2400" b="1" dirty="0" smtClean="0"/>
              <a:t>預想之流程圖</a:t>
            </a:r>
            <a:endParaRPr lang="en-US" altLang="zh-TW" sz="2400" b="1" dirty="0"/>
          </a:p>
          <a:p>
            <a:pPr marL="0" indent="0" rtl="0">
              <a:lnSpc>
                <a:spcPct val="150000"/>
              </a:lnSpc>
              <a:buNone/>
            </a:pPr>
            <a:endParaRPr lang="zh-TW" altLang="en-US" sz="2400" b="1" dirty="0"/>
          </a:p>
        </p:txBody>
      </p:sp>
      <p:sp>
        <p:nvSpPr>
          <p:cNvPr id="7" name="內容版面配置區 2">
            <a:extLst>
              <a:ext uri="{FF2B5EF4-FFF2-40B4-BE49-F238E27FC236}">
                <a16:creationId xmlns:a16="http://schemas.microsoft.com/office/drawing/2014/main" id="{9F541FAF-730D-47FE-9638-C05616C31320}"/>
              </a:ext>
            </a:extLst>
          </p:cNvPr>
          <p:cNvSpPr txBox="1">
            <a:spLocks/>
          </p:cNvSpPr>
          <p:nvPr/>
        </p:nvSpPr>
        <p:spPr>
          <a:xfrm>
            <a:off x="7703437" y="1189124"/>
            <a:ext cx="7867714" cy="49359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zh-TW" altLang="en-US" sz="2400" b="1" dirty="0"/>
          </a:p>
        </p:txBody>
      </p:sp>
      <p:sp>
        <p:nvSpPr>
          <p:cNvPr id="9" name="內容版面配置區 2">
            <a:extLst>
              <a:ext uri="{FF2B5EF4-FFF2-40B4-BE49-F238E27FC236}">
                <a16:creationId xmlns:a16="http://schemas.microsoft.com/office/drawing/2014/main" id="{9F541FAF-730D-47FE-9638-C05616C31320}"/>
              </a:ext>
            </a:extLst>
          </p:cNvPr>
          <p:cNvSpPr txBox="1">
            <a:spLocks/>
          </p:cNvSpPr>
          <p:nvPr/>
        </p:nvSpPr>
        <p:spPr>
          <a:xfrm>
            <a:off x="8136466" y="1189124"/>
            <a:ext cx="3756493" cy="49359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icrosoft New Tai Lue"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lnSpc>
                <a:spcPct val="150000"/>
              </a:lnSpc>
            </a:pPr>
            <a:r>
              <a:rPr lang="en-US" altLang="zh-TW" sz="2400" b="1" dirty="0"/>
              <a:t>WINDOWS</a:t>
            </a:r>
            <a:r>
              <a:rPr lang="zh-TW" altLang="en-US" sz="2400" b="1" dirty="0"/>
              <a:t> </a:t>
            </a:r>
            <a:r>
              <a:rPr lang="en-US" altLang="zh-TW" sz="2400" b="1" dirty="0"/>
              <a:t>FORM</a:t>
            </a:r>
            <a:r>
              <a:rPr lang="zh-TW" altLang="en-US" sz="2400" b="1" dirty="0"/>
              <a:t>預覽</a:t>
            </a:r>
            <a:endParaRPr lang="en-US" altLang="zh-TW" sz="2400" b="1" dirty="0"/>
          </a:p>
          <a:p>
            <a:pPr>
              <a:lnSpc>
                <a:spcPct val="150000"/>
              </a:lnSpc>
            </a:pPr>
            <a:r>
              <a:rPr lang="zh-TW" altLang="en-US" sz="2400" b="1" dirty="0"/>
              <a:t>參考</a:t>
            </a:r>
            <a:r>
              <a:rPr lang="zh-TW" altLang="en-US" sz="2400" b="1" dirty="0" smtClean="0"/>
              <a:t>資料</a:t>
            </a:r>
            <a:endParaRPr lang="en-US" altLang="zh-TW" sz="2400" b="1" dirty="0"/>
          </a:p>
          <a:p>
            <a:pPr>
              <a:lnSpc>
                <a:spcPct val="150000"/>
              </a:lnSpc>
            </a:pPr>
            <a:r>
              <a:rPr lang="zh-TW" altLang="en-US" sz="2400" b="1" dirty="0" smtClean="0"/>
              <a:t>實作過程</a:t>
            </a:r>
            <a:endParaRPr lang="en-US" altLang="zh-TW" sz="2400" b="1" dirty="0" smtClean="0"/>
          </a:p>
          <a:p>
            <a:pPr>
              <a:lnSpc>
                <a:spcPct val="150000"/>
              </a:lnSpc>
            </a:pPr>
            <a:r>
              <a:rPr lang="zh-TW" altLang="en-US" sz="2400" b="1" dirty="0" smtClean="0"/>
              <a:t>成果展示</a:t>
            </a:r>
            <a:endParaRPr lang="en-US" altLang="zh-TW" sz="2400" b="1" dirty="0" smtClean="0"/>
          </a:p>
          <a:p>
            <a:pPr>
              <a:lnSpc>
                <a:spcPct val="150000"/>
              </a:lnSpc>
            </a:pPr>
            <a:r>
              <a:rPr lang="zh-TW" altLang="en-US" sz="2400" b="1" dirty="0" smtClean="0"/>
              <a:t>能夠改進的</a:t>
            </a:r>
            <a:r>
              <a:rPr lang="zh-TW" altLang="en-US" sz="2400" b="1" dirty="0"/>
              <a:t>部分</a:t>
            </a:r>
            <a:endParaRPr lang="en-US" altLang="zh-TW" sz="2400" b="1" dirty="0" smtClean="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pPr algn="ctr"/>
            <a:r>
              <a:rPr lang="zh-TW" altLang="en-US" b="1" dirty="0"/>
              <a:t>成果展示</a:t>
            </a:r>
            <a:endParaRPr lang="en-US" altLang="zh-TW" b="1" dirty="0"/>
          </a:p>
        </p:txBody>
      </p:sp>
      <p:pic>
        <p:nvPicPr>
          <p:cNvPr id="5" name="內容版面配置區 4">
            <a:extLst>
              <a:ext uri="{FF2B5EF4-FFF2-40B4-BE49-F238E27FC236}">
                <a16:creationId xmlns:a16="http://schemas.microsoft.com/office/drawing/2014/main" id="{3C467DAD-A24A-4A4D-B8E4-BCD9E113DA09}"/>
              </a:ext>
            </a:extLst>
          </p:cNvPr>
          <p:cNvPicPr>
            <a:picLocks noGrp="1" noChangeAspect="1"/>
          </p:cNvPicPr>
          <p:nvPr>
            <p:ph idx="1"/>
          </p:nvPr>
        </p:nvPicPr>
        <p:blipFill>
          <a:blip r:embed="rId4"/>
          <a:stretch>
            <a:fillRect/>
          </a:stretch>
        </p:blipFill>
        <p:spPr>
          <a:xfrm>
            <a:off x="3741743" y="1767742"/>
            <a:ext cx="8342454" cy="4961532"/>
          </a:xfrm>
        </p:spPr>
      </p:pic>
    </p:spTree>
    <p:extLst>
      <p:ext uri="{BB962C8B-B14F-4D97-AF65-F5344CB8AC3E}">
        <p14:creationId xmlns:p14="http://schemas.microsoft.com/office/powerpoint/2010/main" val="423621540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pPr algn="ctr"/>
            <a:r>
              <a:rPr lang="zh-TW" altLang="en-US" b="1" dirty="0"/>
              <a:t>成果展示</a:t>
            </a:r>
            <a:endParaRPr lang="en-US" altLang="zh-TW" b="1" dirty="0"/>
          </a:p>
        </p:txBody>
      </p:sp>
      <p:pic>
        <p:nvPicPr>
          <p:cNvPr id="7" name="內容版面配置區 6">
            <a:extLst>
              <a:ext uri="{FF2B5EF4-FFF2-40B4-BE49-F238E27FC236}">
                <a16:creationId xmlns:a16="http://schemas.microsoft.com/office/drawing/2014/main" id="{79408E17-E2E6-4BDF-BDC3-AA1E5D0D81F7}"/>
              </a:ext>
            </a:extLst>
          </p:cNvPr>
          <p:cNvPicPr>
            <a:picLocks noGrp="1" noChangeAspect="1"/>
          </p:cNvPicPr>
          <p:nvPr>
            <p:ph idx="1"/>
          </p:nvPr>
        </p:nvPicPr>
        <p:blipFill>
          <a:blip r:embed="rId4"/>
          <a:stretch>
            <a:fillRect/>
          </a:stretch>
        </p:blipFill>
        <p:spPr>
          <a:xfrm>
            <a:off x="3754532" y="1702424"/>
            <a:ext cx="8244845" cy="4881578"/>
          </a:xfrm>
        </p:spPr>
      </p:pic>
    </p:spTree>
    <p:extLst>
      <p:ext uri="{BB962C8B-B14F-4D97-AF65-F5344CB8AC3E}">
        <p14:creationId xmlns:p14="http://schemas.microsoft.com/office/powerpoint/2010/main" val="170047431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pPr algn="ctr"/>
            <a:r>
              <a:rPr lang="zh-TW" altLang="en-US" b="1" dirty="0"/>
              <a:t>能夠改進的部分</a:t>
            </a:r>
            <a:endParaRPr lang="en-US" altLang="zh-TW" b="1" dirty="0"/>
          </a:p>
        </p:txBody>
      </p:sp>
      <p:sp>
        <p:nvSpPr>
          <p:cNvPr id="3" name="內容版面配置區 2">
            <a:extLst>
              <a:ext uri="{FF2B5EF4-FFF2-40B4-BE49-F238E27FC236}">
                <a16:creationId xmlns:a16="http://schemas.microsoft.com/office/drawing/2014/main" id="{9F541FAF-730D-47FE-9638-C05616C31320}"/>
              </a:ext>
            </a:extLst>
          </p:cNvPr>
          <p:cNvSpPr>
            <a:spLocks noGrp="1"/>
          </p:cNvSpPr>
          <p:nvPr>
            <p:ph idx="1"/>
          </p:nvPr>
        </p:nvSpPr>
        <p:spPr>
          <a:xfrm>
            <a:off x="4090507" y="2238703"/>
            <a:ext cx="7454077" cy="4087282"/>
          </a:xfrm>
        </p:spPr>
        <p:txBody>
          <a:bodyPr rtlCol="0">
            <a:normAutofit/>
          </a:bodyPr>
          <a:lstStyle/>
          <a:p>
            <a:pPr rtl="0">
              <a:lnSpc>
                <a:spcPct val="150000"/>
              </a:lnSpc>
            </a:pPr>
            <a:r>
              <a:rPr lang="zh-TW" altLang="en-US" sz="2000" dirty="0">
                <a:latin typeface="Microsoft JhengHei UI" panose="020B0604030504040204" pitchFamily="34" charset="-120"/>
                <a:ea typeface="Microsoft JhengHei UI" panose="020B0604030504040204" pitchFamily="34" charset="-120"/>
              </a:rPr>
              <a:t>在圖片為正臉拍攝的情形下執行出來的結果可信度較高，但在以側臉拍攝的照片中特徵點會因此失準。</a:t>
            </a:r>
            <a:endParaRPr lang="en-US" altLang="zh-TW" sz="2000" dirty="0">
              <a:latin typeface="Microsoft JhengHei UI" panose="020B0604030504040204" pitchFamily="34" charset="-120"/>
              <a:ea typeface="Microsoft JhengHei UI" panose="020B0604030504040204" pitchFamily="34" charset="-120"/>
            </a:endParaRPr>
          </a:p>
          <a:p>
            <a:pPr rtl="0">
              <a:lnSpc>
                <a:spcPct val="150000"/>
              </a:lnSpc>
            </a:pPr>
            <a:r>
              <a:rPr lang="zh-TW" altLang="en-US" sz="2000" dirty="0">
                <a:latin typeface="Microsoft JhengHei UI" panose="020B0604030504040204" pitchFamily="34" charset="-120"/>
                <a:ea typeface="Microsoft JhengHei UI" panose="020B0604030504040204" pitchFamily="34" charset="-120"/>
              </a:rPr>
              <a:t>演算法考慮的點與比例</a:t>
            </a:r>
            <a:r>
              <a:rPr lang="zh-TW" altLang="en-US" sz="2000" dirty="0" smtClean="0">
                <a:latin typeface="Microsoft JhengHei UI" panose="020B0604030504040204" pitchFamily="34" charset="-120"/>
                <a:ea typeface="Microsoft JhengHei UI" panose="020B0604030504040204" pitchFamily="34" charset="-120"/>
              </a:rPr>
              <a:t>不夠周全，</a:t>
            </a:r>
            <a:r>
              <a:rPr lang="zh-TW" altLang="en-US" sz="2000" dirty="0">
                <a:latin typeface="Microsoft JhengHei UI" panose="020B0604030504040204" pitchFamily="34" charset="-120"/>
                <a:ea typeface="Microsoft JhengHei UI" panose="020B0604030504040204" pitchFamily="34" charset="-120"/>
              </a:rPr>
              <a:t>導致檢測出來的結果可信度較低</a:t>
            </a:r>
            <a:r>
              <a:rPr lang="zh-TW" altLang="en-US" sz="2000" dirty="0" smtClean="0">
                <a:latin typeface="Microsoft JhengHei UI" panose="020B0604030504040204" pitchFamily="34" charset="-120"/>
                <a:ea typeface="Microsoft JhengHei UI" panose="020B0604030504040204" pitchFamily="34" charset="-120"/>
              </a:rPr>
              <a:t>。</a:t>
            </a:r>
            <a:endParaRPr lang="en-US" altLang="zh-TW" sz="2000" dirty="0" smtClean="0">
              <a:latin typeface="Microsoft JhengHei UI" panose="020B0604030504040204" pitchFamily="34" charset="-120"/>
              <a:ea typeface="Microsoft JhengHei UI" panose="020B0604030504040204" pitchFamily="34" charset="-120"/>
            </a:endParaRPr>
          </a:p>
          <a:p>
            <a:pPr>
              <a:lnSpc>
                <a:spcPct val="150000"/>
              </a:lnSpc>
            </a:pPr>
            <a:r>
              <a:rPr lang="zh-TW" altLang="en-US" sz="2000" dirty="0" smtClean="0"/>
              <a:t> 目前程式規定圖片裡面只能有一個人臉，未來可以添加自動讀取所有的人臉且提供使用者可以選擇要用哪一個臉來進行比較。</a:t>
            </a:r>
            <a:endParaRPr lang="en-US" altLang="zh-TW" sz="2000" dirty="0">
              <a:latin typeface="Microsoft JhengHei UI" panose="020B0604030504040204" pitchFamily="34" charset="-120"/>
              <a:ea typeface="Microsoft JhengHei UI" panose="020B0604030504040204" pitchFamily="34" charset="-120"/>
            </a:endParaRPr>
          </a:p>
          <a:p>
            <a:pPr rtl="0">
              <a:lnSpc>
                <a:spcPct val="150000"/>
              </a:lnSpc>
            </a:pPr>
            <a:endParaRPr lang="zh-TW" altLang="en-US" sz="20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2815690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pPr algn="ctr"/>
            <a:r>
              <a:rPr lang="zh-TW" altLang="en-US" b="1" dirty="0"/>
              <a:t>參考資料</a:t>
            </a:r>
            <a:endParaRPr lang="en-US" altLang="zh-TW" b="1" dirty="0"/>
          </a:p>
        </p:txBody>
      </p:sp>
      <p:sp>
        <p:nvSpPr>
          <p:cNvPr id="3" name="內容版面配置區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a:lnSpc>
                <a:spcPct val="100000"/>
              </a:lnSpc>
            </a:pPr>
            <a:r>
              <a:rPr lang="en-US" altLang="zh-TW" sz="2000" dirty="0">
                <a:hlinkClick r:id="rId4"/>
              </a:rPr>
              <a:t>http://pc.health999.net/pdf/pdf_15.pdf</a:t>
            </a:r>
            <a:endParaRPr lang="en-US" altLang="zh-TW" sz="2000" dirty="0"/>
          </a:p>
          <a:p>
            <a:pPr>
              <a:lnSpc>
                <a:spcPct val="100000"/>
              </a:lnSpc>
            </a:pPr>
            <a:r>
              <a:rPr lang="en-US" altLang="zh-TW" sz="2000">
                <a:hlinkClick r:id="rId5"/>
              </a:rPr>
              <a:t>https://medium.com/machinelearningadvantage/detect-facial-landmark-points-with-c-and-dlib-in-only-50-lines-of-code-71ab59f8873f</a:t>
            </a:r>
            <a:endParaRPr lang="zh-TW" altLang="en-US" sz="20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16669456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88820" y="657841"/>
            <a:ext cx="7434070" cy="1474330"/>
          </a:xfrm>
        </p:spPr>
        <p:txBody>
          <a:bodyPr rtlCol="0">
            <a:normAutofit/>
          </a:bodyPr>
          <a:lstStyle/>
          <a:p>
            <a:pPr algn="ctr"/>
            <a:r>
              <a:rPr lang="zh-TW" altLang="en-US" b="1" dirty="0"/>
              <a:t>研究動機</a:t>
            </a:r>
            <a:endParaRPr lang="en-US" altLang="zh-TW" b="1" dirty="0"/>
          </a:p>
        </p:txBody>
      </p:sp>
      <p:sp>
        <p:nvSpPr>
          <p:cNvPr id="3" name="內容版面配置區 2">
            <a:extLst>
              <a:ext uri="{FF2B5EF4-FFF2-40B4-BE49-F238E27FC236}">
                <a16:creationId xmlns:a16="http://schemas.microsoft.com/office/drawing/2014/main" id="{9F541FAF-730D-47FE-9638-C05616C31320}"/>
              </a:ext>
            </a:extLst>
          </p:cNvPr>
          <p:cNvSpPr>
            <a:spLocks noGrp="1"/>
          </p:cNvSpPr>
          <p:nvPr>
            <p:ph idx="1"/>
          </p:nvPr>
        </p:nvSpPr>
        <p:spPr>
          <a:xfrm>
            <a:off x="4088820" y="1704513"/>
            <a:ext cx="7867714" cy="4935984"/>
          </a:xfrm>
        </p:spPr>
        <p:txBody>
          <a:bodyPr rtlCol="0">
            <a:normAutofit/>
          </a:bodyPr>
          <a:lstStyle/>
          <a:p>
            <a:pPr rtl="0">
              <a:lnSpc>
                <a:spcPct val="150000"/>
              </a:lnSpc>
            </a:pPr>
            <a:r>
              <a:rPr lang="zh-TW" altLang="en-US" dirty="0">
                <a:latin typeface="Microsoft JhengHei UI" panose="020B0604030504040204" pitchFamily="34" charset="-120"/>
                <a:ea typeface="Microsoft JhengHei UI" panose="020B0604030504040204" pitchFamily="34" charset="-120"/>
              </a:rPr>
              <a:t>我們想藉由影像處理的基本知識來完成一個能夠辨識人臉分析其人臉比例與相似度的專案。</a:t>
            </a:r>
            <a:endParaRPr lang="en-US" altLang="zh-TW" dirty="0">
              <a:latin typeface="Microsoft JhengHei UI" panose="020B0604030504040204" pitchFamily="34" charset="-120"/>
              <a:ea typeface="Microsoft JhengHei UI" panose="020B0604030504040204" pitchFamily="34" charset="-120"/>
            </a:endParaRPr>
          </a:p>
          <a:p>
            <a:pPr>
              <a:lnSpc>
                <a:spcPct val="150000"/>
              </a:lnSpc>
            </a:pPr>
            <a:r>
              <a:rPr lang="zh-TW" altLang="en-US" dirty="0">
                <a:latin typeface="Microsoft JhengHei UI" panose="020B0604030504040204" pitchFamily="34" charset="-120"/>
                <a:ea typeface="Microsoft JhengHei UI" panose="020B0604030504040204" pitchFamily="34" charset="-120"/>
              </a:rPr>
              <a:t>在這漫長的二十年裡，我們時常看到許多小嬰兒，也常聽別人說，「你長得好像你</a:t>
            </a:r>
            <a:r>
              <a:rPr lang="zh-TW" altLang="en-US" dirty="0"/>
              <a:t>爸」、 「你長得好像你媽」、 「你媽長得像魚人」 ，那位</a:t>
            </a:r>
            <a:r>
              <a:rPr lang="zh-TW" altLang="en-US" dirty="0">
                <a:latin typeface="Microsoft JhengHei UI" panose="020B0604030504040204" pitchFamily="34" charset="-120"/>
                <a:ea typeface="Microsoft JhengHei UI" panose="020B0604030504040204" pitchFamily="34" charset="-120"/>
              </a:rPr>
              <a:t>小嬰兒真的有像他父母嗎</a:t>
            </a:r>
            <a:r>
              <a:rPr lang="en-US" altLang="zh-TW" dirty="0">
                <a:latin typeface="Microsoft JhengHei UI" panose="020B0604030504040204" pitchFamily="34" charset="-120"/>
                <a:ea typeface="Microsoft JhengHei UI" panose="020B0604030504040204" pitchFamily="34" charset="-120"/>
              </a:rPr>
              <a:t>?</a:t>
            </a:r>
            <a:r>
              <a:rPr lang="zh-TW" altLang="en-US" dirty="0">
                <a:latin typeface="Microsoft JhengHei UI" panose="020B0604030504040204" pitchFamily="34" charset="-120"/>
                <a:ea typeface="Microsoft JhengHei UI" panose="020B0604030504040204" pitchFamily="34" charset="-120"/>
              </a:rPr>
              <a:t>那位小嬰兒真的是人類嗎</a:t>
            </a:r>
            <a:r>
              <a:rPr lang="en-US" altLang="zh-TW" dirty="0">
                <a:latin typeface="Microsoft JhengHei UI" panose="020B0604030504040204" pitchFamily="34" charset="-120"/>
                <a:ea typeface="Microsoft JhengHei UI" panose="020B0604030504040204" pitchFamily="34" charset="-120"/>
              </a:rPr>
              <a:t>?</a:t>
            </a:r>
            <a:r>
              <a:rPr lang="zh-TW" altLang="en-US" dirty="0">
                <a:latin typeface="Microsoft JhengHei UI" panose="020B0604030504040204" pitchFamily="34" charset="-120"/>
                <a:ea typeface="Microsoft JhengHei UI" panose="020B0604030504040204" pitchFamily="34" charset="-120"/>
              </a:rPr>
              <a:t>你媽真的像魚人嗎，還是她就是魚人</a:t>
            </a:r>
            <a:r>
              <a:rPr lang="en-US" altLang="zh-TW" dirty="0">
                <a:latin typeface="Microsoft JhengHei UI" panose="020B0604030504040204" pitchFamily="34" charset="-120"/>
                <a:ea typeface="Microsoft JhengHei UI" panose="020B0604030504040204" pitchFamily="34" charset="-120"/>
              </a:rPr>
              <a:t>?</a:t>
            </a:r>
            <a:r>
              <a:rPr lang="zh-TW" altLang="en-US" dirty="0">
                <a:latin typeface="Microsoft JhengHei UI" panose="020B0604030504040204" pitchFamily="34" charset="-120"/>
                <a:ea typeface="Microsoft JhengHei UI" panose="020B0604030504040204" pitchFamily="34" charset="-120"/>
              </a:rPr>
              <a:t>於是，我們決定做一個有真實數據判斷的程式，來判斷兩個人是否真的相似。</a:t>
            </a:r>
          </a:p>
        </p:txBody>
      </p:sp>
    </p:spTree>
    <p:extLst>
      <p:ext uri="{BB962C8B-B14F-4D97-AF65-F5344CB8AC3E}">
        <p14:creationId xmlns:p14="http://schemas.microsoft.com/office/powerpoint/2010/main" val="13485522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pPr algn="ctr"/>
            <a:r>
              <a:rPr lang="zh-TW" altLang="en-US" b="1" dirty="0">
                <a:latin typeface="Microsoft JhengHei UI" panose="020B0604030504040204" pitchFamily="34" charset="-120"/>
                <a:ea typeface="Microsoft JhengHei UI" panose="020B0604030504040204" pitchFamily="34" charset="-120"/>
              </a:rPr>
              <a:t>工作分配</a:t>
            </a:r>
            <a:endParaRPr lang="en-US" altLang="zh-TW" b="1" dirty="0">
              <a:latin typeface="Microsoft JhengHei UI" panose="020B0604030504040204" pitchFamily="34" charset="-120"/>
              <a:ea typeface="Microsoft JhengHei UI" panose="020B0604030504040204" pitchFamily="34" charset="-120"/>
            </a:endParaRPr>
          </a:p>
        </p:txBody>
      </p:sp>
      <p:sp>
        <p:nvSpPr>
          <p:cNvPr id="3" name="內容版面配置區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fontScale="77500" lnSpcReduction="20000"/>
          </a:bodyPr>
          <a:lstStyle/>
          <a:p>
            <a:pPr>
              <a:lnSpc>
                <a:spcPct val="160000"/>
              </a:lnSpc>
            </a:pPr>
            <a:r>
              <a:rPr lang="zh-TW" altLang="en-US" sz="3600" dirty="0">
                <a:latin typeface="微軟正黑體" panose="020B0604030504040204" pitchFamily="34" charset="-120"/>
                <a:ea typeface="微軟正黑體" panose="020B0604030504040204" pitchFamily="34" charset="-120"/>
              </a:rPr>
              <a:t>呂偉嘉</a:t>
            </a:r>
            <a:endParaRPr lang="en-US" altLang="zh-TW" sz="3600" dirty="0">
              <a:latin typeface="微軟正黑體" panose="020B0604030504040204" pitchFamily="34" charset="-120"/>
              <a:ea typeface="微軟正黑體" panose="020B0604030504040204" pitchFamily="34" charset="-120"/>
            </a:endParaRPr>
          </a:p>
          <a:p>
            <a:r>
              <a:rPr lang="zh-TW" altLang="en-US" sz="3600" dirty="0">
                <a:latin typeface="微軟正黑體" panose="020B0604030504040204" pitchFamily="34" charset="-120"/>
                <a:ea typeface="微軟正黑體" panose="020B0604030504040204" pitchFamily="34" charset="-120"/>
              </a:rPr>
              <a:t>工作分配：</a:t>
            </a:r>
            <a:r>
              <a:rPr lang="zh-TW" altLang="en-US" sz="3600" dirty="0"/>
              <a:t>辨識人臉程式</a:t>
            </a:r>
            <a:endParaRPr lang="en-US" altLang="zh-TW" sz="3600" dirty="0"/>
          </a:p>
          <a:p>
            <a:pPr>
              <a:lnSpc>
                <a:spcPct val="160000"/>
              </a:lnSpc>
            </a:pPr>
            <a:r>
              <a:rPr lang="zh-TW" altLang="en-US" sz="3600" dirty="0">
                <a:latin typeface="微軟正黑體" panose="020B0604030504040204" pitchFamily="34" charset="-120"/>
                <a:ea typeface="微軟正黑體" panose="020B0604030504040204" pitchFamily="34" charset="-120"/>
              </a:rPr>
              <a:t>章立昕</a:t>
            </a:r>
            <a:endParaRPr lang="en-US" altLang="zh-TW" sz="3600" dirty="0">
              <a:latin typeface="微軟正黑體" panose="020B0604030504040204" pitchFamily="34" charset="-120"/>
              <a:ea typeface="微軟正黑體" panose="020B0604030504040204" pitchFamily="34" charset="-120"/>
            </a:endParaRPr>
          </a:p>
          <a:p>
            <a:r>
              <a:rPr lang="zh-TW" altLang="en-US" sz="3600" dirty="0">
                <a:latin typeface="微軟正黑體" panose="020B0604030504040204" pitchFamily="34" charset="-120"/>
                <a:ea typeface="微軟正黑體" panose="020B0604030504040204" pitchFamily="34" charset="-120"/>
              </a:rPr>
              <a:t>工作分配：</a:t>
            </a:r>
            <a:r>
              <a:rPr lang="zh-TW" altLang="en-US" sz="3600" dirty="0"/>
              <a:t>分析人臉程式</a:t>
            </a:r>
            <a:endParaRPr lang="en-US" altLang="zh-TW" sz="3600" dirty="0"/>
          </a:p>
          <a:p>
            <a:pPr>
              <a:lnSpc>
                <a:spcPct val="160000"/>
              </a:lnSpc>
            </a:pPr>
            <a:r>
              <a:rPr lang="zh-TW" altLang="en-US" sz="3600" dirty="0">
                <a:latin typeface="微軟正黑體" panose="020B0604030504040204" pitchFamily="34" charset="-120"/>
                <a:ea typeface="微軟正黑體" panose="020B0604030504040204" pitchFamily="34" charset="-120"/>
              </a:rPr>
              <a:t>俞鑫昌</a:t>
            </a:r>
            <a:endParaRPr lang="en-US" altLang="zh-TW" sz="3600" dirty="0">
              <a:latin typeface="微軟正黑體" panose="020B0604030504040204" pitchFamily="34" charset="-120"/>
              <a:ea typeface="微軟正黑體" panose="020B0604030504040204" pitchFamily="34" charset="-120"/>
            </a:endParaRPr>
          </a:p>
          <a:p>
            <a:r>
              <a:rPr lang="zh-TW" altLang="en-US" sz="3600" dirty="0">
                <a:latin typeface="微軟正黑體" panose="020B0604030504040204" pitchFamily="34" charset="-120"/>
                <a:ea typeface="微軟正黑體" panose="020B0604030504040204" pitchFamily="34" charset="-120"/>
              </a:rPr>
              <a:t>工作分配：比對人臉程式</a:t>
            </a:r>
          </a:p>
        </p:txBody>
      </p:sp>
    </p:spTree>
    <p:extLst>
      <p:ext uri="{BB962C8B-B14F-4D97-AF65-F5344CB8AC3E}">
        <p14:creationId xmlns:p14="http://schemas.microsoft.com/office/powerpoint/2010/main" val="23162803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pPr algn="ctr"/>
            <a:r>
              <a:rPr lang="zh-TW" altLang="en-US" b="1" dirty="0">
                <a:latin typeface="Microsoft JhengHei UI" panose="020B0604030504040204" pitchFamily="34" charset="-120"/>
                <a:ea typeface="Microsoft JhengHei UI" panose="020B0604030504040204" pitchFamily="34" charset="-120"/>
              </a:rPr>
              <a:t>預計使用的軟體</a:t>
            </a:r>
            <a:endParaRPr lang="en-US" altLang="zh-TW" b="1" dirty="0">
              <a:latin typeface="Microsoft JhengHei UI" panose="020B0604030504040204" pitchFamily="34" charset="-120"/>
              <a:ea typeface="Microsoft JhengHei UI" panose="020B0604030504040204" pitchFamily="34" charset="-120"/>
            </a:endParaRPr>
          </a:p>
        </p:txBody>
      </p:sp>
      <p:sp>
        <p:nvSpPr>
          <p:cNvPr id="3" name="內容版面配置區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en-US" altLang="zh-TW" sz="2000" dirty="0">
                <a:latin typeface="Microsoft JhengHei UI" panose="020B0604030504040204" pitchFamily="34" charset="-120"/>
                <a:ea typeface="Microsoft JhengHei UI" panose="020B0604030504040204" pitchFamily="34" charset="-120"/>
              </a:rPr>
              <a:t>Visual Studio</a:t>
            </a:r>
            <a:r>
              <a:rPr lang="zh-TW" altLang="en-US" sz="2000" dirty="0">
                <a:latin typeface="Microsoft JhengHei UI" panose="020B0604030504040204" pitchFamily="34" charset="-120"/>
                <a:ea typeface="Microsoft JhengHei UI" panose="020B0604030504040204" pitchFamily="34" charset="-120"/>
              </a:rPr>
              <a:t>──</a:t>
            </a:r>
            <a:r>
              <a:rPr lang="en-US" altLang="zh-TW" sz="2000" dirty="0">
                <a:latin typeface="Microsoft JhengHei UI" panose="020B0604030504040204" pitchFamily="34" charset="-120"/>
                <a:ea typeface="Microsoft JhengHei UI" panose="020B0604030504040204" pitchFamily="34" charset="-120"/>
              </a:rPr>
              <a:t>Windows</a:t>
            </a:r>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Form(.NET</a:t>
            </a:r>
            <a:r>
              <a:rPr lang="zh-TW" altLang="en-US" sz="2000" dirty="0">
                <a:latin typeface="Microsoft JhengHei UI" panose="020B0604030504040204" pitchFamily="34" charset="-120"/>
                <a:ea typeface="Microsoft JhengHei UI" panose="020B0604030504040204" pitchFamily="34" charset="-120"/>
              </a:rPr>
              <a:t> </a:t>
            </a:r>
            <a:r>
              <a:rPr lang="en-US" altLang="zh-TW" sz="2000" dirty="0">
                <a:latin typeface="Microsoft JhengHei UI" panose="020B0604030504040204" pitchFamily="34" charset="-120"/>
                <a:ea typeface="Microsoft JhengHei UI" panose="020B0604030504040204" pitchFamily="34" charset="-120"/>
              </a:rPr>
              <a:t>Framework)(C#)</a:t>
            </a:r>
            <a:endParaRPr lang="zh-TW" altLang="en-US" sz="2000" dirty="0">
              <a:latin typeface="Microsoft JhengHei UI" panose="020B0604030504040204" pitchFamily="34" charset="-120"/>
              <a:ea typeface="Microsoft JhengHei UI" panose="020B0604030504040204" pitchFamily="34" charset="-120"/>
            </a:endParaRPr>
          </a:p>
        </p:txBody>
      </p:sp>
      <p:pic>
        <p:nvPicPr>
          <p:cNvPr id="5" name="圖片 4">
            <a:extLst>
              <a:ext uri="{FF2B5EF4-FFF2-40B4-BE49-F238E27FC236}">
                <a16:creationId xmlns:a16="http://schemas.microsoft.com/office/drawing/2014/main" id="{68A04CF2-AE7E-4A61-A10A-BE3C61733D9E}"/>
              </a:ext>
            </a:extLst>
          </p:cNvPr>
          <p:cNvPicPr>
            <a:picLocks noChangeAspect="1"/>
          </p:cNvPicPr>
          <p:nvPr/>
        </p:nvPicPr>
        <p:blipFill>
          <a:blip r:embed="rId4"/>
          <a:stretch>
            <a:fillRect/>
          </a:stretch>
        </p:blipFill>
        <p:spPr>
          <a:xfrm>
            <a:off x="4088820" y="3366301"/>
            <a:ext cx="6894185" cy="1125800"/>
          </a:xfrm>
          <a:prstGeom prst="rect">
            <a:avLst/>
          </a:prstGeom>
        </p:spPr>
      </p:pic>
    </p:spTree>
    <p:extLst>
      <p:ext uri="{BB962C8B-B14F-4D97-AF65-F5344CB8AC3E}">
        <p14:creationId xmlns:p14="http://schemas.microsoft.com/office/powerpoint/2010/main" val="240761226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pPr algn="ctr"/>
            <a:r>
              <a:rPr lang="zh-TW" altLang="en-US" b="1" dirty="0">
                <a:latin typeface="Microsoft JhengHei UI" panose="020B0604030504040204" pitchFamily="34" charset="-120"/>
                <a:ea typeface="Microsoft JhengHei UI" panose="020B0604030504040204" pitchFamily="34" charset="-120"/>
              </a:rPr>
              <a:t>預想的處理方式</a:t>
            </a:r>
            <a:endParaRPr lang="en-US" altLang="zh-TW" b="1" dirty="0">
              <a:latin typeface="Microsoft JhengHei UI" panose="020B0604030504040204" pitchFamily="34" charset="-120"/>
              <a:ea typeface="Microsoft JhengHei UI" panose="020B0604030504040204" pitchFamily="34" charset="-120"/>
            </a:endParaRPr>
          </a:p>
        </p:txBody>
      </p:sp>
      <p:sp>
        <p:nvSpPr>
          <p:cNvPr id="3" name="內容版面配置區 2">
            <a:extLst>
              <a:ext uri="{FF2B5EF4-FFF2-40B4-BE49-F238E27FC236}">
                <a16:creationId xmlns:a16="http://schemas.microsoft.com/office/drawing/2014/main" id="{9F541FAF-730D-47FE-9638-C05616C31320}"/>
              </a:ext>
            </a:extLst>
          </p:cNvPr>
          <p:cNvSpPr>
            <a:spLocks noGrp="1"/>
          </p:cNvSpPr>
          <p:nvPr>
            <p:ph idx="1"/>
          </p:nvPr>
        </p:nvSpPr>
        <p:spPr>
          <a:xfrm>
            <a:off x="4090507" y="2238703"/>
            <a:ext cx="7454077" cy="3589785"/>
          </a:xfrm>
        </p:spPr>
        <p:txBody>
          <a:bodyPr rtlCol="0">
            <a:normAutofit lnSpcReduction="10000"/>
          </a:bodyPr>
          <a:lstStyle/>
          <a:p>
            <a:pPr rtl="0">
              <a:lnSpc>
                <a:spcPct val="150000"/>
              </a:lnSpc>
            </a:pPr>
            <a:r>
              <a:rPr lang="zh-TW" altLang="en-US" sz="2000" dirty="0">
                <a:latin typeface="Microsoft JhengHei UI" panose="020B0604030504040204" pitchFamily="34" charset="-120"/>
                <a:ea typeface="Microsoft JhengHei UI" panose="020B0604030504040204" pitchFamily="34" charset="-120"/>
              </a:rPr>
              <a:t>想要辨識分析人的臉部及五官，必須先從圖片中抓取人的臉的部分。對於人類來說可以很輕鬆地從圖片中找到人臉的位置，但對於電腦只是一堆像素資料的集合。所以用兩種方式的合成找到接近臉部的位置。</a:t>
            </a:r>
            <a:endParaRPr lang="en-US" altLang="zh-TW" sz="2000" dirty="0">
              <a:latin typeface="Microsoft JhengHei UI" panose="020B0604030504040204" pitchFamily="34" charset="-120"/>
              <a:ea typeface="Microsoft JhengHei UI" panose="020B0604030504040204" pitchFamily="34" charset="-120"/>
            </a:endParaRPr>
          </a:p>
          <a:p>
            <a:pPr rtl="0">
              <a:lnSpc>
                <a:spcPct val="150000"/>
              </a:lnSpc>
            </a:pPr>
            <a:r>
              <a:rPr lang="zh-TW" altLang="en-US" sz="2000" dirty="0"/>
              <a:t>利用</a:t>
            </a:r>
            <a:r>
              <a:rPr lang="zh-TW" altLang="en-US" sz="2000" b="1" dirty="0">
                <a:solidFill>
                  <a:srgbClr val="FF0000"/>
                </a:solidFill>
              </a:rPr>
              <a:t>邊緣偵測</a:t>
            </a:r>
            <a:r>
              <a:rPr lang="zh-TW" altLang="en-US" sz="2000" dirty="0"/>
              <a:t>描出圖片的邊緣，找到人臉大致的雛型</a:t>
            </a:r>
            <a:r>
              <a:rPr lang="en-US" altLang="zh-TW" sz="2000" dirty="0"/>
              <a:t>(</a:t>
            </a:r>
            <a:r>
              <a:rPr lang="zh-TW" altLang="en-US" sz="2000" dirty="0"/>
              <a:t>橢圓形</a:t>
            </a:r>
            <a:r>
              <a:rPr lang="en-US" altLang="zh-TW" sz="2000" dirty="0"/>
              <a:t>)</a:t>
            </a:r>
          </a:p>
          <a:p>
            <a:pPr rtl="0">
              <a:lnSpc>
                <a:spcPct val="150000"/>
              </a:lnSpc>
            </a:pPr>
            <a:r>
              <a:rPr lang="zh-TW" altLang="en-US" sz="2000" dirty="0">
                <a:latin typeface="Microsoft JhengHei UI" panose="020B0604030504040204" pitchFamily="34" charset="-120"/>
                <a:ea typeface="Microsoft JhengHei UI" panose="020B0604030504040204" pitchFamily="34" charset="-120"/>
              </a:rPr>
              <a:t>利用</a:t>
            </a:r>
            <a:r>
              <a:rPr lang="zh-TW" altLang="en-US" sz="2000" b="1" dirty="0">
                <a:solidFill>
                  <a:srgbClr val="FF0000"/>
                </a:solidFill>
                <a:latin typeface="Microsoft JhengHei UI" panose="020B0604030504040204" pitchFamily="34" charset="-120"/>
                <a:ea typeface="Microsoft JhengHei UI" panose="020B0604030504040204" pitchFamily="34" charset="-120"/>
              </a:rPr>
              <a:t>顏色偵測</a:t>
            </a:r>
            <a:r>
              <a:rPr lang="zh-TW" altLang="en-US" sz="2000" dirty="0">
                <a:latin typeface="Microsoft JhengHei UI" panose="020B0604030504040204" pitchFamily="34" charset="-120"/>
                <a:ea typeface="Microsoft JhengHei UI" panose="020B0604030504040204" pitchFamily="34" charset="-120"/>
              </a:rPr>
              <a:t>找出膚色的位置</a:t>
            </a:r>
            <a:endParaRPr lang="en-US" altLang="zh-TW" sz="2000" dirty="0">
              <a:latin typeface="Microsoft JhengHei UI" panose="020B0604030504040204" pitchFamily="34" charset="-120"/>
              <a:ea typeface="Microsoft JhengHei UI" panose="020B0604030504040204" pitchFamily="34" charset="-120"/>
            </a:endParaRPr>
          </a:p>
          <a:p>
            <a:pPr rtl="0">
              <a:lnSpc>
                <a:spcPct val="150000"/>
              </a:lnSpc>
            </a:pPr>
            <a:r>
              <a:rPr lang="zh-TW" altLang="en-US" sz="2000" dirty="0"/>
              <a:t>組合</a:t>
            </a:r>
            <a:r>
              <a:rPr lang="zh-TW" altLang="en-US" sz="2000" b="1" dirty="0">
                <a:solidFill>
                  <a:srgbClr val="FF0000"/>
                </a:solidFill>
              </a:rPr>
              <a:t>兩種結果</a:t>
            </a:r>
            <a:r>
              <a:rPr lang="zh-TW" altLang="en-US" sz="2000" dirty="0"/>
              <a:t>能大概找到人臉的位置</a:t>
            </a:r>
            <a:endParaRPr lang="zh-TW" altLang="en-US" sz="20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082367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pPr algn="ctr"/>
            <a:r>
              <a:rPr lang="zh-TW" altLang="en-US" b="1" dirty="0"/>
              <a:t>預想的處理方式</a:t>
            </a:r>
            <a:endParaRPr lang="en-US" altLang="zh-TW" b="1" dirty="0"/>
          </a:p>
        </p:txBody>
      </p:sp>
      <p:sp>
        <p:nvSpPr>
          <p:cNvPr id="3" name="內容版面配置區 2">
            <a:extLst>
              <a:ext uri="{FF2B5EF4-FFF2-40B4-BE49-F238E27FC236}">
                <a16:creationId xmlns:a16="http://schemas.microsoft.com/office/drawing/2014/main" id="{9F541FAF-730D-47FE-9638-C05616C31320}"/>
              </a:ext>
            </a:extLst>
          </p:cNvPr>
          <p:cNvSpPr>
            <a:spLocks noGrp="1"/>
          </p:cNvSpPr>
          <p:nvPr>
            <p:ph idx="1"/>
          </p:nvPr>
        </p:nvSpPr>
        <p:spPr>
          <a:xfrm>
            <a:off x="4090507" y="2238703"/>
            <a:ext cx="7454077" cy="3589785"/>
          </a:xfrm>
        </p:spPr>
        <p:txBody>
          <a:bodyPr rtlCol="0">
            <a:normAutofit/>
          </a:bodyPr>
          <a:lstStyle/>
          <a:p>
            <a:pPr rtl="0">
              <a:lnSpc>
                <a:spcPct val="150000"/>
              </a:lnSpc>
            </a:pPr>
            <a:r>
              <a:rPr lang="zh-TW" altLang="en-US" sz="2000" dirty="0">
                <a:latin typeface="Microsoft JhengHei UI" panose="020B0604030504040204" pitchFamily="34" charset="-120"/>
                <a:ea typeface="Microsoft JhengHei UI" panose="020B0604030504040204" pitchFamily="34" charset="-120"/>
              </a:rPr>
              <a:t>找到人臉的位置後即可分析五官的位置與形狀</a:t>
            </a:r>
            <a:endParaRPr lang="en-US" altLang="zh-TW" sz="2000" dirty="0">
              <a:latin typeface="Microsoft JhengHei UI" panose="020B0604030504040204" pitchFamily="34" charset="-120"/>
              <a:ea typeface="Microsoft JhengHei UI" panose="020B0604030504040204" pitchFamily="34" charset="-120"/>
            </a:endParaRPr>
          </a:p>
          <a:p>
            <a:pPr rtl="0">
              <a:lnSpc>
                <a:spcPct val="150000"/>
              </a:lnSpc>
            </a:pPr>
            <a:r>
              <a:rPr lang="zh-TW" altLang="en-US" sz="2000" dirty="0">
                <a:latin typeface="Microsoft JhengHei UI" panose="020B0604030504040204" pitchFamily="34" charset="-120"/>
                <a:ea typeface="Microsoft JhengHei UI" panose="020B0604030504040204" pitchFamily="34" charset="-120"/>
              </a:rPr>
              <a:t>先</a:t>
            </a:r>
            <a:r>
              <a:rPr lang="zh-TW" altLang="en-US" sz="2000" b="1" dirty="0">
                <a:solidFill>
                  <a:srgbClr val="FF0000"/>
                </a:solidFill>
                <a:latin typeface="Microsoft JhengHei UI" panose="020B0604030504040204" pitchFamily="34" charset="-120"/>
                <a:ea typeface="Microsoft JhengHei UI" panose="020B0604030504040204" pitchFamily="34" charset="-120"/>
              </a:rPr>
              <a:t>藉由臉的位置</a:t>
            </a:r>
            <a:r>
              <a:rPr lang="zh-TW" altLang="en-US" sz="2000" dirty="0">
                <a:latin typeface="Microsoft JhengHei UI" panose="020B0604030504040204" pitchFamily="34" charset="-120"/>
                <a:ea typeface="Microsoft JhengHei UI" panose="020B0604030504040204" pitchFamily="34" charset="-120"/>
              </a:rPr>
              <a:t>大概來</a:t>
            </a:r>
            <a:r>
              <a:rPr lang="zh-TW" altLang="en-US" sz="2000" b="1" dirty="0">
                <a:solidFill>
                  <a:srgbClr val="FF0000"/>
                </a:solidFill>
                <a:latin typeface="Microsoft JhengHei UI" panose="020B0604030504040204" pitchFamily="34" charset="-120"/>
                <a:ea typeface="Microsoft JhengHei UI" panose="020B0604030504040204" pitchFamily="34" charset="-120"/>
              </a:rPr>
              <a:t>推測五官的位置</a:t>
            </a:r>
            <a:r>
              <a:rPr lang="zh-TW" altLang="en-US" sz="2000" dirty="0">
                <a:latin typeface="Microsoft JhengHei UI" panose="020B0604030504040204" pitchFamily="34" charset="-120"/>
                <a:ea typeface="Microsoft JhengHei UI" panose="020B0604030504040204" pitchFamily="34" charset="-120"/>
              </a:rPr>
              <a:t>，分別</a:t>
            </a:r>
            <a:r>
              <a:rPr lang="zh-TW" altLang="en-US" sz="2000" b="1" dirty="0">
                <a:solidFill>
                  <a:srgbClr val="FF0000"/>
                </a:solidFill>
                <a:latin typeface="Microsoft JhengHei UI" panose="020B0604030504040204" pitchFamily="34" charset="-120"/>
                <a:ea typeface="Microsoft JhengHei UI" panose="020B0604030504040204" pitchFamily="34" charset="-120"/>
              </a:rPr>
              <a:t>抓取每個五官的位置與形狀</a:t>
            </a:r>
            <a:endParaRPr lang="en-US" altLang="zh-TW" sz="2000" b="1" dirty="0">
              <a:solidFill>
                <a:srgbClr val="FF0000"/>
              </a:solidFill>
              <a:latin typeface="Microsoft JhengHei UI" panose="020B0604030504040204" pitchFamily="34" charset="-120"/>
              <a:ea typeface="Microsoft JhengHei UI" panose="020B0604030504040204" pitchFamily="34" charset="-120"/>
            </a:endParaRPr>
          </a:p>
          <a:p>
            <a:pPr rtl="0">
              <a:lnSpc>
                <a:spcPct val="150000"/>
              </a:lnSpc>
            </a:pPr>
            <a:r>
              <a:rPr lang="zh-TW" altLang="en-US" sz="2000" dirty="0">
                <a:latin typeface="Microsoft JhengHei UI" panose="020B0604030504040204" pitchFamily="34" charset="-120"/>
                <a:ea typeface="Microsoft JhengHei UI" panose="020B0604030504040204" pitchFamily="34" charset="-120"/>
              </a:rPr>
              <a:t>全部都分析完成後即可</a:t>
            </a:r>
            <a:r>
              <a:rPr lang="zh-TW" altLang="en-US" sz="2000" b="1" dirty="0">
                <a:solidFill>
                  <a:srgbClr val="FF0000"/>
                </a:solidFill>
                <a:latin typeface="Microsoft JhengHei UI" panose="020B0604030504040204" pitchFamily="34" charset="-120"/>
                <a:ea typeface="Microsoft JhengHei UI" panose="020B0604030504040204" pitchFamily="34" charset="-120"/>
              </a:rPr>
              <a:t>辨識判斷相似度</a:t>
            </a:r>
            <a:endParaRPr lang="en-US" altLang="zh-TW" sz="2000" b="1" dirty="0">
              <a:solidFill>
                <a:srgbClr val="FF0000"/>
              </a:solidFill>
              <a:latin typeface="Microsoft JhengHei UI" panose="020B0604030504040204" pitchFamily="34" charset="-120"/>
              <a:ea typeface="Microsoft JhengHei UI" panose="020B0604030504040204" pitchFamily="34" charset="-120"/>
            </a:endParaRPr>
          </a:p>
          <a:p>
            <a:pPr rtl="0">
              <a:lnSpc>
                <a:spcPct val="150000"/>
              </a:lnSpc>
            </a:pPr>
            <a:r>
              <a:rPr lang="zh-TW" altLang="en-US" sz="2000" dirty="0"/>
              <a:t>分析相似度選擇：五官對於中心點的分布、五官的形狀</a:t>
            </a:r>
            <a:endParaRPr lang="zh-TW" altLang="en-US" sz="20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6897647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矩形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10" name="矩形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dirty="0">
              <a:ln>
                <a:noFill/>
              </a:ln>
              <a:solidFill>
                <a:prstClr val="white"/>
              </a:solidFill>
              <a:effectLst/>
              <a:uLnTx/>
              <a:uFillTx/>
              <a:latin typeface="Microsoft JhengHei UI" panose="020B0604030504040204" pitchFamily="34" charset="-120"/>
              <a:ea typeface="Microsoft JhengHei UI" panose="020B0604030504040204" pitchFamily="34" charset="-120"/>
            </a:endParaRPr>
          </a:p>
        </p:txBody>
      </p:sp>
      <p:pic>
        <p:nvPicPr>
          <p:cNvPr id="12" name="圖片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標題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pPr algn="ctr"/>
            <a:r>
              <a:rPr lang="en-US" altLang="zh-TW" b="1" dirty="0"/>
              <a:t>Facial landmark</a:t>
            </a:r>
          </a:p>
        </p:txBody>
      </p:sp>
      <p:sp>
        <p:nvSpPr>
          <p:cNvPr id="3" name="內容版面配置區 2">
            <a:extLst>
              <a:ext uri="{FF2B5EF4-FFF2-40B4-BE49-F238E27FC236}">
                <a16:creationId xmlns:a16="http://schemas.microsoft.com/office/drawing/2014/main" id="{9F541FAF-730D-47FE-9638-C05616C31320}"/>
              </a:ext>
            </a:extLst>
          </p:cNvPr>
          <p:cNvSpPr>
            <a:spLocks noGrp="1"/>
          </p:cNvSpPr>
          <p:nvPr>
            <p:ph idx="1"/>
          </p:nvPr>
        </p:nvSpPr>
        <p:spPr>
          <a:xfrm>
            <a:off x="4326561" y="4298837"/>
            <a:ext cx="7454077" cy="3589785"/>
          </a:xfrm>
        </p:spPr>
        <p:txBody>
          <a:bodyPr rtlCol="0">
            <a:normAutofit/>
          </a:bodyPr>
          <a:lstStyle/>
          <a:p>
            <a:pPr rtl="0">
              <a:lnSpc>
                <a:spcPct val="150000"/>
              </a:lnSpc>
            </a:pPr>
            <a:r>
              <a:rPr lang="zh-TW" altLang="en-US" sz="2000" dirty="0"/>
              <a:t>代表人臉五官的</a:t>
            </a:r>
            <a:r>
              <a:rPr lang="zh-TW" altLang="en-US" sz="2000" b="1" dirty="0">
                <a:solidFill>
                  <a:srgbClr val="FF0000"/>
                </a:solidFill>
              </a:rPr>
              <a:t>特徵點</a:t>
            </a:r>
            <a:r>
              <a:rPr lang="zh-TW" altLang="en-US" sz="2000" dirty="0"/>
              <a:t>，分為</a:t>
            </a:r>
            <a:r>
              <a:rPr lang="zh-TW" altLang="en-US" sz="2000" b="1" dirty="0">
                <a:solidFill>
                  <a:srgbClr val="FF0000"/>
                </a:solidFill>
              </a:rPr>
              <a:t>五點</a:t>
            </a:r>
            <a:r>
              <a:rPr lang="zh-TW" altLang="en-US" sz="2000" dirty="0"/>
              <a:t>及</a:t>
            </a:r>
            <a:r>
              <a:rPr lang="zh-TW" altLang="en-US" sz="2000" b="1" dirty="0">
                <a:solidFill>
                  <a:srgbClr val="FF0000"/>
                </a:solidFill>
              </a:rPr>
              <a:t>六十八點</a:t>
            </a:r>
            <a:r>
              <a:rPr lang="zh-TW" altLang="en-US" sz="2000" dirty="0"/>
              <a:t>兩種抓取方式，抓取人臉上的特徵點能夠方便找出人臉比例或比較五官形狀。</a:t>
            </a:r>
            <a:endParaRPr lang="en-US" altLang="zh-TW" sz="2000" dirty="0"/>
          </a:p>
          <a:p>
            <a:pPr rtl="0">
              <a:lnSpc>
                <a:spcPct val="150000"/>
              </a:lnSpc>
            </a:pPr>
            <a:r>
              <a:rPr lang="zh-TW" altLang="en-US" sz="2000" b="1" dirty="0"/>
              <a:t>五點</a:t>
            </a:r>
            <a:r>
              <a:rPr lang="zh-TW" altLang="en-US" sz="2000" dirty="0"/>
              <a:t>的模型大多用在基本的人臉辨識，能夠</a:t>
            </a:r>
            <a:r>
              <a:rPr lang="zh-TW" altLang="en-US" sz="2000" b="1" dirty="0">
                <a:solidFill>
                  <a:srgbClr val="FF0000"/>
                </a:solidFill>
              </a:rPr>
              <a:t>提供快速的人臉運算</a:t>
            </a:r>
            <a:r>
              <a:rPr lang="zh-TW" altLang="en-US" sz="2000" dirty="0"/>
              <a:t>；</a:t>
            </a:r>
            <a:r>
              <a:rPr lang="zh-TW" altLang="en-US" sz="2000" b="1" dirty="0"/>
              <a:t>六十八點</a:t>
            </a:r>
            <a:r>
              <a:rPr lang="zh-TW" altLang="en-US" sz="2000" dirty="0"/>
              <a:t>的模型則</a:t>
            </a:r>
            <a:r>
              <a:rPr lang="zh-TW" altLang="en-US" sz="2000" b="1" dirty="0">
                <a:solidFill>
                  <a:srgbClr val="FF0000"/>
                </a:solidFill>
              </a:rPr>
              <a:t>包含十分詳細的特徵資訊</a:t>
            </a:r>
            <a:r>
              <a:rPr lang="zh-TW" altLang="en-US" sz="2000" dirty="0"/>
              <a:t>，可用來</a:t>
            </a:r>
            <a:r>
              <a:rPr lang="zh-TW" altLang="en-US" sz="2000" b="1" dirty="0">
                <a:solidFill>
                  <a:srgbClr val="FF0000"/>
                </a:solidFill>
              </a:rPr>
              <a:t>比對人臉或判斷臉部表情</a:t>
            </a:r>
            <a:r>
              <a:rPr lang="zh-TW" altLang="en-US" sz="2000" dirty="0"/>
              <a:t>。</a:t>
            </a:r>
            <a:endParaRPr lang="en-US" altLang="zh-TW" sz="2000" dirty="0"/>
          </a:p>
          <a:p>
            <a:pPr rtl="0">
              <a:lnSpc>
                <a:spcPct val="150000"/>
              </a:lnSpc>
            </a:pPr>
            <a:endParaRPr lang="zh-TW" altLang="en-US" sz="2000" dirty="0">
              <a:latin typeface="Microsoft JhengHei UI" panose="020B0604030504040204" pitchFamily="34" charset="-120"/>
              <a:ea typeface="Microsoft JhengHei UI" panose="020B0604030504040204" pitchFamily="34" charset="-120"/>
            </a:endParaRPr>
          </a:p>
        </p:txBody>
      </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1716" y="1912583"/>
            <a:ext cx="4533135" cy="2386254"/>
          </a:xfrm>
          <a:prstGeom prst="rect">
            <a:avLst/>
          </a:prstGeom>
        </p:spPr>
      </p:pic>
    </p:spTree>
    <p:extLst>
      <p:ext uri="{BB962C8B-B14F-4D97-AF65-F5344CB8AC3E}">
        <p14:creationId xmlns:p14="http://schemas.microsoft.com/office/powerpoint/2010/main" val="341297301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7" name="Rectangle 32">
            <a:extLst>
              <a:ext uri="{FF2B5EF4-FFF2-40B4-BE49-F238E27FC236}">
                <a16:creationId xmlns:a16="http://schemas.microsoft.com/office/drawing/2014/main" id="{EEBC221F-8233-45BA-9B29-5F3F38518C99}"/>
              </a:ext>
            </a:extLst>
          </p:cNvPr>
          <p:cNvSpPr/>
          <p:nvPr/>
        </p:nvSpPr>
        <p:spPr>
          <a:xfrm>
            <a:off x="0" y="3604224"/>
            <a:ext cx="4064000" cy="2701687"/>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33">
            <a:extLst>
              <a:ext uri="{FF2B5EF4-FFF2-40B4-BE49-F238E27FC236}">
                <a16:creationId xmlns:a16="http://schemas.microsoft.com/office/drawing/2014/main" id="{D31D9B52-09A0-4AFB-A383-B5854B1F8FA2}"/>
              </a:ext>
            </a:extLst>
          </p:cNvPr>
          <p:cNvGrpSpPr/>
          <p:nvPr/>
        </p:nvGrpSpPr>
        <p:grpSpPr>
          <a:xfrm>
            <a:off x="3506217" y="3604224"/>
            <a:ext cx="4621783" cy="2701687"/>
            <a:chOff x="3506217" y="3604224"/>
            <a:chExt cx="4621783" cy="2701687"/>
          </a:xfrm>
          <a:effectLst/>
        </p:grpSpPr>
        <p:sp>
          <p:nvSpPr>
            <p:cNvPr id="49" name="Rectangle 34">
              <a:extLst>
                <a:ext uri="{FF2B5EF4-FFF2-40B4-BE49-F238E27FC236}">
                  <a16:creationId xmlns:a16="http://schemas.microsoft.com/office/drawing/2014/main" id="{5B361A6F-C5DF-4C44-B1B2-0C1335F7FB67}"/>
                </a:ext>
              </a:extLst>
            </p:cNvPr>
            <p:cNvSpPr/>
            <p:nvPr userDrawn="1"/>
          </p:nvSpPr>
          <p:spPr>
            <a:xfrm>
              <a:off x="4064000" y="3604224"/>
              <a:ext cx="4064000" cy="27016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35">
              <a:extLst>
                <a:ext uri="{FF2B5EF4-FFF2-40B4-BE49-F238E27FC236}">
                  <a16:creationId xmlns:a16="http://schemas.microsoft.com/office/drawing/2014/main" id="{0502FB28-2521-4EC1-A284-83F39DA5D7D4}"/>
                </a:ext>
              </a:extLst>
            </p:cNvPr>
            <p:cNvSpPr/>
            <p:nvPr/>
          </p:nvSpPr>
          <p:spPr>
            <a:xfrm rot="16200000">
              <a:off x="3103228" y="4676174"/>
              <a:ext cx="1363762" cy="55778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1" name="Group 36">
            <a:extLst>
              <a:ext uri="{FF2B5EF4-FFF2-40B4-BE49-F238E27FC236}">
                <a16:creationId xmlns:a16="http://schemas.microsoft.com/office/drawing/2014/main" id="{B6C245EF-0857-4A29-AA45-31E48D3D52FA}"/>
              </a:ext>
            </a:extLst>
          </p:cNvPr>
          <p:cNvGrpSpPr/>
          <p:nvPr/>
        </p:nvGrpSpPr>
        <p:grpSpPr>
          <a:xfrm>
            <a:off x="7570214" y="3604224"/>
            <a:ext cx="4621785" cy="2701687"/>
            <a:chOff x="7570214" y="3604224"/>
            <a:chExt cx="4621785" cy="2701687"/>
          </a:xfrm>
          <a:effectLst/>
        </p:grpSpPr>
        <p:sp>
          <p:nvSpPr>
            <p:cNvPr id="52" name="Rectangle 37">
              <a:extLst>
                <a:ext uri="{FF2B5EF4-FFF2-40B4-BE49-F238E27FC236}">
                  <a16:creationId xmlns:a16="http://schemas.microsoft.com/office/drawing/2014/main" id="{3E868C8A-1CFE-4A83-B9DD-8B9099D88587}"/>
                </a:ext>
              </a:extLst>
            </p:cNvPr>
            <p:cNvSpPr/>
            <p:nvPr userDrawn="1"/>
          </p:nvSpPr>
          <p:spPr>
            <a:xfrm>
              <a:off x="8127999" y="3604224"/>
              <a:ext cx="4064000" cy="27016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38">
              <a:extLst>
                <a:ext uri="{FF2B5EF4-FFF2-40B4-BE49-F238E27FC236}">
                  <a16:creationId xmlns:a16="http://schemas.microsoft.com/office/drawing/2014/main" id="{6E2CD9F1-9B0E-4200-A507-D4C63A1C40DD}"/>
                </a:ext>
              </a:extLst>
            </p:cNvPr>
            <p:cNvSpPr/>
            <p:nvPr/>
          </p:nvSpPr>
          <p:spPr>
            <a:xfrm rot="16200000">
              <a:off x="7167225" y="4676175"/>
              <a:ext cx="1363762" cy="557784"/>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4" name="Group 39">
            <a:extLst>
              <a:ext uri="{FF2B5EF4-FFF2-40B4-BE49-F238E27FC236}">
                <a16:creationId xmlns:a16="http://schemas.microsoft.com/office/drawing/2014/main" id="{D16D138A-977D-4627-A59F-77A3A8065CD6}"/>
              </a:ext>
            </a:extLst>
          </p:cNvPr>
          <p:cNvGrpSpPr/>
          <p:nvPr/>
        </p:nvGrpSpPr>
        <p:grpSpPr>
          <a:xfrm>
            <a:off x="8128000" y="902537"/>
            <a:ext cx="4064000" cy="3259471"/>
            <a:chOff x="8128000" y="902537"/>
            <a:chExt cx="4064000" cy="3259471"/>
          </a:xfrm>
          <a:effectLst/>
        </p:grpSpPr>
        <p:sp>
          <p:nvSpPr>
            <p:cNvPr id="55" name="Rectangle 41">
              <a:extLst>
                <a:ext uri="{FF2B5EF4-FFF2-40B4-BE49-F238E27FC236}">
                  <a16:creationId xmlns:a16="http://schemas.microsoft.com/office/drawing/2014/main" id="{901E75E4-2CF6-49F8-A428-85F1E1E41B51}"/>
                </a:ext>
              </a:extLst>
            </p:cNvPr>
            <p:cNvSpPr/>
            <p:nvPr userDrawn="1"/>
          </p:nvSpPr>
          <p:spPr>
            <a:xfrm>
              <a:off x="8128000" y="902537"/>
              <a:ext cx="4064000" cy="27016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72">
              <a:extLst>
                <a:ext uri="{FF2B5EF4-FFF2-40B4-BE49-F238E27FC236}">
                  <a16:creationId xmlns:a16="http://schemas.microsoft.com/office/drawing/2014/main" id="{71A2B959-660E-4660-B151-89FE37FB3EF4}"/>
                </a:ext>
              </a:extLst>
            </p:cNvPr>
            <p:cNvSpPr/>
            <p:nvPr/>
          </p:nvSpPr>
          <p:spPr>
            <a:xfrm rot="10800000">
              <a:off x="9478118" y="3604224"/>
              <a:ext cx="1363762" cy="55778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7" name="Group 73">
            <a:extLst>
              <a:ext uri="{FF2B5EF4-FFF2-40B4-BE49-F238E27FC236}">
                <a16:creationId xmlns:a16="http://schemas.microsoft.com/office/drawing/2014/main" id="{CDACF647-A05A-449F-97B5-C19F4166228E}"/>
              </a:ext>
            </a:extLst>
          </p:cNvPr>
          <p:cNvGrpSpPr/>
          <p:nvPr/>
        </p:nvGrpSpPr>
        <p:grpSpPr>
          <a:xfrm>
            <a:off x="4064001" y="902537"/>
            <a:ext cx="4621782" cy="2701687"/>
            <a:chOff x="4064001" y="902537"/>
            <a:chExt cx="4621782" cy="2701687"/>
          </a:xfrm>
          <a:effectLst/>
        </p:grpSpPr>
        <p:sp>
          <p:nvSpPr>
            <p:cNvPr id="58" name="Rectangle 75">
              <a:extLst>
                <a:ext uri="{FF2B5EF4-FFF2-40B4-BE49-F238E27FC236}">
                  <a16:creationId xmlns:a16="http://schemas.microsoft.com/office/drawing/2014/main" id="{1E2C310F-E223-4D21-906C-BD247BB82EE8}"/>
                </a:ext>
              </a:extLst>
            </p:cNvPr>
            <p:cNvSpPr/>
            <p:nvPr userDrawn="1"/>
          </p:nvSpPr>
          <p:spPr>
            <a:xfrm>
              <a:off x="4064001" y="902537"/>
              <a:ext cx="4064000" cy="27016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76">
              <a:extLst>
                <a:ext uri="{FF2B5EF4-FFF2-40B4-BE49-F238E27FC236}">
                  <a16:creationId xmlns:a16="http://schemas.microsoft.com/office/drawing/2014/main" id="{7B9E4ECB-411A-450E-9EFE-5BAA3623BD6A}"/>
                </a:ext>
              </a:extLst>
            </p:cNvPr>
            <p:cNvSpPr/>
            <p:nvPr/>
          </p:nvSpPr>
          <p:spPr>
            <a:xfrm rot="5400000">
              <a:off x="7725010" y="1974488"/>
              <a:ext cx="1363762" cy="5577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0" name="Group 77">
            <a:extLst>
              <a:ext uri="{FF2B5EF4-FFF2-40B4-BE49-F238E27FC236}">
                <a16:creationId xmlns:a16="http://schemas.microsoft.com/office/drawing/2014/main" id="{16B84A45-F0E3-4158-B287-3D2128CB442F}"/>
              </a:ext>
            </a:extLst>
          </p:cNvPr>
          <p:cNvGrpSpPr/>
          <p:nvPr/>
        </p:nvGrpSpPr>
        <p:grpSpPr>
          <a:xfrm>
            <a:off x="1" y="902537"/>
            <a:ext cx="4621783" cy="2701687"/>
            <a:chOff x="1" y="902537"/>
            <a:chExt cx="4621783" cy="2701687"/>
          </a:xfrm>
          <a:effectLst/>
        </p:grpSpPr>
        <p:sp>
          <p:nvSpPr>
            <p:cNvPr id="61" name="Rectangle 79">
              <a:extLst>
                <a:ext uri="{FF2B5EF4-FFF2-40B4-BE49-F238E27FC236}">
                  <a16:creationId xmlns:a16="http://schemas.microsoft.com/office/drawing/2014/main" id="{D9B80F7B-BCCE-4C7F-B51C-B00C266E838A}"/>
                </a:ext>
              </a:extLst>
            </p:cNvPr>
            <p:cNvSpPr/>
            <p:nvPr userDrawn="1"/>
          </p:nvSpPr>
          <p:spPr>
            <a:xfrm>
              <a:off x="1" y="902537"/>
              <a:ext cx="4064000" cy="27016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80">
              <a:extLst>
                <a:ext uri="{FF2B5EF4-FFF2-40B4-BE49-F238E27FC236}">
                  <a16:creationId xmlns:a16="http://schemas.microsoft.com/office/drawing/2014/main" id="{5C7E1E14-0811-4584-BB22-8ABE5487FB43}"/>
                </a:ext>
              </a:extLst>
            </p:cNvPr>
            <p:cNvSpPr/>
            <p:nvPr/>
          </p:nvSpPr>
          <p:spPr>
            <a:xfrm rot="5400000">
              <a:off x="3661011" y="1974488"/>
              <a:ext cx="1363762" cy="55778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4" name="Oval 82">
            <a:extLst>
              <a:ext uri="{FF2B5EF4-FFF2-40B4-BE49-F238E27FC236}">
                <a16:creationId xmlns:a16="http://schemas.microsoft.com/office/drawing/2014/main" id="{7B6C6059-BED8-4E7A-ACAA-09147D545CF2}"/>
              </a:ext>
            </a:extLst>
          </p:cNvPr>
          <p:cNvSpPr/>
          <p:nvPr/>
        </p:nvSpPr>
        <p:spPr>
          <a:xfrm>
            <a:off x="3342313" y="1890885"/>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1</a:t>
            </a:r>
          </a:p>
        </p:txBody>
      </p:sp>
      <p:sp>
        <p:nvSpPr>
          <p:cNvPr id="65" name="Oval 83">
            <a:extLst>
              <a:ext uri="{FF2B5EF4-FFF2-40B4-BE49-F238E27FC236}">
                <a16:creationId xmlns:a16="http://schemas.microsoft.com/office/drawing/2014/main" id="{BAE07830-7C11-475B-A9FB-19D172DAAD8F}"/>
              </a:ext>
            </a:extLst>
          </p:cNvPr>
          <p:cNvSpPr/>
          <p:nvPr/>
        </p:nvSpPr>
        <p:spPr>
          <a:xfrm>
            <a:off x="7406313" y="1890885"/>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2</a:t>
            </a:r>
          </a:p>
        </p:txBody>
      </p:sp>
      <p:sp>
        <p:nvSpPr>
          <p:cNvPr id="66" name="Oval 84">
            <a:extLst>
              <a:ext uri="{FF2B5EF4-FFF2-40B4-BE49-F238E27FC236}">
                <a16:creationId xmlns:a16="http://schemas.microsoft.com/office/drawing/2014/main" id="{5FAEF6E3-FA80-4032-965B-6F6EED9660E1}"/>
              </a:ext>
            </a:extLst>
          </p:cNvPr>
          <p:cNvSpPr/>
          <p:nvPr/>
        </p:nvSpPr>
        <p:spPr>
          <a:xfrm>
            <a:off x="9799156" y="2856176"/>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3</a:t>
            </a:r>
          </a:p>
        </p:txBody>
      </p:sp>
      <p:sp>
        <p:nvSpPr>
          <p:cNvPr id="67" name="Oval 85">
            <a:extLst>
              <a:ext uri="{FF2B5EF4-FFF2-40B4-BE49-F238E27FC236}">
                <a16:creationId xmlns:a16="http://schemas.microsoft.com/office/drawing/2014/main" id="{7946EE69-5D01-493B-BEED-8E22EC3B8441}"/>
              </a:ext>
            </a:extLst>
          </p:cNvPr>
          <p:cNvSpPr/>
          <p:nvPr/>
        </p:nvSpPr>
        <p:spPr>
          <a:xfrm>
            <a:off x="8113918" y="4594222"/>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4</a:t>
            </a:r>
          </a:p>
        </p:txBody>
      </p:sp>
      <p:sp>
        <p:nvSpPr>
          <p:cNvPr id="68" name="Oval 86">
            <a:extLst>
              <a:ext uri="{FF2B5EF4-FFF2-40B4-BE49-F238E27FC236}">
                <a16:creationId xmlns:a16="http://schemas.microsoft.com/office/drawing/2014/main" id="{8244D0D6-D25E-45F9-8E21-8004614F5FB7}"/>
              </a:ext>
            </a:extLst>
          </p:cNvPr>
          <p:cNvSpPr/>
          <p:nvPr/>
        </p:nvSpPr>
        <p:spPr>
          <a:xfrm>
            <a:off x="4063999" y="4594222"/>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5</a:t>
            </a:r>
          </a:p>
        </p:txBody>
      </p:sp>
      <p:sp>
        <p:nvSpPr>
          <p:cNvPr id="69" name="Oval 87">
            <a:extLst>
              <a:ext uri="{FF2B5EF4-FFF2-40B4-BE49-F238E27FC236}">
                <a16:creationId xmlns:a16="http://schemas.microsoft.com/office/drawing/2014/main" id="{CBAF4F0B-E890-44E0-899F-C7DA8DFC0673}"/>
              </a:ext>
            </a:extLst>
          </p:cNvPr>
          <p:cNvSpPr/>
          <p:nvPr/>
        </p:nvSpPr>
        <p:spPr>
          <a:xfrm>
            <a:off x="27914" y="4594222"/>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6</a:t>
            </a:r>
          </a:p>
        </p:txBody>
      </p:sp>
      <p:sp>
        <p:nvSpPr>
          <p:cNvPr id="71" name="TextBox 124">
            <a:extLst>
              <a:ext uri="{FF2B5EF4-FFF2-40B4-BE49-F238E27FC236}">
                <a16:creationId xmlns:a16="http://schemas.microsoft.com/office/drawing/2014/main" id="{199C18EE-DF06-41D4-8808-68C719FBB728}"/>
              </a:ext>
            </a:extLst>
          </p:cNvPr>
          <p:cNvSpPr txBox="1"/>
          <p:nvPr/>
        </p:nvSpPr>
        <p:spPr>
          <a:xfrm>
            <a:off x="4902200" y="1836229"/>
            <a:ext cx="2400898" cy="830997"/>
          </a:xfrm>
          <a:prstGeom prst="rect">
            <a:avLst/>
          </a:prstGeom>
          <a:noFill/>
        </p:spPr>
        <p:txBody>
          <a:bodyPr wrap="square" lIns="0" rIns="0" rtlCol="0" anchor="b">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顏色偵測找出人臉皮膚色</a:t>
            </a:r>
          </a:p>
        </p:txBody>
      </p:sp>
      <p:sp>
        <p:nvSpPr>
          <p:cNvPr id="74" name="TextBox 127">
            <a:extLst>
              <a:ext uri="{FF2B5EF4-FFF2-40B4-BE49-F238E27FC236}">
                <a16:creationId xmlns:a16="http://schemas.microsoft.com/office/drawing/2014/main" id="{73CEE11E-90BA-4B67-AF25-1E901089A870}"/>
              </a:ext>
            </a:extLst>
          </p:cNvPr>
          <p:cNvSpPr txBox="1"/>
          <p:nvPr/>
        </p:nvSpPr>
        <p:spPr>
          <a:xfrm>
            <a:off x="741543" y="1818902"/>
            <a:ext cx="2400898" cy="830997"/>
          </a:xfrm>
          <a:prstGeom prst="rect">
            <a:avLst/>
          </a:prstGeom>
          <a:noFill/>
        </p:spPr>
        <p:txBody>
          <a:bodyPr wrap="square" lIns="0" rIns="0" rtlCol="0" anchor="b">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邊緣偵測找出人臉輪廓</a:t>
            </a:r>
          </a:p>
        </p:txBody>
      </p:sp>
      <p:sp>
        <p:nvSpPr>
          <p:cNvPr id="77" name="TextBox 130">
            <a:extLst>
              <a:ext uri="{FF2B5EF4-FFF2-40B4-BE49-F238E27FC236}">
                <a16:creationId xmlns:a16="http://schemas.microsoft.com/office/drawing/2014/main" id="{5AA084D9-FE5C-4EDF-8620-887C39C1D6DB}"/>
              </a:ext>
            </a:extLst>
          </p:cNvPr>
          <p:cNvSpPr txBox="1"/>
          <p:nvPr/>
        </p:nvSpPr>
        <p:spPr>
          <a:xfrm>
            <a:off x="8952902" y="1818901"/>
            <a:ext cx="2400898" cy="830997"/>
          </a:xfrm>
          <a:prstGeom prst="rect">
            <a:avLst/>
          </a:prstGeom>
          <a:noFill/>
        </p:spPr>
        <p:txBody>
          <a:bodyPr wrap="square" lIns="0" rIns="0" rtlCol="0" anchor="b">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結合兩種結果得到大致人臉</a:t>
            </a:r>
          </a:p>
        </p:txBody>
      </p:sp>
      <p:sp>
        <p:nvSpPr>
          <p:cNvPr id="80" name="TextBox 133">
            <a:extLst>
              <a:ext uri="{FF2B5EF4-FFF2-40B4-BE49-F238E27FC236}">
                <a16:creationId xmlns:a16="http://schemas.microsoft.com/office/drawing/2014/main" id="{E2FDAE1A-9A50-43E9-81F6-508C984DB872}"/>
              </a:ext>
            </a:extLst>
          </p:cNvPr>
          <p:cNvSpPr txBox="1"/>
          <p:nvPr/>
        </p:nvSpPr>
        <p:spPr>
          <a:xfrm>
            <a:off x="8952902" y="4436618"/>
            <a:ext cx="2400898" cy="1200329"/>
          </a:xfrm>
          <a:prstGeom prst="rect">
            <a:avLst/>
          </a:prstGeom>
          <a:noFill/>
        </p:spPr>
        <p:txBody>
          <a:bodyPr wrap="square" lIns="0" rIns="0" rtlCol="0" anchor="b">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根據人臉位置及大致比例得到五官位置</a:t>
            </a:r>
          </a:p>
        </p:txBody>
      </p:sp>
      <p:sp>
        <p:nvSpPr>
          <p:cNvPr id="83" name="TextBox 136">
            <a:extLst>
              <a:ext uri="{FF2B5EF4-FFF2-40B4-BE49-F238E27FC236}">
                <a16:creationId xmlns:a16="http://schemas.microsoft.com/office/drawing/2014/main" id="{95D78D1B-86B1-48A6-BDC8-1CA8432619DC}"/>
              </a:ext>
            </a:extLst>
          </p:cNvPr>
          <p:cNvSpPr txBox="1"/>
          <p:nvPr/>
        </p:nvSpPr>
        <p:spPr>
          <a:xfrm>
            <a:off x="4913553" y="4354903"/>
            <a:ext cx="2663679" cy="1200329"/>
          </a:xfrm>
          <a:prstGeom prst="rect">
            <a:avLst/>
          </a:prstGeom>
          <a:noFill/>
        </p:spPr>
        <p:txBody>
          <a:bodyPr wrap="square" lIns="0" rIns="0" rtlCol="0" anchor="b">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根據抓到的五官形狀、比例做分析</a:t>
            </a:r>
            <a:r>
              <a:rPr lang="en-US" altLang="zh-TW" sz="2400" b="1" dirty="0">
                <a:solidFill>
                  <a:schemeClr val="bg1"/>
                </a:solidFill>
                <a:latin typeface="微軟正黑體" panose="020B0604030504040204" pitchFamily="34" charset="-120"/>
                <a:ea typeface="微軟正黑體" panose="020B0604030504040204" pitchFamily="34" charset="-120"/>
              </a:rPr>
              <a:t>(Facial Landmark)</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86" name="TextBox 139">
            <a:extLst>
              <a:ext uri="{FF2B5EF4-FFF2-40B4-BE49-F238E27FC236}">
                <a16:creationId xmlns:a16="http://schemas.microsoft.com/office/drawing/2014/main" id="{131FC981-53C7-4A36-BB2E-3FBAF3183212}"/>
              </a:ext>
            </a:extLst>
          </p:cNvPr>
          <p:cNvSpPr txBox="1"/>
          <p:nvPr/>
        </p:nvSpPr>
        <p:spPr>
          <a:xfrm>
            <a:off x="771884" y="4542743"/>
            <a:ext cx="2400898" cy="830997"/>
          </a:xfrm>
          <a:prstGeom prst="rect">
            <a:avLst/>
          </a:prstGeom>
          <a:noFill/>
        </p:spPr>
        <p:txBody>
          <a:bodyPr wrap="square" lIns="0" rIns="0" rtlCol="0" anchor="b">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辨識相似度及比例</a:t>
            </a:r>
          </a:p>
        </p:txBody>
      </p:sp>
      <p:sp>
        <p:nvSpPr>
          <p:cNvPr id="88" name="Title 3">
            <a:extLst>
              <a:ext uri="{FF2B5EF4-FFF2-40B4-BE49-F238E27FC236}">
                <a16:creationId xmlns:a16="http://schemas.microsoft.com/office/drawing/2014/main" id="{09C50D4B-969D-4288-BDB6-F25C8F8789BE}"/>
              </a:ext>
            </a:extLst>
          </p:cNvPr>
          <p:cNvSpPr>
            <a:spLocks noGrp="1"/>
          </p:cNvSpPr>
          <p:nvPr>
            <p:ph type="title"/>
          </p:nvPr>
        </p:nvSpPr>
        <p:spPr>
          <a:xfrm>
            <a:off x="838200" y="163481"/>
            <a:ext cx="10515600" cy="739056"/>
          </a:xfrm>
        </p:spPr>
        <p:txBody>
          <a:bodyPr>
            <a:normAutofit/>
          </a:bodyPr>
          <a:lstStyle/>
          <a:p>
            <a:pPr algn="ctr"/>
            <a:r>
              <a:rPr lang="zh-TW" altLang="en-US" sz="4000" b="1" dirty="0" smtClean="0">
                <a:latin typeface="Microsoft JhengHei UI" panose="020B0604030504040204" pitchFamily="34" charset="-120"/>
                <a:ea typeface="Microsoft JhengHei UI" panose="020B0604030504040204" pitchFamily="34" charset="-120"/>
              </a:rPr>
              <a:t>預想之流程圖</a:t>
            </a:r>
            <a:r>
              <a:rPr lang="en-US" altLang="zh-TW" sz="4000" b="1" dirty="0">
                <a:latin typeface="Microsoft JhengHei UI" panose="020B0604030504040204" pitchFamily="34" charset="-120"/>
                <a:ea typeface="Microsoft JhengHei UI" panose="020B0604030504040204" pitchFamily="34" charset="-120"/>
              </a:rPr>
              <a:t>(Flow</a:t>
            </a:r>
            <a:r>
              <a:rPr lang="zh-TW" altLang="en-US" sz="4000" b="1" dirty="0">
                <a:latin typeface="Microsoft JhengHei UI" panose="020B0604030504040204" pitchFamily="34" charset="-120"/>
                <a:ea typeface="Microsoft JhengHei UI" panose="020B0604030504040204" pitchFamily="34" charset="-120"/>
              </a:rPr>
              <a:t> </a:t>
            </a:r>
            <a:r>
              <a:rPr lang="en-US" altLang="zh-TW" sz="4000" b="1" dirty="0">
                <a:latin typeface="Microsoft JhengHei UI" panose="020B0604030504040204" pitchFamily="34" charset="-120"/>
                <a:ea typeface="Microsoft JhengHei UI" panose="020B0604030504040204" pitchFamily="34" charset="-120"/>
              </a:rPr>
              <a:t>Chart)</a:t>
            </a:r>
            <a:endParaRPr lang="en-US" sz="4000" b="1"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85511147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飛機雲">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04212_TF67670762.potx" id="{31E59139-7A20-4E81-B4CB-CBBDA47A572F}" vid="{DE5AEE64-601C-43FD-B160-8A88F657D8B8}"/>
    </a:ext>
  </a:extLst>
</a:theme>
</file>

<file path=ppt/theme/theme2.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71af3243-3dd4-4a8d-8c0d-dd76da1f02a5"/>
    <ds:schemaRef ds:uri="http://www.w3.org/XML/1998/namespace"/>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955</Words>
  <Application>Microsoft Office PowerPoint</Application>
  <PresentationFormat>寬螢幕</PresentationFormat>
  <Paragraphs>118</Paragraphs>
  <Slides>23</Slides>
  <Notes>23</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23</vt:i4>
      </vt:variant>
    </vt:vector>
  </HeadingPairs>
  <TitlesOfParts>
    <vt:vector size="33" baseType="lpstr">
      <vt:lpstr>Microsoft JhengHei UI</vt:lpstr>
      <vt:lpstr>微軟正黑體</vt:lpstr>
      <vt:lpstr>新細明體</vt:lpstr>
      <vt:lpstr>Arial</vt:lpstr>
      <vt:lpstr>Calibri</vt:lpstr>
      <vt:lpstr>Calibri Light</vt:lpstr>
      <vt:lpstr>Century Gothic</vt:lpstr>
      <vt:lpstr>Microsoft New Tai Lue</vt:lpstr>
      <vt:lpstr>飛機雲</vt:lpstr>
      <vt:lpstr>Office Theme</vt:lpstr>
      <vt:lpstr>人臉辨識分析系統</vt:lpstr>
      <vt:lpstr>目錄</vt:lpstr>
      <vt:lpstr>研究動機</vt:lpstr>
      <vt:lpstr>工作分配</vt:lpstr>
      <vt:lpstr>預計使用的軟體</vt:lpstr>
      <vt:lpstr>預想的處理方式</vt:lpstr>
      <vt:lpstr>預想的處理方式</vt:lpstr>
      <vt:lpstr>Facial landmark</vt:lpstr>
      <vt:lpstr>預想之流程圖(Flow Chart)</vt:lpstr>
      <vt:lpstr>Windows form預覽</vt:lpstr>
      <vt:lpstr>實作過程</vt:lpstr>
      <vt:lpstr>實作過程</vt:lpstr>
      <vt:lpstr>實作過程</vt:lpstr>
      <vt:lpstr>實作過程</vt:lpstr>
      <vt:lpstr>實作過程</vt:lpstr>
      <vt:lpstr>實作過程</vt:lpstr>
      <vt:lpstr>實作過程</vt:lpstr>
      <vt:lpstr>實作過程</vt:lpstr>
      <vt:lpstr>實作過程</vt:lpstr>
      <vt:lpstr>成果展示</vt:lpstr>
      <vt:lpstr>成果展示</vt:lpstr>
      <vt:lpstr>能夠改進的部分</vt:lpstr>
      <vt:lpstr>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2020-04-26T06:54:17Z</dcterms:created>
  <dcterms:modified xsi:type="dcterms:W3CDTF">2020-06-22T05:46:45Z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