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00" r:id="rId4"/>
    <p:sldMasterId id="2147483713" r:id="rId5"/>
  </p:sldMasterIdLst>
  <p:notesMasterIdLst>
    <p:notesMasterId r:id="rId50"/>
  </p:notesMasterIdLst>
  <p:sldIdLst>
    <p:sldId id="256" r:id="rId6"/>
    <p:sldId id="337" r:id="rId7"/>
    <p:sldId id="257" r:id="rId8"/>
    <p:sldId id="258" r:id="rId9"/>
    <p:sldId id="260" r:id="rId10"/>
    <p:sldId id="261" r:id="rId11"/>
    <p:sldId id="262" r:id="rId12"/>
    <p:sldId id="273" r:id="rId13"/>
    <p:sldId id="334" r:id="rId14"/>
    <p:sldId id="274" r:id="rId15"/>
    <p:sldId id="275" r:id="rId16"/>
    <p:sldId id="335" r:id="rId17"/>
    <p:sldId id="279" r:id="rId18"/>
    <p:sldId id="280" r:id="rId19"/>
    <p:sldId id="281" r:id="rId20"/>
    <p:sldId id="282" r:id="rId21"/>
    <p:sldId id="283" r:id="rId22"/>
    <p:sldId id="284" r:id="rId23"/>
    <p:sldId id="300" r:id="rId24"/>
    <p:sldId id="301" r:id="rId25"/>
    <p:sldId id="336" r:id="rId26"/>
    <p:sldId id="303" r:id="rId27"/>
    <p:sldId id="338" r:id="rId28"/>
    <p:sldId id="304" r:id="rId29"/>
    <p:sldId id="306" r:id="rId30"/>
    <p:sldId id="307" r:id="rId31"/>
    <p:sldId id="308" r:id="rId32"/>
    <p:sldId id="309" r:id="rId33"/>
    <p:sldId id="310" r:id="rId34"/>
    <p:sldId id="312" r:id="rId35"/>
    <p:sldId id="313" r:id="rId36"/>
    <p:sldId id="315" r:id="rId37"/>
    <p:sldId id="332" r:id="rId38"/>
    <p:sldId id="316" r:id="rId39"/>
    <p:sldId id="317" r:id="rId40"/>
    <p:sldId id="318" r:id="rId41"/>
    <p:sldId id="319" r:id="rId42"/>
    <p:sldId id="339" r:id="rId43"/>
    <p:sldId id="320" r:id="rId44"/>
    <p:sldId id="321" r:id="rId45"/>
    <p:sldId id="322" r:id="rId46"/>
    <p:sldId id="323" r:id="rId47"/>
    <p:sldId id="324" r:id="rId48"/>
    <p:sldId id="325" r:id="rId49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 autoAdjust="0"/>
    <p:restoredTop sz="94660"/>
  </p:normalViewPr>
  <p:slideViewPr>
    <p:cSldViewPr snapToGrid="0">
      <p:cViewPr varScale="1">
        <p:scale>
          <a:sx n="94" d="100"/>
          <a:sy n="94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5E26D-0463-4C54-B632-738DDE34A250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B1381-3820-4E47-B5EF-F33268F3A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430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B1381-3820-4E47-B5EF-F33268F3A38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875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04000" y="363600"/>
            <a:ext cx="906984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Module 3 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504000" y="1820254"/>
            <a:ext cx="9069840" cy="24622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endParaRPr lang="en-IN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504000" y="452179"/>
            <a:ext cx="9069840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Choosing the best split</a:t>
            </a:r>
            <a:endParaRPr lang="en-IN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288000" y="1391759"/>
            <a:ext cx="9069840" cy="36782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each level of decision tree construction an attribute in the dataset consider as a splitting attribute.</a:t>
            </a:r>
          </a:p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is performed based on the value of this attribute.</a:t>
            </a:r>
          </a:p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constructing the decision tree main challenge is to find out this splitting attribute.</a:t>
            </a:r>
          </a:p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selection is not a good idea, it may give bad results with low accuracy.</a:t>
            </a:r>
          </a:p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splitting attribute is determine using information gain.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2"/>
          <p:cNvSpPr/>
          <p:nvPr/>
        </p:nvSpPr>
        <p:spPr>
          <a:xfrm>
            <a:off x="311053" y="286365"/>
            <a:ext cx="9069840" cy="52163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8500"/>
          </a:bodyPr>
          <a:lstStyle/>
          <a:p>
            <a:pPr marL="1098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IN" sz="27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Entropy &amp; Information gain</a:t>
            </a:r>
          </a:p>
          <a:p>
            <a:pPr marL="1098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IN" sz="2400" spc="-1" dirty="0">
                <a:solidFill>
                  <a:srgbClr val="000000"/>
                </a:solidFill>
                <a:latin typeface="Arial"/>
                <a:ea typeface="DejaVu Sans"/>
              </a:rPr>
              <a:t>Entropy is the measure of impurity in a data set.</a:t>
            </a:r>
          </a:p>
          <a:p>
            <a:pPr marL="1098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IN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 a subset, if all the samples are in the same class, then it is called pure.</a:t>
            </a:r>
          </a:p>
          <a:p>
            <a:pPr marL="1098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IN" sz="2400" spc="-1" dirty="0">
                <a:solidFill>
                  <a:srgbClr val="000000"/>
                </a:solidFill>
                <a:latin typeface="Arial"/>
                <a:ea typeface="DejaVu Sans"/>
              </a:rPr>
              <a:t>C5.0 uses entropy to quantifies the randomness within a set of data.</a:t>
            </a:r>
          </a:p>
          <a:p>
            <a:pPr marL="1098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IN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Decision tree hopes to find splits that reduce entropy, ultimately increasing homogeneity within the groups.</a:t>
            </a:r>
          </a:p>
          <a:p>
            <a:pPr marL="1098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IN" sz="2400" spc="-1" dirty="0">
                <a:solidFill>
                  <a:srgbClr val="000000"/>
                </a:solidFill>
                <a:latin typeface="Arial"/>
                <a:ea typeface="DejaVu Sans"/>
              </a:rPr>
              <a:t>If there are only two possible classes entropy values can range from 0 to 1</a:t>
            </a:r>
          </a:p>
          <a:p>
            <a:pPr marL="1098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IN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For n classes entropy ranges from 0 to log</a:t>
            </a:r>
            <a:r>
              <a:rPr lang="en-IN" sz="2400" b="0" strike="noStrike" spc="-1" baseline="-25000" dirty="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lang="en-IN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(n).</a:t>
            </a:r>
          </a:p>
          <a:p>
            <a:pPr marL="1098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IN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Minimum value indicate that the sample is completely homogeneous.</a:t>
            </a:r>
          </a:p>
          <a:p>
            <a:pPr marL="1098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IN" sz="2400" b="0" strike="noStrike" spc="-1" baseline="-25000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2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436888" y="3096677"/>
            <a:ext cx="9069840" cy="2330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56EF2E5-5F45-4C33-801A-9F460B0511E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-64212"/>
            <a:ext cx="9071640" cy="4457631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Entropy can be calculated as:</a:t>
            </a:r>
          </a:p>
          <a:p>
            <a:pPr marL="0" indent="0">
              <a:buNone/>
            </a:pPr>
            <a:r>
              <a:rPr lang="en-US" sz="1800" dirty="0"/>
              <a:t>C-number of class levels</a:t>
            </a:r>
          </a:p>
          <a:p>
            <a:pPr marL="0" indent="0">
              <a:buNone/>
            </a:pPr>
            <a:r>
              <a:rPr lang="en-US" sz="1800" dirty="0"/>
              <a:t>Pi-Proportion of values falling into class level I</a:t>
            </a:r>
          </a:p>
          <a:p>
            <a:pPr marL="0" indent="0">
              <a:buNone/>
            </a:pPr>
            <a:r>
              <a:rPr lang="en-US" sz="1800" dirty="0"/>
              <a:t>S-subset of a dataset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200" dirty="0"/>
              <a:t>X-Proportion of samples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012D1-65B3-469C-A1D4-1922FECA6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812" y="151542"/>
            <a:ext cx="2663458" cy="6659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98BD8B-0DB1-4F2E-A1FD-8C45D0D623A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756891" y="1699127"/>
            <a:ext cx="4565857" cy="26692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9961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2"/>
          <p:cNvSpPr/>
          <p:nvPr/>
        </p:nvSpPr>
        <p:spPr>
          <a:xfrm>
            <a:off x="504000" y="107493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As illustrated by the peak in entropy at x = 0.50 , a 50-50 split results in the maximum entropy.</a:t>
            </a:r>
            <a:endParaRPr lang="en-IN" sz="20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Information gain is the measure of change in homogeneity or it is a measure of reduction in entropy.</a:t>
            </a: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The information gain for a feature F is calculated as the difference between the entropy in the segment before the split (S 1 ), and the partitions resulting from the split (S 2 ):</a:t>
            </a:r>
            <a:endParaRPr lang="en-IN" sz="20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InfoGain</a:t>
            </a:r>
            <a:r>
              <a:rPr lang="en-IN" sz="200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( F ) = Entropy ( S 1 ) − Entropy ( S 2 )</a:t>
            </a: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higher the information gain the better  a feature is at creating homogeneous group.</a:t>
            </a:r>
            <a:endParaRPr lang="en-IN" sz="20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3"/>
          <p:cNvSpPr/>
          <p:nvPr/>
        </p:nvSpPr>
        <p:spPr>
          <a:xfrm>
            <a:off x="302664" y="891302"/>
            <a:ext cx="906984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Information gain using entropy calculation-Example</a:t>
            </a:r>
            <a:endParaRPr lang="en-IN" sz="24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" name="CustomShape 4"/>
          <p:cNvSpPr/>
          <p:nvPr/>
        </p:nvSpPr>
        <p:spPr>
          <a:xfrm>
            <a:off x="361387" y="1475874"/>
            <a:ext cx="9069840" cy="38670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3500"/>
          </a:bodyPr>
          <a:lstStyle/>
          <a:p>
            <a:pPr marL="432000" indent="-322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Consider an example where we are building a decision tree to predict whether a loan given to a person would result in a write-off or not. 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00" indent="-322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Our entire population consists of 30 instances. 16 belong to the write-off class and the other 14 belong to the non-write-off class. We have two features, namely “Balance” that can take on two values -&gt; “&lt; 50K” or “&gt;50K” and “Residence” that can take on three values -&gt; “OWN”, “RENT” or “OTHER”. 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504000" y="225720"/>
            <a:ext cx="906984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CustomShape 2"/>
          <p:cNvSpPr/>
          <p:nvPr/>
        </p:nvSpPr>
        <p:spPr>
          <a:xfrm>
            <a:off x="576000" y="0"/>
            <a:ext cx="9069840" cy="56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89" name="Picture 288"/>
          <p:cNvPicPr/>
          <p:nvPr/>
        </p:nvPicPr>
        <p:blipFill>
          <a:blip r:embed="rId2"/>
          <a:stretch/>
        </p:blipFill>
        <p:spPr>
          <a:xfrm>
            <a:off x="2430720" y="40320"/>
            <a:ext cx="5246640" cy="5589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Picture 289"/>
          <p:cNvPicPr/>
          <p:nvPr/>
        </p:nvPicPr>
        <p:blipFill>
          <a:blip r:embed="rId2"/>
          <a:stretch/>
        </p:blipFill>
        <p:spPr>
          <a:xfrm>
            <a:off x="3024000" y="190080"/>
            <a:ext cx="4610160" cy="5064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504000" y="424080"/>
            <a:ext cx="9069840" cy="5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Feature 2-Type of residence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504000" y="1224000"/>
            <a:ext cx="9069840" cy="431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93" name="Picture 292"/>
          <p:cNvPicPr/>
          <p:nvPr/>
        </p:nvPicPr>
        <p:blipFill>
          <a:blip r:embed="rId2"/>
          <a:stretch/>
        </p:blipFill>
        <p:spPr>
          <a:xfrm>
            <a:off x="667800" y="1224000"/>
            <a:ext cx="4946760" cy="3828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504000" y="225720"/>
            <a:ext cx="906984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95" name="Picture 294"/>
          <p:cNvPicPr/>
          <p:nvPr/>
        </p:nvPicPr>
        <p:blipFill>
          <a:blip r:embed="rId2"/>
          <a:stretch/>
        </p:blipFill>
        <p:spPr>
          <a:xfrm>
            <a:off x="2074680" y="648000"/>
            <a:ext cx="5555880" cy="4638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504000" y="363240"/>
            <a:ext cx="9069840" cy="67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C5.0 -steps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9500"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 C5.0 model works by splitting the sample based on the field that provides the maximum information gain. </a:t>
            </a:r>
            <a:endParaRPr lang="en-IN" sz="24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Each sub-sample defined by the first split is then split again, usually based on a different field, and the process repeats until the subsamples cannot be split any further.</a:t>
            </a:r>
            <a:endParaRPr lang="en-IN" sz="24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Finally, the lowest-level splits are re-examined, and those that do not contribute significantly to the value of the model are removed or pruned.</a:t>
            </a:r>
            <a:endParaRPr lang="en-IN" sz="24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D351-235C-4C4E-AF7B-DF36D974B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185" y="1879158"/>
            <a:ext cx="7852975" cy="1052596"/>
          </a:xfrm>
        </p:spPr>
        <p:txBody>
          <a:bodyPr/>
          <a:lstStyle/>
          <a:p>
            <a:r>
              <a:rPr lang="en-IN" sz="3200" b="1" spc="-1" dirty="0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lang="en-IN" sz="3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Decision Tree Learning</a:t>
            </a:r>
            <a:br>
              <a:rPr lang="en-IN" sz="4400" b="0" strike="noStrike" spc="-1" dirty="0">
                <a:latin typeface="Arial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290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504000" y="421401"/>
            <a:ext cx="9069840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3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Pruning the decision tree</a:t>
            </a:r>
            <a:endParaRPr lang="en-IN" sz="3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4500"/>
          </a:bodyPr>
          <a:lstStyle/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lang="en-US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problem in decision tree is that ,if it has too many branches can result in overfitting of the training data.</a:t>
            </a: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lang="en-US" sz="2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Pruning a decision tree helps to prevent overfitting the training data so that model generalize well to unseen data.</a:t>
            </a: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lang="en-US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pruning</a:t>
            </a: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lang="en-US" sz="2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-pre-pruning</a:t>
            </a: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lang="en-US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-post pruning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D09222-6D29-4D9B-AEFE-4D9AA50A6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948" y="2845097"/>
            <a:ext cx="4224338" cy="2462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850E454-B978-43B0-9514-48B63A9B6C4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380271"/>
            <a:ext cx="9071640" cy="518090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Pre-pruning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Subtree construction is halted at a particular node after evaluation of some measures like information gain.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Pruning condition set based on some measures.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condition is satisfied prune the subtree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replace the decision node with a leaf node.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pruning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Prune after the tree built.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the tree entirely using decision tree algorithm, then prune the subtree in the tree in a bottom up fashion.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529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3500"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C5.0 follow post pruning strategy.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It first grows a large tree that overfits the training data. Later, nodes and branches that have little effect on the classification errors are removed. </a:t>
            </a:r>
            <a:endParaRPr lang="en-IN" sz="24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In some cases, entire branches are moved further up the tree or replaced by simpler decisions. These processes of grafting branches are known as subtree raising and subtree replacement, respectively.</a:t>
            </a:r>
            <a:endParaRPr lang="en-IN" sz="24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1784-DE53-4724-8BB0-261F31E10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031" y="2159053"/>
            <a:ext cx="9071640" cy="609398"/>
          </a:xfrm>
        </p:spPr>
        <p:txBody>
          <a:bodyPr/>
          <a:lstStyle/>
          <a:p>
            <a:r>
              <a:rPr lang="en-US" dirty="0"/>
              <a:t>Classification Rule learning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2064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504000" y="225720"/>
            <a:ext cx="906984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" name="CustomShape 3"/>
          <p:cNvSpPr/>
          <p:nvPr/>
        </p:nvSpPr>
        <p:spPr>
          <a:xfrm>
            <a:off x="504000" y="422121"/>
            <a:ext cx="9071640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3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Rule learning</a:t>
            </a:r>
          </a:p>
        </p:txBody>
      </p:sp>
      <p:sp>
        <p:nvSpPr>
          <p:cNvPr id="349" name="CustomShape 4"/>
          <p:cNvSpPr/>
          <p:nvPr/>
        </p:nvSpPr>
        <p:spPr>
          <a:xfrm>
            <a:off x="504000" y="1324800"/>
            <a:ext cx="9071640" cy="328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6500" lnSpcReduction="10000"/>
          </a:bodyPr>
          <a:lstStyle/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0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rules represent knowledge in the form of logical if-else statements that assign a class to unlabelled examples. </a:t>
            </a: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0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specified in terms of </a:t>
            </a:r>
            <a:r>
              <a:rPr lang="en-IN" sz="30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antecedent and a consequent</a:t>
            </a:r>
            <a:r>
              <a:rPr lang="en-IN" sz="30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these form a hypothesis stating that "</a:t>
            </a:r>
            <a:r>
              <a:rPr lang="en-IN" sz="30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this happens, then that happens</a:t>
            </a:r>
            <a:r>
              <a:rPr lang="en-IN" sz="30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32000" indent="-32364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0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antecedent comprises certain combinations of feature values, while the consequent specifies the class value to assign if the rule's conditions are met.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IN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504000" y="422121"/>
            <a:ext cx="9071640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3600" b="0" strike="noStrike" spc="-1" dirty="0">
                <a:latin typeface="Arial"/>
              </a:rPr>
              <a:t>Separate and conquer</a:t>
            </a:r>
          </a:p>
        </p:txBody>
      </p:sp>
      <p:sp>
        <p:nvSpPr>
          <p:cNvPr id="353" name="CustomShape 2"/>
          <p:cNvSpPr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8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rule learning algorithms utilize a heuristic known as separate and conquer. 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involves identifying a rule that covers a subset of examples in the training data, and then separating this partition from the remaining data.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rules are added, additional subsets of data are separated until the entire dataset has been covered and no more examples remain.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CustomShape 2"/>
          <p:cNvSpPr/>
          <p:nvPr/>
        </p:nvSpPr>
        <p:spPr>
          <a:xfrm>
            <a:off x="504000" y="1326600"/>
            <a:ext cx="9071640" cy="428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Arial"/>
              </a:rPr>
              <a:t>Suppose creating rules for identifying whether or not an animal is a mammal. Depict the set of all animals as a large space, as shown in the following diagram: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Arial"/>
              </a:rPr>
              <a:t> </a:t>
            </a:r>
          </a:p>
        </p:txBody>
      </p:sp>
      <p:pic>
        <p:nvPicPr>
          <p:cNvPr id="356" name="Picture 355"/>
          <p:cNvPicPr/>
          <p:nvPr/>
        </p:nvPicPr>
        <p:blipFill>
          <a:blip r:embed="rId2"/>
          <a:stretch/>
        </p:blipFill>
        <p:spPr>
          <a:xfrm>
            <a:off x="2166120" y="2417040"/>
            <a:ext cx="5609520" cy="3342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CustomShape 2"/>
          <p:cNvSpPr/>
          <p:nvPr/>
        </p:nvSpPr>
        <p:spPr>
          <a:xfrm>
            <a:off x="432000" y="481263"/>
            <a:ext cx="9071640" cy="51242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Arial"/>
              </a:rPr>
              <a:t>A rule learner begins by using the available features to find homogeneous groups. For example, using a feature that measured whether the species travels via land, </a:t>
            </a:r>
            <a:r>
              <a:rPr lang="en-IN" sz="2400" b="0" strike="noStrike" spc="-1" dirty="0" err="1">
                <a:latin typeface="Arial"/>
              </a:rPr>
              <a:t>sea,or</a:t>
            </a:r>
            <a:r>
              <a:rPr lang="en-IN" sz="2400" b="0" strike="noStrike" spc="-1" dirty="0">
                <a:latin typeface="Arial"/>
              </a:rPr>
              <a:t> air, the first rule might suggest that any land-based animals are mammals: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Arial"/>
              </a:rPr>
              <a:t> </a:t>
            </a:r>
          </a:p>
        </p:txBody>
      </p:sp>
      <p:pic>
        <p:nvPicPr>
          <p:cNvPr id="359" name="Picture 358"/>
          <p:cNvPicPr/>
          <p:nvPr/>
        </p:nvPicPr>
        <p:blipFill>
          <a:blip r:embed="rId2"/>
          <a:stretch/>
        </p:blipFill>
        <p:spPr>
          <a:xfrm>
            <a:off x="2249640" y="2448000"/>
            <a:ext cx="5609520" cy="3342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" name="CustomShape 2"/>
          <p:cNvSpPr/>
          <p:nvPr/>
        </p:nvSpPr>
        <p:spPr>
          <a:xfrm>
            <a:off x="504000" y="1326600"/>
            <a:ext cx="9071640" cy="414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spc="-1" dirty="0">
                <a:latin typeface="Arial"/>
              </a:rPr>
              <a:t>F</a:t>
            </a:r>
            <a:r>
              <a:rPr lang="en-IN" sz="2600" b="0" strike="noStrike" spc="-1" dirty="0">
                <a:latin typeface="Arial"/>
              </a:rPr>
              <a:t>rogs are amphibians, not mammals. Therefore, our rule needs to be a bit more specific. Let's drill down further by suggesting that mammals walk on land and have a tail:</a:t>
            </a: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0" strike="noStrike" spc="-1" dirty="0">
                <a:latin typeface="Arial"/>
              </a:rPr>
              <a:t> </a:t>
            </a:r>
          </a:p>
        </p:txBody>
      </p:sp>
      <p:pic>
        <p:nvPicPr>
          <p:cNvPr id="362" name="Picture 361"/>
          <p:cNvPicPr/>
          <p:nvPr/>
        </p:nvPicPr>
        <p:blipFill>
          <a:blip r:embed="rId2"/>
          <a:stretch/>
        </p:blipFill>
        <p:spPr>
          <a:xfrm>
            <a:off x="3168000" y="2760480"/>
            <a:ext cx="4187160" cy="2495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CustomShape 2"/>
          <p:cNvSpPr/>
          <p:nvPr/>
        </p:nvSpPr>
        <p:spPr>
          <a:xfrm>
            <a:off x="504000" y="537411"/>
            <a:ext cx="9071640" cy="40774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55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this subset can be separated from the other data and additional rules can be defined to identify the remaining </a:t>
            </a:r>
            <a:r>
              <a:rPr lang="en-IN" sz="24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mammal bats</a:t>
            </a:r>
            <a:r>
              <a:rPr lang="en-IN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potential feature distinguishing bats from the other remaining animals would be the </a:t>
            </a:r>
            <a:r>
              <a:rPr lang="en-IN" sz="24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of fur.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a rule built around this feature, we have then correctly identified all the animals: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130B6-83F0-43DB-ADDB-F49292484EE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80611" y="2835275"/>
            <a:ext cx="4113328" cy="254970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504000" y="347271"/>
            <a:ext cx="906984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Decision tree Model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3500" lnSpcReduction="20000"/>
          </a:bodyPr>
          <a:lstStyle/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is a tree like predictive model used for regression and classification.</a:t>
            </a:r>
          </a:p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supervised learning model</a:t>
            </a:r>
          </a:p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Commonl</a:t>
            </a:r>
            <a:r>
              <a:rPr lang="en-US" sz="3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used decision tree algorithm are C5.0,IR and Ripper Algorithms.</a:t>
            </a:r>
          </a:p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 start with a root node , then it passed through decision nodes. The splits into branches indicate decision’s choices. The tree terminated by leaf node that denote the result following a combinations of decisions.</a:t>
            </a:r>
            <a:endParaRPr lang="en-IN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CustomShape 2"/>
          <p:cNvSpPr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6000"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IN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this point, since all of the training instances have been classified, the rule learning process would stop. We learned a total of </a:t>
            </a:r>
            <a:r>
              <a:rPr lang="en-IN" sz="24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rules</a:t>
            </a:r>
            <a:r>
              <a:rPr lang="en-IN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Animals that walk on land and have tails are mammals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animal has fur, it is a mammal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Otherwise, the animal is not a mammal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504000" y="393840"/>
            <a:ext cx="9071640" cy="61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latin typeface="Arial"/>
              </a:rPr>
              <a:t>The One Rule algorithm(1R Algorithm)</a:t>
            </a:r>
          </a:p>
        </p:txBody>
      </p:sp>
      <p:sp>
        <p:nvSpPr>
          <p:cNvPr id="371" name="CustomShape 2"/>
          <p:cNvSpPr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6500" lnSpcReduction="1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ZeroR</a:t>
            </a:r>
            <a:r>
              <a:rPr lang="en-IN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rule learner that literally learns no rules (hence the name). 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</a:t>
            </a:r>
            <a:r>
              <a:rPr lang="en-IN" sz="24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unlabeled</a:t>
            </a:r>
            <a:r>
              <a:rPr lang="en-IN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example, regardless of the values of its features, it predicts the most common </a:t>
            </a:r>
            <a:r>
              <a:rPr lang="en-IN" sz="24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class.The</a:t>
            </a:r>
            <a:r>
              <a:rPr lang="en-IN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Rule algorithm</a:t>
            </a:r>
            <a:r>
              <a:rPr lang="en-IN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(1R or </a:t>
            </a:r>
            <a:r>
              <a:rPr lang="en-IN" sz="24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OneR</a:t>
            </a:r>
            <a:r>
              <a:rPr lang="en-IN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improves over </a:t>
            </a:r>
            <a:r>
              <a:rPr lang="en-IN" sz="24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ZeroR</a:t>
            </a:r>
            <a:r>
              <a:rPr lang="en-IN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selecting a single rule.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Arial"/>
              </a:rPr>
              <a:t>For each feature, </a:t>
            </a:r>
            <a:r>
              <a:rPr lang="en-IN" sz="2400" b="1" strike="noStrike" spc="-1" dirty="0">
                <a:latin typeface="Arial"/>
              </a:rPr>
              <a:t>1R divides the data into groups based on similar values of the feature</a:t>
            </a:r>
            <a:r>
              <a:rPr lang="en-IN" sz="2400" b="0" strike="noStrike" spc="-1" dirty="0">
                <a:latin typeface="Arial"/>
              </a:rPr>
              <a:t>. Then, for each segment, the algorithm predicts the majority class. 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Arial"/>
              </a:rPr>
              <a:t>The </a:t>
            </a:r>
            <a:r>
              <a:rPr lang="en-IN" sz="2400" b="1" strike="noStrike" spc="-1" dirty="0">
                <a:latin typeface="Arial"/>
              </a:rPr>
              <a:t>error rate for the rule based on each feature is calculated, and the rule with the fewest errors is chosen as the one rule.</a:t>
            </a:r>
            <a:endParaRPr lang="en-IN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CustomShape 2"/>
          <p:cNvSpPr/>
          <p:nvPr/>
        </p:nvSpPr>
        <p:spPr>
          <a:xfrm>
            <a:off x="504000" y="834189"/>
            <a:ext cx="9071640" cy="44597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Travels By feature, the data was divided into three groups: Air, Land, and Sea. 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Animals in the Air and Sea groups were predicted to be non-mammal, while animals in the Land group were predicted to be mammals. This resulted in two errors: bats and frogs. 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Has Fur feature divided animals into two groups. 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</a:t>
            </a:r>
            <a:r>
              <a:rPr lang="en-IN" sz="2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fur were predicted to be mammals</a:t>
            </a:r>
            <a:r>
              <a:rPr lang="en-IN" sz="2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4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errors</a:t>
            </a:r>
            <a:r>
              <a:rPr lang="en-IN" sz="2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counted: pigs, elephants, and rhinos. 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Travels By feature resulted in fewer errors, the 1R algorithm would return the following "one rule" based on Travels By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CB96BB1-F78D-450E-8AD9-EC3306899F3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172520"/>
            <a:ext cx="9071640" cy="427230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DF2AF0-7A7A-4849-A3E3-FC979EF83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" y="422031"/>
            <a:ext cx="9413723" cy="462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83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2"/>
          <p:cNvSpPr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animal travels by air, it is not a mammal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animal travels by land, it is a mammal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animal travels by sea, it is not a mammal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stops here, </a:t>
            </a:r>
            <a:r>
              <a:rPr lang="en-IN" sz="24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found the single most important rule.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504000" y="363600"/>
            <a:ext cx="9071640" cy="67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latin typeface="Arial"/>
              </a:rPr>
              <a:t>Rules from decision trees</a:t>
            </a:r>
          </a:p>
        </p:txBody>
      </p:sp>
      <p:sp>
        <p:nvSpPr>
          <p:cNvPr id="379" name="CustomShape 2"/>
          <p:cNvSpPr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8000"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endParaRPr lang="en-IN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7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rules can also be obtained directly from decision trees. Beginning at a leaf node and following the branches back to the root, you will have obtained a series of decisions. 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7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can be combined into a single rule. The following figure shows how rules could be constructed from the decision tree for predicting movie success: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2"/>
          <p:cNvSpPr/>
          <p:nvPr/>
        </p:nvSpPr>
        <p:spPr>
          <a:xfrm>
            <a:off x="648000" y="720000"/>
            <a:ext cx="9071640" cy="460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82" name="Picture 381"/>
          <p:cNvPicPr/>
          <p:nvPr/>
        </p:nvPicPr>
        <p:blipFill>
          <a:blip r:embed="rId2"/>
          <a:stretch/>
        </p:blipFill>
        <p:spPr>
          <a:xfrm>
            <a:off x="2402280" y="1068840"/>
            <a:ext cx="5304600" cy="3533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CustomShape 2"/>
          <p:cNvSpPr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1000" lnSpcReduction="20000"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IN" sz="3200" b="0" strike="noStrike" spc="-1" dirty="0">
                <a:latin typeface="Arial"/>
              </a:rPr>
              <a:t>Following the paths from the root to each leaf, the rules would be: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latin typeface="Arial"/>
              </a:rPr>
              <a:t>1. If the number of celebrities is low, then the movie will be a Box Office Bust.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latin typeface="Arial"/>
              </a:rPr>
              <a:t>2. If the number of celebrities is high and the budget is high, then the movie will be a Mainstream Hit.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latin typeface="Arial"/>
              </a:rPr>
              <a:t>3. If the number of celebrities is high and the budget is low, then the movie will be a Critical Success.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D5AFB56-6BD1-4680-9A23-B5FB858DD11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2666021"/>
            <a:ext cx="9071640" cy="6093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Exercises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08388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86" name="TextShape 2"/>
          <p:cNvSpPr txBox="1"/>
          <p:nvPr/>
        </p:nvSpPr>
        <p:spPr>
          <a:xfrm>
            <a:off x="504000" y="1326600"/>
            <a:ext cx="9071640" cy="4433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pic>
        <p:nvPicPr>
          <p:cNvPr id="387" name="Picture 386"/>
          <p:cNvPicPr/>
          <p:nvPr/>
        </p:nvPicPr>
        <p:blipFill>
          <a:blip r:embed="rId2"/>
          <a:stretch/>
        </p:blipFill>
        <p:spPr>
          <a:xfrm>
            <a:off x="792000" y="288000"/>
            <a:ext cx="8803800" cy="496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35" name="Picture 234"/>
          <p:cNvPicPr/>
          <p:nvPr/>
        </p:nvPicPr>
        <p:blipFill>
          <a:blip r:embed="rId2"/>
          <a:stretch/>
        </p:blipFill>
        <p:spPr>
          <a:xfrm>
            <a:off x="1152000" y="837000"/>
            <a:ext cx="7942680" cy="398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89" name="TextShape 2"/>
          <p:cNvSpPr txBox="1"/>
          <p:nvPr/>
        </p:nvSpPr>
        <p:spPr>
          <a:xfrm>
            <a:off x="576000" y="1326600"/>
            <a:ext cx="8999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Entropy(s)=-3/6 log(3/6)-3/6(log(3/6)=1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Infogain(a2)=Entropy(s)-4/6(Entropy(T)-2/6(Entropy=F)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= 1- 4/6- 2/6 =0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648000" y="29520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IN" sz="3200" b="0" strike="noStrike" spc="-1">
                <a:latin typeface="Arial"/>
              </a:rPr>
              <a:t>Examples -Entropy /Information Gain computations</a:t>
            </a:r>
          </a:p>
        </p:txBody>
      </p:sp>
      <p:sp>
        <p:nvSpPr>
          <p:cNvPr id="391" name="TextShape 2"/>
          <p:cNvSpPr txBox="1"/>
          <p:nvPr/>
        </p:nvSpPr>
        <p:spPr>
          <a:xfrm>
            <a:off x="504000" y="1326600"/>
            <a:ext cx="9071640" cy="3857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Problem 1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 </a:t>
            </a:r>
          </a:p>
        </p:txBody>
      </p:sp>
      <p:pic>
        <p:nvPicPr>
          <p:cNvPr id="392" name="Picture 391"/>
          <p:cNvPicPr/>
          <p:nvPr/>
        </p:nvPicPr>
        <p:blipFill>
          <a:blip r:embed="rId2"/>
          <a:stretch/>
        </p:blipFill>
        <p:spPr>
          <a:xfrm>
            <a:off x="1008000" y="1835640"/>
            <a:ext cx="4762080" cy="327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pic>
        <p:nvPicPr>
          <p:cNvPr id="394" name="Picture 393"/>
          <p:cNvPicPr/>
          <p:nvPr/>
        </p:nvPicPr>
        <p:blipFill>
          <a:blip r:embed="rId2"/>
          <a:stretch/>
        </p:blipFill>
        <p:spPr>
          <a:xfrm>
            <a:off x="1721160" y="1154520"/>
            <a:ext cx="6667200" cy="336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96" name="TextShape 2"/>
          <p:cNvSpPr txBox="1"/>
          <p:nvPr/>
        </p:nvSpPr>
        <p:spPr>
          <a:xfrm>
            <a:off x="504000" y="0"/>
            <a:ext cx="9071640" cy="554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pic>
        <p:nvPicPr>
          <p:cNvPr id="397" name="Picture 396"/>
          <p:cNvPicPr/>
          <p:nvPr/>
        </p:nvPicPr>
        <p:blipFill>
          <a:blip r:embed="rId2"/>
          <a:stretch/>
        </p:blipFill>
        <p:spPr>
          <a:xfrm>
            <a:off x="1721160" y="468720"/>
            <a:ext cx="6667200" cy="473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9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pic>
        <p:nvPicPr>
          <p:cNvPr id="400" name="Picture 399"/>
          <p:cNvPicPr/>
          <p:nvPr/>
        </p:nvPicPr>
        <p:blipFill>
          <a:blip r:embed="rId2"/>
          <a:stretch/>
        </p:blipFill>
        <p:spPr>
          <a:xfrm>
            <a:off x="1721160" y="1516680"/>
            <a:ext cx="6667200" cy="2638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504000" y="452179"/>
            <a:ext cx="9069840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IN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Applications</a:t>
            </a:r>
            <a:endParaRPr lang="en-IN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8500"/>
          </a:bodyPr>
          <a:lstStyle/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Credit scoring models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in which the criteria that causes an</a:t>
            </a:r>
            <a:r>
              <a:rPr lang="en-IN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applicant to be rejected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need to be well-specified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Marketing studies of customer churn or customer satisfaction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that will be shared with management or advertising agencies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Diagnosis of medical conditions based on laboratory measurements , symptoms, or rate of disease progression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360360" y="144000"/>
            <a:ext cx="9069840" cy="547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9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IN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Divide and conquer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Decision trees are built using </a:t>
            </a:r>
            <a:r>
              <a:rPr lang="en-IN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recursive partitioning.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This approach is generally known as divide and conquer because it uses the feature values to split the data into smaller and smaller subsets of similar classes.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1" name="Picture 240"/>
          <p:cNvPicPr/>
          <p:nvPr/>
        </p:nvPicPr>
        <p:blipFill>
          <a:blip r:embed="rId2"/>
          <a:stretch/>
        </p:blipFill>
        <p:spPr>
          <a:xfrm>
            <a:off x="2914651" y="2035350"/>
            <a:ext cx="5443714" cy="212843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2"/>
          <p:cNvSpPr/>
          <p:nvPr/>
        </p:nvSpPr>
        <p:spPr>
          <a:xfrm>
            <a:off x="504000" y="396240"/>
            <a:ext cx="9069840" cy="4457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47500" lnSpcReduction="20000"/>
          </a:bodyPr>
          <a:lstStyle/>
          <a:p>
            <a:pPr marL="432000" indent="-322200">
              <a:lnSpc>
                <a:spcPct val="17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Beginning at the </a:t>
            </a:r>
            <a:r>
              <a:rPr lang="en-IN" sz="32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root node, which represents the entire dataset, the algorithm chooses a feature that is the most predictive of the target class. </a:t>
            </a:r>
            <a:endParaRPr lang="en-IN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00" indent="-322200">
              <a:lnSpc>
                <a:spcPct val="17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The examples are then partitioned into groups of distinct values of this feature; this decision forms the first set of tree branches. </a:t>
            </a:r>
            <a:endParaRPr lang="en-IN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00" indent="-322200">
              <a:lnSpc>
                <a:spcPct val="17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The algorithm continues to divide-and-conquer the nodes , choosing the best candidate feature each time until a stopping criterion is reached. This might occur at a node if:</a:t>
            </a:r>
            <a:endParaRPr lang="en-IN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00" indent="-322200">
              <a:lnSpc>
                <a:spcPct val="17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IN" sz="32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All (or nearly all) of the examples at the node have the same class</a:t>
            </a:r>
            <a:endParaRPr lang="en-IN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00" indent="-322200">
              <a:lnSpc>
                <a:spcPct val="17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There are no remaining features to distinguish among examples</a:t>
            </a:r>
            <a:endParaRPr lang="en-IN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00" indent="-322200">
              <a:lnSpc>
                <a:spcPct val="17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The tree has grown to a predefined size limit</a:t>
            </a:r>
            <a:endParaRPr lang="en-IN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04000" y="452179"/>
            <a:ext cx="9069840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The C5.0 decision tree algorithm</a:t>
            </a:r>
            <a:endParaRPr lang="en-IN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504000" y="944623"/>
            <a:ext cx="9069840" cy="43332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This algorithm was developed by computer scientist </a:t>
            </a:r>
            <a:r>
              <a:rPr lang="en-IN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J.Ross</a:t>
            </a:r>
            <a:r>
              <a:rPr lang="en-I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Quinlan as an improved version of his prior algorithm, C4.5, which itself is an improvement over his ID3 (Iterative </a:t>
            </a:r>
            <a:r>
              <a:rPr lang="en-IN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Dichotomiser</a:t>
            </a:r>
            <a:r>
              <a:rPr lang="en-I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3) algorithm.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all purpose classifier that does well on most problems.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automatic learning process, which can handle numeric or nominal features as well as missing data.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Excludes unimportant features.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on both small and large data sets.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in a model that can be interpreted with a mathematical background.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efficient than other complex models.</a:t>
            </a:r>
          </a:p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7B40AA0-410B-4675-9DEE-E619B12D0CD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292825"/>
            <a:ext cx="9071640" cy="335579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models are often biased towards split on features influences number of levels.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easy to overfit and underfit the model.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changes in the training data can result in large changes in decision logic.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tress can be difficult to interpret.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844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2654</TotalTime>
  <Words>2003</Words>
  <Application>Microsoft Office PowerPoint</Application>
  <PresentationFormat>Custom</PresentationFormat>
  <Paragraphs>145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      Decision Tree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 Rule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prajesha tm</cp:lastModifiedBy>
  <cp:revision>22</cp:revision>
  <dcterms:created xsi:type="dcterms:W3CDTF">2021-12-10T12:07:36Z</dcterms:created>
  <dcterms:modified xsi:type="dcterms:W3CDTF">2022-02-07T06:51:58Z</dcterms:modified>
  <dc:language>en-IN</dc:language>
</cp:coreProperties>
</file>