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4" r:id="rId7"/>
    <p:sldId id="259" r:id="rId8"/>
    <p:sldId id="260" r:id="rId9"/>
    <p:sldId id="277" r:id="rId10"/>
    <p:sldId id="263" r:id="rId11"/>
    <p:sldId id="266" r:id="rId12"/>
    <p:sldId id="267" r:id="rId13"/>
    <p:sldId id="268" r:id="rId14"/>
    <p:sldId id="270" r:id="rId15"/>
    <p:sldId id="27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C845-64F8-416C-9F42-4A19183A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158CA-CB04-4FCE-8E2A-4DB956E78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6334-5D0A-4E7B-A9C9-F8170EC0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9224-34DD-45A3-9AFC-04216081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B303-57B5-4906-B925-F7A96D03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8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A9EC-94DC-4368-8E1B-B60F9BE1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1C914-D4B3-4BCD-9514-4B2E87000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2D61-4194-4A0E-953F-B0321F3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E4AF-5F84-4A2C-9C00-A27CFB21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6ACB-EF13-457C-8B36-C3F6B518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2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5A8A3-D759-46C5-811C-8DA2D60C0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3D67F-9BE8-478D-B9A1-869DC3996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8BCE-4694-41AD-963D-318F629C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112F-8ABD-4366-BE2D-9B4BA7C4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03A-215D-4061-BF42-B726B67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3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324B-0D4C-496A-B224-C8DFD47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B7E0-E992-472C-8B96-7F0694C0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63B3-C57B-43BD-8D37-C92A8D49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59D8-4654-4ED8-9144-776277DA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F437-9A9E-4671-A739-2A0DD85B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C514-4235-45F4-BB84-63DF64B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529D-EC63-4828-897D-D827F35F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0483-7F4B-4C5D-9F5A-70700A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8116-6FF6-424B-A578-27DFF1FE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2D7EC-9593-48FC-8663-C2F559DA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2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3A99-2B5F-4DEF-AC0D-6F211F1B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24B8-6C14-4CF9-B1C1-79EFDC390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9D3FE-4D48-4200-9C69-9833A210D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FB6C5-2221-4954-AB0E-122E41CC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48D75-8603-492D-9296-B98F4414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9317-96F5-4B94-8748-7D91DFE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9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2C1E-729C-499E-980E-6C6CDF10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28AC-1647-4E7C-ACDD-46445ACA5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63BD3-89B7-4082-B688-0BEA4530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A10BB-1231-4FC1-8B8C-271009C45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08129-68B4-43D2-998D-AC04ADB04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2C3E9-F130-4FCC-9DAC-4D528B1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0AFED-E452-4EF7-9561-B419985F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AF78E-5661-4D15-A210-123C078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2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681D-71AA-46BA-A14D-6691C60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EBF9-9A25-44BD-8566-1B45E12F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22C86-7C51-420A-ACDF-5771793D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151CB-3D69-463E-B01F-460DEBFA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7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C6B1D-8CB8-4394-9165-1CF53D3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CE5DB-D7FF-430D-A171-038AAB0B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F6D36-289D-4072-8BC8-DBE7CE7B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7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741C-1498-49D1-9C06-106F10A6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4E4F-56D2-4930-BE31-B3B029B2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982FE-8A76-4ABF-B30D-3D16F4288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6597-8B40-4ECD-8E06-559D68A8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8A400-0270-44D0-B63F-925E8D43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8AD3-2860-4256-8433-FBEA1221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293F-D8A0-4D94-BA3A-0B8403CA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48A5A-E3F1-4D4B-9110-7FA081B4B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B840E-8C07-4792-ADBF-4A988275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A447-F5BE-4F65-A2DA-FB9D0FF7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D6721-9F78-4163-B48A-5165EE21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9F118-C512-4077-9D9F-E39EF11B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91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B224D-B05A-4708-B3BB-E1A34B7C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F4AF-9FBE-459C-BF3B-D2579F062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3FF03-B5DB-441B-B558-30D1EA268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4CE8-ECFE-4558-9542-13FE6B3CBB4E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E391-B92A-42C5-940F-563868CD8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2022-5F89-4385-AD40-70D2BBE62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F6AC-7825-46A4-96B8-1912519C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73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7914-4D92-4416-A474-26428BEB2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IN" dirty="0"/>
              <a:t>Understanding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3B9AF-A53E-4D2F-A14B-A40A0E5C1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9720"/>
            <a:ext cx="9144000" cy="327808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Regression is concerned with specifying the relationship between a single numeric dependent variable (the value to be predicted) and one or more numeric independent variables (the predictors).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As the name implies, the dependent variable depends upon the value of the independent variable or variables.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simplest forms of regression assume that the relationship between the independent and dependent variables follows a straight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06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739DA6D-3FAC-4165-A93A-A27EA8787379}"/>
              </a:ext>
            </a:extLst>
          </p:cNvPr>
          <p:cNvSpPr txBox="1"/>
          <p:nvPr/>
        </p:nvSpPr>
        <p:spPr>
          <a:xfrm>
            <a:off x="1317812" y="4995862"/>
            <a:ext cx="9502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mathematical terms, the goal of OLS regression can be expressed as the task of minimizing the following equation: </a:t>
            </a:r>
          </a:p>
          <a:p>
            <a:endParaRPr lang="en-US" dirty="0"/>
          </a:p>
          <a:p>
            <a:r>
              <a:rPr lang="en-US" dirty="0"/>
              <a:t> In plain language, this equation defines e (the error) as the difference between the actual y value and the predicted y value.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A7477D-B9A6-4089-9F29-7D77CD95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78" y="5254967"/>
            <a:ext cx="2943225" cy="58477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FACE6D1-521D-423B-805E-6D164365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7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D795BB-3F08-4662-9E25-43F5EBC1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2038350"/>
            <a:ext cx="5514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0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6EDF-C980-4A4A-9E99-C165B9D1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2663"/>
          </a:xfrm>
        </p:spPr>
        <p:txBody>
          <a:bodyPr>
            <a:normAutofit fontScale="90000"/>
          </a:bodyPr>
          <a:lstStyle/>
          <a:p>
            <a:r>
              <a:rPr lang="en-US" dirty="0"/>
              <a:t>In general equation of line is Y=</a:t>
            </a:r>
            <a:r>
              <a:rPr lang="en-US" dirty="0" err="1"/>
              <a:t>bx+a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6ECA5-070E-4FDA-B70C-A7EF230B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3075" y="1190133"/>
            <a:ext cx="1990725" cy="504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2B348-080D-45F8-A11A-F8816702C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94" y="1812576"/>
            <a:ext cx="277177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CDAD64-4F76-4BCA-94AF-2B3980EA1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506" y="3399859"/>
            <a:ext cx="2619375" cy="1123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82210-245B-4443-B816-70F5920BA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69" y="4542963"/>
            <a:ext cx="3324225" cy="771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5D024-DAFD-4F60-BDD2-7AC44F7B6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278" y="5813651"/>
            <a:ext cx="1790700" cy="847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4918C-B24F-4B11-A6E7-E5E58BB99F54}"/>
              </a:ext>
            </a:extLst>
          </p:cNvPr>
          <p:cNvSpPr txBox="1"/>
          <p:nvPr/>
        </p:nvSpPr>
        <p:spPr>
          <a:xfrm>
            <a:off x="838199" y="1190133"/>
            <a:ext cx="1011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solution for a depends on the value of b. It can be obtained using the following formula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BFE43-12B7-4E11-88DD-0F1F6FC6B9A8}"/>
              </a:ext>
            </a:extLst>
          </p:cNvPr>
          <p:cNvSpPr txBox="1"/>
          <p:nvPr/>
        </p:nvSpPr>
        <p:spPr>
          <a:xfrm>
            <a:off x="838199" y="20660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value of b that results in the minimum squared error is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DCA39-4044-4AF7-A469-7C11993CA83A}"/>
              </a:ext>
            </a:extLst>
          </p:cNvPr>
          <p:cNvSpPr txBox="1"/>
          <p:nvPr/>
        </p:nvSpPr>
        <p:spPr>
          <a:xfrm>
            <a:off x="1025977" y="3030527"/>
            <a:ext cx="1010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variance involves finding the average squared deviation from the mean of x. This can be expressed as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6BED-4C71-4E3D-BBF9-D1FF36F48D15}"/>
              </a:ext>
            </a:extLst>
          </p:cNvPr>
          <p:cNvSpPr txBox="1"/>
          <p:nvPr/>
        </p:nvSpPr>
        <p:spPr>
          <a:xfrm>
            <a:off x="1025976" y="4744060"/>
            <a:ext cx="954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Covariance function for x and y, denoted as </a:t>
            </a:r>
            <a:r>
              <a:rPr lang="en-US" dirty="0" err="1"/>
              <a:t>Cov</a:t>
            </a:r>
            <a:r>
              <a:rPr lang="en-US" dirty="0"/>
              <a:t>(x, y). The covariance formula is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F2105-C1EC-4E91-B7C5-55132C782299}"/>
              </a:ext>
            </a:extLst>
          </p:cNvPr>
          <p:cNvSpPr txBox="1"/>
          <p:nvPr/>
        </p:nvSpPr>
        <p:spPr>
          <a:xfrm>
            <a:off x="1025976" y="5385361"/>
            <a:ext cx="1116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Divide the covariance function by the variance function, the n terms get cancelled and can rewrite the formula for b 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09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2769-0D9D-4442-92D1-FD377530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36"/>
            <a:ext cx="10515600" cy="5475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Correlations</a:t>
            </a:r>
          </a:p>
          <a:p>
            <a:pPr marL="0" indent="0">
              <a:buNone/>
            </a:pPr>
            <a:r>
              <a:rPr lang="en-US" dirty="0"/>
              <a:t> The correlation between two variables is a number that indicates how closely their relationship follows a straight line.</a:t>
            </a:r>
          </a:p>
          <a:p>
            <a:pPr marL="0" indent="0">
              <a:buNone/>
            </a:pPr>
            <a:r>
              <a:rPr lang="en-US" dirty="0"/>
              <a:t>Correlation typically refers to Pearson's correlation coefficient, which was developed by the 20th century mathematician Karl Pearson. </a:t>
            </a:r>
          </a:p>
          <a:p>
            <a:pPr marL="0" indent="0">
              <a:buNone/>
            </a:pPr>
            <a:r>
              <a:rPr lang="en-US" dirty="0"/>
              <a:t>The correlation ranges between -1 and +1. The extreme values indicate a perfectly linear relationship, while a correlation close to zero indicates the absence of a linear relationship.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80226-79DA-4C9F-A683-4AC1EB8A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4432885"/>
            <a:ext cx="55721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BCB3-974F-4534-A92E-45337FEB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929"/>
            <a:ext cx="10515600" cy="53970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Multiple linear regression </a:t>
            </a:r>
          </a:p>
          <a:p>
            <a:pPr marL="0" indent="0">
              <a:buNone/>
            </a:pPr>
            <a:r>
              <a:rPr lang="en-US" dirty="0"/>
              <a:t>Most real-world analyses have more than one independent variable. Therefore, it is likely that you will be using multiple linear regression for most numeric prediction tasks.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6E879-54DA-4356-A19D-D640BD8A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18" y="2598644"/>
            <a:ext cx="81057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2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AC18-AB8A-4412-B910-90C36255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175"/>
            <a:ext cx="10515600" cy="545978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Multiple regression as an extension of simple linear regression. The goal in both cases is similar—find values of beta coefficients that minimize the prediction error of a linear equation. The key difference is that there are additional terms for additional independent variables. </a:t>
            </a:r>
          </a:p>
          <a:p>
            <a:pPr marL="0" indent="0" algn="just">
              <a:buNone/>
            </a:pPr>
            <a:r>
              <a:rPr lang="en-US" dirty="0"/>
              <a:t>Multiple regression equations generally follow the form of the following equation. The dependent variable y is specified as the sum of an intercept term α plus the product of the estimated β value and the x values for each of the </a:t>
            </a:r>
            <a:r>
              <a:rPr lang="en-US" dirty="0" err="1"/>
              <a:t>i</a:t>
            </a:r>
            <a:r>
              <a:rPr lang="en-US" dirty="0"/>
              <a:t> features. An error term (denoted by the Greek letter epsilon) has been added here as a reminder that the predictions are not perfect.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813CB-2A0F-4303-BC35-DE73CF0E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4873719"/>
            <a:ext cx="4638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3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5BB0-4EA3-44A8-8258-552E11E1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Since the intercept term α is really no different than any other regression parameter, it is also sometimes denoted as β0 (pronounced beta-naught), as shown in the following equation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e, the intercept is unrelated to any of the independent x variables. However, for reasons that will become clear shortly, it helps to imagine β0 as if it were being multiplied by a term x0 , which is a constant with the value 1 </a:t>
            </a:r>
          </a:p>
          <a:p>
            <a:pPr marL="0" indent="0" algn="just">
              <a:buNone/>
            </a:pPr>
            <a:r>
              <a:rPr lang="en-US" dirty="0"/>
              <a:t>                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5C97E-042E-42AC-AEFF-7D77C314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80" y="3052617"/>
            <a:ext cx="452437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3D4C0-F608-48E0-9E19-48AF4FAA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5277382"/>
            <a:ext cx="48291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6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97D04-EC11-47AF-AB8E-A4A43C925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208" y="1744943"/>
            <a:ext cx="954349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11D74-F4BA-4F8C-8D5F-6778D62E49B7}"/>
              </a:ext>
            </a:extLst>
          </p:cNvPr>
          <p:cNvSpPr txBox="1"/>
          <p:nvPr/>
        </p:nvSpPr>
        <p:spPr>
          <a:xfrm>
            <a:off x="672352" y="592595"/>
            <a:ext cx="10784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order to estimate the values of the regression parameters, each observed value of the dependent variable y must be related to the observed values of the independent x variables using the regression equation in the previous form. The following figure illustrates this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15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83CC-3E4C-4B82-82AF-9BC534F0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is now to solve for β, the vector of regression coefficients that minimizes the sum of the squared errors between the predicted and actual Y values. Finding the optimal solution requires the use of matrix algebra; The best estimate of the vector β can be computed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77611-628B-43A4-A495-AD7E7AAB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676" y="3823011"/>
            <a:ext cx="2495550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4341B-561B-420C-80AA-2A22EC0F0907}"/>
              </a:ext>
            </a:extLst>
          </p:cNvPr>
          <p:cNvSpPr txBox="1"/>
          <p:nvPr/>
        </p:nvSpPr>
        <p:spPr>
          <a:xfrm>
            <a:off x="838200" y="5265768"/>
            <a:ext cx="10400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solution uses a pair of matrix operations—the T indicates the transpose of matrix X, while the negative exponent indicates the matrix inverse.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09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F7A6-D787-45E0-AD8C-B1D1C989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159"/>
            <a:ext cx="10515600" cy="5609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basic algebra that lines can be defined in a slope-intercept form similar to y = a + bx. </a:t>
            </a:r>
          </a:p>
          <a:p>
            <a:pPr marL="0" indent="0">
              <a:buNone/>
            </a:pPr>
            <a:r>
              <a:rPr lang="en-US" dirty="0"/>
              <a:t>In this form, the letter y indicates the dependent variable and x indicates the independent variable. </a:t>
            </a:r>
          </a:p>
          <a:p>
            <a:pPr marL="0" indent="0">
              <a:buNone/>
            </a:pPr>
            <a:r>
              <a:rPr lang="en-US" dirty="0"/>
              <a:t>The slope term b specifies how much the line rises for each increase in x. Positive values define lines that slope upward while negative values define lines that slope downward.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5C7E5-950E-4228-924E-6D9218FA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10" y="3624263"/>
            <a:ext cx="5334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4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900B-C665-45F7-9BEA-5C5B392A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a is known as the intercept because it specifies the point where the line crosses, or intercepts, the vertical y axis. It indicates the value of y when x = 0.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there is only a single independent variable it is known as simple linear regression. In the case of two or more independent variables, this is known as multiple linear regression, or simply "multiple regression".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64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6BA2-98F4-4B44-9975-52F98CB7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BE76-EB0D-4E3D-AB15-B23B2B39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can also be used for other types of dependent variables and even for some classification tasks.</a:t>
            </a:r>
          </a:p>
          <a:p>
            <a:r>
              <a:rPr lang="en-US" dirty="0"/>
              <a:t> For instance, </a:t>
            </a:r>
            <a:r>
              <a:rPr lang="en-US" b="1" dirty="0"/>
              <a:t>logistic regression </a:t>
            </a:r>
            <a:r>
              <a:rPr lang="en-US" dirty="0"/>
              <a:t>is used to model a binary categorical outcome.</a:t>
            </a:r>
          </a:p>
          <a:p>
            <a:r>
              <a:rPr lang="en-US" dirty="0"/>
              <a:t> Poisson regression—named after the French mathematician </a:t>
            </a:r>
            <a:r>
              <a:rPr lang="en-US" dirty="0" err="1"/>
              <a:t>Siméon</a:t>
            </a:r>
            <a:r>
              <a:rPr lang="en-US" dirty="0"/>
              <a:t> Poisson—models integer count data. The method known as </a:t>
            </a:r>
            <a:r>
              <a:rPr lang="en-US" b="1" dirty="0"/>
              <a:t>multinomial logistic regression</a:t>
            </a:r>
            <a:r>
              <a:rPr lang="en-US" dirty="0"/>
              <a:t> models a categorical outcome; thus, it can be used for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93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D9C6-048F-4E3D-AA75-F67AC16A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6BD5-4880-4893-B8FA-672E9256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linear regression model defines the relationship between a dependent variable and a single independent predictor variable using a line defined by an equation in the following form: y=</a:t>
            </a:r>
            <a:r>
              <a:rPr lang="en-US" dirty="0" err="1"/>
              <a:t>a+bx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intercept, a describes where the line crosses the y axis,</a:t>
            </a:r>
          </a:p>
          <a:p>
            <a:pPr marL="0" indent="0">
              <a:buNone/>
            </a:pPr>
            <a:r>
              <a:rPr lang="en-US" dirty="0"/>
              <a:t>slope, b describes the change in y given an increase of 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97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6DF-CCB1-47B9-8631-123D289D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1277-E658-4489-AEEF-07F2BDED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given example ‘area’ is the independent variable and price is the ‘dependent’ variable.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E80ECC-A6FB-4624-BFC9-5017435E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52" y="2700119"/>
            <a:ext cx="4257820" cy="34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2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5F0-A082-4FEA-B225-605E5C1A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line corresponds to the dataset </a:t>
            </a: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F4B6A2E-10A6-4659-989F-673450E9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12" y="2810779"/>
            <a:ext cx="5618209" cy="33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4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353E-E2FC-4DAB-994D-8BD1EC94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‘price’ of new ‘area’ it can be find out from the regression line</a:t>
            </a: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B39ADFE-4648-428F-AB69-311DB165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2" y="2332952"/>
            <a:ext cx="5318196" cy="33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8523-348F-41C4-8009-D0BDF1CB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47A8-CC4C-4412-B439-245692F5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determine the optimal estimates of a and b, an estimation method known as Ordinary Least Squares (OLS) was used.</a:t>
            </a:r>
          </a:p>
          <a:p>
            <a:endParaRPr lang="en-US" dirty="0"/>
          </a:p>
          <a:p>
            <a:r>
              <a:rPr lang="en-US" dirty="0"/>
              <a:t> In OLS regression, the slope and intercept are chosen so that they minimize the sum of the squared errors, that is, the vertical distance between the predicted y value and the actual y value. </a:t>
            </a:r>
          </a:p>
          <a:p>
            <a:r>
              <a:rPr lang="en-US" dirty="0"/>
              <a:t>These errors are known as residuals, and are illustrated for several points in the following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92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1067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Understanding regression</vt:lpstr>
      <vt:lpstr>PowerPoint Presentation</vt:lpstr>
      <vt:lpstr>PowerPoint Presentation</vt:lpstr>
      <vt:lpstr>PowerPoint Presentation</vt:lpstr>
      <vt:lpstr>Simple linear Regression</vt:lpstr>
      <vt:lpstr>PowerPoint Presentation</vt:lpstr>
      <vt:lpstr>PowerPoint Presentation</vt:lpstr>
      <vt:lpstr>PowerPoint Presentation</vt:lpstr>
      <vt:lpstr>Ordinary least squares estimation</vt:lpstr>
      <vt:lpstr>PowerPoint Presentation</vt:lpstr>
      <vt:lpstr>In general equation of line is Y=bx+a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regression</dc:title>
  <dc:creator>prajesha tm</dc:creator>
  <cp:lastModifiedBy>prajesha tm</cp:lastModifiedBy>
  <cp:revision>4</cp:revision>
  <dcterms:created xsi:type="dcterms:W3CDTF">2022-01-20T19:08:15Z</dcterms:created>
  <dcterms:modified xsi:type="dcterms:W3CDTF">2022-02-07T06:50:16Z</dcterms:modified>
</cp:coreProperties>
</file>