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74" r:id="rId14"/>
    <p:sldId id="275" r:id="rId15"/>
    <p:sldId id="276" r:id="rId16"/>
    <p:sldId id="277" r:id="rId17"/>
    <p:sldId id="269" r:id="rId18"/>
    <p:sldId id="268" r:id="rId19"/>
    <p:sldId id="278" r:id="rId20"/>
    <p:sldId id="279" r:id="rId21"/>
    <p:sldId id="284" r:id="rId22"/>
    <p:sldId id="280" r:id="rId23"/>
    <p:sldId id="281" r:id="rId24"/>
    <p:sldId id="285" r:id="rId25"/>
    <p:sldId id="282" r:id="rId26"/>
    <p:sldId id="283" r:id="rId27"/>
    <p:sldId id="286" r:id="rId28"/>
    <p:sldId id="287" r:id="rId29"/>
    <p:sldId id="288" r:id="rId30"/>
    <p:sldId id="289" r:id="rId31"/>
    <p:sldId id="290" r:id="rId32"/>
    <p:sldId id="291" r:id="rId33"/>
    <p:sldId id="273" r:id="rId34"/>
    <p:sldId id="292" r:id="rId35"/>
    <p:sldId id="293" r:id="rId36"/>
    <p:sldId id="294" r:id="rId37"/>
    <p:sldId id="295" r:id="rId38"/>
    <p:sldId id="296" r:id="rId39"/>
    <p:sldId id="298" r:id="rId40"/>
    <p:sldId id="297" r:id="rId41"/>
    <p:sldId id="299" r:id="rId42"/>
    <p:sldId id="300" r:id="rId43"/>
    <p:sldId id="302"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1DD-A727-4F7A-BB9A-A1696FFBC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E754C2-D2D3-47FB-B0C5-8062ECCA6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194D38-5434-43A2-AC17-5C3BE0406328}"/>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36BFE4E4-BC54-41FB-B7C3-9D91D516D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07974-5E02-46F3-B5BE-4DE727BC79E3}"/>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413940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6281-3463-4898-947D-D00D8581FC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0CEB3-2A98-4C74-9786-9ABDFA3EC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A45BD-1725-4196-8F1D-328C885034AC}"/>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BE83369A-EDCA-4219-91E7-CF4D043EF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1A26F-1729-4324-923E-E5F41996D428}"/>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3291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FD843-B4AE-44DF-A903-3A0D14DE9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7A69F3-1663-4A0B-A4AF-F164B26678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3454B-B767-48BD-9FB8-0CA9FC57279E}"/>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48253458-21EF-4347-B2EA-530F2C321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FB568-7C42-4444-9955-A67B46D56D71}"/>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151672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0DBD-99D5-451B-BD24-B25BE534D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27CD9-970E-4C37-97D3-91587DC37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CCC64-191B-4582-B2CD-238819619055}"/>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4F3C870C-CFFF-44CF-983B-17525EA46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12F61-5810-4849-A933-157884BB7698}"/>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262243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7412-BD83-43FF-A0EC-064EC2B05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890AC4-045B-4C43-B230-71E24BAA1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2FA89-BE84-4D34-A2FB-46A38623D6FE}"/>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6C2603B4-1924-49A8-ACE7-9A7C8F5C4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D3928-0E4A-4B3A-814F-739A009BDBC8}"/>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21472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80C6-52B7-4C3E-91DF-CB51DD67C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6E597B-0BA3-451D-831E-15590743F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06822-F52F-4D68-89A7-6F289865C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02064F-0140-4B9A-A63F-BE6700038DB2}"/>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6" name="Footer Placeholder 5">
            <a:extLst>
              <a:ext uri="{FF2B5EF4-FFF2-40B4-BE49-F238E27FC236}">
                <a16:creationId xmlns:a16="http://schemas.microsoft.com/office/drawing/2014/main" id="{4796E5C6-5801-4A84-AE67-EDF3CE19F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E79EAC-285E-416A-9662-2A0782659FCA}"/>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227527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3A51-FD63-4C43-BBA8-ED0DB272BD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B39D1-4796-49B4-94CC-13677E607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EC5C8-49B4-4579-923D-4F5DFB015C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4FD94C-5E1A-488D-B8B9-9BA042FD9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79A88-3C4C-4B3F-8E8E-C7F3FB339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2ECD2D-B6C9-4654-BB70-D65E11D986B6}"/>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8" name="Footer Placeholder 7">
            <a:extLst>
              <a:ext uri="{FF2B5EF4-FFF2-40B4-BE49-F238E27FC236}">
                <a16:creationId xmlns:a16="http://schemas.microsoft.com/office/drawing/2014/main" id="{490E658E-B906-4572-9A0F-9CD033451D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1F9709-0D8D-4C2D-884F-EF85F29D1A2C}"/>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365394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43B3-BDBE-48A9-B7B1-58C8A3116D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5B3BAC-F7A0-4F43-B6F3-DDDD69D26537}"/>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4" name="Footer Placeholder 3">
            <a:extLst>
              <a:ext uri="{FF2B5EF4-FFF2-40B4-BE49-F238E27FC236}">
                <a16:creationId xmlns:a16="http://schemas.microsoft.com/office/drawing/2014/main" id="{696D570B-AE4B-4CE8-8E45-ADCC7CF0D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DB86E-CBD6-4C3D-86EE-6A79CD8EBA49}"/>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27933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DA4EF-2935-4801-9255-E876CF063D3A}"/>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3" name="Footer Placeholder 2">
            <a:extLst>
              <a:ext uri="{FF2B5EF4-FFF2-40B4-BE49-F238E27FC236}">
                <a16:creationId xmlns:a16="http://schemas.microsoft.com/office/drawing/2014/main" id="{3FBB43B8-B400-42EC-B52D-F139477EC6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ACE959-4822-49F8-8B19-68B34AB2ECA8}"/>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61135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827E-507E-4E3D-94EE-1E2920776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75AC10-6C99-4E19-8980-C7F7E7848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A8D81-34EC-4617-9077-27CCBAA12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717E1-E565-4580-A23E-9E100362EBB0}"/>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6" name="Footer Placeholder 5">
            <a:extLst>
              <a:ext uri="{FF2B5EF4-FFF2-40B4-BE49-F238E27FC236}">
                <a16:creationId xmlns:a16="http://schemas.microsoft.com/office/drawing/2014/main" id="{08E9E8D6-CFEC-46E4-9B86-A0FEAAEA3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CF882-C658-4EBF-9B00-A0CEA6BC24BB}"/>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6812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F6E8-8AF1-456F-BC94-B83EC5D88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1D6DD4-202B-4F6C-A8BF-FD91CE2BF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ADDB55-5AEB-4073-8FAB-A1523F9BA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52990-D6DB-4CDD-B91F-5F7FFC3DA004}"/>
              </a:ext>
            </a:extLst>
          </p:cNvPr>
          <p:cNvSpPr>
            <a:spLocks noGrp="1"/>
          </p:cNvSpPr>
          <p:nvPr>
            <p:ph type="dt" sz="half" idx="10"/>
          </p:nvPr>
        </p:nvSpPr>
        <p:spPr/>
        <p:txBody>
          <a:bodyPr/>
          <a:lstStyle/>
          <a:p>
            <a:fld id="{03D9EB55-8678-4C46-A411-E6061C47A0D8}" type="datetimeFigureOut">
              <a:rPr lang="en-IN" smtClean="0"/>
              <a:t>04-03-2022</a:t>
            </a:fld>
            <a:endParaRPr lang="en-IN"/>
          </a:p>
        </p:txBody>
      </p:sp>
      <p:sp>
        <p:nvSpPr>
          <p:cNvPr id="6" name="Footer Placeholder 5">
            <a:extLst>
              <a:ext uri="{FF2B5EF4-FFF2-40B4-BE49-F238E27FC236}">
                <a16:creationId xmlns:a16="http://schemas.microsoft.com/office/drawing/2014/main" id="{66CF86F7-54A7-4AFD-8D1B-3F148BB15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53A2B-27A2-4FF4-8FF3-6A0906876E4E}"/>
              </a:ext>
            </a:extLst>
          </p:cNvPr>
          <p:cNvSpPr>
            <a:spLocks noGrp="1"/>
          </p:cNvSpPr>
          <p:nvPr>
            <p:ph type="sldNum" sz="quarter" idx="12"/>
          </p:nvPr>
        </p:nvSpPr>
        <p:spPr/>
        <p:txBody>
          <a:bodyPr/>
          <a:lstStyle/>
          <a:p>
            <a:fld id="{83749F35-E69C-406D-8C3E-686A341E2424}" type="slidenum">
              <a:rPr lang="en-IN" smtClean="0"/>
              <a:t>‹#›</a:t>
            </a:fld>
            <a:endParaRPr lang="en-IN"/>
          </a:p>
        </p:txBody>
      </p:sp>
    </p:spTree>
    <p:extLst>
      <p:ext uri="{BB962C8B-B14F-4D97-AF65-F5344CB8AC3E}">
        <p14:creationId xmlns:p14="http://schemas.microsoft.com/office/powerpoint/2010/main" val="201060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A3CD0-FED6-4370-B9D6-A80734517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19CC6-F775-4E3B-A0A2-05876242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963E6-CC23-4A1A-A4D9-4192698F2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9EB55-8678-4C46-A411-E6061C47A0D8}" type="datetimeFigureOut">
              <a:rPr lang="en-IN" smtClean="0"/>
              <a:t>04-03-2022</a:t>
            </a:fld>
            <a:endParaRPr lang="en-IN"/>
          </a:p>
        </p:txBody>
      </p:sp>
      <p:sp>
        <p:nvSpPr>
          <p:cNvPr id="5" name="Footer Placeholder 4">
            <a:extLst>
              <a:ext uri="{FF2B5EF4-FFF2-40B4-BE49-F238E27FC236}">
                <a16:creationId xmlns:a16="http://schemas.microsoft.com/office/drawing/2014/main" id="{12C8A54C-8409-4B9E-9269-4951BAA46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2E8DE9-9EC0-4963-B17E-E9C0EECA6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49F35-E69C-406D-8C3E-686A341E2424}" type="slidenum">
              <a:rPr lang="en-IN" smtClean="0"/>
              <a:t>‹#›</a:t>
            </a:fld>
            <a:endParaRPr lang="en-IN"/>
          </a:p>
        </p:txBody>
      </p:sp>
    </p:spTree>
    <p:extLst>
      <p:ext uri="{BB962C8B-B14F-4D97-AF65-F5344CB8AC3E}">
        <p14:creationId xmlns:p14="http://schemas.microsoft.com/office/powerpoint/2010/main" val="361837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1B2ADB-16BD-4AF4-AD06-E0E8F2FAF7E5}"/>
              </a:ext>
            </a:extLst>
          </p:cNvPr>
          <p:cNvSpPr>
            <a:spLocks noGrp="1"/>
          </p:cNvSpPr>
          <p:nvPr>
            <p:ph type="subTitle" idx="1"/>
          </p:nvPr>
        </p:nvSpPr>
        <p:spPr>
          <a:xfrm>
            <a:off x="1524000" y="3051532"/>
            <a:ext cx="9144000" cy="913978"/>
          </a:xfrm>
        </p:spPr>
        <p:txBody>
          <a:bodyPr>
            <a:normAutofit lnSpcReduction="10000"/>
          </a:bodyPr>
          <a:lstStyle/>
          <a:p>
            <a:r>
              <a:rPr lang="en-US" sz="6000" dirty="0"/>
              <a:t>Clustering</a:t>
            </a:r>
            <a:endParaRPr lang="en-IN" sz="6000" dirty="0"/>
          </a:p>
        </p:txBody>
      </p:sp>
    </p:spTree>
    <p:extLst>
      <p:ext uri="{BB962C8B-B14F-4D97-AF65-F5344CB8AC3E}">
        <p14:creationId xmlns:p14="http://schemas.microsoft.com/office/powerpoint/2010/main" val="356403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1837-460D-41A6-B793-7A2259B9B0CF}"/>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4894A711-9478-470A-8744-7591A475398B}"/>
              </a:ext>
            </a:extLst>
          </p:cNvPr>
          <p:cNvSpPr>
            <a:spLocks noGrp="1"/>
          </p:cNvSpPr>
          <p:nvPr>
            <p:ph idx="1"/>
          </p:nvPr>
        </p:nvSpPr>
        <p:spPr/>
        <p:txBody>
          <a:bodyPr/>
          <a:lstStyle/>
          <a:p>
            <a:r>
              <a:rPr lang="en-US" dirty="0"/>
              <a:t>After choosing the initial cluster centers, the other data points are assigned to the cluster center that is nearest according to the distance function. Traditionally, k-means uses Euclidean distance, but Manhattan distance or </a:t>
            </a:r>
            <a:r>
              <a:rPr lang="en-US" dirty="0" err="1"/>
              <a:t>Minkowski</a:t>
            </a:r>
            <a:r>
              <a:rPr lang="en-US" dirty="0"/>
              <a:t> distance are also sometimes used.</a:t>
            </a:r>
          </a:p>
          <a:p>
            <a:r>
              <a:rPr lang="en-US" dirty="0"/>
              <a:t>If n indicates the number of features, the formula for Euclidean distance between example x and example y is:</a:t>
            </a:r>
            <a:endParaRPr lang="en-IN" dirty="0"/>
          </a:p>
        </p:txBody>
      </p:sp>
      <p:pic>
        <p:nvPicPr>
          <p:cNvPr id="8" name="Picture 7">
            <a:extLst>
              <a:ext uri="{FF2B5EF4-FFF2-40B4-BE49-F238E27FC236}">
                <a16:creationId xmlns:a16="http://schemas.microsoft.com/office/drawing/2014/main" id="{EED72E6B-6FC3-4B7E-98FC-781815FA894B}"/>
              </a:ext>
            </a:extLst>
          </p:cNvPr>
          <p:cNvPicPr>
            <a:picLocks noChangeAspect="1"/>
          </p:cNvPicPr>
          <p:nvPr/>
        </p:nvPicPr>
        <p:blipFill>
          <a:blip r:embed="rId2"/>
          <a:stretch>
            <a:fillRect/>
          </a:stretch>
        </p:blipFill>
        <p:spPr>
          <a:xfrm>
            <a:off x="8199761" y="3870746"/>
            <a:ext cx="2771775" cy="1057275"/>
          </a:xfrm>
          <a:prstGeom prst="rect">
            <a:avLst/>
          </a:prstGeom>
        </p:spPr>
      </p:pic>
    </p:spTree>
    <p:extLst>
      <p:ext uri="{BB962C8B-B14F-4D97-AF65-F5344CB8AC3E}">
        <p14:creationId xmlns:p14="http://schemas.microsoft.com/office/powerpoint/2010/main" val="175949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1837-460D-41A6-B793-7A2259B9B0CF}"/>
              </a:ext>
            </a:extLst>
          </p:cNvPr>
          <p:cNvSpPr>
            <a:spLocks noGrp="1"/>
          </p:cNvSpPr>
          <p:nvPr>
            <p:ph type="title"/>
          </p:nvPr>
        </p:nvSpPr>
        <p:spPr>
          <a:xfrm>
            <a:off x="838200" y="365126"/>
            <a:ext cx="10515600" cy="409316"/>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99644781-04E9-4D1F-AB6B-0E735E117D0B}"/>
              </a:ext>
            </a:extLst>
          </p:cNvPr>
          <p:cNvSpPr>
            <a:spLocks noGrp="1"/>
          </p:cNvSpPr>
          <p:nvPr>
            <p:ph idx="1"/>
          </p:nvPr>
        </p:nvSpPr>
        <p:spPr>
          <a:xfrm>
            <a:off x="838200" y="979714"/>
            <a:ext cx="10515600" cy="5197249"/>
          </a:xfrm>
        </p:spPr>
        <p:txBody>
          <a:bodyPr/>
          <a:lstStyle/>
          <a:p>
            <a:r>
              <a:rPr lang="en-US" dirty="0"/>
              <a:t>The three cluster centers partition the examples into three segments labeled Cluster A, Cluster B, and Cluster C. The dashed lines indicate the boundaries for the Voronoi diagram created by the cluster centers. The Voronoi diagram indicates the areas that are closer to one cluster center than any other.</a:t>
            </a:r>
            <a:endParaRPr lang="en-IN" dirty="0"/>
          </a:p>
        </p:txBody>
      </p:sp>
      <p:pic>
        <p:nvPicPr>
          <p:cNvPr id="9" name="Picture 8">
            <a:extLst>
              <a:ext uri="{FF2B5EF4-FFF2-40B4-BE49-F238E27FC236}">
                <a16:creationId xmlns:a16="http://schemas.microsoft.com/office/drawing/2014/main" id="{2243D155-765A-4C04-B2B2-8EA544B96DED}"/>
              </a:ext>
            </a:extLst>
          </p:cNvPr>
          <p:cNvPicPr>
            <a:picLocks noChangeAspect="1"/>
          </p:cNvPicPr>
          <p:nvPr/>
        </p:nvPicPr>
        <p:blipFill>
          <a:blip r:embed="rId2"/>
          <a:stretch>
            <a:fillRect/>
          </a:stretch>
        </p:blipFill>
        <p:spPr>
          <a:xfrm>
            <a:off x="4751720" y="3187699"/>
            <a:ext cx="3514725" cy="3305175"/>
          </a:xfrm>
          <a:prstGeom prst="rect">
            <a:avLst/>
          </a:prstGeom>
        </p:spPr>
      </p:pic>
    </p:spTree>
    <p:extLst>
      <p:ext uri="{BB962C8B-B14F-4D97-AF65-F5344CB8AC3E}">
        <p14:creationId xmlns:p14="http://schemas.microsoft.com/office/powerpoint/2010/main" val="3345071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50B827-1A48-4058-A4E7-0FABB5FC3602}"/>
              </a:ext>
            </a:extLst>
          </p:cNvPr>
          <p:cNvPicPr>
            <a:picLocks noGrp="1" noChangeAspect="1"/>
          </p:cNvPicPr>
          <p:nvPr>
            <p:ph idx="1"/>
          </p:nvPr>
        </p:nvPicPr>
        <p:blipFill>
          <a:blip r:embed="rId2"/>
          <a:stretch>
            <a:fillRect/>
          </a:stretch>
        </p:blipFill>
        <p:spPr>
          <a:xfrm>
            <a:off x="4461676" y="2196085"/>
            <a:ext cx="3943350" cy="3733800"/>
          </a:xfrm>
        </p:spPr>
      </p:pic>
      <p:sp>
        <p:nvSpPr>
          <p:cNvPr id="6" name="TextBox 5">
            <a:extLst>
              <a:ext uri="{FF2B5EF4-FFF2-40B4-BE49-F238E27FC236}">
                <a16:creationId xmlns:a16="http://schemas.microsoft.com/office/drawing/2014/main" id="{6C159BF7-549C-434E-BE6E-191BAEC46D9D}"/>
              </a:ext>
            </a:extLst>
          </p:cNvPr>
          <p:cNvSpPr txBox="1"/>
          <p:nvPr/>
        </p:nvSpPr>
        <p:spPr>
          <a:xfrm>
            <a:off x="753215" y="642671"/>
            <a:ext cx="10403889" cy="1477328"/>
          </a:xfrm>
          <a:prstGeom prst="rect">
            <a:avLst/>
          </a:prstGeom>
          <a:noFill/>
        </p:spPr>
        <p:txBody>
          <a:bodyPr wrap="square">
            <a:spAutoFit/>
          </a:bodyPr>
          <a:lstStyle/>
          <a:p>
            <a:r>
              <a:rPr lang="en-US" dirty="0"/>
              <a:t>Now that the initial assignment phase has been completed, the k-means algorithm proceeds to the update phase. The first step of updating the clusters involves shifting the initial centers to a new location, known as the centroid, which is calculated as the average position of the points currently assigned to that cluster. The following diagram illustrates how as the cluster centers shift to the new centroids, the boundaries in the Voronoi diagram also shift and a point that was once in Cluster B (indicated by an arrow) is added to Cluster A</a:t>
            </a:r>
            <a:endParaRPr lang="en-IN" dirty="0"/>
          </a:p>
        </p:txBody>
      </p:sp>
    </p:spTree>
    <p:extLst>
      <p:ext uri="{BB962C8B-B14F-4D97-AF65-F5344CB8AC3E}">
        <p14:creationId xmlns:p14="http://schemas.microsoft.com/office/powerpoint/2010/main" val="217320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4CC7-3FF7-4B95-A696-EDC48B2D91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A7A9FA-FFFE-481C-84E0-5CB70D164712}"/>
              </a:ext>
            </a:extLst>
          </p:cNvPr>
          <p:cNvSpPr>
            <a:spLocks noGrp="1"/>
          </p:cNvSpPr>
          <p:nvPr>
            <p:ph idx="1"/>
          </p:nvPr>
        </p:nvSpPr>
        <p:spPr/>
        <p:txBody>
          <a:bodyPr/>
          <a:lstStyle/>
          <a:p>
            <a:pPr marL="0" indent="0">
              <a:buNone/>
            </a:pPr>
            <a:r>
              <a:rPr lang="en-US" dirty="0"/>
              <a:t>As a result of this reassignment, the k-means algorithm will continue through another update phase. After shifting the cluster centroids, updating the cluster boundaries, and reassigning points into new clusters (as indicated by arrows), the figure looks like this: </a:t>
            </a:r>
            <a:endParaRPr lang="en-IN" dirty="0"/>
          </a:p>
        </p:txBody>
      </p:sp>
      <p:pic>
        <p:nvPicPr>
          <p:cNvPr id="5" name="Picture 4">
            <a:extLst>
              <a:ext uri="{FF2B5EF4-FFF2-40B4-BE49-F238E27FC236}">
                <a16:creationId xmlns:a16="http://schemas.microsoft.com/office/drawing/2014/main" id="{FCD22D10-D69C-4746-AD35-EE98D65CBB84}"/>
              </a:ext>
            </a:extLst>
          </p:cNvPr>
          <p:cNvPicPr>
            <a:picLocks noChangeAspect="1"/>
          </p:cNvPicPr>
          <p:nvPr/>
        </p:nvPicPr>
        <p:blipFill>
          <a:blip r:embed="rId2"/>
          <a:stretch>
            <a:fillRect/>
          </a:stretch>
        </p:blipFill>
        <p:spPr>
          <a:xfrm>
            <a:off x="5078027" y="3429000"/>
            <a:ext cx="2678975" cy="2808255"/>
          </a:xfrm>
          <a:prstGeom prst="rect">
            <a:avLst/>
          </a:prstGeom>
        </p:spPr>
      </p:pic>
    </p:spTree>
    <p:extLst>
      <p:ext uri="{BB962C8B-B14F-4D97-AF65-F5344CB8AC3E}">
        <p14:creationId xmlns:p14="http://schemas.microsoft.com/office/powerpoint/2010/main" val="414947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A24B-70ED-499B-B015-9D2350F8A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618C2A-12FF-438F-9F40-CB0E37F2CE9E}"/>
              </a:ext>
            </a:extLst>
          </p:cNvPr>
          <p:cNvSpPr>
            <a:spLocks noGrp="1"/>
          </p:cNvSpPr>
          <p:nvPr>
            <p:ph idx="1"/>
          </p:nvPr>
        </p:nvSpPr>
        <p:spPr/>
        <p:txBody>
          <a:bodyPr/>
          <a:lstStyle/>
          <a:p>
            <a:pPr marL="0" indent="0">
              <a:buNone/>
            </a:pPr>
            <a:r>
              <a:rPr lang="en-US" dirty="0"/>
              <a:t>Because two more points were reassigned, another update must occur, which moves the centroids and updates the cluster boundaries. However, because these changes result in no reassignments, the k-means algorithm stops. The cluster assignments are now final:</a:t>
            </a:r>
          </a:p>
          <a:p>
            <a:pPr marL="0" indent="0">
              <a:buNone/>
            </a:pPr>
            <a:endParaRPr lang="en-IN" dirty="0"/>
          </a:p>
        </p:txBody>
      </p:sp>
      <p:pic>
        <p:nvPicPr>
          <p:cNvPr id="5" name="Picture 4">
            <a:extLst>
              <a:ext uri="{FF2B5EF4-FFF2-40B4-BE49-F238E27FC236}">
                <a16:creationId xmlns:a16="http://schemas.microsoft.com/office/drawing/2014/main" id="{82B3F341-38B3-45AC-A2DD-9B3581056952}"/>
              </a:ext>
            </a:extLst>
          </p:cNvPr>
          <p:cNvPicPr>
            <a:picLocks noChangeAspect="1"/>
          </p:cNvPicPr>
          <p:nvPr/>
        </p:nvPicPr>
        <p:blipFill>
          <a:blip r:embed="rId2"/>
          <a:stretch>
            <a:fillRect/>
          </a:stretch>
        </p:blipFill>
        <p:spPr>
          <a:xfrm>
            <a:off x="4756597" y="3510745"/>
            <a:ext cx="2678806" cy="2801155"/>
          </a:xfrm>
          <a:prstGeom prst="rect">
            <a:avLst/>
          </a:prstGeom>
        </p:spPr>
      </p:pic>
    </p:spTree>
    <p:extLst>
      <p:ext uri="{BB962C8B-B14F-4D97-AF65-F5344CB8AC3E}">
        <p14:creationId xmlns:p14="http://schemas.microsoft.com/office/powerpoint/2010/main" val="264098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B08C-C7CB-4D8A-B63A-9A9D0A5496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5CC1B1-A891-468E-A68D-F841D5FE2FE2}"/>
              </a:ext>
            </a:extLst>
          </p:cNvPr>
          <p:cNvSpPr>
            <a:spLocks noGrp="1"/>
          </p:cNvSpPr>
          <p:nvPr>
            <p:ph idx="1"/>
          </p:nvPr>
        </p:nvSpPr>
        <p:spPr/>
        <p:txBody>
          <a:bodyPr>
            <a:normAutofit fontScale="92500" lnSpcReduction="10000"/>
          </a:bodyPr>
          <a:lstStyle/>
          <a:p>
            <a:r>
              <a:rPr lang="en-US" dirty="0"/>
              <a:t>Without any prior knowledge, one rule of thumb suggests setting k equal to the square root of (n / 2), where n is the number of examples in the dataset. However, this rule of thumb is likely to result in an unwieldy number of clusters for large datasets.</a:t>
            </a:r>
          </a:p>
          <a:p>
            <a:r>
              <a:rPr lang="en-US" dirty="0"/>
              <a:t>A technique known as the </a:t>
            </a:r>
            <a:r>
              <a:rPr lang="en-US" dirty="0">
                <a:solidFill>
                  <a:srgbClr val="FF0000"/>
                </a:solidFill>
              </a:rPr>
              <a:t>elbow method </a:t>
            </a:r>
            <a:r>
              <a:rPr lang="en-US" dirty="0"/>
              <a:t>attempts to gauge how the homogeneity or heterogeneity within the clusters changes for various values of k.</a:t>
            </a:r>
          </a:p>
          <a:p>
            <a:r>
              <a:rPr lang="en-US" dirty="0"/>
              <a:t> The homogeneity within clusters is expected to increase as additional clusters are added; similarly, heterogeneity will also continue to decrease with more clusters. </a:t>
            </a:r>
          </a:p>
          <a:p>
            <a:r>
              <a:rPr lang="en-US" dirty="0"/>
              <a:t>The value of k , that look like elbow is known as elbow point. This value of k can be selected.</a:t>
            </a:r>
          </a:p>
          <a:p>
            <a:pPr marL="0" indent="0">
              <a:buNone/>
            </a:pPr>
            <a:endParaRPr lang="en-US" dirty="0"/>
          </a:p>
        </p:txBody>
      </p:sp>
    </p:spTree>
    <p:extLst>
      <p:ext uri="{BB962C8B-B14F-4D97-AF65-F5344CB8AC3E}">
        <p14:creationId xmlns:p14="http://schemas.microsoft.com/office/powerpoint/2010/main" val="323113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FD15-AEFC-4225-A7DA-7BAC65C3369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1009DA-2C33-4B4E-9A81-ABA3F11E6F8B}"/>
              </a:ext>
            </a:extLst>
          </p:cNvPr>
          <p:cNvPicPr>
            <a:picLocks noGrp="1" noChangeAspect="1"/>
          </p:cNvPicPr>
          <p:nvPr>
            <p:ph idx="1"/>
          </p:nvPr>
        </p:nvPicPr>
        <p:blipFill>
          <a:blip r:embed="rId2"/>
          <a:stretch>
            <a:fillRect/>
          </a:stretch>
        </p:blipFill>
        <p:spPr>
          <a:xfrm>
            <a:off x="2109787" y="2848769"/>
            <a:ext cx="7972425" cy="2305050"/>
          </a:xfrm>
        </p:spPr>
      </p:pic>
    </p:spTree>
    <p:extLst>
      <p:ext uri="{BB962C8B-B14F-4D97-AF65-F5344CB8AC3E}">
        <p14:creationId xmlns:p14="http://schemas.microsoft.com/office/powerpoint/2010/main" val="185034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AB0C-73AD-487F-A2BD-1F959690A904}"/>
              </a:ext>
            </a:extLst>
          </p:cNvPr>
          <p:cNvSpPr>
            <a:spLocks noGrp="1"/>
          </p:cNvSpPr>
          <p:nvPr>
            <p:ph type="title"/>
          </p:nvPr>
        </p:nvSpPr>
        <p:spPr>
          <a:xfrm>
            <a:off x="678402" y="2850872"/>
            <a:ext cx="10515600" cy="1325563"/>
          </a:xfrm>
        </p:spPr>
        <p:txBody>
          <a:bodyPr/>
          <a:lstStyle/>
          <a:p>
            <a:r>
              <a:rPr lang="en-IN" dirty="0"/>
              <a:t>EVALUATING PERFORMANCE OF THE MODEL</a:t>
            </a:r>
            <a:br>
              <a:rPr lang="en-IN" dirty="0"/>
            </a:br>
            <a:endParaRPr lang="en-IN" dirty="0"/>
          </a:p>
        </p:txBody>
      </p:sp>
      <p:sp>
        <p:nvSpPr>
          <p:cNvPr id="3" name="Content Placeholder 2">
            <a:extLst>
              <a:ext uri="{FF2B5EF4-FFF2-40B4-BE49-F238E27FC236}">
                <a16:creationId xmlns:a16="http://schemas.microsoft.com/office/drawing/2014/main" id="{ED182445-B7B6-481D-BC0C-F7BA3203049E}"/>
              </a:ext>
            </a:extLst>
          </p:cNvPr>
          <p:cNvSpPr>
            <a:spLocks noGrp="1"/>
          </p:cNvSpPr>
          <p:nvPr>
            <p:ph idx="1"/>
          </p:nvPr>
        </p:nvSpPr>
        <p:spPr/>
        <p:txBody>
          <a:bodyPr/>
          <a:lstStyle/>
          <a:p>
            <a:endParaRPr lang="en-IN" dirty="0"/>
          </a:p>
          <a:p>
            <a:pPr marL="0" indent="0">
              <a:buNone/>
            </a:pPr>
            <a:endParaRPr lang="en-IN" dirty="0"/>
          </a:p>
        </p:txBody>
      </p:sp>
    </p:spTree>
    <p:extLst>
      <p:ext uri="{BB962C8B-B14F-4D97-AF65-F5344CB8AC3E}">
        <p14:creationId xmlns:p14="http://schemas.microsoft.com/office/powerpoint/2010/main" val="384549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2480-90FD-4E38-9876-9D93345A5D4B}"/>
              </a:ext>
            </a:extLst>
          </p:cNvPr>
          <p:cNvSpPr>
            <a:spLocks noGrp="1"/>
          </p:cNvSpPr>
          <p:nvPr>
            <p:ph type="title"/>
          </p:nvPr>
        </p:nvSpPr>
        <p:spPr/>
        <p:txBody>
          <a:bodyPr/>
          <a:lstStyle/>
          <a:p>
            <a:r>
              <a:rPr lang="en-US" dirty="0"/>
              <a:t>confusion matrix</a:t>
            </a:r>
            <a:endParaRPr lang="en-IN" dirty="0"/>
          </a:p>
        </p:txBody>
      </p:sp>
      <p:sp>
        <p:nvSpPr>
          <p:cNvPr id="3" name="Content Placeholder 2">
            <a:extLst>
              <a:ext uri="{FF2B5EF4-FFF2-40B4-BE49-F238E27FC236}">
                <a16:creationId xmlns:a16="http://schemas.microsoft.com/office/drawing/2014/main" id="{414F486C-913A-45ED-B128-3910AD1B50AA}"/>
              </a:ext>
            </a:extLst>
          </p:cNvPr>
          <p:cNvSpPr>
            <a:spLocks noGrp="1"/>
          </p:cNvSpPr>
          <p:nvPr>
            <p:ph idx="1"/>
          </p:nvPr>
        </p:nvSpPr>
        <p:spPr>
          <a:xfrm>
            <a:off x="838200" y="1296140"/>
            <a:ext cx="10515600" cy="4880823"/>
          </a:xfrm>
        </p:spPr>
        <p:txBody>
          <a:bodyPr/>
          <a:lstStyle/>
          <a:p>
            <a:r>
              <a:rPr lang="en-US" b="0" i="0" dirty="0">
                <a:solidFill>
                  <a:srgbClr val="333333"/>
                </a:solidFill>
                <a:effectLst/>
                <a:latin typeface="Cambria" panose="02040503050406030204" pitchFamily="18" charset="0"/>
              </a:rPr>
              <a:t>It is an N x N matrix that gives a summary of the correct and incorrect predicted classification results for the </a:t>
            </a:r>
            <a:r>
              <a:rPr lang="en-US" b="0" i="1" dirty="0" err="1">
                <a:solidFill>
                  <a:srgbClr val="333333"/>
                </a:solidFill>
                <a:effectLst/>
                <a:latin typeface="Cambria" panose="02040503050406030204" pitchFamily="18" charset="0"/>
              </a:rPr>
              <a:t>N</a:t>
            </a:r>
            <a:r>
              <a:rPr lang="en-US" b="0" i="0" dirty="0" err="1">
                <a:solidFill>
                  <a:srgbClr val="333333"/>
                </a:solidFill>
                <a:effectLst/>
                <a:latin typeface="Cambria" panose="02040503050406030204" pitchFamily="18" charset="0"/>
              </a:rPr>
              <a:t>target</a:t>
            </a:r>
            <a:r>
              <a:rPr lang="en-US" b="0" i="0" dirty="0">
                <a:solidFill>
                  <a:srgbClr val="333333"/>
                </a:solidFill>
                <a:effectLst/>
                <a:latin typeface="Cambria" panose="02040503050406030204" pitchFamily="18" charset="0"/>
              </a:rPr>
              <a:t> classes.</a:t>
            </a:r>
          </a:p>
          <a:p>
            <a:r>
              <a:rPr lang="en-US" b="0" i="0" dirty="0">
                <a:solidFill>
                  <a:srgbClr val="333333"/>
                </a:solidFill>
                <a:effectLst/>
                <a:latin typeface="Cambria" panose="02040503050406030204" pitchFamily="18" charset="0"/>
              </a:rPr>
              <a:t>The values in the diagonal of the matrix represent the number of correctly predicted classes while every other cell in the matrix indicates the misclassified classes. </a:t>
            </a:r>
          </a:p>
          <a:p>
            <a:r>
              <a:rPr lang="en-US" b="0" i="0" dirty="0">
                <a:solidFill>
                  <a:srgbClr val="333333"/>
                </a:solidFill>
                <a:effectLst/>
                <a:latin typeface="Cambria" panose="02040503050406030204" pitchFamily="18" charset="0"/>
              </a:rPr>
              <a:t>This means that the more predicted values that fall in the diagonal, the better the model. True positive, false positive, true negative and false negative are terms used when interpreting a confusion matrix.</a:t>
            </a:r>
            <a:endParaRPr lang="en-IN" dirty="0"/>
          </a:p>
        </p:txBody>
      </p:sp>
      <p:pic>
        <p:nvPicPr>
          <p:cNvPr id="6" name="Content Placeholder 3">
            <a:extLst>
              <a:ext uri="{FF2B5EF4-FFF2-40B4-BE49-F238E27FC236}">
                <a16:creationId xmlns:a16="http://schemas.microsoft.com/office/drawing/2014/main" id="{8CEC62F5-E011-4E9E-938E-DF2F200BDB6D}"/>
              </a:ext>
            </a:extLst>
          </p:cNvPr>
          <p:cNvPicPr>
            <a:picLocks noChangeAspect="1"/>
          </p:cNvPicPr>
          <p:nvPr/>
        </p:nvPicPr>
        <p:blipFill>
          <a:blip r:embed="rId2"/>
          <a:stretch>
            <a:fillRect/>
          </a:stretch>
        </p:blipFill>
        <p:spPr>
          <a:xfrm>
            <a:off x="5230010" y="4652222"/>
            <a:ext cx="4714875" cy="1819275"/>
          </a:xfrm>
          <a:prstGeom prst="rect">
            <a:avLst/>
          </a:prstGeom>
        </p:spPr>
      </p:pic>
    </p:spTree>
    <p:extLst>
      <p:ext uri="{BB962C8B-B14F-4D97-AF65-F5344CB8AC3E}">
        <p14:creationId xmlns:p14="http://schemas.microsoft.com/office/powerpoint/2010/main" val="28012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209A-A94E-42CC-B746-7590AE21D5C9}"/>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861AC93-ABA6-4D14-A798-BF53A6C2E2A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sz="2600" b="0" i="0" dirty="0">
                <a:solidFill>
                  <a:srgbClr val="333333"/>
                </a:solidFill>
                <a:effectLst/>
                <a:latin typeface="Times New Roman" panose="02020603050405020304" pitchFamily="18" charset="0"/>
                <a:cs typeface="Times New Roman" panose="02020603050405020304" pitchFamily="18" charset="0"/>
              </a:rPr>
              <a:t>True Positive (TP): This is a correct classification where the predicted value is the same as the actual value. Using the table above, this means that actual value was positive and the predicted value was also positive.</a:t>
            </a:r>
          </a:p>
          <a:p>
            <a:pPr algn="just">
              <a:buFont typeface="Arial" panose="020B0604020202020204" pitchFamily="34" charset="0"/>
              <a:buChar char="•"/>
            </a:pPr>
            <a:r>
              <a:rPr lang="en-US" sz="2600" b="0" i="0" dirty="0">
                <a:solidFill>
                  <a:srgbClr val="333333"/>
                </a:solidFill>
                <a:effectLst/>
                <a:latin typeface="Times New Roman" panose="02020603050405020304" pitchFamily="18" charset="0"/>
                <a:cs typeface="Times New Roman" panose="02020603050405020304" pitchFamily="18" charset="0"/>
              </a:rPr>
              <a:t>True Negative (TN): The predicted value also matches the actual value. In this case, it is for the negative class. The actual value is negative and the predicted value is negative.</a:t>
            </a:r>
          </a:p>
          <a:p>
            <a:pPr algn="just">
              <a:buFont typeface="Arial" panose="020B0604020202020204" pitchFamily="34" charset="0"/>
              <a:buChar char="•"/>
            </a:pPr>
            <a:r>
              <a:rPr lang="en-US" sz="2600" b="0" i="0" dirty="0">
                <a:solidFill>
                  <a:srgbClr val="333333"/>
                </a:solidFill>
                <a:effectLst/>
                <a:latin typeface="Times New Roman" panose="02020603050405020304" pitchFamily="18" charset="0"/>
                <a:cs typeface="Times New Roman" panose="02020603050405020304" pitchFamily="18" charset="0"/>
              </a:rPr>
              <a:t>False Positive (FP): Also called a Type I error, this is a misclassification such that the model predicted a positive class while the actual class is negative. Telling a man that he is pregnant is definitely a false positive.</a:t>
            </a:r>
          </a:p>
          <a:p>
            <a:pPr algn="just">
              <a:buFont typeface="Arial" panose="020B0604020202020204" pitchFamily="34" charset="0"/>
              <a:buChar char="•"/>
            </a:pPr>
            <a:r>
              <a:rPr lang="en-US" sz="2600" b="0" i="0" dirty="0">
                <a:solidFill>
                  <a:srgbClr val="333333"/>
                </a:solidFill>
                <a:effectLst/>
                <a:latin typeface="Times New Roman" panose="02020603050405020304" pitchFamily="18" charset="0"/>
                <a:cs typeface="Times New Roman" panose="02020603050405020304" pitchFamily="18" charset="0"/>
              </a:rPr>
              <a:t>False Negative (FN): Also another misclassification where the predicted value is negative and the actual value is positive. Another example will be telling a pregnant woman that she is not pregnant. FN is known as a Type II error.</a:t>
            </a:r>
          </a:p>
          <a:p>
            <a:endParaRPr lang="en-IN" dirty="0"/>
          </a:p>
        </p:txBody>
      </p:sp>
    </p:spTree>
    <p:extLst>
      <p:ext uri="{BB962C8B-B14F-4D97-AF65-F5344CB8AC3E}">
        <p14:creationId xmlns:p14="http://schemas.microsoft.com/office/powerpoint/2010/main" val="245732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3611-4A59-428B-AE3C-CCC9A37D8493}"/>
              </a:ext>
            </a:extLst>
          </p:cNvPr>
          <p:cNvSpPr>
            <a:spLocks noGrp="1"/>
          </p:cNvSpPr>
          <p:nvPr>
            <p:ph type="title"/>
          </p:nvPr>
        </p:nvSpPr>
        <p:spPr/>
        <p:txBody>
          <a:bodyPr/>
          <a:lstStyle/>
          <a:p>
            <a:r>
              <a:rPr lang="en-IN" dirty="0"/>
              <a:t>Clustering</a:t>
            </a:r>
          </a:p>
        </p:txBody>
      </p:sp>
      <p:sp>
        <p:nvSpPr>
          <p:cNvPr id="3" name="Content Placeholder 2">
            <a:extLst>
              <a:ext uri="{FF2B5EF4-FFF2-40B4-BE49-F238E27FC236}">
                <a16:creationId xmlns:a16="http://schemas.microsoft.com/office/drawing/2014/main" id="{4A42F1A0-3271-429F-AC4B-AD191D70195C}"/>
              </a:ext>
            </a:extLst>
          </p:cNvPr>
          <p:cNvSpPr>
            <a:spLocks noGrp="1"/>
          </p:cNvSpPr>
          <p:nvPr>
            <p:ph idx="1"/>
          </p:nvPr>
        </p:nvSpPr>
        <p:spPr>
          <a:xfrm>
            <a:off x="838200" y="1825625"/>
            <a:ext cx="10647784" cy="4351338"/>
          </a:xfrm>
        </p:spPr>
        <p:txBody>
          <a:bodyPr/>
          <a:lstStyle/>
          <a:p>
            <a:pPr algn="just"/>
            <a:r>
              <a:rPr lang="en-US" dirty="0"/>
              <a:t>Clustering is an unsupervised machine learning task that automatically divides the data into clusters, or groups of similar items.</a:t>
            </a:r>
          </a:p>
          <a:p>
            <a:pPr algn="just"/>
            <a:r>
              <a:rPr lang="en-US" dirty="0"/>
              <a:t>unsupervised classification because, in a sense, it classifies unlabeled examples.</a:t>
            </a:r>
          </a:p>
          <a:p>
            <a:pPr algn="just"/>
            <a:r>
              <a:rPr lang="en-US" dirty="0"/>
              <a:t>clustering is used for knowledge discovery rather than prediction.</a:t>
            </a:r>
          </a:p>
          <a:p>
            <a:pPr algn="just"/>
            <a:r>
              <a:rPr lang="en-US" dirty="0"/>
              <a:t> It provides an insight into the natural groupings found within data.</a:t>
            </a:r>
          </a:p>
          <a:p>
            <a:pPr algn="just"/>
            <a:r>
              <a:rPr lang="en-US" dirty="0"/>
              <a:t>Clustering is guided by the principle that items inside a cluster should be very similar to each other, but very different from those outside.</a:t>
            </a:r>
            <a:endParaRPr lang="en-IN" dirty="0"/>
          </a:p>
        </p:txBody>
      </p:sp>
    </p:spTree>
    <p:extLst>
      <p:ext uri="{BB962C8B-B14F-4D97-AF65-F5344CB8AC3E}">
        <p14:creationId xmlns:p14="http://schemas.microsoft.com/office/powerpoint/2010/main" val="1431082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513B0-CA71-4E94-A319-9709BEB63697}"/>
              </a:ext>
            </a:extLst>
          </p:cNvPr>
          <p:cNvSpPr>
            <a:spLocks noGrp="1"/>
          </p:cNvSpPr>
          <p:nvPr>
            <p:ph idx="1"/>
          </p:nvPr>
        </p:nvSpPr>
        <p:spPr>
          <a:xfrm>
            <a:off x="838200" y="1313493"/>
            <a:ext cx="9733710" cy="4863470"/>
          </a:xfrm>
        </p:spPr>
        <p:txBody>
          <a:bodyPr/>
          <a:lstStyle/>
          <a:p>
            <a:pPr marL="0" indent="0" algn="just">
              <a:buNone/>
            </a:pPr>
            <a:r>
              <a:rPr lang="en-US" b="1" i="0" dirty="0">
                <a:solidFill>
                  <a:srgbClr val="333333"/>
                </a:solidFill>
                <a:effectLst/>
                <a:latin typeface="Cambria" panose="02040503050406030204" pitchFamily="18" charset="0"/>
              </a:rPr>
              <a:t>Accuracy</a:t>
            </a:r>
            <a:endParaRPr lang="en-US" b="0" i="0" dirty="0">
              <a:solidFill>
                <a:srgbClr val="333333"/>
              </a:solidFill>
              <a:effectLst/>
              <a:latin typeface="Cambria" panose="02040503050406030204" pitchFamily="18" charset="0"/>
            </a:endParaRPr>
          </a:p>
          <a:p>
            <a:pPr algn="just"/>
            <a:r>
              <a:rPr lang="en-US" b="0" i="0" dirty="0">
                <a:solidFill>
                  <a:srgbClr val="333333"/>
                </a:solidFill>
                <a:effectLst/>
                <a:latin typeface="Cambria" panose="02040503050406030204" pitchFamily="18" charset="0"/>
              </a:rPr>
              <a:t>This is the ratio of the number of correctly predicted instances to the total number of instances. It is a commonly used metric suitable when the target classes are not imbalanced. A high accuracy does not necessarily mean that the model has high predicting power. Hence, depending on the task, it is important to not use only the accuracy metric because it does not provide enough information about the model.</a:t>
            </a:r>
          </a:p>
          <a:p>
            <a:endParaRPr lang="en-IN" dirty="0"/>
          </a:p>
        </p:txBody>
      </p:sp>
      <p:pic>
        <p:nvPicPr>
          <p:cNvPr id="2052" name="Picture 4">
            <a:extLst>
              <a:ext uri="{FF2B5EF4-FFF2-40B4-BE49-F238E27FC236}">
                <a16:creationId xmlns:a16="http://schemas.microsoft.com/office/drawing/2014/main" id="{C4428843-190C-417C-BA68-5E33325A6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347" y="4838330"/>
            <a:ext cx="4833305" cy="112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09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B0AC3-0CFD-4281-BEE7-4466C97F4554}"/>
              </a:ext>
            </a:extLst>
          </p:cNvPr>
          <p:cNvSpPr>
            <a:spLocks noGrp="1"/>
          </p:cNvSpPr>
          <p:nvPr>
            <p:ph idx="1"/>
          </p:nvPr>
        </p:nvSpPr>
        <p:spPr/>
        <p:txBody>
          <a:bodyPr/>
          <a:lstStyle/>
          <a:p>
            <a:r>
              <a:rPr lang="en-US" dirty="0"/>
              <a:t>The error rate or the proportion of the incorrectly classified examples is specified as:</a:t>
            </a:r>
            <a:endParaRPr lang="en-IN" dirty="0"/>
          </a:p>
        </p:txBody>
      </p:sp>
      <p:pic>
        <p:nvPicPr>
          <p:cNvPr id="5" name="Picture 4">
            <a:extLst>
              <a:ext uri="{FF2B5EF4-FFF2-40B4-BE49-F238E27FC236}">
                <a16:creationId xmlns:a16="http://schemas.microsoft.com/office/drawing/2014/main" id="{FAC64AB0-8D44-4A03-BF30-868253CBF119}"/>
              </a:ext>
            </a:extLst>
          </p:cNvPr>
          <p:cNvPicPr>
            <a:picLocks noChangeAspect="1"/>
          </p:cNvPicPr>
          <p:nvPr/>
        </p:nvPicPr>
        <p:blipFill>
          <a:blip r:embed="rId2"/>
          <a:stretch>
            <a:fillRect/>
          </a:stretch>
        </p:blipFill>
        <p:spPr>
          <a:xfrm>
            <a:off x="3509962" y="2971800"/>
            <a:ext cx="5172075" cy="914400"/>
          </a:xfrm>
          <a:prstGeom prst="rect">
            <a:avLst/>
          </a:prstGeom>
        </p:spPr>
      </p:pic>
    </p:spTree>
    <p:extLst>
      <p:ext uri="{BB962C8B-B14F-4D97-AF65-F5344CB8AC3E}">
        <p14:creationId xmlns:p14="http://schemas.microsoft.com/office/powerpoint/2010/main" val="371316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5298A-F40F-4D00-9902-88AABB8E58EC}"/>
              </a:ext>
            </a:extLst>
          </p:cNvPr>
          <p:cNvSpPr>
            <a:spLocks noGrp="1"/>
          </p:cNvSpPr>
          <p:nvPr>
            <p:ph idx="1"/>
          </p:nvPr>
        </p:nvSpPr>
        <p:spPr>
          <a:xfrm>
            <a:off x="838200" y="1871965"/>
            <a:ext cx="9733117" cy="4620910"/>
          </a:xfrm>
        </p:spPr>
        <p:txBody>
          <a:bodyPr/>
          <a:lstStyle/>
          <a:p>
            <a:pPr algn="just"/>
            <a:r>
              <a:rPr lang="en-US" b="1" i="0" dirty="0">
                <a:solidFill>
                  <a:srgbClr val="333333"/>
                </a:solidFill>
                <a:effectLst/>
                <a:latin typeface="Cambria" panose="02040503050406030204" pitchFamily="18" charset="0"/>
              </a:rPr>
              <a:t>Precision</a:t>
            </a:r>
            <a:endParaRPr lang="en-US" b="0" i="0" dirty="0">
              <a:solidFill>
                <a:srgbClr val="333333"/>
              </a:solidFill>
              <a:effectLst/>
              <a:latin typeface="Cambria" panose="02040503050406030204" pitchFamily="18" charset="0"/>
            </a:endParaRPr>
          </a:p>
          <a:p>
            <a:pPr algn="just"/>
            <a:r>
              <a:rPr lang="en-US" b="0" i="0" dirty="0">
                <a:solidFill>
                  <a:srgbClr val="333333"/>
                </a:solidFill>
                <a:effectLst/>
                <a:latin typeface="Cambria" panose="02040503050406030204" pitchFamily="18" charset="0"/>
              </a:rPr>
              <a:t>The ratio of correctly predicted instances of a class to the total number of items predicted by the model to be in that class is referred to as precision (known as Positive Predicted Value - PPV). This translates to the total percentage of the results obtained that are relevant. For the positive class, it is the ratio of true positives to the sum of true positives and false positives</a:t>
            </a:r>
          </a:p>
          <a:p>
            <a:pPr marL="0" indent="0">
              <a:buNone/>
            </a:pPr>
            <a:endParaRPr lang="en-IN" dirty="0"/>
          </a:p>
        </p:txBody>
      </p:sp>
      <p:pic>
        <p:nvPicPr>
          <p:cNvPr id="3074" name="Picture 2">
            <a:extLst>
              <a:ext uri="{FF2B5EF4-FFF2-40B4-BE49-F238E27FC236}">
                <a16:creationId xmlns:a16="http://schemas.microsoft.com/office/drawing/2014/main" id="{D842FA93-D403-48BC-B82C-F896ECC24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414" y="4997850"/>
            <a:ext cx="2749896" cy="92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9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19D7-7ACC-456A-9A7E-84EF9DFC21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CAA30-C6A4-44BE-BAE7-9DB3DA771081}"/>
              </a:ext>
            </a:extLst>
          </p:cNvPr>
          <p:cNvSpPr>
            <a:spLocks noGrp="1"/>
          </p:cNvSpPr>
          <p:nvPr>
            <p:ph idx="1"/>
          </p:nvPr>
        </p:nvSpPr>
        <p:spPr/>
        <p:txBody>
          <a:bodyPr/>
          <a:lstStyle/>
          <a:p>
            <a:pPr algn="just"/>
            <a:r>
              <a:rPr lang="en-US" b="1" i="0" dirty="0">
                <a:solidFill>
                  <a:srgbClr val="333333"/>
                </a:solidFill>
                <a:effectLst/>
                <a:latin typeface="Cambria" panose="02040503050406030204" pitchFamily="18" charset="0"/>
              </a:rPr>
              <a:t>Recall</a:t>
            </a:r>
            <a:r>
              <a:rPr lang="en-US" b="0" i="0" dirty="0">
                <a:solidFill>
                  <a:srgbClr val="333333"/>
                </a:solidFill>
                <a:effectLst/>
                <a:latin typeface="Cambria" panose="02040503050406030204" pitchFamily="18" charset="0"/>
              </a:rPr>
              <a:t> (sensitivity)</a:t>
            </a:r>
          </a:p>
          <a:p>
            <a:pPr marL="0" indent="0" algn="just">
              <a:buNone/>
            </a:pPr>
            <a:r>
              <a:rPr lang="en-US" dirty="0">
                <a:solidFill>
                  <a:srgbClr val="333333"/>
                </a:solidFill>
                <a:latin typeface="Cambria" panose="02040503050406030204" pitchFamily="18" charset="0"/>
              </a:rPr>
              <a:t>R</a:t>
            </a:r>
            <a:r>
              <a:rPr lang="en-US" b="0" i="0" dirty="0">
                <a:solidFill>
                  <a:srgbClr val="333333"/>
                </a:solidFill>
                <a:effectLst/>
                <a:latin typeface="Cambria" panose="02040503050406030204" pitchFamily="18" charset="0"/>
              </a:rPr>
              <a:t>ecall gives a percentage of total relevant results correctly predicted by the model. It is the ratio of the true positives to the actual number of positives (true positives and false negatives).</a:t>
            </a:r>
          </a:p>
          <a:p>
            <a:pPr marL="0" indent="0" algn="just">
              <a:buNone/>
            </a:pPr>
            <a:endParaRPr lang="en-US" b="0" i="0" dirty="0">
              <a:solidFill>
                <a:srgbClr val="333333"/>
              </a:solidFill>
              <a:effectLst/>
              <a:latin typeface="Cambria" panose="02040503050406030204" pitchFamily="18" charset="0"/>
            </a:endParaRPr>
          </a:p>
          <a:p>
            <a:endParaRPr lang="en-IN" dirty="0"/>
          </a:p>
        </p:txBody>
      </p:sp>
      <p:pic>
        <p:nvPicPr>
          <p:cNvPr id="4" name="Picture 3">
            <a:extLst>
              <a:ext uri="{FF2B5EF4-FFF2-40B4-BE49-F238E27FC236}">
                <a16:creationId xmlns:a16="http://schemas.microsoft.com/office/drawing/2014/main" id="{0B0DD80A-74EC-4C68-B1FC-1FB4B861F399}"/>
              </a:ext>
            </a:extLst>
          </p:cNvPr>
          <p:cNvPicPr>
            <a:picLocks noChangeAspect="1"/>
          </p:cNvPicPr>
          <p:nvPr/>
        </p:nvPicPr>
        <p:blipFill>
          <a:blip r:embed="rId2"/>
          <a:stretch>
            <a:fillRect/>
          </a:stretch>
        </p:blipFill>
        <p:spPr>
          <a:xfrm>
            <a:off x="5124450" y="3866040"/>
            <a:ext cx="1943100" cy="723900"/>
          </a:xfrm>
          <a:prstGeom prst="rect">
            <a:avLst/>
          </a:prstGeom>
        </p:spPr>
      </p:pic>
    </p:spTree>
    <p:extLst>
      <p:ext uri="{BB962C8B-B14F-4D97-AF65-F5344CB8AC3E}">
        <p14:creationId xmlns:p14="http://schemas.microsoft.com/office/powerpoint/2010/main" val="2309694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B981-3A67-4435-9B73-A6D3223A7C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CAB766-A505-47F2-A2A1-0F34A254D320}"/>
              </a:ext>
            </a:extLst>
          </p:cNvPr>
          <p:cNvSpPr>
            <a:spLocks noGrp="1"/>
          </p:cNvSpPr>
          <p:nvPr>
            <p:ph idx="1"/>
          </p:nvPr>
        </p:nvSpPr>
        <p:spPr/>
        <p:txBody>
          <a:bodyPr/>
          <a:lstStyle/>
          <a:p>
            <a:r>
              <a:rPr lang="en-US" sz="3200" b="1" dirty="0"/>
              <a:t>specificity</a:t>
            </a:r>
          </a:p>
          <a:p>
            <a:r>
              <a:rPr lang="en-US" dirty="0"/>
              <a:t>The specificity of a model (also called the true negative rate) measures the proportion of negative examples that were correctly classified. As with sensitivity, this is computed as the number of true negatives, divided by the total number of negatives—the true negatives plus the false positives.</a:t>
            </a:r>
          </a:p>
          <a:p>
            <a:pPr marL="0" indent="0">
              <a:buNone/>
            </a:pPr>
            <a:r>
              <a:rPr lang="en-US" dirty="0"/>
              <a:t>         </a:t>
            </a:r>
            <a:endParaRPr lang="en-IN" dirty="0"/>
          </a:p>
        </p:txBody>
      </p:sp>
      <p:pic>
        <p:nvPicPr>
          <p:cNvPr id="5" name="Picture 4">
            <a:extLst>
              <a:ext uri="{FF2B5EF4-FFF2-40B4-BE49-F238E27FC236}">
                <a16:creationId xmlns:a16="http://schemas.microsoft.com/office/drawing/2014/main" id="{9C598080-F5A5-4CB5-9E44-46A044339383}"/>
              </a:ext>
            </a:extLst>
          </p:cNvPr>
          <p:cNvPicPr>
            <a:picLocks noChangeAspect="1"/>
          </p:cNvPicPr>
          <p:nvPr/>
        </p:nvPicPr>
        <p:blipFill>
          <a:blip r:embed="rId2"/>
          <a:stretch>
            <a:fillRect/>
          </a:stretch>
        </p:blipFill>
        <p:spPr>
          <a:xfrm>
            <a:off x="4490991" y="4565665"/>
            <a:ext cx="2819400" cy="904875"/>
          </a:xfrm>
          <a:prstGeom prst="rect">
            <a:avLst/>
          </a:prstGeom>
        </p:spPr>
      </p:pic>
    </p:spTree>
    <p:extLst>
      <p:ext uri="{BB962C8B-B14F-4D97-AF65-F5344CB8AC3E}">
        <p14:creationId xmlns:p14="http://schemas.microsoft.com/office/powerpoint/2010/main" val="159391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480B-6248-4F26-97F3-45ECF0AD35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051FDB-E0A4-4D9E-9A0F-019C14AB754E}"/>
              </a:ext>
            </a:extLst>
          </p:cNvPr>
          <p:cNvSpPr>
            <a:spLocks noGrp="1"/>
          </p:cNvSpPr>
          <p:nvPr>
            <p:ph idx="1"/>
          </p:nvPr>
        </p:nvSpPr>
        <p:spPr/>
        <p:txBody>
          <a:bodyPr/>
          <a:lstStyle/>
          <a:p>
            <a:pPr algn="just"/>
            <a:r>
              <a:rPr lang="en-US" b="1" i="0" dirty="0">
                <a:solidFill>
                  <a:srgbClr val="333333"/>
                </a:solidFill>
                <a:effectLst/>
                <a:latin typeface="Cambria" panose="02040503050406030204" pitchFamily="18" charset="0"/>
              </a:rPr>
              <a:t>F1-Score</a:t>
            </a:r>
            <a:endParaRPr lang="en-US" b="0" i="0" dirty="0">
              <a:solidFill>
                <a:srgbClr val="333333"/>
              </a:solidFill>
              <a:effectLst/>
              <a:latin typeface="Cambria" panose="02040503050406030204" pitchFamily="18" charset="0"/>
            </a:endParaRPr>
          </a:p>
          <a:p>
            <a:pPr algn="just"/>
            <a:r>
              <a:rPr lang="en-US" b="0" i="0" dirty="0">
                <a:solidFill>
                  <a:srgbClr val="333333"/>
                </a:solidFill>
                <a:effectLst/>
                <a:latin typeface="Cambria" panose="02040503050406030204" pitchFamily="18" charset="0"/>
              </a:rPr>
              <a:t>This metric is the harmonic mean of precision and recall that aims to have an optimal balance of both. The F1-Score is quite easy to use and can be focused on to maximize as opposed to maximizing precision and recall.</a:t>
            </a:r>
          </a:p>
          <a:p>
            <a:endParaRPr lang="en-IN" dirty="0"/>
          </a:p>
        </p:txBody>
      </p:sp>
      <p:pic>
        <p:nvPicPr>
          <p:cNvPr id="4" name="Picture 3">
            <a:extLst>
              <a:ext uri="{FF2B5EF4-FFF2-40B4-BE49-F238E27FC236}">
                <a16:creationId xmlns:a16="http://schemas.microsoft.com/office/drawing/2014/main" id="{5D573FCD-A05F-48F7-989C-B341079FA24A}"/>
              </a:ext>
            </a:extLst>
          </p:cNvPr>
          <p:cNvPicPr>
            <a:picLocks noChangeAspect="1"/>
          </p:cNvPicPr>
          <p:nvPr/>
        </p:nvPicPr>
        <p:blipFill>
          <a:blip r:embed="rId2"/>
          <a:stretch>
            <a:fillRect/>
          </a:stretch>
        </p:blipFill>
        <p:spPr>
          <a:xfrm>
            <a:off x="4376552" y="4153825"/>
            <a:ext cx="3705225" cy="876300"/>
          </a:xfrm>
          <a:prstGeom prst="rect">
            <a:avLst/>
          </a:prstGeom>
        </p:spPr>
      </p:pic>
    </p:spTree>
    <p:extLst>
      <p:ext uri="{BB962C8B-B14F-4D97-AF65-F5344CB8AC3E}">
        <p14:creationId xmlns:p14="http://schemas.microsoft.com/office/powerpoint/2010/main" val="314833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D16CD-63AC-40B4-824D-5774856F85EB}"/>
              </a:ext>
            </a:extLst>
          </p:cNvPr>
          <p:cNvSpPr>
            <a:spLocks noGrp="1"/>
          </p:cNvSpPr>
          <p:nvPr>
            <p:ph idx="1"/>
          </p:nvPr>
        </p:nvSpPr>
        <p:spPr>
          <a:xfrm>
            <a:off x="838200" y="346229"/>
            <a:ext cx="10515600" cy="5830734"/>
          </a:xfrm>
        </p:spPr>
        <p:txBody>
          <a:bodyPr/>
          <a:lstStyle/>
          <a:p>
            <a:pPr algn="just"/>
            <a:r>
              <a:rPr lang="en-US" b="1" i="0" dirty="0">
                <a:solidFill>
                  <a:srgbClr val="333333"/>
                </a:solidFill>
                <a:effectLst/>
                <a:latin typeface="Cambria" panose="02040503050406030204" pitchFamily="18" charset="0"/>
              </a:rPr>
              <a:t>ROC Curve</a:t>
            </a:r>
            <a:endParaRPr lang="en-US" b="0" i="0" dirty="0">
              <a:solidFill>
                <a:srgbClr val="333333"/>
              </a:solidFill>
              <a:effectLst/>
              <a:latin typeface="Cambria" panose="02040503050406030204" pitchFamily="18" charset="0"/>
            </a:endParaRPr>
          </a:p>
          <a:p>
            <a:pPr algn="just"/>
            <a:r>
              <a:rPr lang="en-US" b="0" i="0" dirty="0">
                <a:solidFill>
                  <a:srgbClr val="333333"/>
                </a:solidFill>
                <a:effectLst/>
                <a:latin typeface="Cambria" panose="02040503050406030204" pitchFamily="18" charset="0"/>
              </a:rPr>
              <a:t>The Receiver Operating Characteristics (ROC) curve is a probability curve that measures the performance of a classification model at different set thresholds. True Positive Rate (TPR) is plotted on the y-axis against the False Positive Rate (FPR) on the x-axis.</a:t>
            </a:r>
          </a:p>
          <a:p>
            <a:endParaRPr lang="en-IN" dirty="0"/>
          </a:p>
        </p:txBody>
      </p:sp>
      <p:pic>
        <p:nvPicPr>
          <p:cNvPr id="5" name="Picture 4">
            <a:extLst>
              <a:ext uri="{FF2B5EF4-FFF2-40B4-BE49-F238E27FC236}">
                <a16:creationId xmlns:a16="http://schemas.microsoft.com/office/drawing/2014/main" id="{68E97F1E-4E48-4D04-98D9-A602A803552C}"/>
              </a:ext>
            </a:extLst>
          </p:cNvPr>
          <p:cNvPicPr>
            <a:picLocks noChangeAspect="1"/>
          </p:cNvPicPr>
          <p:nvPr/>
        </p:nvPicPr>
        <p:blipFill>
          <a:blip r:embed="rId2"/>
          <a:stretch>
            <a:fillRect/>
          </a:stretch>
        </p:blipFill>
        <p:spPr>
          <a:xfrm>
            <a:off x="3917919" y="2503610"/>
            <a:ext cx="5314950" cy="3781425"/>
          </a:xfrm>
          <a:prstGeom prst="rect">
            <a:avLst/>
          </a:prstGeom>
        </p:spPr>
      </p:pic>
    </p:spTree>
    <p:extLst>
      <p:ext uri="{BB962C8B-B14F-4D97-AF65-F5344CB8AC3E}">
        <p14:creationId xmlns:p14="http://schemas.microsoft.com/office/powerpoint/2010/main" val="85016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5D0-AA7E-4E01-A1E7-7522E27962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85EE13-BDEC-491C-AFD8-7E552918DDCA}"/>
              </a:ext>
            </a:extLst>
          </p:cNvPr>
          <p:cNvSpPr>
            <a:spLocks noGrp="1"/>
          </p:cNvSpPr>
          <p:nvPr>
            <p:ph idx="1"/>
          </p:nvPr>
        </p:nvSpPr>
        <p:spPr/>
        <p:txBody>
          <a:bodyPr>
            <a:normAutofit fontScale="92500"/>
          </a:bodyPr>
          <a:lstStyle/>
          <a:p>
            <a:r>
              <a:rPr lang="en-US" dirty="0"/>
              <a:t>Curves are defined on a plot with the proportion of true positives on the vertical axis and the proportion of false positives on the horizontal axis. Because these values are equivalent to sensitivity and (1 – specificity), respectively, the diagram is also known as a sensitivity/specificity plot.</a:t>
            </a:r>
          </a:p>
          <a:p>
            <a:r>
              <a:rPr lang="en-US" dirty="0"/>
              <a:t>Diagonal line from the bottom-left to the top-right corner of the diagram represents a </a:t>
            </a:r>
            <a:r>
              <a:rPr lang="en-US" b="1" dirty="0"/>
              <a:t>classifier with no predictive value</a:t>
            </a:r>
            <a:r>
              <a:rPr lang="en-US" dirty="0"/>
              <a:t>. This type of classifier detects true positives and false positives at exactly the same rate, implying that the classifier cannot discriminate between the two.</a:t>
            </a:r>
          </a:p>
          <a:p>
            <a:r>
              <a:rPr lang="en-US" dirty="0"/>
              <a:t>The </a:t>
            </a:r>
            <a:r>
              <a:rPr lang="en-US" b="1" dirty="0"/>
              <a:t>perfect classifier </a:t>
            </a:r>
            <a:r>
              <a:rPr lang="en-US" dirty="0"/>
              <a:t>has a curve that passes through the point at a 100 percent true positive rate and 0 percent false positive rate.</a:t>
            </a:r>
            <a:endParaRPr lang="en-IN" dirty="0"/>
          </a:p>
        </p:txBody>
      </p:sp>
    </p:spTree>
    <p:extLst>
      <p:ext uri="{BB962C8B-B14F-4D97-AF65-F5344CB8AC3E}">
        <p14:creationId xmlns:p14="http://schemas.microsoft.com/office/powerpoint/2010/main" val="123463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C450-13E6-4007-8945-977A5440B9D3}"/>
              </a:ext>
            </a:extLst>
          </p:cNvPr>
          <p:cNvSpPr>
            <a:spLocks noGrp="1"/>
          </p:cNvSpPr>
          <p:nvPr>
            <p:ph type="title"/>
          </p:nvPr>
        </p:nvSpPr>
        <p:spPr/>
        <p:txBody>
          <a:bodyPr/>
          <a:lstStyle/>
          <a:p>
            <a:r>
              <a:rPr lang="en-US" dirty="0"/>
              <a:t>Area under the ROC curve(AUC)</a:t>
            </a:r>
            <a:endParaRPr lang="en-IN" dirty="0"/>
          </a:p>
        </p:txBody>
      </p:sp>
      <p:sp>
        <p:nvSpPr>
          <p:cNvPr id="3" name="Content Placeholder 2">
            <a:extLst>
              <a:ext uri="{FF2B5EF4-FFF2-40B4-BE49-F238E27FC236}">
                <a16:creationId xmlns:a16="http://schemas.microsoft.com/office/drawing/2014/main" id="{322EC304-E7D5-4177-B0D3-7A2E282081A4}"/>
              </a:ext>
            </a:extLst>
          </p:cNvPr>
          <p:cNvSpPr>
            <a:spLocks noGrp="1"/>
          </p:cNvSpPr>
          <p:nvPr>
            <p:ph idx="1"/>
          </p:nvPr>
        </p:nvSpPr>
        <p:spPr/>
        <p:txBody>
          <a:bodyPr>
            <a:normAutofit fontScale="92500" lnSpcReduction="20000"/>
          </a:bodyPr>
          <a:lstStyle/>
          <a:p>
            <a:pPr marL="0" indent="0">
              <a:buNone/>
            </a:pPr>
            <a:r>
              <a:rPr lang="en-US" dirty="0"/>
              <a:t>The closer the curve is to the perfect classifier, the better it is at identifying positive values. This can be measured using a statistic known as the area under the ROC curve (abbreviated AUC). The AUC treats the ROC diagram as a two-dimensional square and measures the total area under the ROC curve. AUC ranges from 0.5 (for a classifier with no predictive value) to 1.0 (for a perfect classifier). A convention to interpret AUC scores uses a system similar to academic letter grades:</a:t>
            </a:r>
          </a:p>
          <a:p>
            <a:pPr marL="0" indent="0">
              <a:buNone/>
            </a:pPr>
            <a:r>
              <a:rPr lang="en-US" dirty="0"/>
              <a:t>• A: Outstanding = 0.9 to 1.0</a:t>
            </a:r>
          </a:p>
          <a:p>
            <a:pPr marL="0" indent="0">
              <a:buNone/>
            </a:pPr>
            <a:r>
              <a:rPr lang="en-US" dirty="0"/>
              <a:t>• B: Excellent/good = 0.8 to 0.9</a:t>
            </a:r>
          </a:p>
          <a:p>
            <a:pPr marL="0" indent="0">
              <a:buNone/>
            </a:pPr>
            <a:r>
              <a:rPr lang="en-US" dirty="0"/>
              <a:t>• C: Acceptable/fair = 0.7 to 0.8</a:t>
            </a:r>
          </a:p>
          <a:p>
            <a:pPr marL="0" indent="0">
              <a:buNone/>
            </a:pPr>
            <a:r>
              <a:rPr lang="en-US" dirty="0"/>
              <a:t>• D: Poor = 0.6 to 0.7</a:t>
            </a:r>
          </a:p>
          <a:p>
            <a:pPr marL="0" indent="0">
              <a:buNone/>
            </a:pPr>
            <a:r>
              <a:rPr lang="en-US" dirty="0"/>
              <a:t>• E: No discrimination = 0.5 to 0.6</a:t>
            </a:r>
            <a:endParaRPr lang="en-IN" dirty="0"/>
          </a:p>
        </p:txBody>
      </p:sp>
    </p:spTree>
    <p:extLst>
      <p:ext uri="{BB962C8B-B14F-4D97-AF65-F5344CB8AC3E}">
        <p14:creationId xmlns:p14="http://schemas.microsoft.com/office/powerpoint/2010/main" val="1237446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CEFB-B602-4483-8B74-732375CC7E15}"/>
              </a:ext>
            </a:extLst>
          </p:cNvPr>
          <p:cNvSpPr>
            <a:spLocks noGrp="1"/>
          </p:cNvSpPr>
          <p:nvPr>
            <p:ph type="title"/>
          </p:nvPr>
        </p:nvSpPr>
        <p:spPr/>
        <p:txBody>
          <a:bodyPr/>
          <a:lstStyle/>
          <a:p>
            <a:r>
              <a:rPr lang="en-US" b="0" i="0" dirty="0">
                <a:solidFill>
                  <a:srgbClr val="333333"/>
                </a:solidFill>
                <a:effectLst/>
                <a:latin typeface="Cambria" panose="02040503050406030204" pitchFamily="18" charset="0"/>
              </a:rPr>
              <a:t>Cross Validation (CV)</a:t>
            </a:r>
            <a:endParaRPr lang="en-IN" dirty="0"/>
          </a:p>
        </p:txBody>
      </p:sp>
      <p:sp>
        <p:nvSpPr>
          <p:cNvPr id="3" name="Content Placeholder 2">
            <a:extLst>
              <a:ext uri="{FF2B5EF4-FFF2-40B4-BE49-F238E27FC236}">
                <a16:creationId xmlns:a16="http://schemas.microsoft.com/office/drawing/2014/main" id="{6E638E6C-ACC8-4AC1-9834-238E19A65081}"/>
              </a:ext>
            </a:extLst>
          </p:cNvPr>
          <p:cNvSpPr>
            <a:spLocks noGrp="1"/>
          </p:cNvSpPr>
          <p:nvPr>
            <p:ph idx="1"/>
          </p:nvPr>
        </p:nvSpPr>
        <p:spPr/>
        <p:txBody>
          <a:bodyPr>
            <a:normAutofit fontScale="92500" lnSpcReduction="10000"/>
          </a:bodyPr>
          <a:lstStyle/>
          <a:p>
            <a:r>
              <a:rPr lang="en-US" b="0" i="0" dirty="0">
                <a:solidFill>
                  <a:srgbClr val="333333"/>
                </a:solidFill>
                <a:effectLst/>
                <a:latin typeface="Cambria" panose="02040503050406030204" pitchFamily="18" charset="0"/>
              </a:rPr>
              <a:t>Cross Validation (CV) is a well known and trusted method applied to avoid overfitting and enable generalization. </a:t>
            </a:r>
          </a:p>
          <a:p>
            <a:r>
              <a:rPr lang="en-US" b="0" i="0" dirty="0">
                <a:solidFill>
                  <a:srgbClr val="333333"/>
                </a:solidFill>
                <a:effectLst/>
                <a:latin typeface="Cambria" panose="02040503050406030204" pitchFamily="18" charset="0"/>
              </a:rPr>
              <a:t>Although there are different techniques used in performing cross validation, the fundamental concept involves partitioning the dataset into a number of subsets, holding out a set for evaluation then training the model on the other sets. </a:t>
            </a:r>
          </a:p>
          <a:p>
            <a:r>
              <a:rPr lang="en-US" b="0" i="0" dirty="0">
                <a:solidFill>
                  <a:srgbClr val="333333"/>
                </a:solidFill>
                <a:effectLst/>
                <a:latin typeface="Cambria" panose="02040503050406030204" pitchFamily="18" charset="0"/>
              </a:rPr>
              <a:t>This gives a more reliable estimate of how the model performs across different training sets because it provides an average score across different training samples used. </a:t>
            </a:r>
          </a:p>
          <a:p>
            <a:r>
              <a:rPr lang="en-US" b="0" i="0" dirty="0">
                <a:solidFill>
                  <a:srgbClr val="333333"/>
                </a:solidFill>
                <a:effectLst/>
                <a:latin typeface="Cambria" panose="02040503050406030204" pitchFamily="18" charset="0"/>
              </a:rPr>
              <a:t>The only drawback with cross validation is that it takes more time and computational resources however, the gain obtained in having a better model is very well worth this cost.</a:t>
            </a:r>
            <a:endParaRPr lang="en-IN" dirty="0"/>
          </a:p>
        </p:txBody>
      </p:sp>
    </p:spTree>
    <p:extLst>
      <p:ext uri="{BB962C8B-B14F-4D97-AF65-F5344CB8AC3E}">
        <p14:creationId xmlns:p14="http://schemas.microsoft.com/office/powerpoint/2010/main" val="62265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F81767-B890-48B5-91BA-33B5DDAE3395}"/>
              </a:ext>
            </a:extLst>
          </p:cNvPr>
          <p:cNvPicPr>
            <a:picLocks noGrp="1" noChangeAspect="1"/>
          </p:cNvPicPr>
          <p:nvPr>
            <p:ph idx="1"/>
          </p:nvPr>
        </p:nvPicPr>
        <p:blipFill>
          <a:blip r:embed="rId2"/>
          <a:stretch>
            <a:fillRect/>
          </a:stretch>
        </p:blipFill>
        <p:spPr>
          <a:xfrm>
            <a:off x="2062065" y="1819469"/>
            <a:ext cx="6915247" cy="3596287"/>
          </a:xfrm>
          <a:prstGeom prst="rect">
            <a:avLst/>
          </a:prstGeom>
        </p:spPr>
      </p:pic>
    </p:spTree>
    <p:extLst>
      <p:ext uri="{BB962C8B-B14F-4D97-AF65-F5344CB8AC3E}">
        <p14:creationId xmlns:p14="http://schemas.microsoft.com/office/powerpoint/2010/main" val="2704822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83975-F946-4344-8726-04BA929A71D4}"/>
              </a:ext>
            </a:extLst>
          </p:cNvPr>
          <p:cNvSpPr>
            <a:spLocks noGrp="1"/>
          </p:cNvSpPr>
          <p:nvPr>
            <p:ph idx="1"/>
          </p:nvPr>
        </p:nvSpPr>
        <p:spPr>
          <a:xfrm>
            <a:off x="838200" y="452761"/>
            <a:ext cx="10515600" cy="5724202"/>
          </a:xfrm>
        </p:spPr>
        <p:txBody>
          <a:bodyPr/>
          <a:lstStyle/>
          <a:p>
            <a:pPr algn="just"/>
            <a:r>
              <a:rPr lang="en-US" b="1" i="0" dirty="0">
                <a:solidFill>
                  <a:srgbClr val="333333"/>
                </a:solidFill>
                <a:effectLst/>
                <a:latin typeface="Cambria" panose="02040503050406030204" pitchFamily="18" charset="0"/>
              </a:rPr>
              <a:t>K-Fold Cross Validation</a:t>
            </a:r>
            <a:endParaRPr lang="en-US" b="0" i="0" dirty="0">
              <a:solidFill>
                <a:srgbClr val="333333"/>
              </a:solidFill>
              <a:effectLst/>
              <a:latin typeface="Cambria" panose="02040503050406030204" pitchFamily="18" charset="0"/>
            </a:endParaRPr>
          </a:p>
          <a:p>
            <a:pPr algn="just"/>
            <a:r>
              <a:rPr lang="en-US" b="0" i="0" dirty="0">
                <a:solidFill>
                  <a:srgbClr val="333333"/>
                </a:solidFill>
                <a:effectLst/>
                <a:latin typeface="Cambria" panose="02040503050406030204" pitchFamily="18" charset="0"/>
              </a:rPr>
              <a:t>This technique is called K-Fold because the data is split into K equal groups.  If k=5,a 5-fold cross validation can be performed such that the data is split into k1, k2, k3, k4 and k5. The model is trained on k2 - k5 and evaluated on k1 then repeated k times until every group is used to train and test the model. </a:t>
            </a:r>
          </a:p>
          <a:p>
            <a:pPr marL="0" indent="0">
              <a:buNone/>
            </a:pPr>
            <a:endParaRPr lang="en-IN" dirty="0"/>
          </a:p>
        </p:txBody>
      </p:sp>
      <p:pic>
        <p:nvPicPr>
          <p:cNvPr id="4" name="Picture 3">
            <a:extLst>
              <a:ext uri="{FF2B5EF4-FFF2-40B4-BE49-F238E27FC236}">
                <a16:creationId xmlns:a16="http://schemas.microsoft.com/office/drawing/2014/main" id="{5FB5C1D4-2521-47C6-9974-BD38F9C9A007}"/>
              </a:ext>
            </a:extLst>
          </p:cNvPr>
          <p:cNvPicPr>
            <a:picLocks noChangeAspect="1"/>
          </p:cNvPicPr>
          <p:nvPr/>
        </p:nvPicPr>
        <p:blipFill>
          <a:blip r:embed="rId2"/>
          <a:stretch>
            <a:fillRect/>
          </a:stretch>
        </p:blipFill>
        <p:spPr>
          <a:xfrm>
            <a:off x="3948112" y="3113427"/>
            <a:ext cx="4295775" cy="2886075"/>
          </a:xfrm>
          <a:prstGeom prst="rect">
            <a:avLst/>
          </a:prstGeom>
        </p:spPr>
      </p:pic>
    </p:spTree>
    <p:extLst>
      <p:ext uri="{BB962C8B-B14F-4D97-AF65-F5344CB8AC3E}">
        <p14:creationId xmlns:p14="http://schemas.microsoft.com/office/powerpoint/2010/main" val="8941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9A0-FAA3-4F98-8AC3-FBC1A313D8FC}"/>
              </a:ext>
            </a:extLst>
          </p:cNvPr>
          <p:cNvSpPr>
            <a:spLocks noGrp="1"/>
          </p:cNvSpPr>
          <p:nvPr>
            <p:ph type="title"/>
          </p:nvPr>
        </p:nvSpPr>
        <p:spPr/>
        <p:txBody>
          <a:bodyPr/>
          <a:lstStyle/>
          <a:p>
            <a:r>
              <a:rPr lang="en-IN" dirty="0"/>
              <a:t>Bootstrap sampling/bootstrap/ bootstrapping</a:t>
            </a:r>
          </a:p>
        </p:txBody>
      </p:sp>
      <p:sp>
        <p:nvSpPr>
          <p:cNvPr id="3" name="Content Placeholder 2">
            <a:extLst>
              <a:ext uri="{FF2B5EF4-FFF2-40B4-BE49-F238E27FC236}">
                <a16:creationId xmlns:a16="http://schemas.microsoft.com/office/drawing/2014/main" id="{C5BC2FB1-415B-4089-8E75-360AD9638C83}"/>
              </a:ext>
            </a:extLst>
          </p:cNvPr>
          <p:cNvSpPr>
            <a:spLocks noGrp="1"/>
          </p:cNvSpPr>
          <p:nvPr>
            <p:ph idx="1"/>
          </p:nvPr>
        </p:nvSpPr>
        <p:spPr/>
        <p:txBody>
          <a:bodyPr>
            <a:normAutofit lnSpcReduction="10000"/>
          </a:bodyPr>
          <a:lstStyle/>
          <a:p>
            <a:pPr algn="just"/>
            <a:r>
              <a:rPr lang="en-US" dirty="0"/>
              <a:t>When this principle is applied to machine learning model performance, it implies the creation of several randomly selected training and test datasets, which are then used to estimate performance statistics. The results from the various random datasets are then averaged to obtain a final estimate of future performance.</a:t>
            </a:r>
          </a:p>
          <a:p>
            <a:pPr algn="just"/>
            <a:r>
              <a:rPr lang="en-US" dirty="0"/>
              <a:t>The bootstrap allows examples to be selected multiple times through a process of sampling with replacement. This means that from the original dataset of n examples, the bootstrap procedure will create one or more new training datasets that will also contain n examples, some of which are repeated. The corresponding test datasets are then constructed from the set of examples that were not selected for the respective training datasets.</a:t>
            </a:r>
            <a:endParaRPr lang="en-IN" dirty="0"/>
          </a:p>
        </p:txBody>
      </p:sp>
    </p:spTree>
    <p:extLst>
      <p:ext uri="{BB962C8B-B14F-4D97-AF65-F5344CB8AC3E}">
        <p14:creationId xmlns:p14="http://schemas.microsoft.com/office/powerpoint/2010/main" val="1382268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0F18-4596-4161-9014-04D813FA32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2A73DD-6CDE-404D-9824-9883BF0A9D89}"/>
              </a:ext>
            </a:extLst>
          </p:cNvPr>
          <p:cNvSpPr>
            <a:spLocks noGrp="1"/>
          </p:cNvSpPr>
          <p:nvPr>
            <p:ph idx="1"/>
          </p:nvPr>
        </p:nvSpPr>
        <p:spPr/>
        <p:txBody>
          <a:bodyPr>
            <a:normAutofit lnSpcReduction="10000"/>
          </a:bodyPr>
          <a:lstStyle/>
          <a:p>
            <a:pPr algn="just"/>
            <a:r>
              <a:rPr lang="en-US" dirty="0"/>
              <a:t>Using sampling with replacement as described previously, the probability that any given instance is included in the training dataset is 63.2 percent. Consequently, the probability of any instance being in the test dataset is 36.8 percent.</a:t>
            </a:r>
          </a:p>
          <a:p>
            <a:pPr algn="just"/>
            <a:r>
              <a:rPr lang="en-US" dirty="0"/>
              <a:t>Because a model trained on only 63.2 percent of the training data is likely to perform worse than a model trained on a larger training set, the bootstrap's performance estimates may be substantially lower than what would be obtained when the model is later trained on the full dataset.</a:t>
            </a:r>
          </a:p>
          <a:p>
            <a:r>
              <a:rPr lang="en-US" dirty="0"/>
              <a:t>One advantage of bootstrap over cross-validation is that it tends to work better with very small datasets.</a:t>
            </a:r>
            <a:endParaRPr lang="en-IN" dirty="0"/>
          </a:p>
        </p:txBody>
      </p:sp>
    </p:spTree>
    <p:extLst>
      <p:ext uri="{BB962C8B-B14F-4D97-AF65-F5344CB8AC3E}">
        <p14:creationId xmlns:p14="http://schemas.microsoft.com/office/powerpoint/2010/main" val="1381700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3061-1DAC-41FE-8C21-125A5868CFEF}"/>
              </a:ext>
            </a:extLst>
          </p:cNvPr>
          <p:cNvSpPr>
            <a:spLocks noGrp="1"/>
          </p:cNvSpPr>
          <p:nvPr>
            <p:ph type="title"/>
          </p:nvPr>
        </p:nvSpPr>
        <p:spPr>
          <a:xfrm>
            <a:off x="1282084" y="2904139"/>
            <a:ext cx="10515600" cy="1325563"/>
          </a:xfrm>
        </p:spPr>
        <p:txBody>
          <a:bodyPr/>
          <a:lstStyle/>
          <a:p>
            <a:r>
              <a:rPr lang="en-IN" dirty="0"/>
              <a:t>Improving Model Performance</a:t>
            </a:r>
          </a:p>
        </p:txBody>
      </p:sp>
    </p:spTree>
    <p:extLst>
      <p:ext uri="{BB962C8B-B14F-4D97-AF65-F5344CB8AC3E}">
        <p14:creationId xmlns:p14="http://schemas.microsoft.com/office/powerpoint/2010/main" val="4258207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527-BC8F-4809-A0CB-101E84532E14}"/>
              </a:ext>
            </a:extLst>
          </p:cNvPr>
          <p:cNvSpPr>
            <a:spLocks noGrp="1"/>
          </p:cNvSpPr>
          <p:nvPr>
            <p:ph type="title"/>
          </p:nvPr>
        </p:nvSpPr>
        <p:spPr/>
        <p:txBody>
          <a:bodyPr/>
          <a:lstStyle/>
          <a:p>
            <a:r>
              <a:rPr lang="en-IN" dirty="0"/>
              <a:t>Understanding ensembles</a:t>
            </a:r>
          </a:p>
        </p:txBody>
      </p:sp>
      <p:sp>
        <p:nvSpPr>
          <p:cNvPr id="3" name="Content Placeholder 2">
            <a:extLst>
              <a:ext uri="{FF2B5EF4-FFF2-40B4-BE49-F238E27FC236}">
                <a16:creationId xmlns:a16="http://schemas.microsoft.com/office/drawing/2014/main" id="{F21AFCB5-B662-4EFB-967C-41516C3D5249}"/>
              </a:ext>
            </a:extLst>
          </p:cNvPr>
          <p:cNvSpPr>
            <a:spLocks noGrp="1"/>
          </p:cNvSpPr>
          <p:nvPr>
            <p:ph idx="1"/>
          </p:nvPr>
        </p:nvSpPr>
        <p:spPr/>
        <p:txBody>
          <a:bodyPr/>
          <a:lstStyle/>
          <a:p>
            <a:r>
              <a:rPr lang="en-US" dirty="0"/>
              <a:t>All the ensemble methods are based on the idea that by combining multiple weaker learners, a stronger learner is created.</a:t>
            </a:r>
            <a:endParaRPr lang="en-IN" dirty="0"/>
          </a:p>
        </p:txBody>
      </p:sp>
      <p:pic>
        <p:nvPicPr>
          <p:cNvPr id="5" name="Picture 4">
            <a:extLst>
              <a:ext uri="{FF2B5EF4-FFF2-40B4-BE49-F238E27FC236}">
                <a16:creationId xmlns:a16="http://schemas.microsoft.com/office/drawing/2014/main" id="{1D98ADAE-34B6-4EA2-AF6E-43E3BBD34502}"/>
              </a:ext>
            </a:extLst>
          </p:cNvPr>
          <p:cNvPicPr>
            <a:picLocks noChangeAspect="1"/>
          </p:cNvPicPr>
          <p:nvPr/>
        </p:nvPicPr>
        <p:blipFill>
          <a:blip r:embed="rId2"/>
          <a:stretch>
            <a:fillRect/>
          </a:stretch>
        </p:blipFill>
        <p:spPr>
          <a:xfrm>
            <a:off x="2128422" y="2639442"/>
            <a:ext cx="8077200" cy="2857500"/>
          </a:xfrm>
          <a:prstGeom prst="rect">
            <a:avLst/>
          </a:prstGeom>
        </p:spPr>
      </p:pic>
    </p:spTree>
    <p:extLst>
      <p:ext uri="{BB962C8B-B14F-4D97-AF65-F5344CB8AC3E}">
        <p14:creationId xmlns:p14="http://schemas.microsoft.com/office/powerpoint/2010/main" val="1263485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FAD5-70D9-458E-BA4F-C6361D6E1B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4F2FF5-0A8A-450E-9B57-76B1E4112562}"/>
              </a:ext>
            </a:extLst>
          </p:cNvPr>
          <p:cNvSpPr>
            <a:spLocks noGrp="1"/>
          </p:cNvSpPr>
          <p:nvPr>
            <p:ph idx="1"/>
          </p:nvPr>
        </p:nvSpPr>
        <p:spPr/>
        <p:txBody>
          <a:bodyPr/>
          <a:lstStyle/>
          <a:p>
            <a:r>
              <a:rPr lang="en-US" dirty="0"/>
              <a:t>First, input training data is used to build a number of models. The allocation function dictates how much of the training data each model receives.</a:t>
            </a:r>
          </a:p>
          <a:p>
            <a:r>
              <a:rPr lang="en-US" dirty="0"/>
              <a:t>After the models are constructed, they can be used to generate a set of predictions, which must be managed in some way. The combination function governs how disagreements among the predictions are reconciled. For example, the ensemble might use a majority vote to determine the final prediction</a:t>
            </a:r>
            <a:endParaRPr lang="en-IN" dirty="0"/>
          </a:p>
        </p:txBody>
      </p:sp>
    </p:spTree>
    <p:extLst>
      <p:ext uri="{BB962C8B-B14F-4D97-AF65-F5344CB8AC3E}">
        <p14:creationId xmlns:p14="http://schemas.microsoft.com/office/powerpoint/2010/main" val="3848004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2CE7-11E1-4F0C-8A01-A6AAF2CE3851}"/>
              </a:ext>
            </a:extLst>
          </p:cNvPr>
          <p:cNvSpPr>
            <a:spLocks noGrp="1"/>
          </p:cNvSpPr>
          <p:nvPr>
            <p:ph type="title"/>
          </p:nvPr>
        </p:nvSpPr>
        <p:spPr/>
        <p:txBody>
          <a:bodyPr/>
          <a:lstStyle/>
          <a:p>
            <a:r>
              <a:rPr lang="en-IN" dirty="0"/>
              <a:t>Bagging</a:t>
            </a:r>
          </a:p>
        </p:txBody>
      </p:sp>
      <p:sp>
        <p:nvSpPr>
          <p:cNvPr id="3" name="Content Placeholder 2">
            <a:extLst>
              <a:ext uri="{FF2B5EF4-FFF2-40B4-BE49-F238E27FC236}">
                <a16:creationId xmlns:a16="http://schemas.microsoft.com/office/drawing/2014/main" id="{5D078563-2CB9-4C63-A251-AECC6827CC88}"/>
              </a:ext>
            </a:extLst>
          </p:cNvPr>
          <p:cNvSpPr>
            <a:spLocks noGrp="1"/>
          </p:cNvSpPr>
          <p:nvPr>
            <p:ph idx="1"/>
          </p:nvPr>
        </p:nvSpPr>
        <p:spPr>
          <a:xfrm>
            <a:off x="838200" y="1384917"/>
            <a:ext cx="10515600" cy="5255580"/>
          </a:xfrm>
        </p:spPr>
        <p:txBody>
          <a:bodyPr>
            <a:normAutofit/>
          </a:bodyPr>
          <a:lstStyle/>
          <a:p>
            <a:r>
              <a:rPr lang="en-US" sz="2200" b="0" i="0" dirty="0">
                <a:solidFill>
                  <a:srgbClr val="525252"/>
                </a:solidFill>
                <a:effectLst/>
                <a:latin typeface="Times New Roman" panose="02020603050405020304" pitchFamily="18" charset="0"/>
                <a:cs typeface="Times New Roman" panose="02020603050405020304" pitchFamily="18" charset="0"/>
              </a:rPr>
              <a:t>Bagging, also known as bootstrap aggregation, is the ensemble learning method.</a:t>
            </a:r>
          </a:p>
          <a:p>
            <a:pPr algn="l" fontAlgn="base">
              <a:buFont typeface="+mj-lt"/>
              <a:buAutoNum type="arabicPeriod"/>
            </a:pPr>
            <a:r>
              <a:rPr lang="en-US" sz="2200" b="1" i="0" dirty="0">
                <a:solidFill>
                  <a:srgbClr val="525252"/>
                </a:solidFill>
                <a:effectLst/>
                <a:latin typeface="Times New Roman" panose="02020603050405020304" pitchFamily="18" charset="0"/>
                <a:cs typeface="Times New Roman" panose="02020603050405020304" pitchFamily="18" charset="0"/>
              </a:rPr>
              <a:t>Bootstrapping: </a:t>
            </a:r>
            <a:r>
              <a:rPr lang="en-US" sz="2200" b="0" i="0" dirty="0">
                <a:solidFill>
                  <a:srgbClr val="525252"/>
                </a:solidFill>
                <a:effectLst/>
                <a:latin typeface="Times New Roman" panose="02020603050405020304" pitchFamily="18" charset="0"/>
                <a:cs typeface="Times New Roman" panose="02020603050405020304" pitchFamily="18" charset="0"/>
              </a:rPr>
              <a:t> Bagging leverages a bootstrapping sampling technique to create diverse samples. This resampling method generates different subsets of the training dataset by selecting data points at random and with replacement. This means that each time you select a data point from the training dataset, you are able to select the same instance multiple times. As a result, a value/instance repeated twice (or more) in a sample.</a:t>
            </a:r>
          </a:p>
          <a:p>
            <a:pPr algn="l" fontAlgn="base">
              <a:buFont typeface="+mj-lt"/>
              <a:buAutoNum type="arabicPeriod"/>
            </a:pPr>
            <a:r>
              <a:rPr lang="en-US" sz="2200" b="1" i="0" dirty="0">
                <a:solidFill>
                  <a:srgbClr val="525252"/>
                </a:solidFill>
                <a:effectLst/>
                <a:latin typeface="Times New Roman" panose="02020603050405020304" pitchFamily="18" charset="0"/>
                <a:cs typeface="Times New Roman" panose="02020603050405020304" pitchFamily="18" charset="0"/>
              </a:rPr>
              <a:t>Parallel training:</a:t>
            </a:r>
            <a:r>
              <a:rPr lang="en-US" sz="2200" b="0" i="0" dirty="0">
                <a:solidFill>
                  <a:srgbClr val="525252"/>
                </a:solidFill>
                <a:effectLst/>
                <a:latin typeface="Times New Roman" panose="02020603050405020304" pitchFamily="18" charset="0"/>
                <a:cs typeface="Times New Roman" panose="02020603050405020304" pitchFamily="18" charset="0"/>
              </a:rPr>
              <a:t> These bootstrap samples are then trained independently and in parallel with each other using weak or base learners.</a:t>
            </a:r>
          </a:p>
          <a:p>
            <a:pPr algn="l" fontAlgn="base">
              <a:buFont typeface="+mj-lt"/>
              <a:buAutoNum type="arabicPeriod"/>
            </a:pPr>
            <a:r>
              <a:rPr lang="en-US" sz="2200" b="1" i="0" dirty="0">
                <a:solidFill>
                  <a:srgbClr val="525252"/>
                </a:solidFill>
                <a:effectLst/>
                <a:latin typeface="Times New Roman" panose="02020603050405020304" pitchFamily="18" charset="0"/>
                <a:cs typeface="Times New Roman" panose="02020603050405020304" pitchFamily="18" charset="0"/>
              </a:rPr>
              <a:t>Aggregation: </a:t>
            </a:r>
            <a:r>
              <a:rPr lang="en-US" sz="2200" b="0" i="0" dirty="0">
                <a:solidFill>
                  <a:srgbClr val="525252"/>
                </a:solidFill>
                <a:effectLst/>
                <a:latin typeface="Times New Roman" panose="02020603050405020304" pitchFamily="18" charset="0"/>
                <a:cs typeface="Times New Roman" panose="02020603050405020304" pitchFamily="18" charset="0"/>
              </a:rPr>
              <a:t>Finally, depending on the task (i.e. regression or classification), an average or a majority of the predictions are taken to compute a more accurate estimate. In the case of regression, an average is taken of all the outputs predicted by the individual classifiers; this is known as soft voting. For classification problems, the class with the highest majority of votes is accepted; this is known as hard voting or majority voting.</a:t>
            </a:r>
          </a:p>
          <a:p>
            <a:endParaRPr lang="en-IN" dirty="0"/>
          </a:p>
        </p:txBody>
      </p:sp>
    </p:spTree>
    <p:extLst>
      <p:ext uri="{BB962C8B-B14F-4D97-AF65-F5344CB8AC3E}">
        <p14:creationId xmlns:p14="http://schemas.microsoft.com/office/powerpoint/2010/main" val="4122903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AF69-F49F-4D8F-8E18-EAC587F44C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8962AE0-14F9-4FC5-A847-D50C897208BE}"/>
              </a:ext>
            </a:extLst>
          </p:cNvPr>
          <p:cNvPicPr>
            <a:picLocks noGrp="1" noChangeAspect="1"/>
          </p:cNvPicPr>
          <p:nvPr>
            <p:ph idx="1"/>
          </p:nvPr>
        </p:nvPicPr>
        <p:blipFill>
          <a:blip r:embed="rId2"/>
          <a:stretch>
            <a:fillRect/>
          </a:stretch>
        </p:blipFill>
        <p:spPr>
          <a:xfrm>
            <a:off x="2624647" y="1825625"/>
            <a:ext cx="6942705" cy="4351338"/>
          </a:xfrm>
          <a:prstGeom prst="rect">
            <a:avLst/>
          </a:prstGeom>
        </p:spPr>
      </p:pic>
    </p:spTree>
    <p:extLst>
      <p:ext uri="{BB962C8B-B14F-4D97-AF65-F5344CB8AC3E}">
        <p14:creationId xmlns:p14="http://schemas.microsoft.com/office/powerpoint/2010/main" val="3445383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EC0-152F-4441-A027-B62566D41DCE}"/>
              </a:ext>
            </a:extLst>
          </p:cNvPr>
          <p:cNvSpPr>
            <a:spLocks noGrp="1"/>
          </p:cNvSpPr>
          <p:nvPr>
            <p:ph type="title"/>
          </p:nvPr>
        </p:nvSpPr>
        <p:spPr/>
        <p:txBody>
          <a:bodyPr/>
          <a:lstStyle/>
          <a:p>
            <a:r>
              <a:rPr lang="en-IN" dirty="0"/>
              <a:t>Boosting</a:t>
            </a:r>
          </a:p>
        </p:txBody>
      </p:sp>
      <p:sp>
        <p:nvSpPr>
          <p:cNvPr id="3" name="Content Placeholder 2">
            <a:extLst>
              <a:ext uri="{FF2B5EF4-FFF2-40B4-BE49-F238E27FC236}">
                <a16:creationId xmlns:a16="http://schemas.microsoft.com/office/drawing/2014/main" id="{C57B5C97-7924-4231-A8AD-A357A478B320}"/>
              </a:ext>
            </a:extLst>
          </p:cNvPr>
          <p:cNvSpPr>
            <a:spLocks noGrp="1"/>
          </p:cNvSpPr>
          <p:nvPr>
            <p:ph idx="1"/>
          </p:nvPr>
        </p:nvSpPr>
        <p:spPr/>
        <p:txBody>
          <a:bodyPr/>
          <a:lstStyle/>
          <a:p>
            <a:r>
              <a:rPr lang="en-US" b="1" i="0" dirty="0">
                <a:solidFill>
                  <a:srgbClr val="273239"/>
                </a:solidFill>
                <a:effectLst/>
                <a:latin typeface="urw-din"/>
              </a:rPr>
              <a:t>Boosting</a:t>
            </a:r>
            <a:r>
              <a:rPr lang="en-US" b="0" i="0" dirty="0">
                <a:solidFill>
                  <a:srgbClr val="273239"/>
                </a:solidFill>
                <a:effectLst/>
                <a:latin typeface="urw-din"/>
              </a:rPr>
              <a:t> is an ensemble modeling technique that attempts to build a strong classifier from the number of weak classifiers. </a:t>
            </a:r>
          </a:p>
          <a:p>
            <a:r>
              <a:rPr lang="en-US" b="0" i="0" dirty="0">
                <a:solidFill>
                  <a:srgbClr val="273239"/>
                </a:solidFill>
                <a:effectLst/>
                <a:latin typeface="urw-din"/>
              </a:rPr>
              <a:t>It is done by building a model by using weak models in series. Firstly, a model is built from the training data. </a:t>
            </a:r>
          </a:p>
          <a:p>
            <a:r>
              <a:rPr lang="en-US" b="0" i="0" dirty="0">
                <a:solidFill>
                  <a:srgbClr val="273239"/>
                </a:solidFill>
                <a:effectLst/>
                <a:latin typeface="urw-din"/>
              </a:rPr>
              <a:t>Then the second model is built which tries to correct the errors present in the first model. </a:t>
            </a:r>
          </a:p>
          <a:p>
            <a:r>
              <a:rPr lang="en-US" b="0" i="0" dirty="0">
                <a:solidFill>
                  <a:srgbClr val="273239"/>
                </a:solidFill>
                <a:effectLst/>
                <a:latin typeface="urw-din"/>
              </a:rPr>
              <a:t>This procedure is continued and models are added until either the complete training data set is predicted correctly or the maximum number of models are added.</a:t>
            </a:r>
            <a:endParaRPr lang="en-IN" dirty="0"/>
          </a:p>
        </p:txBody>
      </p:sp>
    </p:spTree>
    <p:extLst>
      <p:ext uri="{BB962C8B-B14F-4D97-AF65-F5344CB8AC3E}">
        <p14:creationId xmlns:p14="http://schemas.microsoft.com/office/powerpoint/2010/main" val="27037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23A-8143-4CF0-A201-BE0EFC878DE9}"/>
              </a:ext>
            </a:extLst>
          </p:cNvPr>
          <p:cNvSpPr>
            <a:spLocks noGrp="1"/>
          </p:cNvSpPr>
          <p:nvPr>
            <p:ph type="title"/>
          </p:nvPr>
        </p:nvSpPr>
        <p:spPr/>
        <p:txBody>
          <a:bodyPr/>
          <a:lstStyle/>
          <a:p>
            <a:endParaRPr lang="en-IN"/>
          </a:p>
        </p:txBody>
      </p:sp>
      <p:pic>
        <p:nvPicPr>
          <p:cNvPr id="4098" name="Picture 2" descr="Boosting Ensemble">
            <a:extLst>
              <a:ext uri="{FF2B5EF4-FFF2-40B4-BE49-F238E27FC236}">
                <a16:creationId xmlns:a16="http://schemas.microsoft.com/office/drawing/2014/main" id="{2B5C159C-79B5-43F4-8262-D88FC9821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2755" y="1825625"/>
            <a:ext cx="30264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4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2A7-BE84-4718-A96E-8F0C00F4207D}"/>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B8F3D4AA-3E4B-47AA-8222-885932FC9152}"/>
              </a:ext>
            </a:extLst>
          </p:cNvPr>
          <p:cNvSpPr>
            <a:spLocks noGrp="1"/>
          </p:cNvSpPr>
          <p:nvPr>
            <p:ph idx="1"/>
          </p:nvPr>
        </p:nvSpPr>
        <p:spPr/>
        <p:txBody>
          <a:bodyPr/>
          <a:lstStyle/>
          <a:p>
            <a:r>
              <a:rPr lang="en-US" dirty="0"/>
              <a:t>Segmenting customers into groups with similar demographics or buying patterns for targeted marketing campaigns </a:t>
            </a:r>
          </a:p>
          <a:p>
            <a:r>
              <a:rPr lang="en-US" dirty="0"/>
              <a:t> Detecting anomalous behavior, such as unauthorized network intrusions, by identifying patterns of use falling outside the known clusters </a:t>
            </a:r>
          </a:p>
          <a:p>
            <a:pPr marL="0" indent="0">
              <a:buNone/>
            </a:pPr>
            <a:r>
              <a:rPr lang="en-US" dirty="0"/>
              <a:t>• Simplifying extremely large datasets by grouping features with similar values into a smaller number of homogeneous categories</a:t>
            </a:r>
            <a:endParaRPr lang="en-IN" dirty="0"/>
          </a:p>
        </p:txBody>
      </p:sp>
    </p:spTree>
    <p:extLst>
      <p:ext uri="{BB962C8B-B14F-4D97-AF65-F5344CB8AC3E}">
        <p14:creationId xmlns:p14="http://schemas.microsoft.com/office/powerpoint/2010/main" val="2377616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72E-BB16-40F9-A889-F702ABB3A0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EF7A56-1633-4EE5-A794-60530520641F}"/>
              </a:ext>
            </a:extLst>
          </p:cNvPr>
          <p:cNvSpPr>
            <a:spLocks noGrp="1"/>
          </p:cNvSpPr>
          <p:nvPr>
            <p:ph idx="1"/>
          </p:nvPr>
        </p:nvSpPr>
        <p:spPr/>
        <p:txBody>
          <a:bodyPr/>
          <a:lstStyle/>
          <a:p>
            <a:pPr algn="just"/>
            <a:r>
              <a:rPr lang="en-US" b="0" i="1" u="sng" dirty="0">
                <a:solidFill>
                  <a:srgbClr val="222222"/>
                </a:solidFill>
                <a:effectLst/>
                <a:latin typeface="Lato" panose="020F0502020204030203" pitchFamily="34" charset="0"/>
              </a:rPr>
              <a:t>Step 1:</a:t>
            </a:r>
            <a:r>
              <a:rPr lang="en-US" b="0" i="0" dirty="0">
                <a:solidFill>
                  <a:srgbClr val="222222"/>
                </a:solidFill>
                <a:effectLst/>
                <a:latin typeface="Lato" panose="020F0502020204030203" pitchFamily="34" charset="0"/>
              </a:rPr>
              <a:t>  The base learner takes all the distributions and assign equal weight or attention to each observation.</a:t>
            </a:r>
          </a:p>
          <a:p>
            <a:pPr algn="l"/>
            <a:r>
              <a:rPr lang="en-US" b="0" i="1" u="sng" dirty="0">
                <a:solidFill>
                  <a:srgbClr val="222222"/>
                </a:solidFill>
                <a:effectLst/>
                <a:latin typeface="Lato" panose="020F0502020204030203" pitchFamily="34" charset="0"/>
              </a:rPr>
              <a:t>Step 2:</a:t>
            </a:r>
            <a:r>
              <a:rPr lang="en-US" b="0" i="0" dirty="0">
                <a:solidFill>
                  <a:srgbClr val="222222"/>
                </a:solidFill>
                <a:effectLst/>
                <a:latin typeface="Lato" panose="020F0502020204030203" pitchFamily="34" charset="0"/>
              </a:rPr>
              <a:t> If there is any prediction error caused by first base learning algorithm, then  pay higher attention to observations having prediction error. Then,  apply the next base learning algorithm.</a:t>
            </a:r>
          </a:p>
          <a:p>
            <a:pPr algn="just"/>
            <a:r>
              <a:rPr lang="en-US" b="0" i="1" u="sng" dirty="0">
                <a:solidFill>
                  <a:srgbClr val="222222"/>
                </a:solidFill>
                <a:effectLst/>
                <a:latin typeface="Lato" panose="020F0502020204030203" pitchFamily="34" charset="0"/>
              </a:rPr>
              <a:t>Step 3:</a:t>
            </a:r>
            <a:r>
              <a:rPr lang="en-US" b="0" i="0" dirty="0">
                <a:solidFill>
                  <a:srgbClr val="222222"/>
                </a:solidFill>
                <a:effectLst/>
                <a:latin typeface="Lato" panose="020F0502020204030203" pitchFamily="34" charset="0"/>
              </a:rPr>
              <a:t> Iterate Step 2 till the limit of base learning algorithm is reached or higher accuracy is achieved.</a:t>
            </a:r>
          </a:p>
          <a:p>
            <a:endParaRPr lang="en-IN" dirty="0"/>
          </a:p>
        </p:txBody>
      </p:sp>
    </p:spTree>
    <p:extLst>
      <p:ext uri="{BB962C8B-B14F-4D97-AF65-F5344CB8AC3E}">
        <p14:creationId xmlns:p14="http://schemas.microsoft.com/office/powerpoint/2010/main" val="444646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D1759-102D-494A-880D-710885D95690}"/>
              </a:ext>
            </a:extLst>
          </p:cNvPr>
          <p:cNvSpPr>
            <a:spLocks noGrp="1"/>
          </p:cNvSpPr>
          <p:nvPr>
            <p:ph idx="1"/>
          </p:nvPr>
        </p:nvSpPr>
        <p:spPr>
          <a:xfrm>
            <a:off x="838200" y="878889"/>
            <a:ext cx="10515600" cy="5298074"/>
          </a:xfrm>
        </p:spPr>
        <p:txBody>
          <a:bodyPr>
            <a:normAutofit fontScale="85000" lnSpcReduction="10000"/>
          </a:bodyPr>
          <a:lstStyle/>
          <a:p>
            <a:pPr marL="0" indent="0">
              <a:buNone/>
            </a:pPr>
            <a:r>
              <a:rPr lang="en-US" dirty="0"/>
              <a:t>AdaBoost was the first really successful boosting algorithm developed for the purpose of binary classification. AdaBoost is short for Adaptive Boosting and is a very popular boosting technique that combines multiple “weak classifiers” into a single “strong classifier”. It was formulated by Yoav Freund and Robert </a:t>
            </a:r>
            <a:r>
              <a:rPr lang="en-US" dirty="0" err="1"/>
              <a:t>Schapire</a:t>
            </a:r>
            <a:r>
              <a:rPr lang="en-US" dirty="0"/>
              <a:t>. </a:t>
            </a:r>
          </a:p>
          <a:p>
            <a:pPr marL="0" indent="0">
              <a:buNone/>
            </a:pPr>
            <a:r>
              <a:rPr lang="en-US" dirty="0"/>
              <a:t>Algorithm: </a:t>
            </a:r>
          </a:p>
          <a:p>
            <a:pPr marL="0" indent="0">
              <a:buNone/>
            </a:pPr>
            <a:r>
              <a:rPr lang="en-US" dirty="0" err="1"/>
              <a:t>Initialise</a:t>
            </a:r>
            <a:r>
              <a:rPr lang="en-US" dirty="0"/>
              <a:t> the dataset and assign equal weight to each of the data point.</a:t>
            </a:r>
          </a:p>
          <a:p>
            <a:pPr marL="0" indent="0">
              <a:buNone/>
            </a:pPr>
            <a:r>
              <a:rPr lang="en-US" dirty="0"/>
              <a:t>Provide this as input to the model and identify the wrongly classified data points.</a:t>
            </a:r>
          </a:p>
          <a:p>
            <a:pPr marL="0" indent="0">
              <a:buNone/>
            </a:pPr>
            <a:r>
              <a:rPr lang="en-US" dirty="0"/>
              <a:t>Increase the weight of the wrongly classified data points.</a:t>
            </a:r>
          </a:p>
          <a:p>
            <a:pPr marL="0" indent="0">
              <a:buNone/>
            </a:pPr>
            <a:r>
              <a:rPr lang="en-US" dirty="0"/>
              <a:t>if (got required results) </a:t>
            </a:r>
          </a:p>
          <a:p>
            <a:pPr marL="0" indent="0">
              <a:buNone/>
            </a:pPr>
            <a:r>
              <a:rPr lang="en-US" dirty="0"/>
              <a:t>  </a:t>
            </a:r>
            <a:r>
              <a:rPr lang="en-US" dirty="0" err="1"/>
              <a:t>Goto</a:t>
            </a:r>
            <a:r>
              <a:rPr lang="en-US" dirty="0"/>
              <a:t> step 5 </a:t>
            </a:r>
          </a:p>
          <a:p>
            <a:pPr marL="0" indent="0">
              <a:buNone/>
            </a:pPr>
            <a:r>
              <a:rPr lang="en-US" dirty="0"/>
              <a:t>else </a:t>
            </a:r>
          </a:p>
          <a:p>
            <a:pPr marL="0" indent="0">
              <a:buNone/>
            </a:pPr>
            <a:r>
              <a:rPr lang="en-US" dirty="0"/>
              <a:t>  </a:t>
            </a:r>
            <a:r>
              <a:rPr lang="en-US" dirty="0" err="1"/>
              <a:t>Goto</a:t>
            </a:r>
            <a:r>
              <a:rPr lang="en-US" dirty="0"/>
              <a:t> step 2 </a:t>
            </a:r>
          </a:p>
          <a:p>
            <a:pPr marL="0" indent="0">
              <a:buNone/>
            </a:pPr>
            <a:r>
              <a:rPr lang="en-US" dirty="0"/>
              <a:t>End</a:t>
            </a:r>
            <a:endParaRPr lang="en-IN" dirty="0"/>
          </a:p>
        </p:txBody>
      </p:sp>
    </p:spTree>
    <p:extLst>
      <p:ext uri="{BB962C8B-B14F-4D97-AF65-F5344CB8AC3E}">
        <p14:creationId xmlns:p14="http://schemas.microsoft.com/office/powerpoint/2010/main" val="1792598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1D66-453F-46DB-89D1-951A87C72B6E}"/>
              </a:ext>
            </a:extLst>
          </p:cNvPr>
          <p:cNvSpPr>
            <a:spLocks noGrp="1"/>
          </p:cNvSpPr>
          <p:nvPr>
            <p:ph type="title"/>
          </p:nvPr>
        </p:nvSpPr>
        <p:spPr/>
        <p:txBody>
          <a:bodyPr/>
          <a:lstStyle/>
          <a:p>
            <a:r>
              <a:rPr lang="en-US" dirty="0"/>
              <a:t>Random forests</a:t>
            </a:r>
            <a:endParaRPr lang="en-IN" dirty="0"/>
          </a:p>
        </p:txBody>
      </p:sp>
      <p:sp>
        <p:nvSpPr>
          <p:cNvPr id="3" name="Content Placeholder 2">
            <a:extLst>
              <a:ext uri="{FF2B5EF4-FFF2-40B4-BE49-F238E27FC236}">
                <a16:creationId xmlns:a16="http://schemas.microsoft.com/office/drawing/2014/main" id="{B7C96E99-2CF3-41DA-9215-46257440E6EC}"/>
              </a:ext>
            </a:extLst>
          </p:cNvPr>
          <p:cNvSpPr>
            <a:spLocks noGrp="1"/>
          </p:cNvSpPr>
          <p:nvPr>
            <p:ph idx="1"/>
          </p:nvPr>
        </p:nvSpPr>
        <p:spPr/>
        <p:txBody>
          <a:bodyPr/>
          <a:lstStyle/>
          <a:p>
            <a:r>
              <a:rPr lang="en-US" dirty="0"/>
              <a:t>Another ensemble-based method called random forests (or decision tree forests) focuses only on ensembles of decision trees.</a:t>
            </a:r>
          </a:p>
          <a:p>
            <a:r>
              <a:rPr lang="en-US" dirty="0"/>
              <a:t> This method was championed by Leo </a:t>
            </a:r>
            <a:r>
              <a:rPr lang="en-US" dirty="0" err="1"/>
              <a:t>Breiman</a:t>
            </a:r>
            <a:r>
              <a:rPr lang="en-US" dirty="0"/>
              <a:t> and Adele Cutler</a:t>
            </a:r>
          </a:p>
          <a:p>
            <a:r>
              <a:rPr lang="en-US" dirty="0"/>
              <a:t> Combines the base principles of bagging with random feature selection to add additional diversity to the decision tree models. </a:t>
            </a:r>
          </a:p>
          <a:p>
            <a:r>
              <a:rPr lang="en-US" dirty="0"/>
              <a:t>After the ensemble of trees (the forest) is generated, the model uses a vote to combine the trees' predictions.</a:t>
            </a:r>
            <a:endParaRPr lang="en-IN" dirty="0"/>
          </a:p>
        </p:txBody>
      </p:sp>
    </p:spTree>
    <p:extLst>
      <p:ext uri="{BB962C8B-B14F-4D97-AF65-F5344CB8AC3E}">
        <p14:creationId xmlns:p14="http://schemas.microsoft.com/office/powerpoint/2010/main" val="41932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8F2ED1-E6D6-41F9-A4A6-1652A97951B5}"/>
              </a:ext>
            </a:extLst>
          </p:cNvPr>
          <p:cNvPicPr>
            <a:picLocks noGrp="1" noChangeAspect="1"/>
          </p:cNvPicPr>
          <p:nvPr>
            <p:ph idx="1"/>
          </p:nvPr>
        </p:nvPicPr>
        <p:blipFill>
          <a:blip r:embed="rId2"/>
          <a:stretch>
            <a:fillRect/>
          </a:stretch>
        </p:blipFill>
        <p:spPr>
          <a:xfrm>
            <a:off x="3238500" y="2096294"/>
            <a:ext cx="5715000" cy="3810000"/>
          </a:xfrm>
          <a:prstGeom prst="rect">
            <a:avLst/>
          </a:prstGeom>
        </p:spPr>
      </p:pic>
    </p:spTree>
    <p:extLst>
      <p:ext uri="{BB962C8B-B14F-4D97-AF65-F5344CB8AC3E}">
        <p14:creationId xmlns:p14="http://schemas.microsoft.com/office/powerpoint/2010/main" val="2719620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A6E71-62E3-4D41-AD52-F2A1E09A8A23}"/>
              </a:ext>
            </a:extLst>
          </p:cNvPr>
          <p:cNvSpPr>
            <a:spLocks noGrp="1"/>
          </p:cNvSpPr>
          <p:nvPr>
            <p:ph idx="1"/>
          </p:nvPr>
        </p:nvSpPr>
        <p:spPr>
          <a:xfrm>
            <a:off x="838200" y="807868"/>
            <a:ext cx="10515600" cy="5369095"/>
          </a:xfrm>
        </p:spPr>
        <p:txBody>
          <a:bodyPr/>
          <a:lstStyle/>
          <a:p>
            <a:r>
              <a:rPr lang="en-US" dirty="0"/>
              <a:t>Random forests combine versatility and power into a single machine learning approach. As the ensemble uses only a small, random portion of the full feature set, random forests can handle extremely large datasets.</a:t>
            </a:r>
          </a:p>
          <a:p>
            <a:r>
              <a:rPr lang="en-US" dirty="0"/>
              <a:t>Random forests tend to be easier to use and less prone to overfitting. </a:t>
            </a:r>
            <a:endParaRPr lang="en-IN" dirty="0"/>
          </a:p>
        </p:txBody>
      </p:sp>
      <p:pic>
        <p:nvPicPr>
          <p:cNvPr id="5" name="Picture 4">
            <a:extLst>
              <a:ext uri="{FF2B5EF4-FFF2-40B4-BE49-F238E27FC236}">
                <a16:creationId xmlns:a16="http://schemas.microsoft.com/office/drawing/2014/main" id="{0A399AA6-FEC2-4DD9-BD65-09573FB11822}"/>
              </a:ext>
            </a:extLst>
          </p:cNvPr>
          <p:cNvPicPr>
            <a:picLocks noChangeAspect="1"/>
          </p:cNvPicPr>
          <p:nvPr/>
        </p:nvPicPr>
        <p:blipFill>
          <a:blip r:embed="rId2"/>
          <a:stretch>
            <a:fillRect/>
          </a:stretch>
        </p:blipFill>
        <p:spPr>
          <a:xfrm>
            <a:off x="2275873" y="2957513"/>
            <a:ext cx="8048625" cy="3219450"/>
          </a:xfrm>
          <a:prstGeom prst="rect">
            <a:avLst/>
          </a:prstGeom>
        </p:spPr>
      </p:pic>
    </p:spTree>
    <p:extLst>
      <p:ext uri="{BB962C8B-B14F-4D97-AF65-F5344CB8AC3E}">
        <p14:creationId xmlns:p14="http://schemas.microsoft.com/office/powerpoint/2010/main" val="239778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72B7-A11C-450F-A058-B0EF699C002A}"/>
              </a:ext>
            </a:extLst>
          </p:cNvPr>
          <p:cNvSpPr>
            <a:spLocks noGrp="1"/>
          </p:cNvSpPr>
          <p:nvPr>
            <p:ph type="title"/>
          </p:nvPr>
        </p:nvSpPr>
        <p:spPr/>
        <p:txBody>
          <a:bodyPr/>
          <a:lstStyle/>
          <a:p>
            <a:r>
              <a:rPr lang="en-IN" dirty="0"/>
              <a:t>K-Means Algorithm</a:t>
            </a:r>
          </a:p>
        </p:txBody>
      </p:sp>
      <p:sp>
        <p:nvSpPr>
          <p:cNvPr id="3" name="Content Placeholder 2">
            <a:extLst>
              <a:ext uri="{FF2B5EF4-FFF2-40B4-BE49-F238E27FC236}">
                <a16:creationId xmlns:a16="http://schemas.microsoft.com/office/drawing/2014/main" id="{34C02A8A-DA8C-47F1-8B48-EF7EDAE2565B}"/>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 working of the K-Means algorithm is explained in the below steps:</a:t>
            </a:r>
          </a:p>
          <a:p>
            <a:pPr algn="just"/>
            <a:r>
              <a:rPr lang="en-US" b="1" i="0" dirty="0">
                <a:solidFill>
                  <a:srgbClr val="333333"/>
                </a:solidFill>
                <a:effectLst/>
                <a:latin typeface="inter-bold"/>
              </a:rPr>
              <a:t>Step-1:</a:t>
            </a:r>
            <a:r>
              <a:rPr lang="en-US" b="0" i="0" dirty="0">
                <a:solidFill>
                  <a:srgbClr val="333333"/>
                </a:solidFill>
                <a:effectLst/>
                <a:latin typeface="inter-regular"/>
              </a:rPr>
              <a:t> Select the number K to decide the number of clusters.</a:t>
            </a:r>
          </a:p>
          <a:p>
            <a:pPr algn="just"/>
            <a:r>
              <a:rPr lang="en-US" b="1" i="0" dirty="0">
                <a:solidFill>
                  <a:srgbClr val="333333"/>
                </a:solidFill>
                <a:effectLst/>
                <a:latin typeface="inter-bold"/>
              </a:rPr>
              <a:t>Step-2:</a:t>
            </a:r>
            <a:r>
              <a:rPr lang="en-US" b="0" i="0" dirty="0">
                <a:solidFill>
                  <a:srgbClr val="333333"/>
                </a:solidFill>
                <a:effectLst/>
                <a:latin typeface="inter-regular"/>
              </a:rPr>
              <a:t> Select random K points or centroids. </a:t>
            </a:r>
          </a:p>
          <a:p>
            <a:pPr algn="just"/>
            <a:r>
              <a:rPr lang="en-US" b="1" i="0" dirty="0">
                <a:solidFill>
                  <a:srgbClr val="333333"/>
                </a:solidFill>
                <a:effectLst/>
                <a:latin typeface="inter-bold"/>
              </a:rPr>
              <a:t>Step-3:</a:t>
            </a:r>
            <a:r>
              <a:rPr lang="en-US" b="0" i="0" dirty="0">
                <a:solidFill>
                  <a:srgbClr val="333333"/>
                </a:solidFill>
                <a:effectLst/>
                <a:latin typeface="inter-regular"/>
              </a:rPr>
              <a:t> Assign each data point to their closest centroid, which will form the predefined K clusters.</a:t>
            </a:r>
          </a:p>
          <a:p>
            <a:pPr algn="just"/>
            <a:r>
              <a:rPr lang="en-US" b="1" i="0" dirty="0">
                <a:solidFill>
                  <a:srgbClr val="333333"/>
                </a:solidFill>
                <a:effectLst/>
                <a:latin typeface="inter-bold"/>
              </a:rPr>
              <a:t>Step-4:</a:t>
            </a:r>
            <a:r>
              <a:rPr lang="en-US" b="0" i="0" dirty="0">
                <a:solidFill>
                  <a:srgbClr val="333333"/>
                </a:solidFill>
                <a:effectLst/>
                <a:latin typeface="inter-regular"/>
              </a:rPr>
              <a:t> Calculate the variance and place a new centroid of each cluster.</a:t>
            </a:r>
          </a:p>
          <a:p>
            <a:pPr algn="just"/>
            <a:r>
              <a:rPr lang="en-US" b="1" i="0" dirty="0">
                <a:solidFill>
                  <a:srgbClr val="333333"/>
                </a:solidFill>
                <a:effectLst/>
                <a:latin typeface="inter-bold"/>
              </a:rPr>
              <a:t>Step-5:</a:t>
            </a:r>
            <a:r>
              <a:rPr lang="en-US" b="0" i="0" dirty="0">
                <a:solidFill>
                  <a:srgbClr val="333333"/>
                </a:solidFill>
                <a:effectLst/>
                <a:latin typeface="inter-regular"/>
              </a:rPr>
              <a:t> Repeat the third steps, which means reassign each datapoint to the new closest centroid of each cluster.</a:t>
            </a:r>
          </a:p>
          <a:p>
            <a:pPr algn="just"/>
            <a:r>
              <a:rPr lang="en-US" b="1" i="0" dirty="0">
                <a:solidFill>
                  <a:srgbClr val="333333"/>
                </a:solidFill>
                <a:effectLst/>
                <a:latin typeface="inter-bold"/>
              </a:rPr>
              <a:t>Step-6:</a:t>
            </a:r>
            <a:r>
              <a:rPr lang="en-US" b="0" i="0" dirty="0">
                <a:solidFill>
                  <a:srgbClr val="333333"/>
                </a:solidFill>
                <a:effectLst/>
                <a:latin typeface="inter-regular"/>
              </a:rPr>
              <a:t> If any reassignment occurs, then go to step-4 else go to FINISH.</a:t>
            </a:r>
          </a:p>
          <a:p>
            <a:pPr algn="just"/>
            <a:r>
              <a:rPr lang="en-US" b="1" i="0" dirty="0">
                <a:solidFill>
                  <a:srgbClr val="333333"/>
                </a:solidFill>
                <a:effectLst/>
                <a:latin typeface="inter-bold"/>
              </a:rPr>
              <a:t>Step-7</a:t>
            </a:r>
            <a:r>
              <a:rPr lang="en-US" b="0" i="0" dirty="0">
                <a:solidFill>
                  <a:srgbClr val="333333"/>
                </a:solidFill>
                <a:effectLst/>
                <a:latin typeface="inter-regular"/>
              </a:rPr>
              <a:t>: The model is ready.</a:t>
            </a:r>
          </a:p>
          <a:p>
            <a:pPr marL="0" indent="0">
              <a:buNone/>
            </a:pPr>
            <a:endParaRPr lang="en-IN" dirty="0"/>
          </a:p>
        </p:txBody>
      </p:sp>
    </p:spTree>
    <p:extLst>
      <p:ext uri="{BB962C8B-B14F-4D97-AF65-F5344CB8AC3E}">
        <p14:creationId xmlns:p14="http://schemas.microsoft.com/office/powerpoint/2010/main" val="323616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DF36-66AE-4786-BC9B-866079711E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5DE4A-5BD0-4686-BE31-55F80C59F8E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k-means algorithm assigns each of the n examples to one of the k clusters, where k is a number that has been determined ahead of time. The goal is to minimize the differences within each cluster and maximize the differences between the clusters.</a:t>
            </a:r>
          </a:p>
          <a:p>
            <a:pPr algn="just"/>
            <a:r>
              <a:rPr lang="en-US" sz="2400" dirty="0">
                <a:latin typeface="Times New Roman" panose="02020603050405020304" pitchFamily="18" charset="0"/>
                <a:cs typeface="Times New Roman" panose="02020603050405020304" pitchFamily="18" charset="0"/>
              </a:rPr>
              <a:t>Unless k and n are extremely small, it is not feasible to compute the optimal clusters across all the possible combinations of examples. </a:t>
            </a:r>
          </a:p>
          <a:p>
            <a:pPr algn="just"/>
            <a:r>
              <a:rPr lang="en-US" sz="2400" dirty="0">
                <a:latin typeface="Times New Roman" panose="02020603050405020304" pitchFamily="18" charset="0"/>
                <a:cs typeface="Times New Roman" panose="02020603050405020304" pitchFamily="18" charset="0"/>
              </a:rPr>
              <a:t>Algorithm uses a heuristic process that finds locally optimal solutions. This means that it starts with an initial guess for the cluster assignments, and then modifies the assignments slightly to see whether the changes improve the homogeneity within the clusters.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05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2BE9-C1E8-4228-9DE1-741FA502E9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B1286D-90F8-4375-B60B-F5E726EC9219}"/>
              </a:ext>
            </a:extLst>
          </p:cNvPr>
          <p:cNvSpPr>
            <a:spLocks noGrp="1"/>
          </p:cNvSpPr>
          <p:nvPr>
            <p:ph idx="1"/>
          </p:nvPr>
        </p:nvSpPr>
        <p:spPr/>
        <p:txBody>
          <a:bodyPr/>
          <a:lstStyle/>
          <a:p>
            <a:pPr marL="0" indent="0">
              <a:buNone/>
            </a:pPr>
            <a:r>
              <a:rPr lang="en-US" dirty="0"/>
              <a:t>The algorithm essentially involves two phases. </a:t>
            </a:r>
          </a:p>
          <a:p>
            <a:pPr algn="just"/>
            <a:r>
              <a:rPr lang="en-US" dirty="0"/>
              <a:t>First, it assigns examples to an initial set of k clusters. Then, it updates the assignments by adjusting the cluster boundaries according to the examples that currently fall into the cluster. </a:t>
            </a:r>
          </a:p>
          <a:p>
            <a:pPr algn="just"/>
            <a:r>
              <a:rPr lang="en-US" dirty="0"/>
              <a:t>The process of updating and assigning occurs several times until changes no longer improve the cluster fit. At this point, the process stops and the clusters are finalized.</a:t>
            </a:r>
            <a:endParaRPr lang="en-IN" dirty="0"/>
          </a:p>
        </p:txBody>
      </p:sp>
    </p:spTree>
    <p:extLst>
      <p:ext uri="{BB962C8B-B14F-4D97-AF65-F5344CB8AC3E}">
        <p14:creationId xmlns:p14="http://schemas.microsoft.com/office/powerpoint/2010/main" val="418057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D819-FFCE-47E7-8750-592856DD951B}"/>
              </a:ext>
            </a:extLst>
          </p:cNvPr>
          <p:cNvSpPr>
            <a:spLocks noGrp="1"/>
          </p:cNvSpPr>
          <p:nvPr>
            <p:ph type="title"/>
          </p:nvPr>
        </p:nvSpPr>
        <p:spPr/>
        <p:txBody>
          <a:bodyPr/>
          <a:lstStyle/>
          <a:p>
            <a:r>
              <a:rPr lang="en-US" dirty="0"/>
              <a:t>Using distance to assign and update clusters</a:t>
            </a:r>
            <a:endParaRPr lang="en-IN" dirty="0"/>
          </a:p>
        </p:txBody>
      </p:sp>
      <p:sp>
        <p:nvSpPr>
          <p:cNvPr id="3" name="Content Placeholder 2">
            <a:extLst>
              <a:ext uri="{FF2B5EF4-FFF2-40B4-BE49-F238E27FC236}">
                <a16:creationId xmlns:a16="http://schemas.microsoft.com/office/drawing/2014/main" id="{61581D3C-4EEC-44E7-B2D1-C8E0D999BD69}"/>
              </a:ext>
            </a:extLst>
          </p:cNvPr>
          <p:cNvSpPr>
            <a:spLocks noGrp="1"/>
          </p:cNvSpPr>
          <p:nvPr>
            <p:ph idx="1"/>
          </p:nvPr>
        </p:nvSpPr>
        <p:spPr/>
        <p:txBody>
          <a:bodyPr/>
          <a:lstStyle/>
          <a:p>
            <a:r>
              <a:rPr lang="en-US" dirty="0"/>
              <a:t>The k-means algorithm begins by choosing k points in the feature space to serve as the cluster centers.</a:t>
            </a:r>
          </a:p>
          <a:p>
            <a:r>
              <a:rPr lang="en-US" dirty="0"/>
              <a:t>The points are chosen by selecting k random examples from the training dataset. </a:t>
            </a:r>
          </a:p>
          <a:p>
            <a:r>
              <a:rPr lang="en-US" dirty="0"/>
              <a:t>In an example k = 3 points will be selected at random. These points are indicated by the star, triangle, and diamond in the following diagram</a:t>
            </a:r>
            <a:endParaRPr lang="en-IN" dirty="0"/>
          </a:p>
        </p:txBody>
      </p:sp>
    </p:spTree>
    <p:extLst>
      <p:ext uri="{BB962C8B-B14F-4D97-AF65-F5344CB8AC3E}">
        <p14:creationId xmlns:p14="http://schemas.microsoft.com/office/powerpoint/2010/main" val="140610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1837-460D-41A6-B793-7A2259B9B0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FC84DFE-1E7D-47C2-AF58-954445CE9ADB}"/>
              </a:ext>
            </a:extLst>
          </p:cNvPr>
          <p:cNvPicPr>
            <a:picLocks noGrp="1" noChangeAspect="1"/>
          </p:cNvPicPr>
          <p:nvPr>
            <p:ph idx="1"/>
          </p:nvPr>
        </p:nvPicPr>
        <p:blipFill>
          <a:blip r:embed="rId2"/>
          <a:stretch>
            <a:fillRect/>
          </a:stretch>
        </p:blipFill>
        <p:spPr>
          <a:xfrm>
            <a:off x="6313715" y="1863401"/>
            <a:ext cx="3352800" cy="3190875"/>
          </a:xfrm>
        </p:spPr>
      </p:pic>
      <p:pic>
        <p:nvPicPr>
          <p:cNvPr id="6" name="Picture 5">
            <a:extLst>
              <a:ext uri="{FF2B5EF4-FFF2-40B4-BE49-F238E27FC236}">
                <a16:creationId xmlns:a16="http://schemas.microsoft.com/office/drawing/2014/main" id="{4CF08A64-7CCE-4B9A-B386-73C68B3BEC12}"/>
              </a:ext>
            </a:extLst>
          </p:cNvPr>
          <p:cNvPicPr>
            <a:picLocks noChangeAspect="1"/>
          </p:cNvPicPr>
          <p:nvPr/>
        </p:nvPicPr>
        <p:blipFill>
          <a:blip r:embed="rId3"/>
          <a:stretch>
            <a:fillRect/>
          </a:stretch>
        </p:blipFill>
        <p:spPr>
          <a:xfrm>
            <a:off x="838200" y="1863401"/>
            <a:ext cx="3581400" cy="3467100"/>
          </a:xfrm>
          <a:prstGeom prst="rect">
            <a:avLst/>
          </a:prstGeom>
        </p:spPr>
      </p:pic>
    </p:spTree>
    <p:extLst>
      <p:ext uri="{BB962C8B-B14F-4D97-AF65-F5344CB8AC3E}">
        <p14:creationId xmlns:p14="http://schemas.microsoft.com/office/powerpoint/2010/main" val="384480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2990</Words>
  <Application>Microsoft Office PowerPoint</Application>
  <PresentationFormat>Widescreen</PresentationFormat>
  <Paragraphs>121</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Cambria</vt:lpstr>
      <vt:lpstr>inter-bold</vt:lpstr>
      <vt:lpstr>inter-regular</vt:lpstr>
      <vt:lpstr>Lato</vt:lpstr>
      <vt:lpstr>Times New Roman</vt:lpstr>
      <vt:lpstr>urw-din</vt:lpstr>
      <vt:lpstr>Office Theme</vt:lpstr>
      <vt:lpstr>PowerPoint Presentation</vt:lpstr>
      <vt:lpstr>Clustering</vt:lpstr>
      <vt:lpstr>PowerPoint Presentation</vt:lpstr>
      <vt:lpstr>Applications</vt:lpstr>
      <vt:lpstr>K-Means Algorithm</vt:lpstr>
      <vt:lpstr>PowerPoint Presentation</vt:lpstr>
      <vt:lpstr>PowerPoint Presentation</vt:lpstr>
      <vt:lpstr>Using distance to assign and update clusters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EVALUATING PERFORMANCE OF THE MODEL </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Area under the ROC curve(AUC)</vt:lpstr>
      <vt:lpstr>Cross Validation (CV)</vt:lpstr>
      <vt:lpstr>PowerPoint Presentation</vt:lpstr>
      <vt:lpstr>Bootstrap sampling/bootstrap/ bootstrapping</vt:lpstr>
      <vt:lpstr>PowerPoint Presentation</vt:lpstr>
      <vt:lpstr>Improving Model Performance</vt:lpstr>
      <vt:lpstr>Understanding ensembles</vt:lpstr>
      <vt:lpstr>PowerPoint Presentation</vt:lpstr>
      <vt:lpstr>Bagging</vt:lpstr>
      <vt:lpstr>PowerPoint Presentation</vt:lpstr>
      <vt:lpstr>Boosting</vt:lpstr>
      <vt:lpstr>PowerPoint Presentation</vt:lpstr>
      <vt:lpstr>PowerPoint Presentation</vt:lpstr>
      <vt:lpstr>PowerPoint Presentation</vt:lpstr>
      <vt:lpstr>Random forests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prajesha tm</dc:creator>
  <cp:lastModifiedBy>prajesha tm</cp:lastModifiedBy>
  <cp:revision>7</cp:revision>
  <dcterms:created xsi:type="dcterms:W3CDTF">2022-02-03T06:09:50Z</dcterms:created>
  <dcterms:modified xsi:type="dcterms:W3CDTF">2022-03-04T07:09:51Z</dcterms:modified>
</cp:coreProperties>
</file>