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9" r:id="rId7"/>
    <p:sldId id="258" r:id="rId8"/>
    <p:sldId id="280" r:id="rId9"/>
    <p:sldId id="281" r:id="rId10"/>
    <p:sldId id="282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43CFA-DD08-4D95-9C70-0EAAAB3BF130}" v="3" dt="2025-02-11T16:34:24.384"/>
    <p1510:client id="{EBA1775F-D826-71A7-C974-B7128B0A687B}" v="106" dt="2025-02-11T16:31:45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82" d="100"/>
          <a:sy n="82" d="100"/>
        </p:scale>
        <p:origin x="586" y="3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b="1" dirty="0"/>
              <a:t>Multi-Modal Image Retrieval 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b="1" dirty="0"/>
              <a:t>Key Features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88" y="2121840"/>
            <a:ext cx="4883425" cy="3821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100" b="1" dirty="0">
                <a:ea typeface="+mn-lt"/>
                <a:cs typeface="+mn-lt"/>
              </a:rPr>
              <a:t>Text-to-Image Search </a:t>
            </a:r>
            <a:r>
              <a:rPr lang="en-US" sz="1100" dirty="0">
                <a:ea typeface="+mn-lt"/>
                <a:cs typeface="+mn-lt"/>
              </a:rPr>
              <a:t>: Users can input a text query, and the system will retrieve the most relevant images based on semantic similarity.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ea typeface="+mn-lt"/>
                <a:cs typeface="+mn-lt"/>
              </a:rPr>
              <a:t>Pre-trained CLIP Model </a:t>
            </a:r>
            <a:r>
              <a:rPr lang="en-US" sz="1100" dirty="0">
                <a:ea typeface="+mn-lt"/>
                <a:cs typeface="+mn-lt"/>
              </a:rPr>
              <a:t>: Utilizes the </a:t>
            </a:r>
            <a:r>
              <a:rPr lang="en-US" sz="1100" b="1" dirty="0">
                <a:latin typeface="Consolas"/>
              </a:rPr>
              <a:t>clip-vit-base-patch32</a:t>
            </a:r>
            <a:r>
              <a:rPr lang="en-US" sz="1100" dirty="0">
                <a:ea typeface="+mn-lt"/>
                <a:cs typeface="+mn-lt"/>
              </a:rPr>
              <a:t> model for extracting features from both text and images.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ea typeface="+mn-lt"/>
                <a:cs typeface="+mn-lt"/>
              </a:rPr>
              <a:t>Efficient Image Feature Storage </a:t>
            </a:r>
            <a:r>
              <a:rPr lang="en-US" sz="1100" dirty="0">
                <a:ea typeface="+mn-lt"/>
                <a:cs typeface="+mn-lt"/>
              </a:rPr>
              <a:t>: Pre-computes and stores image features in memory to speed up query processing.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ea typeface="+mn-lt"/>
                <a:cs typeface="+mn-lt"/>
              </a:rPr>
              <a:t>Scalability </a:t>
            </a:r>
            <a:r>
              <a:rPr lang="en-US" sz="1100" dirty="0">
                <a:ea typeface="+mn-lt"/>
                <a:cs typeface="+mn-lt"/>
              </a:rPr>
              <a:t>: Limited to 500 images for demonstration purposes but can be scaled to handle larger datasets with appropriate optimizations.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ea typeface="+mn-lt"/>
                <a:cs typeface="+mn-lt"/>
              </a:rPr>
              <a:t>Web Interface </a:t>
            </a:r>
            <a:r>
              <a:rPr lang="en-US" sz="1100" dirty="0">
                <a:ea typeface="+mn-lt"/>
                <a:cs typeface="+mn-lt"/>
              </a:rPr>
              <a:t>: Built using Flask, providing an intuitive and interactive user interface.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1611" y="487680"/>
            <a:ext cx="5769830" cy="4812343"/>
          </a:xfrm>
        </p:spPr>
        <p:txBody>
          <a:bodyPr/>
          <a:lstStyle/>
          <a:p>
            <a:r>
              <a:rPr lang="en-US" b="1"/>
              <a:t>1. Choice of CLIP Model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ea typeface="+mj-lt"/>
                <a:cs typeface="+mj-lt"/>
              </a:rPr>
              <a:t>Reason </a:t>
            </a:r>
            <a:r>
              <a:rPr lang="en-US" sz="1100" dirty="0">
                <a:ea typeface="+mj-lt"/>
                <a:cs typeface="+mj-lt"/>
              </a:rPr>
              <a:t>: CLIP is a state-of-the-art model for multi-modal tasks like text-to-image search. It has been trained on a large dataset of text-image pairs, making it highly effective at understanding semantic relationships between text and images.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100" b="1" dirty="0">
                <a:ea typeface="+mj-lt"/>
                <a:cs typeface="+mj-lt"/>
              </a:rPr>
              <a:t>Advantages </a:t>
            </a:r>
            <a:r>
              <a:rPr lang="en-US" sz="1100" dirty="0">
                <a:ea typeface="+mj-lt"/>
                <a:cs typeface="+mj-lt"/>
              </a:rPr>
              <a:t>:</a:t>
            </a: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Zero-shot capability: No need for fine-tuning or additional training.</a:t>
            </a:r>
            <a:endParaRPr lang="en-US" dirty="0">
              <a:solidFill>
                <a:schemeClr val="bg1"/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1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High accuracy in matching textual queries to images.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b="1"/>
              <a:t>2. Pre-computation of Image Features</a:t>
            </a:r>
            <a:endParaRPr lang="en-US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Reason 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: To improve performance, image features are pre-computed and stored in a dictionary (</a:t>
            </a:r>
            <a:r>
              <a:rPr lang="en-US" sz="1600" err="1">
                <a:solidFill>
                  <a:srgbClr val="EB5757"/>
                </a:solidFill>
                <a:latin typeface="Consolas"/>
              </a:rPr>
              <a:t>image_features_dict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). This avoids redundant computations during runtime.</a:t>
            </a:r>
            <a:endParaRPr lang="en-US" sz="1600"/>
          </a:p>
          <a:p>
            <a:pPr marL="285750">
              <a:buFont typeface="Arial"/>
            </a:pPr>
            <a:r>
              <a:rPr lang="en-US" sz="1600" dirty="0">
                <a:ea typeface="+mn-lt"/>
                <a:cs typeface="+mn-lt"/>
              </a:rPr>
              <a:t>Trade-offs </a:t>
            </a: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:</a:t>
            </a:r>
            <a:endParaRPr lang="en-US" sz="1600"/>
          </a:p>
          <a:p>
            <a:pPr marL="568960" lvl="1">
              <a:buFont typeface="Arial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Increased memory usage due to storing feature vectors.</a:t>
            </a:r>
            <a:endParaRPr lang="en-US" sz="1600"/>
          </a:p>
          <a:p>
            <a:pPr marL="568960" lvl="1">
              <a:buFont typeface="Arial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However, this trade-off is acceptable for smaller datasets and ensures faster query processing.</a:t>
            </a:r>
            <a:endParaRPr lang="en-US" sz="1600" dirty="0"/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4133" y="406400"/>
            <a:ext cx="4996787" cy="5004057"/>
          </a:xfrm>
        </p:spPr>
        <p:txBody>
          <a:bodyPr/>
          <a:lstStyle/>
          <a:p>
            <a:r>
              <a:rPr lang="en-US" b="1" dirty="0"/>
              <a:t>3. Flask Web Framework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j-lt"/>
                <a:cs typeface="+mj-lt"/>
              </a:rPr>
              <a:t>Reason </a:t>
            </a:r>
            <a:r>
              <a:rPr lang="en-US" sz="1400" dirty="0">
                <a:ea typeface="+mj-lt"/>
                <a:cs typeface="+mj-lt"/>
              </a:rPr>
              <a:t>: Flask was chosen for its simplicity and ease of integration with Python-based machine learning models.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j-lt"/>
                <a:cs typeface="+mj-lt"/>
              </a:rPr>
              <a:t>Advantages </a:t>
            </a:r>
            <a:r>
              <a:rPr lang="en-US" sz="1400" dirty="0">
                <a:ea typeface="+mj-lt"/>
                <a:cs typeface="+mj-lt"/>
              </a:rPr>
              <a:t>:</a:t>
            </a:r>
            <a:endParaRPr lang="en-US" sz="1400"/>
          </a:p>
          <a:p>
            <a:pPr marL="285750" lvl="1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Lightweight and easy to deploy.</a:t>
            </a:r>
            <a:endParaRPr lang="en-US" sz="1400">
              <a:solidFill>
                <a:schemeClr val="bg1"/>
              </a:solidFill>
            </a:endParaRPr>
          </a:p>
          <a:p>
            <a:pPr marL="285750" lvl="1" indent="-285750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  <a:ea typeface="+mj-lt"/>
                <a:cs typeface="+mj-lt"/>
              </a:rPr>
              <a:t>Suitable for small-scale applications and demonstrations.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b="1"/>
              <a:t>4. Dataset Limitation</a:t>
            </a:r>
            <a:endParaRPr lang="en-US"/>
          </a:p>
          <a:p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77873" y="2346031"/>
            <a:ext cx="7389193" cy="3234264"/>
          </a:xfrm>
        </p:spPr>
        <p:txBody>
          <a:bodyPr vert="horz" lIns="91440" tIns="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Reason </a:t>
            </a:r>
            <a:r>
              <a:rPr lang="en-US" dirty="0">
                <a:ea typeface="+mn-lt"/>
                <a:cs typeface="+mn-lt"/>
              </a:rPr>
              <a:t>: For demonstration purposes, the dataset is limited to 500 images. This ensures quick loading times and reduces computational overhead during development.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Future Scalability 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568960" lvl="1">
              <a:buFont typeface="Arial"/>
            </a:pPr>
            <a:r>
              <a:rPr lang="en-US" dirty="0">
                <a:ea typeface="+mn-lt"/>
                <a:cs typeface="+mn-lt"/>
              </a:rPr>
              <a:t>For larger datasets, we could implement indexing techniques like FAISS or Annoy for efficient nearest neighbor searches.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b="1"/>
              <a:t>5. File Upload and Validation</a:t>
            </a:r>
            <a:endParaRPr lang="en-US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42446" y="2341990"/>
            <a:ext cx="8477414" cy="3208183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>
                <a:ea typeface="+mn-lt"/>
                <a:cs typeface="+mn-lt"/>
              </a:rPr>
              <a:t>Reason </a:t>
            </a:r>
            <a:r>
              <a:rPr lang="en-US" sz="1600" dirty="0">
                <a:ea typeface="+mn-lt"/>
                <a:cs typeface="+mn-lt"/>
              </a:rPr>
              <a:t>: The </a:t>
            </a:r>
            <a:r>
              <a:rPr lang="en-US" sz="1600" b="1" err="1">
                <a:latin typeface="Consolas"/>
              </a:rPr>
              <a:t>allowed_file</a:t>
            </a:r>
            <a:r>
              <a:rPr lang="en-US" sz="1600" dirty="0">
                <a:ea typeface="+mn-lt"/>
                <a:cs typeface="+mn-lt"/>
              </a:rPr>
              <a:t> function ensures only valid image files (PNG, JPG, JPEG) are processed, preventing errors or security vulnerabilities.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523117"/>
            <a:ext cx="5884027" cy="1204912"/>
          </a:xfrm>
        </p:spPr>
        <p:txBody>
          <a:bodyPr/>
          <a:lstStyle/>
          <a:p>
            <a:r>
              <a:rPr lang="en-US" b="1"/>
              <a:t>Challenges Faced</a:t>
            </a:r>
            <a:endParaRPr lang="en-US"/>
          </a:p>
          <a:p>
            <a:endParaRPr lang="en-US" dirty="0"/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80682" y="1717122"/>
            <a:ext cx="7066741" cy="3817869"/>
          </a:xfrm>
        </p:spPr>
        <p:txBody>
          <a:bodyPr vert="horz" lIns="91440" tIns="0" rIns="91440" bIns="45720" rtlCol="0" anchor="t">
            <a:noAutofit/>
          </a:bodyPr>
          <a:lstStyle/>
          <a:p>
            <a:r>
              <a:rPr lang="en-US" sz="1200" b="1" dirty="0"/>
              <a:t>1. Memory Constraints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ea typeface="+mn-lt"/>
                <a:cs typeface="+mn-lt"/>
              </a:rPr>
              <a:t>Challenge </a:t>
            </a:r>
            <a:r>
              <a:rPr lang="en-US" sz="1200" dirty="0">
                <a:ea typeface="+mn-lt"/>
                <a:cs typeface="+mn-lt"/>
              </a:rPr>
              <a:t>: Pre-computing and storing image features for a large dataset can consume significant memory.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ea typeface="+mn-lt"/>
                <a:cs typeface="+mn-lt"/>
              </a:rPr>
              <a:t>Solution </a:t>
            </a:r>
            <a:r>
              <a:rPr lang="en-US" sz="1200" dirty="0">
                <a:ea typeface="+mn-lt"/>
                <a:cs typeface="+mn-lt"/>
              </a:rPr>
              <a:t>: Limited the dataset size to 500 images for demonstration. For larger datasets, features could be stored in a database or disk-based storage.</a:t>
            </a:r>
            <a:endParaRPr lang="en-US" sz="1200"/>
          </a:p>
          <a:p>
            <a:r>
              <a:rPr lang="en-US" sz="1200" b="1" dirty="0"/>
              <a:t>2. Performance Optimization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ea typeface="+mn-lt"/>
                <a:cs typeface="+mn-lt"/>
              </a:rPr>
              <a:t>Challenge </a:t>
            </a:r>
            <a:r>
              <a:rPr lang="en-US" sz="1200" dirty="0">
                <a:ea typeface="+mn-lt"/>
                <a:cs typeface="+mn-lt"/>
              </a:rPr>
              <a:t>: Computing cosine similarities for all images in real-time can be computationally expensive.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ea typeface="+mn-lt"/>
                <a:cs typeface="+mn-lt"/>
              </a:rPr>
              <a:t>Solution </a:t>
            </a:r>
            <a:r>
              <a:rPr lang="en-US" sz="1200" dirty="0">
                <a:ea typeface="+mn-lt"/>
                <a:cs typeface="+mn-lt"/>
              </a:rPr>
              <a:t>: Pre-computed image features and used them directly for comparison, significantly reducing computation time</a:t>
            </a:r>
            <a:endParaRPr lang="en-US" sz="1200"/>
          </a:p>
          <a:p>
            <a:r>
              <a:rPr lang="en-US" sz="1200" b="1" dirty="0"/>
              <a:t>3. Handling Empty Queries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ea typeface="+mn-lt"/>
                <a:cs typeface="+mn-lt"/>
              </a:rPr>
              <a:t>Challenge </a:t>
            </a:r>
            <a:r>
              <a:rPr lang="en-US" sz="1200" dirty="0">
                <a:ea typeface="+mn-lt"/>
                <a:cs typeface="+mn-lt"/>
              </a:rPr>
              <a:t>: Ensuring the system handles empty or invalid queries gracefully.</a:t>
            </a:r>
            <a:endParaRPr lang="en-US" sz="1200"/>
          </a:p>
          <a:p>
            <a:pPr marL="285750" indent="-285750">
              <a:buFont typeface="Arial"/>
              <a:buChar char="•"/>
            </a:pPr>
            <a:r>
              <a:rPr lang="en-US" sz="1200" b="1" dirty="0">
                <a:ea typeface="+mn-lt"/>
                <a:cs typeface="+mn-lt"/>
              </a:rPr>
              <a:t>Solution </a:t>
            </a:r>
            <a:r>
              <a:rPr lang="en-US" sz="1200" dirty="0">
                <a:ea typeface="+mn-lt"/>
                <a:cs typeface="+mn-lt"/>
              </a:rPr>
              <a:t>: Added validation checks to redirect users back to the homepage if no query is provided</a:t>
            </a:r>
            <a:r>
              <a:rPr lang="en-US" sz="1100" dirty="0">
                <a:solidFill>
                  <a:srgbClr val="374151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Marshall Mulanga </a:t>
            </a:r>
            <a:r>
              <a:rPr lang="en-US" dirty="0" err="1"/>
              <a:t>Nekhubvi</a:t>
            </a:r>
          </a:p>
          <a:p>
            <a:r>
              <a:rPr lang="en-US" dirty="0"/>
              <a:t>0730176842</a:t>
            </a:r>
          </a:p>
          <a:p>
            <a:r>
              <a:rPr lang="en-US" dirty="0"/>
              <a:t>Marshallmulanga@gmail.com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sharepoint/v3"/>
    <ds:schemaRef ds:uri="71af3243-3dd4-4a8d-8c0d-dd76da1f02a5"/>
    <ds:schemaRef ds:uri="http://purl.org/dc/terms/"/>
    <ds:schemaRef ds:uri="230e9df3-be65-4c73-a93b-d1236ebd677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498</Words>
  <Application>Microsoft Office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Tenorite</vt:lpstr>
      <vt:lpstr>Custom</vt:lpstr>
      <vt:lpstr>Multi-Modal Image Retrieval System </vt:lpstr>
      <vt:lpstr>Key Features </vt:lpstr>
      <vt:lpstr>1. Choice of CLIP Model Reason : CLIP is a state-of-the-art model for multi-modal tasks like text-to-image search. It has been trained on a large dataset of text-image pairs, making it highly effective at understanding semantic relationships between text and images. Advantages : Zero-shot capability: No need for fine-tuning or additional training. High accuracy in matching textual queries to images. </vt:lpstr>
      <vt:lpstr>2. Pre-computation of Image Features </vt:lpstr>
      <vt:lpstr>3. Flask Web Framework Reason : Flask was chosen for its simplicity and ease of integration with Python-based machine learning models. Advantages : Lightweight and easy to deploy. Suitable for small-scale applications and demonstrations. </vt:lpstr>
      <vt:lpstr>4. Dataset Limitation </vt:lpstr>
      <vt:lpstr>5. File Upload and Validation </vt:lpstr>
      <vt:lpstr>Challenges Faced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Marshall Mulanga</dc:creator>
  <cp:lastModifiedBy>MULANGA MARSHALL NEKHUBVI</cp:lastModifiedBy>
  <cp:revision>66</cp:revision>
  <dcterms:created xsi:type="dcterms:W3CDTF">2025-02-11T16:06:18Z</dcterms:created>
  <dcterms:modified xsi:type="dcterms:W3CDTF">2025-02-11T16:34:26Z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