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drawing5.xml" ContentType="application/vnd.ms-office.drawingml.diagramDrawing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5.xml" ContentType="application/vnd.openxmlformats-officedocument.drawingml.diagramColors+xml"/>
  <Override PartName="/ppt/diagrams/drawing3.xml" ContentType="application/vnd.ms-office.drawingml.diagramDrawing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8" r:id="rId15"/>
    <p:sldId id="275" r:id="rId16"/>
    <p:sldId id="277" r:id="rId17"/>
    <p:sldId id="279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09D54-E150-4BB2-B14B-320B747254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3F268C-B2F8-49F6-94CF-2B12D787863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tx1"/>
              </a:solidFill>
            </a:rPr>
            <a:t>Bens – são  as coisas capazes de satisfazer as necessidades humanas e suscetíveis de avaliação econômica</a:t>
          </a:r>
          <a:r>
            <a:rPr lang="pt-BR" dirty="0"/>
            <a:t>.</a:t>
          </a:r>
          <a:endParaRPr lang="en-US" dirty="0"/>
        </a:p>
      </dgm:t>
    </dgm:pt>
    <dgm:pt modelId="{B3FB2A14-45EB-431D-98F1-C5880F3EFDCA}" type="parTrans" cxnId="{903EA46F-9562-403C-9476-B78FDE628D07}">
      <dgm:prSet/>
      <dgm:spPr/>
      <dgm:t>
        <a:bodyPr/>
        <a:lstStyle/>
        <a:p>
          <a:endParaRPr lang="en-US"/>
        </a:p>
      </dgm:t>
    </dgm:pt>
    <dgm:pt modelId="{BEEFC64B-4DE5-4C45-BB4D-105DA9D4C202}" type="sibTrans" cxnId="{903EA46F-9562-403C-9476-B78FDE628D07}">
      <dgm:prSet/>
      <dgm:spPr/>
      <dgm:t>
        <a:bodyPr/>
        <a:lstStyle/>
        <a:p>
          <a:endParaRPr lang="en-US"/>
        </a:p>
      </dgm:t>
    </dgm:pt>
    <dgm:pt modelId="{62B191AE-67FD-49FB-B500-485568B4BA4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tx1"/>
              </a:solidFill>
            </a:rPr>
            <a:t>Bens Materiais – Veículos, Móveis </a:t>
          </a:r>
          <a:r>
            <a:rPr lang="pt-BR" dirty="0" err="1">
              <a:solidFill>
                <a:schemeClr val="tx1"/>
              </a:solidFill>
            </a:rPr>
            <a:t>etc</a:t>
          </a:r>
          <a:endParaRPr lang="en-US" dirty="0">
            <a:solidFill>
              <a:schemeClr val="tx1"/>
            </a:solidFill>
          </a:endParaRPr>
        </a:p>
      </dgm:t>
    </dgm:pt>
    <dgm:pt modelId="{EC7C4551-66BA-482B-8E40-1755FBD7C6C5}" type="parTrans" cxnId="{ADEC3DF6-54CA-4F5D-8BA7-AB460671C7C1}">
      <dgm:prSet/>
      <dgm:spPr/>
      <dgm:t>
        <a:bodyPr/>
        <a:lstStyle/>
        <a:p>
          <a:endParaRPr lang="en-US"/>
        </a:p>
      </dgm:t>
    </dgm:pt>
    <dgm:pt modelId="{909624F9-4149-400B-8539-89E0F7DDD4B6}" type="sibTrans" cxnId="{ADEC3DF6-54CA-4F5D-8BA7-AB460671C7C1}">
      <dgm:prSet/>
      <dgm:spPr/>
      <dgm:t>
        <a:bodyPr/>
        <a:lstStyle/>
        <a:p>
          <a:endParaRPr lang="en-US"/>
        </a:p>
      </dgm:t>
    </dgm:pt>
    <dgm:pt modelId="{87C6BEB0-0A08-4EB3-9EFD-23FC53A5617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tx1"/>
              </a:solidFill>
            </a:rPr>
            <a:t>Bens Imateriais – Fundo de comércio, Benfeitoria em imóveis de 3º, Marcas e Patentes.</a:t>
          </a:r>
          <a:endParaRPr lang="en-US" dirty="0">
            <a:solidFill>
              <a:schemeClr val="tx1"/>
            </a:solidFill>
          </a:endParaRPr>
        </a:p>
      </dgm:t>
    </dgm:pt>
    <dgm:pt modelId="{C70FC30D-FA50-4A0E-8741-41FD0E958717}" type="parTrans" cxnId="{8A4A4E36-CF90-4F0D-85C5-CA4FCD9B2626}">
      <dgm:prSet/>
      <dgm:spPr/>
      <dgm:t>
        <a:bodyPr/>
        <a:lstStyle/>
        <a:p>
          <a:endParaRPr lang="en-US"/>
        </a:p>
      </dgm:t>
    </dgm:pt>
    <dgm:pt modelId="{0C26A49A-9846-41B7-A76A-2BF2568CE652}" type="sibTrans" cxnId="{8A4A4E36-CF90-4F0D-85C5-CA4FCD9B2626}">
      <dgm:prSet/>
      <dgm:spPr/>
      <dgm:t>
        <a:bodyPr/>
        <a:lstStyle/>
        <a:p>
          <a:endParaRPr lang="en-US"/>
        </a:p>
      </dgm:t>
    </dgm:pt>
    <dgm:pt modelId="{D1FF81A9-7E5E-47E8-B9C5-E1D66061B376}" type="pres">
      <dgm:prSet presAssocID="{5C309D54-E150-4BB2-B14B-320B747254A5}" presName="root" presStyleCnt="0">
        <dgm:presLayoutVars>
          <dgm:dir/>
          <dgm:resizeHandles val="exact"/>
        </dgm:presLayoutVars>
      </dgm:prSet>
      <dgm:spPr/>
    </dgm:pt>
    <dgm:pt modelId="{DB7CAD8D-016C-473B-B684-C6BEE83FE2C4}" type="pres">
      <dgm:prSet presAssocID="{2E3F268C-B2F8-49F6-94CF-2B12D7878631}" presName="compNode" presStyleCnt="0"/>
      <dgm:spPr/>
    </dgm:pt>
    <dgm:pt modelId="{0B04206F-EEFC-4E0C-9728-4C8C5BF3102B}" type="pres">
      <dgm:prSet presAssocID="{2E3F268C-B2F8-49F6-94CF-2B12D7878631}" presName="bgRect" presStyleLbl="bgShp" presStyleIdx="0" presStyleCnt="3"/>
      <dgm:spPr/>
    </dgm:pt>
    <dgm:pt modelId="{8339D402-2E87-4D3E-8C6B-1EAAB2B7843F}" type="pres">
      <dgm:prSet presAssocID="{2E3F268C-B2F8-49F6-94CF-2B12D78786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6E0704A-FEDD-46E8-8B3E-B7A37A6CBAEE}" type="pres">
      <dgm:prSet presAssocID="{2E3F268C-B2F8-49F6-94CF-2B12D7878631}" presName="spaceRect" presStyleCnt="0"/>
      <dgm:spPr/>
    </dgm:pt>
    <dgm:pt modelId="{CAADE55B-6B6A-4BCC-A404-F333EB9D06A1}" type="pres">
      <dgm:prSet presAssocID="{2E3F268C-B2F8-49F6-94CF-2B12D7878631}" presName="parTx" presStyleLbl="revTx" presStyleIdx="0" presStyleCnt="3">
        <dgm:presLayoutVars>
          <dgm:chMax val="0"/>
          <dgm:chPref val="0"/>
        </dgm:presLayoutVars>
      </dgm:prSet>
      <dgm:spPr/>
    </dgm:pt>
    <dgm:pt modelId="{DD518627-DE7F-4FF2-A7F3-1485A79C6DA7}" type="pres">
      <dgm:prSet presAssocID="{BEEFC64B-4DE5-4C45-BB4D-105DA9D4C202}" presName="sibTrans" presStyleCnt="0"/>
      <dgm:spPr/>
    </dgm:pt>
    <dgm:pt modelId="{30F96272-1DC0-4CA8-A704-18ACF703932F}" type="pres">
      <dgm:prSet presAssocID="{62B191AE-67FD-49FB-B500-485568B4BA45}" presName="compNode" presStyleCnt="0"/>
      <dgm:spPr/>
    </dgm:pt>
    <dgm:pt modelId="{5FC1505B-4D66-4D39-B998-634C9D49F098}" type="pres">
      <dgm:prSet presAssocID="{62B191AE-67FD-49FB-B500-485568B4BA45}" presName="bgRect" presStyleLbl="bgShp" presStyleIdx="1" presStyleCnt="3"/>
      <dgm:spPr/>
    </dgm:pt>
    <dgm:pt modelId="{59626336-7FEF-4031-BCE7-F8ECE6132653}" type="pres">
      <dgm:prSet presAssocID="{62B191AE-67FD-49FB-B500-485568B4BA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nhão"/>
        </a:ext>
      </dgm:extLst>
    </dgm:pt>
    <dgm:pt modelId="{7BB3D809-FF94-400F-969B-A5444F4FF10B}" type="pres">
      <dgm:prSet presAssocID="{62B191AE-67FD-49FB-B500-485568B4BA45}" presName="spaceRect" presStyleCnt="0"/>
      <dgm:spPr/>
    </dgm:pt>
    <dgm:pt modelId="{9D8F5E17-5467-4B91-A622-81D28864D856}" type="pres">
      <dgm:prSet presAssocID="{62B191AE-67FD-49FB-B500-485568B4BA45}" presName="parTx" presStyleLbl="revTx" presStyleIdx="1" presStyleCnt="3">
        <dgm:presLayoutVars>
          <dgm:chMax val="0"/>
          <dgm:chPref val="0"/>
        </dgm:presLayoutVars>
      </dgm:prSet>
      <dgm:spPr/>
    </dgm:pt>
    <dgm:pt modelId="{46854BFC-0A83-4C7D-838F-4177F3F9DC16}" type="pres">
      <dgm:prSet presAssocID="{909624F9-4149-400B-8539-89E0F7DDD4B6}" presName="sibTrans" presStyleCnt="0"/>
      <dgm:spPr/>
    </dgm:pt>
    <dgm:pt modelId="{2E47A6FF-7FCF-4F81-8237-4876F60DFA15}" type="pres">
      <dgm:prSet presAssocID="{87C6BEB0-0A08-4EB3-9EFD-23FC53A5617B}" presName="compNode" presStyleCnt="0"/>
      <dgm:spPr/>
    </dgm:pt>
    <dgm:pt modelId="{81B1F220-FB80-42AB-BB25-F1E2A3A734B5}" type="pres">
      <dgm:prSet presAssocID="{87C6BEB0-0A08-4EB3-9EFD-23FC53A5617B}" presName="bgRect" presStyleLbl="bgShp" presStyleIdx="2" presStyleCnt="3"/>
      <dgm:spPr/>
    </dgm:pt>
    <dgm:pt modelId="{0AF885DE-E1E1-4ECF-8AE1-D2F0FC675227}" type="pres">
      <dgm:prSet presAssocID="{87C6BEB0-0A08-4EB3-9EFD-23FC53A5617B}" presName="iconRect" presStyleLbl="node1" presStyleIdx="2" presStyleCnt="3" custLinFactNeighborX="-4718" custLinFactNeighborY="78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sia"/>
        </a:ext>
      </dgm:extLst>
    </dgm:pt>
    <dgm:pt modelId="{2B14DAE7-B577-42D8-B44A-5BB237A27F9A}" type="pres">
      <dgm:prSet presAssocID="{87C6BEB0-0A08-4EB3-9EFD-23FC53A5617B}" presName="spaceRect" presStyleCnt="0"/>
      <dgm:spPr/>
    </dgm:pt>
    <dgm:pt modelId="{1E4A67DF-3A5F-4397-A8F9-BDBEC11CB385}" type="pres">
      <dgm:prSet presAssocID="{87C6BEB0-0A08-4EB3-9EFD-23FC53A561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9F391A-C970-4CAD-AA6F-2925A2E81B92}" type="presOf" srcId="{62B191AE-67FD-49FB-B500-485568B4BA45}" destId="{9D8F5E17-5467-4B91-A622-81D28864D856}" srcOrd="0" destOrd="0" presId="urn:microsoft.com/office/officeart/2018/2/layout/IconVerticalSolidList"/>
    <dgm:cxn modelId="{8A4A4E36-CF90-4F0D-85C5-CA4FCD9B2626}" srcId="{5C309D54-E150-4BB2-B14B-320B747254A5}" destId="{87C6BEB0-0A08-4EB3-9EFD-23FC53A5617B}" srcOrd="2" destOrd="0" parTransId="{C70FC30D-FA50-4A0E-8741-41FD0E958717}" sibTransId="{0C26A49A-9846-41B7-A76A-2BF2568CE652}"/>
    <dgm:cxn modelId="{903EA46F-9562-403C-9476-B78FDE628D07}" srcId="{5C309D54-E150-4BB2-B14B-320B747254A5}" destId="{2E3F268C-B2F8-49F6-94CF-2B12D7878631}" srcOrd="0" destOrd="0" parTransId="{B3FB2A14-45EB-431D-98F1-C5880F3EFDCA}" sibTransId="{BEEFC64B-4DE5-4C45-BB4D-105DA9D4C202}"/>
    <dgm:cxn modelId="{00B96388-2D3F-4338-9F50-C7B1652A16D5}" type="presOf" srcId="{87C6BEB0-0A08-4EB3-9EFD-23FC53A5617B}" destId="{1E4A67DF-3A5F-4397-A8F9-BDBEC11CB385}" srcOrd="0" destOrd="0" presId="urn:microsoft.com/office/officeart/2018/2/layout/IconVerticalSolidList"/>
    <dgm:cxn modelId="{49556DD1-F18D-4325-9E25-66214297D133}" type="presOf" srcId="{5C309D54-E150-4BB2-B14B-320B747254A5}" destId="{D1FF81A9-7E5E-47E8-B9C5-E1D66061B376}" srcOrd="0" destOrd="0" presId="urn:microsoft.com/office/officeart/2018/2/layout/IconVerticalSolidList"/>
    <dgm:cxn modelId="{C80528D6-A655-45CD-BE1C-A445F5070172}" type="presOf" srcId="{2E3F268C-B2F8-49F6-94CF-2B12D7878631}" destId="{CAADE55B-6B6A-4BCC-A404-F333EB9D06A1}" srcOrd="0" destOrd="0" presId="urn:microsoft.com/office/officeart/2018/2/layout/IconVerticalSolidList"/>
    <dgm:cxn modelId="{ADEC3DF6-54CA-4F5D-8BA7-AB460671C7C1}" srcId="{5C309D54-E150-4BB2-B14B-320B747254A5}" destId="{62B191AE-67FD-49FB-B500-485568B4BA45}" srcOrd="1" destOrd="0" parTransId="{EC7C4551-66BA-482B-8E40-1755FBD7C6C5}" sibTransId="{909624F9-4149-400B-8539-89E0F7DDD4B6}"/>
    <dgm:cxn modelId="{3D354580-35F9-463E-8DF4-58C2F800EE5D}" type="presParOf" srcId="{D1FF81A9-7E5E-47E8-B9C5-E1D66061B376}" destId="{DB7CAD8D-016C-473B-B684-C6BEE83FE2C4}" srcOrd="0" destOrd="0" presId="urn:microsoft.com/office/officeart/2018/2/layout/IconVerticalSolidList"/>
    <dgm:cxn modelId="{755D4BF4-AA3B-4A32-A917-9FCEAE0CEFDF}" type="presParOf" srcId="{DB7CAD8D-016C-473B-B684-C6BEE83FE2C4}" destId="{0B04206F-EEFC-4E0C-9728-4C8C5BF3102B}" srcOrd="0" destOrd="0" presId="urn:microsoft.com/office/officeart/2018/2/layout/IconVerticalSolidList"/>
    <dgm:cxn modelId="{CCBC522E-9200-4296-8829-80437345F2B6}" type="presParOf" srcId="{DB7CAD8D-016C-473B-B684-C6BEE83FE2C4}" destId="{8339D402-2E87-4D3E-8C6B-1EAAB2B7843F}" srcOrd="1" destOrd="0" presId="urn:microsoft.com/office/officeart/2018/2/layout/IconVerticalSolidList"/>
    <dgm:cxn modelId="{E952D361-BF97-4CBC-869D-DA75F6F0C9F3}" type="presParOf" srcId="{DB7CAD8D-016C-473B-B684-C6BEE83FE2C4}" destId="{96E0704A-FEDD-46E8-8B3E-B7A37A6CBAEE}" srcOrd="2" destOrd="0" presId="urn:microsoft.com/office/officeart/2018/2/layout/IconVerticalSolidList"/>
    <dgm:cxn modelId="{52424B36-3EDE-4F22-B9C1-E53AEABFB350}" type="presParOf" srcId="{DB7CAD8D-016C-473B-B684-C6BEE83FE2C4}" destId="{CAADE55B-6B6A-4BCC-A404-F333EB9D06A1}" srcOrd="3" destOrd="0" presId="urn:microsoft.com/office/officeart/2018/2/layout/IconVerticalSolidList"/>
    <dgm:cxn modelId="{4ECE451C-3389-402D-BC1F-0A1AFE0BB134}" type="presParOf" srcId="{D1FF81A9-7E5E-47E8-B9C5-E1D66061B376}" destId="{DD518627-DE7F-4FF2-A7F3-1485A79C6DA7}" srcOrd="1" destOrd="0" presId="urn:microsoft.com/office/officeart/2018/2/layout/IconVerticalSolidList"/>
    <dgm:cxn modelId="{800519E1-C115-4F65-9BA5-5DB55B3C1535}" type="presParOf" srcId="{D1FF81A9-7E5E-47E8-B9C5-E1D66061B376}" destId="{30F96272-1DC0-4CA8-A704-18ACF703932F}" srcOrd="2" destOrd="0" presId="urn:microsoft.com/office/officeart/2018/2/layout/IconVerticalSolidList"/>
    <dgm:cxn modelId="{D3548074-6CCC-4C23-AEA7-FB0B497F7B19}" type="presParOf" srcId="{30F96272-1DC0-4CA8-A704-18ACF703932F}" destId="{5FC1505B-4D66-4D39-B998-634C9D49F098}" srcOrd="0" destOrd="0" presId="urn:microsoft.com/office/officeart/2018/2/layout/IconVerticalSolidList"/>
    <dgm:cxn modelId="{304D67EF-42BF-46BA-968D-265E40D95431}" type="presParOf" srcId="{30F96272-1DC0-4CA8-A704-18ACF703932F}" destId="{59626336-7FEF-4031-BCE7-F8ECE6132653}" srcOrd="1" destOrd="0" presId="urn:microsoft.com/office/officeart/2018/2/layout/IconVerticalSolidList"/>
    <dgm:cxn modelId="{1F325347-802D-4B4B-866A-BA7538FD68EB}" type="presParOf" srcId="{30F96272-1DC0-4CA8-A704-18ACF703932F}" destId="{7BB3D809-FF94-400F-969B-A5444F4FF10B}" srcOrd="2" destOrd="0" presId="urn:microsoft.com/office/officeart/2018/2/layout/IconVerticalSolidList"/>
    <dgm:cxn modelId="{7BF0016E-7781-413D-BE72-B4765F93BC06}" type="presParOf" srcId="{30F96272-1DC0-4CA8-A704-18ACF703932F}" destId="{9D8F5E17-5467-4B91-A622-81D28864D856}" srcOrd="3" destOrd="0" presId="urn:microsoft.com/office/officeart/2018/2/layout/IconVerticalSolidList"/>
    <dgm:cxn modelId="{63B10378-29D0-4844-80F8-C35723746ED7}" type="presParOf" srcId="{D1FF81A9-7E5E-47E8-B9C5-E1D66061B376}" destId="{46854BFC-0A83-4C7D-838F-4177F3F9DC16}" srcOrd="3" destOrd="0" presId="urn:microsoft.com/office/officeart/2018/2/layout/IconVerticalSolidList"/>
    <dgm:cxn modelId="{EB4AF65C-2DD8-4366-BFAB-B7CE6D6A8BF2}" type="presParOf" srcId="{D1FF81A9-7E5E-47E8-B9C5-E1D66061B376}" destId="{2E47A6FF-7FCF-4F81-8237-4876F60DFA15}" srcOrd="4" destOrd="0" presId="urn:microsoft.com/office/officeart/2018/2/layout/IconVerticalSolidList"/>
    <dgm:cxn modelId="{F576AC70-52AB-4514-B8DC-18AA182F50C6}" type="presParOf" srcId="{2E47A6FF-7FCF-4F81-8237-4876F60DFA15}" destId="{81B1F220-FB80-42AB-BB25-F1E2A3A734B5}" srcOrd="0" destOrd="0" presId="urn:microsoft.com/office/officeart/2018/2/layout/IconVerticalSolidList"/>
    <dgm:cxn modelId="{57D362F5-67FA-4DBB-8412-6098946BD138}" type="presParOf" srcId="{2E47A6FF-7FCF-4F81-8237-4876F60DFA15}" destId="{0AF885DE-E1E1-4ECF-8AE1-D2F0FC675227}" srcOrd="1" destOrd="0" presId="urn:microsoft.com/office/officeart/2018/2/layout/IconVerticalSolidList"/>
    <dgm:cxn modelId="{4BBC01F7-7F30-4BF1-AC12-54C99B724CA2}" type="presParOf" srcId="{2E47A6FF-7FCF-4F81-8237-4876F60DFA15}" destId="{2B14DAE7-B577-42D8-B44A-5BB237A27F9A}" srcOrd="2" destOrd="0" presId="urn:microsoft.com/office/officeart/2018/2/layout/IconVerticalSolidList"/>
    <dgm:cxn modelId="{A4B7D80F-8774-4ACE-9447-5613B382CA9F}" type="presParOf" srcId="{2E47A6FF-7FCF-4F81-8237-4876F60DFA15}" destId="{1E4A67DF-3A5F-4397-A8F9-BDBEC11CB3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B9BE8-7558-4A56-8888-B6B21B78DE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A35CF4-0708-4403-945D-0F3629E4ACF3}">
      <dgm:prSet/>
      <dgm:spPr/>
      <dgm:t>
        <a:bodyPr/>
        <a:lstStyle/>
        <a:p>
          <a:r>
            <a:rPr lang="pt-BR" dirty="0"/>
            <a:t>São todos os valores que a empresa tem </a:t>
          </a:r>
          <a:r>
            <a:rPr lang="pt-BR" b="1" dirty="0">
              <a:highlight>
                <a:srgbClr val="FFFF00"/>
              </a:highlight>
            </a:rPr>
            <a:t>a Receber </a:t>
          </a:r>
          <a:r>
            <a:rPr lang="pt-BR" dirty="0"/>
            <a:t>de terceiros.</a:t>
          </a:r>
          <a:endParaRPr lang="en-US" dirty="0"/>
        </a:p>
      </dgm:t>
    </dgm:pt>
    <dgm:pt modelId="{1141B420-5E4D-42B4-872C-849E26D883FA}" type="parTrans" cxnId="{D168D24D-CB28-4BF9-8767-16C354C854FF}">
      <dgm:prSet/>
      <dgm:spPr/>
      <dgm:t>
        <a:bodyPr/>
        <a:lstStyle/>
        <a:p>
          <a:endParaRPr lang="en-US"/>
        </a:p>
      </dgm:t>
    </dgm:pt>
    <dgm:pt modelId="{88C404EE-5B7C-4352-86D2-E7A0284072FD}" type="sibTrans" cxnId="{D168D24D-CB28-4BF9-8767-16C354C854FF}">
      <dgm:prSet/>
      <dgm:spPr/>
      <dgm:t>
        <a:bodyPr/>
        <a:lstStyle/>
        <a:p>
          <a:endParaRPr lang="en-US"/>
        </a:p>
      </dgm:t>
    </dgm:pt>
    <dgm:pt modelId="{688C4CC8-6724-4F25-A3AC-B3160048321A}">
      <dgm:prSet/>
      <dgm:spPr/>
      <dgm:t>
        <a:bodyPr/>
        <a:lstStyle/>
        <a:p>
          <a:r>
            <a:rPr lang="pt-BR"/>
            <a:t>Ex: Clientes,  Títulos a receber,  etc.</a:t>
          </a:r>
          <a:endParaRPr lang="en-US"/>
        </a:p>
      </dgm:t>
    </dgm:pt>
    <dgm:pt modelId="{C2EDEE90-4413-4383-B673-5ADD4E44A684}" type="parTrans" cxnId="{B91637FA-2D7E-4918-8A21-A4006666EC8F}">
      <dgm:prSet/>
      <dgm:spPr/>
      <dgm:t>
        <a:bodyPr/>
        <a:lstStyle/>
        <a:p>
          <a:endParaRPr lang="en-US"/>
        </a:p>
      </dgm:t>
    </dgm:pt>
    <dgm:pt modelId="{836776E2-2DE0-4A7E-BC4E-0EF69350979B}" type="sibTrans" cxnId="{B91637FA-2D7E-4918-8A21-A4006666EC8F}">
      <dgm:prSet/>
      <dgm:spPr/>
      <dgm:t>
        <a:bodyPr/>
        <a:lstStyle/>
        <a:p>
          <a:endParaRPr lang="en-US"/>
        </a:p>
      </dgm:t>
    </dgm:pt>
    <dgm:pt modelId="{73CBE249-0564-462D-AE38-68F65616CC89}" type="pres">
      <dgm:prSet presAssocID="{8F6B9BE8-7558-4A56-8888-B6B21B78DE80}" presName="root" presStyleCnt="0">
        <dgm:presLayoutVars>
          <dgm:dir/>
          <dgm:resizeHandles val="exact"/>
        </dgm:presLayoutVars>
      </dgm:prSet>
      <dgm:spPr/>
    </dgm:pt>
    <dgm:pt modelId="{E578439C-0B8E-44B3-A3BD-1978F3E640B3}" type="pres">
      <dgm:prSet presAssocID="{ABA35CF4-0708-4403-945D-0F3629E4ACF3}" presName="compNode" presStyleCnt="0"/>
      <dgm:spPr/>
    </dgm:pt>
    <dgm:pt modelId="{92F33FDA-E627-4A30-AA7E-EE973FABC39E}" type="pres">
      <dgm:prSet presAssocID="{ABA35CF4-0708-4403-945D-0F3629E4ACF3}" presName="bgRect" presStyleLbl="bgShp" presStyleIdx="0" presStyleCnt="2"/>
      <dgm:spPr/>
    </dgm:pt>
    <dgm:pt modelId="{A9D8E6DE-7258-4C61-BF16-0B863122EA7E}" type="pres">
      <dgm:prSet presAssocID="{ABA35CF4-0708-4403-945D-0F3629E4AC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187F3F7E-B5A0-4ED8-8D09-08BCD880C189}" type="pres">
      <dgm:prSet presAssocID="{ABA35CF4-0708-4403-945D-0F3629E4ACF3}" presName="spaceRect" presStyleCnt="0"/>
      <dgm:spPr/>
    </dgm:pt>
    <dgm:pt modelId="{ED13EB06-5C74-4341-8E3E-9FF1A2D3D58E}" type="pres">
      <dgm:prSet presAssocID="{ABA35CF4-0708-4403-945D-0F3629E4ACF3}" presName="parTx" presStyleLbl="revTx" presStyleIdx="0" presStyleCnt="2">
        <dgm:presLayoutVars>
          <dgm:chMax val="0"/>
          <dgm:chPref val="0"/>
        </dgm:presLayoutVars>
      </dgm:prSet>
      <dgm:spPr/>
    </dgm:pt>
    <dgm:pt modelId="{41B13014-7D29-4A47-A83D-4B489A6FBBA0}" type="pres">
      <dgm:prSet presAssocID="{88C404EE-5B7C-4352-86D2-E7A0284072FD}" presName="sibTrans" presStyleCnt="0"/>
      <dgm:spPr/>
    </dgm:pt>
    <dgm:pt modelId="{E7E9F964-B8A8-407C-AAE0-E83F5E329011}" type="pres">
      <dgm:prSet presAssocID="{688C4CC8-6724-4F25-A3AC-B3160048321A}" presName="compNode" presStyleCnt="0"/>
      <dgm:spPr/>
    </dgm:pt>
    <dgm:pt modelId="{EDFD4C33-617B-4848-AE5A-7D63EA7144EB}" type="pres">
      <dgm:prSet presAssocID="{688C4CC8-6724-4F25-A3AC-B3160048321A}" presName="bgRect" presStyleLbl="bgShp" presStyleIdx="1" presStyleCnt="2"/>
      <dgm:spPr/>
    </dgm:pt>
    <dgm:pt modelId="{211329F4-4DD5-4288-A85C-2470D385E5AB}" type="pres">
      <dgm:prSet presAssocID="{688C4CC8-6724-4F25-A3AC-B316004832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rar"/>
        </a:ext>
      </dgm:extLst>
    </dgm:pt>
    <dgm:pt modelId="{A7079318-B94B-4D6C-9FB2-A27BE68B0806}" type="pres">
      <dgm:prSet presAssocID="{688C4CC8-6724-4F25-A3AC-B3160048321A}" presName="spaceRect" presStyleCnt="0"/>
      <dgm:spPr/>
    </dgm:pt>
    <dgm:pt modelId="{267DC88D-2D6B-4FC8-9164-8EB3FE66AF44}" type="pres">
      <dgm:prSet presAssocID="{688C4CC8-6724-4F25-A3AC-B3160048321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F6DF626-C786-41F8-BD61-B8F9070CC12D}" type="presOf" srcId="{8F6B9BE8-7558-4A56-8888-B6B21B78DE80}" destId="{73CBE249-0564-462D-AE38-68F65616CC89}" srcOrd="0" destOrd="0" presId="urn:microsoft.com/office/officeart/2018/2/layout/IconVerticalSolidList"/>
    <dgm:cxn modelId="{D168D24D-CB28-4BF9-8767-16C354C854FF}" srcId="{8F6B9BE8-7558-4A56-8888-B6B21B78DE80}" destId="{ABA35CF4-0708-4403-945D-0F3629E4ACF3}" srcOrd="0" destOrd="0" parTransId="{1141B420-5E4D-42B4-872C-849E26D883FA}" sibTransId="{88C404EE-5B7C-4352-86D2-E7A0284072FD}"/>
    <dgm:cxn modelId="{07AA5889-76E8-4E7F-A781-4F1D314570D7}" type="presOf" srcId="{ABA35CF4-0708-4403-945D-0F3629E4ACF3}" destId="{ED13EB06-5C74-4341-8E3E-9FF1A2D3D58E}" srcOrd="0" destOrd="0" presId="urn:microsoft.com/office/officeart/2018/2/layout/IconVerticalSolidList"/>
    <dgm:cxn modelId="{A45386D7-C017-463D-9B8B-238B5051AD77}" type="presOf" srcId="{688C4CC8-6724-4F25-A3AC-B3160048321A}" destId="{267DC88D-2D6B-4FC8-9164-8EB3FE66AF44}" srcOrd="0" destOrd="0" presId="urn:microsoft.com/office/officeart/2018/2/layout/IconVerticalSolidList"/>
    <dgm:cxn modelId="{B91637FA-2D7E-4918-8A21-A4006666EC8F}" srcId="{8F6B9BE8-7558-4A56-8888-B6B21B78DE80}" destId="{688C4CC8-6724-4F25-A3AC-B3160048321A}" srcOrd="1" destOrd="0" parTransId="{C2EDEE90-4413-4383-B673-5ADD4E44A684}" sibTransId="{836776E2-2DE0-4A7E-BC4E-0EF69350979B}"/>
    <dgm:cxn modelId="{CEC8640B-9639-4745-83C1-A2166187920D}" type="presParOf" srcId="{73CBE249-0564-462D-AE38-68F65616CC89}" destId="{E578439C-0B8E-44B3-A3BD-1978F3E640B3}" srcOrd="0" destOrd="0" presId="urn:microsoft.com/office/officeart/2018/2/layout/IconVerticalSolidList"/>
    <dgm:cxn modelId="{B9DECC64-5142-42CF-98B1-35F945CCB9A3}" type="presParOf" srcId="{E578439C-0B8E-44B3-A3BD-1978F3E640B3}" destId="{92F33FDA-E627-4A30-AA7E-EE973FABC39E}" srcOrd="0" destOrd="0" presId="urn:microsoft.com/office/officeart/2018/2/layout/IconVerticalSolidList"/>
    <dgm:cxn modelId="{B0A9133B-9352-40FD-BAAB-B517F17C272A}" type="presParOf" srcId="{E578439C-0B8E-44B3-A3BD-1978F3E640B3}" destId="{A9D8E6DE-7258-4C61-BF16-0B863122EA7E}" srcOrd="1" destOrd="0" presId="urn:microsoft.com/office/officeart/2018/2/layout/IconVerticalSolidList"/>
    <dgm:cxn modelId="{F801EB03-835A-40D0-89F9-1DEEF41D1F61}" type="presParOf" srcId="{E578439C-0B8E-44B3-A3BD-1978F3E640B3}" destId="{187F3F7E-B5A0-4ED8-8D09-08BCD880C189}" srcOrd="2" destOrd="0" presId="urn:microsoft.com/office/officeart/2018/2/layout/IconVerticalSolidList"/>
    <dgm:cxn modelId="{1D25A539-8B24-4733-B5A1-5E0BC1FC669F}" type="presParOf" srcId="{E578439C-0B8E-44B3-A3BD-1978F3E640B3}" destId="{ED13EB06-5C74-4341-8E3E-9FF1A2D3D58E}" srcOrd="3" destOrd="0" presId="urn:microsoft.com/office/officeart/2018/2/layout/IconVerticalSolidList"/>
    <dgm:cxn modelId="{8512A1D6-5CFC-41B7-AE3A-B2D41F1FA083}" type="presParOf" srcId="{73CBE249-0564-462D-AE38-68F65616CC89}" destId="{41B13014-7D29-4A47-A83D-4B489A6FBBA0}" srcOrd="1" destOrd="0" presId="urn:microsoft.com/office/officeart/2018/2/layout/IconVerticalSolidList"/>
    <dgm:cxn modelId="{A76D858A-DD66-4F44-A9F6-524638680284}" type="presParOf" srcId="{73CBE249-0564-462D-AE38-68F65616CC89}" destId="{E7E9F964-B8A8-407C-AAE0-E83F5E329011}" srcOrd="2" destOrd="0" presId="urn:microsoft.com/office/officeart/2018/2/layout/IconVerticalSolidList"/>
    <dgm:cxn modelId="{AB878D9F-B6B5-49A3-85B9-1168A5AD4426}" type="presParOf" srcId="{E7E9F964-B8A8-407C-AAE0-E83F5E329011}" destId="{EDFD4C33-617B-4848-AE5A-7D63EA7144EB}" srcOrd="0" destOrd="0" presId="urn:microsoft.com/office/officeart/2018/2/layout/IconVerticalSolidList"/>
    <dgm:cxn modelId="{03F06108-BDE7-4389-9C09-0E01F6C3A9AD}" type="presParOf" srcId="{E7E9F964-B8A8-407C-AAE0-E83F5E329011}" destId="{211329F4-4DD5-4288-A85C-2470D385E5AB}" srcOrd="1" destOrd="0" presId="urn:microsoft.com/office/officeart/2018/2/layout/IconVerticalSolidList"/>
    <dgm:cxn modelId="{70B3468C-FC1F-409A-BAA7-C4179B8E5318}" type="presParOf" srcId="{E7E9F964-B8A8-407C-AAE0-E83F5E329011}" destId="{A7079318-B94B-4D6C-9FB2-A27BE68B0806}" srcOrd="2" destOrd="0" presId="urn:microsoft.com/office/officeart/2018/2/layout/IconVerticalSolidList"/>
    <dgm:cxn modelId="{F7ECC6EA-2B1C-4631-9030-BEEF6A8220A9}" type="presParOf" srcId="{E7E9F964-B8A8-407C-AAE0-E83F5E329011}" destId="{267DC88D-2D6B-4FC8-9164-8EB3FE66AF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B4A67-B2D3-430F-BC48-BB020DFB0F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5F0C48-0329-429F-8583-89B199EF49CA}">
      <dgm:prSet/>
      <dgm:spPr/>
      <dgm:t>
        <a:bodyPr/>
        <a:lstStyle/>
        <a:p>
          <a:r>
            <a:rPr lang="pt-BR" dirty="0"/>
            <a:t>São todos os valores que a empresa tem </a:t>
          </a:r>
          <a:r>
            <a:rPr lang="pt-BR" b="1" dirty="0">
              <a:highlight>
                <a:srgbClr val="FFFF00"/>
              </a:highlight>
            </a:rPr>
            <a:t>a Pagar </a:t>
          </a:r>
          <a:r>
            <a:rPr lang="pt-BR" dirty="0"/>
            <a:t>para terceiros.</a:t>
          </a:r>
          <a:endParaRPr lang="en-US" dirty="0"/>
        </a:p>
      </dgm:t>
    </dgm:pt>
    <dgm:pt modelId="{242CE397-8EE4-4E36-860C-70EE707A795F}" type="parTrans" cxnId="{CDE61A92-CEB9-467F-AF57-EAC87EEB8B4E}">
      <dgm:prSet/>
      <dgm:spPr/>
      <dgm:t>
        <a:bodyPr/>
        <a:lstStyle/>
        <a:p>
          <a:endParaRPr lang="en-US"/>
        </a:p>
      </dgm:t>
    </dgm:pt>
    <dgm:pt modelId="{D98B3690-7A3C-4519-BCF3-FD5B9CC16F43}" type="sibTrans" cxnId="{CDE61A92-CEB9-467F-AF57-EAC87EEB8B4E}">
      <dgm:prSet/>
      <dgm:spPr/>
      <dgm:t>
        <a:bodyPr/>
        <a:lstStyle/>
        <a:p>
          <a:endParaRPr lang="en-US"/>
        </a:p>
      </dgm:t>
    </dgm:pt>
    <dgm:pt modelId="{CC013443-14EC-41E6-8A3D-2CD3B49BAABF}">
      <dgm:prSet/>
      <dgm:spPr/>
      <dgm:t>
        <a:bodyPr/>
        <a:lstStyle/>
        <a:p>
          <a:r>
            <a:rPr lang="pt-BR" dirty="0"/>
            <a:t>Ex. Fornecedores, Títulos a pagar, Salários a Pagar, </a:t>
          </a:r>
          <a:r>
            <a:rPr lang="pt-BR" dirty="0" err="1"/>
            <a:t>etc</a:t>
          </a:r>
          <a:endParaRPr lang="en-US" dirty="0"/>
        </a:p>
      </dgm:t>
    </dgm:pt>
    <dgm:pt modelId="{0A6DADAF-053E-4B65-9C71-C90DB7D2AF41}" type="parTrans" cxnId="{AA1044ED-3A4C-41A9-A07E-2AAB2D63E4EF}">
      <dgm:prSet/>
      <dgm:spPr/>
      <dgm:t>
        <a:bodyPr/>
        <a:lstStyle/>
        <a:p>
          <a:endParaRPr lang="en-US"/>
        </a:p>
      </dgm:t>
    </dgm:pt>
    <dgm:pt modelId="{3B4592F0-B301-45CF-B3EB-A57BE8346B63}" type="sibTrans" cxnId="{AA1044ED-3A4C-41A9-A07E-2AAB2D63E4EF}">
      <dgm:prSet/>
      <dgm:spPr/>
      <dgm:t>
        <a:bodyPr/>
        <a:lstStyle/>
        <a:p>
          <a:endParaRPr lang="en-US"/>
        </a:p>
      </dgm:t>
    </dgm:pt>
    <dgm:pt modelId="{54F8F10B-9A10-4F0C-B45B-5EAE1831D394}" type="pres">
      <dgm:prSet presAssocID="{C47B4A67-B2D3-430F-BC48-BB020DFB0FDC}" presName="root" presStyleCnt="0">
        <dgm:presLayoutVars>
          <dgm:dir/>
          <dgm:resizeHandles val="exact"/>
        </dgm:presLayoutVars>
      </dgm:prSet>
      <dgm:spPr/>
    </dgm:pt>
    <dgm:pt modelId="{30BECCBE-3D24-47A2-8034-3CA40A08A1F6}" type="pres">
      <dgm:prSet presAssocID="{BF5F0C48-0329-429F-8583-89B199EF49CA}" presName="compNode" presStyleCnt="0"/>
      <dgm:spPr/>
    </dgm:pt>
    <dgm:pt modelId="{319BC47C-AEEF-4165-A836-862C570A060D}" type="pres">
      <dgm:prSet presAssocID="{BF5F0C48-0329-429F-8583-89B199EF49CA}" presName="bgRect" presStyleLbl="bgShp" presStyleIdx="0" presStyleCnt="2"/>
      <dgm:spPr/>
    </dgm:pt>
    <dgm:pt modelId="{65371EC8-C514-48F8-B611-4F8F917DE3F7}" type="pres">
      <dgm:prSet presAssocID="{BF5F0C48-0329-429F-8583-89B199EF49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89B9F331-4791-43BE-B83A-C47B1D8AFAF9}" type="pres">
      <dgm:prSet presAssocID="{BF5F0C48-0329-429F-8583-89B199EF49CA}" presName="spaceRect" presStyleCnt="0"/>
      <dgm:spPr/>
    </dgm:pt>
    <dgm:pt modelId="{690E8FD0-DA5B-471A-B429-47F1E6CD49A2}" type="pres">
      <dgm:prSet presAssocID="{BF5F0C48-0329-429F-8583-89B199EF49CA}" presName="parTx" presStyleLbl="revTx" presStyleIdx="0" presStyleCnt="2">
        <dgm:presLayoutVars>
          <dgm:chMax val="0"/>
          <dgm:chPref val="0"/>
        </dgm:presLayoutVars>
      </dgm:prSet>
      <dgm:spPr/>
    </dgm:pt>
    <dgm:pt modelId="{E364B3C1-6F70-4B86-B671-AE33DDC765D2}" type="pres">
      <dgm:prSet presAssocID="{D98B3690-7A3C-4519-BCF3-FD5B9CC16F43}" presName="sibTrans" presStyleCnt="0"/>
      <dgm:spPr/>
    </dgm:pt>
    <dgm:pt modelId="{53AA2A80-D96C-4F2D-B951-1D5622E64E75}" type="pres">
      <dgm:prSet presAssocID="{CC013443-14EC-41E6-8A3D-2CD3B49BAABF}" presName="compNode" presStyleCnt="0"/>
      <dgm:spPr/>
    </dgm:pt>
    <dgm:pt modelId="{7F349958-9039-4218-B409-16068DBB832A}" type="pres">
      <dgm:prSet presAssocID="{CC013443-14EC-41E6-8A3D-2CD3B49BAABF}" presName="bgRect" presStyleLbl="bgShp" presStyleIdx="1" presStyleCnt="2"/>
      <dgm:spPr/>
    </dgm:pt>
    <dgm:pt modelId="{93DED2BE-9455-4DC8-A13B-1A8CA8C63599}" type="pres">
      <dgm:prSet presAssocID="{CC013443-14EC-41E6-8A3D-2CD3B49BAA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635D12EA-E21A-4757-A617-0B4481C1FCDA}" type="pres">
      <dgm:prSet presAssocID="{CC013443-14EC-41E6-8A3D-2CD3B49BAABF}" presName="spaceRect" presStyleCnt="0"/>
      <dgm:spPr/>
    </dgm:pt>
    <dgm:pt modelId="{6C959C42-8F8E-442E-88AA-10476D70C84E}" type="pres">
      <dgm:prSet presAssocID="{CC013443-14EC-41E6-8A3D-2CD3B49BAAB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5B1C857-F886-4E84-B97B-97EEC1B7BDC3}" type="presOf" srcId="{BF5F0C48-0329-429F-8583-89B199EF49CA}" destId="{690E8FD0-DA5B-471A-B429-47F1E6CD49A2}" srcOrd="0" destOrd="0" presId="urn:microsoft.com/office/officeart/2018/2/layout/IconVerticalSolidList"/>
    <dgm:cxn modelId="{CDE61A92-CEB9-467F-AF57-EAC87EEB8B4E}" srcId="{C47B4A67-B2D3-430F-BC48-BB020DFB0FDC}" destId="{BF5F0C48-0329-429F-8583-89B199EF49CA}" srcOrd="0" destOrd="0" parTransId="{242CE397-8EE4-4E36-860C-70EE707A795F}" sibTransId="{D98B3690-7A3C-4519-BCF3-FD5B9CC16F43}"/>
    <dgm:cxn modelId="{B012CFB2-1165-42AB-B2B1-D65F38A8DAB5}" type="presOf" srcId="{CC013443-14EC-41E6-8A3D-2CD3B49BAABF}" destId="{6C959C42-8F8E-442E-88AA-10476D70C84E}" srcOrd="0" destOrd="0" presId="urn:microsoft.com/office/officeart/2018/2/layout/IconVerticalSolidList"/>
    <dgm:cxn modelId="{DA5A0DED-F852-493F-B4A9-0C36B4825C68}" type="presOf" srcId="{C47B4A67-B2D3-430F-BC48-BB020DFB0FDC}" destId="{54F8F10B-9A10-4F0C-B45B-5EAE1831D394}" srcOrd="0" destOrd="0" presId="urn:microsoft.com/office/officeart/2018/2/layout/IconVerticalSolidList"/>
    <dgm:cxn modelId="{AA1044ED-3A4C-41A9-A07E-2AAB2D63E4EF}" srcId="{C47B4A67-B2D3-430F-BC48-BB020DFB0FDC}" destId="{CC013443-14EC-41E6-8A3D-2CD3B49BAABF}" srcOrd="1" destOrd="0" parTransId="{0A6DADAF-053E-4B65-9C71-C90DB7D2AF41}" sibTransId="{3B4592F0-B301-45CF-B3EB-A57BE8346B63}"/>
    <dgm:cxn modelId="{65FB8794-9280-43D8-B3C5-F9D8276C4510}" type="presParOf" srcId="{54F8F10B-9A10-4F0C-B45B-5EAE1831D394}" destId="{30BECCBE-3D24-47A2-8034-3CA40A08A1F6}" srcOrd="0" destOrd="0" presId="urn:microsoft.com/office/officeart/2018/2/layout/IconVerticalSolidList"/>
    <dgm:cxn modelId="{8A0F42FA-1589-4C4A-8F3E-B401B46B4268}" type="presParOf" srcId="{30BECCBE-3D24-47A2-8034-3CA40A08A1F6}" destId="{319BC47C-AEEF-4165-A836-862C570A060D}" srcOrd="0" destOrd="0" presId="urn:microsoft.com/office/officeart/2018/2/layout/IconVerticalSolidList"/>
    <dgm:cxn modelId="{38512785-4C9A-428F-959C-78CDB1EADCA9}" type="presParOf" srcId="{30BECCBE-3D24-47A2-8034-3CA40A08A1F6}" destId="{65371EC8-C514-48F8-B611-4F8F917DE3F7}" srcOrd="1" destOrd="0" presId="urn:microsoft.com/office/officeart/2018/2/layout/IconVerticalSolidList"/>
    <dgm:cxn modelId="{DBBABBDD-BAF8-4EFB-9D31-73015B80052D}" type="presParOf" srcId="{30BECCBE-3D24-47A2-8034-3CA40A08A1F6}" destId="{89B9F331-4791-43BE-B83A-C47B1D8AFAF9}" srcOrd="2" destOrd="0" presId="urn:microsoft.com/office/officeart/2018/2/layout/IconVerticalSolidList"/>
    <dgm:cxn modelId="{DE7F8683-29FD-451F-B69B-52FB59625E43}" type="presParOf" srcId="{30BECCBE-3D24-47A2-8034-3CA40A08A1F6}" destId="{690E8FD0-DA5B-471A-B429-47F1E6CD49A2}" srcOrd="3" destOrd="0" presId="urn:microsoft.com/office/officeart/2018/2/layout/IconVerticalSolidList"/>
    <dgm:cxn modelId="{B1ACAE4A-A5DF-49F6-96E9-33FF04BF826C}" type="presParOf" srcId="{54F8F10B-9A10-4F0C-B45B-5EAE1831D394}" destId="{E364B3C1-6F70-4B86-B671-AE33DDC765D2}" srcOrd="1" destOrd="0" presId="urn:microsoft.com/office/officeart/2018/2/layout/IconVerticalSolidList"/>
    <dgm:cxn modelId="{F6F08324-484C-49F0-B20C-E290B5704F9B}" type="presParOf" srcId="{54F8F10B-9A10-4F0C-B45B-5EAE1831D394}" destId="{53AA2A80-D96C-4F2D-B951-1D5622E64E75}" srcOrd="2" destOrd="0" presId="urn:microsoft.com/office/officeart/2018/2/layout/IconVerticalSolidList"/>
    <dgm:cxn modelId="{708DF10C-D250-40A5-BAF3-ABBB18A549BC}" type="presParOf" srcId="{53AA2A80-D96C-4F2D-B951-1D5622E64E75}" destId="{7F349958-9039-4218-B409-16068DBB832A}" srcOrd="0" destOrd="0" presId="urn:microsoft.com/office/officeart/2018/2/layout/IconVerticalSolidList"/>
    <dgm:cxn modelId="{05EAC824-9089-4E7C-8D5B-70E6317011DE}" type="presParOf" srcId="{53AA2A80-D96C-4F2D-B951-1D5622E64E75}" destId="{93DED2BE-9455-4DC8-A13B-1A8CA8C63599}" srcOrd="1" destOrd="0" presId="urn:microsoft.com/office/officeart/2018/2/layout/IconVerticalSolidList"/>
    <dgm:cxn modelId="{9096B1E7-6E50-4EB4-BA71-5DED55F525EF}" type="presParOf" srcId="{53AA2A80-D96C-4F2D-B951-1D5622E64E75}" destId="{635D12EA-E21A-4757-A617-0B4481C1FCDA}" srcOrd="2" destOrd="0" presId="urn:microsoft.com/office/officeart/2018/2/layout/IconVerticalSolidList"/>
    <dgm:cxn modelId="{3365935A-218D-4608-90E0-72F33E8D06A2}" type="presParOf" srcId="{53AA2A80-D96C-4F2D-B951-1D5622E64E75}" destId="{6C959C42-8F8E-442E-88AA-10476D70C8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79689D-E904-4C25-9C39-420E79DF5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C5732E-AA06-4D23-8178-4EC6FAF1830D}">
      <dgm:prSet/>
      <dgm:spPr/>
      <dgm:t>
        <a:bodyPr/>
        <a:lstStyle/>
        <a:p>
          <a:r>
            <a:rPr lang="pt-BR" dirty="0"/>
            <a:t>Aspectos Qualitativos – especifica segundo a natureza de cada item, os Bens, Direitos e Obrigações – </a:t>
          </a:r>
          <a:r>
            <a:rPr lang="pt-BR" dirty="0">
              <a:solidFill>
                <a:schemeClr val="tx1"/>
              </a:solidFill>
              <a:highlight>
                <a:srgbClr val="FFFF00"/>
              </a:highlight>
            </a:rPr>
            <a:t>NOME DE CADA ELEMENTO.</a:t>
          </a:r>
          <a:endParaRPr 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32EDBCA-93E0-4248-A0B3-053D3192FB03}" type="parTrans" cxnId="{02706332-A59B-4720-881F-A9B99669BB40}">
      <dgm:prSet/>
      <dgm:spPr/>
      <dgm:t>
        <a:bodyPr/>
        <a:lstStyle/>
        <a:p>
          <a:endParaRPr lang="en-US"/>
        </a:p>
      </dgm:t>
    </dgm:pt>
    <dgm:pt modelId="{E25A56A1-70FB-4854-937D-5F0A078D797D}" type="sibTrans" cxnId="{02706332-A59B-4720-881F-A9B99669BB40}">
      <dgm:prSet/>
      <dgm:spPr/>
      <dgm:t>
        <a:bodyPr/>
        <a:lstStyle/>
        <a:p>
          <a:endParaRPr lang="en-US"/>
        </a:p>
      </dgm:t>
    </dgm:pt>
    <dgm:pt modelId="{CFD29B28-CEB6-49A2-B807-65704D4B9DB0}">
      <dgm:prSet/>
      <dgm:spPr/>
      <dgm:t>
        <a:bodyPr/>
        <a:lstStyle/>
        <a:p>
          <a:r>
            <a:rPr lang="pt-BR" dirty="0"/>
            <a:t>Aspectos Quantitativos – consiste em dar valores aos Bens, Direitos e Obrigações – </a:t>
          </a:r>
          <a:r>
            <a:rPr lang="pt-BR" dirty="0">
              <a:solidFill>
                <a:schemeClr val="tx1"/>
              </a:solidFill>
              <a:highlight>
                <a:srgbClr val="FFFF00"/>
              </a:highlight>
            </a:rPr>
            <a:t>VALOR DE CADA ELEMENTO </a:t>
          </a:r>
          <a:endParaRPr 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940D59E8-ABA4-4A73-8829-782976E4FBB9}" type="parTrans" cxnId="{2F91C06A-405D-41F6-8D0B-1FB10B7A3BAE}">
      <dgm:prSet/>
      <dgm:spPr/>
      <dgm:t>
        <a:bodyPr/>
        <a:lstStyle/>
        <a:p>
          <a:endParaRPr lang="en-US"/>
        </a:p>
      </dgm:t>
    </dgm:pt>
    <dgm:pt modelId="{ACC38B43-620F-45DA-86E5-CAB2C9020482}" type="sibTrans" cxnId="{2F91C06A-405D-41F6-8D0B-1FB10B7A3BAE}">
      <dgm:prSet/>
      <dgm:spPr/>
      <dgm:t>
        <a:bodyPr/>
        <a:lstStyle/>
        <a:p>
          <a:endParaRPr lang="en-US"/>
        </a:p>
      </dgm:t>
    </dgm:pt>
    <dgm:pt modelId="{14195B13-BA2D-49DD-912C-947FEA61CEF3}" type="pres">
      <dgm:prSet presAssocID="{4579689D-E904-4C25-9C39-420E79DF5A2B}" presName="linear" presStyleCnt="0">
        <dgm:presLayoutVars>
          <dgm:animLvl val="lvl"/>
          <dgm:resizeHandles val="exact"/>
        </dgm:presLayoutVars>
      </dgm:prSet>
      <dgm:spPr/>
    </dgm:pt>
    <dgm:pt modelId="{D055B2C4-8748-4344-93AC-264806984525}" type="pres">
      <dgm:prSet presAssocID="{A8C5732E-AA06-4D23-8178-4EC6FAF183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7A8AB6-1F05-4932-BB84-33A1979A56A2}" type="pres">
      <dgm:prSet presAssocID="{E25A56A1-70FB-4854-937D-5F0A078D797D}" presName="spacer" presStyleCnt="0"/>
      <dgm:spPr/>
    </dgm:pt>
    <dgm:pt modelId="{259C6426-5505-414B-A5FA-23DCFCB0B938}" type="pres">
      <dgm:prSet presAssocID="{CFD29B28-CEB6-49A2-B807-65704D4B9D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33F1604-215D-40F6-82B9-D293A02BBD74}" type="presOf" srcId="{CFD29B28-CEB6-49A2-B807-65704D4B9DB0}" destId="{259C6426-5505-414B-A5FA-23DCFCB0B938}" srcOrd="0" destOrd="0" presId="urn:microsoft.com/office/officeart/2005/8/layout/vList2"/>
    <dgm:cxn modelId="{02706332-A59B-4720-881F-A9B99669BB40}" srcId="{4579689D-E904-4C25-9C39-420E79DF5A2B}" destId="{A8C5732E-AA06-4D23-8178-4EC6FAF1830D}" srcOrd="0" destOrd="0" parTransId="{C32EDBCA-93E0-4248-A0B3-053D3192FB03}" sibTransId="{E25A56A1-70FB-4854-937D-5F0A078D797D}"/>
    <dgm:cxn modelId="{2F91C06A-405D-41F6-8D0B-1FB10B7A3BAE}" srcId="{4579689D-E904-4C25-9C39-420E79DF5A2B}" destId="{CFD29B28-CEB6-49A2-B807-65704D4B9DB0}" srcOrd="1" destOrd="0" parTransId="{940D59E8-ABA4-4A73-8829-782976E4FBB9}" sibTransId="{ACC38B43-620F-45DA-86E5-CAB2C9020482}"/>
    <dgm:cxn modelId="{F510E781-8FA8-4D4D-BD3E-65A280F51B37}" type="presOf" srcId="{A8C5732E-AA06-4D23-8178-4EC6FAF1830D}" destId="{D055B2C4-8748-4344-93AC-264806984525}" srcOrd="0" destOrd="0" presId="urn:microsoft.com/office/officeart/2005/8/layout/vList2"/>
    <dgm:cxn modelId="{6A804AD1-F427-4ACE-A215-A929026A2D2A}" type="presOf" srcId="{4579689D-E904-4C25-9C39-420E79DF5A2B}" destId="{14195B13-BA2D-49DD-912C-947FEA61CEF3}" srcOrd="0" destOrd="0" presId="urn:microsoft.com/office/officeart/2005/8/layout/vList2"/>
    <dgm:cxn modelId="{B9EBEFA9-E229-4070-8C64-66DC0631B6E2}" type="presParOf" srcId="{14195B13-BA2D-49DD-912C-947FEA61CEF3}" destId="{D055B2C4-8748-4344-93AC-264806984525}" srcOrd="0" destOrd="0" presId="urn:microsoft.com/office/officeart/2005/8/layout/vList2"/>
    <dgm:cxn modelId="{B2B0853F-1CFE-426A-B835-5A4B6B0BF639}" type="presParOf" srcId="{14195B13-BA2D-49DD-912C-947FEA61CEF3}" destId="{917A8AB6-1F05-4932-BB84-33A1979A56A2}" srcOrd="1" destOrd="0" presId="urn:microsoft.com/office/officeart/2005/8/layout/vList2"/>
    <dgm:cxn modelId="{EA1F1909-D6B2-4D5D-825A-4783949271BD}" type="presParOf" srcId="{14195B13-BA2D-49DD-912C-947FEA61CEF3}" destId="{259C6426-5505-414B-A5FA-23DCFCB0B9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022424-9F9E-4BA5-BF39-36487335B1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D6115B-FF25-48B6-91BD-531A69583763}">
      <dgm:prSet/>
      <dgm:spPr/>
      <dgm:t>
        <a:bodyPr/>
        <a:lstStyle/>
        <a:p>
          <a:r>
            <a:rPr lang="pt-BR"/>
            <a:t>OBRIGADA</a:t>
          </a:r>
          <a:endParaRPr lang="en-US"/>
        </a:p>
      </dgm:t>
    </dgm:pt>
    <dgm:pt modelId="{C97661CB-9468-4AA1-962B-73A35D70C5AA}" type="parTrans" cxnId="{3038845A-F989-45B7-9279-B415310F36DF}">
      <dgm:prSet/>
      <dgm:spPr/>
      <dgm:t>
        <a:bodyPr/>
        <a:lstStyle/>
        <a:p>
          <a:endParaRPr lang="en-US"/>
        </a:p>
      </dgm:t>
    </dgm:pt>
    <dgm:pt modelId="{34642FB6-56BC-4680-A2AF-42C5B0B23C2B}" type="sibTrans" cxnId="{3038845A-F989-45B7-9279-B415310F36DF}">
      <dgm:prSet/>
      <dgm:spPr/>
      <dgm:t>
        <a:bodyPr/>
        <a:lstStyle/>
        <a:p>
          <a:endParaRPr lang="en-US"/>
        </a:p>
      </dgm:t>
    </dgm:pt>
    <dgm:pt modelId="{B1FBEC1D-2CBE-4BD4-A651-12DFD256DFE7}">
      <dgm:prSet/>
      <dgm:spPr/>
      <dgm:t>
        <a:bodyPr/>
        <a:lstStyle/>
        <a:p>
          <a:r>
            <a:rPr lang="pt-BR" dirty="0"/>
            <a:t>Até a próxima reunião!</a:t>
          </a:r>
          <a:endParaRPr lang="en-US" dirty="0"/>
        </a:p>
      </dgm:t>
    </dgm:pt>
    <dgm:pt modelId="{A3E048C8-54A0-4DC9-AB93-AD5A7A63B917}" type="parTrans" cxnId="{7BF13F87-FCC0-4959-86B4-BA16A8AF4FD6}">
      <dgm:prSet/>
      <dgm:spPr/>
      <dgm:t>
        <a:bodyPr/>
        <a:lstStyle/>
        <a:p>
          <a:endParaRPr lang="en-US"/>
        </a:p>
      </dgm:t>
    </dgm:pt>
    <dgm:pt modelId="{E0F2A402-B86D-41C1-B4F3-51F5EADED6C4}" type="sibTrans" cxnId="{7BF13F87-FCC0-4959-86B4-BA16A8AF4FD6}">
      <dgm:prSet/>
      <dgm:spPr/>
      <dgm:t>
        <a:bodyPr/>
        <a:lstStyle/>
        <a:p>
          <a:endParaRPr lang="en-US"/>
        </a:p>
      </dgm:t>
    </dgm:pt>
    <dgm:pt modelId="{AE49D104-D3FC-495F-9336-21852BA5B9B1}" type="pres">
      <dgm:prSet presAssocID="{72022424-9F9E-4BA5-BF39-36487335B11E}" presName="vert0" presStyleCnt="0">
        <dgm:presLayoutVars>
          <dgm:dir/>
          <dgm:animOne val="branch"/>
          <dgm:animLvl val="lvl"/>
        </dgm:presLayoutVars>
      </dgm:prSet>
      <dgm:spPr/>
    </dgm:pt>
    <dgm:pt modelId="{C95E9696-06D4-40B7-83E5-4EC40F3BF681}" type="pres">
      <dgm:prSet presAssocID="{A7D6115B-FF25-48B6-91BD-531A69583763}" presName="thickLine" presStyleLbl="alignNode1" presStyleIdx="0" presStyleCnt="2"/>
      <dgm:spPr/>
    </dgm:pt>
    <dgm:pt modelId="{26CC047A-30E2-4C9B-8ACA-7B99EB3F3A82}" type="pres">
      <dgm:prSet presAssocID="{A7D6115B-FF25-48B6-91BD-531A69583763}" presName="horz1" presStyleCnt="0"/>
      <dgm:spPr/>
    </dgm:pt>
    <dgm:pt modelId="{27A710C1-219E-4DE3-A8EB-6B4A87EDB41A}" type="pres">
      <dgm:prSet presAssocID="{A7D6115B-FF25-48B6-91BD-531A69583763}" presName="tx1" presStyleLbl="revTx" presStyleIdx="0" presStyleCnt="2"/>
      <dgm:spPr/>
    </dgm:pt>
    <dgm:pt modelId="{1B467CB0-C363-4086-B3ED-F140FF103F10}" type="pres">
      <dgm:prSet presAssocID="{A7D6115B-FF25-48B6-91BD-531A69583763}" presName="vert1" presStyleCnt="0"/>
      <dgm:spPr/>
    </dgm:pt>
    <dgm:pt modelId="{5EC3C23B-55AA-4734-8E9F-6F18A96067AB}" type="pres">
      <dgm:prSet presAssocID="{B1FBEC1D-2CBE-4BD4-A651-12DFD256DFE7}" presName="thickLine" presStyleLbl="alignNode1" presStyleIdx="1" presStyleCnt="2"/>
      <dgm:spPr/>
    </dgm:pt>
    <dgm:pt modelId="{E4DC2829-EC32-4305-95F5-162121ED56E5}" type="pres">
      <dgm:prSet presAssocID="{B1FBEC1D-2CBE-4BD4-A651-12DFD256DFE7}" presName="horz1" presStyleCnt="0"/>
      <dgm:spPr/>
    </dgm:pt>
    <dgm:pt modelId="{096658C6-AC06-4001-8414-C8A8A6B1EBD2}" type="pres">
      <dgm:prSet presAssocID="{B1FBEC1D-2CBE-4BD4-A651-12DFD256DFE7}" presName="tx1" presStyleLbl="revTx" presStyleIdx="1" presStyleCnt="2"/>
      <dgm:spPr/>
    </dgm:pt>
    <dgm:pt modelId="{D08CEAF8-A064-4527-9E14-02F20326EF04}" type="pres">
      <dgm:prSet presAssocID="{B1FBEC1D-2CBE-4BD4-A651-12DFD256DFE7}" presName="vert1" presStyleCnt="0"/>
      <dgm:spPr/>
    </dgm:pt>
  </dgm:ptLst>
  <dgm:cxnLst>
    <dgm:cxn modelId="{9330F002-1AD1-43E6-83C3-CC35B4603D7D}" type="presOf" srcId="{B1FBEC1D-2CBE-4BD4-A651-12DFD256DFE7}" destId="{096658C6-AC06-4001-8414-C8A8A6B1EBD2}" srcOrd="0" destOrd="0" presId="urn:microsoft.com/office/officeart/2008/layout/LinedList"/>
    <dgm:cxn modelId="{37CA0911-83A5-4F70-A5BF-354EB1830CE5}" type="presOf" srcId="{A7D6115B-FF25-48B6-91BD-531A69583763}" destId="{27A710C1-219E-4DE3-A8EB-6B4A87EDB41A}" srcOrd="0" destOrd="0" presId="urn:microsoft.com/office/officeart/2008/layout/LinedList"/>
    <dgm:cxn modelId="{BA857C2D-113D-4CEC-9892-F8EAD45D8D22}" type="presOf" srcId="{72022424-9F9E-4BA5-BF39-36487335B11E}" destId="{AE49D104-D3FC-495F-9336-21852BA5B9B1}" srcOrd="0" destOrd="0" presId="urn:microsoft.com/office/officeart/2008/layout/LinedList"/>
    <dgm:cxn modelId="{3038845A-F989-45B7-9279-B415310F36DF}" srcId="{72022424-9F9E-4BA5-BF39-36487335B11E}" destId="{A7D6115B-FF25-48B6-91BD-531A69583763}" srcOrd="0" destOrd="0" parTransId="{C97661CB-9468-4AA1-962B-73A35D70C5AA}" sibTransId="{34642FB6-56BC-4680-A2AF-42C5B0B23C2B}"/>
    <dgm:cxn modelId="{7BF13F87-FCC0-4959-86B4-BA16A8AF4FD6}" srcId="{72022424-9F9E-4BA5-BF39-36487335B11E}" destId="{B1FBEC1D-2CBE-4BD4-A651-12DFD256DFE7}" srcOrd="1" destOrd="0" parTransId="{A3E048C8-54A0-4DC9-AB93-AD5A7A63B917}" sibTransId="{E0F2A402-B86D-41C1-B4F3-51F5EADED6C4}"/>
    <dgm:cxn modelId="{C6AA079C-DBB5-40A0-A214-5B18C0350B15}" type="presParOf" srcId="{AE49D104-D3FC-495F-9336-21852BA5B9B1}" destId="{C95E9696-06D4-40B7-83E5-4EC40F3BF681}" srcOrd="0" destOrd="0" presId="urn:microsoft.com/office/officeart/2008/layout/LinedList"/>
    <dgm:cxn modelId="{31E87722-FDD9-48CF-8AA9-36B23CCC8088}" type="presParOf" srcId="{AE49D104-D3FC-495F-9336-21852BA5B9B1}" destId="{26CC047A-30E2-4C9B-8ACA-7B99EB3F3A82}" srcOrd="1" destOrd="0" presId="urn:microsoft.com/office/officeart/2008/layout/LinedList"/>
    <dgm:cxn modelId="{BBECA9D9-1BC8-4FDE-9605-FBAB63150FC0}" type="presParOf" srcId="{26CC047A-30E2-4C9B-8ACA-7B99EB3F3A82}" destId="{27A710C1-219E-4DE3-A8EB-6B4A87EDB41A}" srcOrd="0" destOrd="0" presId="urn:microsoft.com/office/officeart/2008/layout/LinedList"/>
    <dgm:cxn modelId="{A90439F1-5F8B-4437-87FF-CB67EA1653E6}" type="presParOf" srcId="{26CC047A-30E2-4C9B-8ACA-7B99EB3F3A82}" destId="{1B467CB0-C363-4086-B3ED-F140FF103F10}" srcOrd="1" destOrd="0" presId="urn:microsoft.com/office/officeart/2008/layout/LinedList"/>
    <dgm:cxn modelId="{9627576B-7B47-42E6-90A9-EDE526F10FFE}" type="presParOf" srcId="{AE49D104-D3FC-495F-9336-21852BA5B9B1}" destId="{5EC3C23B-55AA-4734-8E9F-6F18A96067AB}" srcOrd="2" destOrd="0" presId="urn:microsoft.com/office/officeart/2008/layout/LinedList"/>
    <dgm:cxn modelId="{9F8276A3-6B01-4258-B20B-F24A2540B55A}" type="presParOf" srcId="{AE49D104-D3FC-495F-9336-21852BA5B9B1}" destId="{E4DC2829-EC32-4305-95F5-162121ED56E5}" srcOrd="3" destOrd="0" presId="urn:microsoft.com/office/officeart/2008/layout/LinedList"/>
    <dgm:cxn modelId="{BDBAD624-2EEE-4E4C-A7E0-288090F7048C}" type="presParOf" srcId="{E4DC2829-EC32-4305-95F5-162121ED56E5}" destId="{096658C6-AC06-4001-8414-C8A8A6B1EBD2}" srcOrd="0" destOrd="0" presId="urn:microsoft.com/office/officeart/2008/layout/LinedList"/>
    <dgm:cxn modelId="{BBFFE9EA-9420-49E4-9D69-E0F254293464}" type="presParOf" srcId="{E4DC2829-EC32-4305-95F5-162121ED56E5}" destId="{D08CEAF8-A064-4527-9E14-02F20326EF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4206F-EEFC-4E0C-9728-4C8C5BF3102B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9D402-2E87-4D3E-8C6B-1EAAB2B7843F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DE55B-6B6A-4BCC-A404-F333EB9D06A1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</a:rPr>
            <a:t>Bens – são  as coisas capazes de satisfazer as necessidades humanas e suscetíveis de avaliação econômica</a:t>
          </a:r>
          <a:r>
            <a:rPr lang="pt-BR" sz="2200" kern="1200" dirty="0"/>
            <a:t>.</a:t>
          </a:r>
          <a:endParaRPr lang="en-US" sz="2200" kern="1200" dirty="0"/>
        </a:p>
      </dsp:txBody>
      <dsp:txXfrm>
        <a:off x="1945450" y="719"/>
        <a:ext cx="4643240" cy="1684372"/>
      </dsp:txXfrm>
    </dsp:sp>
    <dsp:sp modelId="{5FC1505B-4D66-4D39-B998-634C9D49F098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26336-7FEF-4031-BCE7-F8ECE613265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F5E17-5467-4B91-A622-81D28864D856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</a:rPr>
            <a:t>Bens Materiais – Veículos, Móveis </a:t>
          </a:r>
          <a:r>
            <a:rPr lang="pt-BR" sz="2200" kern="1200" dirty="0" err="1">
              <a:solidFill>
                <a:schemeClr val="tx1"/>
              </a:solidFill>
            </a:rPr>
            <a:t>etc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45450" y="2106185"/>
        <a:ext cx="4643240" cy="1684372"/>
      </dsp:txXfrm>
    </dsp:sp>
    <dsp:sp modelId="{81B1F220-FB80-42AB-BB25-F1E2A3A734B5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885DE-E1E1-4ECF-8AE1-D2F0FC675227}">
      <dsp:nvSpPr>
        <dsp:cNvPr id="0" name=""/>
        <dsp:cNvSpPr/>
      </dsp:nvSpPr>
      <dsp:spPr>
        <a:xfrm>
          <a:off x="465814" y="4663505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A67DF-3A5F-4397-A8F9-BDBEC11CB385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</a:rPr>
            <a:t>Bens Imateriais – Fundo de comércio, Benfeitoria em imóveis de 3º, Marcas e Patentes.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33FDA-E627-4A30-AA7E-EE973FABC39E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8E6DE-7258-4C61-BF16-0B863122EA7E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3EB06-5C74-4341-8E3E-9FF1A2D3D58E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São todos os valores que a empresa tem </a:t>
          </a:r>
          <a:r>
            <a:rPr lang="pt-BR" sz="2500" b="1" kern="1200" dirty="0">
              <a:highlight>
                <a:srgbClr val="FFFF00"/>
              </a:highlight>
            </a:rPr>
            <a:t>a Receber </a:t>
          </a:r>
          <a:r>
            <a:rPr lang="pt-BR" sz="2500" kern="1200" dirty="0"/>
            <a:t>de terceiros.</a:t>
          </a:r>
          <a:endParaRPr lang="en-US" sz="2500" kern="1200" dirty="0"/>
        </a:p>
      </dsp:txBody>
      <dsp:txXfrm>
        <a:off x="2043221" y="958220"/>
        <a:ext cx="4545469" cy="1769022"/>
      </dsp:txXfrm>
    </dsp:sp>
    <dsp:sp modelId="{EDFD4C33-617B-4848-AE5A-7D63EA7144EB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329F4-4DD5-4288-A85C-2470D385E5AB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DC88D-2D6B-4FC8-9164-8EB3FE66AF44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Ex: Clientes,  Títulos a receber,  etc.</a:t>
          </a:r>
          <a:endParaRPr lang="en-US" sz="2500" kern="1200"/>
        </a:p>
      </dsp:txBody>
      <dsp:txXfrm>
        <a:off x="2043221" y="3169499"/>
        <a:ext cx="4545469" cy="1769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BC47C-AEEF-4165-A836-862C570A060D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71EC8-C514-48F8-B611-4F8F917DE3F7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E8FD0-DA5B-471A-B429-47F1E6CD49A2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São todos os valores que a empresa tem </a:t>
          </a:r>
          <a:r>
            <a:rPr lang="pt-BR" sz="2500" b="1" kern="1200" dirty="0">
              <a:highlight>
                <a:srgbClr val="FFFF00"/>
              </a:highlight>
            </a:rPr>
            <a:t>a Pagar </a:t>
          </a:r>
          <a:r>
            <a:rPr lang="pt-BR" sz="2500" kern="1200" dirty="0"/>
            <a:t>para terceiros.</a:t>
          </a:r>
          <a:endParaRPr lang="en-US" sz="2500" kern="1200" dirty="0"/>
        </a:p>
      </dsp:txBody>
      <dsp:txXfrm>
        <a:off x="2043221" y="958220"/>
        <a:ext cx="4545469" cy="1769022"/>
      </dsp:txXfrm>
    </dsp:sp>
    <dsp:sp modelId="{7F349958-9039-4218-B409-16068DBB832A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ED2BE-9455-4DC8-A13B-1A8CA8C63599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59C42-8F8E-442E-88AA-10476D70C84E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Ex. Fornecedores, Títulos a pagar, Salários a Pagar, </a:t>
          </a:r>
          <a:r>
            <a:rPr lang="pt-BR" sz="2500" kern="1200" dirty="0" err="1"/>
            <a:t>etc</a:t>
          </a:r>
          <a:endParaRPr lang="en-US" sz="2500" kern="1200" dirty="0"/>
        </a:p>
      </dsp:txBody>
      <dsp:txXfrm>
        <a:off x="2043221" y="3169499"/>
        <a:ext cx="4545469" cy="1769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5B2C4-8748-4344-93AC-264806984525}">
      <dsp:nvSpPr>
        <dsp:cNvPr id="0" name=""/>
        <dsp:cNvSpPr/>
      </dsp:nvSpPr>
      <dsp:spPr>
        <a:xfrm>
          <a:off x="0" y="362637"/>
          <a:ext cx="6291714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Aspectos Qualitativos – especifica segundo a natureza de cada item, os Bens, Direitos e Obrigações – </a:t>
          </a:r>
          <a:r>
            <a:rPr lang="pt-BR" sz="3300" kern="1200" dirty="0">
              <a:solidFill>
                <a:schemeClr val="tx1"/>
              </a:solidFill>
              <a:highlight>
                <a:srgbClr val="FFFF00"/>
              </a:highlight>
            </a:rPr>
            <a:t>NOME DE CADA ELEMENTO.</a:t>
          </a:r>
          <a:endParaRPr lang="en-US" sz="33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114972" y="477609"/>
        <a:ext cx="6061770" cy="2125266"/>
      </dsp:txXfrm>
    </dsp:sp>
    <dsp:sp modelId="{259C6426-5505-414B-A5FA-23DCFCB0B938}">
      <dsp:nvSpPr>
        <dsp:cNvPr id="0" name=""/>
        <dsp:cNvSpPr/>
      </dsp:nvSpPr>
      <dsp:spPr>
        <a:xfrm>
          <a:off x="0" y="2812887"/>
          <a:ext cx="6291714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Aspectos Quantitativos – consiste em dar valores aos Bens, Direitos e Obrigações – </a:t>
          </a:r>
          <a:r>
            <a:rPr lang="pt-BR" sz="3300" kern="1200" dirty="0">
              <a:solidFill>
                <a:schemeClr val="tx1"/>
              </a:solidFill>
              <a:highlight>
                <a:srgbClr val="FFFF00"/>
              </a:highlight>
            </a:rPr>
            <a:t>VALOR DE CADA ELEMENTO </a:t>
          </a:r>
          <a:endParaRPr lang="en-US" sz="33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114972" y="2927859"/>
        <a:ext cx="6061770" cy="2125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E9696-06D4-40B7-83E5-4EC40F3BF681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710C1-219E-4DE3-A8EB-6B4A87EDB41A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OBRIGADA</a:t>
          </a:r>
          <a:endParaRPr lang="en-US" sz="6500" kern="1200"/>
        </a:p>
      </dsp:txBody>
      <dsp:txXfrm>
        <a:off x="0" y="0"/>
        <a:ext cx="6291714" cy="2765367"/>
      </dsp:txXfrm>
    </dsp:sp>
    <dsp:sp modelId="{5EC3C23B-55AA-4734-8E9F-6F18A96067A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658C6-AC06-4001-8414-C8A8A6B1EBD2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Até a próxima reunião!</a:t>
          </a:r>
          <a:endParaRPr lang="en-US" sz="6500" kern="1200" dirty="0"/>
        </a:p>
      </dsp:txBody>
      <dsp:txXfrm>
        <a:off x="0" y="2765367"/>
        <a:ext cx="6291714" cy="276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6590-9983-42BD-8CB3-64AE1766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A5A4C-C86C-42BF-A4C5-F94BC11E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4DCB1-7F28-40AC-8499-BF68018D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CF667-B264-417B-8F55-81B4DCF1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9F0790-FD43-4AAD-B04D-006F3375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9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55AD0-9216-431B-B8DA-0347B882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15E3DC-695E-4709-839F-B0EB6457C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2C98-25E6-4030-BB9E-77DE313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D19B2-034C-4993-9EC0-3261F610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CF792-973D-4F33-86EA-3D1528FD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92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95D1E5-9A48-4C2C-8763-E372259C0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16E3A4-C9E3-4D3E-B075-1799BBBBC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8EFC7-603C-4F53-887D-D9F8F9E2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50DF2-946C-4BF0-A4BE-025A87FF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4E8D0-4275-4AB6-A8F5-E0C242F1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04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8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3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06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46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083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21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73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79D0-DE81-4C52-9D0C-1D43E6D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C921D-EB65-4F93-B386-FA033186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2169D-F8DF-4A1C-A6E7-EBE06B77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4D366-680A-4348-B20B-839EFB49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3C969-8ACC-456B-B01B-6DF54441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36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56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068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37581-BC42-4D0B-A83A-C50ED9E7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E64569-1604-44B7-B888-74D88394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B3562-960B-40D5-80C5-EEDCEE91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1645C-0EED-48AE-AB83-89C0EE27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1BF8B-1607-4346-B6A4-8E2858C0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0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BE6B7-B8AA-4D1A-BA8E-1A4B00B7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94EC4-38C2-4851-B70D-C68D4A81E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2771A0-75C0-4263-BB91-9D64ADC52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9C3EDD-36EC-416B-8C59-32780CF3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EFE63F-5DFD-477D-8664-42B98EB6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E8F377-7B00-422E-8481-79A7B2B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90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FC2F-FE08-42D0-9DDB-F5E7CC54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D6A25-6C5F-4A50-B95D-F9491146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750365-5F8E-4AD0-BAFE-9D5DF11C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6E9E77-2672-49C6-B748-E1128197D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C15FF3-B45C-4EA5-8D4A-C7B8950A6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C8A10F-372E-4D56-8C0B-0B13526F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F695D0-3534-4CC2-9ABA-BEB04DB0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B553F4-A555-44D9-AA03-98167FC5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1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8BDFA-F0E0-4263-95A7-E62FF9B5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D8E752-BDE1-4E0C-BD64-CB836D67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959808-3FA1-4FA3-B2FD-6FDED311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FB6C85-1C1A-45D6-A0D4-D90AA7BB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3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1AF52E-C1AE-41ED-8625-BCD0183C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CCA0AE-62E5-4AA3-88D0-E3FA573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F77BE6-AFBA-4F64-8A83-74731533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05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5708D-8D53-4BD7-B5D0-830B5A74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19B78-6C3C-45C5-AF10-5B37C151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D4007D-8504-4D98-A145-967A73677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5ADE3B-4823-40A3-9873-6A9460BD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4381B-0871-46AC-BCC4-E9E16683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D4D414-7A6C-4511-A716-0B524BB5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0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77B2-2053-429A-914E-CFF4036C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C0C49B-7877-45FC-946D-BA184E93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832533-288D-4650-AC2C-AE94A6181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3911FF-5DB5-4E59-952E-B346FCA1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647DA4-7E75-47D5-BA3D-16C63646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E355B-503D-4505-87AC-BA945423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C82708-D195-40D3-ADF5-FF8263A6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474B4-590A-4F92-B618-1FE7B5A7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05AC93-14FA-4FF0-8265-2E2B01412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EC2B-5DEE-4B87-9464-966F151F5E78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2575E-6E39-450D-9DB9-C6A246A7A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4B96D-9FF9-4532-B685-ADD564ED5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1512-B64D-48C8-9FBF-7BD5E57C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E0C0-119C-411A-A93A-4F4A5D20D435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2435B2-A9C9-48A2-9C69-E1CCE9D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PROFª  GEORGETTE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2855933-6BD2-426F-835B-8B272C51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DISCIPLINA  - CONTABILIDADE</a:t>
            </a:r>
          </a:p>
        </p:txBody>
      </p:sp>
    </p:spTree>
    <p:extLst>
      <p:ext uri="{BB962C8B-B14F-4D97-AF65-F5344CB8AC3E}">
        <p14:creationId xmlns:p14="http://schemas.microsoft.com/office/powerpoint/2010/main" val="74471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3D190-1CAE-49C7-80E9-A886AD5E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 sz="3100" b="1" dirty="0">
                <a:solidFill>
                  <a:srgbClr val="FFFFFF"/>
                </a:solidFill>
              </a:rPr>
              <a:t>ASPECTOS QUALITATIVOS E QUANTITATIVOS DO PATRIMÔNIO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C072211-A2E3-416D-803A-925092A7B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42620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7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699B5-6226-468E-8489-D731AF3A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PATRIMÔNIO LÍQUIDO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FAED6-E7AA-412A-A3E0-B5B6C2AF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É o quarto grupo de elementos patrimoniais que juntamente com os Bens, os Direitos e as Obrigações, completará a demonstração contábil denominada Balanço Patrimonial. O Patrimônio Líquido e composto pelos seguintes elementos:</a:t>
            </a:r>
          </a:p>
          <a:p>
            <a:pPr algn="just"/>
            <a:r>
              <a:rPr lang="pt-BR" dirty="0">
                <a:highlight>
                  <a:srgbClr val="FFFF00"/>
                </a:highlight>
              </a:rPr>
              <a:t>Capital</a:t>
            </a:r>
          </a:p>
          <a:p>
            <a:pPr algn="just"/>
            <a:r>
              <a:rPr lang="pt-BR" dirty="0">
                <a:highlight>
                  <a:srgbClr val="FFFF00"/>
                </a:highlight>
              </a:rPr>
              <a:t>Reservas, e</a:t>
            </a:r>
          </a:p>
          <a:p>
            <a:pPr algn="just"/>
            <a:r>
              <a:rPr lang="pt-BR" dirty="0">
                <a:highlight>
                  <a:srgbClr val="FFFF00"/>
                </a:highlight>
              </a:rPr>
              <a:t>Prejuízos Acumulados</a:t>
            </a:r>
          </a:p>
        </p:txBody>
      </p:sp>
    </p:spTree>
    <p:extLst>
      <p:ext uri="{BB962C8B-B14F-4D97-AF65-F5344CB8AC3E}">
        <p14:creationId xmlns:p14="http://schemas.microsoft.com/office/powerpoint/2010/main" val="371676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99123-9E16-46ED-82DF-E85E082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BALANÇO PATRIMONIAL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7F8CA9-0243-4186-8A27-48C18771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14632" y="-384025"/>
            <a:ext cx="14392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A4CB7B9B-4E09-4D00-BB65-D47B0C092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389811"/>
              </p:ext>
            </p:extLst>
          </p:nvPr>
        </p:nvGraphicFramePr>
        <p:xfrm>
          <a:off x="838200" y="2438400"/>
          <a:ext cx="10515600" cy="4085377"/>
        </p:xfrm>
        <a:graphic>
          <a:graphicData uri="http://schemas.openxmlformats.org/drawingml/2006/table">
            <a:tbl>
              <a:tblPr firstRow="1" firstCol="1" bandRow="1"/>
              <a:tblGrid>
                <a:gridCol w="1531160">
                  <a:extLst>
                    <a:ext uri="{9D8B030D-6E8A-4147-A177-3AD203B41FA5}">
                      <a16:colId xmlns:a16="http://schemas.microsoft.com/office/drawing/2014/main" val="1169661716"/>
                    </a:ext>
                  </a:extLst>
                </a:gridCol>
                <a:gridCol w="1224339">
                  <a:extLst>
                    <a:ext uri="{9D8B030D-6E8A-4147-A177-3AD203B41FA5}">
                      <a16:colId xmlns:a16="http://schemas.microsoft.com/office/drawing/2014/main" val="845102790"/>
                    </a:ext>
                  </a:extLst>
                </a:gridCol>
                <a:gridCol w="1577757">
                  <a:extLst>
                    <a:ext uri="{9D8B030D-6E8A-4147-A177-3AD203B41FA5}">
                      <a16:colId xmlns:a16="http://schemas.microsoft.com/office/drawing/2014/main" val="2907493725"/>
                    </a:ext>
                  </a:extLst>
                </a:gridCol>
                <a:gridCol w="741640">
                  <a:extLst>
                    <a:ext uri="{9D8B030D-6E8A-4147-A177-3AD203B41FA5}">
                      <a16:colId xmlns:a16="http://schemas.microsoft.com/office/drawing/2014/main" val="3711696521"/>
                    </a:ext>
                  </a:extLst>
                </a:gridCol>
                <a:gridCol w="2080295">
                  <a:extLst>
                    <a:ext uri="{9D8B030D-6E8A-4147-A177-3AD203B41FA5}">
                      <a16:colId xmlns:a16="http://schemas.microsoft.com/office/drawing/2014/main" val="2486385486"/>
                    </a:ext>
                  </a:extLst>
                </a:gridCol>
                <a:gridCol w="109600">
                  <a:extLst>
                    <a:ext uri="{9D8B030D-6E8A-4147-A177-3AD203B41FA5}">
                      <a16:colId xmlns:a16="http://schemas.microsoft.com/office/drawing/2014/main" val="4101767796"/>
                    </a:ext>
                  </a:extLst>
                </a:gridCol>
                <a:gridCol w="392249">
                  <a:extLst>
                    <a:ext uri="{9D8B030D-6E8A-4147-A177-3AD203B41FA5}">
                      <a16:colId xmlns:a16="http://schemas.microsoft.com/office/drawing/2014/main" val="3060307792"/>
                    </a:ext>
                  </a:extLst>
                </a:gridCol>
                <a:gridCol w="1529192">
                  <a:extLst>
                    <a:ext uri="{9D8B030D-6E8A-4147-A177-3AD203B41FA5}">
                      <a16:colId xmlns:a16="http://schemas.microsoft.com/office/drawing/2014/main" val="437002824"/>
                    </a:ext>
                  </a:extLst>
                </a:gridCol>
                <a:gridCol w="664684">
                  <a:extLst>
                    <a:ext uri="{9D8B030D-6E8A-4147-A177-3AD203B41FA5}">
                      <a16:colId xmlns:a16="http://schemas.microsoft.com/office/drawing/2014/main" val="3565947634"/>
                    </a:ext>
                  </a:extLst>
                </a:gridCol>
                <a:gridCol w="664684">
                  <a:extLst>
                    <a:ext uri="{9D8B030D-6E8A-4147-A177-3AD203B41FA5}">
                      <a16:colId xmlns:a16="http://schemas.microsoft.com/office/drawing/2014/main" val="1781279767"/>
                    </a:ext>
                  </a:extLst>
                </a:gridCol>
              </a:tblGrid>
              <a:tr h="545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Balanço Patrimonial</a:t>
                      </a:r>
                      <a:endParaRPr lang="pt-BR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1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1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45325"/>
                  </a:ext>
                </a:extLst>
              </a:tr>
              <a:tr h="364759"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 </a:t>
                      </a:r>
                      <a:endParaRPr lang="pt-BR" sz="24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2400" b="1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      </a:t>
                      </a:r>
                      <a:endParaRPr lang="pt-BR" dirty="0">
                        <a:highlight>
                          <a:srgbClr val="FFFF00"/>
                        </a:highlight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98214"/>
                  </a:ext>
                </a:extLst>
              </a:tr>
              <a:tr h="36475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BENS </a:t>
                      </a: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accent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OBRIGAÇOES</a:t>
                      </a: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3736"/>
                  </a:ext>
                </a:extLst>
              </a:tr>
              <a:tr h="364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42092"/>
                  </a:ext>
                </a:extLst>
              </a:tr>
              <a:tr h="364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94186"/>
                  </a:ext>
                </a:extLst>
              </a:tr>
              <a:tr h="36475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DIREITOS</a:t>
                      </a: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PATRIMÔNIO LÍQUIDO</a:t>
                      </a: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014905"/>
                  </a:ext>
                </a:extLst>
              </a:tr>
              <a:tr h="364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57494"/>
                  </a:ext>
                </a:extLst>
              </a:tr>
              <a:tr h="640064"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257240"/>
                  </a:ext>
                </a:extLst>
              </a:tr>
              <a:tr h="36475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DO ATIVO</a:t>
                      </a: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accent5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DO PASSIVO</a:t>
                      </a: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9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68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71F5-E5F4-42BF-B7CA-F7B96790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264229"/>
            <a:ext cx="3932237" cy="317862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Atividade Prática – Patrimônio da Empresa</a:t>
            </a:r>
            <a:br>
              <a:rPr lang="pt-BR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Classifique as Contas Patrimoniais a seguir em: Bens, Direitos,  Obrigações e </a:t>
            </a:r>
            <a:r>
              <a:rPr lang="pt-BR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Patrimônio Líquido.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50B8597-5BFF-47F2-B356-47618FEFD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497902"/>
              </p:ext>
            </p:extLst>
          </p:nvPr>
        </p:nvGraphicFramePr>
        <p:xfrm>
          <a:off x="5183188" y="638629"/>
          <a:ext cx="6172199" cy="5805706"/>
        </p:xfrm>
        <a:graphic>
          <a:graphicData uri="http://schemas.openxmlformats.org/drawingml/2006/table">
            <a:tbl>
              <a:tblPr firstRow="1" firstCol="1" bandRow="1"/>
              <a:tblGrid>
                <a:gridCol w="3580315">
                  <a:extLst>
                    <a:ext uri="{9D8B030D-6E8A-4147-A177-3AD203B41FA5}">
                      <a16:colId xmlns:a16="http://schemas.microsoft.com/office/drawing/2014/main" val="2206476914"/>
                    </a:ext>
                  </a:extLst>
                </a:gridCol>
                <a:gridCol w="2591884">
                  <a:extLst>
                    <a:ext uri="{9D8B030D-6E8A-4147-A177-3AD203B41FA5}">
                      <a16:colId xmlns:a16="http://schemas.microsoft.com/office/drawing/2014/main" val="3563596207"/>
                    </a:ext>
                  </a:extLst>
                </a:gridCol>
              </a:tblGrid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Classificação contábil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79118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 Dinheiro da empresa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159891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 Estoque de Mercadorias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4145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 Duplicatas a receber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20932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 Duplicatas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728695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 Imóveis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95835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 Biblioteca da empresa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12386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 Capital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77097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 Terrenos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2643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 Veículos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78461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Impostos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104638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 Promissórias a receber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4110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Promissórias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41399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 Instalações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44474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 Ferramentas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78053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Aluguéis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16153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 Móveis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43907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 Reserva de Lucro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144317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 Computadores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01148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 Fundo de Comércio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798926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 Benfeitoria em Imóveis de Terceiros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34732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 Prejuízos Acumulados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800419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 Títulos a receber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579359"/>
                  </a:ext>
                </a:extLst>
              </a:tr>
            </a:tbl>
          </a:graphicData>
        </a:graphic>
      </p:graphicFrame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E81941D-74B7-4414-8F9F-98360BA7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46252"/>
            <a:ext cx="3932237" cy="3322736"/>
          </a:xfrm>
        </p:spPr>
        <p:txBody>
          <a:bodyPr/>
          <a:lstStyle/>
          <a:p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7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43FA0-0A5E-4CE2-AC7C-68A95BC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CONTABILIDADE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810CC4-F83D-4BE2-855D-210432A85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97584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9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829D9-2DF0-479A-BAF3-C0EE709D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43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BR" sz="3700" b="1">
                <a:solidFill>
                  <a:srgbClr val="FFFFFF"/>
                </a:solidFill>
              </a:rPr>
              <a:t>AULA </a:t>
            </a:r>
            <a:br>
              <a:rPr lang="pt-BR" sz="3700" b="1">
                <a:solidFill>
                  <a:srgbClr val="FFFFFF"/>
                </a:solidFill>
              </a:rPr>
            </a:br>
            <a:br>
              <a:rPr lang="pt-BR" sz="3700" b="1">
                <a:solidFill>
                  <a:srgbClr val="FFFFFF"/>
                </a:solidFill>
              </a:rPr>
            </a:br>
            <a:r>
              <a:rPr lang="pt-BR" sz="3700" b="1">
                <a:solidFill>
                  <a:srgbClr val="FFFFFF"/>
                </a:solidFill>
              </a:rPr>
              <a:t>CONTABILIDADE</a:t>
            </a:r>
            <a:br>
              <a:rPr lang="pt-BR" sz="3700" b="1">
                <a:solidFill>
                  <a:srgbClr val="FFFFFF"/>
                </a:solidFill>
              </a:rPr>
            </a:br>
            <a:br>
              <a:rPr lang="pt-BR" sz="3700" b="1">
                <a:solidFill>
                  <a:srgbClr val="FFFFFF"/>
                </a:solidFill>
              </a:rPr>
            </a:br>
            <a:r>
              <a:rPr lang="pt-BR" sz="3700" b="1">
                <a:solidFill>
                  <a:srgbClr val="FFFFFF"/>
                </a:solidFill>
              </a:rPr>
              <a:t>SEJAM BEM VINDOS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ED54E-4D46-4CD6-A917-C60BE51E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596571"/>
            <a:ext cx="6906491" cy="4580392"/>
          </a:xfrm>
        </p:spPr>
        <p:txBody>
          <a:bodyPr anchor="ctr">
            <a:normAutofit fontScale="70000" lnSpcReduction="20000"/>
          </a:bodyPr>
          <a:lstStyle/>
          <a:p>
            <a:pPr algn="just"/>
            <a:r>
              <a:rPr lang="pt-BR" sz="3100" dirty="0">
                <a:cs typeface="Arial" panose="020B0604020202020204" pitchFamily="34" charset="0"/>
              </a:rPr>
              <a:t>Devido a situação da pandemia </a:t>
            </a:r>
            <a:r>
              <a:rPr lang="pt-BR" sz="3100" dirty="0" err="1">
                <a:cs typeface="Arial" panose="020B0604020202020204" pitchFamily="34" charset="0"/>
              </a:rPr>
              <a:t>covid</a:t>
            </a:r>
            <a:r>
              <a:rPr lang="pt-BR" sz="3100" dirty="0">
                <a:cs typeface="Arial" panose="020B0604020202020204" pitchFamily="34" charset="0"/>
              </a:rPr>
              <a:t> -19 as aulas continuarão online.</a:t>
            </a:r>
          </a:p>
          <a:p>
            <a:pPr algn="just"/>
            <a:r>
              <a:rPr lang="pt-BR" sz="3100" dirty="0">
                <a:cs typeface="Arial" panose="020B0604020202020204" pitchFamily="34" charset="0"/>
              </a:rPr>
              <a:t>Aulas online = professor e alunos no </a:t>
            </a:r>
            <a:r>
              <a:rPr lang="pt-BR" sz="3100" dirty="0" err="1">
                <a:cs typeface="Arial" panose="020B0604020202020204" pitchFamily="34" charset="0"/>
              </a:rPr>
              <a:t>Teams</a:t>
            </a:r>
            <a:r>
              <a:rPr lang="pt-BR" sz="3100" dirty="0">
                <a:cs typeface="Arial" panose="020B0604020202020204" pitchFamily="34" charset="0"/>
              </a:rPr>
              <a:t>, conforme o tempo de duração da aula.</a:t>
            </a:r>
          </a:p>
          <a:p>
            <a:pPr algn="just"/>
            <a:r>
              <a:rPr lang="pt-BR" sz="3100" dirty="0">
                <a:cs typeface="Arial" panose="020B0604020202020204" pitchFamily="34" charset="0"/>
              </a:rPr>
              <a:t>A presença será computada pelo ingresso e permanência na aula.</a:t>
            </a:r>
          </a:p>
          <a:p>
            <a:pPr algn="just"/>
            <a:r>
              <a:rPr lang="pt-BR" sz="3100" dirty="0">
                <a:cs typeface="Arial" panose="020B0604020202020204" pitchFamily="34" charset="0"/>
              </a:rPr>
              <a:t>As reuniões serão agendadas com antecedência para o dia e horário das aulas.</a:t>
            </a:r>
          </a:p>
          <a:p>
            <a:pPr algn="just"/>
            <a:r>
              <a:rPr lang="pt-BR" sz="3100" dirty="0">
                <a:cs typeface="Arial" panose="020B0604020202020204" pitchFamily="34" charset="0"/>
              </a:rPr>
              <a:t>As atividades ocorrerão nas reuniões  e não terão agendamento prévio.</a:t>
            </a:r>
          </a:p>
          <a:p>
            <a:pPr algn="just"/>
            <a:r>
              <a:rPr lang="pt-BR" sz="3100" dirty="0">
                <a:cs typeface="Arial" panose="020B0604020202020204" pitchFamily="34" charset="0"/>
              </a:rPr>
              <a:t>As tarefas serão recebidas somente no </a:t>
            </a:r>
            <a:r>
              <a:rPr lang="pt-BR" sz="3100" dirty="0" err="1">
                <a:cs typeface="Arial" panose="020B0604020202020204" pitchFamily="34" charset="0"/>
              </a:rPr>
              <a:t>Teams</a:t>
            </a:r>
            <a:r>
              <a:rPr lang="pt-BR" sz="3100" dirty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3100" dirty="0">
                <a:cs typeface="Arial" panose="020B0604020202020204" pitchFamily="34" charset="0"/>
              </a:rPr>
              <a:t>A nota final será composta pela médias das notas P1 e P2. Só será aplicada P3 caso a média final seja inferior a 6,0.</a:t>
            </a:r>
          </a:p>
          <a:p>
            <a:pPr algn="just"/>
            <a:r>
              <a:rPr lang="pt-BR" sz="3100" dirty="0">
                <a:cs typeface="Arial" panose="020B0604020202020204" pitchFamily="34" charset="0"/>
              </a:rPr>
              <a:t>As dúvidas serão respondidas durante as reuniões. </a:t>
            </a:r>
          </a:p>
          <a:p>
            <a:pPr algn="just"/>
            <a:endParaRPr lang="pt-BR" sz="3100" b="1" dirty="0"/>
          </a:p>
          <a:p>
            <a:endParaRPr lang="pt-BR" sz="3100" dirty="0"/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29213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1D122-A381-40CD-B0E6-8772207B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b="1" dirty="0"/>
              <a:t>Plano de Ensino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8B06B-DA21-43A6-8961-A2907707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739"/>
            <a:ext cx="5558489" cy="427422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Estrutura e análise de relatórios contábeis e financeiras: Balancete de Verificação, Balanço Patrimonial, Demonstração de Resultado do Exercício. </a:t>
            </a:r>
          </a:p>
          <a:p>
            <a:pPr algn="just"/>
            <a:r>
              <a:rPr lang="pt-BR" dirty="0"/>
              <a:t>Procedimentos contábeis básicos.</a:t>
            </a:r>
          </a:p>
          <a:p>
            <a:pPr algn="just"/>
            <a:r>
              <a:rPr lang="pt-BR" dirty="0"/>
              <a:t>Estudo da gestão e de plano de contas.</a:t>
            </a:r>
          </a:p>
          <a:p>
            <a:pPr algn="just"/>
            <a:r>
              <a:rPr lang="pt-BR" dirty="0"/>
              <a:t>Contabilização das empresas: prestação de serviços e comerciais.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0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B331F-E1E3-4CF1-8C0A-84DB817D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4900" b="1" dirty="0">
                <a:solidFill>
                  <a:schemeClr val="accent2"/>
                </a:solidFill>
              </a:rPr>
              <a:t>A importância da      contabilidade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C08E5-DA5F-4649-9ADC-392C47CC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479"/>
            <a:ext cx="5558489" cy="3552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A contabilidade mede os resultados das empresas avalia o desempenho dos negócios, dando diretrizes para </a:t>
            </a:r>
            <a:r>
              <a:rPr lang="pt-BR" sz="3600" dirty="0">
                <a:highlight>
                  <a:srgbClr val="FFFF00"/>
                </a:highlight>
              </a:rPr>
              <a:t>as tomadas de decisões</a:t>
            </a:r>
            <a:r>
              <a:rPr lang="pt-BR" sz="40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06566-3B00-418D-BFE1-7324CD93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Conceito de contabilidade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82434-877C-418B-8833-5E21DAB0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A contabilidade é uma ciência que possibilita, por meio de suas técnicas, o controle permanente do Patrimônio das empresas.</a:t>
            </a:r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3BAE7-B051-424E-91BC-31EBB428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Patrimônio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4A6AB-B4B5-43B6-9A89-F95275A9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7724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conjunto de Bens, </a:t>
            </a: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Direitos</a:t>
            </a: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Obrigações</a:t>
            </a: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avaliado</a:t>
            </a: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moeda</a:t>
            </a:r>
            <a:endParaRPr lang="en-US" sz="3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F4784-8D22-4594-AFEF-35863FA0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BR" sz="4800" dirty="0"/>
              <a:t>BENS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60473F3-B7B5-4AA3-B9D8-63B4313A2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0945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35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72FDC6-8454-4973-9EE5-7D7AE484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BR" sz="4800"/>
              <a:t>DIREITOS</a:t>
            </a:r>
          </a:p>
        </p:txBody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57AAC87A-364D-462B-B3F9-050F16F59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66992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43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1A0DF0-5334-4DB8-ABA3-598014B0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BR" sz="4800"/>
              <a:t>Obrigações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7DDFCFF-EEBD-4913-8F40-CA882609C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60971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824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5165AE5A699047A561E9B6491732A9" ma:contentTypeVersion="0" ma:contentTypeDescription="Crie um novo documento." ma:contentTypeScope="" ma:versionID="d8b0f4c099696d98978ba1ec12b336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3CCCBE-282E-47D0-9721-FCF15C0812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89D145-0E85-41B2-8D22-780E6918C569}">
  <ds:schemaRefs>
    <ds:schemaRef ds:uri="http://purl.org/dc/terms/"/>
    <ds:schemaRef ds:uri="71915ff7-4f18-4011-a21a-8219e925195e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f4533b3-361f-4ff8-a0d4-06f1dff5d61d"/>
  </ds:schemaRefs>
</ds:datastoreItem>
</file>

<file path=customXml/itemProps3.xml><?xml version="1.0" encoding="utf-8"?>
<ds:datastoreItem xmlns:ds="http://schemas.openxmlformats.org/officeDocument/2006/customXml" ds:itemID="{A6A4AF33-AAD9-4916-9978-63A0F86BFECE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608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Office Theme</vt:lpstr>
      <vt:lpstr>PROFª  GEORGETTE</vt:lpstr>
      <vt:lpstr>AULA   CONTABILIDADE  SEJAM BEM VINDOS</vt:lpstr>
      <vt:lpstr>Plano de Ensino</vt:lpstr>
      <vt:lpstr> A importância da      contabilidade</vt:lpstr>
      <vt:lpstr>Conceito de contabilidade</vt:lpstr>
      <vt:lpstr>Patrimônio</vt:lpstr>
      <vt:lpstr>BENS</vt:lpstr>
      <vt:lpstr>DIREITOS</vt:lpstr>
      <vt:lpstr>Obrigações</vt:lpstr>
      <vt:lpstr>ASPECTOS QUALITATIVOS E QUANTITATIVOS DO PATRIMÔNIO</vt:lpstr>
      <vt:lpstr>PATRIMÔNIO LÍQUIDO</vt:lpstr>
      <vt:lpstr>BALANÇO PATRIMONIAL</vt:lpstr>
      <vt:lpstr>Atividade Prática – Patrimônio da Empresa    Classifique as Contas Patrimoniais a seguir em: Bens, Direitos,  Obrigações e Patrimônio Líquido. </vt:lpstr>
      <vt:lpstr>CONTABILIDADE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PROFª  GEORGETTE</dc:title>
  <dc:creator>GEORGETTE FERRARI PRIOLI</dc:creator>
  <cp:lastModifiedBy>GEORGETTE FERRARI PRIOLI</cp:lastModifiedBy>
  <cp:revision>16</cp:revision>
  <dcterms:created xsi:type="dcterms:W3CDTF">2020-08-07T20:13:26Z</dcterms:created>
  <dcterms:modified xsi:type="dcterms:W3CDTF">2020-08-23T21:49:07Z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0x010100245165AE5A699047A561E9B6491732A9</vt:lpwstr>
  </property>
</Properties>
</file>