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9.xml" ContentType="application/vnd.openxmlformats-officedocument.presentationml.slide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56" r:id="rId3"/>
    <p:sldId id="277" r:id="rId4"/>
    <p:sldId id="443" r:id="rId5"/>
    <p:sldId id="445" r:id="rId6"/>
    <p:sldId id="278" r:id="rId7"/>
    <p:sldId id="279" r:id="rId8"/>
    <p:sldId id="267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022424-9F9E-4BA5-BF39-36487335B11E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7D6115B-FF25-48B6-91BD-531A69583763}">
      <dgm:prSet/>
      <dgm:spPr/>
      <dgm:t>
        <a:bodyPr/>
        <a:lstStyle/>
        <a:p>
          <a:r>
            <a:rPr lang="pt-BR"/>
            <a:t>OBRIGADA</a:t>
          </a:r>
          <a:endParaRPr lang="en-US"/>
        </a:p>
      </dgm:t>
    </dgm:pt>
    <dgm:pt modelId="{C97661CB-9468-4AA1-962B-73A35D70C5AA}" type="parTrans" cxnId="{3038845A-F989-45B7-9279-B415310F36DF}">
      <dgm:prSet/>
      <dgm:spPr/>
      <dgm:t>
        <a:bodyPr/>
        <a:lstStyle/>
        <a:p>
          <a:endParaRPr lang="en-US"/>
        </a:p>
      </dgm:t>
    </dgm:pt>
    <dgm:pt modelId="{34642FB6-56BC-4680-A2AF-42C5B0B23C2B}" type="sibTrans" cxnId="{3038845A-F989-45B7-9279-B415310F36DF}">
      <dgm:prSet/>
      <dgm:spPr/>
      <dgm:t>
        <a:bodyPr/>
        <a:lstStyle/>
        <a:p>
          <a:endParaRPr lang="en-US"/>
        </a:p>
      </dgm:t>
    </dgm:pt>
    <dgm:pt modelId="{B1FBEC1D-2CBE-4BD4-A651-12DFD256DFE7}">
      <dgm:prSet/>
      <dgm:spPr/>
      <dgm:t>
        <a:bodyPr/>
        <a:lstStyle/>
        <a:p>
          <a:r>
            <a:rPr lang="pt-BR" dirty="0"/>
            <a:t>Até a próxima reunião!</a:t>
          </a:r>
          <a:endParaRPr lang="en-US" dirty="0"/>
        </a:p>
      </dgm:t>
    </dgm:pt>
    <dgm:pt modelId="{A3E048C8-54A0-4DC9-AB93-AD5A7A63B917}" type="parTrans" cxnId="{7BF13F87-FCC0-4959-86B4-BA16A8AF4FD6}">
      <dgm:prSet/>
      <dgm:spPr/>
      <dgm:t>
        <a:bodyPr/>
        <a:lstStyle/>
        <a:p>
          <a:endParaRPr lang="en-US"/>
        </a:p>
      </dgm:t>
    </dgm:pt>
    <dgm:pt modelId="{E0F2A402-B86D-41C1-B4F3-51F5EADED6C4}" type="sibTrans" cxnId="{7BF13F87-FCC0-4959-86B4-BA16A8AF4FD6}">
      <dgm:prSet/>
      <dgm:spPr/>
      <dgm:t>
        <a:bodyPr/>
        <a:lstStyle/>
        <a:p>
          <a:endParaRPr lang="en-US"/>
        </a:p>
      </dgm:t>
    </dgm:pt>
    <dgm:pt modelId="{AEABB113-B05A-466C-9B9A-8EFA345ECA76}" type="pres">
      <dgm:prSet presAssocID="{72022424-9F9E-4BA5-BF39-36487335B11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C78A45-F992-4178-AE61-0B3392A539E6}" type="pres">
      <dgm:prSet presAssocID="{A7D6115B-FF25-48B6-91BD-531A69583763}" presName="root" presStyleCnt="0"/>
      <dgm:spPr/>
    </dgm:pt>
    <dgm:pt modelId="{36F974FC-3623-4ADA-A4E2-3C68DC9589DE}" type="pres">
      <dgm:prSet presAssocID="{A7D6115B-FF25-48B6-91BD-531A69583763}" presName="rootComposite" presStyleCnt="0"/>
      <dgm:spPr/>
    </dgm:pt>
    <dgm:pt modelId="{BFEABF6B-302D-403A-8E90-F844B142D92A}" type="pres">
      <dgm:prSet presAssocID="{A7D6115B-FF25-48B6-91BD-531A69583763}" presName="rootText" presStyleLbl="node1" presStyleIdx="0" presStyleCnt="2"/>
      <dgm:spPr/>
    </dgm:pt>
    <dgm:pt modelId="{8AB2B34D-3F43-468F-AE7B-EEBF5A288E5A}" type="pres">
      <dgm:prSet presAssocID="{A7D6115B-FF25-48B6-91BD-531A69583763}" presName="rootConnector" presStyleLbl="node1" presStyleIdx="0" presStyleCnt="2"/>
      <dgm:spPr/>
    </dgm:pt>
    <dgm:pt modelId="{F115D9A2-7545-463B-9D1A-87DC1A7631FA}" type="pres">
      <dgm:prSet presAssocID="{A7D6115B-FF25-48B6-91BD-531A69583763}" presName="childShape" presStyleCnt="0"/>
      <dgm:spPr/>
    </dgm:pt>
    <dgm:pt modelId="{0B6B637D-02EB-42A4-A148-68CBEF0301C3}" type="pres">
      <dgm:prSet presAssocID="{B1FBEC1D-2CBE-4BD4-A651-12DFD256DFE7}" presName="root" presStyleCnt="0"/>
      <dgm:spPr/>
    </dgm:pt>
    <dgm:pt modelId="{718AD397-4157-4F41-8959-E7B0877B8F0D}" type="pres">
      <dgm:prSet presAssocID="{B1FBEC1D-2CBE-4BD4-A651-12DFD256DFE7}" presName="rootComposite" presStyleCnt="0"/>
      <dgm:spPr/>
    </dgm:pt>
    <dgm:pt modelId="{A72A8A3F-C8D4-4157-BF94-405B2A03AD20}" type="pres">
      <dgm:prSet presAssocID="{B1FBEC1D-2CBE-4BD4-A651-12DFD256DFE7}" presName="rootText" presStyleLbl="node1" presStyleIdx="1" presStyleCnt="2"/>
      <dgm:spPr/>
    </dgm:pt>
    <dgm:pt modelId="{015A83F9-C1F9-4B3B-9648-ABCBA1401F43}" type="pres">
      <dgm:prSet presAssocID="{B1FBEC1D-2CBE-4BD4-A651-12DFD256DFE7}" presName="rootConnector" presStyleLbl="node1" presStyleIdx="1" presStyleCnt="2"/>
      <dgm:spPr/>
    </dgm:pt>
    <dgm:pt modelId="{47580B58-4887-473B-8EC9-0B113D990A0B}" type="pres">
      <dgm:prSet presAssocID="{B1FBEC1D-2CBE-4BD4-A651-12DFD256DFE7}" presName="childShape" presStyleCnt="0"/>
      <dgm:spPr/>
    </dgm:pt>
  </dgm:ptLst>
  <dgm:cxnLst>
    <dgm:cxn modelId="{90034207-F565-4727-A1D5-C4D9F842B9F0}" type="presOf" srcId="{A7D6115B-FF25-48B6-91BD-531A69583763}" destId="{8AB2B34D-3F43-468F-AE7B-EEBF5A288E5A}" srcOrd="1" destOrd="0" presId="urn:microsoft.com/office/officeart/2005/8/layout/hierarchy3"/>
    <dgm:cxn modelId="{B3F99655-6BDF-47C3-BAF2-D4DCEC82DC23}" type="presOf" srcId="{A7D6115B-FF25-48B6-91BD-531A69583763}" destId="{BFEABF6B-302D-403A-8E90-F844B142D92A}" srcOrd="0" destOrd="0" presId="urn:microsoft.com/office/officeart/2005/8/layout/hierarchy3"/>
    <dgm:cxn modelId="{3038845A-F989-45B7-9279-B415310F36DF}" srcId="{72022424-9F9E-4BA5-BF39-36487335B11E}" destId="{A7D6115B-FF25-48B6-91BD-531A69583763}" srcOrd="0" destOrd="0" parTransId="{C97661CB-9468-4AA1-962B-73A35D70C5AA}" sibTransId="{34642FB6-56BC-4680-A2AF-42C5B0B23C2B}"/>
    <dgm:cxn modelId="{7BF13F87-FCC0-4959-86B4-BA16A8AF4FD6}" srcId="{72022424-9F9E-4BA5-BF39-36487335B11E}" destId="{B1FBEC1D-2CBE-4BD4-A651-12DFD256DFE7}" srcOrd="1" destOrd="0" parTransId="{A3E048C8-54A0-4DC9-AB93-AD5A7A63B917}" sibTransId="{E0F2A402-B86D-41C1-B4F3-51F5EADED6C4}"/>
    <dgm:cxn modelId="{AE873E95-0173-49BC-A79E-56E0700E8B68}" type="presOf" srcId="{B1FBEC1D-2CBE-4BD4-A651-12DFD256DFE7}" destId="{015A83F9-C1F9-4B3B-9648-ABCBA1401F43}" srcOrd="1" destOrd="0" presId="urn:microsoft.com/office/officeart/2005/8/layout/hierarchy3"/>
    <dgm:cxn modelId="{56AA19DC-FC0E-4F39-BA72-0F1E94E9F664}" type="presOf" srcId="{B1FBEC1D-2CBE-4BD4-A651-12DFD256DFE7}" destId="{A72A8A3F-C8D4-4157-BF94-405B2A03AD20}" srcOrd="0" destOrd="0" presId="urn:microsoft.com/office/officeart/2005/8/layout/hierarchy3"/>
    <dgm:cxn modelId="{D62A1EFF-9C5E-4FF5-AF6B-75A9A80A615A}" type="presOf" srcId="{72022424-9F9E-4BA5-BF39-36487335B11E}" destId="{AEABB113-B05A-466C-9B9A-8EFA345ECA76}" srcOrd="0" destOrd="0" presId="urn:microsoft.com/office/officeart/2005/8/layout/hierarchy3"/>
    <dgm:cxn modelId="{5F6F3A64-8082-4FBB-8D7F-56E8EE5AC3C0}" type="presParOf" srcId="{AEABB113-B05A-466C-9B9A-8EFA345ECA76}" destId="{3DC78A45-F992-4178-AE61-0B3392A539E6}" srcOrd="0" destOrd="0" presId="urn:microsoft.com/office/officeart/2005/8/layout/hierarchy3"/>
    <dgm:cxn modelId="{E1D166C6-1DC3-428C-9593-128BEFAA4A3E}" type="presParOf" srcId="{3DC78A45-F992-4178-AE61-0B3392A539E6}" destId="{36F974FC-3623-4ADA-A4E2-3C68DC9589DE}" srcOrd="0" destOrd="0" presId="urn:microsoft.com/office/officeart/2005/8/layout/hierarchy3"/>
    <dgm:cxn modelId="{802D6CE3-9887-4C2C-97D0-FBAABF388DF1}" type="presParOf" srcId="{36F974FC-3623-4ADA-A4E2-3C68DC9589DE}" destId="{BFEABF6B-302D-403A-8E90-F844B142D92A}" srcOrd="0" destOrd="0" presId="urn:microsoft.com/office/officeart/2005/8/layout/hierarchy3"/>
    <dgm:cxn modelId="{5EADDE95-EB21-42F0-B7DF-0A9FAB1545CE}" type="presParOf" srcId="{36F974FC-3623-4ADA-A4E2-3C68DC9589DE}" destId="{8AB2B34D-3F43-468F-AE7B-EEBF5A288E5A}" srcOrd="1" destOrd="0" presId="urn:microsoft.com/office/officeart/2005/8/layout/hierarchy3"/>
    <dgm:cxn modelId="{6243CF7D-F403-4BBA-878C-65388807F75C}" type="presParOf" srcId="{3DC78A45-F992-4178-AE61-0B3392A539E6}" destId="{F115D9A2-7545-463B-9D1A-87DC1A7631FA}" srcOrd="1" destOrd="0" presId="urn:microsoft.com/office/officeart/2005/8/layout/hierarchy3"/>
    <dgm:cxn modelId="{19C51F4E-407E-473E-9B8A-6C85FE23A048}" type="presParOf" srcId="{AEABB113-B05A-466C-9B9A-8EFA345ECA76}" destId="{0B6B637D-02EB-42A4-A148-68CBEF0301C3}" srcOrd="1" destOrd="0" presId="urn:microsoft.com/office/officeart/2005/8/layout/hierarchy3"/>
    <dgm:cxn modelId="{85BE0B84-6CD7-4C35-9F2A-FF8349B10363}" type="presParOf" srcId="{0B6B637D-02EB-42A4-A148-68CBEF0301C3}" destId="{718AD397-4157-4F41-8959-E7B0877B8F0D}" srcOrd="0" destOrd="0" presId="urn:microsoft.com/office/officeart/2005/8/layout/hierarchy3"/>
    <dgm:cxn modelId="{785E0569-F847-4C9D-BA74-867E170CF9FA}" type="presParOf" srcId="{718AD397-4157-4F41-8959-E7B0877B8F0D}" destId="{A72A8A3F-C8D4-4157-BF94-405B2A03AD20}" srcOrd="0" destOrd="0" presId="urn:microsoft.com/office/officeart/2005/8/layout/hierarchy3"/>
    <dgm:cxn modelId="{FC82A411-EB04-472F-9CD7-DFB3D83E9381}" type="presParOf" srcId="{718AD397-4157-4F41-8959-E7B0877B8F0D}" destId="{015A83F9-C1F9-4B3B-9648-ABCBA1401F43}" srcOrd="1" destOrd="0" presId="urn:microsoft.com/office/officeart/2005/8/layout/hierarchy3"/>
    <dgm:cxn modelId="{3BA88B9C-550C-453C-9632-DF617C601B4E}" type="presParOf" srcId="{0B6B637D-02EB-42A4-A148-68CBEF0301C3}" destId="{47580B58-4887-473B-8EC9-0B113D990A0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ABF6B-302D-403A-8E90-F844B142D92A}">
      <dsp:nvSpPr>
        <dsp:cNvPr id="0" name=""/>
        <dsp:cNvSpPr/>
      </dsp:nvSpPr>
      <dsp:spPr>
        <a:xfrm>
          <a:off x="1283" y="560672"/>
          <a:ext cx="4672458" cy="23362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0" kern="1200"/>
            <a:t>OBRIGADA</a:t>
          </a:r>
          <a:endParaRPr lang="en-US" sz="6000" kern="1200"/>
        </a:p>
      </dsp:txBody>
      <dsp:txXfrm>
        <a:off x="69709" y="629098"/>
        <a:ext cx="4535606" cy="2199377"/>
      </dsp:txXfrm>
    </dsp:sp>
    <dsp:sp modelId="{A72A8A3F-C8D4-4157-BF94-405B2A03AD20}">
      <dsp:nvSpPr>
        <dsp:cNvPr id="0" name=""/>
        <dsp:cNvSpPr/>
      </dsp:nvSpPr>
      <dsp:spPr>
        <a:xfrm>
          <a:off x="5841857" y="560672"/>
          <a:ext cx="4672458" cy="2336229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0" kern="1200" dirty="0"/>
            <a:t>Até a próxima reunião!</a:t>
          </a:r>
          <a:endParaRPr lang="en-US" sz="6000" kern="1200" dirty="0"/>
        </a:p>
      </dsp:txBody>
      <dsp:txXfrm>
        <a:off x="5910283" y="629098"/>
        <a:ext cx="4535606" cy="2199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F47A9-C23E-4D62-8589-9172754FB268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A6F85-B3E1-41C9-918D-3F7150E85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84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/>
          </a:p>
        </p:txBody>
      </p:sp>
      <p:sp>
        <p:nvSpPr>
          <p:cNvPr id="389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CD184-CAB9-468B-B553-4F851E768BB7}" type="slidenum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81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50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82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553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B6D47-9A5E-41D3-BA71-CC65578B0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24E3CF-0740-4880-A9C3-D78DF1B17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47EB33-0CEC-48C2-A7E8-5AB56AA7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336C-C935-4C79-BD06-9255F11C70FE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2C7751-421B-4773-BC0B-482070E7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9DF997-4B18-4A96-B0F2-C00984FB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57B6-36B2-4A7B-90B8-D34D70182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477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BD285-CABE-4E80-83CF-482FC6AC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1006AE-6C84-41FF-A1C9-E017225CC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98D0D3-36C4-430A-8E82-2FF2D091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336C-C935-4C79-BD06-9255F11C70FE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356082-55DC-41F4-88A3-AC775567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559068-C55D-48F7-8C2D-ACA09BF9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57B6-36B2-4A7B-90B8-D34D70182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82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696AC-5163-4D2A-BC8B-6A51E3281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AD8814-7CB5-4D16-AB76-DE4F65DF4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4D3987-367E-485A-B466-7D52891D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336C-C935-4C79-BD06-9255F11C70FE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DD8823-7B29-492D-9533-8E476771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10BE55-6BE5-462B-928A-258B7704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57B6-36B2-4A7B-90B8-D34D70182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162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83F35-40ED-43B3-8F6D-3D15FF8A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8F7C13-9059-4127-AF01-FAE48A42E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67C674-0171-456D-8D63-546F991D8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E06664-D611-46AD-A95D-723D9573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336C-C935-4C79-BD06-9255F11C70FE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A15CD6-3F4E-43BB-AC06-E855A104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8FED0D-F986-4EF2-BAC0-5B0B99BB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57B6-36B2-4A7B-90B8-D34D70182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061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E1CCB-D9F2-48D0-B025-71B1776E2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9AB68B-9C27-42E6-99A4-1353A645E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CBD304-37D4-4178-BCB9-1DCA8E642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AB93BF-96D6-413D-ADF3-EB91ED04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0C367FD-0ABB-4767-9A59-24B4DE48E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5BFC519-91DA-4930-A512-5868D3A4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336C-C935-4C79-BD06-9255F11C70FE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E17784-66AE-4237-A154-17E04960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BF7C8FF-B871-42F6-B9C5-507FAB5B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57B6-36B2-4A7B-90B8-D34D70182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855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4BBBF-A3BD-4BCE-A612-D825F1AC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A24649-F395-4E42-9AAA-0E85806D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336C-C935-4C79-BD06-9255F11C70FE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7C6908-53E6-4CD0-8A41-8EBA4D21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B72495-5BCA-45B6-8A87-32A871DC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57B6-36B2-4A7B-90B8-D34D70182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106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979271-D974-4B45-9219-66D93D9E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336C-C935-4C79-BD06-9255F11C70FE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72DEA6-1789-41E9-B6FF-8B786975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5E5742-467F-400B-B6DD-4DBDCFB4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57B6-36B2-4A7B-90B8-D34D70182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584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720D9-D815-4550-9F8E-5E1C1F908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C39487-9A2B-4D27-97DC-20BC4666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90EB71-DCA6-407D-A406-87401B0CB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E8EAF5-329F-4D94-B9CE-525A67B4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336C-C935-4C79-BD06-9255F11C70FE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0B74C1-5B94-461F-B093-012B33F0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ABA317-5A74-4505-86B7-F0753D6F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57B6-36B2-4A7B-90B8-D34D70182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55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788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45DC1-8903-44C4-B5D4-7201CF36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02ABED-03F3-4705-BA45-F61C62292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793953-D393-4C5F-BE37-10F9B98BF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415A6D-023A-46A6-92DC-DE034617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336C-C935-4C79-BD06-9255F11C70FE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F082FB-943B-4561-9DBB-6F251ACBF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565176-3CE4-47D7-9917-C87AC074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57B6-36B2-4A7B-90B8-D34D70182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228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356E4-C07E-4554-90F6-FE626EEA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DF05F6-C244-4AC9-BE7E-610B17658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F09A96-BB64-4181-82FE-210E3DEB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336C-C935-4C79-BD06-9255F11C70FE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73F936-E773-4DAD-A986-D4FE45A8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AF3A88-28EE-46BD-B711-3ABEA254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57B6-36B2-4A7B-90B8-D34D70182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124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3FA320-3E64-4DF2-9643-FE085C6FC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48DE91-948B-4870-9DAE-30CFFFF11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7B28FC-3468-4270-86CE-50F360DA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336C-C935-4C79-BD06-9255F11C70FE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80D7E2-1704-4CDB-B348-FB76FB06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E7B61-E0F5-40E6-A0A7-6BA2B6E6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57B6-36B2-4A7B-90B8-D34D70182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02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17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1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25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97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34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97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C0-119C-411A-A93A-4F4A5D20D435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80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7E0C0-119C-411A-A93A-4F4A5D20D435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69042-459A-4E9A-945C-E44FDD9DA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05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EEB104-65E1-40B7-868C-44996459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DB9C4C-003F-413C-AE83-7A5930ED1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FCA348-C48D-4418-A580-015801AC2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336C-C935-4C79-BD06-9255F11C70FE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A6633A-E74A-4868-A834-33557B297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C9B14D-C7D0-4B11-B18F-4D9FF428A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457B6-36B2-4A7B-90B8-D34D70182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05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D2435B2-A9C9-48A2-9C69-E1CCE9D3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PROFª  GEORGETTE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2855933-6BD2-426F-835B-8B272C51A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5400" b="1" kern="1200" dirty="0">
                <a:latin typeface="+mn-lt"/>
                <a:ea typeface="+mn-ea"/>
                <a:cs typeface="+mn-cs"/>
              </a:rPr>
              <a:t>DISCIPLINA </a:t>
            </a:r>
          </a:p>
          <a:p>
            <a:pPr marL="0" indent="0">
              <a:buNone/>
            </a:pPr>
            <a:r>
              <a:rPr lang="en-US" sz="5400" b="1" kern="1200" dirty="0">
                <a:latin typeface="+mn-lt"/>
                <a:ea typeface="+mn-ea"/>
                <a:cs typeface="+mn-cs"/>
              </a:rPr>
              <a:t>CONTABILIDADE</a:t>
            </a:r>
          </a:p>
        </p:txBody>
      </p:sp>
    </p:spTree>
    <p:extLst>
      <p:ext uri="{BB962C8B-B14F-4D97-AF65-F5344CB8AC3E}">
        <p14:creationId xmlns:p14="http://schemas.microsoft.com/office/powerpoint/2010/main" val="74471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899123-9E16-46ED-82DF-E85E0822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113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just"/>
            <a: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  <a:t>PATRIMÔNIO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3200" b="1" kern="1200" dirty="0" err="1">
                <a:latin typeface="Arial" panose="020B0604020202020204" pitchFamily="34" charset="0"/>
                <a:cs typeface="Arial" panose="020B0604020202020204" pitchFamily="34" charset="0"/>
              </a:rPr>
              <a:t>representação</a:t>
            </a:r>
            <a: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1200" dirty="0" err="1">
                <a:latin typeface="Arial" panose="020B0604020202020204" pitchFamily="34" charset="0"/>
                <a:cs typeface="Arial" panose="020B0604020202020204" pitchFamily="34" charset="0"/>
              </a:rPr>
              <a:t>gráfica</a:t>
            </a:r>
            <a: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3200" b="1" kern="12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  <a:t>orma de T por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1200" dirty="0" err="1">
                <a:latin typeface="Arial" panose="020B0604020202020204" pitchFamily="34" charset="0"/>
                <a:cs typeface="Arial" panose="020B0604020202020204" pitchFamily="34" charset="0"/>
              </a:rPr>
              <a:t>representado</a:t>
            </a:r>
            <a: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en-US" sz="3200" b="1" kern="1200" dirty="0" err="1">
                <a:latin typeface="Arial" panose="020B0604020202020204" pitchFamily="34" charset="0"/>
                <a:cs typeface="Arial" panose="020B0604020202020204" pitchFamily="34" charset="0"/>
              </a:rPr>
              <a:t>Balanço</a:t>
            </a:r>
            <a: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  <a:t> Patrimonial. 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Ativo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Total do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Passivo</a:t>
            </a:r>
            <a:endParaRPr lang="en-US" sz="32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97F8CA9-0243-4186-8A27-48C18771A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14632" y="-384025"/>
            <a:ext cx="143924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Espaço Reservado para Conteúdo 3">
            <a:extLst>
              <a:ext uri="{FF2B5EF4-FFF2-40B4-BE49-F238E27FC236}">
                <a16:creationId xmlns:a16="http://schemas.microsoft.com/office/drawing/2014/main" id="{A4CB7B9B-4E09-4D00-BB65-D47B0C0921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96047"/>
              </p:ext>
            </p:extLst>
          </p:nvPr>
        </p:nvGraphicFramePr>
        <p:xfrm>
          <a:off x="1257300" y="1772531"/>
          <a:ext cx="10515600" cy="5707378"/>
        </p:xfrm>
        <a:graphic>
          <a:graphicData uri="http://schemas.openxmlformats.org/drawingml/2006/table">
            <a:tbl>
              <a:tblPr firstRow="1" firstCol="1" bandRow="1"/>
              <a:tblGrid>
                <a:gridCol w="1531160">
                  <a:extLst>
                    <a:ext uri="{9D8B030D-6E8A-4147-A177-3AD203B41FA5}">
                      <a16:colId xmlns:a16="http://schemas.microsoft.com/office/drawing/2014/main" val="1169661716"/>
                    </a:ext>
                  </a:extLst>
                </a:gridCol>
                <a:gridCol w="1224339">
                  <a:extLst>
                    <a:ext uri="{9D8B030D-6E8A-4147-A177-3AD203B41FA5}">
                      <a16:colId xmlns:a16="http://schemas.microsoft.com/office/drawing/2014/main" val="845102790"/>
                    </a:ext>
                  </a:extLst>
                </a:gridCol>
                <a:gridCol w="1577757">
                  <a:extLst>
                    <a:ext uri="{9D8B030D-6E8A-4147-A177-3AD203B41FA5}">
                      <a16:colId xmlns:a16="http://schemas.microsoft.com/office/drawing/2014/main" val="2907493725"/>
                    </a:ext>
                  </a:extLst>
                </a:gridCol>
                <a:gridCol w="741640">
                  <a:extLst>
                    <a:ext uri="{9D8B030D-6E8A-4147-A177-3AD203B41FA5}">
                      <a16:colId xmlns:a16="http://schemas.microsoft.com/office/drawing/2014/main" val="3711696521"/>
                    </a:ext>
                  </a:extLst>
                </a:gridCol>
                <a:gridCol w="2080295">
                  <a:extLst>
                    <a:ext uri="{9D8B030D-6E8A-4147-A177-3AD203B41FA5}">
                      <a16:colId xmlns:a16="http://schemas.microsoft.com/office/drawing/2014/main" val="2486385486"/>
                    </a:ext>
                  </a:extLst>
                </a:gridCol>
                <a:gridCol w="109600">
                  <a:extLst>
                    <a:ext uri="{9D8B030D-6E8A-4147-A177-3AD203B41FA5}">
                      <a16:colId xmlns:a16="http://schemas.microsoft.com/office/drawing/2014/main" val="4101767796"/>
                    </a:ext>
                  </a:extLst>
                </a:gridCol>
                <a:gridCol w="392249">
                  <a:extLst>
                    <a:ext uri="{9D8B030D-6E8A-4147-A177-3AD203B41FA5}">
                      <a16:colId xmlns:a16="http://schemas.microsoft.com/office/drawing/2014/main" val="3060307792"/>
                    </a:ext>
                  </a:extLst>
                </a:gridCol>
                <a:gridCol w="1529192">
                  <a:extLst>
                    <a:ext uri="{9D8B030D-6E8A-4147-A177-3AD203B41FA5}">
                      <a16:colId xmlns:a16="http://schemas.microsoft.com/office/drawing/2014/main" val="437002824"/>
                    </a:ext>
                  </a:extLst>
                </a:gridCol>
                <a:gridCol w="664684">
                  <a:extLst>
                    <a:ext uri="{9D8B030D-6E8A-4147-A177-3AD203B41FA5}">
                      <a16:colId xmlns:a16="http://schemas.microsoft.com/office/drawing/2014/main" val="3565947634"/>
                    </a:ext>
                  </a:extLst>
                </a:gridCol>
                <a:gridCol w="664684">
                  <a:extLst>
                    <a:ext uri="{9D8B030D-6E8A-4147-A177-3AD203B41FA5}">
                      <a16:colId xmlns:a16="http://schemas.microsoft.com/office/drawing/2014/main" val="1781279767"/>
                    </a:ext>
                  </a:extLst>
                </a:gridCol>
              </a:tblGrid>
              <a:tr h="5908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Balanço Patrimonial</a:t>
                      </a:r>
                      <a:endParaRPr lang="pt-BR" sz="2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200" b="1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100" b="1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100" b="1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45325"/>
                  </a:ext>
                </a:extLst>
              </a:tr>
              <a:tr h="429028">
                <a:tc>
                  <a:txBody>
                    <a:bodyPr/>
                    <a:lstStyle/>
                    <a:p>
                      <a:endParaRPr lang="pt-BR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ATIVO 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PASSIVO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PASSIVO      </a:t>
                      </a:r>
                      <a:endParaRPr lang="pt-BR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298214"/>
                  </a:ext>
                </a:extLst>
              </a:tr>
              <a:tr h="395322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BENS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Elementos úteis de uma empresa</a:t>
                      </a: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OBRIGAÇÕES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Elementos a pagar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b="1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33736"/>
                  </a:ext>
                </a:extLst>
              </a:tr>
              <a:tr h="3953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pt-BR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542092"/>
                  </a:ext>
                </a:extLst>
              </a:tr>
              <a:tr h="3953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194186"/>
                  </a:ext>
                </a:extLst>
              </a:tr>
              <a:tr h="737482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DIREITOS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Elementos a Receber</a:t>
                      </a: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PATRIMÔNIO LÍQUIDO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Capitias</a:t>
                      </a:r>
                      <a:r>
                        <a:rPr lang="pt-BR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20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próprios da empresa</a:t>
                      </a:r>
                    </a:p>
                  </a:txBody>
                  <a:tcPr marL="60704" marR="607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pt-BR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014905"/>
                  </a:ext>
                </a:extLst>
              </a:tr>
              <a:tr h="3953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657494"/>
                  </a:ext>
                </a:extLst>
              </a:tr>
              <a:tr h="693695">
                <a:tc>
                  <a:txBody>
                    <a:bodyPr/>
                    <a:lstStyle/>
                    <a:p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pt-BR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257240"/>
                  </a:ext>
                </a:extLst>
              </a:tr>
              <a:tr h="395322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DO ATIVO</a:t>
                      </a: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DO PASSIVO</a:t>
                      </a:r>
                    </a:p>
                  </a:txBody>
                  <a:tcPr marL="60704" marR="607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b="1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04" marR="6070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496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68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071F5-E5F4-42BF-B7CA-F7B96790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264229"/>
            <a:ext cx="3932237" cy="317862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Atividade Prática – Patrimônio da Empresa</a:t>
            </a:r>
            <a:br>
              <a:rPr lang="pt-BR" sz="2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Classifique as Contas Patrimoniais a seguir em: Bens, Direitos, Obrigações e Patrimônio Líquido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000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50B8597-5BFF-47F2-B356-47618FEFD8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3188" y="638629"/>
          <a:ext cx="6172199" cy="5805706"/>
        </p:xfrm>
        <a:graphic>
          <a:graphicData uri="http://schemas.openxmlformats.org/drawingml/2006/table">
            <a:tbl>
              <a:tblPr firstRow="1" firstCol="1" bandRow="1"/>
              <a:tblGrid>
                <a:gridCol w="3580315">
                  <a:extLst>
                    <a:ext uri="{9D8B030D-6E8A-4147-A177-3AD203B41FA5}">
                      <a16:colId xmlns:a16="http://schemas.microsoft.com/office/drawing/2014/main" val="2206476914"/>
                    </a:ext>
                  </a:extLst>
                </a:gridCol>
                <a:gridCol w="2591884">
                  <a:extLst>
                    <a:ext uri="{9D8B030D-6E8A-4147-A177-3AD203B41FA5}">
                      <a16:colId xmlns:a16="http://schemas.microsoft.com/office/drawing/2014/main" val="3563596207"/>
                    </a:ext>
                  </a:extLst>
                </a:gridCol>
              </a:tblGrid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CONTAS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Classificação contábil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279118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 Dinheiro da empresa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159891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 Estoque de Mercadorias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24145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 Duplicatas a receber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720932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 Duplicatas a pagar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728695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  Imóveis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995835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  Biblioteca da empresa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912386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  Capital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577097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  Terrenos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22643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  Veículos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878461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 Impostos a pagar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104638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 Promissórias a receber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44110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 Promissórias a pagar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341399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 Instalações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844474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 Ferramentas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378053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 Aluguéis a pagar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416153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 Móveis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943907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 Reserva de Lucro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144317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 Computadores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401148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 Fundo de Comércio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798926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 Benfeitoria em Imóveis de Terceiros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34732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 Prejuízos Acumulados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800419"/>
                  </a:ext>
                </a:extLst>
              </a:tr>
              <a:tr h="252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 Títulos a receber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579359"/>
                  </a:ext>
                </a:extLst>
              </a:tr>
            </a:tbl>
          </a:graphicData>
        </a:graphic>
      </p:graphicFrame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E81941D-74B7-4414-8F9F-98360BA71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69143"/>
            <a:ext cx="3932237" cy="4199845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27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7"/>
          <p:cNvGrpSpPr>
            <a:grpSpLocks/>
          </p:cNvGrpSpPr>
          <p:nvPr/>
        </p:nvGrpSpPr>
        <p:grpSpPr bwMode="auto">
          <a:xfrm>
            <a:off x="1046967" y="292651"/>
            <a:ext cx="9969376" cy="6565349"/>
            <a:chOff x="0" y="204716"/>
            <a:chExt cx="8871045" cy="6565420"/>
          </a:xfrm>
        </p:grpSpPr>
        <p:sp>
          <p:nvSpPr>
            <p:cNvPr id="3080" name="Text Box 22"/>
            <p:cNvSpPr txBox="1">
              <a:spLocks noChangeArrowheads="1"/>
            </p:cNvSpPr>
            <p:nvPr/>
          </p:nvSpPr>
          <p:spPr bwMode="auto">
            <a:xfrm>
              <a:off x="0" y="6400800"/>
              <a:ext cx="533400" cy="369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orma livre 14"/>
            <p:cNvSpPr/>
            <p:nvPr/>
          </p:nvSpPr>
          <p:spPr>
            <a:xfrm>
              <a:off x="246066" y="204716"/>
              <a:ext cx="7137476" cy="6127816"/>
            </a:xfrm>
            <a:custGeom>
              <a:avLst/>
              <a:gdLst>
                <a:gd name="connsiteX0" fmla="*/ 0 w 7137779"/>
                <a:gd name="connsiteY0" fmla="*/ 6127845 h 6127845"/>
                <a:gd name="connsiteX1" fmla="*/ 13647 w 7137779"/>
                <a:gd name="connsiteY1" fmla="*/ 0 h 6127845"/>
                <a:gd name="connsiteX2" fmla="*/ 7137779 w 7137779"/>
                <a:gd name="connsiteY2" fmla="*/ 0 h 612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7779" h="6127845">
                  <a:moveTo>
                    <a:pt x="0" y="6127845"/>
                  </a:moveTo>
                  <a:lnTo>
                    <a:pt x="13647" y="0"/>
                  </a:lnTo>
                  <a:lnTo>
                    <a:pt x="7137779" y="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orma livre 15"/>
            <p:cNvSpPr/>
            <p:nvPr/>
          </p:nvSpPr>
          <p:spPr>
            <a:xfrm>
              <a:off x="519119" y="668271"/>
              <a:ext cx="8351926" cy="5991290"/>
            </a:xfrm>
            <a:custGeom>
              <a:avLst/>
              <a:gdLst>
                <a:gd name="connsiteX0" fmla="*/ 0 w 8352430"/>
                <a:gd name="connsiteY0" fmla="*/ 5991367 h 5991367"/>
                <a:gd name="connsiteX1" fmla="*/ 8352430 w 8352430"/>
                <a:gd name="connsiteY1" fmla="*/ 5991367 h 5991367"/>
                <a:gd name="connsiteX2" fmla="*/ 8352430 w 8352430"/>
                <a:gd name="connsiteY2" fmla="*/ 0 h 599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52430" h="5991367">
                  <a:moveTo>
                    <a:pt x="0" y="5991367"/>
                  </a:moveTo>
                  <a:lnTo>
                    <a:pt x="8352430" y="5991367"/>
                  </a:lnTo>
                  <a:lnTo>
                    <a:pt x="8352430" y="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1630359" y="3643314"/>
            <a:ext cx="318079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Questão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PRÁTICA  REPRESENTAÇÃO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GRÁFICA.</a:t>
            </a:r>
          </a:p>
        </p:txBody>
      </p:sp>
      <p:pic>
        <p:nvPicPr>
          <p:cNvPr id="14" name="Picture 2" descr="Inscrições prorrogadas para 14.885 vagas nas Fatecs"/>
          <p:cNvPicPr>
            <a:picLocks noChangeAspect="1" noChangeArrowheads="1"/>
          </p:cNvPicPr>
          <p:nvPr/>
        </p:nvPicPr>
        <p:blipFill>
          <a:blip r:embed="rId3" cstate="print"/>
          <a:srcRect l="6502" t="9371" r="7359" b="13943"/>
          <a:stretch>
            <a:fillRect/>
          </a:stretch>
        </p:blipFill>
        <p:spPr bwMode="auto">
          <a:xfrm>
            <a:off x="9167834" y="0"/>
            <a:ext cx="1500166" cy="733414"/>
          </a:xfrm>
          <a:prstGeom prst="rect">
            <a:avLst/>
          </a:prstGeom>
          <a:noFill/>
        </p:spPr>
      </p:pic>
      <p:grpSp>
        <p:nvGrpSpPr>
          <p:cNvPr id="17" name="Grupo 16"/>
          <p:cNvGrpSpPr/>
          <p:nvPr/>
        </p:nvGrpSpPr>
        <p:grpSpPr>
          <a:xfrm>
            <a:off x="1952596" y="357166"/>
            <a:ext cx="3280586" cy="1428760"/>
            <a:chOff x="428596" y="3571876"/>
            <a:chExt cx="3214710" cy="1428760"/>
          </a:xfrm>
        </p:grpSpPr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1857356" y="3643314"/>
              <a:ext cx="1785950" cy="1277273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 Black" pitchFamily="34" charset="0"/>
                  <a:ea typeface="+mn-ea"/>
                  <a:cs typeface="+mn-cs"/>
                </a:rPr>
                <a:t>Atividade proposta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 Black" pitchFamily="34" charset="0"/>
                  <a:ea typeface="+mn-ea"/>
                  <a:cs typeface="+mn-cs"/>
                </a:rPr>
                <a:t>(5 </a:t>
              </a:r>
              <a:r>
                <a:rPr kumimoji="0" lang="pt-B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 Black" pitchFamily="34" charset="0"/>
                  <a:ea typeface="+mn-ea"/>
                  <a:cs typeface="+mn-cs"/>
                </a:rPr>
                <a:t>min</a:t>
              </a: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 Black" pitchFamily="34" charset="0"/>
                  <a:ea typeface="+mn-ea"/>
                  <a:cs typeface="+mn-cs"/>
                </a:rPr>
                <a:t>)</a:t>
              </a:r>
            </a:p>
          </p:txBody>
        </p:sp>
        <p:pic>
          <p:nvPicPr>
            <p:cNvPr id="21" name="Picture 2" descr="Imagem relacionada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8596" y="3571876"/>
              <a:ext cx="1428760" cy="1428760"/>
            </a:xfrm>
            <a:prstGeom prst="rect">
              <a:avLst/>
            </a:prstGeom>
            <a:noFill/>
          </p:spPr>
        </p:pic>
      </p:grpSp>
      <p:pic>
        <p:nvPicPr>
          <p:cNvPr id="6148" name="Picture 4" descr="https://miro.medium.com/max/1318/1*Hg_uSYuVzlMCLBymLdda_A.jpe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24299" y="1857365"/>
            <a:ext cx="6176167" cy="43673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962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9B6B835-5D70-4C3B-BF6B-7E76F76EC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 fontScale="90000"/>
          </a:bodyPr>
          <a:lstStyle/>
          <a:p>
            <a:pPr marR="0" lvl="0" defTabSz="914400" rtl="0" eaLnBrk="1" fontAlgn="auto" latinLnBrk="0" hangingPunct="1">
              <a:spcBef>
                <a:spcPts val="1000"/>
              </a:spcBef>
              <a:spcAft>
                <a:spcPts val="1000"/>
              </a:spcAft>
              <a:tabLst/>
              <a:defRPr/>
            </a:pPr>
            <a:r>
              <a:rPr kumimoji="0" lang="pt-BR" sz="2100" b="1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PRÁTICA-1 COM REPRESENTAÇÃO GRÁFICA</a:t>
            </a:r>
            <a:br>
              <a:rPr kumimoji="0" lang="pt-BR" sz="2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kumimoji="0" lang="pt-BR" sz="2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pt-BR" sz="2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Represente graficamente em forma de ‘T’ e classifique os grupos de bens, direitos, obrigações e patrimônio líquido.</a:t>
            </a:r>
            <a:br>
              <a:rPr kumimoji="0" lang="pt-BR" sz="2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pt-B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857DAA-1375-44D0-A712-FFC23ED44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pt-BR" sz="24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Contas</a:t>
            </a:r>
            <a:endParaRPr lang="pt-BR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Aluguéis a pagar.................................................... 15.000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Salários a pagar..................................................... 15.000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Duplicatas a receber............................................... 30.000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Títulos a receber..................................................... 20.000</a:t>
            </a:r>
          </a:p>
        </p:txBody>
      </p:sp>
    </p:spTree>
    <p:extLst>
      <p:ext uri="{BB962C8B-B14F-4D97-AF65-F5344CB8AC3E}">
        <p14:creationId xmlns:p14="http://schemas.microsoft.com/office/powerpoint/2010/main" val="106022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399932-1375-43D3-9D91-30C05A288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743"/>
            <a:ext cx="10515600" cy="5174419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Móveis....................................................................  10.000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Computadores......................................................... 20.000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Fundo de comércio..............................................     20.000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Impostos a pagar....................................................   30.000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Veículos.................................................................... 30.000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Caixa......................................................................... 60.000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Capital......................................................................100.000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Lucro do exercício..................................................... 30.000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426263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D43FA0-0A5E-4CE2-AC7C-68A95BC8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pt-BR" sz="3200">
                <a:solidFill>
                  <a:schemeClr val="bg1"/>
                </a:solidFill>
              </a:rPr>
              <a:t>CONTABILIDADE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3810CC4-F83D-4BE2-855D-210432A85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512498"/>
              </p:ext>
            </p:extLst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493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5165AE5A699047A561E9B6491732A9" ma:contentTypeVersion="0" ma:contentTypeDescription="Crie um novo documento." ma:contentTypeScope="" ma:versionID="d8b0f4c099696d98978ba1ec12b3369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3F415A-00C5-4967-94D0-05291DAF1B76}"/>
</file>

<file path=customXml/itemProps2.xml><?xml version="1.0" encoding="utf-8"?>
<ds:datastoreItem xmlns:ds="http://schemas.openxmlformats.org/officeDocument/2006/customXml" ds:itemID="{A25A7794-410F-4118-904C-4F4C48BF956C}"/>
</file>

<file path=customXml/itemProps3.xml><?xml version="1.0" encoding="utf-8"?>
<ds:datastoreItem xmlns:ds="http://schemas.openxmlformats.org/officeDocument/2006/customXml" ds:itemID="{0BF9C26E-271A-4DDC-A2FC-B680FB682809}"/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319</Words>
  <Application>Microsoft Office PowerPoint</Application>
  <PresentationFormat>Widescreen</PresentationFormat>
  <Paragraphs>102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Times New Roman</vt:lpstr>
      <vt:lpstr>Office Theme</vt:lpstr>
      <vt:lpstr>Tema do Office</vt:lpstr>
      <vt:lpstr>PROFª  GEORGETTE</vt:lpstr>
      <vt:lpstr>PATRIMÔNIO -   A representação gráfica é em forma de T por ser representado no Balanço Patrimonial. Total do Ativo = Total do Passivo</vt:lpstr>
      <vt:lpstr>Atividade Prática – Patrimônio da Empresa    Classifique as Contas Patrimoniais a seguir em: Bens, Direitos, Obrigações e Patrimônio Líquido </vt:lpstr>
      <vt:lpstr>Apresentação do PowerPoint</vt:lpstr>
      <vt:lpstr>PRÁTICA-1 COM REPRESENTAÇÃO GRÁFICA  Represente graficamente em forma de ‘T’ e classifique os grupos de bens, direitos, obrigações e patrimônio líquido. </vt:lpstr>
      <vt:lpstr>Apresentação do PowerPoint</vt:lpstr>
      <vt:lpstr>CONTABILIDADE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PROFª  GEORGETTE</dc:title>
  <dc:creator>GEORGETTE FERRARI PRIOLI</dc:creator>
  <cp:lastModifiedBy>GEORGETTE FERRARI PRIOLI</cp:lastModifiedBy>
  <cp:revision>5</cp:revision>
  <dcterms:created xsi:type="dcterms:W3CDTF">2020-08-23T21:45:07Z</dcterms:created>
  <dcterms:modified xsi:type="dcterms:W3CDTF">2020-08-24T22:43:05Z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0x010100245165AE5A699047A561E9B6491732A9</vt:lpwstr>
  </property>
</Properties>
</file>