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442" r:id="rId3"/>
    <p:sldId id="280" r:id="rId4"/>
    <p:sldId id="281" r:id="rId5"/>
    <p:sldId id="284" r:id="rId6"/>
    <p:sldId id="286" r:id="rId7"/>
    <p:sldId id="282" r:id="rId8"/>
    <p:sldId id="283" r:id="rId9"/>
    <p:sldId id="441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22424-9F9E-4BA5-BF39-36487335B11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D6115B-FF25-48B6-91BD-531A69583763}">
      <dgm:prSet/>
      <dgm:spPr/>
      <dgm:t>
        <a:bodyPr/>
        <a:lstStyle/>
        <a:p>
          <a:r>
            <a:rPr lang="pt-BR"/>
            <a:t>OBRIGADA</a:t>
          </a:r>
          <a:endParaRPr lang="en-US"/>
        </a:p>
      </dgm:t>
    </dgm:pt>
    <dgm:pt modelId="{C97661CB-9468-4AA1-962B-73A35D70C5AA}" type="parTrans" cxnId="{3038845A-F989-45B7-9279-B415310F36DF}">
      <dgm:prSet/>
      <dgm:spPr/>
      <dgm:t>
        <a:bodyPr/>
        <a:lstStyle/>
        <a:p>
          <a:endParaRPr lang="en-US"/>
        </a:p>
      </dgm:t>
    </dgm:pt>
    <dgm:pt modelId="{34642FB6-56BC-4680-A2AF-42C5B0B23C2B}" type="sibTrans" cxnId="{3038845A-F989-45B7-9279-B415310F36DF}">
      <dgm:prSet/>
      <dgm:spPr/>
      <dgm:t>
        <a:bodyPr/>
        <a:lstStyle/>
        <a:p>
          <a:endParaRPr lang="en-US"/>
        </a:p>
      </dgm:t>
    </dgm:pt>
    <dgm:pt modelId="{B1FBEC1D-2CBE-4BD4-A651-12DFD256DFE7}">
      <dgm:prSet/>
      <dgm:spPr/>
      <dgm:t>
        <a:bodyPr/>
        <a:lstStyle/>
        <a:p>
          <a:r>
            <a:rPr lang="pt-BR" dirty="0"/>
            <a:t>Até a próxima reunião!</a:t>
          </a:r>
          <a:endParaRPr lang="en-US" dirty="0"/>
        </a:p>
      </dgm:t>
    </dgm:pt>
    <dgm:pt modelId="{A3E048C8-54A0-4DC9-AB93-AD5A7A63B917}" type="parTrans" cxnId="{7BF13F87-FCC0-4959-86B4-BA16A8AF4FD6}">
      <dgm:prSet/>
      <dgm:spPr/>
      <dgm:t>
        <a:bodyPr/>
        <a:lstStyle/>
        <a:p>
          <a:endParaRPr lang="en-US"/>
        </a:p>
      </dgm:t>
    </dgm:pt>
    <dgm:pt modelId="{E0F2A402-B86D-41C1-B4F3-51F5EADED6C4}" type="sibTrans" cxnId="{7BF13F87-FCC0-4959-86B4-BA16A8AF4FD6}">
      <dgm:prSet/>
      <dgm:spPr/>
      <dgm:t>
        <a:bodyPr/>
        <a:lstStyle/>
        <a:p>
          <a:endParaRPr lang="en-US"/>
        </a:p>
      </dgm:t>
    </dgm:pt>
    <dgm:pt modelId="{AEABB113-B05A-466C-9B9A-8EFA345ECA76}" type="pres">
      <dgm:prSet presAssocID="{72022424-9F9E-4BA5-BF39-36487335B1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C78A45-F992-4178-AE61-0B3392A539E6}" type="pres">
      <dgm:prSet presAssocID="{A7D6115B-FF25-48B6-91BD-531A69583763}" presName="root" presStyleCnt="0"/>
      <dgm:spPr/>
    </dgm:pt>
    <dgm:pt modelId="{36F974FC-3623-4ADA-A4E2-3C68DC9589DE}" type="pres">
      <dgm:prSet presAssocID="{A7D6115B-FF25-48B6-91BD-531A69583763}" presName="rootComposite" presStyleCnt="0"/>
      <dgm:spPr/>
    </dgm:pt>
    <dgm:pt modelId="{BFEABF6B-302D-403A-8E90-F844B142D92A}" type="pres">
      <dgm:prSet presAssocID="{A7D6115B-FF25-48B6-91BD-531A69583763}" presName="rootText" presStyleLbl="node1" presStyleIdx="0" presStyleCnt="2"/>
      <dgm:spPr/>
    </dgm:pt>
    <dgm:pt modelId="{8AB2B34D-3F43-468F-AE7B-EEBF5A288E5A}" type="pres">
      <dgm:prSet presAssocID="{A7D6115B-FF25-48B6-91BD-531A69583763}" presName="rootConnector" presStyleLbl="node1" presStyleIdx="0" presStyleCnt="2"/>
      <dgm:spPr/>
    </dgm:pt>
    <dgm:pt modelId="{F115D9A2-7545-463B-9D1A-87DC1A7631FA}" type="pres">
      <dgm:prSet presAssocID="{A7D6115B-FF25-48B6-91BD-531A69583763}" presName="childShape" presStyleCnt="0"/>
      <dgm:spPr/>
    </dgm:pt>
    <dgm:pt modelId="{0B6B637D-02EB-42A4-A148-68CBEF0301C3}" type="pres">
      <dgm:prSet presAssocID="{B1FBEC1D-2CBE-4BD4-A651-12DFD256DFE7}" presName="root" presStyleCnt="0"/>
      <dgm:spPr/>
    </dgm:pt>
    <dgm:pt modelId="{718AD397-4157-4F41-8959-E7B0877B8F0D}" type="pres">
      <dgm:prSet presAssocID="{B1FBEC1D-2CBE-4BD4-A651-12DFD256DFE7}" presName="rootComposite" presStyleCnt="0"/>
      <dgm:spPr/>
    </dgm:pt>
    <dgm:pt modelId="{A72A8A3F-C8D4-4157-BF94-405B2A03AD20}" type="pres">
      <dgm:prSet presAssocID="{B1FBEC1D-2CBE-4BD4-A651-12DFD256DFE7}" presName="rootText" presStyleLbl="node1" presStyleIdx="1" presStyleCnt="2"/>
      <dgm:spPr/>
    </dgm:pt>
    <dgm:pt modelId="{015A83F9-C1F9-4B3B-9648-ABCBA1401F43}" type="pres">
      <dgm:prSet presAssocID="{B1FBEC1D-2CBE-4BD4-A651-12DFD256DFE7}" presName="rootConnector" presStyleLbl="node1" presStyleIdx="1" presStyleCnt="2"/>
      <dgm:spPr/>
    </dgm:pt>
    <dgm:pt modelId="{47580B58-4887-473B-8EC9-0B113D990A0B}" type="pres">
      <dgm:prSet presAssocID="{B1FBEC1D-2CBE-4BD4-A651-12DFD256DFE7}" presName="childShape" presStyleCnt="0"/>
      <dgm:spPr/>
    </dgm:pt>
  </dgm:ptLst>
  <dgm:cxnLst>
    <dgm:cxn modelId="{90034207-F565-4727-A1D5-C4D9F842B9F0}" type="presOf" srcId="{A7D6115B-FF25-48B6-91BD-531A69583763}" destId="{8AB2B34D-3F43-468F-AE7B-EEBF5A288E5A}" srcOrd="1" destOrd="0" presId="urn:microsoft.com/office/officeart/2005/8/layout/hierarchy3"/>
    <dgm:cxn modelId="{B3F99655-6BDF-47C3-BAF2-D4DCEC82DC23}" type="presOf" srcId="{A7D6115B-FF25-48B6-91BD-531A69583763}" destId="{BFEABF6B-302D-403A-8E90-F844B142D92A}" srcOrd="0" destOrd="0" presId="urn:microsoft.com/office/officeart/2005/8/layout/hierarchy3"/>
    <dgm:cxn modelId="{3038845A-F989-45B7-9279-B415310F36DF}" srcId="{72022424-9F9E-4BA5-BF39-36487335B11E}" destId="{A7D6115B-FF25-48B6-91BD-531A69583763}" srcOrd="0" destOrd="0" parTransId="{C97661CB-9468-4AA1-962B-73A35D70C5AA}" sibTransId="{34642FB6-56BC-4680-A2AF-42C5B0B23C2B}"/>
    <dgm:cxn modelId="{7BF13F87-FCC0-4959-86B4-BA16A8AF4FD6}" srcId="{72022424-9F9E-4BA5-BF39-36487335B11E}" destId="{B1FBEC1D-2CBE-4BD4-A651-12DFD256DFE7}" srcOrd="1" destOrd="0" parTransId="{A3E048C8-54A0-4DC9-AB93-AD5A7A63B917}" sibTransId="{E0F2A402-B86D-41C1-B4F3-51F5EADED6C4}"/>
    <dgm:cxn modelId="{AE873E95-0173-49BC-A79E-56E0700E8B68}" type="presOf" srcId="{B1FBEC1D-2CBE-4BD4-A651-12DFD256DFE7}" destId="{015A83F9-C1F9-4B3B-9648-ABCBA1401F43}" srcOrd="1" destOrd="0" presId="urn:microsoft.com/office/officeart/2005/8/layout/hierarchy3"/>
    <dgm:cxn modelId="{56AA19DC-FC0E-4F39-BA72-0F1E94E9F664}" type="presOf" srcId="{B1FBEC1D-2CBE-4BD4-A651-12DFD256DFE7}" destId="{A72A8A3F-C8D4-4157-BF94-405B2A03AD20}" srcOrd="0" destOrd="0" presId="urn:microsoft.com/office/officeart/2005/8/layout/hierarchy3"/>
    <dgm:cxn modelId="{D62A1EFF-9C5E-4FF5-AF6B-75A9A80A615A}" type="presOf" srcId="{72022424-9F9E-4BA5-BF39-36487335B11E}" destId="{AEABB113-B05A-466C-9B9A-8EFA345ECA76}" srcOrd="0" destOrd="0" presId="urn:microsoft.com/office/officeart/2005/8/layout/hierarchy3"/>
    <dgm:cxn modelId="{5F6F3A64-8082-4FBB-8D7F-56E8EE5AC3C0}" type="presParOf" srcId="{AEABB113-B05A-466C-9B9A-8EFA345ECA76}" destId="{3DC78A45-F992-4178-AE61-0B3392A539E6}" srcOrd="0" destOrd="0" presId="urn:microsoft.com/office/officeart/2005/8/layout/hierarchy3"/>
    <dgm:cxn modelId="{E1D166C6-1DC3-428C-9593-128BEFAA4A3E}" type="presParOf" srcId="{3DC78A45-F992-4178-AE61-0B3392A539E6}" destId="{36F974FC-3623-4ADA-A4E2-3C68DC9589DE}" srcOrd="0" destOrd="0" presId="urn:microsoft.com/office/officeart/2005/8/layout/hierarchy3"/>
    <dgm:cxn modelId="{802D6CE3-9887-4C2C-97D0-FBAABF388DF1}" type="presParOf" srcId="{36F974FC-3623-4ADA-A4E2-3C68DC9589DE}" destId="{BFEABF6B-302D-403A-8E90-F844B142D92A}" srcOrd="0" destOrd="0" presId="urn:microsoft.com/office/officeart/2005/8/layout/hierarchy3"/>
    <dgm:cxn modelId="{5EADDE95-EB21-42F0-B7DF-0A9FAB1545CE}" type="presParOf" srcId="{36F974FC-3623-4ADA-A4E2-3C68DC9589DE}" destId="{8AB2B34D-3F43-468F-AE7B-EEBF5A288E5A}" srcOrd="1" destOrd="0" presId="urn:microsoft.com/office/officeart/2005/8/layout/hierarchy3"/>
    <dgm:cxn modelId="{6243CF7D-F403-4BBA-878C-65388807F75C}" type="presParOf" srcId="{3DC78A45-F992-4178-AE61-0B3392A539E6}" destId="{F115D9A2-7545-463B-9D1A-87DC1A7631FA}" srcOrd="1" destOrd="0" presId="urn:microsoft.com/office/officeart/2005/8/layout/hierarchy3"/>
    <dgm:cxn modelId="{19C51F4E-407E-473E-9B8A-6C85FE23A048}" type="presParOf" srcId="{AEABB113-B05A-466C-9B9A-8EFA345ECA76}" destId="{0B6B637D-02EB-42A4-A148-68CBEF0301C3}" srcOrd="1" destOrd="0" presId="urn:microsoft.com/office/officeart/2005/8/layout/hierarchy3"/>
    <dgm:cxn modelId="{85BE0B84-6CD7-4C35-9F2A-FF8349B10363}" type="presParOf" srcId="{0B6B637D-02EB-42A4-A148-68CBEF0301C3}" destId="{718AD397-4157-4F41-8959-E7B0877B8F0D}" srcOrd="0" destOrd="0" presId="urn:microsoft.com/office/officeart/2005/8/layout/hierarchy3"/>
    <dgm:cxn modelId="{785E0569-F847-4C9D-BA74-867E170CF9FA}" type="presParOf" srcId="{718AD397-4157-4F41-8959-E7B0877B8F0D}" destId="{A72A8A3F-C8D4-4157-BF94-405B2A03AD20}" srcOrd="0" destOrd="0" presId="urn:microsoft.com/office/officeart/2005/8/layout/hierarchy3"/>
    <dgm:cxn modelId="{FC82A411-EB04-472F-9CD7-DFB3D83E9381}" type="presParOf" srcId="{718AD397-4157-4F41-8959-E7B0877B8F0D}" destId="{015A83F9-C1F9-4B3B-9648-ABCBA1401F43}" srcOrd="1" destOrd="0" presId="urn:microsoft.com/office/officeart/2005/8/layout/hierarchy3"/>
    <dgm:cxn modelId="{3BA88B9C-550C-453C-9632-DF617C601B4E}" type="presParOf" srcId="{0B6B637D-02EB-42A4-A148-68CBEF0301C3}" destId="{47580B58-4887-473B-8EC9-0B113D990A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ABF6B-302D-403A-8E90-F844B142D92A}">
      <dsp:nvSpPr>
        <dsp:cNvPr id="0" name=""/>
        <dsp:cNvSpPr/>
      </dsp:nvSpPr>
      <dsp:spPr>
        <a:xfrm>
          <a:off x="1283" y="560672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/>
            <a:t>OBRIGADA</a:t>
          </a:r>
          <a:endParaRPr lang="en-US" sz="6000" kern="1200"/>
        </a:p>
      </dsp:txBody>
      <dsp:txXfrm>
        <a:off x="69709" y="629098"/>
        <a:ext cx="4535606" cy="2199377"/>
      </dsp:txXfrm>
    </dsp:sp>
    <dsp:sp modelId="{A72A8A3F-C8D4-4157-BF94-405B2A03AD20}">
      <dsp:nvSpPr>
        <dsp:cNvPr id="0" name=""/>
        <dsp:cNvSpPr/>
      </dsp:nvSpPr>
      <dsp:spPr>
        <a:xfrm>
          <a:off x="5841857" y="560672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/>
            <a:t>Até a próxima reunião!</a:t>
          </a:r>
          <a:endParaRPr lang="en-US" sz="6000" kern="1200" dirty="0"/>
        </a:p>
      </dsp:txBody>
      <dsp:txXfrm>
        <a:off x="5910283" y="629098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9494-4CE3-4EEA-94F9-308438CA50BD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97E9-AA3C-4813-A16F-8EBD07F5D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25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CD184-CAB9-468B-B553-4F851E768BB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48B3F-CE80-415B-90EA-D3180ABB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5BA36-EBD2-4F48-8C5E-2DA2B9FA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7CB92-6F8F-44DD-8543-166186F5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186F2-273A-41F6-9E08-107147D0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30CC4-0BC6-4FAA-ACFB-4F937D8E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64D40-9055-4590-BEF3-3401021B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4AB865-853E-4F50-B24B-5846C6EC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36200-1986-4B35-B3EF-9EEBA732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AC4BA-8D66-4635-B8F7-78D02AAF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FB086-145C-432C-B813-1338DED6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CFA101-32E1-4300-87A6-D8DE3BC41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AA4B3-0304-444A-82DD-4D51C50C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0E58AA-DCBE-4E66-8AA5-3A39FB45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BAFC8-BA8C-4636-9691-03ECD7E2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BBD38-BFEB-4D87-9329-774E2FB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27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8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02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0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7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6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48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81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7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33691-A028-41EF-BF03-B3F82B40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0F3AE-CAB3-41EB-A56E-7816B6F8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4048A-3F00-4A6C-B89E-8C654DD9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C3B3C-4633-42C2-9D22-8D30B998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9266-DA69-4260-966A-894A8EE0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572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6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986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4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E8FE7-2C88-4266-AB7B-743D3315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E4C97-2C98-4E63-9680-F4C704E8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611DD-6CE5-408C-BCEE-D968AFC5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06381A-7C6A-46F7-8B22-7F2713B4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1EBFE-47F8-48CD-9CB1-B16A6BE3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5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010D1-281F-4BF0-BAB7-E06B183D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490BA-E426-4BEF-A256-CDE96B7D9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9FF4C6-71FE-4B89-9F4E-F41D16E6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13559-DFE3-48E7-8115-DAA68F2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0B921-30F7-4150-A8B4-DE5F99F5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04D1C-CC0A-44F1-86CA-49D58C6A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DF9E7-D7F4-4A4D-BAE4-B0F56B8C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D76955-3D38-4528-BA19-8A2D3A5E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120B63-7BE8-4206-BAEF-3003FE7B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2AB8DC-FD29-4608-9E67-61BB3B424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E979DE-2C63-4D9F-BF93-F3AB9B70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463B5-092C-4E6E-95FB-3AA3D429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FCF575-A284-46A4-BB73-8D36CF4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2CD66-760B-4A2F-BE3E-060F3DE6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57EC2-6B78-48B3-9686-F7C06AA1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FA555B-8092-44DD-AD32-04960400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38FD91-2243-48D4-87AD-341259B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DB56FC-5609-4513-A677-C0CD8AC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5A1FBE-DB00-4D25-9B3D-60B2142D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F1D4E7-EF22-42F3-9D20-6CF47355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E8E3F4-CAB4-4A8B-9FAD-0B0592F4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FB2F1-DB76-4942-BA58-EE22DC0B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CA90A-6BEC-4ED2-9EB2-11F434B6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806C9-A13C-4958-AFCE-985983F4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59FB5-E53F-46F8-9D0E-93D4F41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97CC9-8AED-4C3C-AC9D-57404E37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149759-7249-4130-8D10-9F1D930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64BE0-9C27-4B2B-90A9-FFBEF36A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92AB0C-4A44-4A48-8B89-4E064ACCB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F6173-2282-4477-A9ED-4B7CC3DB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76F10-A97B-44B6-88EE-CBA4D35B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A37F3-DAFB-4715-828F-60998555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B03E9-936C-48F6-ADBD-16225AE5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88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A21A4-CFD4-4894-9CF1-19690F34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03486-5930-4197-8F73-0741F5FD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35356-3E8B-493A-AB84-39D4121C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CFF9-63C9-4386-959F-B2AA7C9BEC4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F107A-9817-44B2-9E74-10473CF17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03BB4-7D1C-4C58-9DFB-C63BB0365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1559-CDBD-42FA-A4A9-DB9EFE316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2435B2-A9C9-48A2-9C69-E1CCE9D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PROFª  GEORGETTE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2855933-6BD2-426F-835B-8B272C51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5400" b="1" kern="1200" dirty="0">
                <a:latin typeface="+mn-lt"/>
                <a:ea typeface="+mn-ea"/>
                <a:cs typeface="+mn-cs"/>
              </a:rPr>
              <a:t>DISCIPLINA </a:t>
            </a:r>
          </a:p>
          <a:p>
            <a:pPr marL="0" indent="0">
              <a:buNone/>
            </a:pPr>
            <a:r>
              <a:rPr lang="en-US" sz="5400" b="1" kern="1200" dirty="0">
                <a:latin typeface="+mn-lt"/>
                <a:ea typeface="+mn-ea"/>
                <a:cs typeface="+mn-cs"/>
              </a:rPr>
              <a:t>CONTABILIDADE</a:t>
            </a:r>
          </a:p>
        </p:txBody>
      </p:sp>
    </p:spTree>
    <p:extLst>
      <p:ext uri="{BB962C8B-B14F-4D97-AF65-F5344CB8AC3E}">
        <p14:creationId xmlns:p14="http://schemas.microsoft.com/office/powerpoint/2010/main" val="11751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1D2BF-7F06-4D92-A208-16AED9E3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CONTAS – são os componentes que formam os patrimônios e os resultados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8A750-5197-4F5B-9BAE-E06D615D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CONTAS PATRIMONIAIS </a:t>
            </a:r>
            <a:r>
              <a:rPr lang="pt-BR" sz="2400" dirty="0"/>
              <a:t>– são representadas pelos Bens, Direitos, Obrigações e Patrimônio Líquido. Dividem-se em Ativas e Passivas e são elas que representam o Patrimônio da empresa mediante o </a:t>
            </a:r>
            <a:r>
              <a:rPr lang="pt-BR" sz="2400" dirty="0">
                <a:highlight>
                  <a:srgbClr val="FFFF00"/>
                </a:highlight>
              </a:rPr>
              <a:t>Balanço Patrimonial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CONTAS DE RESULTADOS </a:t>
            </a:r>
            <a:r>
              <a:rPr lang="pt-BR" sz="2400" dirty="0"/>
              <a:t>– são representadas pelas Despesas e Receitas. </a:t>
            </a:r>
            <a:r>
              <a:rPr lang="pt-BR" sz="2400" dirty="0">
                <a:highlight>
                  <a:srgbClr val="FFFF00"/>
                </a:highlight>
              </a:rPr>
              <a:t>Encerram-se no final do Exercício Social</a:t>
            </a:r>
            <a:r>
              <a:rPr lang="pt-BR" sz="2400" dirty="0"/>
              <a:t>. </a:t>
            </a:r>
            <a:r>
              <a:rPr lang="pt-BR" sz="2400" dirty="0">
                <a:highlight>
                  <a:srgbClr val="FFFF00"/>
                </a:highlight>
              </a:rPr>
              <a:t>Não fazem parte do Balanço Patrimonial</a:t>
            </a:r>
            <a:r>
              <a:rPr lang="pt-BR" sz="2400" dirty="0"/>
              <a:t>, mas é por meio delas que apuramos o lucro ou prejuízo da empresa.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72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D88BB-9C2D-4A22-90B2-953006A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REPRESENTAÇÃO DAS CONTAS PATRIMONIAIS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2FBD14-EB62-4B45-AC57-CF1C7E7D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BALANÇO PATRIMONIAL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E463D5F-36F2-4486-A16F-D4A8C116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62260"/>
              </p:ext>
            </p:extLst>
          </p:nvPr>
        </p:nvGraphicFramePr>
        <p:xfrm>
          <a:off x="1160509" y="2427541"/>
          <a:ext cx="9815884" cy="399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347">
                  <a:extLst>
                    <a:ext uri="{9D8B030D-6E8A-4147-A177-3AD203B41FA5}">
                      <a16:colId xmlns:a16="http://schemas.microsoft.com/office/drawing/2014/main" val="3874026068"/>
                    </a:ext>
                  </a:extLst>
                </a:gridCol>
                <a:gridCol w="4888537">
                  <a:extLst>
                    <a:ext uri="{9D8B030D-6E8A-4147-A177-3AD203B41FA5}">
                      <a16:colId xmlns:a16="http://schemas.microsoft.com/office/drawing/2014/main" val="1512818193"/>
                    </a:ext>
                  </a:extLst>
                </a:gridCol>
              </a:tblGrid>
              <a:tr h="527096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ATIVO                                                            </a:t>
                      </a:r>
                      <a:r>
                        <a:rPr lang="pt-BR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 Aplicação dos Recursos)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PASSIVO                                                            </a:t>
                      </a:r>
                      <a:r>
                        <a:rPr lang="pt-BR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 Origem dos recursos)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275825625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b="1" dirty="0">
                          <a:highlight>
                            <a:srgbClr val="FFFF00"/>
                          </a:highlight>
                        </a:rPr>
                        <a:t>ATIVO CIRCULANTE  </a:t>
                      </a:r>
                      <a:r>
                        <a:rPr lang="pt-BR" sz="1400" b="1" dirty="0"/>
                        <a:t>                                                           VALORES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highlight>
                            <a:srgbClr val="FFFF00"/>
                          </a:highlight>
                        </a:rPr>
                        <a:t>PASSIVO CIRCULANTE</a:t>
                      </a:r>
                      <a:r>
                        <a:rPr lang="pt-BR" sz="1400" b="1" dirty="0"/>
                        <a:t>                                                         VALORES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1249357505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dirty="0"/>
                        <a:t>Caixa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Fornecedores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839563100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/>
                        <a:t>Banco Conta Movimento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Duplicatas a Pagar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4001497041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/>
                        <a:t>Duplicatas a Receber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Impostos a Pagar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2744504696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/>
                        <a:t>Estoque de Mercadorias etc.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Salários a Pagar etc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151759364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b="1"/>
                        <a:t>TOTAL DO AC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b="1"/>
                        <a:t>TOTAL PC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153814363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b="1" dirty="0">
                          <a:highlight>
                            <a:srgbClr val="FFFF00"/>
                          </a:highlight>
                        </a:rPr>
                        <a:t>ATIVO NÃO CIRCULANTE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highlight>
                            <a:srgbClr val="FFFF00"/>
                          </a:highlight>
                        </a:rPr>
                        <a:t>PATRIMÔNIO LÍQUIDO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3995139579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/>
                        <a:t>Computadores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Capital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1472621142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/>
                        <a:t>Móveis  etc.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Reserva de Lucro ou Prejuízo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1485291504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b="1"/>
                        <a:t>TOTAL DO  ANC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b="1"/>
                        <a:t>TOTAL DO PL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244082443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r>
                        <a:rPr lang="pt-BR" sz="1400" b="1"/>
                        <a:t>TOTAL DO ATIVO</a:t>
                      </a:r>
                    </a:p>
                  </a:txBody>
                  <a:tcPr marL="70057" marR="70057" marT="35028" marB="35028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TOTAL DO PASSIVO</a:t>
                      </a:r>
                    </a:p>
                  </a:txBody>
                  <a:tcPr marL="70057" marR="70057" marT="35028" marB="35028"/>
                </a:tc>
                <a:extLst>
                  <a:ext uri="{0D108BD9-81ED-4DB2-BD59-A6C34878D82A}">
                    <a16:rowId xmlns:a16="http://schemas.microsoft.com/office/drawing/2014/main" val="421021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2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DDF5B-4AA5-4F21-BBE5-B2187A8E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rgbClr val="FFFFFF"/>
                </a:solidFill>
              </a:rPr>
              <a:t>BALANÇO PATRIMONIAL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D2A70-53AE-4D79-8F34-8823F8FA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highlight>
                  <a:srgbClr val="FFFF00"/>
                </a:highlight>
              </a:rPr>
              <a:t>ATIVO </a:t>
            </a:r>
            <a:r>
              <a:rPr lang="pt-BR" dirty="0">
                <a:highlight>
                  <a:srgbClr val="FFFF00"/>
                </a:highlight>
              </a:rPr>
              <a:t> - </a:t>
            </a:r>
            <a:r>
              <a:rPr lang="pt-BR" b="1" dirty="0">
                <a:highlight>
                  <a:srgbClr val="FFFF00"/>
                </a:highlight>
              </a:rPr>
              <a:t>aplicação dos recursos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pt-BR" b="1" dirty="0"/>
              <a:t>Ativos Circulantes </a:t>
            </a:r>
            <a:r>
              <a:rPr lang="pt-BR" dirty="0"/>
              <a:t>representam a </a:t>
            </a:r>
            <a:r>
              <a:rPr lang="pt-BR" dirty="0">
                <a:highlight>
                  <a:srgbClr val="FFFF00"/>
                </a:highlight>
              </a:rPr>
              <a:t>liquidez </a:t>
            </a:r>
            <a:r>
              <a:rPr lang="pt-BR" dirty="0"/>
              <a:t>da empresa. A constante circulação das contas que serão transformadas em dinheiro.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Ativos Não Circulantes </a:t>
            </a:r>
            <a:r>
              <a:rPr lang="pt-BR" dirty="0"/>
              <a:t>representam os ativos que </a:t>
            </a:r>
            <a:r>
              <a:rPr lang="pt-BR" dirty="0">
                <a:highlight>
                  <a:srgbClr val="FFFF00"/>
                </a:highlight>
              </a:rPr>
              <a:t>permanecerão </a:t>
            </a:r>
            <a:r>
              <a:rPr lang="pt-BR" dirty="0"/>
              <a:t>por mais tempo na empresa, os bens de uso e os bens imateriais.</a:t>
            </a:r>
          </a:p>
          <a:p>
            <a:pPr marL="0" indent="0">
              <a:buNone/>
            </a:pP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1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2990AC-755D-463A-8A7D-A5B4757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 dirty="0">
                <a:solidFill>
                  <a:srgbClr val="FFFFFF"/>
                </a:solidFill>
              </a:rPr>
              <a:t>BALANÇO PATRIMONIAL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6C657-9082-496F-A820-B5EBB5DD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PASSIVO – origem dos recursos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Passivo Circulante 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encontram-se todas as contas que representam as 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obrigações 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terá que pagar no exercício seguinte. Também conhecido como 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Capitais de Terceiros.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dirty="0"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b="1" dirty="0">
                <a:latin typeface="Calibri" panose="020F0502020204030204"/>
              </a:rPr>
              <a:t>Patrimônio Líquido </a:t>
            </a:r>
            <a:r>
              <a:rPr lang="pt-BR" dirty="0">
                <a:latin typeface="Calibri" panose="020F0502020204030204"/>
              </a:rPr>
              <a:t>são classificadas as contas que representam os </a:t>
            </a:r>
            <a:r>
              <a:rPr lang="pt-BR" dirty="0">
                <a:highlight>
                  <a:srgbClr val="FFFF00"/>
                </a:highlight>
                <a:latin typeface="Calibri" panose="020F0502020204030204"/>
              </a:rPr>
              <a:t>Capitais Próprios </a:t>
            </a:r>
            <a:r>
              <a:rPr lang="pt-BR" dirty="0">
                <a:latin typeface="Calibri" panose="020F0502020204030204"/>
              </a:rPr>
              <a:t>da empresa: Capital, Reservas e Prejuízo Acumulado</a:t>
            </a:r>
          </a:p>
        </p:txBody>
      </p:sp>
    </p:spTree>
    <p:extLst>
      <p:ext uri="{BB962C8B-B14F-4D97-AF65-F5344CB8AC3E}">
        <p14:creationId xmlns:p14="http://schemas.microsoft.com/office/powerpoint/2010/main" val="42304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60A7CB-F499-4078-924C-979421C6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sz="2100" b="1" dirty="0">
                <a:highlight>
                  <a:srgbClr val="FFFF00"/>
                </a:highlight>
              </a:rPr>
              <a:t>FÓRMULA DO PATRIMÔNIO LÍQUIDO</a:t>
            </a:r>
            <a:br>
              <a:rPr lang="pt-BR" sz="2100" b="1" dirty="0"/>
            </a:br>
            <a:br>
              <a:rPr lang="pt-BR" sz="2100" b="1" dirty="0"/>
            </a:br>
            <a:r>
              <a:rPr lang="pt-BR" sz="2100" b="1" dirty="0">
                <a:highlight>
                  <a:srgbClr val="FFFF00"/>
                </a:highlight>
              </a:rPr>
              <a:t>BENS + DIREITOS – OBRIGAÇÕES = PATRIMÔNIO LÍQUIDO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3DFB8EF-9933-4FB1-9F62-BAE37C70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Agora represente graficamente no Balanço Patrimonial, classificando as contas a seguir em: </a:t>
            </a:r>
            <a:r>
              <a:rPr lang="pt-BR" sz="2400" b="1" dirty="0"/>
              <a:t>AC,ANC, PC E PL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b="1" dirty="0"/>
              <a:t>Contas</a:t>
            </a:r>
          </a:p>
          <a:p>
            <a:r>
              <a:rPr lang="pt-BR" sz="2400" dirty="0"/>
              <a:t>Caixa ............................................34.000</a:t>
            </a:r>
          </a:p>
          <a:p>
            <a:r>
              <a:rPr lang="pt-BR" sz="2400" dirty="0"/>
              <a:t>Móveis..........................................12.000</a:t>
            </a:r>
          </a:p>
          <a:p>
            <a:r>
              <a:rPr lang="pt-BR" sz="2400" dirty="0"/>
              <a:t>Estoques de Mercadorias............. 26.000</a:t>
            </a:r>
          </a:p>
          <a:p>
            <a:r>
              <a:rPr lang="pt-BR" sz="2400" dirty="0"/>
              <a:t>Veículos.........................................30.000</a:t>
            </a:r>
          </a:p>
          <a:p>
            <a:r>
              <a:rPr lang="pt-BR" sz="2400" dirty="0"/>
              <a:t>Duplicatas a Receber.....................10.000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3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32691-CDD4-4EF2-BAEB-4EB4C127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Clientes .....................................14.000</a:t>
            </a:r>
          </a:p>
          <a:p>
            <a:r>
              <a:rPr lang="pt-BR" sz="2400" dirty="0"/>
              <a:t>Fornecedores.............................20.000</a:t>
            </a:r>
          </a:p>
          <a:p>
            <a:r>
              <a:rPr lang="pt-BR" sz="2400" dirty="0"/>
              <a:t>Promissórias a Pagar..................30.000</a:t>
            </a:r>
          </a:p>
          <a:p>
            <a:r>
              <a:rPr lang="pt-BR" sz="2400" dirty="0"/>
              <a:t>Capital.......................................??????</a:t>
            </a:r>
          </a:p>
          <a:p>
            <a:r>
              <a:rPr lang="pt-BR" sz="2400" dirty="0"/>
              <a:t>Reserva de Lucro.......................??????</a:t>
            </a:r>
          </a:p>
          <a:p>
            <a:endParaRPr lang="pt-BR" sz="2400" dirty="0"/>
          </a:p>
          <a:p>
            <a:r>
              <a:rPr lang="pt-BR" sz="2400" dirty="0"/>
              <a:t>A Reserva de Lucro representa 20% do Capital de terceiros. Apure também o Capital. Elabore o Balanço Patrimonial.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1046967" y="292651"/>
            <a:ext cx="9969376" cy="6565349"/>
            <a:chOff x="0" y="204716"/>
            <a:chExt cx="8871045" cy="6565420"/>
          </a:xfrm>
        </p:grpSpPr>
        <p:sp>
          <p:nvSpPr>
            <p:cNvPr id="3080" name="Text Box 22"/>
            <p:cNvSpPr txBox="1">
              <a:spLocks noChangeArrowheads="1"/>
            </p:cNvSpPr>
            <p:nvPr/>
          </p:nvSpPr>
          <p:spPr bwMode="auto">
            <a:xfrm>
              <a:off x="0" y="6400800"/>
              <a:ext cx="533400" cy="369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246066" y="204716"/>
              <a:ext cx="7137476" cy="6127816"/>
            </a:xfrm>
            <a:custGeom>
              <a:avLst/>
              <a:gdLst>
                <a:gd name="connsiteX0" fmla="*/ 0 w 7137779"/>
                <a:gd name="connsiteY0" fmla="*/ 6127845 h 6127845"/>
                <a:gd name="connsiteX1" fmla="*/ 13647 w 7137779"/>
                <a:gd name="connsiteY1" fmla="*/ 0 h 6127845"/>
                <a:gd name="connsiteX2" fmla="*/ 7137779 w 7137779"/>
                <a:gd name="connsiteY2" fmla="*/ 0 h 61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7779" h="6127845">
                  <a:moveTo>
                    <a:pt x="0" y="6127845"/>
                  </a:moveTo>
                  <a:lnTo>
                    <a:pt x="13647" y="0"/>
                  </a:lnTo>
                  <a:lnTo>
                    <a:pt x="7137779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519119" y="668271"/>
              <a:ext cx="8351926" cy="5991290"/>
            </a:xfrm>
            <a:custGeom>
              <a:avLst/>
              <a:gdLst>
                <a:gd name="connsiteX0" fmla="*/ 0 w 8352430"/>
                <a:gd name="connsiteY0" fmla="*/ 5991367 h 5991367"/>
                <a:gd name="connsiteX1" fmla="*/ 8352430 w 8352430"/>
                <a:gd name="connsiteY1" fmla="*/ 5991367 h 5991367"/>
                <a:gd name="connsiteX2" fmla="*/ 8352430 w 8352430"/>
                <a:gd name="connsiteY2" fmla="*/ 0 h 59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52430" h="5991367">
                  <a:moveTo>
                    <a:pt x="0" y="5991367"/>
                  </a:moveTo>
                  <a:lnTo>
                    <a:pt x="8352430" y="5991367"/>
                  </a:lnTo>
                  <a:lnTo>
                    <a:pt x="835243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630359" y="3643314"/>
            <a:ext cx="31807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Questão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PRÁTICA - 2 REPRESENTAÇÃO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GRÁFICA.</a:t>
            </a:r>
          </a:p>
        </p:txBody>
      </p:sp>
      <p:pic>
        <p:nvPicPr>
          <p:cNvPr id="14" name="Picture 2" descr="Inscrições prorrogadas para 14.885 vagas nas Fatecs"/>
          <p:cNvPicPr>
            <a:picLocks noChangeAspect="1" noChangeArrowheads="1"/>
          </p:cNvPicPr>
          <p:nvPr/>
        </p:nvPicPr>
        <p:blipFill>
          <a:blip r:embed="rId3" cstate="print"/>
          <a:srcRect l="6502" t="9371" r="7359" b="13943"/>
          <a:stretch>
            <a:fillRect/>
          </a:stretch>
        </p:blipFill>
        <p:spPr bwMode="auto">
          <a:xfrm>
            <a:off x="9167834" y="0"/>
            <a:ext cx="1500166" cy="733414"/>
          </a:xfrm>
          <a:prstGeom prst="rect">
            <a:avLst/>
          </a:prstGeom>
          <a:noFill/>
        </p:spPr>
      </p:pic>
      <p:grpSp>
        <p:nvGrpSpPr>
          <p:cNvPr id="17" name="Grupo 16"/>
          <p:cNvGrpSpPr/>
          <p:nvPr/>
        </p:nvGrpSpPr>
        <p:grpSpPr>
          <a:xfrm>
            <a:off x="1952596" y="357166"/>
            <a:ext cx="3280586" cy="1428760"/>
            <a:chOff x="428596" y="3571876"/>
            <a:chExt cx="3214710" cy="1428760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857356" y="3643314"/>
              <a:ext cx="1785950" cy="127727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Atividade proposta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(5 </a:t>
              </a: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min</a:t>
              </a: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21" name="Picture 2" descr="Imagem relacionad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596" y="3571876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6148" name="Picture 4" descr="https://miro.medium.com/max/1318/1*Hg_uSYuVzlMCLBymLdda_A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4299" y="1857365"/>
            <a:ext cx="6176167" cy="4367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43FA0-0A5E-4CE2-AC7C-68A95BC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CONTABILIDADE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810CC4-F83D-4BE2-855D-210432A85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934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5165AE5A699047A561E9B6491732A9" ma:contentTypeVersion="2" ma:contentTypeDescription="Crie um novo documento." ma:contentTypeScope="" ma:versionID="89456602c090afcf17d1c51304d955d2">
  <xsd:schema xmlns:xsd="http://www.w3.org/2001/XMLSchema" xmlns:xs="http://www.w3.org/2001/XMLSchema" xmlns:p="http://schemas.microsoft.com/office/2006/metadata/properties" xmlns:ns2="dcdacd16-f0ed-4993-a7cc-b376be637484" targetNamespace="http://schemas.microsoft.com/office/2006/metadata/properties" ma:root="true" ma:fieldsID="0b184e5b195fe4cdfa44cea4ad881190" ns2:_="">
    <xsd:import namespace="dcdacd16-f0ed-4993-a7cc-b376be637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acd16-f0ed-4993-a7cc-b376be637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6BF9DC-B5F3-4B4B-8035-734A832C831A}"/>
</file>

<file path=customXml/itemProps2.xml><?xml version="1.0" encoding="utf-8"?>
<ds:datastoreItem xmlns:ds="http://schemas.openxmlformats.org/officeDocument/2006/customXml" ds:itemID="{54D06F29-C0C1-4828-B91C-B9A2F26312D5}"/>
</file>

<file path=customXml/itemProps3.xml><?xml version="1.0" encoding="utf-8"?>
<ds:datastoreItem xmlns:ds="http://schemas.openxmlformats.org/officeDocument/2006/customXml" ds:itemID="{BF17341D-8415-4CA6-9212-29B0BFA232DE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390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Tema do Office</vt:lpstr>
      <vt:lpstr>Office Theme</vt:lpstr>
      <vt:lpstr>PROFª  GEORGETTE</vt:lpstr>
      <vt:lpstr>CONTAS – são os componentes que formam os patrimônios e os resultados da empresa</vt:lpstr>
      <vt:lpstr>REPRESENTAÇÃO DAS CONTAS PATRIMONIAIS</vt:lpstr>
      <vt:lpstr>BALANÇO PATRIMONIAL</vt:lpstr>
      <vt:lpstr>BALANÇO PATRIMONIAL</vt:lpstr>
      <vt:lpstr>FÓRMULA DO PATRIMÔNIO LÍQUIDO  BENS + DIREITOS – OBRIGAÇÕES = PATRIMÔNIO LÍQUIDO</vt:lpstr>
      <vt:lpstr>Apresentação do PowerPoint</vt:lpstr>
      <vt:lpstr>Apresentação do PowerPoint</vt:lpstr>
      <vt:lpstr>CONTABILIDADE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PROFª  GEORGETTE</dc:title>
  <dc:creator>GEORGETTE FERRARI PRIOLI</dc:creator>
  <cp:lastModifiedBy>GEORGETTE FERRARI PRIOLI</cp:lastModifiedBy>
  <cp:revision>3</cp:revision>
  <dcterms:created xsi:type="dcterms:W3CDTF">2020-08-23T21:52:09Z</dcterms:created>
  <dcterms:modified xsi:type="dcterms:W3CDTF">2020-08-24T22:40:31Z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