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quickStyle3.xml" ContentType="application/vnd.openxmlformats-officedocument.drawingml.diagramStyle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layout3.xml" ContentType="application/vnd.openxmlformats-officedocument.drawingml.diagramLayout+xml"/>
  <Override PartName="/ppt/diagrams/drawing3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442" r:id="rId2"/>
    <p:sldId id="269" r:id="rId3"/>
    <p:sldId id="258" r:id="rId4"/>
    <p:sldId id="444" r:id="rId5"/>
    <p:sldId id="259" r:id="rId6"/>
    <p:sldId id="271" r:id="rId7"/>
    <p:sldId id="262" r:id="rId8"/>
    <p:sldId id="263" r:id="rId9"/>
    <p:sldId id="264" r:id="rId10"/>
    <p:sldId id="266" r:id="rId11"/>
    <p:sldId id="26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4B1D1B-0980-4985-9D1F-15FAD475E37F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A286EB-E721-4A83-84E7-0150C84B38D9}">
      <dgm:prSet/>
      <dgm:spPr/>
      <dgm:t>
        <a:bodyPr/>
        <a:lstStyle/>
        <a:p>
          <a:r>
            <a:rPr lang="en-US" b="1"/>
            <a:t>DISCIPLINA </a:t>
          </a:r>
          <a:endParaRPr lang="en-US"/>
        </a:p>
      </dgm:t>
    </dgm:pt>
    <dgm:pt modelId="{5865A687-BB9F-4FFE-AC9D-E5A2E1FA5CA2}" type="parTrans" cxnId="{6BB7DE9A-520C-41E4-A417-30D492B95126}">
      <dgm:prSet/>
      <dgm:spPr/>
      <dgm:t>
        <a:bodyPr/>
        <a:lstStyle/>
        <a:p>
          <a:endParaRPr lang="en-US"/>
        </a:p>
      </dgm:t>
    </dgm:pt>
    <dgm:pt modelId="{21A58C3E-B4F4-4CEA-96D9-DCD6CA264433}" type="sibTrans" cxnId="{6BB7DE9A-520C-41E4-A417-30D492B95126}">
      <dgm:prSet/>
      <dgm:spPr/>
      <dgm:t>
        <a:bodyPr/>
        <a:lstStyle/>
        <a:p>
          <a:endParaRPr lang="en-US"/>
        </a:p>
      </dgm:t>
    </dgm:pt>
    <dgm:pt modelId="{2BDBF901-FA77-4267-AFB2-828911565828}">
      <dgm:prSet/>
      <dgm:spPr/>
      <dgm:t>
        <a:bodyPr/>
        <a:lstStyle/>
        <a:p>
          <a:r>
            <a:rPr lang="en-US" b="1" dirty="0"/>
            <a:t> CONTABILIDADE</a:t>
          </a:r>
          <a:endParaRPr lang="en-US" dirty="0"/>
        </a:p>
      </dgm:t>
    </dgm:pt>
    <dgm:pt modelId="{4DDB301B-C6AF-4710-8273-526DDF76FD16}" type="parTrans" cxnId="{C50950D8-F3E8-4C59-9A9A-B50FCFB52F2B}">
      <dgm:prSet/>
      <dgm:spPr/>
      <dgm:t>
        <a:bodyPr/>
        <a:lstStyle/>
        <a:p>
          <a:endParaRPr lang="en-US"/>
        </a:p>
      </dgm:t>
    </dgm:pt>
    <dgm:pt modelId="{760F13E3-1243-41E4-8579-BD0C9C92FD09}" type="sibTrans" cxnId="{C50950D8-F3E8-4C59-9A9A-B50FCFB52F2B}">
      <dgm:prSet/>
      <dgm:spPr/>
      <dgm:t>
        <a:bodyPr/>
        <a:lstStyle/>
        <a:p>
          <a:endParaRPr lang="en-US"/>
        </a:p>
      </dgm:t>
    </dgm:pt>
    <dgm:pt modelId="{E561D126-E619-45C7-B31A-5C2E54C0C21E}" type="pres">
      <dgm:prSet presAssocID="{704B1D1B-0980-4985-9D1F-15FAD475E37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3759B0-93AB-488E-8EEC-058220AA392E}" type="pres">
      <dgm:prSet presAssocID="{1DA286EB-E721-4A83-84E7-0150C84B38D9}" presName="hierRoot1" presStyleCnt="0"/>
      <dgm:spPr/>
    </dgm:pt>
    <dgm:pt modelId="{D725F6F6-E83C-409A-A325-7FC52479CE16}" type="pres">
      <dgm:prSet presAssocID="{1DA286EB-E721-4A83-84E7-0150C84B38D9}" presName="composite" presStyleCnt="0"/>
      <dgm:spPr/>
    </dgm:pt>
    <dgm:pt modelId="{F599A624-094D-4423-9348-336B8AE5188F}" type="pres">
      <dgm:prSet presAssocID="{1DA286EB-E721-4A83-84E7-0150C84B38D9}" presName="background" presStyleLbl="node0" presStyleIdx="0" presStyleCnt="2"/>
      <dgm:spPr/>
    </dgm:pt>
    <dgm:pt modelId="{95807771-EACF-4B90-B091-B497548487F4}" type="pres">
      <dgm:prSet presAssocID="{1DA286EB-E721-4A83-84E7-0150C84B38D9}" presName="text" presStyleLbl="fgAcc0" presStyleIdx="0" presStyleCnt="2">
        <dgm:presLayoutVars>
          <dgm:chPref val="3"/>
        </dgm:presLayoutVars>
      </dgm:prSet>
      <dgm:spPr/>
    </dgm:pt>
    <dgm:pt modelId="{0859DF6B-63E3-4948-911F-6CEF251CA7EF}" type="pres">
      <dgm:prSet presAssocID="{1DA286EB-E721-4A83-84E7-0150C84B38D9}" presName="hierChild2" presStyleCnt="0"/>
      <dgm:spPr/>
    </dgm:pt>
    <dgm:pt modelId="{F6302BAA-BC92-4554-AEA0-D0F92DAC003B}" type="pres">
      <dgm:prSet presAssocID="{2BDBF901-FA77-4267-AFB2-828911565828}" presName="hierRoot1" presStyleCnt="0"/>
      <dgm:spPr/>
    </dgm:pt>
    <dgm:pt modelId="{1DBB023B-A779-4D20-8065-00401C297DF6}" type="pres">
      <dgm:prSet presAssocID="{2BDBF901-FA77-4267-AFB2-828911565828}" presName="composite" presStyleCnt="0"/>
      <dgm:spPr/>
    </dgm:pt>
    <dgm:pt modelId="{7C9E454A-9E8D-43E1-AE82-7610E089726F}" type="pres">
      <dgm:prSet presAssocID="{2BDBF901-FA77-4267-AFB2-828911565828}" presName="background" presStyleLbl="node0" presStyleIdx="1" presStyleCnt="2"/>
      <dgm:spPr/>
    </dgm:pt>
    <dgm:pt modelId="{6BC03B24-F3A5-4B91-AE6F-E6BBC0E44654}" type="pres">
      <dgm:prSet presAssocID="{2BDBF901-FA77-4267-AFB2-828911565828}" presName="text" presStyleLbl="fgAcc0" presStyleIdx="1" presStyleCnt="2">
        <dgm:presLayoutVars>
          <dgm:chPref val="3"/>
        </dgm:presLayoutVars>
      </dgm:prSet>
      <dgm:spPr/>
    </dgm:pt>
    <dgm:pt modelId="{36AB8BAA-380C-437C-8B80-90A8B90CD75F}" type="pres">
      <dgm:prSet presAssocID="{2BDBF901-FA77-4267-AFB2-828911565828}" presName="hierChild2" presStyleCnt="0"/>
      <dgm:spPr/>
    </dgm:pt>
  </dgm:ptLst>
  <dgm:cxnLst>
    <dgm:cxn modelId="{6BB7DE9A-520C-41E4-A417-30D492B95126}" srcId="{704B1D1B-0980-4985-9D1F-15FAD475E37F}" destId="{1DA286EB-E721-4A83-84E7-0150C84B38D9}" srcOrd="0" destOrd="0" parTransId="{5865A687-BB9F-4FFE-AC9D-E5A2E1FA5CA2}" sibTransId="{21A58C3E-B4F4-4CEA-96D9-DCD6CA264433}"/>
    <dgm:cxn modelId="{821536B0-C4F9-47EE-A9B8-8851A1B37EEB}" type="presOf" srcId="{1DA286EB-E721-4A83-84E7-0150C84B38D9}" destId="{95807771-EACF-4B90-B091-B497548487F4}" srcOrd="0" destOrd="0" presId="urn:microsoft.com/office/officeart/2005/8/layout/hierarchy1"/>
    <dgm:cxn modelId="{C50950D8-F3E8-4C59-9A9A-B50FCFB52F2B}" srcId="{704B1D1B-0980-4985-9D1F-15FAD475E37F}" destId="{2BDBF901-FA77-4267-AFB2-828911565828}" srcOrd="1" destOrd="0" parTransId="{4DDB301B-C6AF-4710-8273-526DDF76FD16}" sibTransId="{760F13E3-1243-41E4-8579-BD0C9C92FD09}"/>
    <dgm:cxn modelId="{D1B7E2D9-82CA-4CA9-A54A-708FF19E47E2}" type="presOf" srcId="{2BDBF901-FA77-4267-AFB2-828911565828}" destId="{6BC03B24-F3A5-4B91-AE6F-E6BBC0E44654}" srcOrd="0" destOrd="0" presId="urn:microsoft.com/office/officeart/2005/8/layout/hierarchy1"/>
    <dgm:cxn modelId="{114D77EE-9214-4574-8EF1-10B80D512567}" type="presOf" srcId="{704B1D1B-0980-4985-9D1F-15FAD475E37F}" destId="{E561D126-E619-45C7-B31A-5C2E54C0C21E}" srcOrd="0" destOrd="0" presId="urn:microsoft.com/office/officeart/2005/8/layout/hierarchy1"/>
    <dgm:cxn modelId="{8F047DF7-A1E2-4F38-9515-9627CD271C49}" type="presParOf" srcId="{E561D126-E619-45C7-B31A-5C2E54C0C21E}" destId="{043759B0-93AB-488E-8EEC-058220AA392E}" srcOrd="0" destOrd="0" presId="urn:microsoft.com/office/officeart/2005/8/layout/hierarchy1"/>
    <dgm:cxn modelId="{695DBAE9-4BFC-48AD-8935-A9F7D17D0EAF}" type="presParOf" srcId="{043759B0-93AB-488E-8EEC-058220AA392E}" destId="{D725F6F6-E83C-409A-A325-7FC52479CE16}" srcOrd="0" destOrd="0" presId="urn:microsoft.com/office/officeart/2005/8/layout/hierarchy1"/>
    <dgm:cxn modelId="{32856F1C-F55A-4551-A64C-16F8963C2630}" type="presParOf" srcId="{D725F6F6-E83C-409A-A325-7FC52479CE16}" destId="{F599A624-094D-4423-9348-336B8AE5188F}" srcOrd="0" destOrd="0" presId="urn:microsoft.com/office/officeart/2005/8/layout/hierarchy1"/>
    <dgm:cxn modelId="{B5FED6F4-950E-43F9-A261-18492D2151BB}" type="presParOf" srcId="{D725F6F6-E83C-409A-A325-7FC52479CE16}" destId="{95807771-EACF-4B90-B091-B497548487F4}" srcOrd="1" destOrd="0" presId="urn:microsoft.com/office/officeart/2005/8/layout/hierarchy1"/>
    <dgm:cxn modelId="{3122BA53-2472-4DC7-AA7E-42981E5AB61C}" type="presParOf" srcId="{043759B0-93AB-488E-8EEC-058220AA392E}" destId="{0859DF6B-63E3-4948-911F-6CEF251CA7EF}" srcOrd="1" destOrd="0" presId="urn:microsoft.com/office/officeart/2005/8/layout/hierarchy1"/>
    <dgm:cxn modelId="{F9F23FC8-C2B8-46AC-94B7-03B4B1C5BEA8}" type="presParOf" srcId="{E561D126-E619-45C7-B31A-5C2E54C0C21E}" destId="{F6302BAA-BC92-4554-AEA0-D0F92DAC003B}" srcOrd="1" destOrd="0" presId="urn:microsoft.com/office/officeart/2005/8/layout/hierarchy1"/>
    <dgm:cxn modelId="{28355D60-31CC-4007-9CF9-7AE7DEFD8467}" type="presParOf" srcId="{F6302BAA-BC92-4554-AEA0-D0F92DAC003B}" destId="{1DBB023B-A779-4D20-8065-00401C297DF6}" srcOrd="0" destOrd="0" presId="urn:microsoft.com/office/officeart/2005/8/layout/hierarchy1"/>
    <dgm:cxn modelId="{A6ACBB74-04A0-407E-86B2-EE23072A7BC3}" type="presParOf" srcId="{1DBB023B-A779-4D20-8065-00401C297DF6}" destId="{7C9E454A-9E8D-43E1-AE82-7610E089726F}" srcOrd="0" destOrd="0" presId="urn:microsoft.com/office/officeart/2005/8/layout/hierarchy1"/>
    <dgm:cxn modelId="{869A6D6B-05F3-4FCE-9237-66EFC1609F9C}" type="presParOf" srcId="{1DBB023B-A779-4D20-8065-00401C297DF6}" destId="{6BC03B24-F3A5-4B91-AE6F-E6BBC0E44654}" srcOrd="1" destOrd="0" presId="urn:microsoft.com/office/officeart/2005/8/layout/hierarchy1"/>
    <dgm:cxn modelId="{FE633879-7196-4770-BDD1-436514DF36BB}" type="presParOf" srcId="{F6302BAA-BC92-4554-AEA0-D0F92DAC003B}" destId="{36AB8BAA-380C-437C-8B80-90A8B90CD75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AE2252-67DF-4C50-B950-EE80A630DCAD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4C55827-4E91-4452-8381-02495198E4A1}">
      <dgm:prSet/>
      <dgm:spPr/>
      <dgm:t>
        <a:bodyPr/>
        <a:lstStyle/>
        <a:p>
          <a:r>
            <a:rPr lang="pt-BR" b="1"/>
            <a:t>Escrituração:</a:t>
          </a:r>
          <a:r>
            <a:rPr lang="pt-BR"/>
            <a:t> técnica contábil que nos permite registrar os fatos ocorridos em livros próprios. Diário e Razão (razonetes)</a:t>
          </a:r>
          <a:endParaRPr lang="en-US"/>
        </a:p>
      </dgm:t>
    </dgm:pt>
    <dgm:pt modelId="{8D29BDE4-76AF-4138-8F71-6928643CE38E}" type="parTrans" cxnId="{EF08F1EA-D79A-41EA-A186-0831602E9D53}">
      <dgm:prSet/>
      <dgm:spPr/>
      <dgm:t>
        <a:bodyPr/>
        <a:lstStyle/>
        <a:p>
          <a:endParaRPr lang="en-US"/>
        </a:p>
      </dgm:t>
    </dgm:pt>
    <dgm:pt modelId="{10152AA7-4AE7-48DE-9B43-0E3A55B69F4D}" type="sibTrans" cxnId="{EF08F1EA-D79A-41EA-A186-0831602E9D53}">
      <dgm:prSet/>
      <dgm:spPr/>
      <dgm:t>
        <a:bodyPr/>
        <a:lstStyle/>
        <a:p>
          <a:endParaRPr lang="en-US"/>
        </a:p>
      </dgm:t>
    </dgm:pt>
    <dgm:pt modelId="{AA80BB9B-301E-45FA-B26D-5BC9F4F2CB4A}">
      <dgm:prSet/>
      <dgm:spPr/>
      <dgm:t>
        <a:bodyPr/>
        <a:lstStyle/>
        <a:p>
          <a:r>
            <a:rPr lang="pt-BR" b="1" dirty="0"/>
            <a:t>Método das Partidas Dobradas:</a:t>
          </a:r>
          <a:r>
            <a:rPr lang="pt-BR" dirty="0"/>
            <a:t> para cada débito corresponde pelo menos um crédito de igual valor.  </a:t>
          </a:r>
          <a:r>
            <a:rPr lang="pt-BR" b="1" dirty="0">
              <a:solidFill>
                <a:schemeClr val="tx1"/>
              </a:solidFill>
              <a:highlight>
                <a:srgbClr val="FFFF00"/>
              </a:highlight>
            </a:rPr>
            <a:t>NÃO ESQUEÇA</a:t>
          </a:r>
          <a:endParaRPr lang="en-US" dirty="0">
            <a:solidFill>
              <a:schemeClr val="tx1"/>
            </a:solidFill>
            <a:highlight>
              <a:srgbClr val="FFFF00"/>
            </a:highlight>
          </a:endParaRPr>
        </a:p>
      </dgm:t>
    </dgm:pt>
    <dgm:pt modelId="{3E389465-A23F-4693-8084-8AD55057A2A0}" type="parTrans" cxnId="{E53FDC55-5329-4440-893E-232ECC4CABBC}">
      <dgm:prSet/>
      <dgm:spPr/>
      <dgm:t>
        <a:bodyPr/>
        <a:lstStyle/>
        <a:p>
          <a:endParaRPr lang="en-US"/>
        </a:p>
      </dgm:t>
    </dgm:pt>
    <dgm:pt modelId="{FB82898D-EB8E-47F7-9A7A-774F66751704}" type="sibTrans" cxnId="{E53FDC55-5329-4440-893E-232ECC4CABBC}">
      <dgm:prSet/>
      <dgm:spPr/>
      <dgm:t>
        <a:bodyPr/>
        <a:lstStyle/>
        <a:p>
          <a:endParaRPr lang="en-US"/>
        </a:p>
      </dgm:t>
    </dgm:pt>
    <dgm:pt modelId="{359AB9FE-5732-4B1A-BE1B-34F5E300F7F3}" type="pres">
      <dgm:prSet presAssocID="{F4AE2252-67DF-4C50-B950-EE80A630DCAD}" presName="Name0" presStyleCnt="0">
        <dgm:presLayoutVars>
          <dgm:dir/>
          <dgm:animLvl val="lvl"/>
          <dgm:resizeHandles val="exact"/>
        </dgm:presLayoutVars>
      </dgm:prSet>
      <dgm:spPr/>
    </dgm:pt>
    <dgm:pt modelId="{487E93D0-82B0-494F-AA82-014E1C5704BA}" type="pres">
      <dgm:prSet presAssocID="{AA80BB9B-301E-45FA-B26D-5BC9F4F2CB4A}" presName="boxAndChildren" presStyleCnt="0"/>
      <dgm:spPr/>
    </dgm:pt>
    <dgm:pt modelId="{01706DC1-E3AE-4FB1-B71C-F8C7D5FF27E5}" type="pres">
      <dgm:prSet presAssocID="{AA80BB9B-301E-45FA-B26D-5BC9F4F2CB4A}" presName="parentTextBox" presStyleLbl="node1" presStyleIdx="0" presStyleCnt="2"/>
      <dgm:spPr/>
    </dgm:pt>
    <dgm:pt modelId="{C6B727C6-E7E9-4100-AC72-4077C98C392A}" type="pres">
      <dgm:prSet presAssocID="{10152AA7-4AE7-48DE-9B43-0E3A55B69F4D}" presName="sp" presStyleCnt="0"/>
      <dgm:spPr/>
    </dgm:pt>
    <dgm:pt modelId="{EB87C088-5A2D-4CA7-8500-B935C36D75F8}" type="pres">
      <dgm:prSet presAssocID="{A4C55827-4E91-4452-8381-02495198E4A1}" presName="arrowAndChildren" presStyleCnt="0"/>
      <dgm:spPr/>
    </dgm:pt>
    <dgm:pt modelId="{158DC766-4A86-4552-9241-057513FED843}" type="pres">
      <dgm:prSet presAssocID="{A4C55827-4E91-4452-8381-02495198E4A1}" presName="parentTextArrow" presStyleLbl="node1" presStyleIdx="1" presStyleCnt="2"/>
      <dgm:spPr/>
    </dgm:pt>
  </dgm:ptLst>
  <dgm:cxnLst>
    <dgm:cxn modelId="{8047850F-C656-4F9A-A190-3504B4B81172}" type="presOf" srcId="{AA80BB9B-301E-45FA-B26D-5BC9F4F2CB4A}" destId="{01706DC1-E3AE-4FB1-B71C-F8C7D5FF27E5}" srcOrd="0" destOrd="0" presId="urn:microsoft.com/office/officeart/2005/8/layout/process4"/>
    <dgm:cxn modelId="{E53FDC55-5329-4440-893E-232ECC4CABBC}" srcId="{F4AE2252-67DF-4C50-B950-EE80A630DCAD}" destId="{AA80BB9B-301E-45FA-B26D-5BC9F4F2CB4A}" srcOrd="1" destOrd="0" parTransId="{3E389465-A23F-4693-8084-8AD55057A2A0}" sibTransId="{FB82898D-EB8E-47F7-9A7A-774F66751704}"/>
    <dgm:cxn modelId="{2AB4435A-D393-4CC8-B7CD-1332658CB944}" type="presOf" srcId="{A4C55827-4E91-4452-8381-02495198E4A1}" destId="{158DC766-4A86-4552-9241-057513FED843}" srcOrd="0" destOrd="0" presId="urn:microsoft.com/office/officeart/2005/8/layout/process4"/>
    <dgm:cxn modelId="{D6946288-30BA-49F7-9B18-56DBF5785532}" type="presOf" srcId="{F4AE2252-67DF-4C50-B950-EE80A630DCAD}" destId="{359AB9FE-5732-4B1A-BE1B-34F5E300F7F3}" srcOrd="0" destOrd="0" presId="urn:microsoft.com/office/officeart/2005/8/layout/process4"/>
    <dgm:cxn modelId="{EF08F1EA-D79A-41EA-A186-0831602E9D53}" srcId="{F4AE2252-67DF-4C50-B950-EE80A630DCAD}" destId="{A4C55827-4E91-4452-8381-02495198E4A1}" srcOrd="0" destOrd="0" parTransId="{8D29BDE4-76AF-4138-8F71-6928643CE38E}" sibTransId="{10152AA7-4AE7-48DE-9B43-0E3A55B69F4D}"/>
    <dgm:cxn modelId="{45ED0E63-0BF4-4D9C-AAB3-359750EFD826}" type="presParOf" srcId="{359AB9FE-5732-4B1A-BE1B-34F5E300F7F3}" destId="{487E93D0-82B0-494F-AA82-014E1C5704BA}" srcOrd="0" destOrd="0" presId="urn:microsoft.com/office/officeart/2005/8/layout/process4"/>
    <dgm:cxn modelId="{2C01DB76-5754-4825-87A6-A52B4D7BCC24}" type="presParOf" srcId="{487E93D0-82B0-494F-AA82-014E1C5704BA}" destId="{01706DC1-E3AE-4FB1-B71C-F8C7D5FF27E5}" srcOrd="0" destOrd="0" presId="urn:microsoft.com/office/officeart/2005/8/layout/process4"/>
    <dgm:cxn modelId="{B45A0E20-08C2-476E-8EB9-98C6DACF0576}" type="presParOf" srcId="{359AB9FE-5732-4B1A-BE1B-34F5E300F7F3}" destId="{C6B727C6-E7E9-4100-AC72-4077C98C392A}" srcOrd="1" destOrd="0" presId="urn:microsoft.com/office/officeart/2005/8/layout/process4"/>
    <dgm:cxn modelId="{AAF5C2BB-C303-4D36-8365-0A48FC7E2754}" type="presParOf" srcId="{359AB9FE-5732-4B1A-BE1B-34F5E300F7F3}" destId="{EB87C088-5A2D-4CA7-8500-B935C36D75F8}" srcOrd="2" destOrd="0" presId="urn:microsoft.com/office/officeart/2005/8/layout/process4"/>
    <dgm:cxn modelId="{77EC68FC-0A5D-42D1-ACC9-F4793BDE8810}" type="presParOf" srcId="{EB87C088-5A2D-4CA7-8500-B935C36D75F8}" destId="{158DC766-4A86-4552-9241-057513FED84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D90071-C123-42E7-A8EF-56A7C4EEA8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002C05B-167D-40E6-8EB9-0E611B4B7673}">
      <dgm:prSet phldrT="[Texto]"/>
      <dgm:spPr/>
      <dgm:t>
        <a:bodyPr/>
        <a:lstStyle/>
        <a:p>
          <a:r>
            <a:rPr lang="pt-BR" dirty="0"/>
            <a:t>Atividade</a:t>
          </a:r>
        </a:p>
      </dgm:t>
    </dgm:pt>
    <dgm:pt modelId="{BB300BCF-BCD0-4E24-A3F4-0791247E20CC}" type="parTrans" cxnId="{7882FE92-F64E-42B8-B56B-5E880AA7A6EB}">
      <dgm:prSet/>
      <dgm:spPr/>
      <dgm:t>
        <a:bodyPr/>
        <a:lstStyle/>
        <a:p>
          <a:endParaRPr lang="pt-BR"/>
        </a:p>
      </dgm:t>
    </dgm:pt>
    <dgm:pt modelId="{3CC05F30-F0E4-4C64-8FF7-1F704AF9A76C}" type="sibTrans" cxnId="{7882FE92-F64E-42B8-B56B-5E880AA7A6EB}">
      <dgm:prSet/>
      <dgm:spPr/>
      <dgm:t>
        <a:bodyPr/>
        <a:lstStyle/>
        <a:p>
          <a:endParaRPr lang="pt-BR"/>
        </a:p>
      </dgm:t>
    </dgm:pt>
    <dgm:pt modelId="{49B3A3C9-D488-405B-B20A-3BD6A7B04407}">
      <dgm:prSet phldrT="[Texto]"/>
      <dgm:spPr/>
      <dgm:t>
        <a:bodyPr/>
        <a:lstStyle/>
        <a:p>
          <a:r>
            <a:rPr lang="pt-BR" dirty="0"/>
            <a:t>Prática</a:t>
          </a:r>
        </a:p>
      </dgm:t>
    </dgm:pt>
    <dgm:pt modelId="{ACA222AC-4EC7-4523-A995-455E64031516}" type="parTrans" cxnId="{E888A8F1-9B6C-415E-A714-60DAA809C150}">
      <dgm:prSet/>
      <dgm:spPr/>
      <dgm:t>
        <a:bodyPr/>
        <a:lstStyle/>
        <a:p>
          <a:endParaRPr lang="pt-BR"/>
        </a:p>
      </dgm:t>
    </dgm:pt>
    <dgm:pt modelId="{98CEF4D4-E44A-4C84-BBD8-094937DE8BD8}" type="sibTrans" cxnId="{E888A8F1-9B6C-415E-A714-60DAA809C150}">
      <dgm:prSet/>
      <dgm:spPr/>
      <dgm:t>
        <a:bodyPr/>
        <a:lstStyle/>
        <a:p>
          <a:endParaRPr lang="pt-BR"/>
        </a:p>
      </dgm:t>
    </dgm:pt>
    <dgm:pt modelId="{9DD8F14C-216E-462E-A76E-7928271D6E69}" type="pres">
      <dgm:prSet presAssocID="{8CD90071-C123-42E7-A8EF-56A7C4EEA8EE}" presName="linear" presStyleCnt="0">
        <dgm:presLayoutVars>
          <dgm:animLvl val="lvl"/>
          <dgm:resizeHandles val="exact"/>
        </dgm:presLayoutVars>
      </dgm:prSet>
      <dgm:spPr/>
    </dgm:pt>
    <dgm:pt modelId="{D67706F2-F41A-4937-88D6-37B6139E6E5A}" type="pres">
      <dgm:prSet presAssocID="{A002C05B-167D-40E6-8EB9-0E611B4B767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D6948AD-E362-47A9-B44C-26A18DF004E9}" type="pres">
      <dgm:prSet presAssocID="{3CC05F30-F0E4-4C64-8FF7-1F704AF9A76C}" presName="spacer" presStyleCnt="0"/>
      <dgm:spPr/>
    </dgm:pt>
    <dgm:pt modelId="{4EE99B81-C5DC-465C-8AE5-EC0C3E848F8C}" type="pres">
      <dgm:prSet presAssocID="{49B3A3C9-D488-405B-B20A-3BD6A7B0440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4DB3824-7155-4BE4-84CB-B24E1959EE5D}" type="presOf" srcId="{8CD90071-C123-42E7-A8EF-56A7C4EEA8EE}" destId="{9DD8F14C-216E-462E-A76E-7928271D6E69}" srcOrd="0" destOrd="0" presId="urn:microsoft.com/office/officeart/2005/8/layout/vList2"/>
    <dgm:cxn modelId="{7882FE92-F64E-42B8-B56B-5E880AA7A6EB}" srcId="{8CD90071-C123-42E7-A8EF-56A7C4EEA8EE}" destId="{A002C05B-167D-40E6-8EB9-0E611B4B7673}" srcOrd="0" destOrd="0" parTransId="{BB300BCF-BCD0-4E24-A3F4-0791247E20CC}" sibTransId="{3CC05F30-F0E4-4C64-8FF7-1F704AF9A76C}"/>
    <dgm:cxn modelId="{9BC64A9C-20C0-43A7-A4C9-B8F12CD0CB08}" type="presOf" srcId="{A002C05B-167D-40E6-8EB9-0E611B4B7673}" destId="{D67706F2-F41A-4937-88D6-37B6139E6E5A}" srcOrd="0" destOrd="0" presId="urn:microsoft.com/office/officeart/2005/8/layout/vList2"/>
    <dgm:cxn modelId="{E888A8F1-9B6C-415E-A714-60DAA809C150}" srcId="{8CD90071-C123-42E7-A8EF-56A7C4EEA8EE}" destId="{49B3A3C9-D488-405B-B20A-3BD6A7B04407}" srcOrd="1" destOrd="0" parTransId="{ACA222AC-4EC7-4523-A995-455E64031516}" sibTransId="{98CEF4D4-E44A-4C84-BBD8-094937DE8BD8}"/>
    <dgm:cxn modelId="{91BB72F4-277B-427F-93EB-2AD86433622C}" type="presOf" srcId="{49B3A3C9-D488-405B-B20A-3BD6A7B04407}" destId="{4EE99B81-C5DC-465C-8AE5-EC0C3E848F8C}" srcOrd="0" destOrd="0" presId="urn:microsoft.com/office/officeart/2005/8/layout/vList2"/>
    <dgm:cxn modelId="{B914A816-E4E3-4E31-AEF1-AB7190065704}" type="presParOf" srcId="{9DD8F14C-216E-462E-A76E-7928271D6E69}" destId="{D67706F2-F41A-4937-88D6-37B6139E6E5A}" srcOrd="0" destOrd="0" presId="urn:microsoft.com/office/officeart/2005/8/layout/vList2"/>
    <dgm:cxn modelId="{62EBF90C-D01E-401E-91B6-DD070F452897}" type="presParOf" srcId="{9DD8F14C-216E-462E-A76E-7928271D6E69}" destId="{0D6948AD-E362-47A9-B44C-26A18DF004E9}" srcOrd="1" destOrd="0" presId="urn:microsoft.com/office/officeart/2005/8/layout/vList2"/>
    <dgm:cxn modelId="{EC528B3A-6955-47FF-AFBB-3A12666E4EEA}" type="presParOf" srcId="{9DD8F14C-216E-462E-A76E-7928271D6E69}" destId="{4EE99B81-C5DC-465C-8AE5-EC0C3E848F8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022424-9F9E-4BA5-BF39-36487335B11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7D6115B-FF25-48B6-91BD-531A6958376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OBRIGADA</a:t>
          </a:r>
          <a:endParaRPr lang="en-US"/>
        </a:p>
      </dgm:t>
    </dgm:pt>
    <dgm:pt modelId="{C97661CB-9468-4AA1-962B-73A35D70C5AA}" type="parTrans" cxnId="{3038845A-F989-45B7-9279-B415310F36DF}">
      <dgm:prSet/>
      <dgm:spPr/>
      <dgm:t>
        <a:bodyPr/>
        <a:lstStyle/>
        <a:p>
          <a:endParaRPr lang="en-US"/>
        </a:p>
      </dgm:t>
    </dgm:pt>
    <dgm:pt modelId="{34642FB6-56BC-4680-A2AF-42C5B0B23C2B}" type="sibTrans" cxnId="{3038845A-F989-45B7-9279-B415310F36DF}">
      <dgm:prSet/>
      <dgm:spPr/>
      <dgm:t>
        <a:bodyPr/>
        <a:lstStyle/>
        <a:p>
          <a:endParaRPr lang="en-US"/>
        </a:p>
      </dgm:t>
    </dgm:pt>
    <dgm:pt modelId="{B1FBEC1D-2CBE-4BD4-A651-12DFD256DFE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Até a próxima reunião!</a:t>
          </a:r>
          <a:endParaRPr lang="en-US"/>
        </a:p>
      </dgm:t>
    </dgm:pt>
    <dgm:pt modelId="{A3E048C8-54A0-4DC9-AB93-AD5A7A63B917}" type="parTrans" cxnId="{7BF13F87-FCC0-4959-86B4-BA16A8AF4FD6}">
      <dgm:prSet/>
      <dgm:spPr/>
      <dgm:t>
        <a:bodyPr/>
        <a:lstStyle/>
        <a:p>
          <a:endParaRPr lang="en-US"/>
        </a:p>
      </dgm:t>
    </dgm:pt>
    <dgm:pt modelId="{E0F2A402-B86D-41C1-B4F3-51F5EADED6C4}" type="sibTrans" cxnId="{7BF13F87-FCC0-4959-86B4-BA16A8AF4FD6}">
      <dgm:prSet/>
      <dgm:spPr/>
      <dgm:t>
        <a:bodyPr/>
        <a:lstStyle/>
        <a:p>
          <a:endParaRPr lang="en-US"/>
        </a:p>
      </dgm:t>
    </dgm:pt>
    <dgm:pt modelId="{F9DF44B7-3CBD-4BE3-B06D-D30A7B42A1B5}" type="pres">
      <dgm:prSet presAssocID="{72022424-9F9E-4BA5-BF39-36487335B11E}" presName="root" presStyleCnt="0">
        <dgm:presLayoutVars>
          <dgm:dir/>
          <dgm:resizeHandles val="exact"/>
        </dgm:presLayoutVars>
      </dgm:prSet>
      <dgm:spPr/>
    </dgm:pt>
    <dgm:pt modelId="{6DEB3606-DBF7-4DB5-AA75-B9082EB56569}" type="pres">
      <dgm:prSet presAssocID="{A7D6115B-FF25-48B6-91BD-531A69583763}" presName="compNode" presStyleCnt="0"/>
      <dgm:spPr/>
    </dgm:pt>
    <dgm:pt modelId="{C6F0DBA6-2C98-4605-B8BD-ACBD16703829}" type="pres">
      <dgm:prSet presAssocID="{A7D6115B-FF25-48B6-91BD-531A69583763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DCA37DB-925F-4C9D-BFDC-01F76E1487E7}" type="pres">
      <dgm:prSet presAssocID="{A7D6115B-FF25-48B6-91BD-531A6958376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B1A21A00-C146-4418-8417-FA05B8CAF403}" type="pres">
      <dgm:prSet presAssocID="{A7D6115B-FF25-48B6-91BD-531A69583763}" presName="spaceRect" presStyleCnt="0"/>
      <dgm:spPr/>
    </dgm:pt>
    <dgm:pt modelId="{2E100787-59E1-4B6D-B96E-10F6C0D8DA4D}" type="pres">
      <dgm:prSet presAssocID="{A7D6115B-FF25-48B6-91BD-531A69583763}" presName="textRect" presStyleLbl="revTx" presStyleIdx="0" presStyleCnt="2">
        <dgm:presLayoutVars>
          <dgm:chMax val="1"/>
          <dgm:chPref val="1"/>
        </dgm:presLayoutVars>
      </dgm:prSet>
      <dgm:spPr/>
    </dgm:pt>
    <dgm:pt modelId="{9B77C059-D6CF-4BAA-9872-DA4CB22EE290}" type="pres">
      <dgm:prSet presAssocID="{34642FB6-56BC-4680-A2AF-42C5B0B23C2B}" presName="sibTrans" presStyleCnt="0"/>
      <dgm:spPr/>
    </dgm:pt>
    <dgm:pt modelId="{26824970-DC88-4060-B721-5A937D345851}" type="pres">
      <dgm:prSet presAssocID="{B1FBEC1D-2CBE-4BD4-A651-12DFD256DFE7}" presName="compNode" presStyleCnt="0"/>
      <dgm:spPr/>
    </dgm:pt>
    <dgm:pt modelId="{058A8C74-C6EC-45D8-A44A-8B322BE5503A}" type="pres">
      <dgm:prSet presAssocID="{B1FBEC1D-2CBE-4BD4-A651-12DFD256DFE7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5DDC8C6-FA9D-41F4-AFB4-91CD681C5FDF}" type="pres">
      <dgm:prSet presAssocID="{B1FBEC1D-2CBE-4BD4-A651-12DFD256DFE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nde"/>
        </a:ext>
      </dgm:extLst>
    </dgm:pt>
    <dgm:pt modelId="{538B5026-4C0D-425D-9745-09655D7A868D}" type="pres">
      <dgm:prSet presAssocID="{B1FBEC1D-2CBE-4BD4-A651-12DFD256DFE7}" presName="spaceRect" presStyleCnt="0"/>
      <dgm:spPr/>
    </dgm:pt>
    <dgm:pt modelId="{CCCFD4D7-4559-4B5A-A384-D377437B358F}" type="pres">
      <dgm:prSet presAssocID="{B1FBEC1D-2CBE-4BD4-A651-12DFD256DFE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B4FB435-25B0-4595-8943-9A4B65324D17}" type="presOf" srcId="{B1FBEC1D-2CBE-4BD4-A651-12DFD256DFE7}" destId="{CCCFD4D7-4559-4B5A-A384-D377437B358F}" srcOrd="0" destOrd="0" presId="urn:microsoft.com/office/officeart/2018/5/layout/IconLeafLabelList"/>
    <dgm:cxn modelId="{B5A7586A-289D-4941-B8FC-7F532B4EBA31}" type="presOf" srcId="{A7D6115B-FF25-48B6-91BD-531A69583763}" destId="{2E100787-59E1-4B6D-B96E-10F6C0D8DA4D}" srcOrd="0" destOrd="0" presId="urn:microsoft.com/office/officeart/2018/5/layout/IconLeafLabelList"/>
    <dgm:cxn modelId="{3038845A-F989-45B7-9279-B415310F36DF}" srcId="{72022424-9F9E-4BA5-BF39-36487335B11E}" destId="{A7D6115B-FF25-48B6-91BD-531A69583763}" srcOrd="0" destOrd="0" parTransId="{C97661CB-9468-4AA1-962B-73A35D70C5AA}" sibTransId="{34642FB6-56BC-4680-A2AF-42C5B0B23C2B}"/>
    <dgm:cxn modelId="{7BF13F87-FCC0-4959-86B4-BA16A8AF4FD6}" srcId="{72022424-9F9E-4BA5-BF39-36487335B11E}" destId="{B1FBEC1D-2CBE-4BD4-A651-12DFD256DFE7}" srcOrd="1" destOrd="0" parTransId="{A3E048C8-54A0-4DC9-AB93-AD5A7A63B917}" sibTransId="{E0F2A402-B86D-41C1-B4F3-51F5EADED6C4}"/>
    <dgm:cxn modelId="{7A5A4CD0-4408-496B-825F-AFBAF3C6E597}" type="presOf" srcId="{72022424-9F9E-4BA5-BF39-36487335B11E}" destId="{F9DF44B7-3CBD-4BE3-B06D-D30A7B42A1B5}" srcOrd="0" destOrd="0" presId="urn:microsoft.com/office/officeart/2018/5/layout/IconLeafLabelList"/>
    <dgm:cxn modelId="{7EB0DD2D-169A-4CC2-80BA-9DCDCB42B358}" type="presParOf" srcId="{F9DF44B7-3CBD-4BE3-B06D-D30A7B42A1B5}" destId="{6DEB3606-DBF7-4DB5-AA75-B9082EB56569}" srcOrd="0" destOrd="0" presId="urn:microsoft.com/office/officeart/2018/5/layout/IconLeafLabelList"/>
    <dgm:cxn modelId="{2CADF766-281E-46AB-AE16-D5A1D529AB2F}" type="presParOf" srcId="{6DEB3606-DBF7-4DB5-AA75-B9082EB56569}" destId="{C6F0DBA6-2C98-4605-B8BD-ACBD16703829}" srcOrd="0" destOrd="0" presId="urn:microsoft.com/office/officeart/2018/5/layout/IconLeafLabelList"/>
    <dgm:cxn modelId="{CE080205-B96F-4ADF-8AAD-EE56B24F17E8}" type="presParOf" srcId="{6DEB3606-DBF7-4DB5-AA75-B9082EB56569}" destId="{DDCA37DB-925F-4C9D-BFDC-01F76E1487E7}" srcOrd="1" destOrd="0" presId="urn:microsoft.com/office/officeart/2018/5/layout/IconLeafLabelList"/>
    <dgm:cxn modelId="{30AB241C-AA0E-4DDA-9877-AB33C2F6A61E}" type="presParOf" srcId="{6DEB3606-DBF7-4DB5-AA75-B9082EB56569}" destId="{B1A21A00-C146-4418-8417-FA05B8CAF403}" srcOrd="2" destOrd="0" presId="urn:microsoft.com/office/officeart/2018/5/layout/IconLeafLabelList"/>
    <dgm:cxn modelId="{6D4320B5-A10B-4EAE-B885-FC4806EFC55F}" type="presParOf" srcId="{6DEB3606-DBF7-4DB5-AA75-B9082EB56569}" destId="{2E100787-59E1-4B6D-B96E-10F6C0D8DA4D}" srcOrd="3" destOrd="0" presId="urn:microsoft.com/office/officeart/2018/5/layout/IconLeafLabelList"/>
    <dgm:cxn modelId="{E57DE768-32EE-440A-8996-ADF8333EB15A}" type="presParOf" srcId="{F9DF44B7-3CBD-4BE3-B06D-D30A7B42A1B5}" destId="{9B77C059-D6CF-4BAA-9872-DA4CB22EE290}" srcOrd="1" destOrd="0" presId="urn:microsoft.com/office/officeart/2018/5/layout/IconLeafLabelList"/>
    <dgm:cxn modelId="{BEDE57FA-434A-4A0C-A36D-F6F52681D53E}" type="presParOf" srcId="{F9DF44B7-3CBD-4BE3-B06D-D30A7B42A1B5}" destId="{26824970-DC88-4060-B721-5A937D345851}" srcOrd="2" destOrd="0" presId="urn:microsoft.com/office/officeart/2018/5/layout/IconLeafLabelList"/>
    <dgm:cxn modelId="{F1D4E9EA-7D63-4E66-B764-FB37FAD5068D}" type="presParOf" srcId="{26824970-DC88-4060-B721-5A937D345851}" destId="{058A8C74-C6EC-45D8-A44A-8B322BE5503A}" srcOrd="0" destOrd="0" presId="urn:microsoft.com/office/officeart/2018/5/layout/IconLeafLabelList"/>
    <dgm:cxn modelId="{1EAC378D-583C-4652-9289-A0AE702FC725}" type="presParOf" srcId="{26824970-DC88-4060-B721-5A937D345851}" destId="{F5DDC8C6-FA9D-41F4-AFB4-91CD681C5FDF}" srcOrd="1" destOrd="0" presId="urn:microsoft.com/office/officeart/2018/5/layout/IconLeafLabelList"/>
    <dgm:cxn modelId="{AE7BB3E2-C2B8-407D-BE17-54501EC6969C}" type="presParOf" srcId="{26824970-DC88-4060-B721-5A937D345851}" destId="{538B5026-4C0D-425D-9745-09655D7A868D}" srcOrd="2" destOrd="0" presId="urn:microsoft.com/office/officeart/2018/5/layout/IconLeafLabelList"/>
    <dgm:cxn modelId="{92F56893-5027-481D-A027-487D1CCA897D}" type="presParOf" srcId="{26824970-DC88-4060-B721-5A937D345851}" destId="{CCCFD4D7-4559-4B5A-A384-D377437B358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9A624-094D-4423-9348-336B8AE5188F}">
      <dsp:nvSpPr>
        <dsp:cNvPr id="0" name=""/>
        <dsp:cNvSpPr/>
      </dsp:nvSpPr>
      <dsp:spPr>
        <a:xfrm>
          <a:off x="1291" y="409744"/>
          <a:ext cx="4531703" cy="2877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5807771-EACF-4B90-B091-B497548487F4}">
      <dsp:nvSpPr>
        <dsp:cNvPr id="0" name=""/>
        <dsp:cNvSpPr/>
      </dsp:nvSpPr>
      <dsp:spPr>
        <a:xfrm>
          <a:off x="504813" y="888091"/>
          <a:ext cx="4531703" cy="28776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kern="1200"/>
            <a:t>DISCIPLINA </a:t>
          </a:r>
          <a:endParaRPr lang="en-US" sz="4600" kern="1200"/>
        </a:p>
      </dsp:txBody>
      <dsp:txXfrm>
        <a:off x="589096" y="972374"/>
        <a:ext cx="4363137" cy="2709065"/>
      </dsp:txXfrm>
    </dsp:sp>
    <dsp:sp modelId="{7C9E454A-9E8D-43E1-AE82-7610E089726F}">
      <dsp:nvSpPr>
        <dsp:cNvPr id="0" name=""/>
        <dsp:cNvSpPr/>
      </dsp:nvSpPr>
      <dsp:spPr>
        <a:xfrm>
          <a:off x="5540040" y="409744"/>
          <a:ext cx="4531703" cy="2877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BC03B24-F3A5-4B91-AE6F-E6BBC0E44654}">
      <dsp:nvSpPr>
        <dsp:cNvPr id="0" name=""/>
        <dsp:cNvSpPr/>
      </dsp:nvSpPr>
      <dsp:spPr>
        <a:xfrm>
          <a:off x="6043562" y="888091"/>
          <a:ext cx="4531703" cy="28776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kern="1200" dirty="0"/>
            <a:t> CONTABILIDADE</a:t>
          </a:r>
          <a:endParaRPr lang="en-US" sz="4600" kern="1200" dirty="0"/>
        </a:p>
      </dsp:txBody>
      <dsp:txXfrm>
        <a:off x="6127845" y="972374"/>
        <a:ext cx="4363137" cy="2709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06DC1-E3AE-4FB1-B71C-F8C7D5FF27E5}">
      <dsp:nvSpPr>
        <dsp:cNvPr id="0" name=""/>
        <dsp:cNvSpPr/>
      </dsp:nvSpPr>
      <dsp:spPr>
        <a:xfrm>
          <a:off x="0" y="3365876"/>
          <a:ext cx="6396484" cy="22083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Método das Partidas Dobradas:</a:t>
          </a:r>
          <a:r>
            <a:rPr lang="pt-BR" sz="3100" kern="1200" dirty="0"/>
            <a:t> para cada débito corresponde pelo menos um crédito de igual valor.  </a:t>
          </a:r>
          <a:r>
            <a:rPr lang="pt-BR" sz="3100" b="1" kern="1200" dirty="0">
              <a:solidFill>
                <a:schemeClr val="tx1"/>
              </a:solidFill>
              <a:highlight>
                <a:srgbClr val="FFFF00"/>
              </a:highlight>
            </a:rPr>
            <a:t>NÃO ESQUEÇA</a:t>
          </a:r>
          <a:endParaRPr lang="en-US" sz="3100" kern="1200" dirty="0">
            <a:solidFill>
              <a:schemeClr val="tx1"/>
            </a:solidFill>
            <a:highlight>
              <a:srgbClr val="FFFF00"/>
            </a:highlight>
          </a:endParaRPr>
        </a:p>
      </dsp:txBody>
      <dsp:txXfrm>
        <a:off x="0" y="3365876"/>
        <a:ext cx="6396484" cy="2208379"/>
      </dsp:txXfrm>
    </dsp:sp>
    <dsp:sp modelId="{158DC766-4A86-4552-9241-057513FED843}">
      <dsp:nvSpPr>
        <dsp:cNvPr id="0" name=""/>
        <dsp:cNvSpPr/>
      </dsp:nvSpPr>
      <dsp:spPr>
        <a:xfrm rot="10800000">
          <a:off x="0" y="2514"/>
          <a:ext cx="6396484" cy="3396487"/>
        </a:xfrm>
        <a:prstGeom prst="upArrowCallou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/>
            <a:t>Escrituração:</a:t>
          </a:r>
          <a:r>
            <a:rPr lang="pt-BR" sz="3100" kern="1200"/>
            <a:t> técnica contábil que nos permite registrar os fatos ocorridos em livros próprios. Diário e Razão (razonetes)</a:t>
          </a:r>
          <a:endParaRPr lang="en-US" sz="3100" kern="1200"/>
        </a:p>
      </dsp:txBody>
      <dsp:txXfrm rot="10800000">
        <a:off x="0" y="2514"/>
        <a:ext cx="6396484" cy="2206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706F2-F41A-4937-88D6-37B6139E6E5A}">
      <dsp:nvSpPr>
        <dsp:cNvPr id="0" name=""/>
        <dsp:cNvSpPr/>
      </dsp:nvSpPr>
      <dsp:spPr>
        <a:xfrm>
          <a:off x="0" y="1287949"/>
          <a:ext cx="2685143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400" kern="1200" dirty="0"/>
            <a:t>Atividade</a:t>
          </a:r>
        </a:p>
      </dsp:txBody>
      <dsp:txXfrm>
        <a:off x="51517" y="1339466"/>
        <a:ext cx="2582109" cy="952306"/>
      </dsp:txXfrm>
    </dsp:sp>
    <dsp:sp modelId="{4EE99B81-C5DC-465C-8AE5-EC0C3E848F8C}">
      <dsp:nvSpPr>
        <dsp:cNvPr id="0" name=""/>
        <dsp:cNvSpPr/>
      </dsp:nvSpPr>
      <dsp:spPr>
        <a:xfrm>
          <a:off x="0" y="2470009"/>
          <a:ext cx="2685143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400" kern="1200" dirty="0"/>
            <a:t>Prática</a:t>
          </a:r>
        </a:p>
      </dsp:txBody>
      <dsp:txXfrm>
        <a:off x="51517" y="2521526"/>
        <a:ext cx="2582109" cy="9523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0DBA6-2C98-4605-B8BD-ACBD16703829}">
      <dsp:nvSpPr>
        <dsp:cNvPr id="0" name=""/>
        <dsp:cNvSpPr/>
      </dsp:nvSpPr>
      <dsp:spPr>
        <a:xfrm>
          <a:off x="2044800" y="15806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CA37DB-925F-4C9D-BFDC-01F76E1487E7}">
      <dsp:nvSpPr>
        <dsp:cNvPr id="0" name=""/>
        <dsp:cNvSpPr/>
      </dsp:nvSpPr>
      <dsp:spPr>
        <a:xfrm>
          <a:off x="2512800" y="62606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00787-59E1-4B6D-B96E-10F6C0D8DA4D}">
      <dsp:nvSpPr>
        <dsp:cNvPr id="0" name=""/>
        <dsp:cNvSpPr/>
      </dsp:nvSpPr>
      <dsp:spPr>
        <a:xfrm>
          <a:off x="1342800" y="303806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600" kern="1200"/>
            <a:t>OBRIGADA</a:t>
          </a:r>
          <a:endParaRPr lang="en-US" sz="2600" kern="1200"/>
        </a:p>
      </dsp:txBody>
      <dsp:txXfrm>
        <a:off x="1342800" y="3038063"/>
        <a:ext cx="3600000" cy="720000"/>
      </dsp:txXfrm>
    </dsp:sp>
    <dsp:sp modelId="{058A8C74-C6EC-45D8-A44A-8B322BE5503A}">
      <dsp:nvSpPr>
        <dsp:cNvPr id="0" name=""/>
        <dsp:cNvSpPr/>
      </dsp:nvSpPr>
      <dsp:spPr>
        <a:xfrm>
          <a:off x="6274800" y="15806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DDC8C6-FA9D-41F4-AFB4-91CD681C5FDF}">
      <dsp:nvSpPr>
        <dsp:cNvPr id="0" name=""/>
        <dsp:cNvSpPr/>
      </dsp:nvSpPr>
      <dsp:spPr>
        <a:xfrm>
          <a:off x="6742800" y="62606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FD4D7-4559-4B5A-A384-D377437B358F}">
      <dsp:nvSpPr>
        <dsp:cNvPr id="0" name=""/>
        <dsp:cNvSpPr/>
      </dsp:nvSpPr>
      <dsp:spPr>
        <a:xfrm>
          <a:off x="5572800" y="303806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600" kern="1200"/>
            <a:t>Até a próxima reunião!</a:t>
          </a:r>
          <a:endParaRPr lang="en-US" sz="2600" kern="1200"/>
        </a:p>
      </dsp:txBody>
      <dsp:txXfrm>
        <a:off x="5572800" y="3038063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8DB71-F762-4958-8832-B7CD7C4E0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56CFD0-EFC4-4CF3-915F-272CB18B5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01AB39-0A9B-498F-B72C-D19394C4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967C-DAB2-46F2-A3CC-88A85A17AA33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5227A5-A5BE-4EF7-BC76-747668AC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A97453-34C1-4B3C-8736-25279572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60A7-0CE0-45A0-90A7-A692F916FE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73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BF4CF-53D9-4DEF-B76E-5E5A632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47D900-651E-4252-ABF3-3FADEDCAF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8847C0-735B-46FA-BEB3-93BB4CCD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967C-DAB2-46F2-A3CC-88A85A17AA33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C22EB3-3B11-41C5-92DD-1E3D2CBC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A1EE41-CA24-41E9-9806-5B2CC567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60A7-0CE0-45A0-90A7-A692F916FE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54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7D9F72-8358-4D0B-BF2E-704B66A18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1B5B5C-9002-4657-ABF5-42FA648D9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119BDD-DCF5-4938-8C84-0E52E70E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967C-DAB2-46F2-A3CC-88A85A17AA33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09C4E6-E948-4D2B-BA21-2CED865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9EA27B-D7CF-4C3A-8815-C30CB2EF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60A7-0CE0-45A0-90A7-A692F916FE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4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A1120-0418-4DBD-AC93-969A9F96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BBD7FB-7080-4CDC-AE72-D68048DE7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B64B65-28D0-446E-9964-DB4196692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967C-DAB2-46F2-A3CC-88A85A17AA33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FFD8C1-C8E6-4526-8C3D-5BF9388A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858C87-F156-45E0-B167-7FF4BB28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60A7-0CE0-45A0-90A7-A692F916FE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68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1D414-C082-4CCA-A6B5-577B39A5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25056D-C752-4406-A24C-1C0127F3B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19F077-6266-47FB-8390-A0B59D8E8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967C-DAB2-46F2-A3CC-88A85A17AA33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FC94BB-72D6-49DB-9C75-FF14D8B8A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9C10FC-0043-4829-B6BA-3C9B5064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60A7-0CE0-45A0-90A7-A692F916FE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58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BC8B3-DA5D-4EA6-B4EB-4B2B6A05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0CA4B9-4FF6-4906-AF40-077DB5F85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A5C56C-ACD8-4B6A-8FEE-16E165738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27D377-0842-4119-9537-CAD4599E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967C-DAB2-46F2-A3CC-88A85A17AA33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2FFB67-81F9-4F31-9A95-F4D9C5C8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CD86C7-B81D-48FE-967C-DAEF2A84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60A7-0CE0-45A0-90A7-A692F916FE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14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075D6-DBCA-4587-A593-85B19F229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7D0E04-9444-4C51-AA9F-A5C2AD81F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30C478-6568-40FF-B216-8BC0D1E9F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D58791B-C110-489F-88C7-EE4E594BD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B0D00B-660C-48D6-A4EB-C7FAAFC7D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60985BF-C298-4C4E-ABE1-65375E93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967C-DAB2-46F2-A3CC-88A85A17AA33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F56B08-25E4-42E9-B897-F0100D36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0D689C-93C9-4C5B-90A0-CC79164C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60A7-0CE0-45A0-90A7-A692F916FE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57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5ECA7-ACF5-4F34-A460-F15514E1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34A751-88A0-42F2-B391-260B56AE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967C-DAB2-46F2-A3CC-88A85A17AA33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6839D2-F2C0-4323-A78C-26BE3C4D2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F972C9-11E1-4F6D-A6D9-B533AB78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60A7-0CE0-45A0-90A7-A692F916FE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66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284C576-F90E-4C12-A51F-8634EA11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967C-DAB2-46F2-A3CC-88A85A17AA33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D776E1-77C3-41D9-A82C-E327703E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4DF751-E528-4044-BA2A-BA25422B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60A7-0CE0-45A0-90A7-A692F916FE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56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9B174-6549-48FE-8E1B-3C16F60B4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CC4289-B1E4-46C5-B4C3-F58AEFF77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10BEEB-1617-442F-995C-D94DE96A1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8CBF3F-202E-460B-8C02-D59A9A06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967C-DAB2-46F2-A3CC-88A85A17AA33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76A9C1-F23A-485E-8B50-D54536FF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138730-94FA-4329-A939-022ABBE5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60A7-0CE0-45A0-90A7-A692F916FE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66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97E1D-B2A5-40C8-B6F2-1F49213D0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EE9ADA9-E322-4A83-8B17-5F5DBA2AA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86B4E6-D630-4B02-813A-9B624A410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10D78A-A6BC-4988-95F9-77D74A4E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967C-DAB2-46F2-A3CC-88A85A17AA33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F4604A-1D75-4DEF-B9C0-8A393A9E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25706F-2635-4DE8-8BF4-2C2BE818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60A7-0CE0-45A0-90A7-A692F916FE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8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E63428-7870-4B7D-99A2-802A5F73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27ECDB-8890-404E-B1A7-BDD460AD4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2817CE-53F9-4073-82E3-970A5B983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A6D41-FA3A-469B-A705-930099C3F5DC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6EDC1B-B922-4C73-A63A-9BF42B336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3D0C28-A2CD-462A-B18A-5D04CD02B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FA532-A642-4609-86A3-366F7F39BB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02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5D2435B2-A9C9-48A2-9C69-E1CCE9D3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b="1" kern="1200">
                <a:latin typeface="+mj-lt"/>
                <a:ea typeface="+mj-ea"/>
                <a:cs typeface="+mj-cs"/>
              </a:rPr>
              <a:t>PROFª  GEORGETTE</a:t>
            </a:r>
          </a:p>
        </p:txBody>
      </p:sp>
      <p:graphicFrame>
        <p:nvGraphicFramePr>
          <p:cNvPr id="14" name="Espaço Reservado para Conteúdo 4">
            <a:extLst>
              <a:ext uri="{FF2B5EF4-FFF2-40B4-BE49-F238E27FC236}">
                <a16:creationId xmlns:a16="http://schemas.microsoft.com/office/drawing/2014/main" id="{9AFBD5D6-491D-4E9D-A19C-FED1744093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353017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5186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F2CB4377-2D5C-4C90-9DA9-A6F20A10F7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9317129"/>
              </p:ext>
            </p:extLst>
          </p:nvPr>
        </p:nvGraphicFramePr>
        <p:xfrm>
          <a:off x="1640114" y="446087"/>
          <a:ext cx="2685143" cy="4813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07D6D7-6CB0-47C5-A07F-0CBC9663D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257" y="446087"/>
            <a:ext cx="5896777" cy="6165729"/>
          </a:xfrm>
        </p:spPr>
        <p:txBody>
          <a:bodyPr>
            <a:normAutofit fontScale="70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pt-BR" dirty="0"/>
              <a:t>Em 03/02/XX – Constituição do </a:t>
            </a:r>
            <a:r>
              <a:rPr lang="pt-BR" b="1" dirty="0"/>
              <a:t>Capital</a:t>
            </a:r>
            <a:r>
              <a:rPr lang="pt-BR" dirty="0"/>
              <a:t> em </a:t>
            </a:r>
            <a:r>
              <a:rPr lang="pt-BR" b="1" dirty="0"/>
              <a:t>dinheiro</a:t>
            </a:r>
            <a:r>
              <a:rPr lang="pt-BR" dirty="0"/>
              <a:t> $90.000</a:t>
            </a:r>
          </a:p>
          <a:p>
            <a:pPr algn="just">
              <a:buFont typeface="+mj-lt"/>
              <a:buAutoNum type="arabicPeriod"/>
            </a:pPr>
            <a:r>
              <a:rPr lang="pt-BR" dirty="0"/>
              <a:t>Em 07/02/XX – Deposita $80.000 em </a:t>
            </a:r>
            <a:r>
              <a:rPr lang="pt-BR" b="1" dirty="0"/>
              <a:t>dinheiro</a:t>
            </a:r>
            <a:r>
              <a:rPr lang="pt-BR" dirty="0"/>
              <a:t> no</a:t>
            </a:r>
            <a:r>
              <a:rPr lang="pt-BR" b="1" dirty="0"/>
              <a:t> Banco </a:t>
            </a:r>
            <a:r>
              <a:rPr lang="pt-BR" dirty="0"/>
              <a:t>da Fortuna</a:t>
            </a:r>
          </a:p>
          <a:p>
            <a:pPr algn="just">
              <a:buFont typeface="+mj-lt"/>
              <a:buAutoNum type="arabicPeriod"/>
            </a:pPr>
            <a:r>
              <a:rPr lang="pt-BR" dirty="0"/>
              <a:t>Em 21/02/XX – Compra </a:t>
            </a:r>
            <a:r>
              <a:rPr lang="pt-BR" b="1" dirty="0"/>
              <a:t>móveis</a:t>
            </a:r>
            <a:r>
              <a:rPr lang="pt-BR" dirty="0"/>
              <a:t> com </a:t>
            </a:r>
            <a:r>
              <a:rPr lang="pt-BR" b="1" dirty="0"/>
              <a:t>cheque</a:t>
            </a:r>
            <a:r>
              <a:rPr lang="pt-BR" dirty="0"/>
              <a:t> $10.000</a:t>
            </a:r>
          </a:p>
          <a:p>
            <a:pPr algn="just">
              <a:buFont typeface="+mj-lt"/>
              <a:buAutoNum type="arabicPeriod"/>
            </a:pPr>
            <a:r>
              <a:rPr lang="pt-BR" dirty="0"/>
              <a:t>Em 05/03/XX – Compra </a:t>
            </a:r>
            <a:r>
              <a:rPr lang="pt-BR" b="1" dirty="0"/>
              <a:t>veículo</a:t>
            </a:r>
            <a:r>
              <a:rPr lang="pt-BR" dirty="0"/>
              <a:t> sendo que o pagamento foi em </a:t>
            </a:r>
            <a:r>
              <a:rPr lang="pt-BR" b="1" dirty="0"/>
              <a:t>cheque</a:t>
            </a:r>
            <a:r>
              <a:rPr lang="pt-BR" dirty="0"/>
              <a:t> $15.000 e em </a:t>
            </a:r>
            <a:r>
              <a:rPr lang="pt-BR" b="1" dirty="0"/>
              <a:t>promissórias</a:t>
            </a:r>
            <a:r>
              <a:rPr lang="pt-BR" dirty="0"/>
              <a:t> $20.000</a:t>
            </a:r>
          </a:p>
          <a:p>
            <a:pPr algn="just">
              <a:buFont typeface="+mj-lt"/>
              <a:buAutoNum type="arabicPeriod"/>
            </a:pPr>
            <a:r>
              <a:rPr lang="pt-BR" dirty="0"/>
              <a:t>Em 05/04/XX – Pagamento de uma </a:t>
            </a:r>
            <a:r>
              <a:rPr lang="pt-BR" b="1" dirty="0"/>
              <a:t>promissória</a:t>
            </a:r>
            <a:r>
              <a:rPr lang="pt-BR" dirty="0"/>
              <a:t> no valor de $4.000 com </a:t>
            </a:r>
            <a:r>
              <a:rPr lang="pt-BR" b="1" dirty="0"/>
              <a:t>cheque</a:t>
            </a:r>
          </a:p>
          <a:p>
            <a:pPr algn="just">
              <a:buFont typeface="+mj-lt"/>
              <a:buAutoNum type="arabicPeriod"/>
            </a:pPr>
            <a:r>
              <a:rPr lang="pt-BR" dirty="0"/>
              <a:t>Em 10/04/XX – Compra de </a:t>
            </a:r>
            <a:r>
              <a:rPr lang="pt-BR" b="1" dirty="0"/>
              <a:t>computadores</a:t>
            </a:r>
            <a:r>
              <a:rPr lang="pt-BR" dirty="0"/>
              <a:t> com </a:t>
            </a:r>
            <a:r>
              <a:rPr lang="pt-BR" b="1" dirty="0"/>
              <a:t>duplicatas</a:t>
            </a:r>
            <a:r>
              <a:rPr lang="pt-BR" dirty="0"/>
              <a:t> $8.000</a:t>
            </a:r>
          </a:p>
          <a:p>
            <a:pPr algn="just">
              <a:buFont typeface="+mj-lt"/>
              <a:buAutoNum type="arabicPeriod"/>
            </a:pPr>
            <a:r>
              <a:rPr lang="pt-BR" dirty="0"/>
              <a:t>Em 20/04/XX – Venda do </a:t>
            </a:r>
            <a:r>
              <a:rPr lang="pt-BR" b="1" dirty="0"/>
              <a:t>veículo</a:t>
            </a:r>
            <a:r>
              <a:rPr lang="pt-BR" dirty="0"/>
              <a:t> em </a:t>
            </a:r>
            <a:r>
              <a:rPr lang="pt-BR" b="1" dirty="0"/>
              <a:t>dinheiro</a:t>
            </a:r>
            <a:r>
              <a:rPr lang="pt-BR" dirty="0"/>
              <a:t> no valor de $35.000</a:t>
            </a:r>
          </a:p>
          <a:p>
            <a:pPr marL="0" indent="0" algn="just">
              <a:buNone/>
            </a:pPr>
            <a:r>
              <a:rPr lang="pt-BR" dirty="0"/>
              <a:t>Pede-se:</a:t>
            </a:r>
          </a:p>
          <a:p>
            <a:pPr marL="0" indent="0" algn="just">
              <a:buNone/>
            </a:pPr>
            <a:r>
              <a:rPr lang="pt-BR" dirty="0"/>
              <a:t>a) Contabilizar os fatos</a:t>
            </a:r>
          </a:p>
          <a:p>
            <a:pPr marL="0" indent="0" algn="just">
              <a:buNone/>
            </a:pPr>
            <a:r>
              <a:rPr lang="pt-BR" dirty="0"/>
              <a:t>b) Balancete de verificação</a:t>
            </a:r>
          </a:p>
          <a:p>
            <a:pPr marL="0" indent="0" algn="just">
              <a:buNone/>
            </a:pPr>
            <a:r>
              <a:rPr lang="pt-BR" dirty="0"/>
              <a:t>c) Balanço Patrimonial  </a:t>
            </a:r>
          </a:p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6EB590-C38F-4878-B9E4-F7F7766FE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66415" y="1598614"/>
            <a:ext cx="7844010" cy="5013202"/>
          </a:xfrm>
        </p:spPr>
        <p:txBody>
          <a:bodyPr>
            <a:normAutofit/>
          </a:bodyPr>
          <a:lstStyle/>
          <a:p>
            <a:endParaRPr lang="pt-BR" sz="1800" b="1" dirty="0"/>
          </a:p>
          <a:p>
            <a:endParaRPr lang="pt-BR" sz="1800" b="1" dirty="0"/>
          </a:p>
          <a:p>
            <a:endParaRPr lang="pt-BR" sz="1800" b="1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3856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5F2E7E6-0185-44B7-851D-B22EE2A0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20833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D43FA0-0A5E-4CE2-AC7C-68A95BC8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5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6600" b="1">
                <a:solidFill>
                  <a:schemeClr val="bg1">
                    <a:lumMod val="95000"/>
                  </a:schemeClr>
                </a:solidFill>
              </a:rPr>
              <a:t>TURMA DE CONTABILIDADE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3810CC4-F83D-4BE2-855D-210432A85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301229"/>
              </p:ext>
            </p:extLst>
          </p:nvPr>
        </p:nvGraphicFramePr>
        <p:xfrm>
          <a:off x="838200" y="2265218"/>
          <a:ext cx="10515600" cy="3916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493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D023BA38-3308-44C5-903B-60E4BD51813A}"/>
              </a:ext>
            </a:extLst>
          </p:cNvPr>
          <p:cNvGrpSpPr/>
          <p:nvPr/>
        </p:nvGrpSpPr>
        <p:grpSpPr>
          <a:xfrm>
            <a:off x="928469" y="448010"/>
            <a:ext cx="10335063" cy="5414962"/>
            <a:chOff x="4743494" y="446089"/>
            <a:chExt cx="3790906" cy="5414962"/>
          </a:xfrm>
        </p:grpSpPr>
        <p:sp>
          <p:nvSpPr>
            <p:cNvPr id="9" name="Triângulo isósceles 8">
              <a:extLst>
                <a:ext uri="{FF2B5EF4-FFF2-40B4-BE49-F238E27FC236}">
                  <a16:creationId xmlns:a16="http://schemas.microsoft.com/office/drawing/2014/main" id="{C1472A05-287B-4025-9A1D-21D1A9798488}"/>
                </a:ext>
              </a:extLst>
            </p:cNvPr>
            <p:cNvSpPr/>
            <p:nvPr/>
          </p:nvSpPr>
          <p:spPr>
            <a:xfrm>
              <a:off x="4743494" y="446089"/>
              <a:ext cx="2142686" cy="5414962"/>
            </a:xfrm>
            <a:prstGeom prst="triangl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DB6FF664-4D8E-4416-853D-D9878B516DC5}"/>
                </a:ext>
              </a:extLst>
            </p:cNvPr>
            <p:cNvSpPr/>
            <p:nvPr/>
          </p:nvSpPr>
          <p:spPr>
            <a:xfrm>
              <a:off x="6391714" y="988114"/>
              <a:ext cx="2142686" cy="962425"/>
            </a:xfrm>
            <a:custGeom>
              <a:avLst/>
              <a:gdLst>
                <a:gd name="connsiteX0" fmla="*/ 0 w 2142686"/>
                <a:gd name="connsiteY0" fmla="*/ 160407 h 962425"/>
                <a:gd name="connsiteX1" fmla="*/ 160407 w 2142686"/>
                <a:gd name="connsiteY1" fmla="*/ 0 h 962425"/>
                <a:gd name="connsiteX2" fmla="*/ 1982279 w 2142686"/>
                <a:gd name="connsiteY2" fmla="*/ 0 h 962425"/>
                <a:gd name="connsiteX3" fmla="*/ 2142686 w 2142686"/>
                <a:gd name="connsiteY3" fmla="*/ 160407 h 962425"/>
                <a:gd name="connsiteX4" fmla="*/ 2142686 w 2142686"/>
                <a:gd name="connsiteY4" fmla="*/ 802018 h 962425"/>
                <a:gd name="connsiteX5" fmla="*/ 1982279 w 2142686"/>
                <a:gd name="connsiteY5" fmla="*/ 962425 h 962425"/>
                <a:gd name="connsiteX6" fmla="*/ 160407 w 2142686"/>
                <a:gd name="connsiteY6" fmla="*/ 962425 h 962425"/>
                <a:gd name="connsiteX7" fmla="*/ 0 w 2142686"/>
                <a:gd name="connsiteY7" fmla="*/ 802018 h 962425"/>
                <a:gd name="connsiteX8" fmla="*/ 0 w 2142686"/>
                <a:gd name="connsiteY8" fmla="*/ 160407 h 96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2686" h="962425">
                  <a:moveTo>
                    <a:pt x="0" y="160407"/>
                  </a:moveTo>
                  <a:cubicBezTo>
                    <a:pt x="0" y="71817"/>
                    <a:pt x="71817" y="0"/>
                    <a:pt x="160407" y="0"/>
                  </a:cubicBezTo>
                  <a:lnTo>
                    <a:pt x="1982279" y="0"/>
                  </a:lnTo>
                  <a:cubicBezTo>
                    <a:pt x="2070869" y="0"/>
                    <a:pt x="2142686" y="71817"/>
                    <a:pt x="2142686" y="160407"/>
                  </a:cubicBezTo>
                  <a:lnTo>
                    <a:pt x="2142686" y="802018"/>
                  </a:lnTo>
                  <a:cubicBezTo>
                    <a:pt x="2142686" y="890608"/>
                    <a:pt x="2070869" y="962425"/>
                    <a:pt x="1982279" y="962425"/>
                  </a:cubicBezTo>
                  <a:lnTo>
                    <a:pt x="160407" y="962425"/>
                  </a:lnTo>
                  <a:cubicBezTo>
                    <a:pt x="71817" y="962425"/>
                    <a:pt x="0" y="890608"/>
                    <a:pt x="0" y="802018"/>
                  </a:cubicBezTo>
                  <a:lnTo>
                    <a:pt x="0" y="16040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512" tIns="96512" rIns="96512" bIns="96512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b="1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</a:rPr>
                <a:t>PATRIMÔNIO = CONJUNTO DE BENS, DIREITOS, OBRIGAÇÕES E PATRIMÔNIO LÍQUIDO</a:t>
              </a:r>
              <a:r>
                <a:rPr lang="pt-BR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</a:rPr>
                <a:t>.</a:t>
              </a:r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751FC233-BFC0-42DE-B763-371FC205BDC3}"/>
                </a:ext>
              </a:extLst>
            </p:cNvPr>
            <p:cNvSpPr/>
            <p:nvPr/>
          </p:nvSpPr>
          <p:spPr>
            <a:xfrm>
              <a:off x="6391714" y="2070842"/>
              <a:ext cx="2142686" cy="962425"/>
            </a:xfrm>
            <a:custGeom>
              <a:avLst/>
              <a:gdLst>
                <a:gd name="connsiteX0" fmla="*/ 0 w 2142686"/>
                <a:gd name="connsiteY0" fmla="*/ 160407 h 962425"/>
                <a:gd name="connsiteX1" fmla="*/ 160407 w 2142686"/>
                <a:gd name="connsiteY1" fmla="*/ 0 h 962425"/>
                <a:gd name="connsiteX2" fmla="*/ 1982279 w 2142686"/>
                <a:gd name="connsiteY2" fmla="*/ 0 h 962425"/>
                <a:gd name="connsiteX3" fmla="*/ 2142686 w 2142686"/>
                <a:gd name="connsiteY3" fmla="*/ 160407 h 962425"/>
                <a:gd name="connsiteX4" fmla="*/ 2142686 w 2142686"/>
                <a:gd name="connsiteY4" fmla="*/ 802018 h 962425"/>
                <a:gd name="connsiteX5" fmla="*/ 1982279 w 2142686"/>
                <a:gd name="connsiteY5" fmla="*/ 962425 h 962425"/>
                <a:gd name="connsiteX6" fmla="*/ 160407 w 2142686"/>
                <a:gd name="connsiteY6" fmla="*/ 962425 h 962425"/>
                <a:gd name="connsiteX7" fmla="*/ 0 w 2142686"/>
                <a:gd name="connsiteY7" fmla="*/ 802018 h 962425"/>
                <a:gd name="connsiteX8" fmla="*/ 0 w 2142686"/>
                <a:gd name="connsiteY8" fmla="*/ 160407 h 96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2686" h="962425">
                  <a:moveTo>
                    <a:pt x="0" y="160407"/>
                  </a:moveTo>
                  <a:cubicBezTo>
                    <a:pt x="0" y="71817"/>
                    <a:pt x="71817" y="0"/>
                    <a:pt x="160407" y="0"/>
                  </a:cubicBezTo>
                  <a:lnTo>
                    <a:pt x="1982279" y="0"/>
                  </a:lnTo>
                  <a:cubicBezTo>
                    <a:pt x="2070869" y="0"/>
                    <a:pt x="2142686" y="71817"/>
                    <a:pt x="2142686" y="160407"/>
                  </a:cubicBezTo>
                  <a:lnTo>
                    <a:pt x="2142686" y="802018"/>
                  </a:lnTo>
                  <a:cubicBezTo>
                    <a:pt x="2142686" y="890608"/>
                    <a:pt x="2070869" y="962425"/>
                    <a:pt x="1982279" y="962425"/>
                  </a:cubicBezTo>
                  <a:lnTo>
                    <a:pt x="160407" y="962425"/>
                  </a:lnTo>
                  <a:cubicBezTo>
                    <a:pt x="71817" y="962425"/>
                    <a:pt x="0" y="890608"/>
                    <a:pt x="0" y="802018"/>
                  </a:cubicBezTo>
                  <a:lnTo>
                    <a:pt x="0" y="16040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512" tIns="96512" rIns="96512" bIns="96512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000" b="1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</a:rPr>
                <a:t>BALANÇO PATRIMONIAL = ATIVO E PASSIVO</a:t>
              </a:r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ABB8B788-88E8-4FA4-87A5-3F7E2CEA06C5}"/>
                </a:ext>
              </a:extLst>
            </p:cNvPr>
            <p:cNvSpPr/>
            <p:nvPr/>
          </p:nvSpPr>
          <p:spPr>
            <a:xfrm>
              <a:off x="6391714" y="3153570"/>
              <a:ext cx="2142686" cy="962425"/>
            </a:xfrm>
            <a:custGeom>
              <a:avLst/>
              <a:gdLst>
                <a:gd name="connsiteX0" fmla="*/ 0 w 2142686"/>
                <a:gd name="connsiteY0" fmla="*/ 160407 h 962425"/>
                <a:gd name="connsiteX1" fmla="*/ 160407 w 2142686"/>
                <a:gd name="connsiteY1" fmla="*/ 0 h 962425"/>
                <a:gd name="connsiteX2" fmla="*/ 1982279 w 2142686"/>
                <a:gd name="connsiteY2" fmla="*/ 0 h 962425"/>
                <a:gd name="connsiteX3" fmla="*/ 2142686 w 2142686"/>
                <a:gd name="connsiteY3" fmla="*/ 160407 h 962425"/>
                <a:gd name="connsiteX4" fmla="*/ 2142686 w 2142686"/>
                <a:gd name="connsiteY4" fmla="*/ 802018 h 962425"/>
                <a:gd name="connsiteX5" fmla="*/ 1982279 w 2142686"/>
                <a:gd name="connsiteY5" fmla="*/ 962425 h 962425"/>
                <a:gd name="connsiteX6" fmla="*/ 160407 w 2142686"/>
                <a:gd name="connsiteY6" fmla="*/ 962425 h 962425"/>
                <a:gd name="connsiteX7" fmla="*/ 0 w 2142686"/>
                <a:gd name="connsiteY7" fmla="*/ 802018 h 962425"/>
                <a:gd name="connsiteX8" fmla="*/ 0 w 2142686"/>
                <a:gd name="connsiteY8" fmla="*/ 160407 h 96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2686" h="962425">
                  <a:moveTo>
                    <a:pt x="0" y="160407"/>
                  </a:moveTo>
                  <a:cubicBezTo>
                    <a:pt x="0" y="71817"/>
                    <a:pt x="71817" y="0"/>
                    <a:pt x="160407" y="0"/>
                  </a:cubicBezTo>
                  <a:lnTo>
                    <a:pt x="1982279" y="0"/>
                  </a:lnTo>
                  <a:cubicBezTo>
                    <a:pt x="2070869" y="0"/>
                    <a:pt x="2142686" y="71817"/>
                    <a:pt x="2142686" y="160407"/>
                  </a:cubicBezTo>
                  <a:lnTo>
                    <a:pt x="2142686" y="802018"/>
                  </a:lnTo>
                  <a:cubicBezTo>
                    <a:pt x="2142686" y="890608"/>
                    <a:pt x="2070869" y="962425"/>
                    <a:pt x="1982279" y="962425"/>
                  </a:cubicBezTo>
                  <a:lnTo>
                    <a:pt x="160407" y="962425"/>
                  </a:lnTo>
                  <a:cubicBezTo>
                    <a:pt x="71817" y="962425"/>
                    <a:pt x="0" y="890608"/>
                    <a:pt x="0" y="802018"/>
                  </a:cubicBezTo>
                  <a:lnTo>
                    <a:pt x="0" y="16040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512" tIns="96512" rIns="96512" bIns="96512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000" b="1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</a:rPr>
                <a:t>ATIVO = ATIVO CIRCULANTE E ATIVO NÃO CIRCULANTE</a:t>
              </a:r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3806E43-B0B1-42B8-A74B-1CDE452CCE11}"/>
                </a:ext>
              </a:extLst>
            </p:cNvPr>
            <p:cNvSpPr/>
            <p:nvPr/>
          </p:nvSpPr>
          <p:spPr>
            <a:xfrm>
              <a:off x="6391714" y="4236298"/>
              <a:ext cx="2142686" cy="962425"/>
            </a:xfrm>
            <a:custGeom>
              <a:avLst/>
              <a:gdLst>
                <a:gd name="connsiteX0" fmla="*/ 0 w 2142686"/>
                <a:gd name="connsiteY0" fmla="*/ 160407 h 962425"/>
                <a:gd name="connsiteX1" fmla="*/ 160407 w 2142686"/>
                <a:gd name="connsiteY1" fmla="*/ 0 h 962425"/>
                <a:gd name="connsiteX2" fmla="*/ 1982279 w 2142686"/>
                <a:gd name="connsiteY2" fmla="*/ 0 h 962425"/>
                <a:gd name="connsiteX3" fmla="*/ 2142686 w 2142686"/>
                <a:gd name="connsiteY3" fmla="*/ 160407 h 962425"/>
                <a:gd name="connsiteX4" fmla="*/ 2142686 w 2142686"/>
                <a:gd name="connsiteY4" fmla="*/ 802018 h 962425"/>
                <a:gd name="connsiteX5" fmla="*/ 1982279 w 2142686"/>
                <a:gd name="connsiteY5" fmla="*/ 962425 h 962425"/>
                <a:gd name="connsiteX6" fmla="*/ 160407 w 2142686"/>
                <a:gd name="connsiteY6" fmla="*/ 962425 h 962425"/>
                <a:gd name="connsiteX7" fmla="*/ 0 w 2142686"/>
                <a:gd name="connsiteY7" fmla="*/ 802018 h 962425"/>
                <a:gd name="connsiteX8" fmla="*/ 0 w 2142686"/>
                <a:gd name="connsiteY8" fmla="*/ 160407 h 96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2686" h="962425">
                  <a:moveTo>
                    <a:pt x="0" y="160407"/>
                  </a:moveTo>
                  <a:cubicBezTo>
                    <a:pt x="0" y="71817"/>
                    <a:pt x="71817" y="0"/>
                    <a:pt x="160407" y="0"/>
                  </a:cubicBezTo>
                  <a:lnTo>
                    <a:pt x="1982279" y="0"/>
                  </a:lnTo>
                  <a:cubicBezTo>
                    <a:pt x="2070869" y="0"/>
                    <a:pt x="2142686" y="71817"/>
                    <a:pt x="2142686" y="160407"/>
                  </a:cubicBezTo>
                  <a:lnTo>
                    <a:pt x="2142686" y="802018"/>
                  </a:lnTo>
                  <a:cubicBezTo>
                    <a:pt x="2142686" y="890608"/>
                    <a:pt x="2070869" y="962425"/>
                    <a:pt x="1982279" y="962425"/>
                  </a:cubicBezTo>
                  <a:lnTo>
                    <a:pt x="160407" y="962425"/>
                  </a:lnTo>
                  <a:cubicBezTo>
                    <a:pt x="71817" y="962425"/>
                    <a:pt x="0" y="890608"/>
                    <a:pt x="0" y="802018"/>
                  </a:cubicBezTo>
                  <a:lnTo>
                    <a:pt x="0" y="16040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512" tIns="96512" rIns="96512" bIns="96512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000" b="1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</a:rPr>
                <a:t>PASSIVO = PASSIVO CIRCULANTE E PATRIMÔNIO LÍQUIDO</a:t>
              </a:r>
            </a:p>
          </p:txBody>
        </p:sp>
      </p:grp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8B6D4C-65E8-4F6A-A58C-E9E3AF404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8468" y="1598613"/>
            <a:ext cx="3859441" cy="4262436"/>
          </a:xfrm>
        </p:spPr>
        <p:txBody>
          <a:bodyPr>
            <a:normAutofit/>
          </a:bodyPr>
          <a:lstStyle/>
          <a:p>
            <a:endParaRPr lang="pt-BR" sz="3200" b="1" dirty="0"/>
          </a:p>
          <a:p>
            <a:endParaRPr lang="pt-BR" sz="3200" b="1" dirty="0"/>
          </a:p>
          <a:p>
            <a:endParaRPr lang="pt-BR" sz="3200" b="1" dirty="0"/>
          </a:p>
          <a:p>
            <a:r>
              <a:rPr lang="pt-BR" sz="4400" b="1" dirty="0"/>
              <a:t>PATRIMÔNIO</a:t>
            </a:r>
          </a:p>
          <a:p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65765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E42972-8EA3-45AE-B1F2-258BAC8AA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pt-BR" sz="2500" b="1">
                <a:solidFill>
                  <a:schemeClr val="bg1"/>
                </a:solidFill>
              </a:rPr>
              <a:t>Contabilização dos fatos.</a:t>
            </a:r>
          </a:p>
        </p:txBody>
      </p: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64023FD4-1894-480A-8417-10E6A42C61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561839"/>
              </p:ext>
            </p:extLst>
          </p:nvPr>
        </p:nvGraphicFramePr>
        <p:xfrm>
          <a:off x="4648871" y="637762"/>
          <a:ext cx="6396484" cy="557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953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E42972-8EA3-45AE-B1F2-258BAC8AA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pt-BR" sz="4000" b="1">
                <a:solidFill>
                  <a:srgbClr val="FFFFFF"/>
                </a:solidFill>
              </a:rPr>
              <a:t>Contabilização dos fatos.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DC8845-3728-4A91-90DA-E772CFAFB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pt-BR" sz="1900" b="1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pt-BR" sz="2400">
                <a:solidFill>
                  <a:srgbClr val="FEFFFF"/>
                </a:solidFill>
              </a:rPr>
              <a:t> </a:t>
            </a:r>
            <a:r>
              <a:rPr lang="pt-BR" b="1">
                <a:solidFill>
                  <a:srgbClr val="FEFFFF"/>
                </a:solidFill>
              </a:rPr>
              <a:t>Elementos essenciais para contabilização </a:t>
            </a:r>
            <a:r>
              <a:rPr lang="pt-BR" b="1">
                <a:highlight>
                  <a:srgbClr val="FFFF00"/>
                </a:highlight>
              </a:rPr>
              <a:t>NÃO ESQUEÇA</a:t>
            </a:r>
            <a:endParaRPr lang="pt-BR">
              <a:solidFill>
                <a:srgbClr val="FEFFFF"/>
              </a:solidFill>
            </a:endParaRPr>
          </a:p>
          <a:p>
            <a:pPr>
              <a:buFont typeface="+mj-lt"/>
              <a:buAutoNum type="arabicPeriod"/>
            </a:pPr>
            <a:r>
              <a:rPr lang="pt-BR">
                <a:solidFill>
                  <a:srgbClr val="FEFFFF"/>
                </a:solidFill>
              </a:rPr>
              <a:t>local e data da ocorrência do fato</a:t>
            </a:r>
          </a:p>
          <a:p>
            <a:pPr>
              <a:buFont typeface="+mj-lt"/>
              <a:buAutoNum type="arabicPeriod"/>
            </a:pPr>
            <a:r>
              <a:rPr lang="pt-BR">
                <a:solidFill>
                  <a:srgbClr val="FEFFFF"/>
                </a:solidFill>
              </a:rPr>
              <a:t>conta que debita</a:t>
            </a:r>
          </a:p>
          <a:p>
            <a:pPr>
              <a:buFont typeface="+mj-lt"/>
              <a:buAutoNum type="arabicPeriod"/>
            </a:pPr>
            <a:r>
              <a:rPr lang="pt-BR">
                <a:solidFill>
                  <a:srgbClr val="FEFFFF"/>
                </a:solidFill>
              </a:rPr>
              <a:t>conta que credita</a:t>
            </a:r>
          </a:p>
          <a:p>
            <a:pPr>
              <a:buFont typeface="+mj-lt"/>
              <a:buAutoNum type="arabicPeriod"/>
            </a:pPr>
            <a:r>
              <a:rPr lang="pt-BR">
                <a:solidFill>
                  <a:srgbClr val="FEFFFF"/>
                </a:solidFill>
              </a:rPr>
              <a:t>valor</a:t>
            </a:r>
          </a:p>
          <a:p>
            <a:endParaRPr lang="pt-BR" sz="19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77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F1CD5-DB47-453C-AE76-6F782D80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12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br>
              <a:rPr lang="en-US" sz="12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br>
              <a:rPr lang="en-US" sz="12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br>
              <a:rPr lang="en-US" sz="12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br>
              <a:rPr lang="en-US" sz="12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1200" b="1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1F98B29-3766-454F-8D0E-AA08562EC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75209"/>
            <a:ext cx="8596668" cy="6083648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02B3B81-54C1-4263-B9E2-37E08138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110" y="2897113"/>
            <a:ext cx="138564" cy="60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ts val="450"/>
              </a:spcAft>
            </a:pPr>
            <a:br>
              <a:rPr lang="pt-BR" altLang="pt-BR" sz="90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pt-BR" altLang="pt-BR" sz="825">
              <a:solidFill>
                <a:prstClr val="black"/>
              </a:solidFill>
              <a:latin typeface="Century Gothic" panose="020B0502020202020204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ts val="450"/>
              </a:spcAft>
            </a:pPr>
            <a:endParaRPr lang="pt-BR" altLang="pt-BR" sz="135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4AE4284-4087-4817-A530-A6700102D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951921"/>
              </p:ext>
            </p:extLst>
          </p:nvPr>
        </p:nvGraphicFramePr>
        <p:xfrm>
          <a:off x="1827349" y="998806"/>
          <a:ext cx="7170866" cy="49658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97014">
                  <a:extLst>
                    <a:ext uri="{9D8B030D-6E8A-4147-A177-3AD203B41FA5}">
                      <a16:colId xmlns:a16="http://schemas.microsoft.com/office/drawing/2014/main" val="3469233372"/>
                    </a:ext>
                  </a:extLst>
                </a:gridCol>
                <a:gridCol w="2132232">
                  <a:extLst>
                    <a:ext uri="{9D8B030D-6E8A-4147-A177-3AD203B41FA5}">
                      <a16:colId xmlns:a16="http://schemas.microsoft.com/office/drawing/2014/main" val="2080146309"/>
                    </a:ext>
                  </a:extLst>
                </a:gridCol>
                <a:gridCol w="2041620">
                  <a:extLst>
                    <a:ext uri="{9D8B030D-6E8A-4147-A177-3AD203B41FA5}">
                      <a16:colId xmlns:a16="http://schemas.microsoft.com/office/drawing/2014/main" val="955937540"/>
                    </a:ext>
                  </a:extLst>
                </a:gridCol>
              </a:tblGrid>
              <a:tr h="1389911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 dirty="0">
                          <a:effectLst/>
                        </a:rPr>
                        <a:t>        Tabela Resumo para registro contábil.</a:t>
                      </a:r>
                      <a:endParaRPr lang="pt-B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07" marR="60507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331954"/>
                  </a:ext>
                </a:extLst>
              </a:tr>
              <a:tr h="7151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200">
                          <a:effectLst/>
                        </a:rPr>
                        <a:t> </a:t>
                      </a:r>
                      <a:endParaRPr lang="pt-BR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07" marR="6050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200" dirty="0">
                          <a:effectLst/>
                          <a:highlight>
                            <a:srgbClr val="FFFF00"/>
                          </a:highlight>
                        </a:rPr>
                        <a:t>Débito</a:t>
                      </a:r>
                      <a:endParaRPr lang="pt-BR" sz="32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07" marR="6050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200" dirty="0">
                          <a:effectLst/>
                          <a:highlight>
                            <a:srgbClr val="FFFF00"/>
                          </a:highlight>
                        </a:rPr>
                        <a:t>Crédito</a:t>
                      </a:r>
                      <a:endParaRPr lang="pt-BR" sz="32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07" marR="60507" marT="0" marB="0" anchor="b"/>
                </a:tc>
                <a:extLst>
                  <a:ext uri="{0D108BD9-81ED-4DB2-BD59-A6C34878D82A}">
                    <a16:rowId xmlns:a16="http://schemas.microsoft.com/office/drawing/2014/main" val="2236936098"/>
                  </a:ext>
                </a:extLst>
              </a:tr>
              <a:tr h="7151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Ativo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07" marR="6050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 dirty="0">
                          <a:effectLst/>
                          <a:highlight>
                            <a:srgbClr val="FFFF00"/>
                          </a:highlight>
                        </a:rPr>
                        <a:t>+</a:t>
                      </a:r>
                      <a:endParaRPr lang="pt-BR" sz="15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07" marR="6050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-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07" marR="60507" marT="0" marB="0" anchor="b"/>
                </a:tc>
                <a:extLst>
                  <a:ext uri="{0D108BD9-81ED-4DB2-BD59-A6C34878D82A}">
                    <a16:rowId xmlns:a16="http://schemas.microsoft.com/office/drawing/2014/main" val="828071561"/>
                  </a:ext>
                </a:extLst>
              </a:tr>
              <a:tr h="7151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Passivo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07" marR="6050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-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07" marR="6050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 dirty="0">
                          <a:effectLst/>
                          <a:highlight>
                            <a:srgbClr val="FFFF00"/>
                          </a:highlight>
                        </a:rPr>
                        <a:t>+</a:t>
                      </a:r>
                      <a:endParaRPr lang="pt-BR" sz="15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07" marR="60507" marT="0" marB="0" anchor="b"/>
                </a:tc>
                <a:extLst>
                  <a:ext uri="{0D108BD9-81ED-4DB2-BD59-A6C34878D82A}">
                    <a16:rowId xmlns:a16="http://schemas.microsoft.com/office/drawing/2014/main" val="863319381"/>
                  </a:ext>
                </a:extLst>
              </a:tr>
              <a:tr h="7151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Despesas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07" marR="6050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+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07" marR="60507" marT="0" marB="0" anchor="b"/>
                </a:tc>
                <a:tc>
                  <a:txBody>
                    <a:bodyPr/>
                    <a:lstStyle/>
                    <a:p>
                      <a:endParaRPr lang="pt-BR" sz="15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07" marR="60507" marT="0" marB="0" anchor="b"/>
                </a:tc>
                <a:extLst>
                  <a:ext uri="{0D108BD9-81ED-4DB2-BD59-A6C34878D82A}">
                    <a16:rowId xmlns:a16="http://schemas.microsoft.com/office/drawing/2014/main" val="902404556"/>
                  </a:ext>
                </a:extLst>
              </a:tr>
              <a:tr h="7151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Receitas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07" marR="6050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 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07" marR="6050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 dirty="0">
                          <a:effectLst/>
                        </a:rPr>
                        <a:t>+</a:t>
                      </a:r>
                      <a:endParaRPr lang="pt-B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07" marR="60507" marT="0" marB="0" anchor="b"/>
                </a:tc>
                <a:extLst>
                  <a:ext uri="{0D108BD9-81ED-4DB2-BD59-A6C34878D82A}">
                    <a16:rowId xmlns:a16="http://schemas.microsoft.com/office/drawing/2014/main" val="307252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36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0DFD06-16FA-4C3A-8F26-EECF89BD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Contabilização dos fatos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5DC824-EE96-44E3-94A1-F997A3348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Exemplo para registro contábil</a:t>
            </a:r>
          </a:p>
          <a:p>
            <a:pPr marL="0" marR="0" lvl="0" indent="0" defTabSz="4572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endParaRPr kumimoji="0" lang="pt-BR" sz="2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defTabSz="4572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01/02/XX – Constituição do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Century Gothic" panose="020B0502020202020204"/>
                <a:ea typeface="+mn-ea"/>
                <a:cs typeface="+mn-cs"/>
              </a:rPr>
              <a:t>capital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em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Century Gothic" panose="020B0502020202020204"/>
                <a:ea typeface="+mn-ea"/>
                <a:cs typeface="+mn-cs"/>
              </a:rPr>
              <a:t>dinheiro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$50.000.</a:t>
            </a:r>
          </a:p>
          <a:p>
            <a:pPr marL="0" marR="0" lvl="0" indent="0" defTabSz="4572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10/02/XX – Compra de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Century Gothic" panose="020B0502020202020204"/>
                <a:ea typeface="+mn-ea"/>
                <a:cs typeface="+mn-cs"/>
              </a:rPr>
              <a:t>móveis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em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Century Gothic" panose="020B0502020202020204"/>
                <a:ea typeface="+mn-ea"/>
                <a:cs typeface="+mn-cs"/>
              </a:rPr>
              <a:t>dinheiro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$5.000.</a:t>
            </a:r>
          </a:p>
          <a:p>
            <a:pPr marL="0" marR="0" lvl="0" indent="0" defTabSz="4572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15/02/XX – Compra de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Century Gothic" panose="020B0502020202020204"/>
                <a:ea typeface="+mn-ea"/>
                <a:cs typeface="+mn-cs"/>
              </a:rPr>
              <a:t>computadores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com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Century Gothic" panose="020B0502020202020204"/>
                <a:ea typeface="+mn-ea"/>
                <a:cs typeface="+mn-cs"/>
              </a:rPr>
              <a:t>duplicatas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$10.000.</a:t>
            </a:r>
          </a:p>
          <a:p>
            <a:pPr marL="0" marR="0" lvl="0" indent="0" defTabSz="4572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15/03/XX – Pagamento de uma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Century Gothic" panose="020B0502020202020204"/>
                <a:ea typeface="+mn-ea"/>
                <a:cs typeface="+mn-cs"/>
              </a:rPr>
              <a:t>duplicata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em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Century Gothic" panose="020B0502020202020204"/>
                <a:ea typeface="+mn-ea"/>
                <a:cs typeface="+mn-cs"/>
              </a:rPr>
              <a:t>dinheiro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$5.000.</a:t>
            </a:r>
          </a:p>
          <a:p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196631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CD6DCE-DB83-46DA-A7F0-01C9A1A77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CONTABILIDADE</a:t>
            </a:r>
            <a:br>
              <a:rPr lang="en-US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Livro</a:t>
            </a:r>
            <a:r>
              <a:rPr lang="en-US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Razão</a:t>
            </a:r>
            <a:br>
              <a:rPr lang="en-US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31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razonetes</a:t>
            </a:r>
            <a:r>
              <a:rPr lang="en-US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  <a:br>
              <a:rPr lang="en-US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Todo</a:t>
            </a:r>
            <a:r>
              <a:rPr lang="en-US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débito</a:t>
            </a:r>
            <a:r>
              <a:rPr lang="en-US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tem</a:t>
            </a:r>
            <a:r>
              <a:rPr lang="en-US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um </a:t>
            </a:r>
            <a:r>
              <a:rPr lang="en-US" sz="31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crédito</a:t>
            </a:r>
            <a:r>
              <a:rPr lang="en-US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1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igual</a:t>
            </a:r>
            <a:r>
              <a:rPr lang="en-US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valor</a:t>
            </a:r>
          </a:p>
        </p:txBody>
      </p:sp>
      <p:graphicFrame>
        <p:nvGraphicFramePr>
          <p:cNvPr id="25" name="Espaço Reservado para Conteúdo 24">
            <a:extLst>
              <a:ext uri="{FF2B5EF4-FFF2-40B4-BE49-F238E27FC236}">
                <a16:creationId xmlns:a16="http://schemas.microsoft.com/office/drawing/2014/main" id="{D24997AE-266C-4F58-AB1F-3C839AB063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657606"/>
              </p:ext>
            </p:extLst>
          </p:nvPr>
        </p:nvGraphicFramePr>
        <p:xfrm>
          <a:off x="5405255" y="323557"/>
          <a:ext cx="6251725" cy="6330458"/>
        </p:xfrm>
        <a:graphic>
          <a:graphicData uri="http://schemas.openxmlformats.org/drawingml/2006/table">
            <a:tbl>
              <a:tblPr firstRow="1" firstCol="1" bandRow="1"/>
              <a:tblGrid>
                <a:gridCol w="303273">
                  <a:extLst>
                    <a:ext uri="{9D8B030D-6E8A-4147-A177-3AD203B41FA5}">
                      <a16:colId xmlns:a16="http://schemas.microsoft.com/office/drawing/2014/main" val="3559533168"/>
                    </a:ext>
                  </a:extLst>
                </a:gridCol>
                <a:gridCol w="1113603">
                  <a:extLst>
                    <a:ext uri="{9D8B030D-6E8A-4147-A177-3AD203B41FA5}">
                      <a16:colId xmlns:a16="http://schemas.microsoft.com/office/drawing/2014/main" val="3638437524"/>
                    </a:ext>
                  </a:extLst>
                </a:gridCol>
                <a:gridCol w="1073233">
                  <a:extLst>
                    <a:ext uri="{9D8B030D-6E8A-4147-A177-3AD203B41FA5}">
                      <a16:colId xmlns:a16="http://schemas.microsoft.com/office/drawing/2014/main" val="174570096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775304929"/>
                    </a:ext>
                  </a:extLst>
                </a:gridCol>
                <a:gridCol w="667061">
                  <a:extLst>
                    <a:ext uri="{9D8B030D-6E8A-4147-A177-3AD203B41FA5}">
                      <a16:colId xmlns:a16="http://schemas.microsoft.com/office/drawing/2014/main" val="2696625828"/>
                    </a:ext>
                  </a:extLst>
                </a:gridCol>
                <a:gridCol w="329608">
                  <a:extLst>
                    <a:ext uri="{9D8B030D-6E8A-4147-A177-3AD203B41FA5}">
                      <a16:colId xmlns:a16="http://schemas.microsoft.com/office/drawing/2014/main" val="4063241092"/>
                    </a:ext>
                  </a:extLst>
                </a:gridCol>
                <a:gridCol w="1113603">
                  <a:extLst>
                    <a:ext uri="{9D8B030D-6E8A-4147-A177-3AD203B41FA5}">
                      <a16:colId xmlns:a16="http://schemas.microsoft.com/office/drawing/2014/main" val="2118652334"/>
                    </a:ext>
                  </a:extLst>
                </a:gridCol>
                <a:gridCol w="941463">
                  <a:extLst>
                    <a:ext uri="{9D8B030D-6E8A-4147-A177-3AD203B41FA5}">
                      <a16:colId xmlns:a16="http://schemas.microsoft.com/office/drawing/2014/main" val="3897384251"/>
                    </a:ext>
                  </a:extLst>
                </a:gridCol>
                <a:gridCol w="296905">
                  <a:extLst>
                    <a:ext uri="{9D8B030D-6E8A-4147-A177-3AD203B41FA5}">
                      <a16:colId xmlns:a16="http://schemas.microsoft.com/office/drawing/2014/main" val="245329394"/>
                    </a:ext>
                  </a:extLst>
                </a:gridCol>
              </a:tblGrid>
              <a:tr h="371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lang="pt-BR" sz="15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Caixa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lang="pt-BR" sz="15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Capital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726011"/>
                  </a:ext>
                </a:extLst>
              </a:tr>
              <a:tr h="371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50.000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5.000</a:t>
                      </a:r>
                      <a:endParaRPr lang="pt-B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50.000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848015"/>
                  </a:ext>
                </a:extLst>
              </a:tr>
              <a:tr h="371286"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5.000</a:t>
                      </a:r>
                      <a:endParaRPr lang="pt-B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highlight>
                            <a:srgbClr val="FF00FF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191192"/>
                  </a:ext>
                </a:extLst>
              </a:tr>
              <a:tr h="371286"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39412"/>
                  </a:ext>
                </a:extLst>
              </a:tr>
              <a:tr h="371286"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 u="sng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40.000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 u="sng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50.000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234513"/>
                  </a:ext>
                </a:extLst>
              </a:tr>
              <a:tr h="380584"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96566"/>
                  </a:ext>
                </a:extLst>
              </a:tr>
              <a:tr h="371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lang="pt-BR" sz="15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Móveis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Duplicatas a pagar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968747"/>
                  </a:ext>
                </a:extLst>
              </a:tr>
              <a:tr h="371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5.000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highlight>
                            <a:srgbClr val="FF00FF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5.000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10.000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274632"/>
                  </a:ext>
                </a:extLst>
              </a:tr>
              <a:tr h="371286"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855961"/>
                  </a:ext>
                </a:extLst>
              </a:tr>
              <a:tr h="371286"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983854"/>
                  </a:ext>
                </a:extLst>
              </a:tr>
              <a:tr h="371286"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pt-BR" sz="1500" b="1" u="sng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5.000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 u="sng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5.000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413786"/>
                  </a:ext>
                </a:extLst>
              </a:tr>
              <a:tr h="380584"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595920"/>
                  </a:ext>
                </a:extLst>
              </a:tr>
              <a:tr h="371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pt-BR" sz="15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Computadores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336496"/>
                  </a:ext>
                </a:extLst>
              </a:tr>
              <a:tr h="371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10.000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987917"/>
                  </a:ext>
                </a:extLst>
              </a:tr>
              <a:tr h="371286"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994151"/>
                  </a:ext>
                </a:extLst>
              </a:tr>
              <a:tr h="371286"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427872"/>
                  </a:ext>
                </a:extLst>
              </a:tr>
              <a:tr h="371286"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 u="sng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10.000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79" marR="4577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49917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7E13B2A-C39E-4393-B575-155415A27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89020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1217789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4E9C06-FD69-40A1-9C74-9A9FA49D8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pt-BR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Balancete de Verificação</a:t>
            </a:r>
            <a:endParaRPr lang="en-US" altLang="pt-BR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Espaço Reservado para Conteúdo 3">
            <a:extLst>
              <a:ext uri="{FF2B5EF4-FFF2-40B4-BE49-F238E27FC236}">
                <a16:creationId xmlns:a16="http://schemas.microsoft.com/office/drawing/2014/main" id="{8D7B89DD-71AD-46BD-A430-962D4E4B9B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8919180"/>
              </p:ext>
            </p:extLst>
          </p:nvPr>
        </p:nvGraphicFramePr>
        <p:xfrm>
          <a:off x="4777316" y="900246"/>
          <a:ext cx="6780703" cy="5055185"/>
        </p:xfrm>
        <a:graphic>
          <a:graphicData uri="http://schemas.openxmlformats.org/drawingml/2006/table">
            <a:tbl>
              <a:tblPr firstRow="1" firstCol="1" bandRow="1"/>
              <a:tblGrid>
                <a:gridCol w="1733746">
                  <a:extLst>
                    <a:ext uri="{9D8B030D-6E8A-4147-A177-3AD203B41FA5}">
                      <a16:colId xmlns:a16="http://schemas.microsoft.com/office/drawing/2014/main" val="2793186057"/>
                    </a:ext>
                  </a:extLst>
                </a:gridCol>
                <a:gridCol w="859680">
                  <a:extLst>
                    <a:ext uri="{9D8B030D-6E8A-4147-A177-3AD203B41FA5}">
                      <a16:colId xmlns:a16="http://schemas.microsoft.com/office/drawing/2014/main" val="2781106815"/>
                    </a:ext>
                  </a:extLst>
                </a:gridCol>
                <a:gridCol w="1038975">
                  <a:extLst>
                    <a:ext uri="{9D8B030D-6E8A-4147-A177-3AD203B41FA5}">
                      <a16:colId xmlns:a16="http://schemas.microsoft.com/office/drawing/2014/main" val="3511275195"/>
                    </a:ext>
                  </a:extLst>
                </a:gridCol>
                <a:gridCol w="1207812">
                  <a:extLst>
                    <a:ext uri="{9D8B030D-6E8A-4147-A177-3AD203B41FA5}">
                      <a16:colId xmlns:a16="http://schemas.microsoft.com/office/drawing/2014/main" val="3677831045"/>
                    </a:ext>
                  </a:extLst>
                </a:gridCol>
                <a:gridCol w="1040469">
                  <a:extLst>
                    <a:ext uri="{9D8B030D-6E8A-4147-A177-3AD203B41FA5}">
                      <a16:colId xmlns:a16="http://schemas.microsoft.com/office/drawing/2014/main" val="2722285876"/>
                    </a:ext>
                  </a:extLst>
                </a:gridCol>
                <a:gridCol w="900021">
                  <a:extLst>
                    <a:ext uri="{9D8B030D-6E8A-4147-A177-3AD203B41FA5}">
                      <a16:colId xmlns:a16="http://schemas.microsoft.com/office/drawing/2014/main" val="420342695"/>
                    </a:ext>
                  </a:extLst>
                </a:gridCol>
              </a:tblGrid>
              <a:tr h="5467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Contas</a:t>
                      </a:r>
                      <a:endParaRPr lang="pt-BR" sz="15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Movimentações</a:t>
                      </a:r>
                      <a:endParaRPr lang="pt-BR" sz="15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Saldos</a:t>
                      </a:r>
                      <a:endParaRPr lang="pt-BR" sz="15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28042"/>
                  </a:ext>
                </a:extLst>
              </a:tr>
              <a:tr h="5467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5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devedoras</a:t>
                      </a:r>
                      <a:endParaRPr lang="pt-BR" sz="15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5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credoras</a:t>
                      </a:r>
                      <a:endParaRPr lang="pt-BR" sz="15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devedores</a:t>
                      </a:r>
                      <a:endParaRPr lang="pt-BR" sz="15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credores</a:t>
                      </a:r>
                      <a:endParaRPr lang="pt-BR" sz="15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010865"/>
                  </a:ext>
                </a:extLst>
              </a:tr>
              <a:tr h="6108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1- Caixa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50.000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10.000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40.000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-------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010223"/>
                  </a:ext>
                </a:extLst>
              </a:tr>
              <a:tr h="6108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2-Móveis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5.000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5.000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-------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879930"/>
                  </a:ext>
                </a:extLst>
              </a:tr>
              <a:tr h="6108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3- Computadores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10.000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10.000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-------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477652"/>
                  </a:ext>
                </a:extLst>
              </a:tr>
              <a:tr h="6108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4- Capital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50.000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-------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50.000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771107"/>
                  </a:ext>
                </a:extLst>
              </a:tr>
              <a:tr h="9077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5- Duplicatas a pagar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5.000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10.000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-------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5.000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720722"/>
                  </a:ext>
                </a:extLst>
              </a:tr>
              <a:tr h="6108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TOTAIS</a:t>
                      </a:r>
                    </a:p>
                  </a:txBody>
                  <a:tcPr marL="50181" marR="50181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 b="1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700" b="1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 b="1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70.000</a:t>
                      </a:r>
                      <a:endParaRPr lang="pt-BR" sz="1700" b="1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 b="1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700" b="1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 b="1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70.000</a:t>
                      </a:r>
                      <a:endParaRPr lang="pt-BR" sz="1700" b="1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 b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55.000</a:t>
                      </a:r>
                      <a:endParaRPr lang="pt-BR" sz="1700" b="1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 b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55.000</a:t>
                      </a:r>
                      <a:endParaRPr lang="pt-BR" sz="1700" b="1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1" marR="501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377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834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C8E2574-EC27-40DA-BD43-35BABEB51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966" y="2965593"/>
            <a:ext cx="3629555" cy="29415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18140408-CD5E-4477-9E19-D103AAAFB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355483"/>
              </p:ext>
            </p:extLst>
          </p:nvPr>
        </p:nvGraphicFramePr>
        <p:xfrm>
          <a:off x="391379" y="2104148"/>
          <a:ext cx="11407490" cy="4095634"/>
        </p:xfrm>
        <a:graphic>
          <a:graphicData uri="http://schemas.openxmlformats.org/drawingml/2006/table">
            <a:tbl>
              <a:tblPr firstRow="1" firstCol="1" bandRow="1"/>
              <a:tblGrid>
                <a:gridCol w="1500550">
                  <a:extLst>
                    <a:ext uri="{9D8B030D-6E8A-4147-A177-3AD203B41FA5}">
                      <a16:colId xmlns:a16="http://schemas.microsoft.com/office/drawing/2014/main" val="3695745939"/>
                    </a:ext>
                  </a:extLst>
                </a:gridCol>
                <a:gridCol w="1275921">
                  <a:extLst>
                    <a:ext uri="{9D8B030D-6E8A-4147-A177-3AD203B41FA5}">
                      <a16:colId xmlns:a16="http://schemas.microsoft.com/office/drawing/2014/main" val="2941494363"/>
                    </a:ext>
                  </a:extLst>
                </a:gridCol>
                <a:gridCol w="1326296">
                  <a:extLst>
                    <a:ext uri="{9D8B030D-6E8A-4147-A177-3AD203B41FA5}">
                      <a16:colId xmlns:a16="http://schemas.microsoft.com/office/drawing/2014/main" val="2222023084"/>
                    </a:ext>
                  </a:extLst>
                </a:gridCol>
                <a:gridCol w="1393693">
                  <a:extLst>
                    <a:ext uri="{9D8B030D-6E8A-4147-A177-3AD203B41FA5}">
                      <a16:colId xmlns:a16="http://schemas.microsoft.com/office/drawing/2014/main" val="1948497610"/>
                    </a:ext>
                  </a:extLst>
                </a:gridCol>
                <a:gridCol w="2725659">
                  <a:extLst>
                    <a:ext uri="{9D8B030D-6E8A-4147-A177-3AD203B41FA5}">
                      <a16:colId xmlns:a16="http://schemas.microsoft.com/office/drawing/2014/main" val="173036270"/>
                    </a:ext>
                  </a:extLst>
                </a:gridCol>
                <a:gridCol w="551057">
                  <a:extLst>
                    <a:ext uri="{9D8B030D-6E8A-4147-A177-3AD203B41FA5}">
                      <a16:colId xmlns:a16="http://schemas.microsoft.com/office/drawing/2014/main" val="44001294"/>
                    </a:ext>
                  </a:extLst>
                </a:gridCol>
                <a:gridCol w="912994">
                  <a:extLst>
                    <a:ext uri="{9D8B030D-6E8A-4147-A177-3AD203B41FA5}">
                      <a16:colId xmlns:a16="http://schemas.microsoft.com/office/drawing/2014/main" val="4162553431"/>
                    </a:ext>
                  </a:extLst>
                </a:gridCol>
                <a:gridCol w="1245225">
                  <a:extLst>
                    <a:ext uri="{9D8B030D-6E8A-4147-A177-3AD203B41FA5}">
                      <a16:colId xmlns:a16="http://schemas.microsoft.com/office/drawing/2014/main" val="765633773"/>
                    </a:ext>
                  </a:extLst>
                </a:gridCol>
                <a:gridCol w="476095">
                  <a:extLst>
                    <a:ext uri="{9D8B030D-6E8A-4147-A177-3AD203B41FA5}">
                      <a16:colId xmlns:a16="http://schemas.microsoft.com/office/drawing/2014/main" val="1005946602"/>
                    </a:ext>
                  </a:extLst>
                </a:gridCol>
              </a:tblGrid>
              <a:tr h="5045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Balanço Patrimonial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339299"/>
                  </a:ext>
                </a:extLst>
              </a:tr>
              <a:tr h="331919">
                <a:tc>
                  <a:txBody>
                    <a:bodyPr/>
                    <a:lstStyle/>
                    <a:p>
                      <a:endParaRPr lang="pt-BR" sz="14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Ativo</a:t>
                      </a:r>
                      <a:endParaRPr lang="pt-BR" sz="1800" b="1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b="1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b="1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Passivo</a:t>
                      </a:r>
                      <a:endParaRPr lang="pt-BR" sz="1800" b="1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800" b="1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b="1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972939"/>
                  </a:ext>
                </a:extLst>
              </a:tr>
              <a:tr h="33191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Ativo Circulante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Passivo Circulante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958926"/>
                  </a:ext>
                </a:extLst>
              </a:tr>
              <a:tr h="3319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caixa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40.000</a:t>
                      </a: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Duplicatas a pagar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226063"/>
                  </a:ext>
                </a:extLst>
              </a:tr>
              <a:tr h="1267643"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Patrimônio Líquido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345328"/>
                  </a:ext>
                </a:extLst>
              </a:tr>
              <a:tr h="33191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Ativo não Circulante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Capital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50.000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478645"/>
                  </a:ext>
                </a:extLst>
              </a:tr>
              <a:tr h="3319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móveis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51980"/>
                  </a:ext>
                </a:extLst>
              </a:tr>
              <a:tr h="33191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computadores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10.000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407219"/>
                  </a:ext>
                </a:extLst>
              </a:tr>
              <a:tr h="33191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do Ativo</a:t>
                      </a:r>
                      <a:endParaRPr lang="pt-BR" sz="1800" b="1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55.000</a:t>
                      </a:r>
                      <a:endParaRPr lang="pt-BR" sz="1800" b="1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  <a:highlight>
                            <a:srgbClr val="FFFF00"/>
                          </a:highlight>
                          <a:latin typeface="Arial Black" panose="020B0A040201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800" b="1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do Passivo:</a:t>
                      </a:r>
                      <a:endParaRPr lang="pt-BR" sz="18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55.000</a:t>
                      </a:r>
                      <a:endParaRPr lang="pt-BR" sz="18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76" marR="4407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957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7759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45165AE5A699047A561E9B6491732A9" ma:contentTypeVersion="2" ma:contentTypeDescription="Crie um novo documento." ma:contentTypeScope="" ma:versionID="89456602c090afcf17d1c51304d955d2">
  <xsd:schema xmlns:xsd="http://www.w3.org/2001/XMLSchema" xmlns:xs="http://www.w3.org/2001/XMLSchema" xmlns:p="http://schemas.microsoft.com/office/2006/metadata/properties" xmlns:ns2="dcdacd16-f0ed-4993-a7cc-b376be637484" targetNamespace="http://schemas.microsoft.com/office/2006/metadata/properties" ma:root="true" ma:fieldsID="0b184e5b195fe4cdfa44cea4ad881190" ns2:_="">
    <xsd:import namespace="dcdacd16-f0ed-4993-a7cc-b376be6374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acd16-f0ed-4993-a7cc-b376be6374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411A7E-3078-4E82-AF0E-ED8771E9FC26}"/>
</file>

<file path=customXml/itemProps2.xml><?xml version="1.0" encoding="utf-8"?>
<ds:datastoreItem xmlns:ds="http://schemas.openxmlformats.org/officeDocument/2006/customXml" ds:itemID="{255F3BFC-ABFD-493A-82AE-4F86C6480442}"/>
</file>

<file path=customXml/itemProps3.xml><?xml version="1.0" encoding="utf-8"?>
<ds:datastoreItem xmlns:ds="http://schemas.openxmlformats.org/officeDocument/2006/customXml" ds:itemID="{83011070-0AC5-49F9-9F88-7ABCE252E5C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</Words>
  <Application>Microsoft Office PowerPoint</Application>
  <PresentationFormat>Widescreen</PresentationFormat>
  <Paragraphs>211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Century Gothic</vt:lpstr>
      <vt:lpstr>Wingdings 3</vt:lpstr>
      <vt:lpstr>Tema do Office</vt:lpstr>
      <vt:lpstr>PROFª  GEORGETTE</vt:lpstr>
      <vt:lpstr>Apresentação do PowerPoint</vt:lpstr>
      <vt:lpstr>Contabilização dos fatos.</vt:lpstr>
      <vt:lpstr>Contabilização dos fatos.</vt:lpstr>
      <vt:lpstr>     </vt:lpstr>
      <vt:lpstr>Contabilização dos fatos</vt:lpstr>
      <vt:lpstr>CONTABILIDADE  Livro Razão (razonetes)   Todo débito tem um crédito de igual valor</vt:lpstr>
      <vt:lpstr>Balancete de Verificação</vt:lpstr>
      <vt:lpstr>Apresentação do PowerPoint</vt:lpstr>
      <vt:lpstr>Apresentação do PowerPoint</vt:lpstr>
      <vt:lpstr>TURMA DE CONTABILIDADE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PROFª  GEORGETTE</dc:title>
  <dc:creator>GEORGETTE FERRARI PRIOLI</dc:creator>
  <cp:lastModifiedBy>GEORGETTE FERRARI PRIOLI</cp:lastModifiedBy>
  <cp:revision>1</cp:revision>
  <dcterms:created xsi:type="dcterms:W3CDTF">2020-08-31T21:03:48Z</dcterms:created>
  <dcterms:modified xsi:type="dcterms:W3CDTF">2020-08-31T21:04:37Z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0x010100245165AE5A699047A561E9B6491732A9</vt:lpwstr>
  </property>
</Properties>
</file>