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9" r:id="rId7"/>
    <p:sldId id="258" r:id="rId8"/>
    <p:sldId id="271" r:id="rId9"/>
    <p:sldId id="259" r:id="rId10"/>
    <p:sldId id="260" r:id="rId11"/>
    <p:sldId id="257" r:id="rId12"/>
    <p:sldId id="261" r:id="rId13"/>
    <p:sldId id="262" r:id="rId14"/>
    <p:sldId id="263" r:id="rId15"/>
    <p:sldId id="264" r:id="rId16"/>
    <p:sldId id="266" r:id="rId17"/>
    <p:sldId id="26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TTE FERRARI PRIOLI" initials="GFP" lastIdx="1" clrIdx="0">
    <p:extLst>
      <p:ext uri="{19B8F6BF-5375-455C-9EA6-DF929625EA0E}">
        <p15:presenceInfo xmlns:p15="http://schemas.microsoft.com/office/powerpoint/2012/main" userId="GEORGETTE FERRARI PRIO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66AFA-0B53-4306-9E98-2F25AE0D92D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B426C9-C23E-4BDC-AA7D-446DCB6386A4}">
      <dgm:prSet/>
      <dgm:spPr/>
      <dgm:t>
        <a:bodyPr/>
        <a:lstStyle/>
        <a:p>
          <a:r>
            <a:rPr lang="pt-BR"/>
            <a:t>VERIFICA POR MEIO DAS CONTAS DE RESULTADO (DESPESAS E RECEITAS) O RESULTADO - LUCRO OU PREJUÍZO DO EXERCÍCIO.</a:t>
          </a:r>
          <a:endParaRPr lang="en-US"/>
        </a:p>
      </dgm:t>
    </dgm:pt>
    <dgm:pt modelId="{01EE2122-6CEF-43FA-8FED-084CF9C47739}" type="parTrans" cxnId="{0AD4ECDE-A85C-42DF-81FA-1866359AC9A0}">
      <dgm:prSet/>
      <dgm:spPr/>
      <dgm:t>
        <a:bodyPr/>
        <a:lstStyle/>
        <a:p>
          <a:endParaRPr lang="en-US"/>
        </a:p>
      </dgm:t>
    </dgm:pt>
    <dgm:pt modelId="{42130CB1-4ED2-403E-8AB1-14D8D82CB124}" type="sibTrans" cxnId="{0AD4ECDE-A85C-42DF-81FA-1866359AC9A0}">
      <dgm:prSet/>
      <dgm:spPr/>
      <dgm:t>
        <a:bodyPr/>
        <a:lstStyle/>
        <a:p>
          <a:endParaRPr lang="en-US"/>
        </a:p>
      </dgm:t>
    </dgm:pt>
    <dgm:pt modelId="{9831BAE0-4BB2-460E-BB31-1553D98610E4}">
      <dgm:prSet/>
      <dgm:spPr/>
      <dgm:t>
        <a:bodyPr/>
        <a:lstStyle/>
        <a:p>
          <a:r>
            <a:rPr lang="pt-BR" dirty="0"/>
            <a:t>AS </a:t>
          </a:r>
          <a:r>
            <a:rPr lang="pt-BR" dirty="0">
              <a:highlight>
                <a:srgbClr val="FFFF00"/>
              </a:highlight>
            </a:rPr>
            <a:t>DESPESAS E RECEITAS NUNCA IRÃO PARA O BALANÇO PATRIMONIAL</a:t>
          </a:r>
          <a:r>
            <a:rPr lang="pt-BR" dirty="0"/>
            <a:t>, SÓ </a:t>
          </a:r>
          <a:r>
            <a:rPr lang="pt-BR" dirty="0">
              <a:highlight>
                <a:srgbClr val="00FF00"/>
              </a:highlight>
            </a:rPr>
            <a:t>O RESULTADO IRÁ PARA O BALANÇO EM PATRIMÔNIO LÍQUIDO</a:t>
          </a:r>
          <a:endParaRPr lang="en-US" dirty="0">
            <a:highlight>
              <a:srgbClr val="00FF00"/>
            </a:highlight>
          </a:endParaRPr>
        </a:p>
      </dgm:t>
    </dgm:pt>
    <dgm:pt modelId="{7A437DD1-A10E-4D61-B09F-4559235378FC}" type="parTrans" cxnId="{A07557FF-FB5C-46DD-A164-E29E1541F025}">
      <dgm:prSet/>
      <dgm:spPr/>
      <dgm:t>
        <a:bodyPr/>
        <a:lstStyle/>
        <a:p>
          <a:endParaRPr lang="en-US"/>
        </a:p>
      </dgm:t>
    </dgm:pt>
    <dgm:pt modelId="{0D4E3E2E-AB1D-497F-8661-7C314858C259}" type="sibTrans" cxnId="{A07557FF-FB5C-46DD-A164-E29E1541F025}">
      <dgm:prSet/>
      <dgm:spPr/>
      <dgm:t>
        <a:bodyPr/>
        <a:lstStyle/>
        <a:p>
          <a:endParaRPr lang="en-US"/>
        </a:p>
      </dgm:t>
    </dgm:pt>
    <dgm:pt modelId="{20161F5A-C47B-48D1-87D4-C724BF4099CC}" type="pres">
      <dgm:prSet presAssocID="{D5F66AFA-0B53-4306-9E98-2F25AE0D92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3A4500-58AA-46AD-954B-1CB5E8778344}" type="pres">
      <dgm:prSet presAssocID="{BBB426C9-C23E-4BDC-AA7D-446DCB6386A4}" presName="hierRoot1" presStyleCnt="0"/>
      <dgm:spPr/>
    </dgm:pt>
    <dgm:pt modelId="{1EDB8BBD-8F52-437D-B8C2-CEFDAD9F941A}" type="pres">
      <dgm:prSet presAssocID="{BBB426C9-C23E-4BDC-AA7D-446DCB6386A4}" presName="composite" presStyleCnt="0"/>
      <dgm:spPr/>
    </dgm:pt>
    <dgm:pt modelId="{F95D678B-39DD-47DC-9023-54A359FEA76E}" type="pres">
      <dgm:prSet presAssocID="{BBB426C9-C23E-4BDC-AA7D-446DCB6386A4}" presName="background" presStyleLbl="node0" presStyleIdx="0" presStyleCnt="2"/>
      <dgm:spPr/>
    </dgm:pt>
    <dgm:pt modelId="{3F5C92C0-A8E9-4F1B-8BBE-EACB646C14E1}" type="pres">
      <dgm:prSet presAssocID="{BBB426C9-C23E-4BDC-AA7D-446DCB6386A4}" presName="text" presStyleLbl="fgAcc0" presStyleIdx="0" presStyleCnt="2">
        <dgm:presLayoutVars>
          <dgm:chPref val="3"/>
        </dgm:presLayoutVars>
      </dgm:prSet>
      <dgm:spPr/>
    </dgm:pt>
    <dgm:pt modelId="{C8E3F9C2-E512-4564-9F26-1F6ECE716527}" type="pres">
      <dgm:prSet presAssocID="{BBB426C9-C23E-4BDC-AA7D-446DCB6386A4}" presName="hierChild2" presStyleCnt="0"/>
      <dgm:spPr/>
    </dgm:pt>
    <dgm:pt modelId="{7682A254-A9C6-4B4F-90EE-4A7227D64D9D}" type="pres">
      <dgm:prSet presAssocID="{9831BAE0-4BB2-460E-BB31-1553D98610E4}" presName="hierRoot1" presStyleCnt="0"/>
      <dgm:spPr/>
    </dgm:pt>
    <dgm:pt modelId="{81D6A214-978B-4F26-9210-30712E5B5C12}" type="pres">
      <dgm:prSet presAssocID="{9831BAE0-4BB2-460E-BB31-1553D98610E4}" presName="composite" presStyleCnt="0"/>
      <dgm:spPr/>
    </dgm:pt>
    <dgm:pt modelId="{BC85D30E-248A-4200-B0A7-617132245CE5}" type="pres">
      <dgm:prSet presAssocID="{9831BAE0-4BB2-460E-BB31-1553D98610E4}" presName="background" presStyleLbl="node0" presStyleIdx="1" presStyleCnt="2"/>
      <dgm:spPr/>
    </dgm:pt>
    <dgm:pt modelId="{202562D0-8536-4F96-BEA2-127AE7BB0E7F}" type="pres">
      <dgm:prSet presAssocID="{9831BAE0-4BB2-460E-BB31-1553D98610E4}" presName="text" presStyleLbl="fgAcc0" presStyleIdx="1" presStyleCnt="2">
        <dgm:presLayoutVars>
          <dgm:chPref val="3"/>
        </dgm:presLayoutVars>
      </dgm:prSet>
      <dgm:spPr/>
    </dgm:pt>
    <dgm:pt modelId="{116099B2-4848-467C-A301-6BC96EAE2B45}" type="pres">
      <dgm:prSet presAssocID="{9831BAE0-4BB2-460E-BB31-1553D98610E4}" presName="hierChild2" presStyleCnt="0"/>
      <dgm:spPr/>
    </dgm:pt>
  </dgm:ptLst>
  <dgm:cxnLst>
    <dgm:cxn modelId="{2CDD9344-77AC-4DD6-9C7D-810551ED4117}" type="presOf" srcId="{9831BAE0-4BB2-460E-BB31-1553D98610E4}" destId="{202562D0-8536-4F96-BEA2-127AE7BB0E7F}" srcOrd="0" destOrd="0" presId="urn:microsoft.com/office/officeart/2005/8/layout/hierarchy1"/>
    <dgm:cxn modelId="{E9AE2390-9899-4908-9CEC-D2FC73D57EFB}" type="presOf" srcId="{BBB426C9-C23E-4BDC-AA7D-446DCB6386A4}" destId="{3F5C92C0-A8E9-4F1B-8BBE-EACB646C14E1}" srcOrd="0" destOrd="0" presId="urn:microsoft.com/office/officeart/2005/8/layout/hierarchy1"/>
    <dgm:cxn modelId="{F37EF09B-5200-4439-88F9-B6886B62062A}" type="presOf" srcId="{D5F66AFA-0B53-4306-9E98-2F25AE0D92DE}" destId="{20161F5A-C47B-48D1-87D4-C724BF4099CC}" srcOrd="0" destOrd="0" presId="urn:microsoft.com/office/officeart/2005/8/layout/hierarchy1"/>
    <dgm:cxn modelId="{0AD4ECDE-A85C-42DF-81FA-1866359AC9A0}" srcId="{D5F66AFA-0B53-4306-9E98-2F25AE0D92DE}" destId="{BBB426C9-C23E-4BDC-AA7D-446DCB6386A4}" srcOrd="0" destOrd="0" parTransId="{01EE2122-6CEF-43FA-8FED-084CF9C47739}" sibTransId="{42130CB1-4ED2-403E-8AB1-14D8D82CB124}"/>
    <dgm:cxn modelId="{A07557FF-FB5C-46DD-A164-E29E1541F025}" srcId="{D5F66AFA-0B53-4306-9E98-2F25AE0D92DE}" destId="{9831BAE0-4BB2-460E-BB31-1553D98610E4}" srcOrd="1" destOrd="0" parTransId="{7A437DD1-A10E-4D61-B09F-4559235378FC}" sibTransId="{0D4E3E2E-AB1D-497F-8661-7C314858C259}"/>
    <dgm:cxn modelId="{3F94206B-EEAF-41F6-8F33-7482010B6210}" type="presParOf" srcId="{20161F5A-C47B-48D1-87D4-C724BF4099CC}" destId="{5B3A4500-58AA-46AD-954B-1CB5E8778344}" srcOrd="0" destOrd="0" presId="urn:microsoft.com/office/officeart/2005/8/layout/hierarchy1"/>
    <dgm:cxn modelId="{F22A1E4A-3DE3-4E14-BD49-FBCD5BEA615C}" type="presParOf" srcId="{5B3A4500-58AA-46AD-954B-1CB5E8778344}" destId="{1EDB8BBD-8F52-437D-B8C2-CEFDAD9F941A}" srcOrd="0" destOrd="0" presId="urn:microsoft.com/office/officeart/2005/8/layout/hierarchy1"/>
    <dgm:cxn modelId="{10A60D94-9452-44DA-B5F1-02D1D29C7E86}" type="presParOf" srcId="{1EDB8BBD-8F52-437D-B8C2-CEFDAD9F941A}" destId="{F95D678B-39DD-47DC-9023-54A359FEA76E}" srcOrd="0" destOrd="0" presId="urn:microsoft.com/office/officeart/2005/8/layout/hierarchy1"/>
    <dgm:cxn modelId="{1D5285FE-EE75-44A4-B3F1-5DEFB8A23FFB}" type="presParOf" srcId="{1EDB8BBD-8F52-437D-B8C2-CEFDAD9F941A}" destId="{3F5C92C0-A8E9-4F1B-8BBE-EACB646C14E1}" srcOrd="1" destOrd="0" presId="urn:microsoft.com/office/officeart/2005/8/layout/hierarchy1"/>
    <dgm:cxn modelId="{02F987D0-6F41-4ABB-AEEA-8402B42B8441}" type="presParOf" srcId="{5B3A4500-58AA-46AD-954B-1CB5E8778344}" destId="{C8E3F9C2-E512-4564-9F26-1F6ECE716527}" srcOrd="1" destOrd="0" presId="urn:microsoft.com/office/officeart/2005/8/layout/hierarchy1"/>
    <dgm:cxn modelId="{B8B3B4F2-13EB-4381-B6D9-A19044D2375F}" type="presParOf" srcId="{20161F5A-C47B-48D1-87D4-C724BF4099CC}" destId="{7682A254-A9C6-4B4F-90EE-4A7227D64D9D}" srcOrd="1" destOrd="0" presId="urn:microsoft.com/office/officeart/2005/8/layout/hierarchy1"/>
    <dgm:cxn modelId="{CF35ACAA-664D-4B25-BC5B-4502B24FDC31}" type="presParOf" srcId="{7682A254-A9C6-4B4F-90EE-4A7227D64D9D}" destId="{81D6A214-978B-4F26-9210-30712E5B5C12}" srcOrd="0" destOrd="0" presId="urn:microsoft.com/office/officeart/2005/8/layout/hierarchy1"/>
    <dgm:cxn modelId="{FE2BA0D1-9006-4ECE-9806-E50B24A63EB1}" type="presParOf" srcId="{81D6A214-978B-4F26-9210-30712E5B5C12}" destId="{BC85D30E-248A-4200-B0A7-617132245CE5}" srcOrd="0" destOrd="0" presId="urn:microsoft.com/office/officeart/2005/8/layout/hierarchy1"/>
    <dgm:cxn modelId="{9C5B6CF9-102D-49E1-A582-7E05ECA8C2ED}" type="presParOf" srcId="{81D6A214-978B-4F26-9210-30712E5B5C12}" destId="{202562D0-8536-4F96-BEA2-127AE7BB0E7F}" srcOrd="1" destOrd="0" presId="urn:microsoft.com/office/officeart/2005/8/layout/hierarchy1"/>
    <dgm:cxn modelId="{DABA6C88-D773-4E23-994D-261E6800404B}" type="presParOf" srcId="{7682A254-A9C6-4B4F-90EE-4A7227D64D9D}" destId="{116099B2-4848-467C-A301-6BC96EAE2B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D678B-39DD-47DC-9023-54A359FEA76E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C92C0-A8E9-4F1B-8BBE-EACB646C14E1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VERIFICA POR MEIO DAS CONTAS DE RESULTADO (DESPESAS E RECEITAS) O RESULTADO - LUCRO OU PREJUÍZO DO EXERCÍCIO.</a:t>
          </a:r>
          <a:endParaRPr lang="en-US" sz="2700" kern="1200"/>
        </a:p>
      </dsp:txBody>
      <dsp:txXfrm>
        <a:off x="678914" y="525899"/>
        <a:ext cx="4067491" cy="2525499"/>
      </dsp:txXfrm>
    </dsp:sp>
    <dsp:sp modelId="{BC85D30E-248A-4200-B0A7-617132245CE5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62D0-8536-4F96-BEA2-127AE7BB0E7F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AS </a:t>
          </a:r>
          <a:r>
            <a:rPr lang="pt-BR" sz="2700" kern="1200" dirty="0">
              <a:highlight>
                <a:srgbClr val="FFFF00"/>
              </a:highlight>
            </a:rPr>
            <a:t>DESPESAS E RECEITAS NUNCA IRÃO PARA O BALANÇO PATRIMONIAL</a:t>
          </a:r>
          <a:r>
            <a:rPr lang="pt-BR" sz="2700" kern="1200" dirty="0"/>
            <a:t>, SÓ </a:t>
          </a:r>
          <a:r>
            <a:rPr lang="pt-BR" sz="2700" kern="1200" dirty="0">
              <a:highlight>
                <a:srgbClr val="00FF00"/>
              </a:highlight>
            </a:rPr>
            <a:t>O RESULTADO IRÁ PARA O BALANÇO EM PATRIMÔNIO LÍQUIDO</a:t>
          </a:r>
          <a:endParaRPr lang="en-US" sz="2700" kern="1200" dirty="0">
            <a:highlight>
              <a:srgbClr val="00FF00"/>
            </a:highlight>
          </a:endParaRP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2247-1AE1-474E-A25F-8E75024D4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58B5D-9A2C-42DC-AA3E-05D23EF0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E406DA-CB7B-42FC-B515-086F33E0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B724C-0890-48EE-9EB5-29EB03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9B38B-57B7-4BFE-9A6E-008DFFBA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0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DD898-8A1D-4FB0-9B1F-CF5FEF02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13E276-7002-42C2-BED0-B5D2F4C1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72AAC6-CD66-486E-AAF0-D17956D1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AA5954-FBA3-410F-9D61-9DE3C085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A92AB-C3C7-4094-9E0E-1F4165E5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65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600C23-0C98-4E56-95E8-FF4F264E8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DAD757-968A-4AE6-85D1-BAE94E75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3617A0-4374-40BD-9EC1-73917F62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7549A4-6B9C-4532-8EA3-E73D93C0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B8AE1-756E-4679-86CD-C0268CE3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2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FE1C3-3B5C-47BB-A2D6-D9C83E92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252F6-0E35-4886-8256-A359CA02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90D7E-02F5-45AC-B93D-D2A70F26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FD7F4-E191-4314-B439-D03843EF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263826-1C4C-4038-86F9-C28CD540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23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CDB25-CBB2-4A16-98C9-A29D2D57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60FC6-A933-4249-AB99-6AE51E30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23AD5-EEF4-4163-AE18-70FE0656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50347-C834-4015-B893-FC6F3326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B23C7-86F3-44DA-A9F8-8319BCCB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06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0F092-D231-43EE-AFCC-9834D537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D9E1D-9AC3-4A7D-B4D3-F2F9B9F3E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1E5534-AC2B-4570-9D15-E0EEB51BE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0854D9-5C59-450F-A9A9-268BECA7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5A8FEC-8AEF-4BDE-89CF-80A790EF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C70985-5E2E-40EF-8A1E-1F42C12C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46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74DA0-19FD-4824-903B-7E9C78BB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B2C548-C859-42BF-801A-F81A0DEB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52D4B4-9AED-4CA4-A185-6CC5DBF0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D494EC-54B1-4783-8D8F-838B934DC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87F9C6-7704-4715-84DD-2D1BC93D4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9D3BC1-9460-4924-9808-E8A814DA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B607E0-2A14-4755-87F7-73DF5ADE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3937A1-3AA3-4AFF-B38A-6297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92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056F9-AF17-4432-8695-29B0D919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502CBB-8084-47BD-A678-F1FA63C6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C7E524-B281-4CDB-9854-067637F9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788978-1DF9-4946-8AE9-5D25CAC9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9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D271BF-BA74-4273-96EB-349641C1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5E2958-7055-4DA8-B799-1F69950F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0B46A6-D0D9-40B0-9798-16A139FB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01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32123-A6EF-4634-A079-FD7074C5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D46BF-1843-4054-A12C-69A77173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58D101-2290-4392-B636-8EF3EC59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C3E174-D62A-4DEC-B768-9F50A8DA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FC73FF-74FD-4D64-81D6-9CC6FA8A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442A35-DDA5-4884-8A01-1417C62A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2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F55EE-CEBE-4456-A47B-8671A6FC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361B75-38F4-42E3-94E9-FB1E558FF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5EBCC4-579B-467C-AB4E-85891B120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C149C-B308-401D-9AF1-1058D6F9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77D28-58FC-40C1-BEF7-B8A9B8C1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FA7358-E24B-44B2-9F32-74C18008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7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AC4F54-3D7B-4A6B-A714-7957D63E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254868-0902-4C66-A995-63C468C5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B9A65E-5CC3-4F4B-9106-509D368E8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61AE-D404-4504-9152-2F4B2D8CF7CE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323F6-95E1-4A2A-A4B5-B74BEBC0D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04BFC-E561-4E51-9B54-9989F491E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0105-8473-4805-B280-553E155CA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31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FBA137-7AF5-4D2B-A95C-6F0BF7A46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CONTABILIDADE FATEC ZL</a:t>
            </a:r>
            <a:br>
              <a:rPr lang="pt-BR" dirty="0"/>
            </a:b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7FF841-EA91-413D-BD35-378388A6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pt-BR" b="1"/>
              <a:t>AULA SOBRE  DESPESAS E RECEITAS - DRE COM RESERVA DE LUCRO OU PREJUÍZOS ACUMULADOS</a:t>
            </a:r>
          </a:p>
        </p:txBody>
      </p:sp>
    </p:spTree>
    <p:extLst>
      <p:ext uri="{BB962C8B-B14F-4D97-AF65-F5344CB8AC3E}">
        <p14:creationId xmlns:p14="http://schemas.microsoft.com/office/powerpoint/2010/main" val="284595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99123-9E16-46ED-82DF-E85E0822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400">
                <a:solidFill>
                  <a:srgbClr val="FFFFFF"/>
                </a:solidFill>
              </a:rPr>
              <a:t>BALANÇO PATRIMONIAL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7F8CA9-0243-4186-8A27-48C18771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14632" y="-384025"/>
            <a:ext cx="14392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2400"/>
          </a:p>
        </p:txBody>
      </p:sp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A4CB7B9B-4E09-4D00-BB65-D47B0C092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494038"/>
              </p:ext>
            </p:extLst>
          </p:nvPr>
        </p:nvGraphicFramePr>
        <p:xfrm>
          <a:off x="4204341" y="1313299"/>
          <a:ext cx="6856722" cy="3091151"/>
        </p:xfrm>
        <a:graphic>
          <a:graphicData uri="http://schemas.openxmlformats.org/drawingml/2006/table">
            <a:tbl>
              <a:tblPr firstRow="1" firstCol="1" bandRow="1"/>
              <a:tblGrid>
                <a:gridCol w="1070242">
                  <a:extLst>
                    <a:ext uri="{9D8B030D-6E8A-4147-A177-3AD203B41FA5}">
                      <a16:colId xmlns:a16="http://schemas.microsoft.com/office/drawing/2014/main" val="1169661716"/>
                    </a:ext>
                  </a:extLst>
                </a:gridCol>
                <a:gridCol w="800652">
                  <a:extLst>
                    <a:ext uri="{9D8B030D-6E8A-4147-A177-3AD203B41FA5}">
                      <a16:colId xmlns:a16="http://schemas.microsoft.com/office/drawing/2014/main" val="845102790"/>
                    </a:ext>
                  </a:extLst>
                </a:gridCol>
                <a:gridCol w="784316">
                  <a:extLst>
                    <a:ext uri="{9D8B030D-6E8A-4147-A177-3AD203B41FA5}">
                      <a16:colId xmlns:a16="http://schemas.microsoft.com/office/drawing/2014/main" val="2907493725"/>
                    </a:ext>
                  </a:extLst>
                </a:gridCol>
                <a:gridCol w="804522">
                  <a:extLst>
                    <a:ext uri="{9D8B030D-6E8A-4147-A177-3AD203B41FA5}">
                      <a16:colId xmlns:a16="http://schemas.microsoft.com/office/drawing/2014/main" val="3711696521"/>
                    </a:ext>
                  </a:extLst>
                </a:gridCol>
                <a:gridCol w="1278290">
                  <a:extLst>
                    <a:ext uri="{9D8B030D-6E8A-4147-A177-3AD203B41FA5}">
                      <a16:colId xmlns:a16="http://schemas.microsoft.com/office/drawing/2014/main" val="2486385486"/>
                    </a:ext>
                  </a:extLst>
                </a:gridCol>
                <a:gridCol w="515344">
                  <a:extLst>
                    <a:ext uri="{9D8B030D-6E8A-4147-A177-3AD203B41FA5}">
                      <a16:colId xmlns:a16="http://schemas.microsoft.com/office/drawing/2014/main" val="4101767796"/>
                    </a:ext>
                  </a:extLst>
                </a:gridCol>
                <a:gridCol w="817192">
                  <a:extLst>
                    <a:ext uri="{9D8B030D-6E8A-4147-A177-3AD203B41FA5}">
                      <a16:colId xmlns:a16="http://schemas.microsoft.com/office/drawing/2014/main" val="437002824"/>
                    </a:ext>
                  </a:extLst>
                </a:gridCol>
                <a:gridCol w="393082">
                  <a:extLst>
                    <a:ext uri="{9D8B030D-6E8A-4147-A177-3AD203B41FA5}">
                      <a16:colId xmlns:a16="http://schemas.microsoft.com/office/drawing/2014/main" val="3565947634"/>
                    </a:ext>
                  </a:extLst>
                </a:gridCol>
                <a:gridCol w="393082">
                  <a:extLst>
                    <a:ext uri="{9D8B030D-6E8A-4147-A177-3AD203B41FA5}">
                      <a16:colId xmlns:a16="http://schemas.microsoft.com/office/drawing/2014/main" val="1781279767"/>
                    </a:ext>
                  </a:extLst>
                </a:gridCol>
              </a:tblGrid>
              <a:tr h="516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9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9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9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Balanço Patrimonial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9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9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9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45325"/>
                  </a:ext>
                </a:extLst>
              </a:tr>
              <a:tr h="516166"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9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Passivo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298214"/>
                  </a:ext>
                </a:extLst>
              </a:tr>
              <a:tr h="29411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 Circulante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Passivo Circulante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-0-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33736"/>
                  </a:ext>
                </a:extLst>
              </a:tr>
              <a:tr h="2941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Caixa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9.000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42092"/>
                  </a:ext>
                </a:extLst>
              </a:tr>
              <a:tr h="2941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Duplicatas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Patrimônio Líquido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194186"/>
                  </a:ext>
                </a:extLst>
              </a:tr>
              <a:tr h="29411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 não circulante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30.000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014905"/>
                  </a:ext>
                </a:extLst>
              </a:tr>
              <a:tr h="2941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móveis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Reserva de Lucro</a:t>
                      </a:r>
                      <a:endParaRPr lang="pt-BR" sz="14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4.000</a:t>
                      </a:r>
                      <a:endParaRPr lang="pt-BR" sz="14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657494"/>
                  </a:ext>
                </a:extLst>
              </a:tr>
              <a:tr h="294117"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257240"/>
                  </a:ext>
                </a:extLst>
              </a:tr>
              <a:tr h="29411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do ativo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34.000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do passivo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34.000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2" marR="5747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9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50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7E92F4-3D0E-4003-A74F-DC03C689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3700" b="1">
                <a:solidFill>
                  <a:srgbClr val="FFFFFF"/>
                </a:solidFill>
              </a:rPr>
              <a:t>PREJUÍZOS ACUMULADOS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499A6-CC88-4EEC-8455-32D9C068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Os Prejuízos Acumulados referem-se ao </a:t>
            </a:r>
            <a:r>
              <a:rPr lang="pt-BR"/>
              <a:t>saldo contábil negativo </a:t>
            </a:r>
            <a:r>
              <a:rPr lang="pt-BR" dirty="0"/>
              <a:t>da empresa, antes de ser assimilado pela Reserva de Lucro. </a:t>
            </a: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dirty="0"/>
              <a:t>Na prática, trata-se do acumulo dos </a:t>
            </a:r>
            <a:r>
              <a:rPr lang="pt-BR"/>
              <a:t>resultados negativos </a:t>
            </a:r>
            <a:r>
              <a:rPr lang="pt-BR" dirty="0"/>
              <a:t>de uma empresa em determinado período, </a:t>
            </a:r>
            <a:r>
              <a:rPr lang="pt-BR"/>
              <a:t>após a apuração do resultado do exercício pela DRE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dirty="0"/>
              <a:t>O Prejuízo é uma conta do </a:t>
            </a:r>
            <a:r>
              <a:rPr lang="pt-BR">
                <a:highlight>
                  <a:srgbClr val="FFFF00"/>
                </a:highlight>
              </a:rPr>
              <a:t>Patrimônio Líquido </a:t>
            </a:r>
            <a:r>
              <a:rPr lang="pt-BR"/>
              <a:t>com saldo negativo, </a:t>
            </a:r>
            <a:r>
              <a:rPr lang="pt-BR" dirty="0"/>
              <a:t>então seu </a:t>
            </a:r>
            <a:r>
              <a:rPr lang="pt-BR"/>
              <a:t>saldo é </a:t>
            </a:r>
            <a:r>
              <a:rPr lang="pt-BR">
                <a:highlight>
                  <a:srgbClr val="FFFF00"/>
                </a:highlight>
              </a:rPr>
              <a:t>DEVEDOR</a:t>
            </a:r>
            <a:r>
              <a:rPr lang="pt-BR"/>
              <a:t>, </a:t>
            </a:r>
            <a:r>
              <a:rPr lang="pt-BR" dirty="0"/>
              <a:t>mas ela é uma </a:t>
            </a:r>
            <a:r>
              <a:rPr lang="pt-BR"/>
              <a:t>conta do</a:t>
            </a:r>
            <a:r>
              <a:rPr lang="pt-BR">
                <a:highlight>
                  <a:srgbClr val="FFFF00"/>
                </a:highlight>
              </a:rPr>
              <a:t> PASSIVO</a:t>
            </a:r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67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FA8B0-BAA0-4A58-B37D-03A507C2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pt-BR" sz="3400" b="1" i="0" u="sng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DRE – DEMONSTRAÇÃO DO RESULTADO DO EXERCÍCIO</a:t>
            </a:r>
            <a:endParaRPr kumimoji="0" lang="en-US" altLang="pt-BR" sz="3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8A1E15BC-7329-43BB-BD47-693EFB214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889140"/>
              </p:ext>
            </p:extLst>
          </p:nvPr>
        </p:nvGraphicFramePr>
        <p:xfrm>
          <a:off x="838200" y="1911124"/>
          <a:ext cx="9543757" cy="43461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{8799B23B-EC83-4686-B30A-512413B5E67A}</a:tableStyleId>
              </a:tblPr>
              <a:tblGrid>
                <a:gridCol w="6484589">
                  <a:extLst>
                    <a:ext uri="{9D8B030D-6E8A-4147-A177-3AD203B41FA5}">
                      <a16:colId xmlns:a16="http://schemas.microsoft.com/office/drawing/2014/main" val="2484627343"/>
                    </a:ext>
                  </a:extLst>
                </a:gridCol>
                <a:gridCol w="3059168">
                  <a:extLst>
                    <a:ext uri="{9D8B030D-6E8A-4147-A177-3AD203B41FA5}">
                      <a16:colId xmlns:a16="http://schemas.microsoft.com/office/drawing/2014/main" val="4146213731"/>
                    </a:ext>
                  </a:extLst>
                </a:gridCol>
              </a:tblGrid>
              <a:tr h="48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>
                          <a:effectLst/>
                        </a:rPr>
                        <a:t>Receita Bruta de Serviços</a:t>
                      </a:r>
                      <a:endParaRPr lang="pt-BR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dirty="0">
                          <a:effectLst/>
                        </a:rPr>
                        <a:t>20.000 </a:t>
                      </a:r>
                      <a:endParaRPr lang="pt-BR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/>
                </a:tc>
                <a:extLst>
                  <a:ext uri="{0D108BD9-81ED-4DB2-BD59-A6C34878D82A}">
                    <a16:rowId xmlns:a16="http://schemas.microsoft.com/office/drawing/2014/main" val="1840218158"/>
                  </a:ext>
                </a:extLst>
              </a:tr>
              <a:tr h="48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>
                          <a:effectLst/>
                        </a:rPr>
                        <a:t>(-) ISS</a:t>
                      </a:r>
                      <a:endParaRPr lang="pt-BR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dirty="0">
                          <a:effectLst/>
                        </a:rPr>
                        <a:t>(6.000) </a:t>
                      </a:r>
                      <a:endParaRPr lang="pt-BR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/>
                </a:tc>
                <a:extLst>
                  <a:ext uri="{0D108BD9-81ED-4DB2-BD59-A6C34878D82A}">
                    <a16:rowId xmlns:a16="http://schemas.microsoft.com/office/drawing/2014/main" val="2704766430"/>
                  </a:ext>
                </a:extLst>
              </a:tr>
              <a:tr h="48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>
                          <a:effectLst/>
                        </a:rPr>
                        <a:t>(=) Receita Líquida</a:t>
                      </a:r>
                      <a:endParaRPr lang="pt-BR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dirty="0">
                          <a:effectLst/>
                        </a:rPr>
                        <a:t>14.000 </a:t>
                      </a:r>
                      <a:endParaRPr lang="pt-BR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/>
                </a:tc>
                <a:extLst>
                  <a:ext uri="{0D108BD9-81ED-4DB2-BD59-A6C34878D82A}">
                    <a16:rowId xmlns:a16="http://schemas.microsoft.com/office/drawing/2014/main" val="827440706"/>
                  </a:ext>
                </a:extLst>
              </a:tr>
              <a:tr h="48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>
                          <a:effectLst/>
                        </a:rPr>
                        <a:t>(-) Despesas Operacionais</a:t>
                      </a:r>
                      <a:endParaRPr lang="pt-BR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dirty="0">
                          <a:effectLst/>
                        </a:rPr>
                        <a:t>(</a:t>
                      </a:r>
                      <a:r>
                        <a:rPr lang="pt-BR" sz="2400" dirty="0">
                          <a:effectLst/>
                          <a:highlight>
                            <a:srgbClr val="FFFF00"/>
                          </a:highlight>
                        </a:rPr>
                        <a:t>19.000) </a:t>
                      </a:r>
                      <a:endParaRPr lang="pt-BR" sz="26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/>
                </a:tc>
                <a:extLst>
                  <a:ext uri="{0D108BD9-81ED-4DB2-BD59-A6C34878D82A}">
                    <a16:rowId xmlns:a16="http://schemas.microsoft.com/office/drawing/2014/main" val="1053982536"/>
                  </a:ext>
                </a:extLst>
              </a:tr>
              <a:tr h="48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effectLst/>
                        </a:rPr>
                        <a:t>    </a:t>
                      </a:r>
                      <a:endParaRPr lang="pt-BR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/>
                </a:tc>
                <a:extLst>
                  <a:ext uri="{0D108BD9-81ED-4DB2-BD59-A6C34878D82A}">
                    <a16:rowId xmlns:a16="http://schemas.microsoft.com/office/drawing/2014/main" val="3045069408"/>
                  </a:ext>
                </a:extLst>
              </a:tr>
              <a:tr h="48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>
                          <a:effectLst/>
                        </a:rPr>
                        <a:t> </a:t>
                      </a:r>
                      <a:endParaRPr lang="pt-BR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/>
                </a:tc>
                <a:extLst>
                  <a:ext uri="{0D108BD9-81ED-4DB2-BD59-A6C34878D82A}">
                    <a16:rowId xmlns:a16="http://schemas.microsoft.com/office/drawing/2014/main" val="1550608824"/>
                  </a:ext>
                </a:extLst>
              </a:tr>
              <a:tr h="48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>
                          <a:effectLst/>
                        </a:rPr>
                        <a:t> </a:t>
                      </a:r>
                      <a:endParaRPr lang="pt-BR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/>
                </a:tc>
                <a:extLst>
                  <a:ext uri="{0D108BD9-81ED-4DB2-BD59-A6C34878D82A}">
                    <a16:rowId xmlns:a16="http://schemas.microsoft.com/office/drawing/2014/main" val="365423434"/>
                  </a:ext>
                </a:extLst>
              </a:tr>
              <a:tr h="48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effectLst/>
                        </a:rPr>
                        <a:t> </a:t>
                      </a:r>
                      <a:endParaRPr lang="pt-BR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/>
                </a:tc>
                <a:extLst>
                  <a:ext uri="{0D108BD9-81ED-4DB2-BD59-A6C34878D82A}">
                    <a16:rowId xmlns:a16="http://schemas.microsoft.com/office/drawing/2014/main" val="1103823003"/>
                  </a:ext>
                </a:extLst>
              </a:tr>
              <a:tr h="48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(=) Resultado do Exercício</a:t>
                      </a:r>
                      <a:endParaRPr lang="pt-BR" sz="26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(5.000) </a:t>
                      </a:r>
                      <a:endParaRPr lang="pt-BR" sz="26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5146" marR="165146" marT="0" marB="0"/>
                </a:tc>
                <a:extLst>
                  <a:ext uri="{0D108BD9-81ED-4DB2-BD59-A6C34878D82A}">
                    <a16:rowId xmlns:a16="http://schemas.microsoft.com/office/drawing/2014/main" val="4980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8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3084-C264-4960-9308-39C473B9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BALANCETE DE VERIFICAÇÃO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A0B9872-D319-4F6C-BB87-E53C65D6F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739345"/>
              </p:ext>
            </p:extLst>
          </p:nvPr>
        </p:nvGraphicFramePr>
        <p:xfrm>
          <a:off x="1561514" y="1690688"/>
          <a:ext cx="9031459" cy="4332152"/>
        </p:xfrm>
        <a:graphic>
          <a:graphicData uri="http://schemas.openxmlformats.org/drawingml/2006/table">
            <a:tbl>
              <a:tblPr firstRow="1" firstCol="1" bandRow="1"/>
              <a:tblGrid>
                <a:gridCol w="1966045">
                  <a:extLst>
                    <a:ext uri="{9D8B030D-6E8A-4147-A177-3AD203B41FA5}">
                      <a16:colId xmlns:a16="http://schemas.microsoft.com/office/drawing/2014/main" val="1759489358"/>
                    </a:ext>
                  </a:extLst>
                </a:gridCol>
                <a:gridCol w="1605776">
                  <a:extLst>
                    <a:ext uri="{9D8B030D-6E8A-4147-A177-3AD203B41FA5}">
                      <a16:colId xmlns:a16="http://schemas.microsoft.com/office/drawing/2014/main" val="2068615411"/>
                    </a:ext>
                  </a:extLst>
                </a:gridCol>
                <a:gridCol w="1697534">
                  <a:extLst>
                    <a:ext uri="{9D8B030D-6E8A-4147-A177-3AD203B41FA5}">
                      <a16:colId xmlns:a16="http://schemas.microsoft.com/office/drawing/2014/main" val="3767449634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891407901"/>
                    </a:ext>
                  </a:extLst>
                </a:gridCol>
                <a:gridCol w="1912431">
                  <a:extLst>
                    <a:ext uri="{9D8B030D-6E8A-4147-A177-3AD203B41FA5}">
                      <a16:colId xmlns:a16="http://schemas.microsoft.com/office/drawing/2014/main" val="1476409307"/>
                    </a:ext>
                  </a:extLst>
                </a:gridCol>
              </a:tblGrid>
              <a:tr h="497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defTabSz="143510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435100" algn="l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MOVIMENTAÇÃO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0" indent="-71755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SALDOS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18002"/>
                  </a:ext>
                </a:extLst>
              </a:tr>
              <a:tr h="432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DEVEDORA</a:t>
                      </a:r>
                      <a:endParaRPr lang="pt-BR" sz="16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CREDORA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DEVEDOR</a:t>
                      </a:r>
                      <a:endParaRPr lang="pt-BR" sz="16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CREDOR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70104"/>
                  </a:ext>
                </a:extLst>
              </a:tr>
              <a:tr h="4564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CAIXA 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062415"/>
                  </a:ext>
                </a:extLst>
              </a:tr>
              <a:tr h="432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MOVEIS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755992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DUPL. RECEBER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404264"/>
                  </a:ext>
                </a:extLst>
              </a:tr>
              <a:tr h="522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16842"/>
                  </a:ext>
                </a:extLst>
              </a:tr>
              <a:tr h="555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PREJUÍZO ACUMULADO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5.000</a:t>
                      </a: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5.000</a:t>
                      </a: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680983"/>
                  </a:ext>
                </a:extLst>
              </a:tr>
              <a:tr h="432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TOTAIS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33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40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BB905-D080-499F-A0D8-543766B1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30" y="365125"/>
            <a:ext cx="9800770" cy="1325563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BALANÇO PATRIMONIAL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DC66F1A-673E-4502-BDF9-BEB55A763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255688"/>
              </p:ext>
            </p:extLst>
          </p:nvPr>
        </p:nvGraphicFramePr>
        <p:xfrm>
          <a:off x="1553030" y="1378858"/>
          <a:ext cx="8280288" cy="424123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74031">
                  <a:extLst>
                    <a:ext uri="{9D8B030D-6E8A-4147-A177-3AD203B41FA5}">
                      <a16:colId xmlns:a16="http://schemas.microsoft.com/office/drawing/2014/main" val="290759179"/>
                    </a:ext>
                  </a:extLst>
                </a:gridCol>
                <a:gridCol w="1113781">
                  <a:extLst>
                    <a:ext uri="{9D8B030D-6E8A-4147-A177-3AD203B41FA5}">
                      <a16:colId xmlns:a16="http://schemas.microsoft.com/office/drawing/2014/main" val="3653861517"/>
                    </a:ext>
                  </a:extLst>
                </a:gridCol>
                <a:gridCol w="3076721">
                  <a:extLst>
                    <a:ext uri="{9D8B030D-6E8A-4147-A177-3AD203B41FA5}">
                      <a16:colId xmlns:a16="http://schemas.microsoft.com/office/drawing/2014/main" val="3317094610"/>
                    </a:ext>
                  </a:extLst>
                </a:gridCol>
                <a:gridCol w="1115755">
                  <a:extLst>
                    <a:ext uri="{9D8B030D-6E8A-4147-A177-3AD203B41FA5}">
                      <a16:colId xmlns:a16="http://schemas.microsoft.com/office/drawing/2014/main" val="4253024689"/>
                    </a:ext>
                  </a:extLst>
                </a:gridCol>
              </a:tblGrid>
              <a:tr h="41120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PASSIVO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86071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 CIRCULANTE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PASSIVO CIRCULANTE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951046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245222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229975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999499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DO AC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DO PC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641046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574032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293075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 NÃO CIRCULANTE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PATRIMÔNIO LÍQUIDO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50947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30.000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454299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Prejuízo Acumulado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(5.000)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65506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305650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688414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DO ANC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DO PL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25.000</a:t>
                      </a:r>
                      <a:endParaRPr lang="pt-BR" sz="14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814279"/>
                  </a:ext>
                </a:extLst>
              </a:tr>
              <a:tr h="1983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04711"/>
                  </a:ext>
                </a:extLst>
              </a:tr>
              <a:tr h="3341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DO ATIVO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DO PASSIVO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pt-BR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71232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16C9483-2D34-400A-A616-052E1FB48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21130" y="-25315"/>
            <a:ext cx="1697383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pt-BR" altLang="pt-B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BALAN</a:t>
            </a:r>
            <a:r>
              <a:rPr kumimoji="0" lang="pt-BR" altLang="pt-B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</a:t>
            </a:r>
            <a:r>
              <a:rPr kumimoji="0" lang="pt-BR" altLang="pt-B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PATRIMONIAL</a:t>
            </a:r>
            <a:endParaRPr kumimoji="0" lang="pt-BR" altLang="pt-B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98A6DD-3FE7-4B20-BAD0-69DF1408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/>
            <a:r>
              <a:rPr lang="pt-BR" sz="4600" b="1" dirty="0"/>
              <a:t>CONTAS DE RESULTADO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CC35F-365F-4B39-B641-74ABEB63F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045029"/>
            <a:ext cx="4702848" cy="4164101"/>
          </a:xfrm>
        </p:spPr>
        <p:txBody>
          <a:bodyPr anchor="ctr">
            <a:normAutofit/>
          </a:bodyPr>
          <a:lstStyle/>
          <a:p>
            <a:pPr algn="just"/>
            <a:r>
              <a:rPr lang="pt-BR" sz="2000" b="1" dirty="0"/>
              <a:t>DESPESAS</a:t>
            </a:r>
            <a:r>
              <a:rPr lang="pt-BR" sz="2000" dirty="0"/>
              <a:t> – Decorrem do consumo de bens e da utilização de serviços.  Exemplo:  Água e esgoto, Aluguéis Passivos ( pagos), Café e lanches, Descontos concedidos, etc.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RECEITAS</a:t>
            </a:r>
            <a:r>
              <a:rPr lang="pt-BR" sz="2000" dirty="0"/>
              <a:t> – Decorrem da Prestação de Serviços (RBS) e da Venda de bens (RBV). Exemplo: Receita Bruta de Serviços (RBS), Receita Bruta de Vendas (RBV), Aluguéis Ativos (recebidos), Juros Ativos ( recebidos), Descontos obtidos, etc.</a:t>
            </a:r>
          </a:p>
          <a:p>
            <a:pPr marL="0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110118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EEC8FD-BAE1-439E-A523-E70A9746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>
                <a:solidFill>
                  <a:schemeClr val="tx2"/>
                </a:solidFill>
              </a:rPr>
              <a:t>DRE – DEMONSTRAÇÃO DO RESULTADO DO EXERCÍCIO.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CC37E20-2E96-45BE-93C7-D1E848B04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08060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0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59C6-7F62-4697-985D-F04DAD7F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Exemplo prático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8B01CD-200C-479D-A75A-A22A2AB2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1- Constituição do </a:t>
            </a:r>
            <a:r>
              <a:rPr lang="pt-BR" sz="2400" dirty="0">
                <a:highlight>
                  <a:srgbClr val="FFFF00"/>
                </a:highlight>
              </a:rPr>
              <a:t>Capital</a:t>
            </a:r>
            <a:r>
              <a:rPr lang="pt-BR" sz="2400" dirty="0"/>
              <a:t> em </a:t>
            </a:r>
            <a:r>
              <a:rPr lang="pt-BR" sz="2400" dirty="0">
                <a:highlight>
                  <a:srgbClr val="FFFF00"/>
                </a:highlight>
              </a:rPr>
              <a:t>dinheiro </a:t>
            </a:r>
            <a:r>
              <a:rPr lang="pt-BR" sz="2400" dirty="0"/>
              <a:t>$30.000</a:t>
            </a:r>
          </a:p>
          <a:p>
            <a:pPr marL="0" indent="0">
              <a:buNone/>
            </a:pPr>
            <a:r>
              <a:rPr lang="pt-BR" sz="2400" dirty="0"/>
              <a:t>2- Compra de </a:t>
            </a:r>
            <a:r>
              <a:rPr lang="pt-BR" sz="2400" dirty="0">
                <a:highlight>
                  <a:srgbClr val="FFFF00"/>
                </a:highlight>
              </a:rPr>
              <a:t>móveis</a:t>
            </a:r>
            <a:r>
              <a:rPr lang="pt-BR" sz="2400" dirty="0"/>
              <a:t> em </a:t>
            </a:r>
            <a:r>
              <a:rPr lang="pt-BR" sz="2400" dirty="0">
                <a:highlight>
                  <a:srgbClr val="FFFF00"/>
                </a:highlight>
              </a:rPr>
              <a:t>dinheiro</a:t>
            </a:r>
            <a:r>
              <a:rPr lang="pt-BR" sz="2400" dirty="0"/>
              <a:t> $5.000</a:t>
            </a:r>
          </a:p>
          <a:p>
            <a:pPr marL="0" indent="0">
              <a:buNone/>
            </a:pPr>
            <a:r>
              <a:rPr lang="pt-BR" sz="2400" dirty="0"/>
              <a:t>3- Pagamento em </a:t>
            </a:r>
            <a:r>
              <a:rPr lang="pt-BR" sz="2400" dirty="0">
                <a:highlight>
                  <a:srgbClr val="FFFF00"/>
                </a:highlight>
              </a:rPr>
              <a:t>dinheiro</a:t>
            </a:r>
            <a:r>
              <a:rPr lang="pt-BR" sz="2400" dirty="0"/>
              <a:t> de </a:t>
            </a:r>
            <a:r>
              <a:rPr lang="pt-BR" sz="2400" dirty="0">
                <a:highlight>
                  <a:srgbClr val="FFFF00"/>
                </a:highlight>
              </a:rPr>
              <a:t>despesas</a:t>
            </a:r>
          </a:p>
          <a:p>
            <a:pPr marL="0" indent="0">
              <a:buNone/>
            </a:pPr>
            <a:r>
              <a:rPr lang="pt-BR" sz="2400" dirty="0"/>
              <a:t>Aluguéis passivos......................... $5.000</a:t>
            </a:r>
          </a:p>
          <a:p>
            <a:pPr marL="0" indent="0">
              <a:buNone/>
            </a:pPr>
            <a:r>
              <a:rPr lang="pt-BR" sz="2400" dirty="0"/>
              <a:t>Salários......................................... $5.000</a:t>
            </a:r>
          </a:p>
          <a:p>
            <a:pPr marL="0" indent="0">
              <a:buNone/>
            </a:pPr>
            <a:r>
              <a:rPr lang="pt-BR" sz="2400" dirty="0"/>
              <a:t>Impostos sobre serviços (ISS)....... $6.000</a:t>
            </a:r>
          </a:p>
          <a:p>
            <a:pPr marL="0" indent="0">
              <a:buNone/>
            </a:pPr>
            <a:r>
              <a:rPr lang="pt-BR" sz="2400" dirty="0"/>
              <a:t>4- </a:t>
            </a:r>
            <a:r>
              <a:rPr lang="pt-BR" sz="2400" dirty="0">
                <a:highlight>
                  <a:srgbClr val="FFFF00"/>
                </a:highlight>
              </a:rPr>
              <a:t>Prestou serviços (RBS) </a:t>
            </a:r>
            <a:r>
              <a:rPr lang="pt-BR" sz="2400" dirty="0"/>
              <a:t>e receberá $20.000 a prazo com </a:t>
            </a:r>
            <a:r>
              <a:rPr lang="pt-BR" sz="2400" dirty="0">
                <a:highlight>
                  <a:srgbClr val="FFFF00"/>
                </a:highlight>
              </a:rPr>
              <a:t>duplicatas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0120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F1CD5-DB47-453C-AE76-6F782D80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2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2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1200" b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1F98B29-3766-454F-8D0E-AA08562E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5209"/>
            <a:ext cx="8596668" cy="608364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2B3B81-54C1-4263-B9E2-37E08138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110" y="2897113"/>
            <a:ext cx="138564" cy="60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br>
              <a:rPr kumimoji="0" lang="pt-BR" altLang="pt-B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pt-BR" altLang="pt-BR" sz="8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4AE4284-4087-4817-A530-A6700102D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17909"/>
              </p:ext>
            </p:extLst>
          </p:nvPr>
        </p:nvGraphicFramePr>
        <p:xfrm>
          <a:off x="1827349" y="998806"/>
          <a:ext cx="7170866" cy="4965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7014">
                  <a:extLst>
                    <a:ext uri="{9D8B030D-6E8A-4147-A177-3AD203B41FA5}">
                      <a16:colId xmlns:a16="http://schemas.microsoft.com/office/drawing/2014/main" val="3469233372"/>
                    </a:ext>
                  </a:extLst>
                </a:gridCol>
                <a:gridCol w="2132232">
                  <a:extLst>
                    <a:ext uri="{9D8B030D-6E8A-4147-A177-3AD203B41FA5}">
                      <a16:colId xmlns:a16="http://schemas.microsoft.com/office/drawing/2014/main" val="2080146309"/>
                    </a:ext>
                  </a:extLst>
                </a:gridCol>
                <a:gridCol w="2041620">
                  <a:extLst>
                    <a:ext uri="{9D8B030D-6E8A-4147-A177-3AD203B41FA5}">
                      <a16:colId xmlns:a16="http://schemas.microsoft.com/office/drawing/2014/main" val="955937540"/>
                    </a:ext>
                  </a:extLst>
                </a:gridCol>
              </a:tblGrid>
              <a:tr h="138991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 dirty="0">
                          <a:effectLst/>
                        </a:rPr>
                        <a:t>        Tabela Resumo para registro contábil.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31954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  <a:highlight>
                            <a:srgbClr val="FFFF00"/>
                          </a:highlight>
                        </a:rPr>
                        <a:t>Débito</a:t>
                      </a:r>
                      <a:endParaRPr lang="pt-BR" sz="3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  <a:highlight>
                            <a:srgbClr val="FFFF00"/>
                          </a:highlight>
                        </a:rPr>
                        <a:t>Crédito</a:t>
                      </a:r>
                      <a:endParaRPr lang="pt-BR" sz="3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extLst>
                  <a:ext uri="{0D108BD9-81ED-4DB2-BD59-A6C34878D82A}">
                    <a16:rowId xmlns:a16="http://schemas.microsoft.com/office/drawing/2014/main" val="2236936098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Ativo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 dirty="0">
                          <a:effectLst/>
                          <a:highlight>
                            <a:srgbClr val="FFFF00"/>
                          </a:highlight>
                        </a:rPr>
                        <a:t>+</a:t>
                      </a:r>
                      <a:endParaRPr lang="pt-BR" sz="15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-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extLst>
                  <a:ext uri="{0D108BD9-81ED-4DB2-BD59-A6C34878D82A}">
                    <a16:rowId xmlns:a16="http://schemas.microsoft.com/office/drawing/2014/main" val="828071561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Passivo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-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 dirty="0">
                          <a:effectLst/>
                          <a:highlight>
                            <a:srgbClr val="FFFF00"/>
                          </a:highlight>
                        </a:rPr>
                        <a:t>+</a:t>
                      </a:r>
                      <a:endParaRPr lang="pt-BR" sz="15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extLst>
                  <a:ext uri="{0D108BD9-81ED-4DB2-BD59-A6C34878D82A}">
                    <a16:rowId xmlns:a16="http://schemas.microsoft.com/office/drawing/2014/main" val="863319381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Despesas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 dirty="0">
                          <a:effectLst/>
                          <a:highlight>
                            <a:srgbClr val="00FF00"/>
                          </a:highlight>
                        </a:rPr>
                        <a:t>+</a:t>
                      </a:r>
                      <a:endParaRPr lang="pt-BR" sz="15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endParaRPr lang="pt-BR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extLst>
                  <a:ext uri="{0D108BD9-81ED-4DB2-BD59-A6C34878D82A}">
                    <a16:rowId xmlns:a16="http://schemas.microsoft.com/office/drawing/2014/main" val="902404556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Receitas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 dirty="0">
                          <a:effectLst/>
                          <a:highlight>
                            <a:srgbClr val="00FF00"/>
                          </a:highlight>
                        </a:rPr>
                        <a:t>+</a:t>
                      </a:r>
                      <a:endParaRPr lang="pt-BR" sz="15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extLst>
                  <a:ext uri="{0D108BD9-81ED-4DB2-BD59-A6C34878D82A}">
                    <a16:rowId xmlns:a16="http://schemas.microsoft.com/office/drawing/2014/main" val="30725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6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19AB-ADF2-499D-A6A6-83407590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RAZONETES</a:t>
            </a:r>
          </a:p>
        </p:txBody>
      </p:sp>
      <p:graphicFrame>
        <p:nvGraphicFramePr>
          <p:cNvPr id="18" name="Espaço Reservado para Conteúdo 3">
            <a:extLst>
              <a:ext uri="{FF2B5EF4-FFF2-40B4-BE49-F238E27FC236}">
                <a16:creationId xmlns:a16="http://schemas.microsoft.com/office/drawing/2014/main" id="{AD73381F-B6D2-4359-B774-28400EFF4C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152664"/>
              </p:ext>
            </p:extLst>
          </p:nvPr>
        </p:nvGraphicFramePr>
        <p:xfrm>
          <a:off x="1611585" y="1825626"/>
          <a:ext cx="8959307" cy="5398646"/>
        </p:xfrm>
        <a:graphic>
          <a:graphicData uri="http://schemas.openxmlformats.org/drawingml/2006/table">
            <a:tbl>
              <a:tblPr firstRow="1" firstCol="1" bandRow="1"/>
              <a:tblGrid>
                <a:gridCol w="1571797">
                  <a:extLst>
                    <a:ext uri="{9D8B030D-6E8A-4147-A177-3AD203B41FA5}">
                      <a16:colId xmlns:a16="http://schemas.microsoft.com/office/drawing/2014/main" val="3944071443"/>
                    </a:ext>
                  </a:extLst>
                </a:gridCol>
                <a:gridCol w="1497544">
                  <a:extLst>
                    <a:ext uri="{9D8B030D-6E8A-4147-A177-3AD203B41FA5}">
                      <a16:colId xmlns:a16="http://schemas.microsoft.com/office/drawing/2014/main" val="2895616047"/>
                    </a:ext>
                  </a:extLst>
                </a:gridCol>
                <a:gridCol w="707687">
                  <a:extLst>
                    <a:ext uri="{9D8B030D-6E8A-4147-A177-3AD203B41FA5}">
                      <a16:colId xmlns:a16="http://schemas.microsoft.com/office/drawing/2014/main" val="345710194"/>
                    </a:ext>
                  </a:extLst>
                </a:gridCol>
                <a:gridCol w="831218">
                  <a:extLst>
                    <a:ext uri="{9D8B030D-6E8A-4147-A177-3AD203B41FA5}">
                      <a16:colId xmlns:a16="http://schemas.microsoft.com/office/drawing/2014/main" val="927761059"/>
                    </a:ext>
                  </a:extLst>
                </a:gridCol>
                <a:gridCol w="741103">
                  <a:extLst>
                    <a:ext uri="{9D8B030D-6E8A-4147-A177-3AD203B41FA5}">
                      <a16:colId xmlns:a16="http://schemas.microsoft.com/office/drawing/2014/main" val="240407964"/>
                    </a:ext>
                  </a:extLst>
                </a:gridCol>
                <a:gridCol w="1404727">
                  <a:extLst>
                    <a:ext uri="{9D8B030D-6E8A-4147-A177-3AD203B41FA5}">
                      <a16:colId xmlns:a16="http://schemas.microsoft.com/office/drawing/2014/main" val="2238822718"/>
                    </a:ext>
                  </a:extLst>
                </a:gridCol>
                <a:gridCol w="1497544">
                  <a:extLst>
                    <a:ext uri="{9D8B030D-6E8A-4147-A177-3AD203B41FA5}">
                      <a16:colId xmlns:a16="http://schemas.microsoft.com/office/drawing/2014/main" val="318676818"/>
                    </a:ext>
                  </a:extLst>
                </a:gridCol>
                <a:gridCol w="707687">
                  <a:extLst>
                    <a:ext uri="{9D8B030D-6E8A-4147-A177-3AD203B41FA5}">
                      <a16:colId xmlns:a16="http://schemas.microsoft.com/office/drawing/2014/main" val="2777396666"/>
                    </a:ext>
                  </a:extLst>
                </a:gridCol>
              </a:tblGrid>
              <a:tr h="497625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Caixa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818" marR="99818" marT="49909" marB="499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818" marR="99818" marT="49909" marB="499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321933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599191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30.000 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30.000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839848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886362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16.000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95849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48950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367018"/>
                  </a:ext>
                </a:extLst>
              </a:tr>
              <a:tr h="4019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648982"/>
                  </a:ext>
                </a:extLst>
              </a:tr>
              <a:tr h="4019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868723"/>
                  </a:ext>
                </a:extLst>
              </a:tr>
              <a:tr h="497625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Movéis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818" marR="99818" marT="49909" marB="499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Aluguéis pass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818" marR="99818" marT="49909" marB="499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02176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425509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24836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348403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303766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95199"/>
                  </a:ext>
                </a:extLst>
              </a:tr>
              <a:tr h="212682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23" marR="48523" marT="103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55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63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615A7-0A9D-45A4-A706-A9A0934A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RAZONETES</a:t>
            </a: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6210645D-4E34-4704-91FB-ADB8FBB92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7289"/>
              </p:ext>
            </p:extLst>
          </p:nvPr>
        </p:nvGraphicFramePr>
        <p:xfrm>
          <a:off x="2518115" y="2345341"/>
          <a:ext cx="7540287" cy="2926334"/>
        </p:xfrm>
        <a:graphic>
          <a:graphicData uri="http://schemas.openxmlformats.org/drawingml/2006/table">
            <a:tbl>
              <a:tblPr firstRow="1" firstCol="1" bandRow="1"/>
              <a:tblGrid>
                <a:gridCol w="792466">
                  <a:extLst>
                    <a:ext uri="{9D8B030D-6E8A-4147-A177-3AD203B41FA5}">
                      <a16:colId xmlns:a16="http://schemas.microsoft.com/office/drawing/2014/main" val="332953100"/>
                    </a:ext>
                  </a:extLst>
                </a:gridCol>
                <a:gridCol w="957364">
                  <a:extLst>
                    <a:ext uri="{9D8B030D-6E8A-4147-A177-3AD203B41FA5}">
                      <a16:colId xmlns:a16="http://schemas.microsoft.com/office/drawing/2014/main" val="1220195230"/>
                    </a:ext>
                  </a:extLst>
                </a:gridCol>
                <a:gridCol w="1127009">
                  <a:extLst>
                    <a:ext uri="{9D8B030D-6E8A-4147-A177-3AD203B41FA5}">
                      <a16:colId xmlns:a16="http://schemas.microsoft.com/office/drawing/2014/main" val="55890488"/>
                    </a:ext>
                  </a:extLst>
                </a:gridCol>
                <a:gridCol w="563505">
                  <a:extLst>
                    <a:ext uri="{9D8B030D-6E8A-4147-A177-3AD203B41FA5}">
                      <a16:colId xmlns:a16="http://schemas.microsoft.com/office/drawing/2014/main" val="666412562"/>
                    </a:ext>
                  </a:extLst>
                </a:gridCol>
                <a:gridCol w="792466">
                  <a:extLst>
                    <a:ext uri="{9D8B030D-6E8A-4147-A177-3AD203B41FA5}">
                      <a16:colId xmlns:a16="http://schemas.microsoft.com/office/drawing/2014/main" val="2451971565"/>
                    </a:ext>
                  </a:extLst>
                </a:gridCol>
                <a:gridCol w="792466">
                  <a:extLst>
                    <a:ext uri="{9D8B030D-6E8A-4147-A177-3AD203B41FA5}">
                      <a16:colId xmlns:a16="http://schemas.microsoft.com/office/drawing/2014/main" val="1963877197"/>
                    </a:ext>
                  </a:extLst>
                </a:gridCol>
                <a:gridCol w="824496">
                  <a:extLst>
                    <a:ext uri="{9D8B030D-6E8A-4147-A177-3AD203B41FA5}">
                      <a16:colId xmlns:a16="http://schemas.microsoft.com/office/drawing/2014/main" val="3667107657"/>
                    </a:ext>
                  </a:extLst>
                </a:gridCol>
                <a:gridCol w="898049">
                  <a:extLst>
                    <a:ext uri="{9D8B030D-6E8A-4147-A177-3AD203B41FA5}">
                      <a16:colId xmlns:a16="http://schemas.microsoft.com/office/drawing/2014/main" val="2346589949"/>
                    </a:ext>
                  </a:extLst>
                </a:gridCol>
                <a:gridCol w="792466">
                  <a:extLst>
                    <a:ext uri="{9D8B030D-6E8A-4147-A177-3AD203B41FA5}">
                      <a16:colId xmlns:a16="http://schemas.microsoft.com/office/drawing/2014/main" val="2493256071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Duplicatas receb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Salários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21936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82974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246765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91818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79821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676209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821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Receita Serviço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689599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171051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257193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96958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660566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81924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321434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5379A703-83F8-4916-AFB9-F2B1B7BC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11954" y="0"/>
            <a:ext cx="227774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43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C44F0-E8D8-4615-8264-1E20DB16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1600" b="1" dirty="0">
                <a:solidFill>
                  <a:srgbClr val="FFFFFF"/>
                </a:solidFill>
              </a:rPr>
              <a:t>Resultado do Exercício</a:t>
            </a:r>
            <a:br>
              <a:rPr lang="pt-BR" sz="1600" dirty="0">
                <a:solidFill>
                  <a:srgbClr val="FFFFFF"/>
                </a:solidFill>
              </a:rPr>
            </a:br>
            <a:r>
              <a:rPr lang="pt-BR" sz="1600" b="1" dirty="0">
                <a:solidFill>
                  <a:srgbClr val="FFFFFF"/>
                </a:solidFill>
              </a:rPr>
              <a:t>Verificar por meio das contas de resultado </a:t>
            </a:r>
            <a:r>
              <a:rPr lang="pt-BR" sz="1600" b="1" dirty="0">
                <a:solidFill>
                  <a:srgbClr val="FF0000"/>
                </a:solidFill>
              </a:rPr>
              <a:t>(despesas e receitas) </a:t>
            </a:r>
            <a:r>
              <a:rPr lang="pt-BR" sz="1600" b="1" dirty="0">
                <a:solidFill>
                  <a:srgbClr val="FF0000"/>
                </a:solidFill>
                <a:highlight>
                  <a:srgbClr val="00FF00"/>
                </a:highlight>
              </a:rPr>
              <a:t>o lucro ou prejuízo</a:t>
            </a:r>
            <a:r>
              <a:rPr lang="pt-BR" sz="1600" dirty="0">
                <a:solidFill>
                  <a:srgbClr val="FFFFFF"/>
                </a:solidFill>
                <a:highlight>
                  <a:srgbClr val="00FF00"/>
                </a:highlight>
              </a:rPr>
              <a:t>.</a:t>
            </a:r>
            <a:br>
              <a:rPr lang="pt-BR" sz="1600" dirty="0">
                <a:solidFill>
                  <a:srgbClr val="FFFFFF"/>
                </a:solidFill>
                <a:highlight>
                  <a:srgbClr val="00FF00"/>
                </a:highlight>
              </a:rPr>
            </a:br>
            <a:endParaRPr lang="pt-BR" sz="1600" dirty="0">
              <a:solidFill>
                <a:srgbClr val="FFFFFF"/>
              </a:solidFill>
              <a:highlight>
                <a:srgbClr val="00FF00"/>
              </a:highlight>
            </a:endParaRPr>
          </a:p>
        </p:txBody>
      </p:sp>
      <p:graphicFrame>
        <p:nvGraphicFramePr>
          <p:cNvPr id="14" name="Espaço Reservado para Conteúdo 10">
            <a:extLst>
              <a:ext uri="{FF2B5EF4-FFF2-40B4-BE49-F238E27FC236}">
                <a16:creationId xmlns:a16="http://schemas.microsoft.com/office/drawing/2014/main" id="{CF8DD97B-4ED1-4EF0-BE09-E018B36F4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488193"/>
              </p:ext>
            </p:extLst>
          </p:nvPr>
        </p:nvGraphicFramePr>
        <p:xfrm>
          <a:off x="3968261" y="1153551"/>
          <a:ext cx="6807591" cy="491855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680723">
                  <a:extLst>
                    <a:ext uri="{9D8B030D-6E8A-4147-A177-3AD203B41FA5}">
                      <a16:colId xmlns:a16="http://schemas.microsoft.com/office/drawing/2014/main" val="3587366316"/>
                    </a:ext>
                  </a:extLst>
                </a:gridCol>
                <a:gridCol w="2126868">
                  <a:extLst>
                    <a:ext uri="{9D8B030D-6E8A-4147-A177-3AD203B41FA5}">
                      <a16:colId xmlns:a16="http://schemas.microsoft.com/office/drawing/2014/main" val="892333296"/>
                    </a:ext>
                  </a:extLst>
                </a:gridCol>
              </a:tblGrid>
              <a:tr h="6160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Demonstração do Resultado do Exercício (DRE)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extLst>
                  <a:ext uri="{0D108BD9-81ED-4DB2-BD59-A6C34878D82A}">
                    <a16:rowId xmlns:a16="http://schemas.microsoft.com/office/drawing/2014/main" val="1700174995"/>
                  </a:ext>
                </a:extLst>
              </a:tr>
              <a:tr h="298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extLst>
                  <a:ext uri="{0D108BD9-81ED-4DB2-BD59-A6C34878D82A}">
                    <a16:rowId xmlns:a16="http://schemas.microsoft.com/office/drawing/2014/main" val="2346699202"/>
                  </a:ext>
                </a:extLst>
              </a:tr>
              <a:tr h="387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Receita Bruta de Serviços (RBS)                                                                        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20.000</a:t>
                      </a:r>
                    </a:p>
                  </a:txBody>
                  <a:tcPr marL="66884" marR="66884" marT="0" marB="0"/>
                </a:tc>
                <a:extLst>
                  <a:ext uri="{0D108BD9-81ED-4DB2-BD59-A6C34878D82A}">
                    <a16:rowId xmlns:a16="http://schemas.microsoft.com/office/drawing/2014/main" val="2595083531"/>
                  </a:ext>
                </a:extLst>
              </a:tr>
              <a:tr h="376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(-) Impostos Sobre Serviços (ISS)                                                                        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(6.000)</a:t>
                      </a:r>
                    </a:p>
                  </a:txBody>
                  <a:tcPr marL="66884" marR="66884" marT="0" marB="0"/>
                </a:tc>
                <a:extLst>
                  <a:ext uri="{0D108BD9-81ED-4DB2-BD59-A6C34878D82A}">
                    <a16:rowId xmlns:a16="http://schemas.microsoft.com/office/drawing/2014/main" val="3337887000"/>
                  </a:ext>
                </a:extLst>
              </a:tr>
              <a:tr h="351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= Receita Líquida                                                                                                     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14.000</a:t>
                      </a:r>
                    </a:p>
                  </a:txBody>
                  <a:tcPr marL="66884" marR="66884" marT="0" marB="0"/>
                </a:tc>
                <a:extLst>
                  <a:ext uri="{0D108BD9-81ED-4DB2-BD59-A6C34878D82A}">
                    <a16:rowId xmlns:a16="http://schemas.microsoft.com/office/drawing/2014/main" val="1114517949"/>
                  </a:ext>
                </a:extLst>
              </a:tr>
              <a:tr h="3555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(-) Despesas Operacionais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extLst>
                  <a:ext uri="{0D108BD9-81ED-4DB2-BD59-A6C34878D82A}">
                    <a16:rowId xmlns:a16="http://schemas.microsoft.com/office/drawing/2014/main" val="1920259458"/>
                  </a:ext>
                </a:extLst>
              </a:tr>
              <a:tr h="359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Despesas Administrativas                                                                                                                </a:t>
                      </a:r>
                      <a:endParaRPr lang="pt-BR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(10.000)</a:t>
                      </a:r>
                    </a:p>
                  </a:txBody>
                  <a:tcPr marL="66884" marR="66884" marT="0" marB="0"/>
                </a:tc>
                <a:extLst>
                  <a:ext uri="{0D108BD9-81ED-4DB2-BD59-A6C34878D82A}">
                    <a16:rowId xmlns:a16="http://schemas.microsoft.com/office/drawing/2014/main" val="1880957757"/>
                  </a:ext>
                </a:extLst>
              </a:tr>
              <a:tr h="3555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Despesas com vendas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extLst>
                  <a:ext uri="{0D108BD9-81ED-4DB2-BD59-A6C34878D82A}">
                    <a16:rowId xmlns:a16="http://schemas.microsoft.com/office/drawing/2014/main" val="182192935"/>
                  </a:ext>
                </a:extLst>
              </a:tr>
              <a:tr h="3555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Despesas Financeiras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extLst>
                  <a:ext uri="{0D108BD9-81ED-4DB2-BD59-A6C34878D82A}">
                    <a16:rowId xmlns:a16="http://schemas.microsoft.com/office/drawing/2014/main" val="1466495179"/>
                  </a:ext>
                </a:extLst>
              </a:tr>
              <a:tr h="298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(+) Outras Receitas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extLst>
                  <a:ext uri="{0D108BD9-81ED-4DB2-BD59-A6C34878D82A}">
                    <a16:rowId xmlns:a16="http://schemas.microsoft.com/office/drawing/2014/main" val="1993580839"/>
                  </a:ext>
                </a:extLst>
              </a:tr>
              <a:tr h="538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Resultado do Exercício                                                                      </a:t>
                      </a:r>
                      <a:endParaRPr lang="pt-BR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84" marR="66884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4.000</a:t>
                      </a:r>
                    </a:p>
                  </a:txBody>
                  <a:tcPr marL="66884" marR="66884" marT="0" marB="0"/>
                </a:tc>
                <a:extLst>
                  <a:ext uri="{0D108BD9-81ED-4DB2-BD59-A6C34878D82A}">
                    <a16:rowId xmlns:a16="http://schemas.microsoft.com/office/drawing/2014/main" val="216239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39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3084-C264-4960-9308-39C473B9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BALANCETE DE VERIFICAÇÃO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A0B9872-D319-4F6C-BB87-E53C65D6F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46188"/>
              </p:ext>
            </p:extLst>
          </p:nvPr>
        </p:nvGraphicFramePr>
        <p:xfrm>
          <a:off x="1589649" y="2115403"/>
          <a:ext cx="9197621" cy="4226827"/>
        </p:xfrm>
        <a:graphic>
          <a:graphicData uri="http://schemas.openxmlformats.org/drawingml/2006/table">
            <a:tbl>
              <a:tblPr firstRow="1" firstCol="1" bandRow="1"/>
              <a:tblGrid>
                <a:gridCol w="2531049">
                  <a:extLst>
                    <a:ext uri="{9D8B030D-6E8A-4147-A177-3AD203B41FA5}">
                      <a16:colId xmlns:a16="http://schemas.microsoft.com/office/drawing/2014/main" val="1759489358"/>
                    </a:ext>
                  </a:extLst>
                </a:gridCol>
                <a:gridCol w="2432537">
                  <a:extLst>
                    <a:ext uri="{9D8B030D-6E8A-4147-A177-3AD203B41FA5}">
                      <a16:colId xmlns:a16="http://schemas.microsoft.com/office/drawing/2014/main" val="2068615411"/>
                    </a:ext>
                  </a:extLst>
                </a:gridCol>
                <a:gridCol w="1472081">
                  <a:extLst>
                    <a:ext uri="{9D8B030D-6E8A-4147-A177-3AD203B41FA5}">
                      <a16:colId xmlns:a16="http://schemas.microsoft.com/office/drawing/2014/main" val="3767449634"/>
                    </a:ext>
                  </a:extLst>
                </a:gridCol>
                <a:gridCol w="1445316">
                  <a:extLst>
                    <a:ext uri="{9D8B030D-6E8A-4147-A177-3AD203B41FA5}">
                      <a16:colId xmlns:a16="http://schemas.microsoft.com/office/drawing/2014/main" val="2891407901"/>
                    </a:ext>
                  </a:extLst>
                </a:gridCol>
                <a:gridCol w="1316638">
                  <a:extLst>
                    <a:ext uri="{9D8B030D-6E8A-4147-A177-3AD203B41FA5}">
                      <a16:colId xmlns:a16="http://schemas.microsoft.com/office/drawing/2014/main" val="1476409307"/>
                    </a:ext>
                  </a:extLst>
                </a:gridCol>
              </a:tblGrid>
              <a:tr h="475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MOVIMENTAÇÕES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SALDOS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18002"/>
                  </a:ext>
                </a:extLst>
              </a:tr>
              <a:tr h="475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DEVEDORA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CREDORA</a:t>
                      </a:r>
                      <a:endParaRPr lang="pt-BR" sz="16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DEVEDOR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CREDOR</a:t>
                      </a:r>
                      <a:endParaRPr lang="pt-BR" sz="16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70104"/>
                  </a:ext>
                </a:extLst>
              </a:tr>
              <a:tr h="895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CAIXA 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062415"/>
                  </a:ext>
                </a:extLst>
              </a:tr>
              <a:tr h="475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MOVEIS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755992"/>
                  </a:ext>
                </a:extLst>
              </a:tr>
              <a:tr h="475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DUPL. RECEBER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404264"/>
                  </a:ext>
                </a:extLst>
              </a:tr>
              <a:tr h="475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16842"/>
                  </a:ext>
                </a:extLst>
              </a:tr>
              <a:tr h="475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RESERVA LUCRO</a:t>
                      </a:r>
                      <a:endParaRPr lang="pt-BR" sz="1600" b="1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4.000</a:t>
                      </a:r>
                      <a:endParaRPr lang="pt-BR" sz="1600" b="1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4.000</a:t>
                      </a:r>
                      <a:endParaRPr lang="pt-BR" sz="1600" b="1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680983"/>
                  </a:ext>
                </a:extLst>
              </a:tr>
              <a:tr h="475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TOTAIS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33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075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5165AE5A699047A561E9B6491732A9" ma:contentTypeVersion="2" ma:contentTypeDescription="Crie um novo documento." ma:contentTypeScope="" ma:versionID="89456602c090afcf17d1c51304d955d2">
  <xsd:schema xmlns:xsd="http://www.w3.org/2001/XMLSchema" xmlns:xs="http://www.w3.org/2001/XMLSchema" xmlns:p="http://schemas.microsoft.com/office/2006/metadata/properties" xmlns:ns2="dcdacd16-f0ed-4993-a7cc-b376be637484" targetNamespace="http://schemas.microsoft.com/office/2006/metadata/properties" ma:root="true" ma:fieldsID="0b184e5b195fe4cdfa44cea4ad881190" ns2:_="">
    <xsd:import namespace="dcdacd16-f0ed-4993-a7cc-b376be6374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acd16-f0ed-4993-a7cc-b376be6374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EDA280-1BAC-4882-88E0-C5FAE7C1BA25}"/>
</file>

<file path=customXml/itemProps2.xml><?xml version="1.0" encoding="utf-8"?>
<ds:datastoreItem xmlns:ds="http://schemas.openxmlformats.org/officeDocument/2006/customXml" ds:itemID="{C821F353-34F3-4C5E-91E8-6D61F4FC8D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22D015-4E88-4B6D-8CD6-86820B3BAE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738</Words>
  <Application>Microsoft Office PowerPoint</Application>
  <PresentationFormat>Widescreen</PresentationFormat>
  <Paragraphs>325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Century Gothic</vt:lpstr>
      <vt:lpstr>Times New Roman</vt:lpstr>
      <vt:lpstr>Tema do Office</vt:lpstr>
      <vt:lpstr>CONTABILIDADE FATEC ZL </vt:lpstr>
      <vt:lpstr>CONTAS DE RESULTADO</vt:lpstr>
      <vt:lpstr>DRE – DEMONSTRAÇÃO DO RESULTADO DO EXERCÍCIO.</vt:lpstr>
      <vt:lpstr>Exemplo prático</vt:lpstr>
      <vt:lpstr>     </vt:lpstr>
      <vt:lpstr>RAZONETES</vt:lpstr>
      <vt:lpstr>RAZONETES</vt:lpstr>
      <vt:lpstr>Resultado do Exercício Verificar por meio das contas de resultado (despesas e receitas) o lucro ou prejuízo. </vt:lpstr>
      <vt:lpstr>BALANCETE DE VERIFICAÇÃO</vt:lpstr>
      <vt:lpstr>BALANÇO PATRIMONIAL</vt:lpstr>
      <vt:lpstr>PREJUÍZOS ACUMULADOS</vt:lpstr>
      <vt:lpstr>   DRE – DEMONSTRAÇÃO DO RESULTADO DO EXERCÍCIO</vt:lpstr>
      <vt:lpstr>BALANCETE DE VERIFICAÇÃO</vt:lpstr>
      <vt:lpstr>BALANÇO PATRIMONIAL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CONTABILIDADE FATEC ZL </dc:title>
  <dc:creator>GEORGETTE FERRARI PRIOLI</dc:creator>
  <cp:lastModifiedBy>GEORGETTE FERRARI PRIOLI</cp:lastModifiedBy>
  <cp:revision>5</cp:revision>
  <dcterms:created xsi:type="dcterms:W3CDTF">2020-09-08T12:26:57Z</dcterms:created>
  <dcterms:modified xsi:type="dcterms:W3CDTF">2020-09-08T19:46:39Z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0x010100245165AE5A699047A561E9B6491732A9</vt:lpwstr>
  </property>
</Properties>
</file>