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7" r:id="rId5"/>
    <p:sldId id="260" r:id="rId6"/>
    <p:sldId id="262" r:id="rId7"/>
    <p:sldId id="263" r:id="rId8"/>
    <p:sldId id="265" r:id="rId9"/>
    <p:sldId id="259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6D0D1-F264-40A0-8DD6-6524A60DC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CA959C-ED3B-4F5C-BB6B-D50A7F696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0317CB-DA37-42DD-8E85-EFAEF4DD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2CF8-D4E6-4FEE-A929-455DD3C9DB1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9BF3DA-D77E-4D06-A4DA-F2A8235D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F8A98B-3894-4C1B-90DE-4A235F60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F86-FD42-4919-A93C-3A6FD5462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7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B8781-4F38-45B6-85D0-EA505A9A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75549B-88BF-49F8-A5EB-429C94027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1A6FF7-D938-43D5-A0E8-A6E6EF78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2CF8-D4E6-4FEE-A929-455DD3C9DB1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D0DF14-A731-4BD7-8411-A9862F48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BD4358-2998-4C4C-8CCC-E5D1D728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F86-FD42-4919-A93C-3A6FD5462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85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F1CA70-9DAD-4DDD-A119-187A52EA9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52A244-1AA5-475F-843D-E6E2D6BD6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8FFCC8-CCB3-44EA-B956-148069A3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2CF8-D4E6-4FEE-A929-455DD3C9DB1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B5B40D-988D-4183-8FE5-50DC8933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5DA72C-8F8F-44C8-8EF9-DAAAEB2D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F86-FD42-4919-A93C-3A6FD5462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9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7C764-6E96-4ABA-9DD0-66064B06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F21643-9C4B-45A1-BE1C-25061BD62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9A1422-0575-4303-9376-B7DB74EC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2CF8-D4E6-4FEE-A929-455DD3C9DB1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8290D0-FAFB-42D6-8F5A-39F81B4E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D4B74B-63BE-47B7-91EC-1B05D794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F86-FD42-4919-A93C-3A6FD5462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93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54BA5-56D2-4777-899D-3847ED43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DF52B2-B57B-447F-85DC-B4C4DA2D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A18CE7-1CC8-4B95-9DAB-0255762C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2CF8-D4E6-4FEE-A929-455DD3C9DB1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BF57C6-6685-42E5-A398-6D23EFA1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A2DEC9-1854-426F-A3E7-6839677F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F86-FD42-4919-A93C-3A6FD5462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35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0645-BA50-4E86-B2BE-C6105F0A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06FF37-3528-4444-9483-8C918D07C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D9C02E-8CF6-4174-B564-191561E86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E71B23-9DE1-4E39-900C-32C160F6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2CF8-D4E6-4FEE-A929-455DD3C9DB1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037505-5619-4578-BA51-BA473C86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6A9CED-BAA0-4E38-BCE2-57E8D96C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F86-FD42-4919-A93C-3A6FD5462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35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61122-A954-493A-B8E2-FBB94788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24B04E-3C96-43BC-B0BD-7601850C2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B69011-43B6-4F31-A0D1-BBAAF04DE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E9812C-10AE-4099-881C-F46BCBE53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F05B31-A468-4924-A3DB-B21D605C7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EBCAFF-DCC5-4AE9-AF39-B861C48B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2CF8-D4E6-4FEE-A929-455DD3C9DB1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F2DFCD-7AA8-40F1-98D7-BCA1CE38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0C3265-CDB4-4215-8F00-95025BC5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F86-FD42-4919-A93C-3A6FD5462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20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57D6-D5E7-42EA-89FD-6D0585F1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42B8AA-7E89-4670-BB5A-F707CA45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2CF8-D4E6-4FEE-A929-455DD3C9DB1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BED34A-57CC-47BD-A932-82E6A838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3606B1-614C-4C71-9AEC-A7D87BA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F86-FD42-4919-A93C-3A6FD5462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51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7F8032-1D5F-4667-90EC-FDFA947E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2CF8-D4E6-4FEE-A929-455DD3C9DB1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02E2D9-7FB2-420E-A17B-E81D0E33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DAE55C-D4B2-40D9-9E72-C04A3F84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F86-FD42-4919-A93C-3A6FD5462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17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AC65D-093D-4AF7-B811-625EB56F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EDFA3-C6F1-41C1-AA8D-17B35E12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3CF6DC-FF2A-4324-A4D9-CFDA67654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19164B-E200-4862-A6FA-90BF524D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2CF8-D4E6-4FEE-A929-455DD3C9DB1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2CDD36-B01A-4806-B5F1-5CF62089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0C64A6-D9AC-4359-8114-48C15D1B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F86-FD42-4919-A93C-3A6FD5462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BD815-3FB9-49D0-8620-4EC09C3E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30E676-6578-4ABA-8B1C-ACC10E172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6BEE5F-87C4-4FF9-8533-FFE32D8F9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A6DB6C-E9F1-4594-B817-F6AC28D0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2CF8-D4E6-4FEE-A929-455DD3C9DB1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63A13B-A00D-47E5-A56F-32B389EB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5030A8-DBF5-4802-85E6-C7F6E3CD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CF86-FD42-4919-A93C-3A6FD5462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96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C266E3-5EE6-4E62-AD87-672D68B1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EAE6DB-AF3B-4516-A620-55F5705A8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435F8D-9E0E-4615-A793-857760466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2CF8-D4E6-4FEE-A929-455DD3C9DB15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646836-36B8-4F05-966A-29E9FCF47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EB1F21-EB70-4990-ADEE-036D0058F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ACF86-FD42-4919-A93C-3A6FD5462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41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o, Gráfico de superfície&#10;&#10;Descrição gerada automaticamente">
            <a:extLst>
              <a:ext uri="{FF2B5EF4-FFF2-40B4-BE49-F238E27FC236}">
                <a16:creationId xmlns:a16="http://schemas.microsoft.com/office/drawing/2014/main" id="{A412E3D3-A76A-4364-979E-94EAD7CA5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878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312275-0C79-424C-8248-C2E62AB9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pt-BR" sz="6600" b="1" dirty="0"/>
              <a:t>Contabilização da conta Estoque de Mercadoria</a:t>
            </a:r>
            <a:endParaRPr lang="pt-BR" sz="6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F8AFE2-E07A-47C6-99BF-61D736120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pt-BR" sz="3600" dirty="0" err="1"/>
              <a:t>Profª</a:t>
            </a:r>
            <a:r>
              <a:rPr lang="pt-BR" sz="3600" dirty="0"/>
              <a:t>  </a:t>
            </a:r>
            <a:r>
              <a:rPr lang="pt-BR" sz="3600" dirty="0" err="1"/>
              <a:t>Georgette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998647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83CCC2-7674-4D8B-8CC6-BC7D741E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BALANÇO PATRIMONIAL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105074B-13AA-4362-B281-1BC3FB0ED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067991"/>
              </p:ext>
            </p:extLst>
          </p:nvPr>
        </p:nvGraphicFramePr>
        <p:xfrm>
          <a:off x="819898" y="1910206"/>
          <a:ext cx="10552205" cy="4494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31">
                  <a:extLst>
                    <a:ext uri="{9D8B030D-6E8A-4147-A177-3AD203B41FA5}">
                      <a16:colId xmlns:a16="http://schemas.microsoft.com/office/drawing/2014/main" val="944620606"/>
                    </a:ext>
                  </a:extLst>
                </a:gridCol>
                <a:gridCol w="5141974">
                  <a:extLst>
                    <a:ext uri="{9D8B030D-6E8A-4147-A177-3AD203B41FA5}">
                      <a16:colId xmlns:a16="http://schemas.microsoft.com/office/drawing/2014/main" val="2050484308"/>
                    </a:ext>
                  </a:extLst>
                </a:gridCol>
              </a:tblGrid>
              <a:tr h="370370">
                <a:tc>
                  <a:txBody>
                    <a:bodyPr/>
                    <a:lstStyle/>
                    <a:p>
                      <a:r>
                        <a:rPr lang="pt-BR" sz="1600"/>
                        <a:t>ATIVO</a:t>
                      </a:r>
                    </a:p>
                  </a:txBody>
                  <a:tcPr marL="78769" marR="78769" marT="39384" marB="3938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PASSIVO</a:t>
                      </a:r>
                    </a:p>
                  </a:txBody>
                  <a:tcPr marL="78769" marR="78769" marT="39384" marB="39384"/>
                </a:tc>
                <a:extLst>
                  <a:ext uri="{0D108BD9-81ED-4DB2-BD59-A6C34878D82A}">
                    <a16:rowId xmlns:a16="http://schemas.microsoft.com/office/drawing/2014/main" val="1127151661"/>
                  </a:ext>
                </a:extLst>
              </a:tr>
              <a:tr h="370370">
                <a:tc>
                  <a:txBody>
                    <a:bodyPr/>
                    <a:lstStyle/>
                    <a:p>
                      <a:r>
                        <a:rPr lang="pt-BR" sz="1600" b="1"/>
                        <a:t>ATIVO CIRCULANTE</a:t>
                      </a:r>
                    </a:p>
                  </a:txBody>
                  <a:tcPr marL="78769" marR="78769" marT="39384" marB="39384"/>
                </a:tc>
                <a:tc>
                  <a:txBody>
                    <a:bodyPr/>
                    <a:lstStyle/>
                    <a:p>
                      <a:r>
                        <a:rPr lang="pt-BR" sz="1600" b="1"/>
                        <a:t>PASSIVO CIRCULANTE          </a:t>
                      </a:r>
                      <a:r>
                        <a:rPr lang="pt-BR" sz="1600"/>
                        <a:t>-0-</a:t>
                      </a:r>
                    </a:p>
                  </a:txBody>
                  <a:tcPr marL="78769" marR="78769" marT="39384" marB="39384"/>
                </a:tc>
                <a:extLst>
                  <a:ext uri="{0D108BD9-81ED-4DB2-BD59-A6C34878D82A}">
                    <a16:rowId xmlns:a16="http://schemas.microsoft.com/office/drawing/2014/main" val="3374378668"/>
                  </a:ext>
                </a:extLst>
              </a:tr>
              <a:tr h="370370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Caixa                                                 79.000</a:t>
                      </a:r>
                    </a:p>
                  </a:txBody>
                  <a:tcPr marL="78769" marR="78769" marT="39384" marB="39384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78769" marR="78769" marT="39384" marB="39384"/>
                </a:tc>
                <a:extLst>
                  <a:ext uri="{0D108BD9-81ED-4DB2-BD59-A6C34878D82A}">
                    <a16:rowId xmlns:a16="http://schemas.microsoft.com/office/drawing/2014/main" val="2790987531"/>
                  </a:ext>
                </a:extLst>
              </a:tr>
              <a:tr h="370370">
                <a:tc>
                  <a:txBody>
                    <a:bodyPr/>
                    <a:lstStyle/>
                    <a:p>
                      <a:r>
                        <a:rPr lang="pt-BR" sz="1600">
                          <a:highlight>
                            <a:srgbClr val="FFFF00"/>
                          </a:highlight>
                        </a:rPr>
                        <a:t>Estoque de Merc.                             12.800</a:t>
                      </a:r>
                    </a:p>
                  </a:txBody>
                  <a:tcPr marL="78769" marR="78769" marT="39384" marB="39384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78769" marR="78769" marT="39384" marB="39384"/>
                </a:tc>
                <a:extLst>
                  <a:ext uri="{0D108BD9-81ED-4DB2-BD59-A6C34878D82A}">
                    <a16:rowId xmlns:a16="http://schemas.microsoft.com/office/drawing/2014/main" val="2262208526"/>
                  </a:ext>
                </a:extLst>
              </a:tr>
              <a:tr h="370370">
                <a:tc>
                  <a:txBody>
                    <a:bodyPr/>
                    <a:lstStyle/>
                    <a:p>
                      <a:r>
                        <a:rPr lang="pt-BR" sz="1600" b="1"/>
                        <a:t>Total do AC                                       91.800</a:t>
                      </a:r>
                    </a:p>
                  </a:txBody>
                  <a:tcPr marL="78769" marR="78769" marT="39384" marB="39384"/>
                </a:tc>
                <a:tc>
                  <a:txBody>
                    <a:bodyPr/>
                    <a:lstStyle/>
                    <a:p>
                      <a:r>
                        <a:rPr lang="pt-BR" sz="1600" b="1"/>
                        <a:t>Total do PC                           -0-</a:t>
                      </a:r>
                    </a:p>
                  </a:txBody>
                  <a:tcPr marL="78769" marR="78769" marT="39384" marB="39384"/>
                </a:tc>
                <a:extLst>
                  <a:ext uri="{0D108BD9-81ED-4DB2-BD59-A6C34878D82A}">
                    <a16:rowId xmlns:a16="http://schemas.microsoft.com/office/drawing/2014/main" val="4268918296"/>
                  </a:ext>
                </a:extLst>
              </a:tr>
              <a:tr h="420875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78769" marR="78769" marT="39384" marB="39384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78769" marR="78769" marT="39384" marB="39384"/>
                </a:tc>
                <a:extLst>
                  <a:ext uri="{0D108BD9-81ED-4DB2-BD59-A6C34878D82A}">
                    <a16:rowId xmlns:a16="http://schemas.microsoft.com/office/drawing/2014/main" val="3233170737"/>
                  </a:ext>
                </a:extLst>
              </a:tr>
              <a:tr h="370370">
                <a:tc>
                  <a:txBody>
                    <a:bodyPr/>
                    <a:lstStyle/>
                    <a:p>
                      <a:r>
                        <a:rPr lang="pt-BR" sz="1600" b="1"/>
                        <a:t>ATIVO NÃO CIRCULANTE</a:t>
                      </a:r>
                    </a:p>
                  </a:txBody>
                  <a:tcPr marL="78769" marR="78769" marT="39384" marB="39384"/>
                </a:tc>
                <a:tc>
                  <a:txBody>
                    <a:bodyPr/>
                    <a:lstStyle/>
                    <a:p>
                      <a:r>
                        <a:rPr lang="pt-BR" sz="1600" b="1"/>
                        <a:t>PATRIMÔNIO LÍQUIDO</a:t>
                      </a:r>
                    </a:p>
                  </a:txBody>
                  <a:tcPr marL="78769" marR="78769" marT="39384" marB="39384"/>
                </a:tc>
                <a:extLst>
                  <a:ext uri="{0D108BD9-81ED-4DB2-BD59-A6C34878D82A}">
                    <a16:rowId xmlns:a16="http://schemas.microsoft.com/office/drawing/2014/main" val="1180458118"/>
                  </a:ext>
                </a:extLst>
              </a:tr>
              <a:tr h="370370">
                <a:tc>
                  <a:txBody>
                    <a:bodyPr/>
                    <a:lstStyle/>
                    <a:p>
                      <a:r>
                        <a:rPr lang="pt-BR" sz="1600"/>
                        <a:t>Móveis                                              12.000</a:t>
                      </a:r>
                    </a:p>
                  </a:txBody>
                  <a:tcPr marL="78769" marR="78769" marT="39384" marB="3938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Capital                                      112.000</a:t>
                      </a:r>
                    </a:p>
                  </a:txBody>
                  <a:tcPr marL="78769" marR="78769" marT="39384" marB="39384"/>
                </a:tc>
                <a:extLst>
                  <a:ext uri="{0D108BD9-81ED-4DB2-BD59-A6C34878D82A}">
                    <a16:rowId xmlns:a16="http://schemas.microsoft.com/office/drawing/2014/main" val="1254001584"/>
                  </a:ext>
                </a:extLst>
              </a:tr>
              <a:tr h="370370">
                <a:tc>
                  <a:txBody>
                    <a:bodyPr/>
                    <a:lstStyle/>
                    <a:p>
                      <a:r>
                        <a:rPr lang="pt-BR" sz="1600"/>
                        <a:t>Computadores                                16.000</a:t>
                      </a:r>
                    </a:p>
                  </a:txBody>
                  <a:tcPr marL="78769" marR="78769" marT="39384" marB="39384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Reserva de Lucro                         6.600</a:t>
                      </a:r>
                    </a:p>
                  </a:txBody>
                  <a:tcPr marL="78769" marR="78769" marT="39384" marB="39384"/>
                </a:tc>
                <a:extLst>
                  <a:ext uri="{0D108BD9-81ED-4DB2-BD59-A6C34878D82A}">
                    <a16:rowId xmlns:a16="http://schemas.microsoft.com/office/drawing/2014/main" val="4082816476"/>
                  </a:ext>
                </a:extLst>
              </a:tr>
              <a:tr h="370370">
                <a:tc>
                  <a:txBody>
                    <a:bodyPr/>
                    <a:lstStyle/>
                    <a:p>
                      <a:r>
                        <a:rPr lang="pt-BR" sz="1600"/>
                        <a:t>(-) Deprec.Acumulada                   (1.200)</a:t>
                      </a:r>
                    </a:p>
                  </a:txBody>
                  <a:tcPr marL="78769" marR="78769" marT="39384" marB="39384"/>
                </a:tc>
                <a:tc>
                  <a:txBody>
                    <a:bodyPr/>
                    <a:lstStyle/>
                    <a:p>
                      <a:r>
                        <a:rPr lang="pt-BR" sz="1600" b="1"/>
                        <a:t>Total PL                                      118.600</a:t>
                      </a:r>
                    </a:p>
                  </a:txBody>
                  <a:tcPr marL="78769" marR="78769" marT="39384" marB="39384"/>
                </a:tc>
                <a:extLst>
                  <a:ext uri="{0D108BD9-81ED-4DB2-BD59-A6C34878D82A}">
                    <a16:rowId xmlns:a16="http://schemas.microsoft.com/office/drawing/2014/main" val="3678574501"/>
                  </a:ext>
                </a:extLst>
              </a:tr>
              <a:tr h="370370">
                <a:tc>
                  <a:txBody>
                    <a:bodyPr/>
                    <a:lstStyle/>
                    <a:p>
                      <a:r>
                        <a:rPr lang="pt-BR" sz="1600" b="1"/>
                        <a:t>Total do ANC                                    26.800</a:t>
                      </a:r>
                    </a:p>
                  </a:txBody>
                  <a:tcPr marL="78769" marR="78769" marT="39384" marB="39384"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L="78769" marR="78769" marT="39384" marB="39384"/>
                </a:tc>
                <a:extLst>
                  <a:ext uri="{0D108BD9-81ED-4DB2-BD59-A6C34878D82A}">
                    <a16:rowId xmlns:a16="http://schemas.microsoft.com/office/drawing/2014/main" val="3894613889"/>
                  </a:ext>
                </a:extLst>
              </a:tr>
              <a:tr h="370370">
                <a:tc>
                  <a:txBody>
                    <a:bodyPr/>
                    <a:lstStyle/>
                    <a:p>
                      <a:r>
                        <a:rPr lang="pt-BR" sz="1600" b="1"/>
                        <a:t>TOTAL DO ATIVO                            118.600</a:t>
                      </a:r>
                    </a:p>
                  </a:txBody>
                  <a:tcPr marL="78769" marR="78769" marT="39384" marB="39384"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TOTAL DO PASSIVO                   118.600</a:t>
                      </a:r>
                    </a:p>
                  </a:txBody>
                  <a:tcPr marL="78769" marR="78769" marT="39384" marB="39384"/>
                </a:tc>
                <a:extLst>
                  <a:ext uri="{0D108BD9-81ED-4DB2-BD59-A6C34878D82A}">
                    <a16:rowId xmlns:a16="http://schemas.microsoft.com/office/drawing/2014/main" val="183769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91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3EBDDC7-63F5-471C-BA95-6681ED2D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chemeClr val="bg1"/>
                </a:solidFill>
              </a:rPr>
              <a:t>OPERAÇÕES COM MERCADORIAS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0705885-A1CF-40E6-83E4-4FD0D91F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t-BR" sz="2400" dirty="0"/>
              <a:t>Utilizaremos a conta </a:t>
            </a:r>
            <a:r>
              <a:rPr lang="pt-BR" sz="2400" dirty="0">
                <a:highlight>
                  <a:srgbClr val="FFFF00"/>
                </a:highlight>
              </a:rPr>
              <a:t>Estoque de Mercadorias </a:t>
            </a:r>
            <a:r>
              <a:rPr lang="pt-BR" sz="2400" dirty="0"/>
              <a:t>para registrar as operações com mercadorias.  Ela é uma conta Patrimonial representa um bem e pertence ao </a:t>
            </a:r>
            <a:r>
              <a:rPr lang="pt-BR" sz="2400" dirty="0">
                <a:highlight>
                  <a:srgbClr val="FFFF00"/>
                </a:highlight>
              </a:rPr>
              <a:t>Ativo Circulante</a:t>
            </a:r>
            <a:r>
              <a:rPr lang="pt-BR" sz="2400" dirty="0"/>
              <a:t>.</a:t>
            </a:r>
          </a:p>
          <a:p>
            <a:pPr>
              <a:tabLst>
                <a:tab pos="717550" algn="l"/>
              </a:tabLst>
            </a:pPr>
            <a:r>
              <a:rPr lang="pt-BR" sz="2400" dirty="0">
                <a:highlight>
                  <a:srgbClr val="FFFF00"/>
                </a:highlight>
              </a:rPr>
              <a:t>Estoque de mercadorias (Final) </a:t>
            </a:r>
            <a:r>
              <a:rPr lang="pt-BR" sz="2400" dirty="0"/>
              <a:t>vai para o </a:t>
            </a:r>
            <a:r>
              <a:rPr lang="pt-BR" sz="2400" dirty="0">
                <a:highlight>
                  <a:srgbClr val="FFFF00"/>
                </a:highlight>
              </a:rPr>
              <a:t>Balanço Patrimonia</a:t>
            </a:r>
            <a:r>
              <a:rPr lang="pt-BR" sz="2400" dirty="0"/>
              <a:t>l no AC</a:t>
            </a:r>
          </a:p>
          <a:p>
            <a:r>
              <a:rPr lang="pt-BR" sz="2400" dirty="0"/>
              <a:t>O controle do Estoque de mercadorias é realizado através de </a:t>
            </a:r>
            <a:r>
              <a:rPr lang="pt-BR" sz="2400" dirty="0">
                <a:highlight>
                  <a:srgbClr val="FFFF00"/>
                </a:highlight>
              </a:rPr>
              <a:t>Inventário Permanente</a:t>
            </a:r>
            <a:r>
              <a:rPr lang="pt-BR" sz="2400" dirty="0"/>
              <a:t>, que consiste em controlar permanentemente o valor do Estoque de Mercadorias, no que se refere as compras e vendas de estoques e consequentemente seu saldo final.</a:t>
            </a:r>
          </a:p>
          <a:p>
            <a:r>
              <a:rPr lang="pt-BR" sz="2400" dirty="0"/>
              <a:t>O controle do Estoque pode ser confeccionado pelos métodos PEPS, UEPS e Custo Médio.</a:t>
            </a:r>
          </a:p>
        </p:txBody>
      </p:sp>
    </p:spTree>
    <p:extLst>
      <p:ext uri="{BB962C8B-B14F-4D97-AF65-F5344CB8AC3E}">
        <p14:creationId xmlns:p14="http://schemas.microsoft.com/office/powerpoint/2010/main" val="371240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BE4645-28DB-4189-80E2-B64BC31B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pt-BR" sz="3600" dirty="0"/>
              <a:t>RESULTADO SIMPLIFICADO DA CONTA ESTOQUE DE MERCADORIA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338B78-36A8-4045-A261-A463D336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pt-BR" sz="2400" dirty="0"/>
              <a:t>FÓRMULA</a:t>
            </a:r>
          </a:p>
          <a:p>
            <a:pPr marL="0" indent="0">
              <a:buNone/>
            </a:pPr>
            <a:r>
              <a:rPr lang="pt-BR" sz="2400" b="1" dirty="0"/>
              <a:t>                               </a:t>
            </a:r>
            <a:r>
              <a:rPr lang="pt-BR" sz="2400" b="1" dirty="0">
                <a:highlight>
                  <a:srgbClr val="FFFF00"/>
                </a:highlight>
              </a:rPr>
              <a:t>CMV = EI +C –EF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CMV</a:t>
            </a:r>
            <a:r>
              <a:rPr lang="pt-BR" sz="2400" dirty="0"/>
              <a:t> = Custo da Mercadorias Vendidas</a:t>
            </a:r>
          </a:p>
          <a:p>
            <a:pPr marL="0" indent="0">
              <a:buNone/>
            </a:pPr>
            <a:r>
              <a:rPr lang="pt-BR" sz="2400" b="1" dirty="0"/>
              <a:t>EI</a:t>
            </a:r>
            <a:r>
              <a:rPr lang="pt-BR" sz="2400" dirty="0"/>
              <a:t> = Estoque inicial de mercadorias</a:t>
            </a:r>
          </a:p>
          <a:p>
            <a:pPr marL="0" indent="0">
              <a:buNone/>
            </a:pPr>
            <a:r>
              <a:rPr lang="pt-BR" sz="2400" b="1" dirty="0"/>
              <a:t>C</a:t>
            </a:r>
            <a:r>
              <a:rPr lang="pt-BR" sz="2400" dirty="0"/>
              <a:t> = Compras de mercadorias</a:t>
            </a:r>
          </a:p>
          <a:p>
            <a:pPr marL="0" indent="0">
              <a:buNone/>
            </a:pPr>
            <a:r>
              <a:rPr lang="pt-BR" sz="2400" b="1" dirty="0"/>
              <a:t>EF</a:t>
            </a:r>
            <a:r>
              <a:rPr lang="pt-BR" sz="2400" dirty="0"/>
              <a:t> = Estoque final de mercadorias</a:t>
            </a:r>
          </a:p>
        </p:txBody>
      </p:sp>
    </p:spTree>
    <p:extLst>
      <p:ext uri="{BB962C8B-B14F-4D97-AF65-F5344CB8AC3E}">
        <p14:creationId xmlns:p14="http://schemas.microsoft.com/office/powerpoint/2010/main" val="427808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BE4645-28DB-4189-80E2-B64BC31B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pt-BR" sz="3600" b="1" dirty="0"/>
              <a:t>RESULTADO SIMPLIFICADO DA CONTA ESTOQUE DE MERCADORIA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338B78-36A8-4045-A261-A463D336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pt-BR" sz="2400" dirty="0"/>
              <a:t>FÓRMULA</a:t>
            </a:r>
          </a:p>
          <a:p>
            <a:pPr marL="0" indent="0">
              <a:buNone/>
            </a:pPr>
            <a:r>
              <a:rPr lang="pt-BR" sz="2400" b="1" dirty="0"/>
              <a:t>                               </a:t>
            </a:r>
            <a:r>
              <a:rPr lang="pt-BR" sz="2400" b="1" dirty="0">
                <a:highlight>
                  <a:srgbClr val="FFFF00"/>
                </a:highlight>
              </a:rPr>
              <a:t>CMV = EI +C –EF</a:t>
            </a:r>
          </a:p>
          <a:p>
            <a:pPr marL="0" indent="0">
              <a:buNone/>
            </a:pPr>
            <a:r>
              <a:rPr lang="pt-BR" sz="2400" b="1" dirty="0"/>
              <a:t>Apurando o CMV do Exercício</a:t>
            </a:r>
            <a:br>
              <a:rPr lang="pt-BR" sz="2400" b="1" dirty="0"/>
            </a:br>
            <a:r>
              <a:rPr lang="pt-BR" sz="2400" b="1" dirty="0"/>
              <a:t>CMV = EI + C – EF</a:t>
            </a:r>
            <a:br>
              <a:rPr lang="pt-BR" sz="2400" b="1" dirty="0"/>
            </a:br>
            <a:r>
              <a:rPr lang="pt-BR" sz="2400" b="1" dirty="0"/>
              <a:t>CMV = 0 + 64.000 - 12.800</a:t>
            </a:r>
            <a:br>
              <a:rPr lang="pt-BR" sz="2400" b="1" dirty="0"/>
            </a:br>
            <a:r>
              <a:rPr lang="pt-BR" sz="2400" b="1" dirty="0">
                <a:highlight>
                  <a:srgbClr val="FFFF00"/>
                </a:highlight>
              </a:rPr>
              <a:t>CMV = 51.200</a:t>
            </a:r>
          </a:p>
        </p:txBody>
      </p:sp>
    </p:spTree>
    <p:extLst>
      <p:ext uri="{BB962C8B-B14F-4D97-AF65-F5344CB8AC3E}">
        <p14:creationId xmlns:p14="http://schemas.microsoft.com/office/powerpoint/2010/main" val="392238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25CCE3-57FD-4FDF-8EDE-446E8576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chemeClr val="bg1"/>
                </a:solidFill>
              </a:rPr>
              <a:t>Exemplo prático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075928-223E-4CAB-AE58-C44D383F9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900" dirty="0"/>
              <a:t>01.03. Constituição do </a:t>
            </a:r>
            <a:r>
              <a:rPr lang="pt-BR" sz="1900" dirty="0">
                <a:highlight>
                  <a:srgbClr val="FFFF00"/>
                </a:highlight>
              </a:rPr>
              <a:t>Capital </a:t>
            </a:r>
            <a:r>
              <a:rPr lang="pt-BR" sz="1900" dirty="0"/>
              <a:t>em </a:t>
            </a:r>
            <a:r>
              <a:rPr lang="pt-BR" sz="1900" dirty="0">
                <a:highlight>
                  <a:srgbClr val="FFFF00"/>
                </a:highlight>
              </a:rPr>
              <a:t>dinheiro</a:t>
            </a:r>
            <a:r>
              <a:rPr lang="pt-BR" sz="1900" dirty="0"/>
              <a:t> $ 100.000 e em </a:t>
            </a:r>
            <a:r>
              <a:rPr lang="pt-BR" sz="1900" dirty="0">
                <a:highlight>
                  <a:srgbClr val="FFFF00"/>
                </a:highlight>
              </a:rPr>
              <a:t>Móveis</a:t>
            </a:r>
            <a:r>
              <a:rPr lang="pt-BR" sz="1900" dirty="0"/>
              <a:t> $12.000</a:t>
            </a:r>
          </a:p>
          <a:p>
            <a:pPr marL="0" indent="0">
              <a:buNone/>
            </a:pPr>
            <a:r>
              <a:rPr lang="pt-BR" sz="1900" dirty="0"/>
              <a:t>05.04. Compra </a:t>
            </a:r>
            <a:r>
              <a:rPr lang="pt-BR" sz="1900" dirty="0">
                <a:highlight>
                  <a:srgbClr val="FFFF00"/>
                </a:highlight>
              </a:rPr>
              <a:t>computadores </a:t>
            </a:r>
            <a:r>
              <a:rPr lang="pt-BR" sz="1900" dirty="0"/>
              <a:t>$ 16.000 </a:t>
            </a:r>
            <a:r>
              <a:rPr lang="pt-BR" sz="1900" dirty="0">
                <a:highlight>
                  <a:srgbClr val="FFFF00"/>
                </a:highlight>
              </a:rPr>
              <a:t>em dinheiro</a:t>
            </a:r>
          </a:p>
          <a:p>
            <a:pPr marL="0" indent="0">
              <a:buNone/>
            </a:pPr>
            <a:r>
              <a:rPr lang="pt-BR" sz="1900" dirty="0"/>
              <a:t>30.04. Compra 300 unidades de </a:t>
            </a:r>
            <a:r>
              <a:rPr lang="pt-BR" sz="1900" dirty="0">
                <a:highlight>
                  <a:srgbClr val="FFFF00"/>
                </a:highlight>
              </a:rPr>
              <a:t>Mercadorias</a:t>
            </a:r>
            <a:r>
              <a:rPr lang="pt-BR" sz="1900" dirty="0"/>
              <a:t> (Estoque) do produto Beta em</a:t>
            </a:r>
            <a:r>
              <a:rPr lang="pt-BR" sz="1900" dirty="0">
                <a:highlight>
                  <a:srgbClr val="FFFF00"/>
                </a:highlight>
              </a:rPr>
              <a:t> dinheiro </a:t>
            </a:r>
            <a:r>
              <a:rPr lang="pt-BR" sz="1900" dirty="0"/>
              <a:t>$ 64.000</a:t>
            </a:r>
          </a:p>
          <a:p>
            <a:pPr marL="0" indent="0">
              <a:buNone/>
            </a:pPr>
            <a:r>
              <a:rPr lang="pt-BR" sz="1900" dirty="0"/>
              <a:t>04.05. Vende  240 unid. de </a:t>
            </a:r>
            <a:r>
              <a:rPr lang="pt-BR" sz="1900" dirty="0">
                <a:highlight>
                  <a:srgbClr val="FFFF00"/>
                </a:highlight>
              </a:rPr>
              <a:t>Mercadorias</a:t>
            </a:r>
            <a:r>
              <a:rPr lang="pt-BR" sz="1900" dirty="0"/>
              <a:t> (Estoque) do produto Beta por $ 100.000 em </a:t>
            </a:r>
            <a:r>
              <a:rPr lang="pt-BR" sz="1900" dirty="0">
                <a:highlight>
                  <a:srgbClr val="FFFF00"/>
                </a:highlight>
              </a:rPr>
              <a:t>dinheiro </a:t>
            </a:r>
          </a:p>
          <a:p>
            <a:pPr marL="0" indent="0">
              <a:buNone/>
            </a:pPr>
            <a:r>
              <a:rPr lang="pt-BR" sz="1900" dirty="0"/>
              <a:t>30.05. Pagamento de </a:t>
            </a:r>
            <a:r>
              <a:rPr lang="pt-BR" sz="1900" dirty="0">
                <a:highlight>
                  <a:srgbClr val="FFFF00"/>
                </a:highlight>
              </a:rPr>
              <a:t>Despesas Operacionais </a:t>
            </a:r>
            <a:r>
              <a:rPr lang="pt-BR" sz="1900" dirty="0"/>
              <a:t>$ 24.000 e </a:t>
            </a:r>
            <a:r>
              <a:rPr lang="pt-BR" sz="1900" dirty="0">
                <a:highlight>
                  <a:srgbClr val="FFFF00"/>
                </a:highlight>
              </a:rPr>
              <a:t>ISV</a:t>
            </a:r>
            <a:r>
              <a:rPr lang="pt-BR" sz="1900" dirty="0"/>
              <a:t> $17.000 em </a:t>
            </a:r>
            <a:r>
              <a:rPr lang="pt-BR" sz="1900" dirty="0">
                <a:highlight>
                  <a:srgbClr val="FFFF00"/>
                </a:highlight>
              </a:rPr>
              <a:t>dinheiro</a:t>
            </a:r>
          </a:p>
          <a:p>
            <a:pPr marL="0" indent="0">
              <a:buNone/>
            </a:pPr>
            <a:r>
              <a:rPr lang="pt-BR" sz="1900" dirty="0"/>
              <a:t>30.06. </a:t>
            </a:r>
            <a:r>
              <a:rPr lang="pt-BR" sz="1900" dirty="0">
                <a:highlight>
                  <a:srgbClr val="FFFF00"/>
                </a:highlight>
              </a:rPr>
              <a:t>Depreciar</a:t>
            </a:r>
            <a:r>
              <a:rPr lang="pt-BR" sz="1900" dirty="0"/>
              <a:t>  </a:t>
            </a:r>
            <a:r>
              <a:rPr lang="pt-BR" sz="1900" dirty="0">
                <a:highlight>
                  <a:srgbClr val="FFFF00"/>
                </a:highlight>
              </a:rPr>
              <a:t>Móveis</a:t>
            </a:r>
            <a:r>
              <a:rPr lang="pt-BR" sz="1900" dirty="0"/>
              <a:t> 10% </a:t>
            </a:r>
            <a:r>
              <a:rPr lang="pt-BR" sz="1900" dirty="0" err="1"/>
              <a:t>a.a</a:t>
            </a:r>
            <a:r>
              <a:rPr lang="pt-BR" sz="1900" dirty="0"/>
              <a:t> e </a:t>
            </a:r>
            <a:r>
              <a:rPr lang="pt-BR" sz="1900" dirty="0">
                <a:highlight>
                  <a:srgbClr val="FFFF00"/>
                </a:highlight>
              </a:rPr>
              <a:t>Computadores </a:t>
            </a:r>
            <a:r>
              <a:rPr lang="pt-BR" sz="1900" dirty="0"/>
              <a:t>20% a.a.</a:t>
            </a:r>
          </a:p>
          <a:p>
            <a:pPr marL="0" indent="0">
              <a:buNone/>
            </a:pPr>
            <a:r>
              <a:rPr lang="pt-BR" sz="1900" dirty="0"/>
              <a:t>30.06. </a:t>
            </a:r>
            <a:r>
              <a:rPr lang="pt-BR" sz="1900" dirty="0">
                <a:highlight>
                  <a:srgbClr val="FFFF00"/>
                </a:highlight>
              </a:rPr>
              <a:t>Estoque de Mercadorias Final </a:t>
            </a:r>
            <a:r>
              <a:rPr lang="pt-BR" sz="1900" dirty="0"/>
              <a:t>= $ 12.800</a:t>
            </a:r>
          </a:p>
          <a:p>
            <a:pPr marL="0" indent="0">
              <a:buNone/>
            </a:pPr>
            <a:endParaRPr lang="pt-BR" sz="1900" dirty="0"/>
          </a:p>
          <a:p>
            <a:r>
              <a:rPr lang="pt-BR" sz="1900" dirty="0"/>
              <a:t>Contabilizar os fatos</a:t>
            </a:r>
          </a:p>
          <a:p>
            <a:r>
              <a:rPr lang="pt-BR" sz="1900" dirty="0"/>
              <a:t>Elaborar as demonstrações</a:t>
            </a:r>
          </a:p>
          <a:p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30034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F8AC77-7FD5-480E-A9E6-BB020419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pt-BR" sz="2400">
                <a:solidFill>
                  <a:schemeClr val="bg1"/>
                </a:solidFill>
              </a:rPr>
              <a:t>Contabilização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 descr="Lápis">
            <a:extLst>
              <a:ext uri="{FF2B5EF4-FFF2-40B4-BE49-F238E27FC236}">
                <a16:creationId xmlns:a16="http://schemas.microsoft.com/office/drawing/2014/main" id="{340314F6-EFAD-4516-B189-139D196A8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518" y="4824413"/>
            <a:ext cx="2035590" cy="1462087"/>
          </a:xfrm>
        </p:spPr>
      </p:pic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EE372D65-D3F6-4957-A894-72742F13BFF5}"/>
              </a:ext>
            </a:extLst>
          </p:cNvPr>
          <p:cNvGraphicFramePr>
            <a:graphicFrameLocks/>
          </p:cNvGraphicFramePr>
          <p:nvPr/>
        </p:nvGraphicFramePr>
        <p:xfrm>
          <a:off x="1319890" y="385011"/>
          <a:ext cx="9546419" cy="3799165"/>
        </p:xfrm>
        <a:graphic>
          <a:graphicData uri="http://schemas.openxmlformats.org/drawingml/2006/table">
            <a:tbl>
              <a:tblPr firstRow="1" firstCol="1" bandRow="1"/>
              <a:tblGrid>
                <a:gridCol w="681290">
                  <a:extLst>
                    <a:ext uri="{9D8B030D-6E8A-4147-A177-3AD203B41FA5}">
                      <a16:colId xmlns:a16="http://schemas.microsoft.com/office/drawing/2014/main" val="2416558658"/>
                    </a:ext>
                  </a:extLst>
                </a:gridCol>
                <a:gridCol w="1738049">
                  <a:extLst>
                    <a:ext uri="{9D8B030D-6E8A-4147-A177-3AD203B41FA5}">
                      <a16:colId xmlns:a16="http://schemas.microsoft.com/office/drawing/2014/main" val="924935855"/>
                    </a:ext>
                  </a:extLst>
                </a:gridCol>
                <a:gridCol w="1738049">
                  <a:extLst>
                    <a:ext uri="{9D8B030D-6E8A-4147-A177-3AD203B41FA5}">
                      <a16:colId xmlns:a16="http://schemas.microsoft.com/office/drawing/2014/main" val="3767458173"/>
                    </a:ext>
                  </a:extLst>
                </a:gridCol>
                <a:gridCol w="670242">
                  <a:extLst>
                    <a:ext uri="{9D8B030D-6E8A-4147-A177-3AD203B41FA5}">
                      <a16:colId xmlns:a16="http://schemas.microsoft.com/office/drawing/2014/main" val="2450724517"/>
                    </a:ext>
                  </a:extLst>
                </a:gridCol>
                <a:gridCol w="569794">
                  <a:extLst>
                    <a:ext uri="{9D8B030D-6E8A-4147-A177-3AD203B41FA5}">
                      <a16:colId xmlns:a16="http://schemas.microsoft.com/office/drawing/2014/main" val="3606401117"/>
                    </a:ext>
                  </a:extLst>
                </a:gridCol>
                <a:gridCol w="681290">
                  <a:extLst>
                    <a:ext uri="{9D8B030D-6E8A-4147-A177-3AD203B41FA5}">
                      <a16:colId xmlns:a16="http://schemas.microsoft.com/office/drawing/2014/main" val="837339848"/>
                    </a:ext>
                  </a:extLst>
                </a:gridCol>
                <a:gridCol w="1902884">
                  <a:extLst>
                    <a:ext uri="{9D8B030D-6E8A-4147-A177-3AD203B41FA5}">
                      <a16:colId xmlns:a16="http://schemas.microsoft.com/office/drawing/2014/main" val="1261416526"/>
                    </a:ext>
                  </a:extLst>
                </a:gridCol>
                <a:gridCol w="916671">
                  <a:extLst>
                    <a:ext uri="{9D8B030D-6E8A-4147-A177-3AD203B41FA5}">
                      <a16:colId xmlns:a16="http://schemas.microsoft.com/office/drawing/2014/main" val="2415229971"/>
                    </a:ext>
                  </a:extLst>
                </a:gridCol>
                <a:gridCol w="648150">
                  <a:extLst>
                    <a:ext uri="{9D8B030D-6E8A-4147-A177-3AD203B41FA5}">
                      <a16:colId xmlns:a16="http://schemas.microsoft.com/office/drawing/2014/main" val="763955716"/>
                    </a:ext>
                  </a:extLst>
                </a:gridCol>
              </a:tblGrid>
              <a:tr h="2418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Caixa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Móveis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475066"/>
                  </a:ext>
                </a:extLst>
              </a:tr>
              <a:tr h="24185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16.000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307380"/>
                  </a:ext>
                </a:extLst>
              </a:tr>
              <a:tr h="24185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64.000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10523"/>
                  </a:ext>
                </a:extLst>
              </a:tr>
              <a:tr h="458707"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24.000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17.000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810466"/>
                  </a:ext>
                </a:extLst>
              </a:tr>
              <a:tr h="241859"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97531"/>
                  </a:ext>
                </a:extLst>
              </a:tr>
              <a:tr h="241859"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228901"/>
                  </a:ext>
                </a:extLst>
              </a:tr>
              <a:tr h="241859"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79.000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613091"/>
                  </a:ext>
                </a:extLst>
              </a:tr>
              <a:tr h="230467"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365811"/>
                  </a:ext>
                </a:extLst>
              </a:tr>
              <a:tr h="230467"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574503"/>
                  </a:ext>
                </a:extLst>
              </a:tr>
              <a:tr h="2418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Capital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Computadores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193682"/>
                  </a:ext>
                </a:extLst>
              </a:tr>
              <a:tr h="241859"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112.000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16.000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174567"/>
                  </a:ext>
                </a:extLst>
              </a:tr>
              <a:tr h="241859"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014142"/>
                  </a:ext>
                </a:extLst>
              </a:tr>
              <a:tr h="241859"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848794"/>
                  </a:ext>
                </a:extLst>
              </a:tr>
              <a:tr h="230467"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868965"/>
                  </a:ext>
                </a:extLst>
              </a:tr>
              <a:tr h="230467"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93" marR="4919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708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33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35D175-F6C8-472C-8B5B-4AD4051A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pt-BR" sz="2400">
                <a:solidFill>
                  <a:schemeClr val="bg1"/>
                </a:solidFill>
              </a:rPr>
              <a:t>Contabilização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 descr="Escada longa brilhando entre escadas mais curtas opacas">
            <a:extLst>
              <a:ext uri="{FF2B5EF4-FFF2-40B4-BE49-F238E27FC236}">
                <a16:creationId xmlns:a16="http://schemas.microsoft.com/office/drawing/2014/main" id="{DD267431-F9AB-4361-990E-9DCE5E68C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588" y="4824413"/>
            <a:ext cx="1949449" cy="1462087"/>
          </a:xfrm>
        </p:spPr>
      </p:pic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7A13D265-C7AE-47CA-9BC1-CF31D55A7F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684992"/>
              </p:ext>
            </p:extLst>
          </p:nvPr>
        </p:nvGraphicFramePr>
        <p:xfrm>
          <a:off x="1449421" y="385011"/>
          <a:ext cx="9287356" cy="3799163"/>
        </p:xfrm>
        <a:graphic>
          <a:graphicData uri="http://schemas.openxmlformats.org/drawingml/2006/table">
            <a:tbl>
              <a:tblPr firstRow="1" firstCol="1" bandRow="1"/>
              <a:tblGrid>
                <a:gridCol w="3363511">
                  <a:extLst>
                    <a:ext uri="{9D8B030D-6E8A-4147-A177-3AD203B41FA5}">
                      <a16:colId xmlns:a16="http://schemas.microsoft.com/office/drawing/2014/main" val="4071616899"/>
                    </a:ext>
                  </a:extLst>
                </a:gridCol>
                <a:gridCol w="1212727">
                  <a:extLst>
                    <a:ext uri="{9D8B030D-6E8A-4147-A177-3AD203B41FA5}">
                      <a16:colId xmlns:a16="http://schemas.microsoft.com/office/drawing/2014/main" val="1481986798"/>
                    </a:ext>
                  </a:extLst>
                </a:gridCol>
                <a:gridCol w="513385">
                  <a:extLst>
                    <a:ext uri="{9D8B030D-6E8A-4147-A177-3AD203B41FA5}">
                      <a16:colId xmlns:a16="http://schemas.microsoft.com/office/drawing/2014/main" val="1961145635"/>
                    </a:ext>
                  </a:extLst>
                </a:gridCol>
                <a:gridCol w="699275">
                  <a:extLst>
                    <a:ext uri="{9D8B030D-6E8A-4147-A177-3AD203B41FA5}">
                      <a16:colId xmlns:a16="http://schemas.microsoft.com/office/drawing/2014/main" val="248552057"/>
                    </a:ext>
                  </a:extLst>
                </a:gridCol>
                <a:gridCol w="520457">
                  <a:extLst>
                    <a:ext uri="{9D8B030D-6E8A-4147-A177-3AD203B41FA5}">
                      <a16:colId xmlns:a16="http://schemas.microsoft.com/office/drawing/2014/main" val="2995405459"/>
                    </a:ext>
                  </a:extLst>
                </a:gridCol>
                <a:gridCol w="1251889">
                  <a:extLst>
                    <a:ext uri="{9D8B030D-6E8A-4147-A177-3AD203B41FA5}">
                      <a16:colId xmlns:a16="http://schemas.microsoft.com/office/drawing/2014/main" val="1978982000"/>
                    </a:ext>
                  </a:extLst>
                </a:gridCol>
                <a:gridCol w="1212727">
                  <a:extLst>
                    <a:ext uri="{9D8B030D-6E8A-4147-A177-3AD203B41FA5}">
                      <a16:colId xmlns:a16="http://schemas.microsoft.com/office/drawing/2014/main" val="2512858328"/>
                    </a:ext>
                  </a:extLst>
                </a:gridCol>
                <a:gridCol w="513385">
                  <a:extLst>
                    <a:ext uri="{9D8B030D-6E8A-4147-A177-3AD203B41FA5}">
                      <a16:colId xmlns:a16="http://schemas.microsoft.com/office/drawing/2014/main" val="3872661483"/>
                    </a:ext>
                  </a:extLst>
                </a:gridCol>
              </a:tblGrid>
              <a:tr h="300164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Estoque de </a:t>
                      </a:r>
                      <a:r>
                        <a:rPr lang="pt-BR" sz="1500" b="1" err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Merc</a:t>
                      </a:r>
                      <a:endParaRPr lang="pt-BR" sz="15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R.B.V.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18717"/>
                  </a:ext>
                </a:extLst>
              </a:tr>
              <a:tr h="3001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64.000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51.200</a:t>
                      </a:r>
                      <a:endParaRPr lang="pt-BR" sz="15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172102"/>
                  </a:ext>
                </a:extLst>
              </a:tr>
              <a:tr h="3001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12.800</a:t>
                      </a:r>
                    </a:p>
                  </a:txBody>
                  <a:tcPr marL="61187" marR="61187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136218"/>
                  </a:ext>
                </a:extLst>
              </a:tr>
              <a:tr h="3001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835376"/>
                  </a:ext>
                </a:extLst>
              </a:tr>
              <a:tr h="3076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269697"/>
                  </a:ext>
                </a:extLst>
              </a:tr>
              <a:tr h="279710"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506190"/>
                  </a:ext>
                </a:extLst>
              </a:tr>
              <a:tr h="5655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    </a:t>
                      </a:r>
                      <a:r>
                        <a:rPr lang="pt-BR" sz="1500" b="1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CMV</a:t>
                      </a:r>
                      <a:endParaRPr lang="pt-BR" sz="15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Despesas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621870"/>
                  </a:ext>
                </a:extLst>
              </a:tr>
              <a:tr h="5655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51.200</a:t>
                      </a:r>
                      <a:endParaRPr lang="pt-BR" sz="15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24.000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17.000</a:t>
                      </a:r>
                      <a:endParaRPr lang="pt-BR" sz="15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262550"/>
                  </a:ext>
                </a:extLst>
              </a:tr>
              <a:tr h="3001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520265"/>
                  </a:ext>
                </a:extLst>
              </a:tr>
              <a:tr h="3001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41906"/>
                  </a:ext>
                </a:extLst>
              </a:tr>
              <a:tr h="279710"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87" marR="6118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699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93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75669B-5504-4674-A8FC-9535BB75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pt-BR" sz="2400">
                <a:solidFill>
                  <a:schemeClr val="bg1"/>
                </a:solidFill>
              </a:rPr>
              <a:t>Contabilização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Espaço Reservado para Conteúdo 3" descr="Gota de água e ondulação">
            <a:extLst>
              <a:ext uri="{FF2B5EF4-FFF2-40B4-BE49-F238E27FC236}">
                <a16:creationId xmlns:a16="http://schemas.microsoft.com/office/drawing/2014/main" id="{F624B095-FE70-4290-9ECE-B364FCC99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80" y="4824413"/>
            <a:ext cx="2193666" cy="1462087"/>
          </a:xfrm>
        </p:spPr>
      </p:pic>
      <p:graphicFrame>
        <p:nvGraphicFramePr>
          <p:cNvPr id="10" name="Espaço Reservado para Conteúdo 6">
            <a:extLst>
              <a:ext uri="{FF2B5EF4-FFF2-40B4-BE49-F238E27FC236}">
                <a16:creationId xmlns:a16="http://schemas.microsoft.com/office/drawing/2014/main" id="{7BD3E194-36EF-4B53-8D82-A71227D115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224342"/>
              </p:ext>
            </p:extLst>
          </p:nvPr>
        </p:nvGraphicFramePr>
        <p:xfrm>
          <a:off x="861878" y="385011"/>
          <a:ext cx="10462442" cy="3799164"/>
        </p:xfrm>
        <a:graphic>
          <a:graphicData uri="http://schemas.openxmlformats.org/drawingml/2006/table">
            <a:tbl>
              <a:tblPr firstRow="1" firstCol="1" bandRow="1"/>
              <a:tblGrid>
                <a:gridCol w="663259">
                  <a:extLst>
                    <a:ext uri="{9D8B030D-6E8A-4147-A177-3AD203B41FA5}">
                      <a16:colId xmlns:a16="http://schemas.microsoft.com/office/drawing/2014/main" val="3667991395"/>
                    </a:ext>
                  </a:extLst>
                </a:gridCol>
                <a:gridCol w="1719428">
                  <a:extLst>
                    <a:ext uri="{9D8B030D-6E8A-4147-A177-3AD203B41FA5}">
                      <a16:colId xmlns:a16="http://schemas.microsoft.com/office/drawing/2014/main" val="2499351564"/>
                    </a:ext>
                  </a:extLst>
                </a:gridCol>
                <a:gridCol w="2030329">
                  <a:extLst>
                    <a:ext uri="{9D8B030D-6E8A-4147-A177-3AD203B41FA5}">
                      <a16:colId xmlns:a16="http://schemas.microsoft.com/office/drawing/2014/main" val="2176960759"/>
                    </a:ext>
                  </a:extLst>
                </a:gridCol>
                <a:gridCol w="654248">
                  <a:extLst>
                    <a:ext uri="{9D8B030D-6E8A-4147-A177-3AD203B41FA5}">
                      <a16:colId xmlns:a16="http://schemas.microsoft.com/office/drawing/2014/main" val="2404114279"/>
                    </a:ext>
                  </a:extLst>
                </a:gridCol>
                <a:gridCol w="891142">
                  <a:extLst>
                    <a:ext uri="{9D8B030D-6E8A-4147-A177-3AD203B41FA5}">
                      <a16:colId xmlns:a16="http://schemas.microsoft.com/office/drawing/2014/main" val="486044745"/>
                    </a:ext>
                  </a:extLst>
                </a:gridCol>
                <a:gridCol w="663259">
                  <a:extLst>
                    <a:ext uri="{9D8B030D-6E8A-4147-A177-3AD203B41FA5}">
                      <a16:colId xmlns:a16="http://schemas.microsoft.com/office/drawing/2014/main" val="2883761641"/>
                    </a:ext>
                  </a:extLst>
                </a:gridCol>
                <a:gridCol w="2177219">
                  <a:extLst>
                    <a:ext uri="{9D8B030D-6E8A-4147-A177-3AD203B41FA5}">
                      <a16:colId xmlns:a16="http://schemas.microsoft.com/office/drawing/2014/main" val="1240969091"/>
                    </a:ext>
                  </a:extLst>
                </a:gridCol>
                <a:gridCol w="1031838">
                  <a:extLst>
                    <a:ext uri="{9D8B030D-6E8A-4147-A177-3AD203B41FA5}">
                      <a16:colId xmlns:a16="http://schemas.microsoft.com/office/drawing/2014/main" val="3753539198"/>
                    </a:ext>
                  </a:extLst>
                </a:gridCol>
                <a:gridCol w="631720">
                  <a:extLst>
                    <a:ext uri="{9D8B030D-6E8A-4147-A177-3AD203B41FA5}">
                      <a16:colId xmlns:a16="http://schemas.microsoft.com/office/drawing/2014/main" val="3343038290"/>
                    </a:ext>
                  </a:extLst>
                </a:gridCol>
              </a:tblGrid>
              <a:tr h="3825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Deprec. Móveis</a:t>
                      </a:r>
                      <a:endParaRPr lang="pt-B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Deprec. Comput</a:t>
                      </a:r>
                      <a:endParaRPr lang="pt-B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688734"/>
                  </a:ext>
                </a:extLst>
              </a:tr>
              <a:tr h="38252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pt-B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pt-B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pt-B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pt-B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664823"/>
                  </a:ext>
                </a:extLst>
              </a:tr>
              <a:tr h="382523"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458464"/>
                  </a:ext>
                </a:extLst>
              </a:tr>
              <a:tr h="382523"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754698"/>
                  </a:ext>
                </a:extLst>
              </a:tr>
              <a:tr h="382523"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984688"/>
                  </a:ext>
                </a:extLst>
              </a:tr>
              <a:tr h="356457"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509963"/>
                  </a:ext>
                </a:extLst>
              </a:tr>
              <a:tr h="3825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Deprec. Acumulada</a:t>
                      </a:r>
                      <a:endParaRPr lang="pt-B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235275"/>
                  </a:ext>
                </a:extLst>
              </a:tr>
              <a:tr h="382523"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1.200</a:t>
                      </a:r>
                      <a:endParaRPr lang="pt-B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pt-B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458713"/>
                  </a:ext>
                </a:extLst>
              </a:tr>
              <a:tr h="382523"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271037"/>
                  </a:ext>
                </a:extLst>
              </a:tr>
              <a:tr h="382523"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975" marR="779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289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43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B0FED-F3CA-4396-A600-F947706A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pt-BR" sz="3400"/>
              <a:t>DEMONSTRAÇÃO DO RESULTADO DO EXERCÍCIO - DRE</a:t>
            </a:r>
          </a:p>
        </p:txBody>
      </p:sp>
      <p:pic>
        <p:nvPicPr>
          <p:cNvPr id="5" name="Espaço Reservado para Conteúdo 4" descr="Close de um teclado de calculadora">
            <a:extLst>
              <a:ext uri="{FF2B5EF4-FFF2-40B4-BE49-F238E27FC236}">
                <a16:creationId xmlns:a16="http://schemas.microsoft.com/office/drawing/2014/main" id="{B9808020-68E5-4B4B-87A7-2BEA18076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8" y="2467429"/>
            <a:ext cx="3505200" cy="3579734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A3737199-D649-4FB0-85AA-C42D393B3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639630"/>
              </p:ext>
            </p:extLst>
          </p:nvPr>
        </p:nvGraphicFramePr>
        <p:xfrm>
          <a:off x="5407900" y="807593"/>
          <a:ext cx="6015256" cy="523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917">
                  <a:extLst>
                    <a:ext uri="{9D8B030D-6E8A-4147-A177-3AD203B41FA5}">
                      <a16:colId xmlns:a16="http://schemas.microsoft.com/office/drawing/2014/main" val="2059223190"/>
                    </a:ext>
                  </a:extLst>
                </a:gridCol>
                <a:gridCol w="1531339">
                  <a:extLst>
                    <a:ext uri="{9D8B030D-6E8A-4147-A177-3AD203B41FA5}">
                      <a16:colId xmlns:a16="http://schemas.microsoft.com/office/drawing/2014/main" val="646346653"/>
                    </a:ext>
                  </a:extLst>
                </a:gridCol>
              </a:tblGrid>
              <a:tr h="523957">
                <a:tc>
                  <a:txBody>
                    <a:bodyPr/>
                    <a:lstStyle/>
                    <a:p>
                      <a:r>
                        <a:rPr lang="pt-BR" sz="2400">
                          <a:solidFill>
                            <a:schemeClr val="tx1"/>
                          </a:solidFill>
                        </a:rPr>
                        <a:t>DRE</a:t>
                      </a:r>
                    </a:p>
                  </a:txBody>
                  <a:tcPr marL="120105" marR="120105" marT="60052" marB="60052"/>
                </a:tc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 marL="120105" marR="120105" marT="60052" marB="60052"/>
                </a:tc>
                <a:extLst>
                  <a:ext uri="{0D108BD9-81ED-4DB2-BD59-A6C34878D82A}">
                    <a16:rowId xmlns:a16="http://schemas.microsoft.com/office/drawing/2014/main" val="592335782"/>
                  </a:ext>
                </a:extLst>
              </a:tr>
              <a:tr h="523957">
                <a:tc>
                  <a:txBody>
                    <a:bodyPr/>
                    <a:lstStyle/>
                    <a:p>
                      <a:r>
                        <a:rPr lang="pt-BR" sz="2400"/>
                        <a:t>Receita bruta de vendas(RBV)</a:t>
                      </a:r>
                    </a:p>
                  </a:txBody>
                  <a:tcPr marL="120105" marR="120105" marT="60052" marB="60052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/>
                        <a:t>100.000</a:t>
                      </a:r>
                    </a:p>
                  </a:txBody>
                  <a:tcPr marL="120105" marR="120105" marT="60052" marB="60052"/>
                </a:tc>
                <a:extLst>
                  <a:ext uri="{0D108BD9-81ED-4DB2-BD59-A6C34878D82A}">
                    <a16:rowId xmlns:a16="http://schemas.microsoft.com/office/drawing/2014/main" val="78679116"/>
                  </a:ext>
                </a:extLst>
              </a:tr>
              <a:tr h="523957">
                <a:tc>
                  <a:txBody>
                    <a:bodyPr/>
                    <a:lstStyle/>
                    <a:p>
                      <a:r>
                        <a:rPr lang="pt-BR" sz="2400" dirty="0"/>
                        <a:t>(-) </a:t>
                      </a:r>
                      <a:r>
                        <a:rPr lang="pt-BR" sz="2400" dirty="0">
                          <a:highlight>
                            <a:srgbClr val="FFFF00"/>
                          </a:highlight>
                        </a:rPr>
                        <a:t>Impostos sobre vendas</a:t>
                      </a:r>
                    </a:p>
                  </a:txBody>
                  <a:tcPr marL="120105" marR="120105" marT="60052" marB="60052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/>
                        <a:t>(17.000)</a:t>
                      </a:r>
                    </a:p>
                  </a:txBody>
                  <a:tcPr marL="120105" marR="120105" marT="60052" marB="60052"/>
                </a:tc>
                <a:extLst>
                  <a:ext uri="{0D108BD9-81ED-4DB2-BD59-A6C34878D82A}">
                    <a16:rowId xmlns:a16="http://schemas.microsoft.com/office/drawing/2014/main" val="523067209"/>
                  </a:ext>
                </a:extLst>
              </a:tr>
              <a:tr h="523957">
                <a:tc>
                  <a:txBody>
                    <a:bodyPr/>
                    <a:lstStyle/>
                    <a:p>
                      <a:r>
                        <a:rPr lang="pt-BR" sz="2400"/>
                        <a:t>=   Receita Líquida</a:t>
                      </a:r>
                    </a:p>
                  </a:txBody>
                  <a:tcPr marL="120105" marR="120105" marT="60052" marB="60052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/>
                        <a:t>83.000</a:t>
                      </a:r>
                    </a:p>
                  </a:txBody>
                  <a:tcPr marL="120105" marR="120105" marT="60052" marB="60052"/>
                </a:tc>
                <a:extLst>
                  <a:ext uri="{0D108BD9-81ED-4DB2-BD59-A6C34878D82A}">
                    <a16:rowId xmlns:a16="http://schemas.microsoft.com/office/drawing/2014/main" val="4274060788"/>
                  </a:ext>
                </a:extLst>
              </a:tr>
              <a:tr h="523957">
                <a:tc>
                  <a:txBody>
                    <a:bodyPr/>
                    <a:lstStyle/>
                    <a:p>
                      <a:r>
                        <a:rPr lang="pt-BR" sz="2400">
                          <a:highlight>
                            <a:srgbClr val="FFFF00"/>
                          </a:highlight>
                        </a:rPr>
                        <a:t>(-) CMV</a:t>
                      </a:r>
                    </a:p>
                  </a:txBody>
                  <a:tcPr marL="120105" marR="120105" marT="60052" marB="60052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>
                          <a:highlight>
                            <a:srgbClr val="FFFF00"/>
                          </a:highlight>
                        </a:rPr>
                        <a:t>(51.200</a:t>
                      </a:r>
                      <a:r>
                        <a:rPr lang="pt-BR" sz="2400"/>
                        <a:t>)</a:t>
                      </a:r>
                    </a:p>
                  </a:txBody>
                  <a:tcPr marL="120105" marR="120105" marT="60052" marB="60052"/>
                </a:tc>
                <a:extLst>
                  <a:ext uri="{0D108BD9-81ED-4DB2-BD59-A6C34878D82A}">
                    <a16:rowId xmlns:a16="http://schemas.microsoft.com/office/drawing/2014/main" val="3970279383"/>
                  </a:ext>
                </a:extLst>
              </a:tr>
              <a:tr h="523957">
                <a:tc>
                  <a:txBody>
                    <a:bodyPr/>
                    <a:lstStyle/>
                    <a:p>
                      <a:r>
                        <a:rPr lang="pt-BR" sz="2400">
                          <a:highlight>
                            <a:srgbClr val="FFFF00"/>
                          </a:highlight>
                        </a:rPr>
                        <a:t>=</a:t>
                      </a:r>
                      <a:r>
                        <a:rPr lang="pt-BR" sz="2400"/>
                        <a:t>   </a:t>
                      </a:r>
                      <a:r>
                        <a:rPr lang="pt-BR" sz="2400">
                          <a:highlight>
                            <a:srgbClr val="FFFF00"/>
                          </a:highlight>
                        </a:rPr>
                        <a:t>Lucro Bruto</a:t>
                      </a:r>
                    </a:p>
                  </a:txBody>
                  <a:tcPr marL="120105" marR="120105" marT="60052" marB="60052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/>
                        <a:t>31.800</a:t>
                      </a:r>
                    </a:p>
                  </a:txBody>
                  <a:tcPr marL="120105" marR="120105" marT="60052" marB="60052"/>
                </a:tc>
                <a:extLst>
                  <a:ext uri="{0D108BD9-81ED-4DB2-BD59-A6C34878D82A}">
                    <a16:rowId xmlns:a16="http://schemas.microsoft.com/office/drawing/2014/main" val="2015861848"/>
                  </a:ext>
                </a:extLst>
              </a:tr>
              <a:tr h="523957">
                <a:tc>
                  <a:txBody>
                    <a:bodyPr/>
                    <a:lstStyle/>
                    <a:p>
                      <a:r>
                        <a:rPr lang="pt-BR" sz="2400"/>
                        <a:t>(-)  Despesas Operacionais</a:t>
                      </a:r>
                    </a:p>
                  </a:txBody>
                  <a:tcPr marL="120105" marR="120105" marT="60052" marB="60052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/>
                        <a:t>(25.200)</a:t>
                      </a:r>
                    </a:p>
                  </a:txBody>
                  <a:tcPr marL="120105" marR="120105" marT="60052" marB="60052"/>
                </a:tc>
                <a:extLst>
                  <a:ext uri="{0D108BD9-81ED-4DB2-BD59-A6C34878D82A}">
                    <a16:rowId xmlns:a16="http://schemas.microsoft.com/office/drawing/2014/main" val="3650212451"/>
                  </a:ext>
                </a:extLst>
              </a:tr>
              <a:tr h="523957">
                <a:tc>
                  <a:txBody>
                    <a:bodyPr/>
                    <a:lstStyle/>
                    <a:p>
                      <a:r>
                        <a:rPr lang="pt-BR" sz="2400"/>
                        <a:t> </a:t>
                      </a:r>
                    </a:p>
                  </a:txBody>
                  <a:tcPr marL="120105" marR="120105" marT="60052" marB="60052"/>
                </a:tc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 marL="120105" marR="120105" marT="60052" marB="60052"/>
                </a:tc>
                <a:extLst>
                  <a:ext uri="{0D108BD9-81ED-4DB2-BD59-A6C34878D82A}">
                    <a16:rowId xmlns:a16="http://schemas.microsoft.com/office/drawing/2014/main" val="3109522350"/>
                  </a:ext>
                </a:extLst>
              </a:tr>
              <a:tr h="523957">
                <a:tc>
                  <a:txBody>
                    <a:bodyPr/>
                    <a:lstStyle/>
                    <a:p>
                      <a:r>
                        <a:rPr lang="pt-BR" sz="2400"/>
                        <a:t>(+) Outras receitas</a:t>
                      </a:r>
                    </a:p>
                  </a:txBody>
                  <a:tcPr marL="120105" marR="120105" marT="60052" marB="60052"/>
                </a:tc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 marL="120105" marR="120105" marT="60052" marB="60052"/>
                </a:tc>
                <a:extLst>
                  <a:ext uri="{0D108BD9-81ED-4DB2-BD59-A6C34878D82A}">
                    <a16:rowId xmlns:a16="http://schemas.microsoft.com/office/drawing/2014/main" val="2476447595"/>
                  </a:ext>
                </a:extLst>
              </a:tr>
              <a:tr h="523957">
                <a:tc>
                  <a:txBody>
                    <a:bodyPr/>
                    <a:lstStyle/>
                    <a:p>
                      <a:r>
                        <a:rPr lang="pt-BR" sz="2400"/>
                        <a:t>=    </a:t>
                      </a:r>
                      <a:r>
                        <a:rPr lang="pt-BR" sz="2400">
                          <a:highlight>
                            <a:srgbClr val="FFFF00"/>
                          </a:highlight>
                        </a:rPr>
                        <a:t>Resultado do Exercício</a:t>
                      </a:r>
                    </a:p>
                  </a:txBody>
                  <a:tcPr marL="120105" marR="120105" marT="60052" marB="60052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dirty="0">
                          <a:highlight>
                            <a:srgbClr val="FFFF00"/>
                          </a:highlight>
                        </a:rPr>
                        <a:t>6.600</a:t>
                      </a:r>
                    </a:p>
                  </a:txBody>
                  <a:tcPr marL="120105" marR="120105" marT="60052" marB="60052"/>
                </a:tc>
                <a:extLst>
                  <a:ext uri="{0D108BD9-81ED-4DB2-BD59-A6C34878D82A}">
                    <a16:rowId xmlns:a16="http://schemas.microsoft.com/office/drawing/2014/main" val="954975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656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5165AE5A699047A561E9B6491732A9" ma:contentTypeVersion="2" ma:contentTypeDescription="Create a new document." ma:contentTypeScope="" ma:versionID="42ae7f05036784495b0af1b26a872bf5">
  <xsd:schema xmlns:xsd="http://www.w3.org/2001/XMLSchema" xmlns:xs="http://www.w3.org/2001/XMLSchema" xmlns:p="http://schemas.microsoft.com/office/2006/metadata/properties" xmlns:ns2="dcdacd16-f0ed-4993-a7cc-b376be637484" targetNamespace="http://schemas.microsoft.com/office/2006/metadata/properties" ma:root="true" ma:fieldsID="d27af6a6131b4e4fe314b5ba22106791" ns2:_="">
    <xsd:import namespace="dcdacd16-f0ed-4993-a7cc-b376be6374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acd16-f0ed-4993-a7cc-b376be6374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EA05FF-450A-4ECF-9792-4611B889D4EA}"/>
</file>

<file path=customXml/itemProps2.xml><?xml version="1.0" encoding="utf-8"?>
<ds:datastoreItem xmlns:ds="http://schemas.openxmlformats.org/officeDocument/2006/customXml" ds:itemID="{530084F4-5363-48F0-B9EA-77E8E9EFF87E}"/>
</file>

<file path=customXml/itemProps3.xml><?xml version="1.0" encoding="utf-8"?>
<ds:datastoreItem xmlns:ds="http://schemas.openxmlformats.org/officeDocument/2006/customXml" ds:itemID="{3E82D570-CEE3-425A-9914-1436CDD0D8AF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525</Words>
  <Application>Microsoft Office PowerPoint</Application>
  <PresentationFormat>Widescreen</PresentationFormat>
  <Paragraphs>171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Tema do Office</vt:lpstr>
      <vt:lpstr>Contabilização da conta Estoque de Mercadoria</vt:lpstr>
      <vt:lpstr>OPERAÇÕES COM MERCADORIAS</vt:lpstr>
      <vt:lpstr>RESULTADO SIMPLIFICADO DA CONTA ESTOQUE DE MERCADORIA</vt:lpstr>
      <vt:lpstr>RESULTADO SIMPLIFICADO DA CONTA ESTOQUE DE MERCADORIA</vt:lpstr>
      <vt:lpstr>Exemplo prático</vt:lpstr>
      <vt:lpstr>Contabilização</vt:lpstr>
      <vt:lpstr>Contabilização</vt:lpstr>
      <vt:lpstr>Contabilização</vt:lpstr>
      <vt:lpstr>DEMONSTRAÇÃO DO RESULTADO DO EXERCÍCIO - DRE</vt:lpstr>
      <vt:lpstr>BALANÇO PATRIMONIAL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Contabilização da conta Estoque de Mercadoria</dc:title>
  <dc:creator>GEORGETTE FERRARI PRIOLI</dc:creator>
  <cp:lastModifiedBy>GEORGETTE FERRARI PRIOLI</cp:lastModifiedBy>
  <cp:revision>3</cp:revision>
  <dcterms:created xsi:type="dcterms:W3CDTF">2020-10-19T19:52:03Z</dcterms:created>
  <dcterms:modified xsi:type="dcterms:W3CDTF">2020-10-27T10:24:48Z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0x010100245165AE5A699047A561E9B6491732A9</vt:lpwstr>
  </property>
</Properties>
</file>