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3"/>
          <a:stretch/>
        </p:blipFill>
        <p:spPr>
          <a:xfrm>
            <a:off x="8820360" y="5128200"/>
            <a:ext cx="823680" cy="34092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8820000" y="5128200"/>
            <a:ext cx="823680" cy="340920"/>
          </a:xfrm>
          <a:prstGeom prst="rect">
            <a:avLst/>
          </a:prstGeom>
          <a:ln w="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2565720" y="1060200"/>
            <a:ext cx="5089320" cy="347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9600" spc="-1" strike="noStrike">
                <a:solidFill>
                  <a:srgbClr val="000000"/>
                </a:solidFill>
                <a:latin typeface="Comfortaa"/>
                <a:ea typeface="DejaVu Sans"/>
              </a:rPr>
              <a:t>LARA</a:t>
            </a:r>
            <a:br/>
            <a:r>
              <a:rPr b="0" lang="pt-BR" sz="3600" spc="-1" strike="noStrike">
                <a:solidFill>
                  <a:srgbClr val="000000"/>
                </a:solidFill>
                <a:latin typeface="Comfortaa"/>
                <a:ea typeface="DejaVu Sans"/>
              </a:rPr>
              <a:t>Plataforma de estudos</a:t>
            </a:r>
            <a:endParaRPr b="0" lang="pt-BR" sz="3600" spc="-1" strike="noStrike">
              <a:latin typeface="Arial"/>
            </a:endParaRPr>
          </a:p>
        </p:txBody>
      </p:sp>
    </p:spTree>
  </p:cSld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333720"/>
            <a:ext cx="906840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latin typeface="Comfortaa"/>
                <a:ea typeface="DejaVu Sans"/>
              </a:rPr>
              <a:t>REF. TEÓRICO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720000" y="1434600"/>
            <a:ext cx="8818920" cy="356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just">
              <a:lnSpc>
                <a:spcPct val="115000"/>
              </a:lnSpc>
              <a:spcBef>
                <a:spcPts val="1060"/>
              </a:spcBef>
            </a:pPr>
            <a:r>
              <a:rPr b="0" lang="pt-BR" sz="2200" spc="-1" strike="noStrike">
                <a:solidFill>
                  <a:srgbClr val="000000"/>
                </a:solidFill>
                <a:latin typeface="Comfortaa"/>
                <a:ea typeface="Times New Roman"/>
              </a:rPr>
              <a:t>Ainda segundo Quintanilha (2017), para que alunos se sintam a vontade em utilizar as tecnologias para auxiliar em seus estudos, os professores não devem desencorajá-los ou puni-los, mas sim orientá-los a pesquisar estes conteúdos em fontes confiáveis e com a devida responsabilidade.</a:t>
            </a:r>
            <a:endParaRPr b="0" lang="pt-BR" sz="22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333720"/>
            <a:ext cx="906840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latin typeface="Comfortaa"/>
                <a:ea typeface="DejaVu Sans"/>
              </a:rPr>
              <a:t>REF. TEÓRICO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720000" y="1434600"/>
            <a:ext cx="8818920" cy="356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just">
              <a:lnSpc>
                <a:spcPct val="115000"/>
              </a:lnSpc>
              <a:spcBef>
                <a:spcPts val="1060"/>
              </a:spcBef>
            </a:pPr>
            <a:r>
              <a:rPr b="0" lang="pt-BR" sz="2200" spc="-1" strike="noStrike">
                <a:solidFill>
                  <a:srgbClr val="000000"/>
                </a:solidFill>
                <a:latin typeface="Comfortaa"/>
                <a:ea typeface="Times New Roman"/>
              </a:rPr>
              <a:t>A respeito do papel do docente, Souza e Schneider (2012) e Quintanilha (2017) apontam que o mesmo não deve se sentir intimidado de utilizar tais ferramentas, pois assim é possível que o docente promova a autonomia de seus alunos, visto que os mesmos teriam um ótimo exemplo de como utilizá-las da melhor forma possível.</a:t>
            </a:r>
            <a:endParaRPr b="0" lang="pt-BR" sz="22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333720"/>
            <a:ext cx="906840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latin typeface="Comfortaa"/>
                <a:ea typeface="DejaVu Sans"/>
              </a:rPr>
              <a:t>METODOLOGIA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720000" y="1434600"/>
            <a:ext cx="8818920" cy="356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just">
              <a:lnSpc>
                <a:spcPct val="115000"/>
              </a:lnSpc>
              <a:spcBef>
                <a:spcPts val="1060"/>
              </a:spcBef>
            </a:pPr>
            <a:r>
              <a:rPr b="0" lang="pt-BR" sz="2200" spc="-1" strike="noStrike">
                <a:solidFill>
                  <a:srgbClr val="000000"/>
                </a:solidFill>
                <a:latin typeface="Comfortaa"/>
                <a:ea typeface="Times New Roman"/>
              </a:rPr>
              <a:t>Para o desenvolvimento deste projeto de pesquisa, foi realizado um levantamento de dados (pesquisa quantitativa) pela plataforma “Google Forms”.</a:t>
            </a:r>
            <a:endParaRPr b="0" lang="pt-BR" sz="22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60"/>
              </a:spcBef>
            </a:pPr>
            <a:endParaRPr b="0" lang="pt-BR" sz="22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60"/>
              </a:spcBef>
            </a:pPr>
            <a:r>
              <a:rPr b="0" lang="pt-BR" sz="2200" spc="-1" strike="noStrike">
                <a:solidFill>
                  <a:srgbClr val="000000"/>
                </a:solidFill>
                <a:latin typeface="Comfortaa"/>
                <a:ea typeface="Times New Roman"/>
              </a:rPr>
              <a:t>Segundo Gil (1991, p. 33), o levantamento de dados é uma ótima opção para se ter um conhecimento rápido e geral de uma população ou amostra à um custo baixo (e neste caso, praticamente nulo) e sem muitos problemas.</a:t>
            </a:r>
            <a:endParaRPr b="0" lang="pt-BR" sz="22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4000" y="333720"/>
            <a:ext cx="906840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Comfortaa"/>
                <a:ea typeface="DejaVu Sans"/>
              </a:rPr>
              <a:t>LEVANTAMENTO DE DADOS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rcRect l="931" t="8565" r="0" b="19725"/>
          <a:stretch/>
        </p:blipFill>
        <p:spPr>
          <a:xfrm>
            <a:off x="540000" y="1442520"/>
            <a:ext cx="9059760" cy="3416400"/>
          </a:xfrm>
          <a:prstGeom prst="rect">
            <a:avLst/>
          </a:prstGeom>
          <a:ln w="0">
            <a:noFill/>
          </a:ln>
        </p:spPr>
      </p:pic>
    </p:spTree>
  </p:cSld>
  <p:transition spd="slow">
    <p:fade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" descr=""/>
          <p:cNvPicPr/>
          <p:nvPr/>
        </p:nvPicPr>
        <p:blipFill>
          <a:blip r:embed="rId1"/>
          <a:srcRect l="934" t="6734" r="0" b="20125"/>
          <a:stretch/>
        </p:blipFill>
        <p:spPr>
          <a:xfrm>
            <a:off x="540000" y="1440000"/>
            <a:ext cx="8998920" cy="3478680"/>
          </a:xfrm>
          <a:prstGeom prst="rect">
            <a:avLst/>
          </a:prstGeom>
          <a:ln w="0">
            <a:noFill/>
          </a:ln>
        </p:spPr>
      </p:pic>
      <p:sp>
        <p:nvSpPr>
          <p:cNvPr id="104" name="CustomShape 1"/>
          <p:cNvSpPr/>
          <p:nvPr/>
        </p:nvSpPr>
        <p:spPr>
          <a:xfrm>
            <a:off x="504000" y="333720"/>
            <a:ext cx="906840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Comfortaa"/>
                <a:ea typeface="DejaVu Sans"/>
              </a:rPr>
              <a:t>LEVANTAMENTO DE DADOS</a:t>
            </a:r>
            <a:endParaRPr b="0" lang="pt-BR" sz="32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" descr=""/>
          <p:cNvPicPr/>
          <p:nvPr/>
        </p:nvPicPr>
        <p:blipFill>
          <a:blip r:embed="rId1"/>
          <a:srcRect l="933" t="8565" r="0" b="19725"/>
          <a:stretch/>
        </p:blipFill>
        <p:spPr>
          <a:xfrm>
            <a:off x="470880" y="1440000"/>
            <a:ext cx="9066600" cy="3418920"/>
          </a:xfrm>
          <a:prstGeom prst="rect">
            <a:avLst/>
          </a:prstGeom>
          <a:ln w="0">
            <a:noFill/>
          </a:ln>
        </p:spPr>
      </p:pic>
      <p:sp>
        <p:nvSpPr>
          <p:cNvPr id="106" name="CustomShape 1"/>
          <p:cNvSpPr/>
          <p:nvPr/>
        </p:nvSpPr>
        <p:spPr>
          <a:xfrm>
            <a:off x="504000" y="333720"/>
            <a:ext cx="906840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Comfortaa"/>
                <a:ea typeface="DejaVu Sans"/>
              </a:rPr>
              <a:t>LEVANTAMENTO DE DADOS</a:t>
            </a:r>
            <a:endParaRPr b="0" lang="pt-BR" sz="32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" descr=""/>
          <p:cNvPicPr/>
          <p:nvPr/>
        </p:nvPicPr>
        <p:blipFill>
          <a:blip r:embed="rId1"/>
          <a:srcRect l="928" t="6823" r="2324" b="19061"/>
          <a:stretch/>
        </p:blipFill>
        <p:spPr>
          <a:xfrm>
            <a:off x="470520" y="1440000"/>
            <a:ext cx="9091440" cy="3598920"/>
          </a:xfrm>
          <a:prstGeom prst="rect">
            <a:avLst/>
          </a:prstGeom>
          <a:ln w="0"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504000" y="333720"/>
            <a:ext cx="906840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Comfortaa"/>
                <a:ea typeface="DejaVu Sans"/>
              </a:rPr>
              <a:t>LEVANTAMENTO DE DADOS</a:t>
            </a:r>
            <a:endParaRPr b="0" lang="pt-BR" sz="32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" descr=""/>
          <p:cNvPicPr/>
          <p:nvPr/>
        </p:nvPicPr>
        <p:blipFill>
          <a:blip r:embed="rId1"/>
          <a:srcRect l="4035" t="0" r="27271" b="0"/>
          <a:stretch/>
        </p:blipFill>
        <p:spPr>
          <a:xfrm>
            <a:off x="540000" y="1452600"/>
            <a:ext cx="4359240" cy="3406320"/>
          </a:xfrm>
          <a:prstGeom prst="rect">
            <a:avLst/>
          </a:prstGeom>
          <a:ln w="0">
            <a:noFill/>
          </a:ln>
        </p:spPr>
      </p:pic>
      <p:pic>
        <p:nvPicPr>
          <p:cNvPr id="110" name="" descr=""/>
          <p:cNvPicPr/>
          <p:nvPr/>
        </p:nvPicPr>
        <p:blipFill>
          <a:blip r:embed="rId2"/>
          <a:srcRect l="4137" t="0" r="10260" b="0"/>
          <a:stretch/>
        </p:blipFill>
        <p:spPr>
          <a:xfrm>
            <a:off x="4680000" y="1260000"/>
            <a:ext cx="4911120" cy="3566160"/>
          </a:xfrm>
          <a:prstGeom prst="rect">
            <a:avLst/>
          </a:prstGeom>
          <a:ln w="0">
            <a:noFill/>
          </a:ln>
        </p:spPr>
      </p:pic>
      <p:sp>
        <p:nvSpPr>
          <p:cNvPr id="111" name="CustomShape 1"/>
          <p:cNvSpPr/>
          <p:nvPr/>
        </p:nvSpPr>
        <p:spPr>
          <a:xfrm>
            <a:off x="504000" y="333720"/>
            <a:ext cx="906840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Comfortaa"/>
                <a:ea typeface="DejaVu Sans"/>
              </a:rPr>
              <a:t>LEVANTAMENTO DE DADOS</a:t>
            </a:r>
            <a:endParaRPr b="0" lang="pt-BR" sz="32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" descr=""/>
          <p:cNvPicPr/>
          <p:nvPr/>
        </p:nvPicPr>
        <p:blipFill>
          <a:blip r:embed="rId1"/>
          <a:srcRect l="4301" t="0" r="12518" b="0"/>
          <a:stretch/>
        </p:blipFill>
        <p:spPr>
          <a:xfrm>
            <a:off x="540000" y="1584000"/>
            <a:ext cx="4899600" cy="3238920"/>
          </a:xfrm>
          <a:prstGeom prst="rect">
            <a:avLst/>
          </a:prstGeom>
          <a:ln w="0">
            <a:noFill/>
          </a:ln>
        </p:spPr>
      </p:pic>
      <p:pic>
        <p:nvPicPr>
          <p:cNvPr id="113" name="" descr=""/>
          <p:cNvPicPr/>
          <p:nvPr/>
        </p:nvPicPr>
        <p:blipFill>
          <a:blip r:embed="rId2"/>
          <a:srcRect l="4226" t="0" r="22477" b="0"/>
          <a:stretch/>
        </p:blipFill>
        <p:spPr>
          <a:xfrm>
            <a:off x="5400000" y="1656000"/>
            <a:ext cx="4280400" cy="3113280"/>
          </a:xfrm>
          <a:prstGeom prst="rect">
            <a:avLst/>
          </a:prstGeom>
          <a:ln w="0">
            <a:noFill/>
          </a:ln>
        </p:spPr>
      </p:pic>
      <p:sp>
        <p:nvSpPr>
          <p:cNvPr id="114" name="CustomShape 1"/>
          <p:cNvSpPr/>
          <p:nvPr/>
        </p:nvSpPr>
        <p:spPr>
          <a:xfrm>
            <a:off x="504000" y="333720"/>
            <a:ext cx="906840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Comfortaa"/>
                <a:ea typeface="DejaVu Sans"/>
              </a:rPr>
              <a:t>LEVANTAMENTO DE DADOS</a:t>
            </a:r>
            <a:endParaRPr b="0" lang="pt-BR" sz="32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333720"/>
            <a:ext cx="906840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latin typeface="Comfortaa"/>
                <a:ea typeface="DejaVu Sans"/>
              </a:rPr>
              <a:t>DESIGN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276000" y="1902600"/>
            <a:ext cx="6080760" cy="212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290160" y="1395360"/>
            <a:ext cx="3380400" cy="3238560"/>
          </a:xfrm>
          <a:prstGeom prst="rect">
            <a:avLst/>
          </a:prstGeom>
          <a:ln w="0">
            <a:noFill/>
          </a:ln>
        </p:spPr>
      </p:pic>
      <p:sp>
        <p:nvSpPr>
          <p:cNvPr id="118" name="CustomShape 3"/>
          <p:cNvSpPr/>
          <p:nvPr/>
        </p:nvSpPr>
        <p:spPr>
          <a:xfrm>
            <a:off x="1029960" y="4464000"/>
            <a:ext cx="177660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pt-BR" sz="1800" spc="-1" strike="noStrike">
                <a:solidFill>
                  <a:srgbClr val="000000"/>
                </a:solidFill>
                <a:latin typeface="Comfortaa"/>
                <a:ea typeface="DejaVu Sans"/>
              </a:rPr>
              <a:t>Logo e ícone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pt-BR" sz="1800" spc="-1" strike="noStrike">
                <a:solidFill>
                  <a:srgbClr val="000000"/>
                </a:solidFill>
                <a:latin typeface="Comfortaa"/>
                <a:ea typeface="DejaVu Sans"/>
              </a:rPr>
              <a:t>do aplicativo</a:t>
            </a:r>
            <a:endParaRPr b="0" lang="pt-BR" sz="1800" spc="-1" strike="noStrike">
              <a:latin typeface="Arial"/>
            </a:endParaRPr>
          </a:p>
        </p:txBody>
      </p:sp>
      <p:graphicFrame>
        <p:nvGraphicFramePr>
          <p:cNvPr id="119" name="Table 4"/>
          <p:cNvGraphicFramePr/>
          <p:nvPr/>
        </p:nvGraphicFramePr>
        <p:xfrm>
          <a:off x="3384000" y="1454760"/>
          <a:ext cx="6119280" cy="3658680"/>
        </p:xfrm>
        <a:graphic>
          <a:graphicData uri="http://schemas.openxmlformats.org/drawingml/2006/table">
            <a:tbl>
              <a:tblPr/>
              <a:tblGrid>
                <a:gridCol w="1528560"/>
                <a:gridCol w="1528560"/>
                <a:gridCol w="1528560"/>
                <a:gridCol w="1533960"/>
              </a:tblGrid>
              <a:tr h="914760">
                <a:tc gridSpan="2"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3200" spc="-1" strike="noStrike">
                          <a:latin typeface="Comfortaa"/>
                        </a:rPr>
                        <a:t>Cores</a:t>
                      </a:r>
                      <a:endParaRPr b="0" lang="pt-BR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078ef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3200" spc="-1" strike="noStrike">
                          <a:latin typeface="Comfortaa"/>
                        </a:rPr>
                        <a:t>Itens</a:t>
                      </a:r>
                      <a:endParaRPr b="0" lang="pt-BR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078ef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9147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pt-BR" sz="1600" spc="-1" strike="noStrike">
                          <a:latin typeface="Comfortaa"/>
                        </a:rPr>
                        <a:t>Cor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d93b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pt-BR" sz="1600" spc="-1" strike="noStrike">
                          <a:latin typeface="Comfortaa"/>
                        </a:rPr>
                        <a:t>Significado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d93b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pt-BR" sz="1600" spc="-1" strike="noStrike">
                          <a:latin typeface="Comfortaa"/>
                        </a:rPr>
                        <a:t>Item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d93b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pt-BR" sz="1600" spc="-1" strike="noStrike">
                          <a:latin typeface="Comfortaa"/>
                        </a:rPr>
                        <a:t>Significado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d93b"/>
                    </a:solidFill>
                  </a:tcPr>
                </a:tc>
              </a:tr>
              <a:tr h="9147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600" spc="-1" strike="noStrike">
                          <a:latin typeface="Comfortaa"/>
                        </a:rPr>
                        <a:t>Azul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latin typeface="Comfortaa"/>
                        </a:rPr>
                        <a:t>Serenidade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600" spc="-1" strike="noStrike">
                          <a:latin typeface="Comfortaa"/>
                        </a:rPr>
                        <a:t>Livro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latin typeface="Comfortaa"/>
                        </a:rPr>
                        <a:t>Principal fonte de conhecimento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147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600" spc="-1" strike="noStrike">
                          <a:latin typeface="Comfortaa"/>
                        </a:rPr>
                        <a:t>Amarelo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latin typeface="Comfortaa"/>
                        </a:rPr>
                        <a:t>Sabedoria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600" spc="-1" strike="noStrike">
                          <a:latin typeface="Comfortaa"/>
                        </a:rPr>
                        <a:t>Lápis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latin typeface="Comfortaa"/>
                        </a:rPr>
                        <a:t>Começo de toda ideia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ransition spd="slow"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333720"/>
            <a:ext cx="906840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latin typeface="Comfortaa"/>
                <a:ea typeface="DejaVu Sans"/>
              </a:rPr>
              <a:t>EQUIPE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612000" y="2076840"/>
            <a:ext cx="8816760" cy="180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432000" indent="-3207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omfortaa"/>
                <a:ea typeface="DejaVu Sans"/>
              </a:rPr>
              <a:t>Ana Letycia de Lima Parente</a:t>
            </a:r>
            <a:endParaRPr b="0" lang="pt-BR" sz="2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omfortaa"/>
                <a:ea typeface="DejaVu Sans"/>
              </a:rPr>
              <a:t>Augusto Belina Morais</a:t>
            </a:r>
            <a:endParaRPr b="0" lang="pt-BR" sz="2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omfortaa"/>
                <a:ea typeface="DejaVu Sans"/>
              </a:rPr>
              <a:t>Gustavo Sergio Fernandes</a:t>
            </a:r>
            <a:endParaRPr b="0" lang="pt-BR" sz="28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333720"/>
            <a:ext cx="906840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latin typeface="Comfortaa"/>
                <a:ea typeface="DejaVu Sans"/>
              </a:rPr>
              <a:t>CRONOGRAMA</a:t>
            </a:r>
            <a:endParaRPr b="0" lang="pt-BR" sz="4000" spc="-1" strike="noStrike">
              <a:latin typeface="Arial"/>
            </a:endParaRPr>
          </a:p>
        </p:txBody>
      </p:sp>
      <p:graphicFrame>
        <p:nvGraphicFramePr>
          <p:cNvPr id="121" name="Table 2"/>
          <p:cNvGraphicFramePr/>
          <p:nvPr/>
        </p:nvGraphicFramePr>
        <p:xfrm>
          <a:off x="720000" y="1476000"/>
          <a:ext cx="8819640" cy="3407760"/>
        </p:xfrm>
        <a:graphic>
          <a:graphicData uri="http://schemas.openxmlformats.org/drawingml/2006/table">
            <a:tbl>
              <a:tblPr/>
              <a:tblGrid>
                <a:gridCol w="589680"/>
                <a:gridCol w="2936880"/>
                <a:gridCol w="1763280"/>
                <a:gridCol w="1763280"/>
                <a:gridCol w="1766880"/>
              </a:tblGrid>
              <a:tr h="4845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latin typeface="Comfortaa"/>
                        </a:rPr>
                        <a:t>Nº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d93b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latin typeface="Comfortaa"/>
                        </a:rPr>
                        <a:t>Tarefa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d93b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latin typeface="Comfortaa"/>
                        </a:rPr>
                        <a:t>Responsável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d93b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latin typeface="Comfortaa"/>
                        </a:rPr>
                        <a:t>Início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d93b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latin typeface="Comfortaa"/>
                        </a:rPr>
                        <a:t>Conclusão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d93b"/>
                    </a:solidFill>
                  </a:tcPr>
                </a:tc>
              </a:tr>
              <a:tr h="5846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600" spc="-1" strike="noStrike">
                          <a:latin typeface="Comfortaa"/>
                        </a:rPr>
                        <a:t>1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Comfortaa"/>
                        </a:rPr>
                        <a:t>Escolha do Tema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latin typeface="Comfortaa"/>
                        </a:rPr>
                        <a:t>Beatriz, Gustavo, Laís, Matheus, Maurício e Vitória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Comfortaa"/>
                        </a:rPr>
                        <a:t>03/08/2018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Comfortaa"/>
                        </a:rPr>
                        <a:t>24/08/2018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846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600" spc="-1" strike="noStrike">
                          <a:latin typeface="Comfortaa"/>
                        </a:rPr>
                        <a:t>2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Comfortaa"/>
                        </a:rPr>
                        <a:t>Coleta de materiais didáticos / PTD’s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Comfortaa"/>
                        </a:rPr>
                        <a:t>Gustavo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Comfortaa"/>
                        </a:rPr>
                        <a:t>31/08/2018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Comfortaa"/>
                        </a:rPr>
                        <a:t>05/09/2018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846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600" spc="-1" strike="noStrike">
                          <a:latin typeface="Comfortaa"/>
                        </a:rPr>
                        <a:t>3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Comfortaa"/>
                        </a:rPr>
                        <a:t>Consulta c/ Coordenador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Comfortaa"/>
                        </a:rPr>
                        <a:t>Beatriz e Maurício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Comfortaa"/>
                        </a:rPr>
                        <a:t>31/08/2018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Comfortaa"/>
                        </a:rPr>
                        <a:t>14/09/2018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846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600" spc="-1" strike="noStrike">
                          <a:latin typeface="Comfortaa"/>
                        </a:rPr>
                        <a:t>4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Comfortaa"/>
                        </a:rPr>
                        <a:t>Levantamento de dados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Comfortaa"/>
                        </a:rPr>
                        <a:t>Gustavo e Laís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Comfortaa"/>
                        </a:rPr>
                        <a:t>14/09/2018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Comfortaa"/>
                        </a:rPr>
                        <a:t>28/09/2018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85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600" spc="-1" strike="noStrike">
                          <a:latin typeface="Comfortaa"/>
                        </a:rPr>
                        <a:t>5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Comfortaa"/>
                        </a:rPr>
                        <a:t>Pesquisa de materiais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latin typeface="Comfortaa"/>
                        </a:rPr>
                        <a:t>Beatriz, Gustavo, Laís, Matheus, Maurício e Vitória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Comfortaa"/>
                        </a:rPr>
                        <a:t>21/09/2018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Comfortaa"/>
                        </a:rPr>
                        <a:t>21/09/2018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ransition spd="slow">
    <p:fade/>
  </p:transition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333720"/>
            <a:ext cx="906840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latin typeface="Comfortaa"/>
                <a:ea typeface="DejaVu Sans"/>
              </a:rPr>
              <a:t>CRONOGRAMA</a:t>
            </a:r>
            <a:endParaRPr b="0" lang="pt-BR" sz="4000" spc="-1" strike="noStrike">
              <a:latin typeface="Arial"/>
            </a:endParaRPr>
          </a:p>
        </p:txBody>
      </p:sp>
      <p:graphicFrame>
        <p:nvGraphicFramePr>
          <p:cNvPr id="123" name="Table 2"/>
          <p:cNvGraphicFramePr/>
          <p:nvPr/>
        </p:nvGraphicFramePr>
        <p:xfrm>
          <a:off x="720000" y="1476000"/>
          <a:ext cx="8819640" cy="3370680"/>
        </p:xfrm>
        <a:graphic>
          <a:graphicData uri="http://schemas.openxmlformats.org/drawingml/2006/table">
            <a:tbl>
              <a:tblPr/>
              <a:tblGrid>
                <a:gridCol w="589680"/>
                <a:gridCol w="2936880"/>
                <a:gridCol w="1763280"/>
                <a:gridCol w="1763280"/>
                <a:gridCol w="1766880"/>
              </a:tblGrid>
              <a:tr h="4791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latin typeface="Comfortaa"/>
                        </a:rPr>
                        <a:t>Nº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d93b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latin typeface="Comfortaa"/>
                        </a:rPr>
                        <a:t>Tarefa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d93b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latin typeface="Comfortaa"/>
                        </a:rPr>
                        <a:t>Responsável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d93b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latin typeface="Comfortaa"/>
                        </a:rPr>
                        <a:t>Início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d93b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latin typeface="Comfortaa"/>
                        </a:rPr>
                        <a:t>Conclusão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d93b"/>
                    </a:solidFill>
                  </a:tcPr>
                </a:tc>
              </a:tr>
              <a:tr h="5781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600" spc="-1" strike="noStrike">
                          <a:latin typeface="Comfortaa"/>
                        </a:rPr>
                        <a:t>6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Comfortaa"/>
                        </a:rPr>
                        <a:t>Criação do Layout (Photoshop)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Comfortaa"/>
                        </a:rPr>
                        <a:t>Laís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Comfortaa"/>
                        </a:rPr>
                        <a:t>28/09/2018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Comfortaa"/>
                        </a:rPr>
                        <a:t>29/09/2018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81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600" spc="-1" strike="noStrike">
                          <a:latin typeface="Comfortaa"/>
                        </a:rPr>
                        <a:t>7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Comfortaa"/>
                        </a:rPr>
                        <a:t>Demo utilizando Visual Basic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Comfortaa"/>
                        </a:rPr>
                        <a:t>Maurício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Comfortaa"/>
                        </a:rPr>
                        <a:t>05/10/2018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Comfortaa"/>
                        </a:rPr>
                        <a:t>06/10/2018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81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600" spc="-1" strike="noStrike">
                          <a:latin typeface="Comfortaa"/>
                        </a:rPr>
                        <a:t>8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Comfortaa"/>
                        </a:rPr>
                        <a:t>Parte escrita (monografia)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Comfortaa"/>
                        </a:rPr>
                        <a:t>Gustavo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Comfortaa"/>
                        </a:rPr>
                        <a:t>05/10/2018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Comfortaa"/>
                        </a:rPr>
                        <a:t>27/11/2018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81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600" spc="-1" strike="noStrike">
                          <a:latin typeface="Comfortaa"/>
                        </a:rPr>
                        <a:t>9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Comfortaa"/>
                        </a:rPr>
                        <a:t>Demo oficial – Android Studio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Comfortaa"/>
                        </a:rPr>
                        <a:t>Gustavo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Comfortaa"/>
                        </a:rPr>
                        <a:t>09/11/2018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Comfortaa"/>
                        </a:rPr>
                        <a:t>27/11/2018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92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600" spc="-1" strike="noStrike">
                          <a:latin typeface="Comfortaa"/>
                        </a:rPr>
                        <a:t>10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Comfortaa"/>
                        </a:rPr>
                        <a:t>Slides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Comfortaa"/>
                        </a:rPr>
                        <a:t>Gustavo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Comfortaa"/>
                        </a:rPr>
                        <a:t>10/11/2018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Comfortaa"/>
                        </a:rPr>
                        <a:t>23/11/2018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ransition spd="slow">
    <p:fade/>
  </p:transition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333720"/>
            <a:ext cx="906840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latin typeface="Comfortaa"/>
                <a:ea typeface="DejaVu Sans"/>
              </a:rPr>
              <a:t>CRONOGRAMA</a:t>
            </a:r>
            <a:endParaRPr b="0" lang="pt-BR" sz="4000" spc="-1" strike="noStrike">
              <a:latin typeface="Arial"/>
            </a:endParaRPr>
          </a:p>
        </p:txBody>
      </p:sp>
      <p:graphicFrame>
        <p:nvGraphicFramePr>
          <p:cNvPr id="125" name="Table 2"/>
          <p:cNvGraphicFramePr/>
          <p:nvPr/>
        </p:nvGraphicFramePr>
        <p:xfrm>
          <a:off x="720000" y="1476000"/>
          <a:ext cx="8819640" cy="3366000"/>
        </p:xfrm>
        <a:graphic>
          <a:graphicData uri="http://schemas.openxmlformats.org/drawingml/2006/table">
            <a:tbl>
              <a:tblPr/>
              <a:tblGrid>
                <a:gridCol w="589680"/>
                <a:gridCol w="2936880"/>
                <a:gridCol w="1763280"/>
                <a:gridCol w="1763280"/>
                <a:gridCol w="1766880"/>
              </a:tblGrid>
              <a:tr h="4784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latin typeface="Comfortaa"/>
                        </a:rPr>
                        <a:t>Nº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d93b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latin typeface="Comfortaa"/>
                        </a:rPr>
                        <a:t>Tarefa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d93b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latin typeface="Comfortaa"/>
                        </a:rPr>
                        <a:t>Responsável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d93b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latin typeface="Comfortaa"/>
                        </a:rPr>
                        <a:t>Início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d93b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latin typeface="Comfortaa"/>
                        </a:rPr>
                        <a:t>Conclusão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d93b"/>
                    </a:solidFill>
                  </a:tcPr>
                </a:tc>
              </a:tr>
              <a:tr h="5774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600" spc="-1" strike="noStrike">
                          <a:latin typeface="Comfortaa"/>
                        </a:rPr>
                        <a:t>11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Comfortaa"/>
                        </a:rPr>
                        <a:t>Escolha do Tema da P2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Comfortaa"/>
                        </a:rPr>
                        <a:t>Ana, Augusto e Gustavo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Comfortaa"/>
                        </a:rPr>
                        <a:t>27/05/2021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Comfortaa"/>
                        </a:rPr>
                        <a:t>29/05/2021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74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600" spc="-1" strike="noStrike">
                          <a:latin typeface="Comfortaa"/>
                        </a:rPr>
                        <a:t>12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Comfortaa"/>
                        </a:rPr>
                        <a:t>Alterações na monografia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Comfortaa"/>
                        </a:rPr>
                        <a:t>Gustavo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Comfortaa"/>
                        </a:rPr>
                        <a:t>30/05/2021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Comfortaa"/>
                        </a:rPr>
                        <a:t>02/06/2021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74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600" spc="-1" strike="noStrike">
                          <a:latin typeface="Comfortaa"/>
                        </a:rPr>
                        <a:t>13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Comfortaa"/>
                        </a:rPr>
                        <a:t>Revisão da monografia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Comfortaa"/>
                        </a:rPr>
                        <a:t>Ana e Augusto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Comfortaa"/>
                        </a:rPr>
                        <a:t>02/06/2021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Comfortaa"/>
                        </a:rPr>
                        <a:t>03/06/2021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74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600" spc="-1" strike="noStrike">
                          <a:latin typeface="Comfortaa"/>
                        </a:rPr>
                        <a:t>14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Comfortaa"/>
                        </a:rPr>
                        <a:t>Alterações nos Slides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Comfortaa"/>
                        </a:rPr>
                        <a:t>Gustavo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Comfortaa"/>
                        </a:rPr>
                        <a:t>02/06/2021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Comfortaa"/>
                        </a:rPr>
                        <a:t>03/06/2021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81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600" spc="-1" strike="noStrike">
                          <a:latin typeface="Comfortaa"/>
                        </a:rPr>
                        <a:t>15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Comfortaa"/>
                        </a:rPr>
                        <a:t>Demo atualizada – React Native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Comfortaa"/>
                        </a:rPr>
                        <a:t>Gustavo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Comfortaa"/>
                        </a:rPr>
                        <a:t>03/06/2021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Comfortaa"/>
                        </a:rPr>
                        <a:t>09/06/2021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ransition spd="slow">
    <p:fade/>
  </p:transition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333720"/>
            <a:ext cx="906840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latin typeface="Comfortaa"/>
                <a:ea typeface="DejaVu Sans"/>
              </a:rPr>
              <a:t>BIBLIOGRAFIA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12000" y="1434600"/>
            <a:ext cx="8816760" cy="32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 fontScale="56000"/>
          </a:bodyPr>
          <a:p>
            <a:pPr algn="just">
              <a:lnSpc>
                <a:spcPct val="100000"/>
              </a:lnSpc>
              <a:spcBef>
                <a:spcPts val="1060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omfortaa"/>
                <a:ea typeface="DejaVu Sans"/>
              </a:rPr>
              <a:t>CALEGARI, Luiza. </a:t>
            </a:r>
            <a:r>
              <a:rPr b="1" lang="pt-BR" sz="2000" spc="-1" strike="noStrike">
                <a:solidFill>
                  <a:srgbClr val="000000"/>
                </a:solidFill>
                <a:latin typeface="Comfortaa"/>
                <a:ea typeface="DejaVu Sans"/>
              </a:rPr>
              <a:t>Brasil fica em 2º em ranking de ignorância sobre a realidade.</a:t>
            </a:r>
            <a:r>
              <a:rPr b="0" lang="pt-BR" sz="2000" spc="-1" strike="noStrike">
                <a:solidFill>
                  <a:srgbClr val="000000"/>
                </a:solidFill>
                <a:latin typeface="Comfortaa"/>
                <a:ea typeface="DejaVu Sans"/>
              </a:rPr>
              <a:t> 2017. Disponível em: </a:t>
            </a:r>
            <a:r>
              <a:rPr b="0" i="1" lang="pt-BR" sz="2000" spc="-1" strike="noStrike">
                <a:solidFill>
                  <a:srgbClr val="000000"/>
                </a:solidFill>
                <a:latin typeface="Comfortaa"/>
                <a:ea typeface="DejaVu Sans"/>
              </a:rPr>
              <a:t>&lt;https://exame.abril.com.br/brasil/brasil-fica-em-2o-em-ranking-de-ignorancia-sobre-a-realidade/&gt;</a:t>
            </a:r>
            <a:r>
              <a:rPr b="0" lang="pt-BR" sz="2000" spc="-1" strike="noStrike">
                <a:solidFill>
                  <a:srgbClr val="000000"/>
                </a:solidFill>
                <a:latin typeface="Comfortaa"/>
                <a:ea typeface="DejaVu Sans"/>
              </a:rPr>
              <a:t>. Acesso em:  23 ago. 2018.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60"/>
              </a:spcBef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60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omfortaa"/>
                <a:ea typeface="DejaVu Sans"/>
              </a:rPr>
              <a:t>CORTELLA, Mario Sergio. </a:t>
            </a:r>
            <a:r>
              <a:rPr b="1" lang="pt-BR" sz="2000" spc="-1" strike="noStrike">
                <a:solidFill>
                  <a:srgbClr val="000000"/>
                </a:solidFill>
                <a:latin typeface="Comfortaa"/>
                <a:ea typeface="DejaVu Sans"/>
              </a:rPr>
              <a:t>Educação, Escola e Docência</a:t>
            </a:r>
            <a:r>
              <a:rPr b="0" lang="pt-BR" sz="2000" spc="-1" strike="noStrike">
                <a:solidFill>
                  <a:srgbClr val="000000"/>
                </a:solidFill>
                <a:latin typeface="Comfortaa"/>
                <a:ea typeface="DejaVu Sans"/>
              </a:rPr>
              <a:t>. 1. ed. São Paulo: Cortez Editora, 2014.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60"/>
              </a:spcBef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60"/>
              </a:spcBef>
            </a:pPr>
            <a:r>
              <a:rPr b="1" lang="pt-BR" sz="2000" spc="-1" strike="noStrike">
                <a:solidFill>
                  <a:srgbClr val="000000"/>
                </a:solidFill>
                <a:latin typeface="Comfortaa"/>
                <a:ea typeface="DejaVu Sans"/>
              </a:rPr>
              <a:t>FAKE News: entenda o fenômeno social</a:t>
            </a:r>
            <a:r>
              <a:rPr b="0" lang="pt-BR" sz="2000" spc="-1" strike="noStrike">
                <a:solidFill>
                  <a:srgbClr val="000000"/>
                </a:solidFill>
                <a:latin typeface="Comfortaa"/>
                <a:ea typeface="DejaVu Sans"/>
              </a:rPr>
              <a:t>. 2018. Disponível em: &lt;https://descomplica.com.br/tudo-sobre-enem/novidades/fake-news-como-cai-no-enem&gt;. Acesso em: 23 ago. 2018.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60"/>
              </a:spcBef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60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omfortaa"/>
                <a:ea typeface="DejaVu Sans"/>
              </a:rPr>
              <a:t>GIL, Antônio C. </a:t>
            </a:r>
            <a:r>
              <a:rPr b="1" lang="pt-BR" sz="2000" spc="-1" strike="noStrike">
                <a:solidFill>
                  <a:srgbClr val="000000"/>
                </a:solidFill>
                <a:latin typeface="Comfortaa"/>
                <a:ea typeface="DejaVu Sans"/>
              </a:rPr>
              <a:t>Como Elaborar Projetos de Pesquisa</a:t>
            </a:r>
            <a:r>
              <a:rPr b="0" lang="pt-BR" sz="2000" spc="-1" strike="noStrike">
                <a:solidFill>
                  <a:srgbClr val="000000"/>
                </a:solidFill>
                <a:latin typeface="Comfortaa"/>
                <a:ea typeface="DejaVu Sans"/>
              </a:rPr>
              <a:t>. 3. ed. São Paulo: Atlas S.A., 1991. 158 p</a:t>
            </a:r>
            <a:endParaRPr b="0" lang="pt-BR" sz="20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333720"/>
            <a:ext cx="906840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latin typeface="Comfortaa"/>
                <a:ea typeface="DejaVu Sans"/>
              </a:rPr>
              <a:t>BIBLIOGRAFIA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612000" y="1434600"/>
            <a:ext cx="8816760" cy="32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 fontScale="70000"/>
          </a:bodyPr>
          <a:p>
            <a:pPr algn="just">
              <a:lnSpc>
                <a:spcPct val="100000"/>
              </a:lnSpc>
              <a:spcBef>
                <a:spcPts val="1060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Comfortaa"/>
                <a:ea typeface="DejaVu Sans"/>
              </a:rPr>
              <a:t>QUINTANILHA, Luiz Fernando. Inovação pedagógica universitária mediada pelo Facebook e YouTube: uma experiência de ensino-aprendizagem direcionado à geração-Z. </a:t>
            </a:r>
            <a:r>
              <a:rPr b="1" lang="pt-BR" sz="1800" spc="-1" strike="noStrike">
                <a:solidFill>
                  <a:srgbClr val="000000"/>
                </a:solidFill>
                <a:latin typeface="Comfortaa"/>
                <a:ea typeface="DejaVu Sans"/>
              </a:rPr>
              <a:t>Educar em Revista</a:t>
            </a:r>
            <a:r>
              <a:rPr b="0" lang="pt-BR" sz="1800" spc="-1" strike="noStrike">
                <a:solidFill>
                  <a:srgbClr val="000000"/>
                </a:solidFill>
                <a:latin typeface="Comfortaa"/>
                <a:ea typeface="DejaVu Sans"/>
              </a:rPr>
              <a:t>, [s.l.], n. 65, p.249-263, set. 2017. FapUNIFESP (SciELO). http://dx.doi.org/10.1590/0104-4060.50027.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60"/>
              </a:spcBef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60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Comfortaa"/>
                <a:ea typeface="DejaVu Sans"/>
              </a:rPr>
              <a:t>SOUZA, A.; SCHNEIDER, H. </a:t>
            </a:r>
            <a:r>
              <a:rPr b="1" lang="pt-BR" sz="1800" spc="-1" strike="noStrike">
                <a:solidFill>
                  <a:srgbClr val="000000"/>
                </a:solidFill>
                <a:latin typeface="Comfortaa"/>
                <a:ea typeface="DejaVu Sans"/>
              </a:rPr>
              <a:t>Aprendizagem Nas Redes Sociais: Colaboração Online Na Prática De Ensino Presencial</a:t>
            </a:r>
            <a:r>
              <a:rPr b="0" lang="pt-BR" sz="1800" spc="-1" strike="noStrike">
                <a:solidFill>
                  <a:srgbClr val="000000"/>
                </a:solidFill>
                <a:latin typeface="Comfortaa"/>
                <a:ea typeface="DejaVu Sans"/>
              </a:rPr>
              <a:t>. SIED: EnPED-Simpósio Internacional de Educação a Distância, p. 1–10, 2012.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60"/>
              </a:spcBef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60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Comfortaa"/>
                <a:ea typeface="DejaVu Sans"/>
              </a:rPr>
              <a:t>VITORINO, Fabrício. </a:t>
            </a:r>
            <a:r>
              <a:rPr b="1" lang="pt-BR" sz="1800" spc="-1" strike="noStrike">
                <a:solidFill>
                  <a:srgbClr val="000000"/>
                </a:solidFill>
                <a:latin typeface="Comfortaa"/>
                <a:ea typeface="DejaVu Sans"/>
              </a:rPr>
              <a:t>Brasil cai para último lugar no ranking de Status do Professor</a:t>
            </a:r>
            <a:r>
              <a:rPr b="0" lang="pt-BR" sz="1800" spc="-1" strike="noStrike">
                <a:solidFill>
                  <a:srgbClr val="000000"/>
                </a:solidFill>
                <a:latin typeface="Comfortaa"/>
                <a:ea typeface="DejaVu Sans"/>
              </a:rPr>
              <a:t>. 2018. Disponível em: &lt;https://g1.globo.com/educacao/noticia/2018/11/08/brasil-cai-para-ultimo-lugar-no- ranking-de-status-do-professor&gt;. Acesso em: 09 nov. 2018.</a:t>
            </a:r>
            <a:endParaRPr b="0" lang="pt-BR" sz="18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333720"/>
            <a:ext cx="906840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latin typeface="Comfortaa"/>
                <a:ea typeface="DejaVu Sans"/>
              </a:rPr>
              <a:t>ENCERRAMENTO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648000" y="1662840"/>
            <a:ext cx="8816760" cy="234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just">
              <a:lnSpc>
                <a:spcPct val="100000"/>
              </a:lnSpc>
              <a:spcBef>
                <a:spcPts val="1060"/>
              </a:spcBef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60"/>
              </a:spcBef>
            </a:pPr>
            <a:r>
              <a:rPr b="0" i="1" lang="pt-BR" sz="3200" spc="-1" strike="noStrike">
                <a:solidFill>
                  <a:srgbClr val="000000"/>
                </a:solidFill>
                <a:latin typeface="Comfortaa"/>
                <a:ea typeface="DejaVu Sans"/>
              </a:rPr>
              <a:t>“</a:t>
            </a:r>
            <a:r>
              <a:rPr b="0" i="1" lang="pt-BR" sz="3200" spc="-1" strike="noStrike">
                <a:solidFill>
                  <a:srgbClr val="000000"/>
                </a:solidFill>
                <a:latin typeface="Comfortaa"/>
                <a:ea typeface="DejaVu Sans"/>
              </a:rPr>
              <a:t>Onde quer que haja mulheres e homens, há sempre o que fazer, há sempre o que ensinar, há sempre o que aprender.”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60"/>
              </a:spcBef>
            </a:pPr>
            <a:r>
              <a:rPr b="1" lang="pt-BR" sz="3200" spc="-1" strike="noStrike" u="sng">
                <a:solidFill>
                  <a:srgbClr val="000000"/>
                </a:solidFill>
                <a:uFillTx/>
                <a:latin typeface="Comfortaa"/>
                <a:ea typeface="DejaVu Sans"/>
              </a:rPr>
              <a:t>Paulo Freire</a:t>
            </a:r>
            <a:endParaRPr b="0" lang="pt-BR" sz="32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333720"/>
            <a:ext cx="906840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latin typeface="Comfortaa"/>
                <a:ea typeface="DejaVu Sans"/>
              </a:rPr>
              <a:t>INTRODUÇÃO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720000" y="1434600"/>
            <a:ext cx="8818920" cy="356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just">
              <a:lnSpc>
                <a:spcPct val="115000"/>
              </a:lnSpc>
              <a:spcBef>
                <a:spcPts val="1060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omfortaa"/>
                <a:ea typeface="Times New Roman"/>
              </a:rPr>
              <a:t>Devido o advento da internet e a constante evolução da tecnologia, as pessoas acabaram por adquirir um acesso maior à informação.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60"/>
              </a:spcBef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60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omfortaa"/>
                <a:ea typeface="Times New Roman"/>
              </a:rPr>
              <a:t>Porém com o passar do tempo o que deveria servir como uma ferramenta para trazer o progresso e a evolução da sociedade tem servido cada vez mais para fins indevidos, como mostra o fenômeno da “pós-verdade” e a constante propagação de fake news e teorias da conspiração completamente infundadas sobre quaisquer que sejam os assuntos em questão</a:t>
            </a:r>
            <a:endParaRPr b="0" lang="pt-BR" sz="20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33720"/>
            <a:ext cx="906840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latin typeface="Comfortaa"/>
                <a:ea typeface="DejaVu Sans"/>
              </a:rPr>
              <a:t>PROBLEMÁTICA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720000" y="1434600"/>
            <a:ext cx="8818920" cy="356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just">
              <a:lnSpc>
                <a:spcPct val="115000"/>
              </a:lnSpc>
              <a:spcBef>
                <a:spcPts val="1060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omfortaa"/>
                <a:ea typeface="Times New Roman"/>
              </a:rPr>
              <a:t>Com um sistema de ensino que já apresentava grandes problemas antes mesmo da pandemia de COVID-19, “educação de qualidade” no Brasil tem se tornando algo cada vez mais luxuoso e reservada apenas a uma pequena parcela da população.</a:t>
            </a:r>
            <a:endParaRPr b="0" lang="pt-BR" sz="20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33720"/>
            <a:ext cx="906840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latin typeface="Comfortaa"/>
                <a:ea typeface="DejaVu Sans"/>
              </a:rPr>
              <a:t>OBJETIVOS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720000" y="1434600"/>
            <a:ext cx="8818920" cy="356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 fontScale="66000"/>
          </a:bodyPr>
          <a:p>
            <a:pPr algn="just">
              <a:lnSpc>
                <a:spcPct val="115000"/>
              </a:lnSpc>
              <a:spcBef>
                <a:spcPts val="106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Comfortaa"/>
                <a:ea typeface="Times New Roman"/>
              </a:rPr>
              <a:t>GERAL:</a:t>
            </a:r>
            <a:endParaRPr b="0" lang="pt-BR" sz="2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60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Comfortaa"/>
                <a:ea typeface="Times New Roman"/>
              </a:rPr>
              <a:t>Por meio de uma plataforma online, buscamos ampliar o acesso à informação e materiais de apoio de qualidade para as pessoas (especialmente estudantes) que desejam ampliar seus conhecimentos ou reforçar áreas específicas que acreditam que possam ser melhoradas.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60"/>
              </a:spcBef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6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Comfortaa"/>
                <a:ea typeface="Times New Roman"/>
              </a:rPr>
              <a:t>ESPECÍFICOS:</a:t>
            </a:r>
            <a:endParaRPr b="0" lang="pt-BR" sz="2400" spc="-1" strike="noStrike">
              <a:latin typeface="Arial"/>
            </a:endParaRPr>
          </a:p>
          <a:p>
            <a:pPr marL="216000" indent="-214920" algn="just">
              <a:lnSpc>
                <a:spcPct val="115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omfortaa"/>
                <a:ea typeface="Times New Roman"/>
              </a:rPr>
              <a:t>Compreender áreas de descontentamento dos estudantes em relação à escola e os métodos de ensino atuais;</a:t>
            </a:r>
            <a:endParaRPr b="0" lang="pt-BR" sz="1800" spc="-1" strike="noStrike">
              <a:latin typeface="Arial"/>
            </a:endParaRPr>
          </a:p>
          <a:p>
            <a:pPr marL="216000" indent="-214920" algn="just">
              <a:lnSpc>
                <a:spcPct val="115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omfortaa"/>
                <a:ea typeface="Times New Roman"/>
              </a:rPr>
              <a:t>Compreender o currículo escolar;</a:t>
            </a:r>
            <a:endParaRPr b="0" lang="pt-BR" sz="1800" spc="-1" strike="noStrike">
              <a:latin typeface="Arial"/>
            </a:endParaRPr>
          </a:p>
          <a:p>
            <a:pPr marL="216000" indent="-214920" algn="just">
              <a:lnSpc>
                <a:spcPct val="115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omfortaa"/>
                <a:ea typeface="Times New Roman"/>
              </a:rPr>
              <a:t>Fornecer conteúdos e materiais que sejam amigáveis ao usuário;</a:t>
            </a:r>
            <a:endParaRPr b="0" lang="pt-BR" sz="1800" spc="-1" strike="noStrike">
              <a:latin typeface="Arial"/>
            </a:endParaRPr>
          </a:p>
          <a:p>
            <a:pPr marL="216000" indent="-214920" algn="just">
              <a:lnSpc>
                <a:spcPct val="115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omfortaa"/>
                <a:ea typeface="Times New Roman"/>
              </a:rPr>
              <a:t>Criar meios que facilitem o trabalho de educadores e professores.</a:t>
            </a:r>
            <a:endParaRPr b="0" lang="pt-BR" sz="18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333720"/>
            <a:ext cx="906840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latin typeface="Comfortaa"/>
                <a:ea typeface="DejaVu Sans"/>
              </a:rPr>
              <a:t>JUSTIFICATIVA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720000" y="1434600"/>
            <a:ext cx="8818920" cy="356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just">
              <a:lnSpc>
                <a:spcPct val="115000"/>
              </a:lnSpc>
              <a:spcBef>
                <a:spcPts val="1060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omfortaa"/>
                <a:ea typeface="Times New Roman"/>
              </a:rPr>
              <a:t>Em dezembro de 2017, a revista “EXAME” realizou uma pesquisa que comprovou que o Brasil é o segundo país no ranking de “Ignorância sobre a Realidade”, ficando atrás apenas da África do Sul. Embora nessa pesquisa não sejam avaliados muitos critérios acadêmicos, serve para mostrar o quanto o povo brasileiro tem abusado cada vez mais do fenômeno do “Post-truth” ou “Pós verdade” em uma tradução literal.</a:t>
            </a:r>
            <a:endParaRPr b="0" lang="pt-BR" sz="20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333720"/>
            <a:ext cx="906840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latin typeface="Comfortaa"/>
                <a:ea typeface="DejaVu Sans"/>
              </a:rPr>
              <a:t>HIPÓTESES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1434600"/>
            <a:ext cx="8818920" cy="356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just">
              <a:lnSpc>
                <a:spcPct val="115000"/>
              </a:lnSpc>
              <a:spcBef>
                <a:spcPts val="1060"/>
              </a:spcBef>
            </a:pPr>
            <a:r>
              <a:rPr b="0" lang="pt-BR" sz="2200" spc="-1" strike="noStrike">
                <a:solidFill>
                  <a:srgbClr val="000000"/>
                </a:solidFill>
                <a:latin typeface="Comfortaa"/>
                <a:ea typeface="Times New Roman"/>
              </a:rPr>
              <a:t>Pensando na possibilidade de que os usuários encontrem dificuldades em um primeiro contato com uma plataforma do tipo, a mesmo apresentará uma interface simples e amigável, apresentando os conteúdos de forma prática e direta, fornecendo também materiais complementares sobre os assuntos estudados para auxiliar na fixação dos conteúdos.</a:t>
            </a:r>
            <a:endParaRPr b="0" lang="pt-BR" sz="22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333720"/>
            <a:ext cx="906840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latin typeface="Comfortaa"/>
                <a:ea typeface="DejaVu Sans"/>
              </a:rPr>
              <a:t>REF. TEÓRICO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720000" y="1434600"/>
            <a:ext cx="8818920" cy="356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just">
              <a:lnSpc>
                <a:spcPct val="115000"/>
              </a:lnSpc>
              <a:spcBef>
                <a:spcPts val="1060"/>
              </a:spcBef>
            </a:pPr>
            <a:r>
              <a:rPr b="0" lang="pt-BR" sz="2200" spc="-1" strike="noStrike">
                <a:solidFill>
                  <a:srgbClr val="000000"/>
                </a:solidFill>
                <a:latin typeface="Comfortaa"/>
                <a:ea typeface="Times New Roman"/>
              </a:rPr>
              <a:t>Para Gunter (2018), embora esta ideia (de uma plataforma de estudos) já não seja mais tão inovadora quanto foi um dia, o conceito de poder estudar a qualquer momento com uma flexibilidade enorme é algo que pode sim ser considerado de extrema utilidade na sociedade contemporânea.</a:t>
            </a:r>
            <a:endParaRPr b="0" lang="pt-BR" sz="22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333720"/>
            <a:ext cx="906840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latin typeface="Comfortaa"/>
                <a:ea typeface="DejaVu Sans"/>
              </a:rPr>
              <a:t>REF. TEÓRICO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720000" y="1434600"/>
            <a:ext cx="8818920" cy="356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just">
              <a:lnSpc>
                <a:spcPct val="115000"/>
              </a:lnSpc>
              <a:spcBef>
                <a:spcPts val="1060"/>
              </a:spcBef>
            </a:pPr>
            <a:r>
              <a:rPr b="0" lang="pt-BR" sz="2200" spc="-1" strike="noStrike">
                <a:solidFill>
                  <a:srgbClr val="000000"/>
                </a:solidFill>
                <a:latin typeface="Comfortaa"/>
                <a:ea typeface="Times New Roman"/>
              </a:rPr>
              <a:t>Quintanilha (2017) aponta que tem se tornado cada vez mais difícil para os educadores ministrarem suas aulas enquanto se prendem aos modelos e métodos de ensino arcaicos, por este motivo, teóricos como Cortella (2014) apontam que as instituições de ensino deveriam buscar modelos que englobem as inovações tecnológicas</a:t>
            </a:r>
            <a:endParaRPr b="0" lang="pt-BR" sz="2200" spc="-1" strike="noStrike">
              <a:latin typeface="Arial"/>
            </a:endParaRPr>
          </a:p>
        </p:txBody>
      </p:sp>
    </p:spTree>
  </p:cSld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Application>LibreOffice/7.0.6.2$Linux_X86_64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2018-11-10T00:42:22Z</dcterms:created>
  <dc:creator/>
  <dc:description/>
  <dc:language>pt-BR</dc:language>
  <cp:lastModifiedBy/>
  <dcterms:modified xsi:type="dcterms:W3CDTF">2021-06-12T20:46:22Z</dcterms:modified>
  <cp:revision>21</cp:revision>
  <dc:subject/>
  <dc:title>Blueprint Plans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