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jpeg" ContentType="image/jpeg"/>
  <Override PartName="/ppt/media/image18.png" ContentType="image/png"/>
  <Override PartName="/ppt/media/image17.png" ContentType="image/png"/>
  <Override PartName="/ppt/media/image32.jpeg" ContentType="image/jpeg"/>
  <Override PartName="/ppt/media/image16.jpeg" ContentType="image/jpeg"/>
  <Override PartName="/ppt/media/image15.jpeg" ContentType="image/jpeg"/>
  <Override PartName="/ppt/media/image24.png" ContentType="image/png"/>
  <Override PartName="/ppt/media/image1.png" ContentType="image/png"/>
  <Override PartName="/ppt/media/image31.png" ContentType="image/png"/>
  <Override PartName="/ppt/media/image12.png" ContentType="image/png"/>
  <Override PartName="/ppt/media/image14.jpeg" ContentType="image/jpe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4.jpeg" ContentType="image/jpe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33.jpeg" ContentType="image/jpe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c1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organic-01.png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022480" y="1022040"/>
            <a:ext cx="5098680" cy="3135240"/>
          </a:xfrm>
          <a:prstGeom prst="rect">
            <a:avLst/>
          </a:prstGeom>
          <a:solidFill>
            <a:schemeClr val="l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4161960" y="756720"/>
            <a:ext cx="819360" cy="8193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c1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15;p3" descr="organic-02.png"/>
          <p:cNvPicPr/>
          <p:nvPr/>
        </p:nvPicPr>
        <p:blipFill>
          <a:blip r:embed="rId2">
            <a:alphaModFix amt="24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2022480" y="1022040"/>
            <a:ext cx="5098680" cy="313524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4161960" y="756720"/>
            <a:ext cx="819360" cy="8193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2;p7" descr="organic-02.png"/>
          <p:cNvPicPr/>
          <p:nvPr/>
        </p:nvPicPr>
        <p:blipFill>
          <a:blip r:embed="rId2">
            <a:alphaModFix amt="5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1"/>
          <p:cNvSpPr/>
          <p:nvPr/>
        </p:nvSpPr>
        <p:spPr>
          <a:xfrm>
            <a:off x="2066040" y="715320"/>
            <a:ext cx="6595920" cy="39099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405000" y="441000"/>
            <a:ext cx="1979640" cy="1979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75;p12" descr="organic-01.png"/>
          <p:cNvPicPr/>
          <p:nvPr/>
        </p:nvPicPr>
        <p:blipFill>
          <a:blip r:embed="rId2">
            <a:alphaModFix amt="4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c1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5;p3" descr="organic-02.png"/>
          <p:cNvPicPr/>
          <p:nvPr/>
        </p:nvPicPr>
        <p:blipFill>
          <a:blip r:embed="rId2">
            <a:alphaModFix amt="24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022480" y="1022040"/>
            <a:ext cx="5098680" cy="313524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4161960" y="756720"/>
            <a:ext cx="819360" cy="8193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42;p7" descr="organic-02.png"/>
          <p:cNvPicPr/>
          <p:nvPr/>
        </p:nvPicPr>
        <p:blipFill>
          <a:blip r:embed="rId2">
            <a:alphaModFix amt="5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2066040" y="715320"/>
            <a:ext cx="6595920" cy="39099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405000" y="441000"/>
            <a:ext cx="1979640" cy="1979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c1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5;p3" descr="organic-02.png"/>
          <p:cNvPicPr/>
          <p:nvPr/>
        </p:nvPicPr>
        <p:blipFill>
          <a:blip r:embed="rId2">
            <a:alphaModFix amt="24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022480" y="1022040"/>
            <a:ext cx="5098680" cy="313524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4161960" y="756720"/>
            <a:ext cx="819360" cy="8193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42;p7" descr="organic-02.png"/>
          <p:cNvPicPr/>
          <p:nvPr/>
        </p:nvPicPr>
        <p:blipFill>
          <a:blip r:embed="rId2">
            <a:alphaModFix amt="5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2066040" y="715320"/>
            <a:ext cx="6595920" cy="39099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405000" y="441000"/>
            <a:ext cx="1979640" cy="1979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2;p4" descr="organic-04.png"/>
          <p:cNvPicPr/>
          <p:nvPr/>
        </p:nvPicPr>
        <p:blipFill>
          <a:blip r:embed="rId2">
            <a:alphaModFix amt="5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880560" y="1098360"/>
            <a:ext cx="7382160" cy="31352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4161960" y="833040"/>
            <a:ext cx="819360" cy="8193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3593520" y="824760"/>
            <a:ext cx="195660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4d4a56"/>
                </a:solidFill>
                <a:latin typeface="Tinos"/>
                <a:ea typeface="Tinos"/>
              </a:rPr>
              <a:t>“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81;p14" descr="organic-03.png"/>
          <p:cNvPicPr/>
          <p:nvPr/>
        </p:nvPicPr>
        <p:blipFill>
          <a:blip r:embed="rId2">
            <a:alphaModFix amt="5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4a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29;p5" descr="organic-01.png"/>
          <p:cNvPicPr/>
          <p:nvPr/>
        </p:nvPicPr>
        <p:blipFill>
          <a:blip r:embed="rId2">
            <a:alphaModFix amt="4000"/>
          </a:blip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328" name="CustomShape 1"/>
          <p:cNvSpPr/>
          <p:nvPr/>
        </p:nvSpPr>
        <p:spPr>
          <a:xfrm>
            <a:off x="2066040" y="715320"/>
            <a:ext cx="6595920" cy="39099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405000" y="441000"/>
            <a:ext cx="1979640" cy="1979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2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2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2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2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510280" y="2092320"/>
            <a:ext cx="41223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4d4a56"/>
                </a:solidFill>
                <a:latin typeface="Comfortaa"/>
                <a:ea typeface="Playfair Display"/>
              </a:rPr>
              <a:t>TECNOLOGIA E ÉTICA</a:t>
            </a:r>
            <a:endParaRPr b="1" lang="pt-BR" sz="4000" spc="-1" strike="noStrike">
              <a:latin typeface="Comfortaa"/>
            </a:endParaRPr>
          </a:p>
        </p:txBody>
      </p:sp>
      <p:grpSp>
        <p:nvGrpSpPr>
          <p:cNvPr id="452" name="Group 2"/>
          <p:cNvGrpSpPr/>
          <p:nvPr/>
        </p:nvGrpSpPr>
        <p:grpSpPr>
          <a:xfrm>
            <a:off x="4388760" y="980280"/>
            <a:ext cx="365760" cy="365400"/>
            <a:chOff x="4388760" y="980280"/>
            <a:chExt cx="365760" cy="365400"/>
          </a:xfrm>
        </p:grpSpPr>
        <p:sp>
          <p:nvSpPr>
            <p:cNvPr id="453" name="CustomShape 3"/>
            <p:cNvSpPr/>
            <p:nvPr/>
          </p:nvSpPr>
          <p:spPr>
            <a:xfrm>
              <a:off x="4628880" y="980280"/>
              <a:ext cx="125640" cy="12564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4"/>
            <p:cNvSpPr/>
            <p:nvPr/>
          </p:nvSpPr>
          <p:spPr>
            <a:xfrm>
              <a:off x="4469760" y="1083960"/>
              <a:ext cx="219240" cy="21924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"/>
            <p:cNvSpPr/>
            <p:nvPr/>
          </p:nvSpPr>
          <p:spPr>
            <a:xfrm>
              <a:off x="4388760" y="1019880"/>
              <a:ext cx="325800" cy="32580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6"/>
            <p:cNvSpPr/>
            <p:nvPr/>
          </p:nvSpPr>
          <p:spPr>
            <a:xfrm>
              <a:off x="4431240" y="1045800"/>
              <a:ext cx="219240" cy="21924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7"/>
            <p:cNvSpPr/>
            <p:nvPr/>
          </p:nvSpPr>
          <p:spPr>
            <a:xfrm>
              <a:off x="4398120" y="1299960"/>
              <a:ext cx="36720" cy="3672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8"/>
            <p:cNvSpPr/>
            <p:nvPr/>
          </p:nvSpPr>
          <p:spPr>
            <a:xfrm>
              <a:off x="4406040" y="1243800"/>
              <a:ext cx="84600" cy="8460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175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9" name="Imagem 8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72000" y="72000"/>
            <a:ext cx="2039400" cy="657360"/>
          </a:xfrm>
          <a:prstGeom prst="rect">
            <a:avLst/>
          </a:prstGeom>
          <a:ln w="0">
            <a:noFill/>
          </a:ln>
        </p:spPr>
      </p:pic>
      <p:sp>
        <p:nvSpPr>
          <p:cNvPr id="460" name="CustomShape 9"/>
          <p:cNvSpPr/>
          <p:nvPr/>
        </p:nvSpPr>
        <p:spPr>
          <a:xfrm>
            <a:off x="3000960" y="4202280"/>
            <a:ext cx="31424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XII FATECLOG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GESTÃO DA CADEIA DE SUPRIMENTOS NO AGRONEGÓCIO: 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DESAFIOS E OPORTUNIDADES NO CONTEXTO ATUAL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FATEC MOGI DAS CRUZES 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MOGI DAS CRUZES/SP - BRASIL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18 E 19 DE JUNHO DE 2021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000000"/>
                </a:solidFill>
                <a:latin typeface="Calibri"/>
                <a:ea typeface="Arial Unicode MS"/>
              </a:rPr>
              <a:t>ISSN 2357-9684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7677360" y="7200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d4a56"/>
                </a:solidFill>
                <a:latin typeface="Comfortaa"/>
                <a:ea typeface="Playfair Display"/>
              </a:rPr>
              <a:t>ESTUDO DE CASO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Gil (1991, p. 34) descreve a metodologia de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estudo de caso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como uma ótima forma de se estudar um objeto de pesquisa de forma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profunda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exaustiva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, podendo avaliar diversos aspectos e fenômenos que podem ocorrer em um cenário específico.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2531160" y="2145240"/>
            <a:ext cx="4081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Comfortaa"/>
                <a:ea typeface="Playfair Display"/>
              </a:rPr>
              <a:t>EMBASAMENTO TEÓRICO</a:t>
            </a:r>
            <a:endParaRPr b="0" lang="pt-BR" sz="3600" spc="-1" strike="noStrike">
              <a:latin typeface="Arial"/>
            </a:endParaRPr>
          </a:p>
        </p:txBody>
      </p:sp>
      <p:grpSp>
        <p:nvGrpSpPr>
          <p:cNvPr id="512" name="Group 2"/>
          <p:cNvGrpSpPr/>
          <p:nvPr/>
        </p:nvGrpSpPr>
        <p:grpSpPr>
          <a:xfrm>
            <a:off x="4404960" y="944640"/>
            <a:ext cx="342000" cy="417600"/>
            <a:chOff x="4404960" y="944640"/>
            <a:chExt cx="342000" cy="417600"/>
          </a:xfrm>
        </p:grpSpPr>
        <p:sp>
          <p:nvSpPr>
            <p:cNvPr id="513" name="CustomShape 3"/>
            <p:cNvSpPr/>
            <p:nvPr/>
          </p:nvSpPr>
          <p:spPr>
            <a:xfrm>
              <a:off x="4404960" y="965160"/>
              <a:ext cx="324720" cy="397080"/>
            </a:xfrm>
            <a:custGeom>
              <a:avLst/>
              <a:gdLst/>
              <a:ah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4"/>
            <p:cNvSpPr/>
            <p:nvPr/>
          </p:nvSpPr>
          <p:spPr>
            <a:xfrm>
              <a:off x="4430520" y="944640"/>
              <a:ext cx="316440" cy="38808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5"/>
            <p:cNvSpPr/>
            <p:nvPr/>
          </p:nvSpPr>
          <p:spPr>
            <a:xfrm>
              <a:off x="4482720" y="1219680"/>
              <a:ext cx="11196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6"/>
            <p:cNvSpPr/>
            <p:nvPr/>
          </p:nvSpPr>
          <p:spPr>
            <a:xfrm>
              <a:off x="4482720" y="1173600"/>
              <a:ext cx="21420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7"/>
            <p:cNvSpPr/>
            <p:nvPr/>
          </p:nvSpPr>
          <p:spPr>
            <a:xfrm>
              <a:off x="4482720" y="1126800"/>
              <a:ext cx="21420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8"/>
            <p:cNvSpPr/>
            <p:nvPr/>
          </p:nvSpPr>
          <p:spPr>
            <a:xfrm>
              <a:off x="4482720" y="1080360"/>
              <a:ext cx="21420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"/>
            <p:cNvSpPr/>
            <p:nvPr/>
          </p:nvSpPr>
          <p:spPr>
            <a:xfrm>
              <a:off x="4677120" y="944640"/>
              <a:ext cx="69840" cy="69840"/>
            </a:xfrm>
            <a:custGeom>
              <a:avLst/>
              <a:gdLst/>
              <a:ah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TECNOLOGIA</a:t>
            </a:r>
            <a:br/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NO</a:t>
            </a:r>
            <a:br/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SÉCULO XII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É inegável que a tecnologia, como um todo, vem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evoluindo de forma muito rápida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em todo o mundo e, consequentemente mudando cada vez mais a forma como vivemos nossas vidas.</a:t>
            </a:r>
            <a:endParaRPr b="0" lang="pt-BR" sz="18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Porém, pesquisas do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PNAD e IBGE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(TOKARNIA, 2020) mostram que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1 em cada 4 brasileiros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 ainda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não possui acesso à internet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d4a56"/>
                </a:solidFill>
                <a:latin typeface="Comfortaa"/>
                <a:ea typeface="Playfair Display"/>
              </a:rPr>
              <a:t>A ÉTICA</a:t>
            </a:r>
            <a:br/>
            <a:r>
              <a:rPr b="1" lang="en" sz="2200" spc="-1" strike="noStrike">
                <a:solidFill>
                  <a:srgbClr val="4d4a56"/>
                </a:solidFill>
                <a:latin typeface="Comfortaa"/>
                <a:ea typeface="Playfair Display"/>
              </a:rPr>
              <a:t>E A T.I.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A respeito da ética profissional, o setor de tecnologia no Brasil conta com o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Código de Ética do Profissional de Informática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publicado pela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Sociedade Brasileira de Computação – SBC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(2013) como principal referência no assunto.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Playfair Display"/>
              </a:rPr>
              <a:t>O MAIOR DOS PREJUÍZOS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Em um estudo sobre 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Exclusão Digital de Gênero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Berrío-Zapata et. al. (2019) E Clark e Gorski (2002) mostram que 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“alienação”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oriunda dos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papéis de gênero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tem afastado cada vez mais mulheres da área da S.T.E.M. visto 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hostilidade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que os ambientes voltados à esta área apresentam.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2531160" y="2145240"/>
            <a:ext cx="4081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Comfortaa"/>
                <a:ea typeface="Playfair Display"/>
              </a:rPr>
              <a:t>ESTUDO DE CASOS</a:t>
            </a:r>
            <a:endParaRPr b="0" lang="pt-BR" sz="3600" spc="-1" strike="noStrike">
              <a:latin typeface="Arial"/>
            </a:endParaRPr>
          </a:p>
        </p:txBody>
      </p:sp>
      <p:grpSp>
        <p:nvGrpSpPr>
          <p:cNvPr id="531" name="Group 2"/>
          <p:cNvGrpSpPr/>
          <p:nvPr/>
        </p:nvGrpSpPr>
        <p:grpSpPr>
          <a:xfrm>
            <a:off x="4397040" y="982440"/>
            <a:ext cx="342360" cy="349200"/>
            <a:chOff x="4397040" y="982440"/>
            <a:chExt cx="342360" cy="349200"/>
          </a:xfrm>
        </p:grpSpPr>
        <p:sp>
          <p:nvSpPr>
            <p:cNvPr id="532" name="CustomShape 3"/>
            <p:cNvSpPr/>
            <p:nvPr/>
          </p:nvSpPr>
          <p:spPr>
            <a:xfrm>
              <a:off x="4397040" y="98244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4"/>
            <p:cNvSpPr/>
            <p:nvPr/>
          </p:nvSpPr>
          <p:spPr>
            <a:xfrm>
              <a:off x="4427640" y="101304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5"/>
            <p:cNvSpPr/>
            <p:nvPr/>
          </p:nvSpPr>
          <p:spPr>
            <a:xfrm>
              <a:off x="4457880" y="104364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6"/>
            <p:cNvSpPr/>
            <p:nvPr/>
          </p:nvSpPr>
          <p:spPr>
            <a:xfrm>
              <a:off x="4610520" y="120348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113;p18_7" descr=""/>
          <p:cNvPicPr/>
          <p:nvPr/>
        </p:nvPicPr>
        <p:blipFill>
          <a:blip r:embed="rId1"/>
          <a:stretch/>
        </p:blipFill>
        <p:spPr>
          <a:xfrm>
            <a:off x="3762000" y="163332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sp>
        <p:nvSpPr>
          <p:cNvPr id="538" name="CustomShape 1"/>
          <p:cNvSpPr/>
          <p:nvPr/>
        </p:nvSpPr>
        <p:spPr>
          <a:xfrm>
            <a:off x="3363120" y="360000"/>
            <a:ext cx="241776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3600" spc="-1" strike="noStrike">
                <a:solidFill>
                  <a:srgbClr val="ececec"/>
                </a:solidFill>
                <a:latin typeface="Comfortaa"/>
                <a:ea typeface="Tinos"/>
              </a:rPr>
              <a:t>CASOS</a:t>
            </a:r>
            <a:endParaRPr b="1" lang="pt-BR" sz="3600" spc="-1" strike="noStrike">
              <a:latin typeface="Comfortaa"/>
            </a:endParaRPr>
          </a:p>
        </p:txBody>
      </p:sp>
      <p:pic>
        <p:nvPicPr>
          <p:cNvPr id="539" name="Google Shape;113;p18_8" descr=""/>
          <p:cNvPicPr/>
          <p:nvPr/>
        </p:nvPicPr>
        <p:blipFill>
          <a:blip r:embed="rId2"/>
          <a:stretch/>
        </p:blipFill>
        <p:spPr>
          <a:xfrm>
            <a:off x="757080" y="163224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pic>
        <p:nvPicPr>
          <p:cNvPr id="540" name="Google Shape;113;p18_9" descr=""/>
          <p:cNvPicPr/>
          <p:nvPr/>
        </p:nvPicPr>
        <p:blipFill>
          <a:blip r:embed="rId3"/>
          <a:stretch/>
        </p:blipFill>
        <p:spPr>
          <a:xfrm>
            <a:off x="6877080" y="163440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sp>
        <p:nvSpPr>
          <p:cNvPr id="541" name="CustomShape 2"/>
          <p:cNvSpPr/>
          <p:nvPr/>
        </p:nvSpPr>
        <p:spPr>
          <a:xfrm>
            <a:off x="860400" y="3427200"/>
            <a:ext cx="14133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ececec"/>
                </a:solidFill>
                <a:latin typeface="Comfortaa"/>
              </a:rPr>
              <a:t>J. K. Rowling</a:t>
            </a:r>
            <a:endParaRPr b="1" lang="pt-BR" sz="2200" spc="-1" strike="noStrike">
              <a:latin typeface="Comfortaa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4045320" y="3427200"/>
            <a:ext cx="11253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ececec"/>
                </a:solidFill>
                <a:latin typeface="Comfortaa"/>
              </a:rPr>
              <a:t>Lara Croft</a:t>
            </a:r>
            <a:endParaRPr b="1" lang="pt-BR" sz="2200" spc="-1" strike="noStrike">
              <a:latin typeface="Comfortaa"/>
            </a:endParaRPr>
          </a:p>
        </p:txBody>
      </p:sp>
      <p:sp>
        <p:nvSpPr>
          <p:cNvPr id="543" name="CustomShape 4"/>
          <p:cNvSpPr/>
          <p:nvPr/>
        </p:nvSpPr>
        <p:spPr>
          <a:xfrm>
            <a:off x="7060320" y="3427200"/>
            <a:ext cx="13251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ececec"/>
                </a:solidFill>
                <a:latin typeface="Comfortaa"/>
              </a:rPr>
              <a:t>Marta</a:t>
            </a:r>
            <a:endParaRPr b="1" lang="pt-BR" sz="2200" spc="-1" strike="noStrike">
              <a:latin typeface="Comfortaa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4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2531160" y="2145240"/>
            <a:ext cx="4081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Comfortaa"/>
                <a:ea typeface="Playfair Display"/>
              </a:rPr>
              <a:t>RESULTADOS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  <p:grpSp>
        <p:nvGrpSpPr>
          <p:cNvPr id="547" name="Group 2"/>
          <p:cNvGrpSpPr/>
          <p:nvPr/>
        </p:nvGrpSpPr>
        <p:grpSpPr>
          <a:xfrm>
            <a:off x="4397760" y="984240"/>
            <a:ext cx="368640" cy="342360"/>
            <a:chOff x="4397760" y="984240"/>
            <a:chExt cx="368640" cy="342360"/>
          </a:xfrm>
        </p:grpSpPr>
        <p:sp>
          <p:nvSpPr>
            <p:cNvPr id="548" name="CustomShape 3"/>
            <p:cNvSpPr/>
            <p:nvPr/>
          </p:nvSpPr>
          <p:spPr>
            <a:xfrm>
              <a:off x="4397760" y="984240"/>
              <a:ext cx="368640" cy="342360"/>
            </a:xfrm>
            <a:custGeom>
              <a:avLst/>
              <a:gdLst/>
              <a:ahLst/>
              <a:rect l="l" t="t" r="r" b="b"/>
              <a:pathLst>
                <a:path w="17585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4"/>
            <p:cNvSpPr/>
            <p:nvPr/>
          </p:nvSpPr>
          <p:spPr>
            <a:xfrm>
              <a:off x="4433760" y="1034640"/>
              <a:ext cx="297000" cy="228960"/>
            </a:xfrm>
            <a:custGeom>
              <a:avLst/>
              <a:gdLst/>
              <a:ahLst/>
              <a:rect l="l" t="t" r="r" b="b"/>
              <a:pathLst>
                <a:path w="14176" h="8549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4d4a56"/>
                </a:solidFill>
                <a:latin typeface="Comfortaa"/>
                <a:ea typeface="Playfair Display"/>
              </a:rPr>
              <a:t>TL; DR.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216000" indent="-216000" algn="just">
              <a:lnSpc>
                <a:spcPct val="100000"/>
              </a:lnSpc>
              <a:spcBef>
                <a:spcPts val="601"/>
              </a:spcBef>
              <a:buClr>
                <a:srgbClr val="4d4a56"/>
              </a:buClr>
              <a:buFont typeface="Wingdings" charset="2"/>
              <a:buChar char=""/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O preconceito estrutural ainda é muito presente;</a:t>
            </a:r>
            <a:endParaRPr b="0" lang="pt-BR" sz="1800" spc="-1" strike="noStrike">
              <a:latin typeface="Comfortaa"/>
            </a:endParaRPr>
          </a:p>
          <a:p>
            <a:pPr marL="216000" indent="-216000" algn="just">
              <a:lnSpc>
                <a:spcPct val="100000"/>
              </a:lnSpc>
              <a:spcBef>
                <a:spcPts val="601"/>
              </a:spcBef>
              <a:buClr>
                <a:srgbClr val="4d4a56"/>
              </a:buClr>
              <a:buFont typeface="Wingdings" charset="2"/>
              <a:buChar char=""/>
            </a:pPr>
            <a:endParaRPr b="0" lang="pt-BR" sz="1800" spc="-1" strike="noStrike">
              <a:latin typeface="Comfortaa"/>
            </a:endParaRPr>
          </a:p>
          <a:p>
            <a:pPr marL="216000" indent="-216000" algn="just">
              <a:lnSpc>
                <a:spcPct val="100000"/>
              </a:lnSpc>
              <a:spcBef>
                <a:spcPts val="601"/>
              </a:spcBef>
              <a:buClr>
                <a:srgbClr val="4d4a56"/>
              </a:buClr>
              <a:buFont typeface="Wingdings" charset="2"/>
              <a:buChar char=""/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A internet ainda tende a reproduzir e propagar este preconceito;</a:t>
            </a:r>
            <a:endParaRPr b="0" lang="pt-BR" sz="1800" spc="-1" strike="noStrike">
              <a:latin typeface="Comfortaa"/>
            </a:endParaRPr>
          </a:p>
          <a:p>
            <a:pPr marL="216000" indent="-216000" algn="just">
              <a:lnSpc>
                <a:spcPct val="100000"/>
              </a:lnSpc>
              <a:spcBef>
                <a:spcPts val="601"/>
              </a:spcBef>
              <a:buClr>
                <a:srgbClr val="4d4a56"/>
              </a:buClr>
              <a:buFont typeface="Wingdings" charset="2"/>
              <a:buChar char=""/>
            </a:pPr>
            <a:endParaRPr b="0" lang="pt-BR" sz="1800" spc="-1" strike="noStrike">
              <a:latin typeface="Comfortaa"/>
            </a:endParaRPr>
          </a:p>
          <a:p>
            <a:pPr marL="216000" indent="-216000" algn="just">
              <a:lnSpc>
                <a:spcPct val="100000"/>
              </a:lnSpc>
              <a:spcBef>
                <a:spcPts val="601"/>
              </a:spcBef>
              <a:buClr>
                <a:srgbClr val="4d4a56"/>
              </a:buClr>
              <a:buFont typeface="Wingdings" charset="2"/>
              <a:buChar char=""/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Embora as relações entre profissionais venha apresentando melhoras, a relação entre consumidores ainda se encontra em um estado precário.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2531160" y="2145240"/>
            <a:ext cx="4081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Comfortaa"/>
                <a:ea typeface="Playfair Display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54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  <p:grpSp>
        <p:nvGrpSpPr>
          <p:cNvPr id="555" name="Group 2"/>
          <p:cNvGrpSpPr/>
          <p:nvPr/>
        </p:nvGrpSpPr>
        <p:grpSpPr>
          <a:xfrm>
            <a:off x="4381920" y="934560"/>
            <a:ext cx="404640" cy="426240"/>
            <a:chOff x="4381920" y="934560"/>
            <a:chExt cx="404640" cy="426240"/>
          </a:xfrm>
        </p:grpSpPr>
        <p:sp>
          <p:nvSpPr>
            <p:cNvPr id="556" name="CustomShape 3"/>
            <p:cNvSpPr/>
            <p:nvPr/>
          </p:nvSpPr>
          <p:spPr>
            <a:xfrm>
              <a:off x="4381920" y="986760"/>
              <a:ext cx="356760" cy="358200"/>
            </a:xfrm>
            <a:custGeom>
              <a:avLst/>
              <a:gdLst/>
              <a:ahLst/>
              <a:rect l="l" t="t" r="r" b="b"/>
              <a:pathLst>
                <a:path w="15077" h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4"/>
            <p:cNvSpPr/>
            <p:nvPr/>
          </p:nvSpPr>
          <p:spPr>
            <a:xfrm>
              <a:off x="4428360" y="1033200"/>
              <a:ext cx="264240" cy="265680"/>
            </a:xfrm>
            <a:custGeom>
              <a:avLst/>
              <a:gdLst/>
              <a:ahLst/>
              <a:rect l="l" t="t" r="r" b="b"/>
              <a:pathLst>
                <a:path w="11180" h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5"/>
            <p:cNvSpPr/>
            <p:nvPr/>
          </p:nvSpPr>
          <p:spPr>
            <a:xfrm>
              <a:off x="4520520" y="1125720"/>
              <a:ext cx="79560" cy="799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6"/>
            <p:cNvSpPr/>
            <p:nvPr/>
          </p:nvSpPr>
          <p:spPr>
            <a:xfrm>
              <a:off x="4474440" y="1079640"/>
              <a:ext cx="172080" cy="172800"/>
            </a:xfrm>
            <a:custGeom>
              <a:avLst/>
              <a:gdLst/>
              <a:ahLst/>
              <a:rect l="l" t="t" r="r" b="b"/>
              <a:pathLst>
                <a:path w="7283" h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7"/>
            <p:cNvSpPr/>
            <p:nvPr/>
          </p:nvSpPr>
          <p:spPr>
            <a:xfrm>
              <a:off x="4391640" y="1294200"/>
              <a:ext cx="70200" cy="66600"/>
            </a:xfrm>
            <a:custGeom>
              <a:avLst/>
              <a:gdLst/>
              <a:ahLst/>
              <a:rect l="l" t="t" r="r" b="b"/>
              <a:pathLst>
                <a:path w="2997" h="282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8"/>
            <p:cNvSpPr/>
            <p:nvPr/>
          </p:nvSpPr>
          <p:spPr>
            <a:xfrm>
              <a:off x="4659480" y="1294200"/>
              <a:ext cx="69840" cy="66600"/>
            </a:xfrm>
            <a:custGeom>
              <a:avLst/>
              <a:gdLst/>
              <a:ahLst/>
              <a:rect l="l" t="t" r="r" b="b"/>
              <a:pathLst>
                <a:path w="2973" h="2827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9"/>
            <p:cNvSpPr/>
            <p:nvPr/>
          </p:nvSpPr>
          <p:spPr>
            <a:xfrm>
              <a:off x="4549320" y="934560"/>
              <a:ext cx="237240" cy="242280"/>
            </a:xfrm>
            <a:custGeom>
              <a:avLst/>
              <a:gdLst/>
              <a:ahLst/>
              <a:rect l="l" t="t" r="r" b="b"/>
              <a:pathLst>
                <a:path w="10035" h="10206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113;p18_1" descr=""/>
          <p:cNvPicPr/>
          <p:nvPr/>
        </p:nvPicPr>
        <p:blipFill>
          <a:blip r:embed="rId1"/>
          <a:stretch/>
        </p:blipFill>
        <p:spPr>
          <a:xfrm>
            <a:off x="3762000" y="163332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sp>
        <p:nvSpPr>
          <p:cNvPr id="463" name="CustomShape 1"/>
          <p:cNvSpPr/>
          <p:nvPr/>
        </p:nvSpPr>
        <p:spPr>
          <a:xfrm>
            <a:off x="3314880" y="360000"/>
            <a:ext cx="251424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3600" spc="-1" strike="noStrike">
                <a:solidFill>
                  <a:srgbClr val="ececec"/>
                </a:solidFill>
                <a:latin typeface="Comfortaa"/>
                <a:ea typeface="Tinos"/>
              </a:rPr>
              <a:t>AUTORES</a:t>
            </a:r>
            <a:endParaRPr b="1" lang="pt-BR" sz="3600" spc="-1" strike="noStrike">
              <a:latin typeface="Comfortaa"/>
            </a:endParaRPr>
          </a:p>
        </p:txBody>
      </p:sp>
      <p:pic>
        <p:nvPicPr>
          <p:cNvPr id="464" name="Google Shape;113;p18_0" descr=""/>
          <p:cNvPicPr/>
          <p:nvPr/>
        </p:nvPicPr>
        <p:blipFill>
          <a:blip r:embed="rId2"/>
          <a:stretch/>
        </p:blipFill>
        <p:spPr>
          <a:xfrm>
            <a:off x="757080" y="163224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pic>
        <p:nvPicPr>
          <p:cNvPr id="465" name="Google Shape;113;p18_2" descr=""/>
          <p:cNvPicPr/>
          <p:nvPr/>
        </p:nvPicPr>
        <p:blipFill>
          <a:blip r:embed="rId3"/>
          <a:stretch/>
        </p:blipFill>
        <p:spPr>
          <a:xfrm>
            <a:off x="6877080" y="1634400"/>
            <a:ext cx="1619640" cy="161964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sp>
        <p:nvSpPr>
          <p:cNvPr id="466" name="CustomShape 2"/>
          <p:cNvSpPr/>
          <p:nvPr/>
        </p:nvSpPr>
        <p:spPr>
          <a:xfrm>
            <a:off x="860400" y="3426840"/>
            <a:ext cx="14133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ececec"/>
                </a:solidFill>
                <a:latin typeface="Comfortaa"/>
              </a:rPr>
              <a:t>Ana Letycia de Lima Parente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4045320" y="3427200"/>
            <a:ext cx="11253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ececec"/>
                </a:solidFill>
                <a:latin typeface="Comfortaa"/>
              </a:rPr>
              <a:t>Augusto Belina Morais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7060320" y="3427560"/>
            <a:ext cx="13251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ececec"/>
                </a:solidFill>
                <a:latin typeface="Comfortaa"/>
              </a:rPr>
              <a:t>Gustavo Sergio Fernandes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4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REFERÊNCIAS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AUGUSTO, Carlos. Por que a pirataria de software é tão comum no Brasil? 2020. Disponível em: https://diolinux.com.br/editorial/por-que-a-pirataria-e-comum-no-brasil.html. Acesso em: 16 mar. 2021.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BERRÍO-ZAPATA, Cristian et al. Exclusão Digital de Gênero: quebrando o silêncio na ciência da informação. Revista Interamericana de Bibliotecología, [S.L.], v. 43, n. 1, p. 1 - 14, 25 dez. 2019. Universidad de Antioquia. http://dx.doi.org/10.17533/udea.rib.v43n1erv1.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CARVALHO, Ana. A importância da ética profissional no segmento de tecnologia da informação. 2020. Disponível em: https://administradores.com.br/artigos/a-importancia-da-etica-profissional-no-segmento-de-tecnologia-da-informacao. Acesso em: 14 mar. 2021.</a:t>
            </a:r>
            <a:endParaRPr b="0" lang="pt-BR" sz="1200" spc="-1" strike="noStrike">
              <a:latin typeface="Comfortaa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REFERÊNCIAS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CLARK, Christine; GORSKI, Paul. Multicultural Education and the Digital Divide: focus on gender. Multicultural Perspectives, [S.L.], v. 4, n. 1, p. 30-40, jan. 2002. Informa UK Limited. http://dx.doi.org/10.1207/s15327892mcp0401_6. 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CLARK, Christine; GORSKI, Paul. Multicultural Education and the Digital Divide: focus on socioeconomic class background. Multicultural Perspectives, [S.L.], v. 4, n. 3, p. 25-36, jul. 2002. Informa UK Limited. http://dx.doi.org/10.1207/s15327892mcp0403_6.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CRISTALDO, Heloísa. Setores de TI e internet dominam ranking sobre mercado de trabalho.  2020.  Disponível em:https://agenciabrasil.ebc.com.br/economia/noticia/2020-01/setores-de-ti-e- nternet-dominam-ranking-sobre-mercado-de-trabalho. Acesso em: 14 mar. 2021.</a:t>
            </a:r>
            <a:endParaRPr b="0" lang="pt-BR" sz="1200" spc="-1" strike="noStrike">
              <a:latin typeface="Comfortaa"/>
            </a:endParaRPr>
          </a:p>
        </p:txBody>
      </p:sp>
      <p:pic>
        <p:nvPicPr>
          <p:cNvPr id="568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REFERÊNCIAS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FIGUEIREDO, Antônio Dias de. Uma experiência do ensino da ética a futuros profissionais de tecnologias da informação. Signo y Pensamiento, Bogotá, v. 28, n. 55, p. 152-162, dez. 2009.  Disponível  em: www.scielo.org.co/scielo.php?script=sci_arttext&amp;pid=S0120-48232009000200010&amp;lng=en&amp;nrm=iso. Acesso em: 25 abr. 2021.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GIL, Antônio Carlos. Como Elaborar Projetos de Pesquisa. 3. ed. São Paulo: Atlas S.A., 1991. 158 p</a:t>
            </a: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2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4d4a56"/>
                </a:solidFill>
                <a:latin typeface="Comfortaa"/>
                <a:ea typeface="Tinos"/>
              </a:rPr>
              <a:t>KFOUR, Luna. Pirataria cresce no Brasil e coloca usuários em risco. 2020. Disponível em: https://www.diariodaregiao.com.br/secoes/blogs/diario-tec/2020/12/1217179-irataria-no-brasil-cresce-e-coloca-usuarios-em-risco.html. Acesso em: 16 mar. 2021.</a:t>
            </a:r>
            <a:endParaRPr b="0" lang="pt-BR" sz="1200" spc="-1" strike="noStrike">
              <a:latin typeface="Comfortaa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4d4a56"/>
                </a:solidFill>
                <a:latin typeface="Comfortaa"/>
                <a:ea typeface="Playfair Display"/>
              </a:rPr>
              <a:t>REFERÊNCIAS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4d4a56"/>
                </a:solidFill>
                <a:latin typeface="Comfortaa"/>
                <a:ea typeface="Tinos"/>
              </a:rPr>
              <a:t>MARTINEZ, Fernanda. ‘Nosso maior desafio é fazer as mulheres acreditarem que são capazes’, conta criadora de startup social na área de tecnologia. 2021. Pesquisas elaboradas por Distrito, Endeavor e B2Mamy. Disponível em: https://g1.globo.com/economia/pme/noticia/2021/03/12/nosso-maior-desafio-e-fazer-as-mulheres-acreditarem-que-sao-capazes-conta-criadora-de-startup-social-na-area-de-tecnologia.ghtml. Acesso em: 14 mar. 2021.</a:t>
            </a:r>
            <a:endParaRPr b="0" lang="pt-BR" sz="10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0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4d4a56"/>
                </a:solidFill>
                <a:latin typeface="Comfortaa"/>
                <a:ea typeface="Tinos"/>
              </a:rPr>
              <a:t>POVO, Gazeta do (org.). Em 2021, setor de tecnologia já cresceu 46,2% Leia mais em: https://www.gazetadopovo.com.br/gazz-conecta/em-2021-setor-de-tecnologia-ja-cresceu- 462/ Copyright © 2021, Gazeta do Povo. Todos os direitos reservados. 2021. Pesquisa elaborada  por  Banco  Nacional  de  Empregos.  Disponível  em: https://www.gazetadopovo.com.br/gazz-conecta/em-2021-setor-de-tecnologia-ja-cresceu- 462/. Acesso em: 12 mar. 2021.</a:t>
            </a:r>
            <a:endParaRPr b="0" lang="pt-BR" sz="10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0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4d4a56"/>
                </a:solidFill>
                <a:latin typeface="Comfortaa"/>
                <a:ea typeface="Tinos"/>
              </a:rPr>
              <a:t>TOKARNIA, Mariana. Um em cada 4 brasileiros não tem acesso à internet, mostra pesquisa.  2020.  Disponível  em: https://agenciabrasil.ebc.com.br/economia/noticia/2020-04/um-em-cada-quatro-brasileiros-nao-tem-acesso-internet. Acesso em: 14 mar. 2020.</a:t>
            </a:r>
            <a:endParaRPr b="0" lang="pt-BR" sz="1000" spc="-1" strike="noStrike">
              <a:latin typeface="Comfortaa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2845080" y="2145240"/>
            <a:ext cx="34538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400" spc="-1" strike="noStrike">
                <a:solidFill>
                  <a:srgbClr val="ffffff"/>
                </a:solidFill>
                <a:latin typeface="Comfortaa"/>
                <a:ea typeface="Playfair Display"/>
              </a:rPr>
              <a:t>Introdução</a:t>
            </a:r>
            <a:endParaRPr b="1" lang="pt-BR" sz="4400" spc="-1" strike="noStrike">
              <a:latin typeface="Comfortaa"/>
            </a:endParaRPr>
          </a:p>
        </p:txBody>
      </p:sp>
      <p:grpSp>
        <p:nvGrpSpPr>
          <p:cNvPr id="471" name="Group 2"/>
          <p:cNvGrpSpPr/>
          <p:nvPr/>
        </p:nvGrpSpPr>
        <p:grpSpPr>
          <a:xfrm>
            <a:off x="4430160" y="939240"/>
            <a:ext cx="279000" cy="443160"/>
            <a:chOff x="4430160" y="939240"/>
            <a:chExt cx="279000" cy="443160"/>
          </a:xfrm>
        </p:grpSpPr>
        <p:sp>
          <p:nvSpPr>
            <p:cNvPr id="472" name="CustomShape 3"/>
            <p:cNvSpPr/>
            <p:nvPr/>
          </p:nvSpPr>
          <p:spPr>
            <a:xfrm>
              <a:off x="4514040" y="1325880"/>
              <a:ext cx="110880" cy="23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4"/>
            <p:cNvSpPr/>
            <p:nvPr/>
          </p:nvSpPr>
          <p:spPr>
            <a:xfrm>
              <a:off x="4514040" y="1300680"/>
              <a:ext cx="110880" cy="23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"/>
            <p:cNvSpPr/>
            <p:nvPr/>
          </p:nvSpPr>
          <p:spPr>
            <a:xfrm>
              <a:off x="4514040" y="1350720"/>
              <a:ext cx="110880" cy="316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6"/>
            <p:cNvSpPr/>
            <p:nvPr/>
          </p:nvSpPr>
          <p:spPr>
            <a:xfrm>
              <a:off x="4502520" y="1092600"/>
              <a:ext cx="37800" cy="1810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"/>
            <p:cNvSpPr/>
            <p:nvPr/>
          </p:nvSpPr>
          <p:spPr>
            <a:xfrm>
              <a:off x="4430160" y="939240"/>
              <a:ext cx="279000" cy="33408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"/>
            <p:cNvSpPr/>
            <p:nvPr/>
          </p:nvSpPr>
          <p:spPr>
            <a:xfrm>
              <a:off x="4599000" y="1092600"/>
              <a:ext cx="37800" cy="1810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9"/>
            <p:cNvSpPr/>
            <p:nvPr/>
          </p:nvSpPr>
          <p:spPr>
            <a:xfrm>
              <a:off x="4520520" y="1085760"/>
              <a:ext cx="97200" cy="205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0"/>
            <p:cNvSpPr/>
            <p:nvPr/>
          </p:nvSpPr>
          <p:spPr>
            <a:xfrm>
              <a:off x="4514040" y="1276920"/>
              <a:ext cx="1108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d4a56"/>
                </a:solidFill>
                <a:latin typeface="Comfortaa"/>
                <a:ea typeface="Playfair Display"/>
              </a:rPr>
              <a:t>PROBLEMÁTICA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Segundo levantamento do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Banco Nacional de Empregos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(BNE, 2021), o setor de tecnologia apresentou um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crescimento de 46.2%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em relação ao ano de 2020.</a:t>
            </a:r>
            <a:endParaRPr b="1" lang="pt-BR" sz="18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Comfortaa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Porém, uma pesquisa realizada pelas empresas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Distrito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,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Endeavor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B2Mamy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(2021) aponta que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menos de 5%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das </a:t>
            </a:r>
            <a:r>
              <a:rPr b="0" i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startups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são fundadas por mulheres e que as mesmas representam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menos de um terço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da força de trabalho no setor.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d4a56"/>
                </a:solidFill>
                <a:latin typeface="Comfortaa"/>
                <a:ea typeface="Playfair Display"/>
              </a:rPr>
              <a:t>PROBLEMÁTICA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Vale lembrar também que, nos últimos anos, tivemos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muitos casos envolvendo algum tipo assédio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que chegaram até o grande público e tomaram proporções gigantescas, como 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revolta  gerada pelas mudanças no Código de Conduta do Kernel Linux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 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confusão envolvendo a demissão forçada de Isadora Basile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como representante da Xbox no Brasil.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486" name="Google Shape;113;p18_3" descr=""/>
          <p:cNvPicPr/>
          <p:nvPr/>
        </p:nvPicPr>
        <p:blipFill>
          <a:blip r:embed="rId1"/>
          <a:stretch/>
        </p:blipFill>
        <p:spPr>
          <a:xfrm>
            <a:off x="435600" y="473760"/>
            <a:ext cx="1926720" cy="1906920"/>
          </a:xfrm>
          <a:prstGeom prst="rect">
            <a:avLst/>
          </a:prstGeom>
          <a:ln w="38100">
            <a:solidFill>
              <a:srgbClr val="ffffff"/>
            </a:solidFill>
            <a:miter/>
          </a:ln>
          <a:effectLst>
            <a:outerShdw algn="bl" dir="2700000" dist="104368" rotWithShape="0">
              <a:srgbClr val="20124d">
                <a:alpha val="15000"/>
              </a:srgbClr>
            </a:outerShdw>
          </a:effectLst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d4a56"/>
                </a:solidFill>
                <a:latin typeface="Comfortaa"/>
                <a:ea typeface="Playfair Display"/>
              </a:rPr>
              <a:t>OBJE</a:t>
            </a:r>
            <a:br/>
            <a:r>
              <a:rPr b="1" lang="en" sz="2800" spc="-1" strike="noStrike">
                <a:solidFill>
                  <a:srgbClr val="4d4a56"/>
                </a:solidFill>
                <a:latin typeface="Comfortaa"/>
                <a:ea typeface="Playfair Display"/>
              </a:rPr>
              <a:t>TIVO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Por meio desta pesquisa buscamos analisar as consequências da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falta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da adoção de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procedimentos éticos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no setor de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tecnologia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2531160" y="2145240"/>
            <a:ext cx="4081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Comfortaa"/>
                <a:ea typeface="Playfair Display"/>
              </a:rPr>
              <a:t>METODOLOGIA</a:t>
            </a:r>
            <a:endParaRPr b="0" lang="pt-BR" sz="3600" spc="-1" strike="noStrike">
              <a:latin typeface="Arial"/>
            </a:endParaRPr>
          </a:p>
        </p:txBody>
      </p:sp>
      <p:grpSp>
        <p:nvGrpSpPr>
          <p:cNvPr id="492" name="Group 2"/>
          <p:cNvGrpSpPr/>
          <p:nvPr/>
        </p:nvGrpSpPr>
        <p:grpSpPr>
          <a:xfrm>
            <a:off x="4421880" y="993240"/>
            <a:ext cx="303120" cy="325800"/>
            <a:chOff x="4421880" y="993240"/>
            <a:chExt cx="303120" cy="325800"/>
          </a:xfrm>
        </p:grpSpPr>
        <p:sp>
          <p:nvSpPr>
            <p:cNvPr id="493" name="CustomShape 3"/>
            <p:cNvSpPr/>
            <p:nvPr/>
          </p:nvSpPr>
          <p:spPr>
            <a:xfrm>
              <a:off x="4421880" y="993240"/>
              <a:ext cx="303120" cy="325800"/>
            </a:xfrm>
            <a:custGeom>
              <a:avLst/>
              <a:gdLst/>
              <a:ahLst/>
              <a:rect l="l" t="t" r="r" b="b"/>
              <a:pathLst>
                <a:path w="14468" h="15539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"/>
            <p:cNvSpPr/>
            <p:nvPr/>
          </p:nvSpPr>
          <p:spPr>
            <a:xfrm>
              <a:off x="4496040" y="1175040"/>
              <a:ext cx="154800" cy="360"/>
            </a:xfrm>
            <a:custGeom>
              <a:avLst/>
              <a:gdLst/>
              <a:ahLst/>
              <a:rect l="l" t="t" r="r" b="b"/>
              <a:pathLst>
                <a:path w="7405" h="1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5"/>
            <p:cNvSpPr/>
            <p:nvPr/>
          </p:nvSpPr>
          <p:spPr>
            <a:xfrm>
              <a:off x="4586040" y="1242360"/>
              <a:ext cx="25560" cy="25560"/>
            </a:xfrm>
            <a:custGeom>
              <a:avLst/>
              <a:gdLst/>
              <a:ahLst/>
              <a:rect l="l" t="t" r="r" b="b"/>
              <a:pathLst>
                <a:path w="1243" h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6"/>
            <p:cNvSpPr/>
            <p:nvPr/>
          </p:nvSpPr>
          <p:spPr>
            <a:xfrm>
              <a:off x="4534920" y="1193760"/>
              <a:ext cx="45000" cy="44280"/>
            </a:xfrm>
            <a:custGeom>
              <a:avLst/>
              <a:gdLst/>
              <a:ahLst/>
              <a:rect l="l" t="t" r="r" b="b"/>
              <a:pathLst>
                <a:path w="2168" h="2144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"/>
            <p:cNvSpPr/>
            <p:nvPr/>
          </p:nvSpPr>
          <p:spPr>
            <a:xfrm>
              <a:off x="4550760" y="1272960"/>
              <a:ext cx="19440" cy="19440"/>
            </a:xfrm>
            <a:custGeom>
              <a:avLst/>
              <a:gdLst/>
              <a:ahLst/>
              <a:rect l="l" t="t" r="r" b="b"/>
              <a:pathLst>
                <a:path w="951" h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8"/>
            <p:cNvSpPr/>
            <p:nvPr/>
          </p:nvSpPr>
          <p:spPr>
            <a:xfrm>
              <a:off x="4575960" y="1139040"/>
              <a:ext cx="19800" cy="19440"/>
            </a:xfrm>
            <a:custGeom>
              <a:avLst/>
              <a:gdLst/>
              <a:ahLst/>
              <a:rect l="l" t="t" r="r" b="b"/>
              <a:pathLst>
                <a:path w="975" h="951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>
              <a:off x="4548240" y="1042200"/>
              <a:ext cx="50400" cy="360"/>
            </a:xfrm>
            <a:custGeom>
              <a:avLst/>
              <a:gdLst/>
              <a:ahLst/>
              <a:rect l="l" t="t" r="r" b="b"/>
              <a:pathLst>
                <a:path w="2437" h="1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"/>
            <p:cNvSpPr/>
            <p:nvPr/>
          </p:nvSpPr>
          <p:spPr>
            <a:xfrm>
              <a:off x="4550760" y="1099800"/>
              <a:ext cx="25560" cy="25560"/>
            </a:xfrm>
            <a:custGeom>
              <a:avLst/>
              <a:gdLst/>
              <a:ahLst/>
              <a:rect l="l" t="t" r="r" b="b"/>
              <a:pathLst>
                <a:path w="1243" h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w="12175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METODOLOGIA</a:t>
            </a:r>
            <a:br/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DE</a:t>
            </a:r>
            <a:br/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PESQUISA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Para avaliar as relações ética e interpessoais no setor de tecnologia em seu atual estado, serão utilizadas as metodologias de pesquisa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bibliográfica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,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documental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e de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estudo de casos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40000" y="540000"/>
            <a:ext cx="1691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BIBLIOGRÁFICA</a:t>
            </a:r>
            <a:br/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X</a:t>
            </a:r>
            <a:br/>
            <a:r>
              <a:rPr b="1" lang="en" sz="1400" spc="-1" strike="noStrike">
                <a:solidFill>
                  <a:srgbClr val="4d4a56"/>
                </a:solidFill>
                <a:latin typeface="Comfortaa"/>
                <a:ea typeface="Playfair Display"/>
              </a:rPr>
              <a:t>DOCUMENTAL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2634480" y="959040"/>
            <a:ext cx="5667120" cy="33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Conforme Gil (1991, p. 28-29), as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pesquisas bibliográfica 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e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documental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são essencialmente parecidas, tendo como principal diferença o fato de que a bibliográfica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utiliza de materiais “curados”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 – como artigos e periódicos – enquanto que a documental </a:t>
            </a:r>
            <a:r>
              <a:rPr b="1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utiliza de documentos que não receberam este tratamento</a:t>
            </a:r>
            <a:r>
              <a:rPr b="0" lang="en" sz="1800" spc="-1" strike="noStrike">
                <a:solidFill>
                  <a:srgbClr val="4d4a56"/>
                </a:solidFill>
                <a:latin typeface="Comfortaa"/>
                <a:ea typeface="Tinos"/>
              </a:rPr>
              <a:t>.</a:t>
            </a:r>
            <a:endParaRPr b="0" lang="pt-BR" sz="1800" spc="-1" strike="noStrike">
              <a:latin typeface="Comfortaa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7677360" y="72360"/>
            <a:ext cx="139464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2021-06-09T10:38:51Z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