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71" r:id="rId3"/>
    <p:sldId id="305" r:id="rId4"/>
    <p:sldId id="306" r:id="rId5"/>
    <p:sldId id="307" r:id="rId6"/>
    <p:sldId id="286" r:id="rId7"/>
    <p:sldId id="294" r:id="rId8"/>
    <p:sldId id="287" r:id="rId9"/>
    <p:sldId id="288" r:id="rId10"/>
    <p:sldId id="289" r:id="rId11"/>
    <p:sldId id="290" r:id="rId12"/>
    <p:sldId id="263" r:id="rId13"/>
    <p:sldId id="291" r:id="rId14"/>
    <p:sldId id="296" r:id="rId15"/>
    <p:sldId id="293" r:id="rId16"/>
    <p:sldId id="316" r:id="rId17"/>
    <p:sldId id="273" r:id="rId18"/>
    <p:sldId id="308" r:id="rId19"/>
    <p:sldId id="274" r:id="rId20"/>
    <p:sldId id="275" r:id="rId21"/>
    <p:sldId id="276" r:id="rId22"/>
    <p:sldId id="262" r:id="rId23"/>
    <p:sldId id="310" r:id="rId24"/>
    <p:sldId id="279" r:id="rId25"/>
    <p:sldId id="311" r:id="rId26"/>
    <p:sldId id="277" r:id="rId27"/>
    <p:sldId id="313" r:id="rId28"/>
    <p:sldId id="312" r:id="rId29"/>
    <p:sldId id="268" r:id="rId30"/>
    <p:sldId id="269" r:id="rId31"/>
    <p:sldId id="272" r:id="rId32"/>
    <p:sldId id="278" r:id="rId33"/>
    <p:sldId id="270" r:id="rId34"/>
    <p:sldId id="314" r:id="rId35"/>
    <p:sldId id="297" r:id="rId36"/>
    <p:sldId id="298" r:id="rId37"/>
    <p:sldId id="299" r:id="rId38"/>
    <p:sldId id="300" r:id="rId39"/>
    <p:sldId id="303" r:id="rId40"/>
    <p:sldId id="302" r:id="rId41"/>
    <p:sldId id="304" r:id="rId42"/>
    <p:sldId id="301" r:id="rId43"/>
    <p:sldId id="315" r:id="rId44"/>
    <p:sldId id="295" r:id="rId45"/>
    <p:sldId id="266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5100" autoAdjust="0"/>
  </p:normalViewPr>
  <p:slideViewPr>
    <p:cSldViewPr>
      <p:cViewPr varScale="1">
        <p:scale>
          <a:sx n="62" d="100"/>
          <a:sy n="62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mepoupenaweb.uol.com.br/simuladores-online-de-investimentos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mepoupenaweb.uol.com.br/simuladores-online-de-investiment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62AD9-D427-4560-846F-539969EE96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A9EFCE-54B5-4B8A-8A23-55665B6E066F}">
      <dgm:prSet phldrT="[Texto]" custT="1"/>
      <dgm:spPr/>
      <dgm:t>
        <a:bodyPr/>
        <a:lstStyle/>
        <a:p>
          <a:pPr algn="l"/>
          <a:r>
            <a:rPr lang="pt-BR" sz="3600" dirty="0" smtClean="0"/>
            <a:t>Qual é o seu Projeto de vida? O que você quer ter ? (ou seja, materializar)?</a:t>
          </a:r>
          <a:endParaRPr lang="pt-BR" sz="3600" dirty="0"/>
        </a:p>
      </dgm:t>
    </dgm:pt>
    <dgm:pt modelId="{2A9A95FC-8377-4FF4-A9B4-B7A61A06FDBA}" type="parTrans" cxnId="{25BA4212-6947-4DF4-B6E9-ED938A269558}">
      <dgm:prSet/>
      <dgm:spPr/>
      <dgm:t>
        <a:bodyPr/>
        <a:lstStyle/>
        <a:p>
          <a:endParaRPr lang="pt-BR"/>
        </a:p>
      </dgm:t>
    </dgm:pt>
    <dgm:pt modelId="{6B89BA0A-70E2-4EDD-8AA2-EF6B8E316C02}" type="sibTrans" cxnId="{25BA4212-6947-4DF4-B6E9-ED938A269558}">
      <dgm:prSet/>
      <dgm:spPr/>
      <dgm:t>
        <a:bodyPr/>
        <a:lstStyle/>
        <a:p>
          <a:endParaRPr lang="pt-BR"/>
        </a:p>
      </dgm:t>
    </dgm:pt>
    <dgm:pt modelId="{0CD9C4AC-8000-4B4D-A755-9498CEA64B4A}" type="pres">
      <dgm:prSet presAssocID="{D3D62AD9-D427-4560-846F-539969EE9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40B2AA5-2115-4B4C-90EF-DF283F49409E}" type="pres">
      <dgm:prSet presAssocID="{2DA9EFCE-54B5-4B8A-8A23-55665B6E066F}" presName="parentText" presStyleLbl="node1" presStyleIdx="0" presStyleCnt="1" custLinFactNeighborX="-3374" custLinFactNeighborY="-238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CB003F-E843-4CCE-ABC9-81257510BF52}" type="presOf" srcId="{2DA9EFCE-54B5-4B8A-8A23-55665B6E066F}" destId="{340B2AA5-2115-4B4C-90EF-DF283F49409E}" srcOrd="0" destOrd="0" presId="urn:microsoft.com/office/officeart/2005/8/layout/vList2"/>
    <dgm:cxn modelId="{25BA4212-6947-4DF4-B6E9-ED938A269558}" srcId="{D3D62AD9-D427-4560-846F-539969EE968D}" destId="{2DA9EFCE-54B5-4B8A-8A23-55665B6E066F}" srcOrd="0" destOrd="0" parTransId="{2A9A95FC-8377-4FF4-A9B4-B7A61A06FDBA}" sibTransId="{6B89BA0A-70E2-4EDD-8AA2-EF6B8E316C02}"/>
    <dgm:cxn modelId="{52F95351-316D-4668-BC46-16BBB578FD7F}" type="presOf" srcId="{D3D62AD9-D427-4560-846F-539969EE968D}" destId="{0CD9C4AC-8000-4B4D-A755-9498CEA64B4A}" srcOrd="0" destOrd="0" presId="urn:microsoft.com/office/officeart/2005/8/layout/vList2"/>
    <dgm:cxn modelId="{06FE82DA-3B74-4206-9EEF-56EB39DC9B3D}" type="presParOf" srcId="{0CD9C4AC-8000-4B4D-A755-9498CEA64B4A}" destId="{340B2AA5-2115-4B4C-90EF-DF283F4940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EDE7A-4951-4FBC-B8A2-571E95DF71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1B98DD-3818-4205-89B6-B342EA1CA797}">
      <dgm:prSet phldrT="[Texto]" custT="1"/>
      <dgm:spPr/>
      <dgm:t>
        <a:bodyPr/>
        <a:lstStyle/>
        <a:p>
          <a:pPr algn="ctr"/>
          <a:r>
            <a:rPr lang="pt-BR" sz="2400" dirty="0" smtClean="0"/>
            <a:t>Quem conhece no </a:t>
          </a:r>
          <a:r>
            <a:rPr lang="pt-BR" sz="2400" dirty="0" err="1" smtClean="0"/>
            <a:t>youtube</a:t>
          </a:r>
          <a:r>
            <a:rPr lang="pt-BR" sz="2400" dirty="0" smtClean="0"/>
            <a:t> a Nathalia </a:t>
          </a:r>
          <a:r>
            <a:rPr lang="pt-BR" sz="2400" dirty="0" err="1" smtClean="0"/>
            <a:t>Arcuri</a:t>
          </a:r>
          <a:r>
            <a:rPr lang="pt-BR" sz="2400" dirty="0" smtClean="0"/>
            <a:t> do ME POUPE?</a:t>
          </a:r>
        </a:p>
        <a:p>
          <a:pPr algn="ctr"/>
          <a:r>
            <a:rPr lang="pt-BR" sz="2400" dirty="0" smtClean="0"/>
            <a:t>Calculadora de juros compostos</a:t>
          </a:r>
        </a:p>
        <a:p>
          <a:pPr algn="ctr"/>
          <a:r>
            <a:rPr lang="pt-BR" sz="2400" dirty="0" smtClean="0">
              <a:hlinkClick xmlns:r="http://schemas.openxmlformats.org/officeDocument/2006/relationships" r:id="rId1"/>
            </a:rPr>
            <a:t>https://mepoupenaweb.uol.com.br/simuladores-online-de-investimentos/</a:t>
          </a:r>
          <a:endParaRPr lang="pt-BR" sz="2400" dirty="0"/>
        </a:p>
      </dgm:t>
    </dgm:pt>
    <dgm:pt modelId="{FF3DDA52-EB55-44A0-B053-121A2DB8EB22}" type="parTrans" cxnId="{F4B7BAC1-CA1B-4574-9D23-81758739F5CB}">
      <dgm:prSet/>
      <dgm:spPr/>
      <dgm:t>
        <a:bodyPr/>
        <a:lstStyle/>
        <a:p>
          <a:endParaRPr lang="pt-BR"/>
        </a:p>
      </dgm:t>
    </dgm:pt>
    <dgm:pt modelId="{52928518-6EE2-421E-911F-F59B8BF9F4D5}" type="sibTrans" cxnId="{F4B7BAC1-CA1B-4574-9D23-81758739F5CB}">
      <dgm:prSet/>
      <dgm:spPr/>
      <dgm:t>
        <a:bodyPr/>
        <a:lstStyle/>
        <a:p>
          <a:endParaRPr lang="pt-BR"/>
        </a:p>
      </dgm:t>
    </dgm:pt>
    <dgm:pt modelId="{6570E246-0C73-4F43-BA7D-10F9EE2A6978}" type="pres">
      <dgm:prSet presAssocID="{A24EDE7A-4951-4FBC-B8A2-571E95DF71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F7A98C-9654-46E0-B4BF-F088C0335E9C}" type="pres">
      <dgm:prSet presAssocID="{C11B98DD-3818-4205-89B6-B342EA1CA797}" presName="parentText" presStyleLbl="node1" presStyleIdx="0" presStyleCnt="1" custScaleY="135552" custLinFactNeighborX="126" custLinFactNeighborY="9005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B7BAC1-CA1B-4574-9D23-81758739F5CB}" srcId="{A24EDE7A-4951-4FBC-B8A2-571E95DF71C8}" destId="{C11B98DD-3818-4205-89B6-B342EA1CA797}" srcOrd="0" destOrd="0" parTransId="{FF3DDA52-EB55-44A0-B053-121A2DB8EB22}" sibTransId="{52928518-6EE2-421E-911F-F59B8BF9F4D5}"/>
    <dgm:cxn modelId="{EAFC367F-AB2E-4FC0-B2D8-6264F5EC0D25}" type="presOf" srcId="{A24EDE7A-4951-4FBC-B8A2-571E95DF71C8}" destId="{6570E246-0C73-4F43-BA7D-10F9EE2A6978}" srcOrd="0" destOrd="0" presId="urn:microsoft.com/office/officeart/2005/8/layout/vList2"/>
    <dgm:cxn modelId="{A338718A-ED75-4309-8380-91FD8AD11449}" type="presOf" srcId="{C11B98DD-3818-4205-89B6-B342EA1CA797}" destId="{F8F7A98C-9654-46E0-B4BF-F088C0335E9C}" srcOrd="0" destOrd="0" presId="urn:microsoft.com/office/officeart/2005/8/layout/vList2"/>
    <dgm:cxn modelId="{B9CA298C-97A3-433E-B269-C47C779535D0}" type="presParOf" srcId="{6570E246-0C73-4F43-BA7D-10F9EE2A6978}" destId="{F8F7A98C-9654-46E0-B4BF-F088C0335E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2AA5-2115-4B4C-90EF-DF283F49409E}">
      <dsp:nvSpPr>
        <dsp:cNvPr id="0" name=""/>
        <dsp:cNvSpPr/>
      </dsp:nvSpPr>
      <dsp:spPr>
        <a:xfrm>
          <a:off x="0" y="1506015"/>
          <a:ext cx="8229600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Qual é o seu Projeto de vida? O que você quer ter ? (ou seja, materializar)?</a:t>
          </a:r>
          <a:endParaRPr lang="pt-BR" sz="3600" kern="1200" dirty="0"/>
        </a:p>
      </dsp:txBody>
      <dsp:txXfrm>
        <a:off x="70537" y="1576552"/>
        <a:ext cx="8088526" cy="1303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A98C-9654-46E0-B4BF-F088C0335E9C}">
      <dsp:nvSpPr>
        <dsp:cNvPr id="0" name=""/>
        <dsp:cNvSpPr/>
      </dsp:nvSpPr>
      <dsp:spPr>
        <a:xfrm>
          <a:off x="0" y="2105125"/>
          <a:ext cx="8229600" cy="2680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Quem conhece no </a:t>
          </a:r>
          <a:r>
            <a:rPr lang="pt-BR" sz="2400" kern="1200" dirty="0" err="1" smtClean="0"/>
            <a:t>youtube</a:t>
          </a:r>
          <a:r>
            <a:rPr lang="pt-BR" sz="2400" kern="1200" dirty="0" smtClean="0"/>
            <a:t> a Nathalia </a:t>
          </a:r>
          <a:r>
            <a:rPr lang="pt-BR" sz="2400" kern="1200" dirty="0" err="1" smtClean="0"/>
            <a:t>Arcuri</a:t>
          </a:r>
          <a:r>
            <a:rPr lang="pt-BR" sz="2400" kern="1200" dirty="0" smtClean="0"/>
            <a:t> do ME POUPE?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Calculadora de juros compostos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hlinkClick xmlns:r="http://schemas.openxmlformats.org/officeDocument/2006/relationships" r:id="rId1"/>
            </a:rPr>
            <a:t>https://mepoupenaweb.uol.com.br/simuladores-online-de-investimentos/</a:t>
          </a:r>
          <a:endParaRPr lang="pt-BR" sz="2400" kern="1200" dirty="0"/>
        </a:p>
      </dsp:txBody>
      <dsp:txXfrm>
        <a:off x="130840" y="2235965"/>
        <a:ext cx="7967920" cy="241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240D-21CA-41BA-88E0-22F4DCA7A381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96C9-8AC4-42E5-AA5C-182978E9C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9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3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4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8CD-80A6-4C06-B545-EEA6E326B27C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67FC-F658-4DA6-85FE-1F692E043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3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epoupenaweb.uol.com.br/simuladores-online-de-investimentos/simulador-de-juros-compost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scielo.php?script=sci_arttext&amp;pid=S0102-377220010002000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ebic.com/neurociencia-habito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2232247"/>
          </a:xfrm>
        </p:spPr>
        <p:txBody>
          <a:bodyPr/>
          <a:lstStyle/>
          <a:p>
            <a:pPr marL="0" indent="0" algn="ctr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OLÁ,  COMO VOCÊ ESTÁ?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6. </a:t>
            </a:r>
            <a:r>
              <a:rPr lang="pt-BR" sz="2400" dirty="0" smtClean="0"/>
              <a:t>AP3 (exame)será realizada para aqueles que não completaram a média. Será uma prova com o estudo de todos os assuntos apresentados em aula ao longo do semestre. 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187220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INTRODUÇÃO  A   DISCIPLINA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Para  que você consiga atingir seus objetivos a  disciplina  irá tratar de  </a:t>
            </a:r>
            <a:r>
              <a:rPr lang="pt-BR" b="1" dirty="0" smtClean="0">
                <a:solidFill>
                  <a:srgbClr val="FF0000"/>
                </a:solidFill>
              </a:rPr>
              <a:t>COMPETÊNCIAS PROFISSIONAIS  E COMO GANHAR DINHEIRO!</a:t>
            </a:r>
          </a:p>
          <a:p>
            <a:pPr algn="just"/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0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637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28" y="1484784"/>
            <a:ext cx="15121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5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 H  A – Conhecimento,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Habilidade e Atitude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criado  por Scott B. </a:t>
            </a:r>
            <a:r>
              <a:rPr lang="pt-BR" dirty="0" err="1" smtClean="0"/>
              <a:t>Parry</a:t>
            </a:r>
            <a:endParaRPr lang="pt-BR" dirty="0" smtClean="0"/>
          </a:p>
          <a:p>
            <a:endParaRPr lang="pt-BR" dirty="0"/>
          </a:p>
          <a:p>
            <a:pPr algn="just"/>
            <a:r>
              <a:rPr lang="pt-BR" dirty="0"/>
              <a:t>PhD., fundador e presidente da </a:t>
            </a:r>
            <a:r>
              <a:rPr lang="pt-BR" i="1" dirty="0"/>
              <a:t>Training </a:t>
            </a:r>
            <a:r>
              <a:rPr lang="pt-BR" i="1" dirty="0" err="1"/>
              <a:t>House</a:t>
            </a:r>
            <a:r>
              <a:rPr lang="pt-BR" i="1" dirty="0"/>
              <a:t>, Inc</a:t>
            </a:r>
            <a:r>
              <a:rPr lang="pt-BR" dirty="0"/>
              <a:t>. Em 1999, entrou para o </a:t>
            </a:r>
            <a:r>
              <a:rPr lang="pt-BR" i="1" dirty="0"/>
              <a:t>HRD do Hall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Fame</a:t>
            </a:r>
            <a:r>
              <a:rPr lang="pt-BR" dirty="0"/>
              <a:t>. Desenvolveu trabalhos sobre competência, sua área de interesse. É autor dos livros </a:t>
            </a:r>
            <a:r>
              <a:rPr lang="pt-BR" i="1" dirty="0"/>
              <a:t>Just </a:t>
            </a:r>
            <a:r>
              <a:rPr lang="pt-BR" i="1" dirty="0" err="1"/>
              <a:t>What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A </a:t>
            </a:r>
            <a:r>
              <a:rPr lang="pt-BR" i="1" dirty="0" err="1"/>
              <a:t>Competency</a:t>
            </a:r>
            <a:r>
              <a:rPr lang="pt-BR" dirty="0"/>
              <a:t> e </a:t>
            </a:r>
            <a:r>
              <a:rPr lang="pt-BR" i="1" dirty="0"/>
              <a:t>Training for </a:t>
            </a:r>
            <a:r>
              <a:rPr lang="pt-BR" i="1" dirty="0" err="1"/>
              <a:t>Results</a:t>
            </a:r>
            <a:r>
              <a:rPr lang="pt-BR" dirty="0"/>
              <a:t>.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72" y="548680"/>
            <a:ext cx="1512168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8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Você já ouviu falar no CHA?</a:t>
            </a:r>
          </a:p>
          <a:p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3140968"/>
            <a:ext cx="1512168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 smtClean="0">
                <a:solidFill>
                  <a:srgbClr val="FF0000"/>
                </a:solidFill>
              </a:rPr>
              <a:t>QUALQUER COISA QUE DESEJARMOS APRENDER PRECISAREMOS DO CONCEITO DO CHA</a:t>
            </a:r>
          </a:p>
          <a:p>
            <a:pPr algn="just"/>
            <a:r>
              <a:rPr lang="pt-BR" sz="2800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FF0000"/>
                </a:solidFill>
              </a:rPr>
              <a:t>Aprender a dirigir:</a:t>
            </a:r>
          </a:p>
          <a:p>
            <a:pPr algn="just"/>
            <a:r>
              <a:rPr lang="pt-BR" b="1" dirty="0" smtClean="0">
                <a:solidFill>
                  <a:srgbClr val="0070C0"/>
                </a:solidFill>
              </a:rPr>
              <a:t>CONHECER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sz="2400" dirty="0" smtClean="0">
                <a:solidFill>
                  <a:srgbClr val="0070C0"/>
                </a:solidFill>
              </a:rPr>
              <a:t>se refere a dar foco, dar atenção ao que se quer aprender ( ler sobre, xeretar, se envolver, conversar sobre)</a:t>
            </a:r>
          </a:p>
          <a:p>
            <a:pPr algn="just"/>
            <a:r>
              <a:rPr lang="pt-BR" b="1" dirty="0" smtClean="0">
                <a:solidFill>
                  <a:srgbClr val="0070C0"/>
                </a:solidFill>
              </a:rPr>
              <a:t>HABILIDADE (Hábito) </a:t>
            </a:r>
            <a:r>
              <a:rPr lang="pt-BR" sz="2400" dirty="0" smtClean="0">
                <a:solidFill>
                  <a:srgbClr val="0070C0"/>
                </a:solidFill>
              </a:rPr>
              <a:t>praticar, praticar, praticar para gravar na cabeça</a:t>
            </a:r>
          </a:p>
          <a:p>
            <a:pPr algn="just"/>
            <a:r>
              <a:rPr lang="pt-BR" b="1" dirty="0" smtClean="0">
                <a:solidFill>
                  <a:srgbClr val="0070C0"/>
                </a:solidFill>
              </a:rPr>
              <a:t>ATITUDE – DECIDIR </a:t>
            </a:r>
            <a:r>
              <a:rPr lang="pt-BR" sz="2400" dirty="0" smtClean="0">
                <a:solidFill>
                  <a:srgbClr val="0070C0"/>
                </a:solidFill>
              </a:rPr>
              <a:t>se conhecer e  desenvolver a habilidade que se pretende.     </a:t>
            </a:r>
            <a:endParaRPr lang="pt-BR" sz="2400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5301208"/>
            <a:ext cx="1512168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FOCO  =   SAR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3000" dirty="0" smtClean="0">
                <a:solidFill>
                  <a:srgbClr val="FF0000"/>
                </a:solidFill>
              </a:rPr>
              <a:t>SAR =  SISTEMA DE ATIVAÇÃO  RETICULAR</a:t>
            </a:r>
            <a:r>
              <a:rPr lang="pt-BR" sz="3000" dirty="0" smtClean="0"/>
              <a:t>  é  uma funcionalidade  do  nosso cérebro.</a:t>
            </a:r>
          </a:p>
          <a:p>
            <a:pPr algn="just"/>
            <a:r>
              <a:rPr lang="pt-BR" sz="3000" dirty="0" smtClean="0"/>
              <a:t>Só  fazemos e conseguimos ter (materializar), aquilo a  que  damos  FOCO.</a:t>
            </a:r>
          </a:p>
          <a:p>
            <a:pPr algn="just"/>
            <a:r>
              <a:rPr lang="pt-BR" sz="3000" dirty="0" smtClean="0"/>
              <a:t>Por isso um escolhe tocar e ter uma  arpa, outro pular de paraquedas, comprar um apto, guardar dinheiro. etc.  Cada pessoa  faz, por livre arbítrio, suas escolhas.   </a:t>
            </a:r>
          </a:p>
          <a:p>
            <a:pPr algn="just"/>
            <a:r>
              <a:rPr lang="pt-BR" sz="3000" dirty="0" smtClean="0"/>
              <a:t>Então,  precisamos saber O QUE  QUEREMOS!  Para caminharmos na </a:t>
            </a:r>
            <a:r>
              <a:rPr lang="pt-BR" dirty="0" smtClean="0"/>
              <a:t>direção do que queremos!!!!! 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006600"/>
                </a:solidFill>
              </a:rPr>
              <a:t>        </a:t>
            </a:r>
            <a:r>
              <a:rPr lang="pt-BR" b="1" dirty="0" smtClean="0">
                <a:solidFill>
                  <a:srgbClr val="006600"/>
                </a:solidFill>
              </a:rPr>
              <a:t>PARA  ONDE VOCÊ  ESTÁ  OLHANDO????</a:t>
            </a:r>
            <a:endParaRPr lang="pt-BR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pt-BR" dirty="0" smtClean="0">
                <a:solidFill>
                  <a:srgbClr val="006600"/>
                </a:solidFill>
              </a:rPr>
              <a:t>?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0070C0"/>
                </a:solidFill>
              </a:rPr>
              <a:t>O  SER  HUMANO  TEM  </a:t>
            </a:r>
            <a:r>
              <a:rPr lang="pt-BR" dirty="0" smtClean="0">
                <a:solidFill>
                  <a:srgbClr val="FF0000"/>
                </a:solidFill>
              </a:rPr>
              <a:t>O CÉREBRO  </a:t>
            </a:r>
            <a:r>
              <a:rPr lang="pt-BR" dirty="0" smtClean="0">
                <a:solidFill>
                  <a:srgbClr val="0070C0"/>
                </a:solidFill>
              </a:rPr>
              <a:t>E COM ELE PODE  APRENDER  A  FAZER MUITAS </a:t>
            </a:r>
            <a:r>
              <a:rPr lang="pt-BR" dirty="0" smtClean="0">
                <a:solidFill>
                  <a:srgbClr val="0070C0"/>
                </a:solidFill>
              </a:rPr>
              <a:t>COISAS.    </a:t>
            </a:r>
          </a:p>
          <a:p>
            <a:pPr algn="just"/>
            <a:endParaRPr lang="pt-BR" dirty="0">
              <a:solidFill>
                <a:srgbClr val="0070C0"/>
              </a:solidFill>
            </a:endParaRPr>
          </a:p>
          <a:p>
            <a:pPr algn="just"/>
            <a:r>
              <a:rPr lang="pt-BR" b="1" dirty="0" smtClean="0">
                <a:solidFill>
                  <a:srgbClr val="C00000"/>
                </a:solidFill>
              </a:rPr>
              <a:t>CÉREBRO</a:t>
            </a:r>
            <a:r>
              <a:rPr lang="pt-BR" dirty="0" smtClean="0">
                <a:solidFill>
                  <a:srgbClr val="FF0000"/>
                </a:solidFill>
              </a:rPr>
              <a:t> (parte física do nosso computador).   </a:t>
            </a:r>
          </a:p>
          <a:p>
            <a:pPr algn="just"/>
            <a:r>
              <a:rPr lang="pt-BR" b="1" dirty="0" smtClean="0">
                <a:solidFill>
                  <a:srgbClr val="C00000"/>
                </a:solidFill>
              </a:rPr>
              <a:t>MENTE</a:t>
            </a:r>
            <a:r>
              <a:rPr lang="pt-BR" dirty="0" smtClean="0">
                <a:solidFill>
                  <a:srgbClr val="FF0000"/>
                </a:solidFill>
              </a:rPr>
              <a:t> (Programas instalados )</a:t>
            </a:r>
            <a:endParaRPr lang="pt-BR" dirty="0" smtClean="0">
              <a:solidFill>
                <a:srgbClr val="FF0000"/>
              </a:solidFill>
            </a:endParaRP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algn="just"/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12" y="283423"/>
            <a:ext cx="1038127" cy="11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9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Agora...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PRESTE BASTANTE ATENÇÃO NA PALAVRA  </a:t>
            </a:r>
          </a:p>
          <a:p>
            <a:pPr marL="0" indent="0" algn="ctr">
              <a:buNone/>
            </a:pPr>
            <a:r>
              <a:rPr lang="pt-BR" sz="8000" b="1" dirty="0">
                <a:solidFill>
                  <a:srgbClr val="006600"/>
                </a:solidFill>
              </a:rPr>
              <a:t>A  PRENDER</a:t>
            </a:r>
          </a:p>
          <a:p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4008" y="4509120"/>
            <a:ext cx="1512168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0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Desde </a:t>
            </a:r>
            <a:r>
              <a:rPr lang="pt-BR" dirty="0" smtClean="0">
                <a:solidFill>
                  <a:srgbClr val="FF0000"/>
                </a:solidFill>
              </a:rPr>
              <a:t>crianças</a:t>
            </a:r>
            <a:r>
              <a:rPr lang="pt-BR" dirty="0" smtClean="0"/>
              <a:t> estamos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Aprendendo</a:t>
            </a:r>
          </a:p>
          <a:p>
            <a:endParaRPr lang="pt-BR" dirty="0"/>
          </a:p>
          <a:p>
            <a:pPr algn="just"/>
            <a:r>
              <a:rPr lang="pt-BR" sz="2800" dirty="0" smtClean="0"/>
              <a:t>OU SEJA </a:t>
            </a:r>
            <a:r>
              <a:rPr lang="pt-BR" sz="2800" b="1" dirty="0" smtClean="0">
                <a:solidFill>
                  <a:srgbClr val="006600"/>
                </a:solidFill>
              </a:rPr>
              <a:t>PRENDENDO</a:t>
            </a:r>
            <a:r>
              <a:rPr lang="pt-BR" sz="2800" dirty="0" smtClean="0"/>
              <a:t> COISAS NO CÉREBRO  pelo </a:t>
            </a:r>
            <a:r>
              <a:rPr lang="pt-BR" sz="2800" b="1" dirty="0" smtClean="0">
                <a:solidFill>
                  <a:srgbClr val="FF0000"/>
                </a:solidFill>
              </a:rPr>
              <a:t>HÁBITO</a:t>
            </a:r>
            <a:r>
              <a:rPr lang="pt-BR" sz="2800" dirty="0" smtClean="0"/>
              <a:t> </a:t>
            </a:r>
            <a:r>
              <a:rPr lang="pt-BR" sz="2800" b="1" dirty="0" smtClean="0">
                <a:solidFill>
                  <a:srgbClr val="FF0000"/>
                </a:solidFill>
              </a:rPr>
              <a:t>(habilidades) </a:t>
            </a:r>
            <a:r>
              <a:rPr lang="pt-BR" sz="2800" dirty="0" smtClean="0"/>
              <a:t>DE FAZER,FAZER FAZER E ACABAR GRAVANDO NA CABEÇA.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Exemplo:  ANDAR, FALAR, ESCREVER,LER,PENTEAR OS CABELOS....</a:t>
            </a:r>
            <a:endParaRPr lang="pt-BR" sz="28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3422"/>
            <a:ext cx="1038127" cy="11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                             NOSSA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DISCIPLINA</a:t>
            </a:r>
          </a:p>
          <a:p>
            <a:pPr marL="0" indent="0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                          GESTÃO DE </a:t>
            </a:r>
            <a:r>
              <a:rPr lang="pt-BR" b="1" dirty="0" smtClean="0">
                <a:solidFill>
                  <a:srgbClr val="0070C0"/>
                </a:solidFill>
              </a:rPr>
              <a:t>PESSOAS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1728192" cy="17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crescemos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Precisamos  </a:t>
            </a:r>
            <a:r>
              <a:rPr lang="pt-BR" sz="2800" dirty="0" smtClean="0">
                <a:solidFill>
                  <a:srgbClr val="FF0000"/>
                </a:solidFill>
              </a:rPr>
              <a:t>A PRENDER </a:t>
            </a:r>
            <a:r>
              <a:rPr lang="pt-BR" sz="2800" dirty="0" smtClean="0"/>
              <a:t>ALGO PARA FAZERMOS PROFISSIONALMENTE </a:t>
            </a:r>
            <a:r>
              <a:rPr lang="pt-BR" sz="2800" dirty="0" smtClean="0">
                <a:solidFill>
                  <a:srgbClr val="FF0000"/>
                </a:solidFill>
              </a:rPr>
              <a:t>E GANHARMOS DINHEIRO...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endParaRPr lang="pt-BR" sz="2800" dirty="0" smtClean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smtClean="0">
                <a:solidFill>
                  <a:srgbClr val="FF0000"/>
                </a:solidFill>
              </a:rPr>
              <a:t>HÁBITO</a:t>
            </a:r>
            <a:r>
              <a:rPr lang="pt-BR" sz="2800" dirty="0" smtClean="0"/>
              <a:t> 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smtClean="0">
                <a:solidFill>
                  <a:srgbClr val="FF0000"/>
                </a:solidFill>
              </a:rPr>
              <a:t>habilidades profissionais) ...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smtClean="0">
                <a:solidFill>
                  <a:srgbClr val="FF0000"/>
                </a:solidFill>
              </a:rPr>
              <a:t>TUDO O QUE GRAVAMOS NA CABEÇA É POR REPETIR...ATÉ QUE </a:t>
            </a:r>
            <a:r>
              <a:rPr lang="pt-BR" sz="2800" dirty="0" smtClean="0">
                <a:solidFill>
                  <a:srgbClr val="006600"/>
                </a:solidFill>
              </a:rPr>
              <a:t>PRENDEMOS</a:t>
            </a:r>
            <a:r>
              <a:rPr lang="pt-BR" sz="2800" dirty="0" smtClean="0">
                <a:solidFill>
                  <a:srgbClr val="FF0000"/>
                </a:solidFill>
              </a:rPr>
              <a:t> OU SEJA, </a:t>
            </a:r>
            <a:r>
              <a:rPr lang="pt-BR" sz="2800" dirty="0" smtClean="0">
                <a:solidFill>
                  <a:srgbClr val="006600"/>
                </a:solidFill>
              </a:rPr>
              <a:t>APRENDEMOS!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332656"/>
            <a:ext cx="1296144" cy="1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5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Veja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 smtClean="0">
                <a:solidFill>
                  <a:srgbClr val="006600"/>
                </a:solidFill>
              </a:rPr>
              <a:t>A  prender</a:t>
            </a:r>
          </a:p>
          <a:p>
            <a:pPr algn="ctr"/>
            <a:r>
              <a:rPr lang="pt-BR" dirty="0" smtClean="0">
                <a:solidFill>
                  <a:srgbClr val="006600"/>
                </a:solidFill>
              </a:rPr>
              <a:t>A prendeu</a:t>
            </a:r>
          </a:p>
          <a:p>
            <a:pPr algn="ctr"/>
            <a:r>
              <a:rPr lang="pt-BR" dirty="0" smtClean="0">
                <a:solidFill>
                  <a:srgbClr val="006600"/>
                </a:solidFill>
              </a:rPr>
              <a:t>A prendemos</a:t>
            </a:r>
          </a:p>
          <a:p>
            <a:pPr algn="ctr"/>
            <a:r>
              <a:rPr lang="pt-BR" dirty="0" smtClean="0">
                <a:solidFill>
                  <a:srgbClr val="006600"/>
                </a:solidFill>
              </a:rPr>
              <a:t>A prendi</a:t>
            </a:r>
            <a:r>
              <a:rPr lang="pt-BR" dirty="0" smtClean="0">
                <a:solidFill>
                  <a:srgbClr val="006600"/>
                </a:solidFill>
              </a:rPr>
              <a:t>!!!!!</a:t>
            </a:r>
          </a:p>
          <a:p>
            <a:pPr algn="ctr"/>
            <a:endParaRPr lang="pt-BR" dirty="0">
              <a:solidFill>
                <a:srgbClr val="00660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Quem somos nós?  Somos aquilo que PRENDEMOS em nossa MENTE.  PROGRAMAÇÃO INSTALADA.</a:t>
            </a: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A  MENTE é plástica  (plasticidade)  e  portanto, ao longo da nossa  vida, os programas  podem ser  mudados.   É  por isso que vamos evoluindo enquanto pessoas e profissionais. 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12241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PROJETO  DE  VIDA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FF0000"/>
                </a:solidFill>
              </a:rPr>
              <a:t>GANHAR  DINHEIRO  (</a:t>
            </a:r>
            <a:r>
              <a:rPr lang="pt-BR" sz="1900" b="1" dirty="0" smtClean="0">
                <a:solidFill>
                  <a:srgbClr val="FF0000"/>
                </a:solidFill>
              </a:rPr>
              <a:t>trabalhar em uma empresa dos outros, abrir a sua própria empresa, ter  diversas atividades empreendedoras (</a:t>
            </a:r>
            <a:r>
              <a:rPr lang="pt-BR" sz="1900" b="1" dirty="0" err="1" smtClean="0">
                <a:solidFill>
                  <a:srgbClr val="FF0000"/>
                </a:solidFill>
              </a:rPr>
              <a:t>ex</a:t>
            </a:r>
            <a:r>
              <a:rPr lang="pt-BR" sz="1900" b="1" dirty="0" smtClean="0">
                <a:solidFill>
                  <a:srgbClr val="FF0000"/>
                </a:solidFill>
              </a:rPr>
              <a:t>, vender </a:t>
            </a:r>
            <a:r>
              <a:rPr lang="pt-BR" sz="1900" b="1" dirty="0" err="1" smtClean="0">
                <a:solidFill>
                  <a:srgbClr val="FF0000"/>
                </a:solidFill>
              </a:rPr>
              <a:t>ebook</a:t>
            </a:r>
            <a:r>
              <a:rPr lang="pt-BR" sz="1900" b="1" dirty="0" smtClean="0">
                <a:solidFill>
                  <a:srgbClr val="FF0000"/>
                </a:solidFill>
              </a:rPr>
              <a:t> na internet, vender roupas</a:t>
            </a:r>
            <a:r>
              <a:rPr lang="pt-BR" sz="3600" b="1" dirty="0" smtClean="0">
                <a:solidFill>
                  <a:srgbClr val="FF0000"/>
                </a:solidFill>
              </a:rPr>
              <a:t>). 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FF0000"/>
                </a:solidFill>
              </a:rPr>
              <a:t>GUARDAR DINHEIRO (</a:t>
            </a:r>
            <a:r>
              <a:rPr lang="pt-BR" sz="2000" b="1" dirty="0" smtClean="0">
                <a:solidFill>
                  <a:srgbClr val="FF0000"/>
                </a:solidFill>
              </a:rPr>
              <a:t>hábito – PROGRAMAÇÃO MENTAL,  beber água,  fazer caminhada, andar, falar, escrever, guardar dinheiro....)</a:t>
            </a:r>
            <a:endParaRPr lang="pt-BR" sz="2000" b="1" dirty="0" smtClean="0">
              <a:solidFill>
                <a:srgbClr val="0070C0"/>
              </a:solidFill>
            </a:endParaRPr>
          </a:p>
          <a:p>
            <a:endParaRPr lang="pt-BR" b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b="1" dirty="0" smtClean="0">
                <a:solidFill>
                  <a:srgbClr val="FF0000"/>
                </a:solidFill>
              </a:rPr>
              <a:t>MULTIPLICAR  O DINHEIRO( </a:t>
            </a:r>
            <a:r>
              <a:rPr lang="pt-BR" sz="2200" b="1" dirty="0" smtClean="0">
                <a:solidFill>
                  <a:srgbClr val="FF0000"/>
                </a:solidFill>
              </a:rPr>
              <a:t>compreender a calculadora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>
                <a:solidFill>
                  <a:srgbClr val="FF0000"/>
                </a:solidFill>
              </a:rPr>
              <a:t>de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>
                <a:solidFill>
                  <a:srgbClr val="FF0000"/>
                </a:solidFill>
              </a:rPr>
              <a:t>juros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>
                <a:solidFill>
                  <a:srgbClr val="FF0000"/>
                </a:solidFill>
              </a:rPr>
              <a:t>compostos.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79712" y="1340768"/>
            <a:ext cx="468052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3  CHAVES</a:t>
            </a:r>
            <a:endParaRPr lang="pt-BR" sz="4000" dirty="0"/>
          </a:p>
        </p:txBody>
      </p:sp>
      <p:pic>
        <p:nvPicPr>
          <p:cNvPr id="6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1"/>
            <a:ext cx="129614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2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GANHAR  DINHEIRO!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Como se  faz  isso?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1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VOCÊ  JÁ  APRENDEU  SOBRE  A PALAVRA  </a:t>
            </a:r>
            <a:r>
              <a:rPr lang="pt-BR" sz="3200" dirty="0" smtClean="0">
                <a:solidFill>
                  <a:srgbClr val="006600"/>
                </a:solidFill>
              </a:rPr>
              <a:t>A PRENDER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FF0000"/>
                </a:solidFill>
              </a:rPr>
              <a:t>PARA APRENDER UMA </a:t>
            </a:r>
            <a:r>
              <a:rPr lang="pt-BR" dirty="0">
                <a:solidFill>
                  <a:srgbClr val="006600"/>
                </a:solidFill>
              </a:rPr>
              <a:t>HABILIDADE</a:t>
            </a:r>
            <a:r>
              <a:rPr lang="pt-BR" dirty="0">
                <a:solidFill>
                  <a:srgbClr val="FF0000"/>
                </a:solidFill>
              </a:rPr>
              <a:t> NO CÉREBRO É PRECISO...</a:t>
            </a:r>
            <a:r>
              <a:rPr lang="pt-BR" b="1" dirty="0" smtClean="0">
                <a:solidFill>
                  <a:srgbClr val="006600"/>
                </a:solidFill>
              </a:rPr>
              <a:t>O </a:t>
            </a:r>
            <a:r>
              <a:rPr lang="pt-BR" b="1" dirty="0" smtClean="0">
                <a:solidFill>
                  <a:srgbClr val="006600"/>
                </a:solidFill>
              </a:rPr>
              <a:t>HÁBITO</a:t>
            </a:r>
          </a:p>
          <a:p>
            <a:endParaRPr lang="pt-BR" dirty="0"/>
          </a:p>
          <a:p>
            <a:pPr algn="just"/>
            <a:r>
              <a:rPr lang="pt-BR" dirty="0" smtClean="0"/>
              <a:t>FAZER, FAZER, FAZER ...praticar, repetindo PELO MENOS POR 21 DIAS, SEGUNDO ESTUDIOSOS DO ASSUNTO....</a:t>
            </a:r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129614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Exercício 1  para nota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O QUE  EU  SEI FAZER  (habilidades)  para ganhar dinheiro?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Fazer  uma lista de  10   habilidades.  </a:t>
            </a:r>
            <a:endParaRPr lang="pt-BR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HABILIDADES PARA GANHAR DINHEIRO...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</a:p>
          <a:p>
            <a:pPr algn="just"/>
            <a:r>
              <a:rPr lang="pt-BR" sz="2800" dirty="0" smtClean="0"/>
              <a:t>Aprender a fazer bolos, pães, pipoca, pastel, cortinas, consertar geladeiras, consertar computadores, consertar carros, ensinar a tocar violão,  fazer arranjos florais, fazer pinturas de quadros ou de paredes, ter a habilidade de mexer no </a:t>
            </a:r>
            <a:r>
              <a:rPr lang="pt-BR" sz="2800" dirty="0" err="1" smtClean="0"/>
              <a:t>photoshop</a:t>
            </a:r>
            <a:r>
              <a:rPr lang="pt-BR" sz="2800" dirty="0" smtClean="0"/>
              <a:t> e fazer banners para divulgar as empresas (folheto impresso ou digital).....  </a:t>
            </a:r>
            <a:endParaRPr lang="pt-BR" sz="28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5013176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24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Exercício </a:t>
            </a:r>
            <a:r>
              <a:rPr lang="pt-BR" dirty="0" smtClean="0">
                <a:solidFill>
                  <a:srgbClr val="FF0000"/>
                </a:solidFill>
              </a:rPr>
              <a:t>2  </a:t>
            </a:r>
            <a:r>
              <a:rPr lang="pt-BR" dirty="0">
                <a:solidFill>
                  <a:srgbClr val="FF0000"/>
                </a:solidFill>
              </a:rPr>
              <a:t>para nota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Lembrar  </a:t>
            </a:r>
            <a:r>
              <a:rPr lang="pt-BR" dirty="0" smtClean="0"/>
              <a:t>10 </a:t>
            </a:r>
            <a:r>
              <a:rPr lang="pt-BR" dirty="0"/>
              <a:t>pessoas que você </a:t>
            </a:r>
            <a:r>
              <a:rPr lang="pt-BR" dirty="0" smtClean="0"/>
              <a:t>conhece; em seguida  listar o  primeiro nome desta  pessoa  e  a frente do nome,  colocar uma </a:t>
            </a:r>
            <a:r>
              <a:rPr lang="pt-BR" b="1" dirty="0" smtClean="0">
                <a:solidFill>
                  <a:srgbClr val="FF0000"/>
                </a:solidFill>
              </a:rPr>
              <a:t>HABILIDADE  PROFISSIONAL  que  esta  pessoa  possui.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986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GUARDAR E MULTIPLICAR DINHEIRO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GUARDAR  É  UM  </a:t>
            </a:r>
            <a:r>
              <a:rPr lang="pt-BR" b="1" dirty="0" smtClean="0">
                <a:solidFill>
                  <a:srgbClr val="006600"/>
                </a:solidFill>
              </a:rPr>
              <a:t>HÁBITO</a:t>
            </a:r>
            <a:r>
              <a:rPr lang="pt-BR" dirty="0" smtClean="0">
                <a:solidFill>
                  <a:srgbClr val="006600"/>
                </a:solidFill>
              </a:rPr>
              <a:t> (HABILIDADE), ou  seja,   um  condicionamento  mental!  Aliás, tudo  que  a gente  faz é  um condicionamento mental.   </a:t>
            </a:r>
            <a:endParaRPr lang="pt-BR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1880" y="4221088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8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582854"/>
              </p:ext>
            </p:extLst>
          </p:nvPr>
        </p:nvGraphicFramePr>
        <p:xfrm>
          <a:off x="457200" y="1340768"/>
          <a:ext cx="8229600" cy="478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www.jornalcontabil.com.br/wp-content/uploads/2019/11/Nathalia_arcuri-1024x57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5"/>
            <a:ext cx="2880320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3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 smtClean="0">
                <a:solidFill>
                  <a:srgbClr val="0070C0"/>
                </a:solidFill>
              </a:rPr>
              <a:t>O  QUE  VOCÊ  APRENDERÁ NESTA DISCIPLINA?</a:t>
            </a:r>
          </a:p>
          <a:p>
            <a:pPr marL="0" indent="0" algn="ctr">
              <a:buNone/>
            </a:pPr>
            <a:endParaRPr lang="pt-BR" sz="2800" b="1" dirty="0" smtClean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O  que é a Área de Administração de Recursos Humanos - ARH  ou  RH,  que hoje é chamada de Área de Gestão de Pessoas.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Qual é  a  importância desta Área na Empresa  e o que ela faz, inclusive,   bem antes de contratar  uma pessoa.    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E  depois de admitir,   como esta Área é  importante porque é  ela  que  auxilia e assessora todas as demais Áreas da empresa a contratar a pessoa certa para  o lugar certo</a:t>
            </a:r>
            <a:r>
              <a:rPr lang="pt-BR" sz="2400" dirty="0" smtClean="0">
                <a:solidFill>
                  <a:srgbClr val="FF0000"/>
                </a:solidFill>
              </a:rPr>
              <a:t> .</a:t>
            </a:r>
          </a:p>
          <a:p>
            <a:pPr algn="just">
              <a:buFont typeface="Wingdings" pitchFamily="2" charset="2"/>
              <a:buChar char="ü"/>
            </a:pP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90060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39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 fontAlgn="ctr"/>
            <a:r>
              <a:rPr lang="pt-BR" b="1" dirty="0" smtClean="0">
                <a:solidFill>
                  <a:srgbClr val="FF0000"/>
                </a:solidFill>
              </a:rPr>
              <a:t>“Os </a:t>
            </a:r>
            <a:r>
              <a:rPr lang="pt-BR" b="1" dirty="0">
                <a:solidFill>
                  <a:srgbClr val="FF0000"/>
                </a:solidFill>
              </a:rPr>
              <a:t>Juros Compostos são tão incríveis que se eu tivesse um filho o nome dele seria Juro Composto</a:t>
            </a:r>
            <a:r>
              <a:rPr lang="pt-BR" b="1" dirty="0" smtClean="0">
                <a:solidFill>
                  <a:srgbClr val="FF0000"/>
                </a:solidFill>
              </a:rPr>
              <a:t>.  Nathalia </a:t>
            </a:r>
            <a:r>
              <a:rPr lang="pt-BR" b="1" dirty="0" err="1" smtClean="0">
                <a:solidFill>
                  <a:srgbClr val="FF0000"/>
                </a:solidFill>
              </a:rPr>
              <a:t>Arcuri</a:t>
            </a:r>
            <a:r>
              <a:rPr lang="pt-BR" b="1" dirty="0" smtClean="0">
                <a:solidFill>
                  <a:srgbClr val="FF0000"/>
                </a:solidFill>
              </a:rPr>
              <a:t>”</a:t>
            </a:r>
            <a:endParaRPr lang="pt-BR" b="1" dirty="0">
              <a:solidFill>
                <a:srgbClr val="FF0000"/>
              </a:solidFill>
            </a:endParaRPr>
          </a:p>
          <a:p>
            <a:pPr fontAlgn="ctr"/>
            <a:endParaRPr lang="pt-BR" b="1" dirty="0" smtClean="0"/>
          </a:p>
          <a:p>
            <a:pPr fontAlgn="ctr"/>
            <a:r>
              <a:rPr lang="pt-BR" b="1" dirty="0" smtClean="0"/>
              <a:t>Saiba </a:t>
            </a:r>
            <a:r>
              <a:rPr lang="pt-BR" b="1" dirty="0"/>
              <a:t>agora como os juros compostos podem fazer o seu dinheiro se multiplicar e trabalhar pra você</a:t>
            </a:r>
            <a:r>
              <a:rPr lang="pt-BR" b="1" dirty="0" smtClean="0"/>
              <a:t>!</a:t>
            </a:r>
          </a:p>
          <a:p>
            <a:pPr fontAlgn="ctr"/>
            <a:endParaRPr lang="pt-BR" b="1" dirty="0"/>
          </a:p>
          <a:p>
            <a:pPr fontAlgn="base"/>
            <a:r>
              <a:rPr lang="pt-BR" dirty="0"/>
              <a:t>Quanto você tem hoje para investir</a:t>
            </a:r>
            <a:r>
              <a:rPr lang="pt-BR" dirty="0" smtClean="0"/>
              <a:t>? </a:t>
            </a:r>
            <a:r>
              <a:rPr lang="pt-BR" dirty="0" smtClean="0">
                <a:solidFill>
                  <a:srgbClr val="FF0000"/>
                </a:solidFill>
              </a:rPr>
              <a:t>R$  300,00</a:t>
            </a:r>
            <a:endParaRPr lang="pt-BR" dirty="0">
              <a:solidFill>
                <a:srgbClr val="FF0000"/>
              </a:solidFill>
            </a:endParaRPr>
          </a:p>
          <a:p>
            <a:pPr fontAlgn="base"/>
            <a:r>
              <a:rPr lang="pt-BR" dirty="0"/>
              <a:t>Aplicação </a:t>
            </a:r>
            <a:r>
              <a:rPr lang="pt-BR" dirty="0" smtClean="0"/>
              <a:t>mensal </a:t>
            </a:r>
            <a:r>
              <a:rPr lang="pt-BR" dirty="0" smtClean="0">
                <a:solidFill>
                  <a:srgbClr val="FF0000"/>
                </a:solidFill>
              </a:rPr>
              <a:t>R$ 300,00</a:t>
            </a:r>
            <a:endParaRPr lang="pt-BR" dirty="0">
              <a:solidFill>
                <a:srgbClr val="FF0000"/>
              </a:solidFill>
            </a:endParaRPr>
          </a:p>
          <a:p>
            <a:pPr fontAlgn="base"/>
            <a:r>
              <a:rPr lang="pt-BR" dirty="0"/>
              <a:t>Por quanto tempo</a:t>
            </a:r>
            <a:r>
              <a:rPr lang="pt-BR" dirty="0" smtClean="0"/>
              <a:t>?     </a:t>
            </a:r>
            <a:r>
              <a:rPr lang="pt-BR" dirty="0" smtClean="0">
                <a:solidFill>
                  <a:srgbClr val="FF0000"/>
                </a:solidFill>
              </a:rPr>
              <a:t>12  meses</a:t>
            </a:r>
            <a:endParaRPr lang="pt-BR" dirty="0">
              <a:solidFill>
                <a:srgbClr val="FF0000"/>
              </a:solidFill>
            </a:endParaRPr>
          </a:p>
          <a:p>
            <a:pPr fontAlgn="base"/>
            <a:r>
              <a:rPr lang="pt-BR" dirty="0" smtClean="0"/>
              <a:t>Rentabilidade :   </a:t>
            </a:r>
            <a:r>
              <a:rPr lang="pt-BR" dirty="0" smtClean="0">
                <a:solidFill>
                  <a:srgbClr val="FF0000"/>
                </a:solidFill>
              </a:rPr>
              <a:t>1 por cento  ao  mês  </a:t>
            </a:r>
            <a:r>
              <a:rPr lang="pt-BR" dirty="0">
                <a:solidFill>
                  <a:srgbClr val="FF0000"/>
                </a:solidFill>
              </a:rPr>
              <a:t>    </a:t>
            </a:r>
          </a:p>
          <a:p>
            <a:pPr fontAlgn="base"/>
            <a:r>
              <a:rPr lang="pt-BR" cap="all" dirty="0">
                <a:hlinkClick r:id="rId2"/>
              </a:rPr>
              <a:t>CALCULAR</a:t>
            </a:r>
            <a:endParaRPr lang="pt-BR" dirty="0"/>
          </a:p>
          <a:p>
            <a:pPr fontAlgn="ctr"/>
            <a:r>
              <a:rPr lang="pt-BR" dirty="0"/>
              <a:t>Valor Total Investido</a:t>
            </a:r>
          </a:p>
          <a:p>
            <a:pPr fontAlgn="ctr"/>
            <a:r>
              <a:rPr lang="pt-BR" b="1" dirty="0"/>
              <a:t>R$ 3.900,00</a:t>
            </a:r>
          </a:p>
          <a:p>
            <a:pPr fontAlgn="ctr"/>
            <a:r>
              <a:rPr lang="pt-BR" dirty="0"/>
              <a:t>Valor Recebido em Juros Compostos</a:t>
            </a:r>
          </a:p>
          <a:p>
            <a:pPr fontAlgn="ctr"/>
            <a:r>
              <a:rPr lang="pt-BR" b="1" dirty="0"/>
              <a:t>R$ 242,80</a:t>
            </a:r>
          </a:p>
          <a:p>
            <a:pPr fontAlgn="ctr"/>
            <a:r>
              <a:rPr lang="pt-BR" dirty="0">
                <a:solidFill>
                  <a:srgbClr val="FF0000"/>
                </a:solidFill>
              </a:rPr>
              <a:t>Total Acumulado</a:t>
            </a:r>
          </a:p>
          <a:p>
            <a:pPr fontAlgn="ctr"/>
            <a:r>
              <a:rPr lang="pt-BR" b="1" dirty="0">
                <a:solidFill>
                  <a:srgbClr val="FF0000"/>
                </a:solidFill>
              </a:rPr>
              <a:t>R$ 4.142,80</a:t>
            </a:r>
          </a:p>
          <a:p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4005064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08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/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0070C0"/>
                </a:solidFill>
              </a:rPr>
              <a:t>CURSO DE GESTÃO  EMPRESARIAL</a:t>
            </a:r>
            <a:r>
              <a:rPr lang="pt-BR" sz="3200" b="1" dirty="0" smtClean="0">
                <a:solidFill>
                  <a:srgbClr val="FF0000"/>
                </a:solidFill>
              </a:rPr>
              <a:t/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FF0000"/>
                </a:solidFill>
              </a:rPr>
              <a:t>ABRIR PEQUENOS NEGÓCIOS PARA GANHAR DINHEIRO?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Ferramenta  </a:t>
            </a:r>
            <a:r>
              <a:rPr lang="pt-BR" dirty="0" err="1" smtClean="0"/>
              <a:t>braistorming</a:t>
            </a:r>
            <a:r>
              <a:rPr lang="pt-BR" dirty="0" smtClean="0"/>
              <a:t>  (</a:t>
            </a:r>
            <a:r>
              <a:rPr lang="pt-BR" dirty="0" smtClean="0"/>
              <a:t>produzir </a:t>
            </a:r>
            <a:r>
              <a:rPr lang="pt-BR" dirty="0" smtClean="0"/>
              <a:t>IDEIAS!!!!)</a:t>
            </a:r>
          </a:p>
          <a:p>
            <a:endParaRPr lang="pt-BR" dirty="0"/>
          </a:p>
          <a:p>
            <a:r>
              <a:rPr lang="pt-BR" dirty="0" smtClean="0"/>
              <a:t>Que negócio abrir?</a:t>
            </a:r>
          </a:p>
          <a:p>
            <a:pPr marL="0" indent="0" algn="ctr">
              <a:buNone/>
            </a:pPr>
            <a:r>
              <a:rPr lang="pt-BR" sz="9600" b="1" dirty="0" smtClean="0">
                <a:solidFill>
                  <a:srgbClr val="006600"/>
                </a:solidFill>
              </a:rPr>
              <a:t>?</a:t>
            </a:r>
            <a:endParaRPr lang="pt-BR" sz="9600" b="1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3212976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4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Como você pode ver...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nosso Cérebro podemos desenvolver diversas HABILIDADES para ganhar dinheiro!!!!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4088" y="4221088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6488" y="4373488"/>
            <a:ext cx="129614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62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PLANOS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>
                <a:solidFill>
                  <a:srgbClr val="FF0000"/>
                </a:solidFill>
              </a:rPr>
              <a:t>É  preciso fazer MUUIIIIITTTOS  para ver QUAL É  VIÁVEL!!!!!  OU SEJA se o negócio que você está escolhendo tem mesmo chance de dar certo para ganhar dinheiro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64088" y="4509120"/>
            <a:ext cx="129614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21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Exercício 3 para nota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Em  </a:t>
            </a:r>
            <a:r>
              <a:rPr lang="pt-BR" sz="2800" dirty="0" smtClean="0">
                <a:solidFill>
                  <a:srgbClr val="FF0000"/>
                </a:solidFill>
              </a:rPr>
              <a:t>dupla  ou  até   4  pessoas </a:t>
            </a:r>
            <a:r>
              <a:rPr lang="pt-BR" sz="2800" dirty="0" smtClean="0"/>
              <a:t>escolham uma  HABILIDADE PROFISSIONAL.  O  que  vocês  fariam  para  ganhar dinheiro?  A  quanto venderiam? Para  quantas pessoas precisariam vender? </a:t>
            </a:r>
          </a:p>
          <a:p>
            <a:pPr algn="just"/>
            <a:r>
              <a:rPr lang="pt-BR" sz="2800" dirty="0" smtClean="0"/>
              <a:t>Use  a calculadora  de juros compostos,  separe  uma determinada quantia para investir de modo a  que  em  1  ano  vocês  produzam  R$  10.000,00  (dez  mil  reais).</a:t>
            </a:r>
          </a:p>
          <a:p>
            <a:pPr algn="just"/>
            <a:r>
              <a:rPr lang="pt-BR" dirty="0" smtClean="0"/>
              <a:t> Elabore  um </a:t>
            </a:r>
            <a:r>
              <a:rPr lang="pt-BR" dirty="0" err="1" smtClean="0"/>
              <a:t>power</a:t>
            </a:r>
            <a:r>
              <a:rPr lang="pt-BR" dirty="0" smtClean="0"/>
              <a:t>  point  simples  para  apresentação em aula.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2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PRESTE BASTANTE ATENÇÃO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SE  VOCÊ  AINDA VAI APRENDER</a:t>
            </a:r>
            <a:r>
              <a:rPr lang="pt-BR" sz="2400" dirty="0" smtClean="0"/>
              <a:t> SIGNIFICA QUE AQUILO QUE DESEJA  AINDA NÃO ESTÁ PRESO EM SUA MEMÓRIA.</a:t>
            </a:r>
          </a:p>
          <a:p>
            <a:r>
              <a:rPr lang="pt-BR" sz="2400" dirty="0" smtClean="0"/>
              <a:t>VEJA, O QUE VOCÊ JÁ SABE VOCÊ  FALA EU SEI, EU </a:t>
            </a:r>
            <a:r>
              <a:rPr lang="pt-BR" sz="2400" b="1" dirty="0" smtClean="0">
                <a:solidFill>
                  <a:srgbClr val="FF0000"/>
                </a:solidFill>
              </a:rPr>
              <a:t>APRENDI! </a:t>
            </a:r>
          </a:p>
          <a:p>
            <a:r>
              <a:rPr lang="pt-BR" sz="2400" b="1" dirty="0" smtClean="0"/>
              <a:t>ENTÃO....</a:t>
            </a:r>
            <a:endParaRPr lang="pt-BR" sz="2400" b="1" dirty="0"/>
          </a:p>
          <a:p>
            <a:pPr algn="just"/>
            <a:r>
              <a:rPr lang="pt-BR" sz="2400" b="1" dirty="0" smtClean="0"/>
              <a:t>PRECISAMOS COMEÇAR  A NOS ABRIR PARA NOVAS </a:t>
            </a:r>
            <a:r>
              <a:rPr lang="pt-BR" sz="2800" b="1" dirty="0" smtClean="0">
                <a:solidFill>
                  <a:srgbClr val="006600"/>
                </a:solidFill>
              </a:rPr>
              <a:t>A PRENDIZAGENS</a:t>
            </a:r>
            <a:endParaRPr lang="pt-BR" sz="2800" b="1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4560" y="5229200"/>
            <a:ext cx="129614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149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POR ISSO....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  você  ainda não  tem a competência de dirigir...</a:t>
            </a:r>
          </a:p>
          <a:p>
            <a:r>
              <a:rPr lang="pt-BR" dirty="0" smtClean="0"/>
              <a:t>Se não sabe  como  é nadar...</a:t>
            </a:r>
          </a:p>
          <a:p>
            <a:r>
              <a:rPr lang="pt-BR" dirty="0" smtClean="0"/>
              <a:t>Se não sabe  como  falar outro idioma...</a:t>
            </a:r>
          </a:p>
          <a:p>
            <a:r>
              <a:rPr lang="pt-BR" dirty="0" smtClean="0"/>
              <a:t>Se não sabe como funciona comprar um apartamento...</a:t>
            </a:r>
          </a:p>
          <a:p>
            <a:r>
              <a:rPr lang="pt-BR" dirty="0" smtClean="0"/>
              <a:t>Se não sabe mexer numa determinada ferramenta do computador... </a:t>
            </a:r>
          </a:p>
          <a:p>
            <a:endParaRPr lang="pt-BR" dirty="0"/>
          </a:p>
          <a:p>
            <a:pPr algn="just"/>
            <a:r>
              <a:rPr lang="pt-BR" dirty="0" smtClean="0">
                <a:solidFill>
                  <a:srgbClr val="FF0000"/>
                </a:solidFill>
              </a:rPr>
              <a:t>PRECISA AJUDAR O SEU CÉREBRO A ABRIR UM NOVO CAMINHO NEURAL....SE MOVENDO NAQUELA NOVA DIREÇÃO QUE VOCÊ  NUNCA  FOI</a:t>
            </a:r>
            <a:r>
              <a:rPr lang="pt-BR" dirty="0" smtClean="0">
                <a:solidFill>
                  <a:srgbClr val="FF0000"/>
                </a:solidFill>
              </a:rPr>
              <a:t>.    </a:t>
            </a:r>
            <a:r>
              <a:rPr lang="pt-BR" b="1" dirty="0" smtClean="0">
                <a:solidFill>
                  <a:srgbClr val="006600"/>
                </a:solidFill>
              </a:rPr>
              <a:t>Lembre-se que  a  nossa  mente  é  plástica (plasticidade). </a:t>
            </a:r>
            <a:endParaRPr lang="pt-BR" b="1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6296" y="2060848"/>
            <a:ext cx="129614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600"/>
                </a:solidFill>
              </a:rPr>
              <a:t>PERCEBA....</a:t>
            </a:r>
            <a:endParaRPr lang="pt-BR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Muitas vezes, por hábito a pessoa paga aluguel, paga aluguel, paga aluguel....  por </a:t>
            </a:r>
            <a:r>
              <a:rPr lang="pt-BR" dirty="0" smtClean="0">
                <a:solidFill>
                  <a:srgbClr val="FF0000"/>
                </a:solidFill>
              </a:rPr>
              <a:t>HÁBITO.  </a:t>
            </a:r>
          </a:p>
          <a:p>
            <a:pPr algn="just"/>
            <a:r>
              <a:rPr lang="pt-BR" dirty="0" smtClean="0"/>
              <a:t>Esta HABILIDADE DE PAGAR ALUGUEL a pessoa já sabe fazer automaticamente...</a:t>
            </a:r>
          </a:p>
          <a:p>
            <a:pPr algn="just"/>
            <a:r>
              <a:rPr lang="pt-BR" dirty="0" smtClean="0"/>
              <a:t>Mas  se perguntar a esta pessoa, se ela deseja ter uma casa própria, ela dirá que sim, </a:t>
            </a:r>
            <a:r>
              <a:rPr lang="pt-BR" dirty="0" smtClean="0">
                <a:solidFill>
                  <a:srgbClr val="FF0000"/>
                </a:solidFill>
              </a:rPr>
              <a:t>mas nunca começou a SE MOVER NA NOVA DIREÇÃO...  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1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>
                <a:solidFill>
                  <a:srgbClr val="006600"/>
                </a:solidFill>
              </a:rPr>
              <a:t>ESSA  PESSOA PRECISA ENTENDER</a:t>
            </a:r>
            <a:endParaRPr lang="pt-BR" sz="3200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Que  necessita  se abrir para VISITAR CASAS NOVAS, TERRENOS, APARTAMENTOS DECORADOS...</a:t>
            </a:r>
          </a:p>
          <a:p>
            <a:pPr algn="just"/>
            <a:r>
              <a:rPr lang="pt-BR" dirty="0" smtClean="0"/>
              <a:t>E ao mesmo tempo necessita se abrir para </a:t>
            </a:r>
            <a:r>
              <a:rPr lang="pt-BR" dirty="0" smtClean="0">
                <a:solidFill>
                  <a:srgbClr val="FF0000"/>
                </a:solidFill>
              </a:rPr>
              <a:t>ALARGAR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as suas possibilidades para se APROPRIAR DE </a:t>
            </a:r>
            <a:r>
              <a:rPr lang="pt-BR" b="1" dirty="0" smtClean="0">
                <a:solidFill>
                  <a:srgbClr val="FF0000"/>
                </a:solidFill>
              </a:rPr>
              <a:t>NOVAS HABILIDADES  </a:t>
            </a:r>
            <a:r>
              <a:rPr lang="pt-BR" dirty="0" smtClean="0">
                <a:solidFill>
                  <a:srgbClr val="FF0000"/>
                </a:solidFill>
              </a:rPr>
              <a:t>QUE LHE DE CAMINHOS PARA AUMENTAR A SUA RENDA!      </a:t>
            </a: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(novas competências = novos conhecimentos, habilidades e atitudes)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016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6600"/>
                </a:solidFill>
              </a:rPr>
              <a:t>Ao  visitar terrenos, apartamentos decorados...</a:t>
            </a:r>
            <a:endParaRPr lang="pt-BR" b="1" dirty="0">
              <a:solidFill>
                <a:srgbClr val="0066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 smtClean="0"/>
              <a:t>A pessoa se informa com o corretor sobre quanto é, como faz para adquirir, enfim, tem todos os conhecimentos necessários...</a:t>
            </a:r>
          </a:p>
          <a:p>
            <a:pPr algn="just"/>
            <a:r>
              <a:rPr lang="pt-BR" sz="2600" dirty="0" smtClean="0"/>
              <a:t>Sai de lá, achando que nunca vai conseguir porque não tem o dinheiro no momento...</a:t>
            </a:r>
          </a:p>
          <a:p>
            <a:pPr algn="just"/>
            <a:r>
              <a:rPr lang="pt-BR" sz="2600" dirty="0" smtClean="0"/>
              <a:t>Só que neste mesmo momento, toda vez que ela visita ocorre a </a:t>
            </a:r>
            <a:r>
              <a:rPr lang="pt-BR" sz="2600" b="1" dirty="0" smtClean="0">
                <a:solidFill>
                  <a:srgbClr val="FF0000"/>
                </a:solidFill>
              </a:rPr>
              <a:t>ABERTURA DE UM NOVO CAMINHO NEURAL</a:t>
            </a:r>
            <a:r>
              <a:rPr lang="pt-BR" sz="2600" dirty="0" smtClean="0"/>
              <a:t> já começou a se abrir em seu cérebro! </a:t>
            </a:r>
          </a:p>
          <a:p>
            <a:pPr algn="just"/>
            <a:r>
              <a:rPr lang="pt-BR" dirty="0">
                <a:hlinkClick r:id="rId3"/>
              </a:rPr>
              <a:t>https://www.scielo.br/scielo.php?script=sci_arttext&amp;pid=S0102-37722001000200011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600" dirty="0"/>
              <a:t>Como  esta Área ajuda  a cuidar  do  gerenciamento  de pessoas  na questão dos registros,  de todas as ações dentro da legislação trabalhista,  dos benefícios dados as pessoas,  da manutenção e da motivação  de pessoal para que  os trabalhadores possam colaborar para o enriquecimento da empresa,  o </a:t>
            </a:r>
            <a:r>
              <a:rPr lang="pt-BR" sz="2600" dirty="0" smtClean="0"/>
              <a:t>acompanhamento </a:t>
            </a:r>
            <a:r>
              <a:rPr lang="pt-BR" sz="2600" dirty="0"/>
              <a:t>e a avaliação  do trabalho  de cada colaborador.</a:t>
            </a:r>
          </a:p>
          <a:p>
            <a:endParaRPr lang="pt-BR" sz="26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Você  aprenderá  também como se faz um currículo profissional. </a:t>
            </a:r>
          </a:p>
          <a:p>
            <a:pPr algn="just">
              <a:buFont typeface="Wingdings" pitchFamily="2" charset="2"/>
              <a:buChar char="ü"/>
            </a:pPr>
            <a:endParaRPr lang="pt-BR" sz="2600" dirty="0"/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/>
              <a:t>Como se apresentar  bem  para  o  mercado d e trabalho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900608" cy="7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05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A  PRENDIZAGENS.</a:t>
            </a:r>
            <a:r>
              <a:rPr lang="pt-BR" sz="3200" dirty="0" smtClean="0">
                <a:solidFill>
                  <a:srgbClr val="FF0000"/>
                </a:solidFill>
              </a:rPr>
              <a:t>..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É a </a:t>
            </a:r>
            <a:r>
              <a:rPr lang="pt-BR" b="1" dirty="0" smtClean="0">
                <a:solidFill>
                  <a:srgbClr val="FF0000"/>
                </a:solidFill>
              </a:rPr>
              <a:t>NEUROPLASTICIDADE DO CÉREBRO </a:t>
            </a:r>
            <a:r>
              <a:rPr lang="pt-BR" dirty="0" smtClean="0"/>
              <a:t>que nos permite </a:t>
            </a:r>
            <a:r>
              <a:rPr lang="pt-BR" dirty="0" smtClean="0">
                <a:solidFill>
                  <a:srgbClr val="FF0000"/>
                </a:solidFill>
              </a:rPr>
              <a:t>NOVAS COMPETÊNCIAS</a:t>
            </a:r>
            <a:r>
              <a:rPr lang="pt-BR" dirty="0" smtClean="0"/>
              <a:t>, isto é a EXPANSÃO dos conhecimentos.  Na verdade, o cérebro é apenas o espaço físico. </a:t>
            </a:r>
          </a:p>
          <a:p>
            <a:endParaRPr lang="pt-BR" dirty="0"/>
          </a:p>
          <a:p>
            <a:r>
              <a:rPr lang="pt-BR" dirty="0" smtClean="0"/>
              <a:t>A mente é a parte invisível onde também o conhecimento que é invisível, se amplia.</a:t>
            </a:r>
          </a:p>
          <a:p>
            <a:endParaRPr lang="pt-BR" dirty="0" smtClean="0"/>
          </a:p>
          <a:p>
            <a:pPr algn="just"/>
            <a:r>
              <a:rPr lang="pt-BR" dirty="0" err="1"/>
              <a:t>Neuroplasticidade</a:t>
            </a:r>
            <a:r>
              <a:rPr lang="pt-BR" dirty="0"/>
              <a:t>, também conhecida como plasticidade </a:t>
            </a:r>
            <a:r>
              <a:rPr lang="pt-BR" dirty="0" smtClean="0"/>
              <a:t>neural ou neuronal</a:t>
            </a:r>
            <a:r>
              <a:rPr lang="pt-BR" dirty="0"/>
              <a:t>, refere-se à capacidade do sistema nervoso de mudar, adaptar-se e moldar-se a nível estrutural e funcional ao longo do desenvolvimento </a:t>
            </a:r>
            <a:r>
              <a:rPr lang="pt-BR" dirty="0" smtClean="0"/>
              <a:t>quando </a:t>
            </a:r>
            <a:r>
              <a:rPr lang="pt-BR" dirty="0"/>
              <a:t>sujeito a novas experiências.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304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 </a:t>
            </a:r>
            <a:r>
              <a:rPr lang="pt-BR" dirty="0" err="1" smtClean="0">
                <a:solidFill>
                  <a:srgbClr val="FF0000"/>
                </a:solidFill>
              </a:rPr>
              <a:t>neuroplasticidade</a:t>
            </a:r>
            <a:r>
              <a:rPr lang="pt-BR" dirty="0" smtClean="0">
                <a:solidFill>
                  <a:srgbClr val="FF0000"/>
                </a:solidFill>
              </a:rPr>
              <a:t> cerebral e mudança de hábitos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https://www.awebic.com/neurociencia-habitos/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973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UM PROJETO DE VIDA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Precisa  ser  escrito </a:t>
            </a:r>
            <a:r>
              <a:rPr lang="pt-BR" dirty="0" smtClean="0"/>
              <a:t>detalhado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13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Exercício 4 para  nota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SER,   FAZER   E   TER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A  professora  explicará  em aula o que deve ser feito, individualmente.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28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EXERCÍCIO   5   PARA  NOTA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Assista o filme  </a:t>
            </a:r>
            <a:r>
              <a:rPr lang="pt-BR" b="1" dirty="0" smtClean="0">
                <a:solidFill>
                  <a:srgbClr val="FF0000"/>
                </a:solidFill>
              </a:rPr>
              <a:t>MÚLTIPLAS FONTES DE RENDA  - BOB </a:t>
            </a:r>
            <a:r>
              <a:rPr lang="pt-BR" b="1" dirty="0" smtClean="0">
                <a:solidFill>
                  <a:srgbClr val="FF0000"/>
                </a:solidFill>
              </a:rPr>
              <a:t>PROCTOR e  apresente  um  resumo (pode  ser  feito  em grupo). 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1296144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35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ÓTIMA SEMANA A TODOS</a:t>
            </a:r>
          </a:p>
          <a:p>
            <a:r>
              <a:rPr lang="pt-BR" dirty="0" smtClean="0"/>
              <a:t>ATÉ A PRÓXIMA AULA!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VALERÁ  A PENA ESTAR AQUI, AGUARDO VOCÊ  NA PRÓXIMA AULA!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665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Como se faz para  ganhar  dinheiro e multiplicá-lo.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Aspectos  relacionados  ao  comportamento  tais  como: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Como  se consegue  ter autoconfiança, autoestima,  falar  em público e melhorar  a qualidade  dos  relacionamentos interpessoais e intrapessoais  para  se dar bem na questão pessoal  e profissional.      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4008" y="4365104"/>
            <a:ext cx="1152128" cy="120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EMENTA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dirty="0">
                <a:solidFill>
                  <a:srgbClr val="FF0000"/>
                </a:solidFill>
              </a:rPr>
              <a:t>Importância e </a:t>
            </a:r>
            <a:r>
              <a:rPr lang="pt-BR" sz="2400" dirty="0" smtClean="0">
                <a:solidFill>
                  <a:srgbClr val="FF0000"/>
                </a:solidFill>
              </a:rPr>
              <a:t>a  evolução </a:t>
            </a:r>
            <a:r>
              <a:rPr lang="pt-BR" sz="2400" dirty="0">
                <a:solidFill>
                  <a:srgbClr val="FF0000"/>
                </a:solidFill>
              </a:rPr>
              <a:t>da área de recursos humanos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Políticas</a:t>
            </a:r>
            <a:r>
              <a:rPr lang="pt-BR" sz="2400" dirty="0"/>
              <a:t>, objetivos e visão sistêmica da administração de recursos humanos. </a:t>
            </a: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Os </a:t>
            </a:r>
            <a:r>
              <a:rPr lang="pt-BR" sz="2400" dirty="0"/>
              <a:t>subsistemas de administração de recursos humanos: provisão, aplicação, manutenção, desenvolvimento e monitoramento. </a:t>
            </a: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Gestão </a:t>
            </a:r>
            <a:r>
              <a:rPr lang="pt-BR" sz="2400" dirty="0"/>
              <a:t>estratégica de pessoas. </a:t>
            </a:r>
            <a:endParaRPr lang="pt-BR" sz="2400" dirty="0" smtClean="0"/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Responsabilidade </a:t>
            </a:r>
            <a:r>
              <a:rPr lang="pt-BR" sz="2400" dirty="0"/>
              <a:t>social empresarial</a:t>
            </a:r>
            <a:r>
              <a:rPr lang="pt-BR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Aspectos comportamentais e  seus impactos  nos  resultados profissionais e de carreira.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dirty="0"/>
              <a:t> </a:t>
            </a:r>
          </a:p>
        </p:txBody>
      </p:sp>
      <p:pic>
        <p:nvPicPr>
          <p:cNvPr id="5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14401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872208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ÁREA DE RECURSOS HUMANOS</a:t>
            </a:r>
            <a:br>
              <a:rPr lang="pt-BR" sz="3200" dirty="0" smtClean="0">
                <a:solidFill>
                  <a:srgbClr val="FF0000"/>
                </a:solidFill>
              </a:rPr>
            </a:br>
            <a:r>
              <a:rPr lang="pt-BR" sz="3200" dirty="0" smtClean="0">
                <a:solidFill>
                  <a:srgbClr val="FF0000"/>
                </a:solidFill>
              </a:rPr>
              <a:t>chamada atualmente de </a:t>
            </a:r>
            <a:br>
              <a:rPr lang="pt-BR" sz="3200" dirty="0" smtClean="0">
                <a:solidFill>
                  <a:srgbClr val="FF0000"/>
                </a:solidFill>
              </a:rPr>
            </a:br>
            <a:r>
              <a:rPr lang="pt-BR" sz="3200" dirty="0" smtClean="0">
                <a:solidFill>
                  <a:srgbClr val="FF0000"/>
                </a:solidFill>
              </a:rPr>
              <a:t>ÁREA DE GESTÃO DE PESSOAS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sz="4000" dirty="0" smtClean="0">
                <a:solidFill>
                  <a:srgbClr val="0070C0"/>
                </a:solidFill>
              </a:rPr>
              <a:t>Conteúdo   e  importância do estudo</a:t>
            </a:r>
            <a:endParaRPr lang="pt-BR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187220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ANTES DE INICIARMOS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PRECISAMOS </a:t>
            </a:r>
            <a:r>
              <a:rPr lang="pt-BR" b="1" dirty="0">
                <a:solidFill>
                  <a:srgbClr val="FF0000"/>
                </a:solidFill>
              </a:rPr>
              <a:t>ESTABELECER UM CONTRATO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RELACIONADO    A   AULA DE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GESTÃO DE </a:t>
            </a:r>
            <a:r>
              <a:rPr lang="pt-BR" b="1" dirty="0" smtClean="0">
                <a:solidFill>
                  <a:srgbClr val="FF0000"/>
                </a:solidFill>
              </a:rPr>
              <a:t>PESSOAS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187220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CONTRATO: PROFESSOR-ALUNO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600" dirty="0"/>
              <a:t>1</a:t>
            </a:r>
            <a:r>
              <a:rPr lang="pt-BR" sz="2600" dirty="0" smtClean="0"/>
              <a:t>. Estou </a:t>
            </a:r>
            <a:r>
              <a:rPr lang="pt-BR" sz="2600" dirty="0"/>
              <a:t>ciente da responsabilidade de acompanhamento de notas e presença no SIGA, devendo comunicar de imediato qualquer divergência </a:t>
            </a:r>
            <a:r>
              <a:rPr lang="pt-BR" sz="2600" dirty="0" smtClean="0"/>
              <a:t>a professora.</a:t>
            </a:r>
            <a:endParaRPr lang="pt-BR" sz="2600" dirty="0"/>
          </a:p>
          <a:p>
            <a:pPr algn="just"/>
            <a:r>
              <a:rPr lang="pt-BR" sz="2600" dirty="0"/>
              <a:t>2</a:t>
            </a:r>
            <a:r>
              <a:rPr lang="pt-BR" sz="2600" dirty="0" smtClean="0"/>
              <a:t>. Na </a:t>
            </a:r>
            <a:r>
              <a:rPr lang="pt-BR" sz="2600" dirty="0"/>
              <a:t>disciplina de GESTÃO DE </a:t>
            </a:r>
            <a:r>
              <a:rPr lang="pt-BR" sz="2600" dirty="0" smtClean="0"/>
              <a:t>PESSOAS </a:t>
            </a:r>
            <a:r>
              <a:rPr lang="pt-BR" sz="2600" dirty="0"/>
              <a:t>a presença será computada pelo ingresso na aula, registrada em lista de presença do chat ou do aplicativo insights. </a:t>
            </a:r>
            <a:endParaRPr lang="pt-BR" sz="2600" dirty="0" smtClean="0"/>
          </a:p>
          <a:p>
            <a:pPr algn="just"/>
            <a:r>
              <a:rPr lang="pt-BR" sz="2600" dirty="0" smtClean="0"/>
              <a:t>3. Algumas  vezes a  professora  fará  uma chamada para averiguar a presença  do  aluno  em aula.</a:t>
            </a:r>
            <a:endParaRPr lang="pt-BR" sz="2600" dirty="0" smtClean="0"/>
          </a:p>
          <a:p>
            <a:pPr algn="just"/>
            <a:r>
              <a:rPr lang="pt-BR" sz="2600" dirty="0" smtClean="0"/>
              <a:t>4. A </a:t>
            </a:r>
            <a:r>
              <a:rPr lang="pt-BR" sz="2600" dirty="0"/>
              <a:t>P1 será composta  por </a:t>
            </a:r>
            <a:r>
              <a:rPr lang="pt-BR" sz="2600" dirty="0">
                <a:solidFill>
                  <a:srgbClr val="FF0000"/>
                </a:solidFill>
              </a:rPr>
              <a:t>um conjunto de atividades solicitadas</a:t>
            </a:r>
            <a:r>
              <a:rPr lang="pt-BR" sz="2600" dirty="0">
                <a:solidFill>
                  <a:srgbClr val="006600"/>
                </a:solidFill>
              </a:rPr>
              <a:t> </a:t>
            </a:r>
            <a:r>
              <a:rPr lang="pt-BR" sz="2600" dirty="0" smtClean="0">
                <a:solidFill>
                  <a:srgbClr val="006600"/>
                </a:solidFill>
              </a:rPr>
              <a:t>, </a:t>
            </a:r>
            <a:r>
              <a:rPr lang="pt-BR" sz="2600" dirty="0" smtClean="0">
                <a:solidFill>
                  <a:srgbClr val="FF0000"/>
                </a:solidFill>
              </a:rPr>
              <a:t>cujo conjunto formaram a  nota final.</a:t>
            </a:r>
            <a:endParaRPr lang="pt-BR" sz="2600" dirty="0">
              <a:solidFill>
                <a:srgbClr val="FF0000"/>
              </a:solidFill>
            </a:endParaRPr>
          </a:p>
          <a:p>
            <a:pPr algn="just"/>
            <a:r>
              <a:rPr lang="pt-BR" sz="2600" dirty="0" smtClean="0"/>
              <a:t>5.  A P2 </a:t>
            </a:r>
            <a:r>
              <a:rPr lang="pt-BR" sz="2600" dirty="0"/>
              <a:t>será composta </a:t>
            </a:r>
            <a:r>
              <a:rPr lang="pt-BR" sz="2600" dirty="0" smtClean="0"/>
              <a:t>também por </a:t>
            </a:r>
            <a:r>
              <a:rPr lang="pt-BR" sz="2600" dirty="0" smtClean="0">
                <a:solidFill>
                  <a:srgbClr val="FF0000"/>
                </a:solidFill>
              </a:rPr>
              <a:t>um </a:t>
            </a:r>
            <a:r>
              <a:rPr lang="pt-BR" sz="2600" dirty="0">
                <a:solidFill>
                  <a:srgbClr val="FF0000"/>
                </a:solidFill>
              </a:rPr>
              <a:t>conjunto de atividades solicitadas</a:t>
            </a:r>
            <a:r>
              <a:rPr lang="pt-BR" sz="2600" dirty="0">
                <a:solidFill>
                  <a:srgbClr val="006600"/>
                </a:solidFill>
              </a:rPr>
              <a:t> </a:t>
            </a:r>
            <a:r>
              <a:rPr lang="pt-BR" sz="2600" dirty="0" smtClean="0"/>
              <a:t>em aula</a:t>
            </a:r>
            <a:r>
              <a:rPr lang="pt-BR" sz="2600" dirty="0" smtClean="0"/>
              <a:t>., incluindo  um trabalho de pesquisa em grupo  e  a apresentação   de um trabalho  que  também deverá  ser postado no </a:t>
            </a:r>
            <a:r>
              <a:rPr lang="pt-BR" sz="2600" dirty="0" err="1" smtClean="0"/>
              <a:t>youtube</a:t>
            </a:r>
            <a:r>
              <a:rPr lang="pt-BR" sz="2600" dirty="0" smtClean="0"/>
              <a:t>.  </a:t>
            </a:r>
            <a:endParaRPr lang="pt-BR" sz="2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3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525D1BAF5E45498A18186E7D0FB776" ma:contentTypeVersion="2" ma:contentTypeDescription="Crie um novo documento." ma:contentTypeScope="" ma:versionID="a189ef4fffba0950aaff39362bcb0155">
  <xsd:schema xmlns:xsd="http://www.w3.org/2001/XMLSchema" xmlns:xs="http://www.w3.org/2001/XMLSchema" xmlns:p="http://schemas.microsoft.com/office/2006/metadata/properties" xmlns:ns2="99d36e0a-1892-4c93-a6ed-997123411f56" targetNamespace="http://schemas.microsoft.com/office/2006/metadata/properties" ma:root="true" ma:fieldsID="e1cd12d714525dcdc0cee91de8bf5e60" ns2:_="">
    <xsd:import namespace="99d36e0a-1892-4c93-a6ed-997123411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38C93B-9A9F-496E-9187-CEB23FDD07E7}"/>
</file>

<file path=customXml/itemProps2.xml><?xml version="1.0" encoding="utf-8"?>
<ds:datastoreItem xmlns:ds="http://schemas.openxmlformats.org/officeDocument/2006/customXml" ds:itemID="{7C77B79E-7F53-4647-8105-8B8E3FBB2DDE}"/>
</file>

<file path=customXml/itemProps3.xml><?xml version="1.0" encoding="utf-8"?>
<ds:datastoreItem xmlns:ds="http://schemas.openxmlformats.org/officeDocument/2006/customXml" ds:itemID="{489EF97D-7B43-40C4-9AA7-A9E7403584E1}"/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1857</Words>
  <Application>Microsoft Office PowerPoint</Application>
  <PresentationFormat>Apresentação na tela (4:3)</PresentationFormat>
  <Paragraphs>207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EMENTA</vt:lpstr>
      <vt:lpstr>ÁREA DE RECURSOS HUMANOS chamada atualmente de  ÁREA DE GESTÃO DE PESSOAS</vt:lpstr>
      <vt:lpstr>ANTES DE INICIARMOS</vt:lpstr>
      <vt:lpstr>CONTRATO: PROFESSOR-ALUNO</vt:lpstr>
      <vt:lpstr>Apresentação do PowerPoint</vt:lpstr>
      <vt:lpstr>Apresentação do PowerPoint</vt:lpstr>
      <vt:lpstr>Apresentação do PowerPoint</vt:lpstr>
      <vt:lpstr>C H  A – Conhecimento, Habilidade e Atitude</vt:lpstr>
      <vt:lpstr>Apresentação do PowerPoint</vt:lpstr>
      <vt:lpstr>Apresentação do PowerPoint</vt:lpstr>
      <vt:lpstr>FOCO  =   SAR</vt:lpstr>
      <vt:lpstr>? </vt:lpstr>
      <vt:lpstr>Agora...</vt:lpstr>
      <vt:lpstr> Desde crianças estamos </vt:lpstr>
      <vt:lpstr>Quando crescemos ...</vt:lpstr>
      <vt:lpstr>Veja</vt:lpstr>
      <vt:lpstr>PROJETO  DE  VIDA</vt:lpstr>
      <vt:lpstr>GANHAR  DINHEIRO!</vt:lpstr>
      <vt:lpstr>VOCÊ  JÁ  APRENDEU  SOBRE  A PALAVRA  A PRENDER</vt:lpstr>
      <vt:lpstr>Exercício 1  para nota</vt:lpstr>
      <vt:lpstr>HABILIDADES PARA GANHAR DINHEIRO...</vt:lpstr>
      <vt:lpstr>Exercício 2  para nota</vt:lpstr>
      <vt:lpstr>GUARDAR E MULTIPLICAR DINHEIRO</vt:lpstr>
      <vt:lpstr>Apresentação do PowerPoint</vt:lpstr>
      <vt:lpstr>Apresentação do PowerPoint</vt:lpstr>
      <vt:lpstr> CURSO DE GESTÃO  EMPRESARIAL ABRIR PEQUENOS NEGÓCIOS PARA GANHAR DINHEIRO?</vt:lpstr>
      <vt:lpstr>Como você pode ver...</vt:lpstr>
      <vt:lpstr>PLANOS DE NEGÓCIOS</vt:lpstr>
      <vt:lpstr>Exercício 3 para nota</vt:lpstr>
      <vt:lpstr>PRESTE BASTANTE ATENÇÃO</vt:lpstr>
      <vt:lpstr>POR ISSO....</vt:lpstr>
      <vt:lpstr>PERCEBA....</vt:lpstr>
      <vt:lpstr>ESSA  PESSOA PRECISA ENTENDER</vt:lpstr>
      <vt:lpstr>Ao  visitar terrenos, apartamentos decorados...</vt:lpstr>
      <vt:lpstr>A  PRENDIZAGENS...</vt:lpstr>
      <vt:lpstr>A neuroplasticidade cerebral e mudança de hábitos</vt:lpstr>
      <vt:lpstr>UM PROJETO DE VIDA</vt:lpstr>
      <vt:lpstr>Exercício 4 para  nota</vt:lpstr>
      <vt:lpstr>EXERCÍCIO   5   PARA  NOTA 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ieda</dc:creator>
  <cp:lastModifiedBy>ieda</cp:lastModifiedBy>
  <cp:revision>52</cp:revision>
  <dcterms:created xsi:type="dcterms:W3CDTF">2020-08-16T13:56:39Z</dcterms:created>
  <dcterms:modified xsi:type="dcterms:W3CDTF">2021-07-28T11:36:40Z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