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372" r:id="rId4"/>
    <p:sldId id="373" r:id="rId5"/>
    <p:sldId id="374" r:id="rId6"/>
    <p:sldId id="375" r:id="rId7"/>
    <p:sldId id="376" r:id="rId8"/>
    <p:sldId id="359" r:id="rId9"/>
    <p:sldId id="357" r:id="rId10"/>
    <p:sldId id="352" r:id="rId11"/>
    <p:sldId id="353" r:id="rId12"/>
    <p:sldId id="369" r:id="rId13"/>
    <p:sldId id="370" r:id="rId14"/>
    <p:sldId id="354" r:id="rId15"/>
    <p:sldId id="360" r:id="rId16"/>
    <p:sldId id="362" r:id="rId17"/>
    <p:sldId id="371" r:id="rId18"/>
    <p:sldId id="26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  <a:srgbClr val="1B4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5100" autoAdjust="0"/>
  </p:normalViewPr>
  <p:slideViewPr>
    <p:cSldViewPr>
      <p:cViewPr varScale="1">
        <p:scale>
          <a:sx n="62" d="100"/>
          <a:sy n="62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240D-21CA-41BA-88E0-22F4DCA7A381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96C9-8AC4-42E5-AA5C-182978E9C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35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96C9-8AC4-42E5-AA5C-182978E9CA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89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9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3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28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6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3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7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4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3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8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A8CD-80A6-4C06-B545-EEA6E326B27C}" type="datetimeFigureOut">
              <a:rPr lang="pt-BR" smtClean="0"/>
              <a:t>18/08/2021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33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qM7Au8bw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q51BE4GF-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poupenaweb.uol.com.br/simuladores-online-de-investimentos/simulador-de-juros-compost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3"/>
            <a:ext cx="8229600" cy="22322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OLÁ,  COMO VOCÊ ESTÁ?</a:t>
            </a: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AULA  </a:t>
            </a:r>
            <a:r>
              <a:rPr lang="pt-BR" b="1" dirty="0" smtClean="0">
                <a:solidFill>
                  <a:srgbClr val="FF0000"/>
                </a:solidFill>
              </a:rPr>
              <a:t>4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3671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Surge  no mundo as primeiras fábricas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As pessoas saem do campo e  se reúnem nos centros urbanos em torno das máquinas para os processos produtivos.</a:t>
            </a:r>
          </a:p>
          <a:p>
            <a:pPr algn="just"/>
            <a:endParaRPr lang="pt-BR" dirty="0"/>
          </a:p>
          <a:p>
            <a:pPr algn="just"/>
            <a:r>
              <a:rPr lang="pt-BR" b="1" u="sng" dirty="0" smtClean="0"/>
              <a:t>2ª  Fase:</a:t>
            </a:r>
          </a:p>
          <a:p>
            <a:pPr algn="just"/>
            <a:r>
              <a:rPr lang="pt-BR" dirty="0"/>
              <a:t>A partir da última metade do século XIX </a:t>
            </a:r>
            <a:r>
              <a:rPr lang="pt-BR" dirty="0" smtClean="0"/>
              <a:t>houve </a:t>
            </a:r>
            <a:r>
              <a:rPr lang="pt-BR" dirty="0"/>
              <a:t>uma Segunda </a:t>
            </a:r>
            <a:r>
              <a:rPr lang="pt-BR" b="1" dirty="0"/>
              <a:t>Revolução Industrial</a:t>
            </a:r>
            <a:r>
              <a:rPr lang="pt-BR" dirty="0"/>
              <a:t>. Enquanto a Primeira baseou-se na energia a vapor do carvão e no ferro, a Segunda baseou-se na </a:t>
            </a:r>
            <a:r>
              <a:rPr lang="pt-BR" b="1" dirty="0"/>
              <a:t>eletricidade</a:t>
            </a:r>
            <a:r>
              <a:rPr lang="pt-BR" dirty="0"/>
              <a:t> e no aço, ocorrendo importantes desenvolvimentos na química, nas comunicações e com o uso do petróleo.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Aos poucos as pequenas fábricas se juntam formando grandes impérios industriais em diversos segmentos. 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661248"/>
            <a:ext cx="129614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Os produtos industrializados, fabricados em países como a Inglaterra, o Japão, a Bélgica, a Itália, a Alemanha, a França e os Estados Unidos, passaram a ser comprados, consumidos e utilizados por todo o mundo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O automobilismo ganha </a:t>
            </a:r>
            <a:r>
              <a:rPr lang="pt-BR" sz="2400" b="1" dirty="0" smtClean="0">
                <a:solidFill>
                  <a:srgbClr val="FF0000"/>
                </a:solidFill>
              </a:rPr>
              <a:t>força e expande a indústria no mundo  todo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000" dirty="0"/>
              <a:t>No ramo da automobilística, Henry Ford, com a sua indústria Ford, implantada nos Estados Unidos, foi o primeiro a fazer uso de </a:t>
            </a:r>
            <a:r>
              <a:rPr lang="pt-BR" sz="2000" dirty="0">
                <a:solidFill>
                  <a:srgbClr val="FF0000"/>
                </a:solidFill>
              </a:rPr>
              <a:t>esteiras</a:t>
            </a:r>
            <a:r>
              <a:rPr lang="pt-BR" sz="2000" dirty="0"/>
              <a:t> que transportavam o chassi do carro por toda a fábrica. Diante disso, os operários montavam os carros em partes, cada um com as peças que chegavam em suas mãos em outra esteira.</a:t>
            </a:r>
          </a:p>
          <a:p>
            <a:pPr algn="just"/>
            <a:endParaRPr lang="pt-BR" dirty="0"/>
          </a:p>
        </p:txBody>
      </p:sp>
      <p:pic>
        <p:nvPicPr>
          <p:cNvPr id="2050" name="Picture 2" descr="FORD MODELO T COMPLETA 110 ANOS – Autoentusias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4797152"/>
            <a:ext cx="34563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3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vídeos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A  história  de Henry Ford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www.youtube.com/watch?v=shqM7Au8bwc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393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sz="4000" b="1" dirty="0" smtClean="0">
                <a:solidFill>
                  <a:srgbClr val="FF0000"/>
                </a:solidFill>
              </a:rPr>
              <a:t>Frases </a:t>
            </a:r>
            <a:r>
              <a:rPr lang="pt-BR" sz="4000" b="1" dirty="0">
                <a:solidFill>
                  <a:srgbClr val="FF0000"/>
                </a:solidFill>
              </a:rPr>
              <a:t>de Henri Ford</a:t>
            </a:r>
            <a:br>
              <a:rPr lang="pt-BR" sz="4000" b="1" dirty="0">
                <a:solidFill>
                  <a:srgbClr val="FF0000"/>
                </a:solidFill>
              </a:rPr>
            </a:b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O </a:t>
            </a:r>
            <a:r>
              <a:rPr lang="pt-BR" sz="2400" dirty="0"/>
              <a:t>insucesso é apenas uma oportunidade para recomeçar com mais inteligência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Não nos tornamos ricos graças ao que ganhamos, mas com o que não gastamos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Se você pensa que pode ou se pensa que não pode, de qualquer forma você está certo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/>
              <a:t>Há mais pessoas que desistem, do que pessoas que fracassam!</a:t>
            </a:r>
          </a:p>
        </p:txBody>
      </p:sp>
      <p:pic>
        <p:nvPicPr>
          <p:cNvPr id="2050" name="Picture 2" descr="Henry Ford - o criador da Ford Motor e do fordis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3068"/>
            <a:ext cx="1656184" cy="11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43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Foi com esse grande desenvolvimento </a:t>
            </a:r>
            <a:r>
              <a:rPr lang="pt-BR" sz="2000" dirty="0" smtClean="0"/>
              <a:t>das  esteiras que </a:t>
            </a:r>
            <a:r>
              <a:rPr lang="pt-BR" sz="2000" dirty="0"/>
              <a:t>acabaram surgindo as </a:t>
            </a:r>
            <a:r>
              <a:rPr lang="pt-BR" sz="2000" dirty="0" smtClean="0"/>
              <a:t>grandes indústrias.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b="1" dirty="0" smtClean="0">
                <a:solidFill>
                  <a:srgbClr val="1B416F"/>
                </a:solidFill>
              </a:rPr>
              <a:t>SÉCULO XX</a:t>
            </a:r>
            <a:r>
              <a:rPr lang="pt-BR" sz="2000" dirty="0" smtClean="0"/>
              <a:t>  a indústria estava a todo vapor.  No Brasil surge  dentro delas o  </a:t>
            </a:r>
            <a:r>
              <a:rPr lang="pt-BR" sz="2000" b="1" dirty="0" smtClean="0">
                <a:solidFill>
                  <a:srgbClr val="FF0000"/>
                </a:solidFill>
              </a:rPr>
              <a:t>DEPARTAMENTO DE RELAÇÕES INDÚSTRIAIS</a:t>
            </a:r>
            <a:r>
              <a:rPr lang="pt-BR" sz="2000" dirty="0" smtClean="0">
                <a:solidFill>
                  <a:srgbClr val="FF0000"/>
                </a:solidFill>
              </a:rPr>
              <a:t>, </a:t>
            </a:r>
            <a:r>
              <a:rPr lang="pt-BR" sz="2000" b="1" dirty="0" smtClean="0">
                <a:solidFill>
                  <a:srgbClr val="FF0000"/>
                </a:solidFill>
              </a:rPr>
              <a:t>que foi o primeiro nome da 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ÁREA DE RH.  Essa Área era responsável por contratar </a:t>
            </a:r>
            <a:r>
              <a:rPr lang="pt-BR" sz="2000" b="1" dirty="0" smtClean="0">
                <a:solidFill>
                  <a:srgbClr val="006600"/>
                </a:solidFill>
              </a:rPr>
              <a:t>mãos de obra (trabalhadores) e  treiná-los nas máquinas – </a:t>
            </a:r>
            <a:r>
              <a:rPr lang="pt-BR" sz="2000" b="1" dirty="0" smtClean="0">
                <a:solidFill>
                  <a:srgbClr val="0070C0"/>
                </a:solidFill>
              </a:rPr>
              <a:t>COMPETÊNCIA/ HABILIDADE DA ÉPOCA. </a:t>
            </a:r>
          </a:p>
          <a:p>
            <a:pPr algn="just"/>
            <a:endParaRPr lang="pt-BR" sz="2000" b="1" dirty="0" smtClean="0">
              <a:solidFill>
                <a:srgbClr val="0066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Os trabalhadores eram chamados de mãos- de- obra porque as mãos eram as partes mais importantes para o trabalho.</a:t>
            </a:r>
          </a:p>
          <a:p>
            <a:pPr algn="just"/>
            <a:endParaRPr lang="pt-BR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/>
              <a:t>O Brasil criou esta área do mesmo modo que também outros países fizeram.  Só que a necessidade de mãos-de-obra era tanta que </a:t>
            </a:r>
            <a:r>
              <a:rPr lang="pt-BR" sz="2000" b="1" dirty="0" smtClean="0">
                <a:solidFill>
                  <a:srgbClr val="0070C0"/>
                </a:solidFill>
              </a:rPr>
              <a:t>MESMO ASSIM os próprios empresários PRECISARAM CRIAR o </a:t>
            </a:r>
            <a:r>
              <a:rPr lang="pt-BR" sz="2000" b="1" dirty="0" smtClean="0">
                <a:solidFill>
                  <a:srgbClr val="C00000"/>
                </a:solidFill>
              </a:rPr>
              <a:t>SENAI - Serviço Nacional de Aprendizagem Industrial, para treinar os trabalhadores. 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83192" y="5877272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2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Século XX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DEPARTAMENTO DE RELAÇÕES INDUSTRIAIS </a:t>
            </a:r>
            <a:r>
              <a:rPr lang="pt-BR" sz="2800" b="1" dirty="0" smtClean="0">
                <a:solidFill>
                  <a:srgbClr val="006600"/>
                </a:solidFill>
              </a:rPr>
              <a:t>-  </a:t>
            </a:r>
            <a:r>
              <a:rPr lang="pt-BR" sz="2800" dirty="0" smtClean="0">
                <a:solidFill>
                  <a:srgbClr val="006600"/>
                </a:solidFill>
              </a:rPr>
              <a:t>1º nome da Área de RH</a:t>
            </a:r>
          </a:p>
          <a:p>
            <a:pPr algn="just"/>
            <a:endParaRPr lang="pt-BR" sz="2800" dirty="0" smtClean="0">
              <a:solidFill>
                <a:srgbClr val="006600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ÁREA DE RECURSOS HUMANOS</a:t>
            </a:r>
          </a:p>
          <a:p>
            <a:pPr algn="just"/>
            <a:endParaRPr lang="pt-BR" sz="2800" dirty="0" smtClean="0">
              <a:solidFill>
                <a:srgbClr val="006600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ÁREA  DE  GESTÃO DE PESSOAS </a:t>
            </a:r>
            <a:r>
              <a:rPr lang="pt-BR" sz="2400" dirty="0" smtClean="0">
                <a:solidFill>
                  <a:srgbClr val="006600"/>
                </a:solidFill>
              </a:rPr>
              <a:t>(no final do século XX,  já havia se observava </a:t>
            </a:r>
            <a:r>
              <a:rPr lang="pt-BR" sz="2400" b="1" dirty="0" smtClean="0">
                <a:solidFill>
                  <a:srgbClr val="006600"/>
                </a:solidFill>
              </a:rPr>
              <a:t>a importância da Área de RH como ESTRATÉGICA </a:t>
            </a:r>
            <a:r>
              <a:rPr lang="pt-BR" sz="2400" dirty="0" smtClean="0">
                <a:solidFill>
                  <a:srgbClr val="006600"/>
                </a:solidFill>
              </a:rPr>
              <a:t> ( pessoas  certas levam a empresa crescer e ter lucro)</a:t>
            </a:r>
            <a:endParaRPr lang="pt-BR" sz="2400" dirty="0">
              <a:solidFill>
                <a:srgbClr val="0066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5680640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2088232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O  SENAI  - surgiu em  22 de janeiro de 1942, no RJ</a:t>
            </a:r>
            <a:r>
              <a:rPr lang="pt-BR" sz="2800" b="1" dirty="0">
                <a:solidFill>
                  <a:srgbClr val="FF0000"/>
                </a:solidFill>
              </a:rPr>
              <a:t/>
            </a:r>
            <a:br>
              <a:rPr lang="pt-BR" sz="2800" b="1" dirty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/>
            </a:r>
            <a:br>
              <a:rPr lang="pt-BR" sz="2800" b="1" dirty="0" smtClean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As </a:t>
            </a:r>
            <a:r>
              <a:rPr lang="pt-BR" sz="2800" b="1" dirty="0" err="1" smtClean="0">
                <a:solidFill>
                  <a:srgbClr val="FF0000"/>
                </a:solidFill>
              </a:rPr>
              <a:t>FATECs</a:t>
            </a:r>
            <a:r>
              <a:rPr lang="pt-BR" sz="2800" b="1" dirty="0" smtClean="0">
                <a:solidFill>
                  <a:srgbClr val="FF0000"/>
                </a:solidFill>
              </a:rPr>
              <a:t> também surgiram no século XX, em 10 de abril de 1969, em SP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Também com a ideia de capacitar pessoas para o trabalho na indústrias que estavam a todo vapor.</a:t>
            </a:r>
          </a:p>
          <a:p>
            <a:r>
              <a:rPr lang="pt-BR" sz="2800" dirty="0" smtClean="0"/>
              <a:t>Quem é Paula Souza?   </a:t>
            </a:r>
            <a:endParaRPr lang="pt-BR" sz="28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76136" y="5445224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9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C00000"/>
                </a:solidFill>
              </a:rPr>
              <a:t>O QUE É O TECNÓLOGO?</a:t>
            </a:r>
            <a:endParaRPr lang="pt-BR" sz="4000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www.youtube.com/watch?v=Pq51BE4GF-w</a:t>
            </a:r>
            <a:endParaRPr lang="pt-BR" dirty="0" smtClean="0"/>
          </a:p>
          <a:p>
            <a:endParaRPr lang="pt-BR" dirty="0"/>
          </a:p>
          <a:p>
            <a:pPr algn="ctr"/>
            <a:r>
              <a:rPr lang="pt-BR" b="1" dirty="0" smtClean="0">
                <a:solidFill>
                  <a:srgbClr val="006600"/>
                </a:solidFill>
              </a:rPr>
              <a:t>FOCO  NAS HABILIDADES TÉCNICAS</a:t>
            </a:r>
            <a:endParaRPr lang="pt-BR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ÓTIMA SEMANA A TODOS</a:t>
            </a:r>
          </a:p>
          <a:p>
            <a:r>
              <a:rPr lang="pt-BR" dirty="0" smtClean="0"/>
              <a:t>ATÉ A PRÓXIMA AULA!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VALERÁ  A PENA ESTAR AQUI, AGUARDO VOCÊ  NA PRÓXIMA AULA!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665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Guia do Curriculo - www.guiadocurriculo.com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                             NOSSA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DISCIPLINA</a:t>
            </a: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                          GESTÃO DE PESSOAS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728192" cy="14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EXERCÍCIOS</a:t>
            </a:r>
          </a:p>
          <a:p>
            <a:pPr marL="514350" indent="-514350" algn="just">
              <a:buAutoNum type="arabicPeriod"/>
            </a:pPr>
            <a:r>
              <a:rPr lang="pt-BR" sz="3600" b="1" dirty="0" smtClean="0">
                <a:solidFill>
                  <a:srgbClr val="006600"/>
                </a:solidFill>
              </a:rPr>
              <a:t>10</a:t>
            </a:r>
            <a:r>
              <a:rPr lang="pt-BR" sz="2800" b="1" dirty="0" smtClean="0">
                <a:solidFill>
                  <a:srgbClr val="006600"/>
                </a:solidFill>
              </a:rPr>
              <a:t> Habilidades (o que sabe fazer) que  eu  tenho  para  ganhar dinheiro?  E</a:t>
            </a:r>
          </a:p>
          <a:p>
            <a:pPr marL="0" indent="0" algn="just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</a:t>
            </a:r>
            <a:r>
              <a:rPr lang="pt-BR" sz="3600" b="1" dirty="0" smtClean="0">
                <a:solidFill>
                  <a:srgbClr val="006600"/>
                </a:solidFill>
              </a:rPr>
              <a:t>10</a:t>
            </a:r>
            <a:r>
              <a:rPr lang="pt-BR" sz="2800" dirty="0" smtClean="0"/>
              <a:t>  </a:t>
            </a:r>
            <a:r>
              <a:rPr lang="pt-BR" sz="2800" b="1" dirty="0" smtClean="0">
                <a:solidFill>
                  <a:srgbClr val="006600"/>
                </a:solidFill>
              </a:rPr>
              <a:t>habilidades</a:t>
            </a:r>
            <a:r>
              <a:rPr lang="pt-BR" sz="2800" dirty="0" smtClean="0"/>
              <a:t> </a:t>
            </a:r>
            <a:r>
              <a:rPr lang="pt-BR" sz="2800" b="1" dirty="0" smtClean="0">
                <a:solidFill>
                  <a:srgbClr val="006600"/>
                </a:solidFill>
              </a:rPr>
              <a:t>profissionais</a:t>
            </a:r>
            <a:r>
              <a:rPr lang="pt-BR" sz="2800" dirty="0" smtClean="0"/>
              <a:t> </a:t>
            </a:r>
            <a:r>
              <a:rPr lang="pt-BR" sz="2800" b="1" dirty="0" smtClean="0">
                <a:solidFill>
                  <a:srgbClr val="006600"/>
                </a:solidFill>
              </a:rPr>
              <a:t>dos</a:t>
            </a:r>
            <a:r>
              <a:rPr lang="pt-BR" sz="2800" dirty="0" smtClean="0"/>
              <a:t>  </a:t>
            </a:r>
            <a:r>
              <a:rPr lang="pt-BR" sz="2800" b="1" dirty="0" smtClean="0">
                <a:solidFill>
                  <a:srgbClr val="006600"/>
                </a:solidFill>
              </a:rPr>
              <a:t>outros</a:t>
            </a:r>
            <a:r>
              <a:rPr lang="pt-BR" sz="2800" dirty="0" smtClean="0"/>
              <a:t>. </a:t>
            </a:r>
          </a:p>
          <a:p>
            <a:pPr marL="0" indent="0" algn="just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Escrever  o  nome  de  </a:t>
            </a:r>
            <a:r>
              <a:rPr lang="pt-BR" sz="3600" b="1" dirty="0" smtClean="0"/>
              <a:t>10</a:t>
            </a:r>
            <a:r>
              <a:rPr lang="pt-BR" sz="2800" dirty="0" smtClean="0"/>
              <a:t>  pessoas que  você</a:t>
            </a:r>
          </a:p>
          <a:p>
            <a:pPr marL="0" indent="0" algn="just">
              <a:buNone/>
            </a:pPr>
            <a:r>
              <a:rPr lang="pt-BR" sz="2800" dirty="0" smtClean="0"/>
              <a:t>       conhece ou que  ouviu  falar  e  na  frente  de cada</a:t>
            </a:r>
          </a:p>
          <a:p>
            <a:pPr marL="0" indent="0" algn="just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uma, </a:t>
            </a:r>
            <a:r>
              <a:rPr lang="pt-BR" sz="3600" b="1" dirty="0" smtClean="0"/>
              <a:t>1</a:t>
            </a:r>
            <a:r>
              <a:rPr lang="pt-BR" sz="2800" dirty="0" smtClean="0"/>
              <a:t> habilidade.    (  VALE UM PONTO)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0416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>
                <a:solidFill>
                  <a:srgbClr val="006600"/>
                </a:solidFill>
              </a:rPr>
              <a:t>2. Exercício  R$ 10.000,00. </a:t>
            </a:r>
          </a:p>
          <a:p>
            <a:pPr algn="just">
              <a:buFont typeface="Wingdings" pitchFamily="2" charset="2"/>
              <a:buChar char="ü"/>
            </a:pPr>
            <a:r>
              <a:rPr lang="pt-BR" sz="3000" dirty="0" smtClean="0"/>
              <a:t>Escolha  uma das  habilidades profissionais  suas (o que você sabe fazer)  e   </a:t>
            </a:r>
          </a:p>
          <a:p>
            <a:pPr algn="just">
              <a:buFont typeface="Wingdings" pitchFamily="2" charset="2"/>
              <a:buChar char="ü"/>
            </a:pPr>
            <a:r>
              <a:rPr lang="pt-BR" sz="3000" dirty="0" smtClean="0"/>
              <a:t>Determinar  quanto  você  precisa  vender, para chegar  ao valor de 10 mil reais.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3000" dirty="0" smtClean="0"/>
              <a:t>Agora use  o  simulador  da  calculadora  de juros  compostos e  separe  uma quantia que  você consegue guardar todo mês  a  taxa  de  1 por cento  ao  mês  para ter  R$ 10 mil reais.   </a:t>
            </a:r>
          </a:p>
          <a:p>
            <a:pPr algn="just">
              <a:buFont typeface="Wingdings" pitchFamily="2" charset="2"/>
              <a:buChar char="ü"/>
            </a:pPr>
            <a:r>
              <a:rPr lang="pt-BR" sz="3000" dirty="0" smtClean="0"/>
              <a:t>E  informe quantos meses  você  precisará para ter  esse montante de 10 mil reais.   (VALE UM PONTO)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8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rgbClr val="006600"/>
                </a:solidFill>
              </a:rPr>
              <a:t>Exemplo  do  exercício 2 dos R$ 10 mil  reais</a:t>
            </a:r>
            <a:endParaRPr lang="pt-BR" sz="3600" b="1" dirty="0">
              <a:solidFill>
                <a:srgbClr val="0066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Quanto você tem hoje para investir? </a:t>
            </a:r>
            <a:r>
              <a:rPr lang="pt-BR" sz="2800" dirty="0">
                <a:solidFill>
                  <a:srgbClr val="FF0000"/>
                </a:solidFill>
              </a:rPr>
              <a:t>R$  300,00</a:t>
            </a:r>
          </a:p>
          <a:p>
            <a:r>
              <a:rPr lang="pt-BR" sz="2800" dirty="0"/>
              <a:t>Aplicação mensal </a:t>
            </a:r>
            <a:r>
              <a:rPr lang="pt-BR" sz="2800" dirty="0">
                <a:solidFill>
                  <a:srgbClr val="FF0000"/>
                </a:solidFill>
              </a:rPr>
              <a:t>R$ 300,00</a:t>
            </a:r>
          </a:p>
          <a:p>
            <a:r>
              <a:rPr lang="pt-BR" sz="2800" dirty="0"/>
              <a:t>Por quanto tempo?     </a:t>
            </a:r>
            <a:r>
              <a:rPr lang="pt-BR" sz="2800" dirty="0">
                <a:solidFill>
                  <a:srgbClr val="FF0000"/>
                </a:solidFill>
              </a:rPr>
              <a:t>12  meses</a:t>
            </a:r>
          </a:p>
          <a:p>
            <a:r>
              <a:rPr lang="pt-BR" dirty="0"/>
              <a:t>Rentabilidade :   </a:t>
            </a:r>
            <a:r>
              <a:rPr lang="pt-BR" dirty="0">
                <a:solidFill>
                  <a:srgbClr val="FF0000"/>
                </a:solidFill>
              </a:rPr>
              <a:t>1 por cento  ao  mês      </a:t>
            </a:r>
          </a:p>
          <a:p>
            <a:r>
              <a:rPr lang="pt-BR" sz="2800" cap="all" dirty="0" smtClean="0">
                <a:hlinkClick r:id="rId2"/>
              </a:rPr>
              <a:t>CALCULAR</a:t>
            </a:r>
            <a:endParaRPr lang="pt-BR" sz="2800" cap="all" dirty="0" smtClean="0"/>
          </a:p>
          <a:p>
            <a:r>
              <a:rPr lang="pt-BR" sz="2800" dirty="0" smtClean="0"/>
              <a:t>Valor Total Investido </a:t>
            </a:r>
            <a:r>
              <a:rPr lang="pt-BR" sz="2800" b="1" dirty="0" smtClean="0"/>
              <a:t>R$ 3.900,00</a:t>
            </a:r>
          </a:p>
          <a:p>
            <a:r>
              <a:rPr lang="pt-BR" sz="2800" dirty="0" smtClean="0"/>
              <a:t>Valor </a:t>
            </a:r>
            <a:r>
              <a:rPr lang="pt-BR" sz="2800" dirty="0"/>
              <a:t>Recebido em Juros </a:t>
            </a:r>
            <a:r>
              <a:rPr lang="pt-BR" sz="2800" dirty="0" smtClean="0"/>
              <a:t>Compostos </a:t>
            </a:r>
            <a:r>
              <a:rPr lang="pt-BR" sz="2800" b="1" dirty="0"/>
              <a:t>R$ 242,80</a:t>
            </a:r>
          </a:p>
          <a:p>
            <a:r>
              <a:rPr lang="pt-BR" sz="2800" dirty="0">
                <a:solidFill>
                  <a:srgbClr val="FF0000"/>
                </a:solidFill>
              </a:rPr>
              <a:t>Total </a:t>
            </a:r>
            <a:r>
              <a:rPr lang="pt-BR" sz="2800" dirty="0" smtClean="0">
                <a:solidFill>
                  <a:srgbClr val="FF0000"/>
                </a:solidFill>
              </a:rPr>
              <a:t>Acumulado </a:t>
            </a:r>
            <a:r>
              <a:rPr lang="pt-BR" sz="2800" b="1" dirty="0">
                <a:solidFill>
                  <a:srgbClr val="FF0000"/>
                </a:solidFill>
              </a:rPr>
              <a:t>4.142,80</a:t>
            </a:r>
            <a:endParaRPr lang="pt-BR" sz="2800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09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006600"/>
                </a:solidFill>
              </a:rPr>
              <a:t>Exercício 3 – Múltiplas  Fontes  de Renda </a:t>
            </a:r>
            <a:endParaRPr lang="pt-BR" sz="3600" b="1" dirty="0">
              <a:solidFill>
                <a:srgbClr val="0066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Assista  ao filme MULTIPLAS FONTES DE RENDA do Bob </a:t>
            </a:r>
            <a:r>
              <a:rPr lang="pt-BR" dirty="0" err="1" smtClean="0"/>
              <a:t>Proctor</a:t>
            </a:r>
            <a:r>
              <a:rPr lang="pt-BR" dirty="0" smtClean="0"/>
              <a:t>  que fala sobre as </a:t>
            </a:r>
            <a:r>
              <a:rPr lang="pt-BR" dirty="0" err="1" smtClean="0"/>
              <a:t>MFR´s</a:t>
            </a:r>
            <a:r>
              <a:rPr lang="pt-BR" dirty="0" smtClean="0"/>
              <a:t>  e   apresente  um  resumo  de 15 a 20 linhas.    (VALE  0,5  PONTO)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58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rgbClr val="006600"/>
                </a:solidFill>
              </a:rPr>
              <a:t>Exercício 4 – Mapeamento de Competências</a:t>
            </a:r>
            <a:endParaRPr lang="pt-BR" sz="3600" b="1" dirty="0">
              <a:solidFill>
                <a:srgbClr val="0066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600" dirty="0" smtClean="0"/>
              <a:t>Em dupla ou  em grupo,  escolha  3 Áreas  para  fazer  o Mapeamento de Competências =  C H  A.      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dirty="0" smtClean="0"/>
              <a:t>Busque umas </a:t>
            </a:r>
            <a:r>
              <a:rPr lang="pt-BR" sz="2600" dirty="0" smtClean="0">
                <a:solidFill>
                  <a:srgbClr val="FF0000"/>
                </a:solidFill>
              </a:rPr>
              <a:t>3</a:t>
            </a:r>
            <a:r>
              <a:rPr lang="pt-BR" sz="2600" dirty="0" smtClean="0"/>
              <a:t> vagas de emprego (estágio , assistente, auxiliar , coordenador, trainee) </a:t>
            </a:r>
            <a:r>
              <a:rPr lang="pt-BR" sz="2600" dirty="0" smtClean="0">
                <a:solidFill>
                  <a:srgbClr val="FF0000"/>
                </a:solidFill>
              </a:rPr>
              <a:t>de</a:t>
            </a:r>
            <a:r>
              <a:rPr lang="pt-BR" sz="2600" dirty="0" smtClean="0"/>
              <a:t> </a:t>
            </a:r>
            <a:r>
              <a:rPr lang="pt-BR" sz="2600" dirty="0" smtClean="0">
                <a:solidFill>
                  <a:srgbClr val="FF0000"/>
                </a:solidFill>
              </a:rPr>
              <a:t>cada</a:t>
            </a:r>
            <a:r>
              <a:rPr lang="pt-BR" sz="2600" dirty="0" smtClean="0"/>
              <a:t>  </a:t>
            </a:r>
            <a:r>
              <a:rPr lang="pt-BR" sz="2600" dirty="0" smtClean="0">
                <a:solidFill>
                  <a:srgbClr val="FF0000"/>
                </a:solidFill>
              </a:rPr>
              <a:t>área  escolhida</a:t>
            </a:r>
            <a:r>
              <a:rPr lang="pt-BR" sz="2600" dirty="0" smtClean="0"/>
              <a:t>,  em que  você  consiga  GRIFAR  pelo menos  5   HABILIDADES TÉCNICAS PROFISSIONAIS  EXIGIDAS.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dirty="0" smtClean="0"/>
              <a:t>Em seguida  monte o CURRÍCULO COM BASE NO CHA, conforme  a professora apresentou.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dirty="0" smtClean="0"/>
              <a:t>Lembre-se  no CURRÍCULO lá em cima, coloque  a área que o candidato  quer  trabalhar  e  no  item HABILIDADES PROFISSIONAIS,  10  habilidades  incluindo  as  pesquisadas.  (VALE  1,0   PONTO)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46191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1872208"/>
          </a:xfrm>
        </p:spPr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/>
            </a:r>
            <a:br>
              <a:rPr lang="pt-BR" sz="3600" b="1" dirty="0" smtClean="0">
                <a:solidFill>
                  <a:srgbClr val="FF0000"/>
                </a:solidFill>
              </a:rPr>
            </a:br>
            <a:r>
              <a:rPr lang="pt-BR" sz="3600" b="1" dirty="0" smtClean="0">
                <a:solidFill>
                  <a:srgbClr val="FF0000"/>
                </a:solidFill>
              </a:rPr>
              <a:t>NA AULA DE HOJE VAMOS </a:t>
            </a:r>
            <a:r>
              <a:rPr lang="pt-BR" sz="3600" b="1" dirty="0" smtClean="0">
                <a:solidFill>
                  <a:srgbClr val="FF0000"/>
                </a:solidFill>
              </a:rPr>
              <a:t>DAR  INÍCIO A  ABORDAGEM </a:t>
            </a:r>
            <a:r>
              <a:rPr lang="pt-BR" sz="3600" b="1" dirty="0">
                <a:solidFill>
                  <a:srgbClr val="FF0000"/>
                </a:solidFill>
              </a:rPr>
              <a:t>HISTÓRICA </a:t>
            </a:r>
            <a:r>
              <a:rPr lang="pt-BR" sz="3600" b="1" dirty="0" smtClean="0">
                <a:solidFill>
                  <a:srgbClr val="FF0000"/>
                </a:solidFill>
              </a:rPr>
              <a:t/>
            </a:r>
            <a:br>
              <a:rPr lang="pt-BR" sz="3600" b="1" dirty="0" smtClean="0">
                <a:solidFill>
                  <a:srgbClr val="FF0000"/>
                </a:solidFill>
              </a:rPr>
            </a:br>
            <a:r>
              <a:rPr lang="pt-BR" sz="3600" b="1" dirty="0" smtClean="0">
                <a:solidFill>
                  <a:srgbClr val="FF0000"/>
                </a:solidFill>
              </a:rPr>
              <a:t>DE </a:t>
            </a:r>
            <a:r>
              <a:rPr lang="pt-BR" sz="3600" b="1" dirty="0">
                <a:solidFill>
                  <a:srgbClr val="FF0000"/>
                </a:solidFill>
              </a:rPr>
              <a:t>RH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15" y="4077072"/>
            <a:ext cx="1294929" cy="9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9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ABORDAGEM HISTÓRICA DE RH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Criação da máquina a vapor </a:t>
            </a:r>
            <a:r>
              <a:rPr lang="pt-BR" sz="2000" dirty="0"/>
              <a:t>do engenheiro britânico </a:t>
            </a:r>
            <a:r>
              <a:rPr lang="pt-BR" sz="2000" b="1" dirty="0"/>
              <a:t>James  Watt  </a:t>
            </a:r>
            <a:r>
              <a:rPr lang="pt-BR" sz="2000" dirty="0"/>
              <a:t>em 1765</a:t>
            </a:r>
            <a:r>
              <a:rPr lang="pt-BR" sz="2000" dirty="0" smtClean="0"/>
              <a:t>.   Aos </a:t>
            </a:r>
            <a:r>
              <a:rPr lang="pt-BR" sz="2000" dirty="0"/>
              <a:t>poucos a máquina é inserida nos processos produtivos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Acontece a </a:t>
            </a:r>
            <a:r>
              <a:rPr lang="pt-BR" sz="2000" b="1" dirty="0"/>
              <a:t>Revolução industrial</a:t>
            </a:r>
            <a:r>
              <a:rPr lang="pt-BR" sz="2000" dirty="0"/>
              <a:t> - </a:t>
            </a:r>
            <a:r>
              <a:rPr lang="pt-BR" sz="2000" b="1" u="sng" dirty="0"/>
              <a:t>1ª  Fase  </a:t>
            </a:r>
            <a:r>
              <a:rPr lang="pt-BR" sz="2000" dirty="0"/>
              <a:t>- que foi um conjunto de mudanças que aconteceram na Europa nos séculos XVIII e XIX. A principal particularidade dessa </a:t>
            </a:r>
            <a:r>
              <a:rPr lang="pt-BR" sz="2000" b="1" dirty="0"/>
              <a:t>revolução</a:t>
            </a:r>
            <a:r>
              <a:rPr lang="pt-BR" sz="2000" dirty="0"/>
              <a:t> foi a substituição do trabalho artesanal pelo assalariado e</a:t>
            </a:r>
          </a:p>
        </p:txBody>
      </p:sp>
      <p:pic>
        <p:nvPicPr>
          <p:cNvPr id="4" name="Picture 2" descr="Resumo da REVOLUÇÃO INDUSTRIAL ▷ 1ª, 2ª e 3ª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529180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83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525D1BAF5E45498A18186E7D0FB776" ma:contentTypeVersion="4" ma:contentTypeDescription="Crie um novo documento." ma:contentTypeScope="" ma:versionID="c8b793e9f895ca7db6c5167cd66b6a03">
  <xsd:schema xmlns:xsd="http://www.w3.org/2001/XMLSchema" xmlns:xs="http://www.w3.org/2001/XMLSchema" xmlns:p="http://schemas.microsoft.com/office/2006/metadata/properties" xmlns:ns2="99d36e0a-1892-4c93-a6ed-997123411f56" targetNamespace="http://schemas.microsoft.com/office/2006/metadata/properties" ma:root="true" ma:fieldsID="bee88c545d4c9ac72c144f31ddece7ff" ns2:_="">
    <xsd:import namespace="99d36e0a-1892-4c93-a6ed-997123411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6e0a-1892-4c93-a6ed-997123411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61B04E-89F8-45B7-913A-40AAF0B854D7}"/>
</file>

<file path=customXml/itemProps2.xml><?xml version="1.0" encoding="utf-8"?>
<ds:datastoreItem xmlns:ds="http://schemas.openxmlformats.org/officeDocument/2006/customXml" ds:itemID="{4CC131C1-9052-40A7-B22F-2AAFCEC64E76}"/>
</file>

<file path=customXml/itemProps3.xml><?xml version="1.0" encoding="utf-8"?>
<ds:datastoreItem xmlns:ds="http://schemas.openxmlformats.org/officeDocument/2006/customXml" ds:itemID="{45D784D0-3410-45B1-B8BF-1CDE40C159AB}"/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852</Words>
  <Application>Microsoft Office PowerPoint</Application>
  <PresentationFormat>Apresentação na tela (4:3)</PresentationFormat>
  <Paragraphs>93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Exemplo  do  exercício 2 dos R$ 10 mil  reais</vt:lpstr>
      <vt:lpstr>Exercício 3 – Múltiplas  Fontes  de Renda </vt:lpstr>
      <vt:lpstr>Exercício 4 – Mapeamento de Competências</vt:lpstr>
      <vt:lpstr> NA AULA DE HOJE VAMOS DAR  INÍCIO A  ABORDAGEM HISTÓRICA  DE RH</vt:lpstr>
      <vt:lpstr>ABORDAGEM HISTÓRICA DE RH</vt:lpstr>
      <vt:lpstr>Surge  no mundo as primeiras fábricas</vt:lpstr>
      <vt:lpstr>Apresentação do PowerPoint</vt:lpstr>
      <vt:lpstr>vídeos</vt:lpstr>
      <vt:lpstr> Frases de Henri Ford </vt:lpstr>
      <vt:lpstr>Apresentação do PowerPoint</vt:lpstr>
      <vt:lpstr>Século XX</vt:lpstr>
      <vt:lpstr>O  SENAI  - surgiu em  22 de janeiro de 1942, no RJ  As FATECs também surgiram no século XX, em 10 de abril de 1969, em SP</vt:lpstr>
      <vt:lpstr>O QUE É O TECNÓLOGO?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ieda</dc:creator>
  <cp:lastModifiedBy>ieda</cp:lastModifiedBy>
  <cp:revision>117</cp:revision>
  <dcterms:created xsi:type="dcterms:W3CDTF">2020-08-16T13:56:39Z</dcterms:created>
  <dcterms:modified xsi:type="dcterms:W3CDTF">2021-08-18T08:01:01Z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0x010100FA525D1BAF5E45498A18186E7D0FB776</vt:lpwstr>
  </property>
</Properties>
</file>