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1" r:id="rId3"/>
    <p:sldId id="357" r:id="rId4"/>
    <p:sldId id="352" r:id="rId5"/>
    <p:sldId id="353" r:id="rId6"/>
    <p:sldId id="354" r:id="rId7"/>
    <p:sldId id="360" r:id="rId8"/>
    <p:sldId id="362" r:id="rId9"/>
    <p:sldId id="371" r:id="rId10"/>
    <p:sldId id="381" r:id="rId11"/>
    <p:sldId id="382" r:id="rId12"/>
    <p:sldId id="373" r:id="rId13"/>
    <p:sldId id="374" r:id="rId14"/>
    <p:sldId id="375" r:id="rId15"/>
    <p:sldId id="378" r:id="rId16"/>
    <p:sldId id="364" r:id="rId17"/>
    <p:sldId id="376" r:id="rId18"/>
    <p:sldId id="377" r:id="rId19"/>
    <p:sldId id="379" r:id="rId20"/>
    <p:sldId id="380" r:id="rId21"/>
    <p:sldId id="26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00"/>
    <a:srgbClr val="1B4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5080" autoAdjust="0"/>
  </p:normalViewPr>
  <p:slideViewPr>
    <p:cSldViewPr>
      <p:cViewPr varScale="1">
        <p:scale>
          <a:sx n="62" d="100"/>
          <a:sy n="62" d="100"/>
        </p:scale>
        <p:origin x="-15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240D-21CA-41BA-88E0-22F4DCA7A381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96C9-8AC4-42E5-AA5C-182978E9CA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35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96C9-8AC4-42E5-AA5C-182978E9CA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89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96C9-8AC4-42E5-AA5C-182978E9CAC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5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9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77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3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28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62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3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7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4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3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88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A8CD-80A6-4C06-B545-EEA6E326B27C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67FC-F658-4DA6-85FE-1F692E0437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33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3"/>
            <a:ext cx="8229600" cy="3168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OLÁ,  COMO VOCÊ ESTÁ?</a:t>
            </a:r>
          </a:p>
          <a:p>
            <a:pPr marL="0" indent="0" algn="ctr">
              <a:buNone/>
            </a:pPr>
            <a:r>
              <a:rPr lang="pt-BR" sz="3500" b="1" dirty="0" smtClean="0">
                <a:solidFill>
                  <a:srgbClr val="FF0000"/>
                </a:solidFill>
              </a:rPr>
              <a:t>AULA  5-  </a:t>
            </a:r>
            <a:r>
              <a:rPr lang="pt-BR" sz="3000" b="1" dirty="0" smtClean="0">
                <a:solidFill>
                  <a:srgbClr val="FF0000"/>
                </a:solidFill>
              </a:rPr>
              <a:t>Continuação </a:t>
            </a:r>
          </a:p>
          <a:p>
            <a:pPr marL="0" indent="0" algn="ctr"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 da Abordagem Histórica de RH</a:t>
            </a:r>
            <a:endParaRPr lang="pt-BR" sz="30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36712"/>
            <a:ext cx="273630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Surgimento da CLT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Consolidação das Leis do Trabalho</a:t>
            </a:r>
          </a:p>
          <a:p>
            <a:pPr marL="0" indent="0" algn="just">
              <a:buNone/>
            </a:pPr>
            <a:r>
              <a:rPr lang="pt-BR" sz="2400" dirty="0" smtClean="0"/>
              <a:t>O </a:t>
            </a:r>
            <a:r>
              <a:rPr lang="pt-BR" sz="2400" dirty="0"/>
              <a:t>Brasil, a partir de 1934, começou a olhar diferente e de forma mais atenta aos direitos trabalhistas, com o Governo do então </a:t>
            </a:r>
            <a:r>
              <a:rPr lang="pt-BR" sz="2400" b="1" dirty="0"/>
              <a:t>Presidente Getúlio </a:t>
            </a:r>
            <a:r>
              <a:rPr lang="pt-BR" sz="2400" b="1" dirty="0" smtClean="0"/>
              <a:t>Dornelles Vargas.</a:t>
            </a:r>
          </a:p>
          <a:p>
            <a:pPr marL="0" indent="0" algn="just">
              <a:buNone/>
            </a:pPr>
            <a:r>
              <a:rPr lang="pt-BR" sz="2400" dirty="0" smtClean="0"/>
              <a:t>Em </a:t>
            </a:r>
            <a:r>
              <a:rPr lang="pt-BR" sz="2400" dirty="0"/>
              <a:t>1943, foi criado uma comissão para iniciar o projeto da consolidação das leis do trabalho, criando o que conhecemos hoje como a </a:t>
            </a:r>
            <a:r>
              <a:rPr lang="pt-BR" sz="2400" dirty="0" smtClean="0"/>
              <a:t>CLT,   em virtude da insatisfação e da exigência dos trabalhadores.</a:t>
            </a:r>
            <a:endParaRPr lang="pt-BR" sz="24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0152" y="5085184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9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solidFill>
                  <a:srgbClr val="FF0000"/>
                </a:solidFill>
              </a:rPr>
              <a:t>Sindicalismo no Brasil</a:t>
            </a:r>
            <a:r>
              <a:rPr lang="pt-BR" sz="4000" b="1" dirty="0" smtClean="0">
                <a:solidFill>
                  <a:srgbClr val="FF0000"/>
                </a:solidFill>
              </a:rPr>
              <a:t> 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400" dirty="0"/>
              <a:t>No </a:t>
            </a:r>
            <a:r>
              <a:rPr lang="pt-BR" sz="2400" b="1" dirty="0"/>
              <a:t>Brasil</a:t>
            </a:r>
            <a:r>
              <a:rPr lang="pt-BR" sz="2400" dirty="0"/>
              <a:t> o </a:t>
            </a:r>
            <a:r>
              <a:rPr lang="pt-BR" sz="2400" b="1" dirty="0"/>
              <a:t>sindicalismo surgiu</a:t>
            </a:r>
            <a:r>
              <a:rPr lang="pt-BR" sz="2400" dirty="0"/>
              <a:t> no final do século XIX. Os operários imigrantes que trabalhavam em diversas fábricas estavam insatisfeitos com suas condições de trabalho e então começaram a se unir para questionar e lutar pelos seus direitos, formando os </a:t>
            </a:r>
            <a:r>
              <a:rPr lang="pt-BR" sz="2400" dirty="0" smtClean="0"/>
              <a:t>primeiros </a:t>
            </a:r>
            <a:r>
              <a:rPr lang="pt-BR" sz="2400" dirty="0"/>
              <a:t>sindicatos no país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De  1975  em diante,  a literatura destaca  a figura  de </a:t>
            </a:r>
            <a:r>
              <a:rPr lang="pt-BR" sz="2400" dirty="0" err="1" smtClean="0"/>
              <a:t>Luis</a:t>
            </a:r>
            <a:r>
              <a:rPr lang="pt-BR" sz="2400" dirty="0" smtClean="0"/>
              <a:t> Inácio Lula da Silva (Eleito  Presidente do Sindicato dos Metalúrgicos no ABC), como grande influenciador da  reivindicação dos trabalhadores ( estimulando greves e piquetes) das transformações  da CLT,  que  aos poucos foi  tendo diversas  jurisprudências  (leis complementares).   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Hoje  os Sindicatos perderam suas forças  pois,  várias exigências foram adicionadas na CLT, embora  atualmente com   novas mudanças, dado  o  cenário  da pandemia. </a:t>
            </a:r>
            <a:endParaRPr lang="pt-BR" sz="24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374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3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Indústrias</a:t>
            </a:r>
            <a:r>
              <a:rPr lang="pt-BR" dirty="0" smtClean="0"/>
              <a:t>  -  Fabricação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Prestação</a:t>
            </a:r>
            <a:r>
              <a:rPr lang="pt-BR" dirty="0" smtClean="0"/>
              <a:t>  </a:t>
            </a:r>
            <a:r>
              <a:rPr lang="pt-BR" dirty="0" smtClean="0">
                <a:solidFill>
                  <a:srgbClr val="FF0000"/>
                </a:solidFill>
              </a:rPr>
              <a:t>de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Serviços</a:t>
            </a:r>
            <a:r>
              <a:rPr lang="pt-BR" dirty="0" smtClean="0"/>
              <a:t>  -  empresas diversas que fazem uso dos produtos fabricados para  atendimento  as necessidades da população.</a:t>
            </a:r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32" y="620688"/>
            <a:ext cx="1152128" cy="11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7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As indústrias  começam a fabricar toneladas  com a sofisticação da máquina</a:t>
            </a:r>
            <a:r>
              <a:rPr lang="pt-BR" sz="3600" dirty="0" smtClean="0">
                <a:solidFill>
                  <a:srgbClr val="FF0000"/>
                </a:solidFill>
              </a:rPr>
              <a:t>..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040560"/>
          </a:xfrm>
        </p:spPr>
        <p:txBody>
          <a:bodyPr>
            <a:normAutofit fontScale="25000" lnSpcReduction="20000"/>
          </a:bodyPr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sz="7200" dirty="0" smtClean="0">
                <a:latin typeface="Arial" pitchFamily="34" charset="0"/>
                <a:cs typeface="Arial" pitchFamily="34" charset="0"/>
              </a:rPr>
              <a:t>E  os   empresários  têm  a  necessidade  crescente de  escoar a grande tonelada de produtos fabricados...</a:t>
            </a:r>
            <a:endParaRPr lang="pt-BR" sz="7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6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6200" dirty="0" smtClean="0">
                <a:latin typeface="Arial" pitchFamily="34" charset="0"/>
                <a:cs typeface="Arial" pitchFamily="34" charset="0"/>
              </a:rPr>
              <a:t>A  partir  daí,  surge  estudos sobre a Sociologia e a Psicologia,  para  que se pudesse entender o comportamento do  ser humano  (seus pensamentos, suas vontades, suas emoções e  como persuadi-lo,  isto é, como influenciá-lo para o processo de compra).</a:t>
            </a:r>
          </a:p>
          <a:p>
            <a:pPr marL="0" indent="0" algn="just">
              <a:buNone/>
            </a:pPr>
            <a:endParaRPr lang="pt-BR" sz="6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6200" dirty="0" smtClean="0">
                <a:latin typeface="Arial" pitchFamily="34" charset="0"/>
                <a:cs typeface="Arial" pitchFamily="34" charset="0"/>
              </a:rPr>
              <a:t>E  com isso  o  Século XX  evoluiu  rapidamente, pois criou  diversas  formas  de </a:t>
            </a:r>
            <a:r>
              <a:rPr lang="pt-BR" sz="62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influenciar</a:t>
            </a:r>
            <a:r>
              <a:rPr lang="pt-BR" sz="6200" dirty="0" smtClean="0">
                <a:latin typeface="Arial" pitchFamily="34" charset="0"/>
                <a:cs typeface="Arial" pitchFamily="34" charset="0"/>
              </a:rPr>
              <a:t>  o comportamento de compra: com  propagandas  dentro do rádio, da TV, com o  uso  de embalagens,  tamanhos, cores, diferentes  características dos produtos  </a:t>
            </a:r>
            <a:r>
              <a:rPr lang="pt-BR" sz="6200" dirty="0" smtClean="0">
                <a:latin typeface="Arial" pitchFamily="34" charset="0"/>
                <a:cs typeface="Arial" pitchFamily="34" charset="0"/>
              </a:rPr>
              <a:t>x  </a:t>
            </a:r>
            <a:r>
              <a:rPr lang="pt-BR" sz="6200" dirty="0" smtClean="0">
                <a:latin typeface="Arial" pitchFamily="34" charset="0"/>
                <a:cs typeface="Arial" pitchFamily="34" charset="0"/>
              </a:rPr>
              <a:t>preços</a:t>
            </a:r>
            <a:r>
              <a:rPr lang="pt-BR" sz="6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6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6200" b="1" dirty="0" smtClean="0">
                <a:latin typeface="Arial" pitchFamily="34" charset="0"/>
                <a:cs typeface="Arial" pitchFamily="34" charset="0"/>
              </a:rPr>
              <a:t>Assista vídeos  com propagandas  antigas  de cigarro  e  perceba o  modo  de influenciar   - auditivamente,  visualmente,  </a:t>
            </a:r>
            <a:r>
              <a:rPr lang="pt-BR" sz="6200" b="1" dirty="0" err="1" smtClean="0">
                <a:latin typeface="Arial" pitchFamily="34" charset="0"/>
                <a:cs typeface="Arial" pitchFamily="34" charset="0"/>
              </a:rPr>
              <a:t>cinestesicamente</a:t>
            </a:r>
            <a:r>
              <a:rPr lang="pt-BR" sz="6200" b="1" dirty="0" smtClean="0">
                <a:latin typeface="Arial" pitchFamily="34" charset="0"/>
                <a:cs typeface="Arial" pitchFamily="34" charset="0"/>
              </a:rPr>
              <a:t> (sensações), olfativamente e   gustativamente )</a:t>
            </a:r>
          </a:p>
          <a:p>
            <a:pPr marL="0" indent="0" algn="just">
              <a:buNone/>
            </a:pPr>
            <a:endParaRPr lang="pt-BR" sz="6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80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O final do  século XX  aprendeu  a  </a:t>
            </a:r>
            <a:r>
              <a:rPr lang="pt-BR" sz="8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INFLUENCIAR</a:t>
            </a:r>
            <a:r>
              <a:rPr lang="pt-BR" sz="80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 O COMPORTAMENTO DOS CONSUMIDORES!</a:t>
            </a:r>
          </a:p>
          <a:p>
            <a:pPr algn="just"/>
            <a:r>
              <a:rPr lang="pt-BR" sz="6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6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pt-BR" sz="6200" dirty="0">
                <a:latin typeface="Arial" pitchFamily="34" charset="0"/>
                <a:cs typeface="Arial" pitchFamily="34" charset="0"/>
              </a:rPr>
              <a:t/>
            </a:r>
            <a:br>
              <a:rPr lang="pt-BR" sz="6200" dirty="0">
                <a:latin typeface="Arial" pitchFamily="34" charset="0"/>
                <a:cs typeface="Arial" pitchFamily="34" charset="0"/>
              </a:rPr>
            </a:br>
            <a:endParaRPr lang="pt-BR" sz="6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0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Persuasão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É  </a:t>
            </a:r>
            <a:r>
              <a:rPr lang="pt-BR" sz="2400" b="1" dirty="0" smtClean="0">
                <a:solidFill>
                  <a:srgbClr val="006600"/>
                </a:solidFill>
              </a:rPr>
              <a:t>SABER COMO </a:t>
            </a:r>
            <a:r>
              <a:rPr lang="pt-BR" sz="2400" b="1" dirty="0">
                <a:solidFill>
                  <a:srgbClr val="FF0000"/>
                </a:solidFill>
              </a:rPr>
              <a:t>INFLUENCIAR</a:t>
            </a:r>
            <a:r>
              <a:rPr lang="pt-BR" sz="2400" b="1" dirty="0">
                <a:solidFill>
                  <a:srgbClr val="006600"/>
                </a:solidFill>
              </a:rPr>
              <a:t> </a:t>
            </a:r>
            <a:r>
              <a:rPr lang="pt-BR" sz="2400" dirty="0" smtClean="0"/>
              <a:t>OA  </a:t>
            </a:r>
            <a:r>
              <a:rPr lang="pt-BR" sz="2400" dirty="0" smtClean="0"/>
              <a:t>OUTRO.  E </a:t>
            </a:r>
            <a:r>
              <a:rPr lang="pt-BR" sz="2400" dirty="0"/>
              <a:t>o </a:t>
            </a:r>
            <a:r>
              <a:rPr lang="pt-BR" sz="2400" b="1" dirty="0">
                <a:solidFill>
                  <a:srgbClr val="006600"/>
                </a:solidFill>
              </a:rPr>
              <a:t>GESTOR DE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006600"/>
                </a:solidFill>
              </a:rPr>
              <a:t>PESSOAS</a:t>
            </a:r>
            <a:r>
              <a:rPr lang="pt-BR" sz="2400" dirty="0"/>
              <a:t> </a:t>
            </a:r>
            <a:r>
              <a:rPr lang="pt-BR" sz="2400" dirty="0" smtClean="0"/>
              <a:t>independentemente de sua área de atuação, precisa </a:t>
            </a:r>
            <a:r>
              <a:rPr lang="pt-BR" sz="2400" dirty="0"/>
              <a:t>saber fazer </a:t>
            </a:r>
            <a:r>
              <a:rPr lang="pt-BR" sz="2400" dirty="0" smtClean="0"/>
              <a:t>isso,  pois  estamos  falando  de LIDERANÇA!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Antes de  falarmos  em PERSUASÃO, precisamos compreender  da </a:t>
            </a:r>
            <a:r>
              <a:rPr lang="pt-BR" sz="2400" b="1" dirty="0" smtClean="0">
                <a:solidFill>
                  <a:srgbClr val="FF0000"/>
                </a:solidFill>
              </a:rPr>
              <a:t>AUTOPERSUASÃO </a:t>
            </a:r>
            <a:r>
              <a:rPr lang="pt-BR" sz="2400" dirty="0"/>
              <a:t>que significa </a:t>
            </a:r>
            <a:r>
              <a:rPr lang="pt-BR" sz="2400" b="1" dirty="0">
                <a:solidFill>
                  <a:srgbClr val="006600"/>
                </a:solidFill>
              </a:rPr>
              <a:t>SABER INFLUENCIAR </a:t>
            </a:r>
            <a:r>
              <a:rPr lang="pt-BR" sz="2400" b="1" dirty="0" smtClean="0">
                <a:solidFill>
                  <a:srgbClr val="006600"/>
                </a:solidFill>
              </a:rPr>
              <a:t>A</a:t>
            </a:r>
            <a:r>
              <a:rPr lang="pt-BR" sz="2400" dirty="0" smtClean="0"/>
              <a:t> </a:t>
            </a:r>
            <a:r>
              <a:rPr lang="pt-BR" sz="2400" b="1" dirty="0">
                <a:solidFill>
                  <a:srgbClr val="006600"/>
                </a:solidFill>
              </a:rPr>
              <a:t>SI MESMO</a:t>
            </a:r>
            <a:r>
              <a:rPr lang="pt-BR" sz="2400" dirty="0"/>
              <a:t>,  se auto incentivando, se auto estimulando para ir além.  Tomando o cuidado </a:t>
            </a:r>
            <a:r>
              <a:rPr lang="pt-BR" sz="2400" dirty="0" smtClean="0"/>
              <a:t>com a </a:t>
            </a:r>
            <a:r>
              <a:rPr lang="pt-BR" sz="2400" b="1" dirty="0" err="1" smtClean="0"/>
              <a:t>autossabotagem</a:t>
            </a:r>
            <a:r>
              <a:rPr lang="pt-BR" sz="2400" dirty="0" smtClean="0"/>
              <a:t>, </a:t>
            </a:r>
            <a:r>
              <a:rPr lang="pt-BR" sz="2400" dirty="0"/>
              <a:t>que significa se </a:t>
            </a:r>
            <a:r>
              <a:rPr lang="pt-BR" sz="2400" b="1" dirty="0"/>
              <a:t>autodiminuir</a:t>
            </a:r>
            <a:r>
              <a:rPr lang="pt-BR" sz="2400" dirty="0"/>
              <a:t>.  </a:t>
            </a:r>
          </a:p>
          <a:p>
            <a:pPr algn="just"/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78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Persuasão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estratégia de comunicação que consiste em utilizar recursos emocionais ou simbólicos pra induzir alguém a aceitar uma ideia, uma </a:t>
            </a:r>
            <a:r>
              <a:rPr lang="pt-BR" sz="2800" dirty="0" smtClean="0"/>
              <a:t>atitude </a:t>
            </a:r>
            <a:r>
              <a:rPr lang="pt-BR" sz="2800" dirty="0"/>
              <a:t>ou realizar uma ação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8144" y="4005064"/>
            <a:ext cx="201622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8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72608"/>
          </a:xfrm>
        </p:spPr>
        <p:txBody>
          <a:bodyPr>
            <a:normAutofit fontScale="77500" lnSpcReduction="20000"/>
          </a:bodyPr>
          <a:lstStyle/>
          <a:p>
            <a:endParaRPr lang="pt-BR" b="1" dirty="0" smtClean="0">
              <a:solidFill>
                <a:srgbClr val="FF0000"/>
              </a:solidFill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Sentido </a:t>
            </a:r>
            <a:r>
              <a:rPr lang="pt-BR" b="1" dirty="0" smtClean="0">
                <a:solidFill>
                  <a:srgbClr val="FF0000"/>
                </a:solidFill>
              </a:rPr>
              <a:t>auditivo </a:t>
            </a:r>
            <a:r>
              <a:rPr lang="pt-BR" dirty="0" smtClean="0"/>
              <a:t>=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006600"/>
                </a:solidFill>
              </a:rPr>
              <a:t>ouvidos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/>
              <a:t>–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sz="2600" dirty="0" smtClean="0"/>
              <a:t>O que  você fala para si mesmo   e para as outras pessoas . E como fala,  palavras e tonalidades que usa.</a:t>
            </a: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Visual  </a:t>
            </a:r>
            <a:r>
              <a:rPr lang="pt-BR" dirty="0" smtClean="0"/>
              <a:t>=  </a:t>
            </a:r>
            <a:r>
              <a:rPr lang="pt-BR" b="1" dirty="0" smtClean="0">
                <a:solidFill>
                  <a:srgbClr val="006600"/>
                </a:solidFill>
              </a:rPr>
              <a:t>olhos  </a:t>
            </a:r>
            <a:r>
              <a:rPr lang="pt-BR" sz="2600" dirty="0" smtClean="0"/>
              <a:t>-   Como você  se apresenta </a:t>
            </a:r>
            <a:r>
              <a:rPr lang="pt-BR" sz="3000" b="1" dirty="0" smtClean="0"/>
              <a:t>visualmente</a:t>
            </a:r>
            <a:r>
              <a:rPr lang="pt-BR" sz="2600" dirty="0" smtClean="0"/>
              <a:t> para  si  mesmo  e para os outros?  (   embalagem,  imagens que mostra ao outro)</a:t>
            </a:r>
          </a:p>
          <a:p>
            <a:pPr algn="just"/>
            <a:endParaRPr lang="pt-BR" sz="2600" b="1" dirty="0">
              <a:solidFill>
                <a:srgbClr val="FF0000"/>
              </a:solidFill>
            </a:endParaRP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Sentido Olfativo </a:t>
            </a:r>
            <a:r>
              <a:rPr lang="pt-BR" dirty="0" smtClean="0"/>
              <a:t>=  </a:t>
            </a:r>
            <a:r>
              <a:rPr lang="pt-BR" b="1" dirty="0" smtClean="0">
                <a:solidFill>
                  <a:srgbClr val="006600"/>
                </a:solidFill>
              </a:rPr>
              <a:t>nariz -</a:t>
            </a:r>
            <a:r>
              <a:rPr lang="pt-BR" dirty="0" smtClean="0"/>
              <a:t>  </a:t>
            </a:r>
            <a:r>
              <a:rPr lang="pt-BR" sz="2600" dirty="0" smtClean="0"/>
              <a:t>(cheiro, odor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Sentido </a:t>
            </a:r>
            <a:r>
              <a:rPr lang="pt-BR" b="1" dirty="0" smtClean="0">
                <a:solidFill>
                  <a:srgbClr val="FF0000"/>
                </a:solidFill>
              </a:rPr>
              <a:t>Gustativo  </a:t>
            </a:r>
            <a:r>
              <a:rPr lang="pt-BR" dirty="0"/>
              <a:t>=  </a:t>
            </a:r>
            <a:r>
              <a:rPr lang="pt-BR" b="1" dirty="0" smtClean="0">
                <a:solidFill>
                  <a:srgbClr val="006600"/>
                </a:solidFill>
              </a:rPr>
              <a:t>língua </a:t>
            </a:r>
            <a:r>
              <a:rPr lang="pt-BR" dirty="0" smtClean="0"/>
              <a:t>-  </a:t>
            </a:r>
            <a:r>
              <a:rPr lang="pt-BR" sz="2600" dirty="0" smtClean="0"/>
              <a:t>paladar </a:t>
            </a:r>
            <a:r>
              <a:rPr lang="pt-BR" sz="3000" dirty="0" smtClean="0"/>
              <a:t> </a:t>
            </a:r>
          </a:p>
          <a:p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Sentido </a:t>
            </a:r>
            <a:r>
              <a:rPr lang="pt-BR" b="1" dirty="0" err="1" smtClean="0">
                <a:solidFill>
                  <a:srgbClr val="FF0000"/>
                </a:solidFill>
              </a:rPr>
              <a:t>cinestésico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/>
              <a:t>=  </a:t>
            </a:r>
            <a:r>
              <a:rPr lang="pt-BR" b="1" dirty="0" smtClean="0">
                <a:solidFill>
                  <a:srgbClr val="006600"/>
                </a:solidFill>
              </a:rPr>
              <a:t>tato  -  representado pelas “mãos”.  </a:t>
            </a:r>
            <a:r>
              <a:rPr lang="pt-BR" sz="3100" dirty="0" smtClean="0"/>
              <a:t>Refere- se as </a:t>
            </a:r>
            <a:r>
              <a:rPr lang="pt-BR" sz="3100" b="1" dirty="0" smtClean="0">
                <a:solidFill>
                  <a:srgbClr val="C00000"/>
                </a:solidFill>
              </a:rPr>
              <a:t>SENSAÇÕES QUE DESPERTAMOS NO OUTRO </a:t>
            </a:r>
            <a:r>
              <a:rPr lang="pt-BR" sz="3100" dirty="0" smtClean="0"/>
              <a:t>como se houvesse a presença das mãos:     batendo  ou acariciando. </a:t>
            </a:r>
            <a:endParaRPr lang="pt-BR" sz="3100" dirty="0">
              <a:solidFill>
                <a:srgbClr val="006600"/>
              </a:solidFill>
            </a:endParaRPr>
          </a:p>
          <a:p>
            <a:endParaRPr lang="pt-BR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0312" y="3068960"/>
            <a:ext cx="1152128" cy="11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2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  ESTUDOS REVELAM  OS 5  CANAIS DA INFLUÊNCIA = 5 SENTIDOS</a:t>
            </a:r>
            <a:endParaRPr lang="pt-BR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</a:rPr>
              <a:t>Sentido auditivo </a:t>
            </a:r>
            <a:r>
              <a:rPr lang="pt-BR" sz="2800" dirty="0"/>
              <a:t>=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>
                <a:solidFill>
                  <a:srgbClr val="006600"/>
                </a:solidFill>
              </a:rPr>
              <a:t>ouvidos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/>
              <a:t>–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O que  você fala para si mesmo   e para as outras pessoas . E como fala,  palavras e </a:t>
            </a:r>
            <a:r>
              <a:rPr lang="pt-BR" sz="2800" dirty="0" smtClean="0"/>
              <a:t>tonalidades </a:t>
            </a:r>
            <a:r>
              <a:rPr lang="pt-BR" sz="2800" dirty="0"/>
              <a:t>que usa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Visual 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olhos  </a:t>
            </a:r>
            <a:r>
              <a:rPr lang="pt-BR" sz="2800" dirty="0"/>
              <a:t>-   Como você  se apresenta </a:t>
            </a:r>
            <a:r>
              <a:rPr lang="pt-BR" sz="2800" b="1" dirty="0"/>
              <a:t>visualmente</a:t>
            </a:r>
            <a:r>
              <a:rPr lang="pt-BR" sz="2800" dirty="0"/>
              <a:t> para  si  mesmo  e para os outros?  (   embalagem,  imagens que mostra ao outro)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Sentido Olfativo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nariz -</a:t>
            </a:r>
            <a:r>
              <a:rPr lang="pt-BR" sz="2800" dirty="0"/>
              <a:t>  </a:t>
            </a:r>
            <a:r>
              <a:rPr lang="pt-BR" sz="2400" b="1" dirty="0"/>
              <a:t>(</a:t>
            </a:r>
            <a:r>
              <a:rPr lang="pt-BR" sz="2400" dirty="0"/>
              <a:t>cheiro, odor</a:t>
            </a:r>
            <a:r>
              <a:rPr lang="pt-BR" sz="2800" dirty="0" smtClean="0"/>
              <a:t>);</a:t>
            </a:r>
          </a:p>
          <a:p>
            <a:pPr algn="just"/>
            <a:endParaRPr lang="pt-BR" sz="2800" dirty="0"/>
          </a:p>
          <a:p>
            <a:r>
              <a:rPr lang="pt-BR" sz="2800" b="1" dirty="0">
                <a:solidFill>
                  <a:srgbClr val="FF0000"/>
                </a:solidFill>
              </a:rPr>
              <a:t>Sentido Gustativo 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língua </a:t>
            </a:r>
            <a:r>
              <a:rPr lang="pt-BR" sz="2800" dirty="0"/>
              <a:t>-  </a:t>
            </a:r>
            <a:r>
              <a:rPr lang="pt-BR" sz="2400" dirty="0"/>
              <a:t>paladar 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Sentido </a:t>
            </a:r>
            <a:r>
              <a:rPr lang="pt-BR" sz="2800" b="1" dirty="0" err="1">
                <a:solidFill>
                  <a:srgbClr val="FF0000"/>
                </a:solidFill>
              </a:rPr>
              <a:t>cinestésico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=  </a:t>
            </a:r>
            <a:r>
              <a:rPr lang="pt-BR" sz="2800" b="1" dirty="0">
                <a:solidFill>
                  <a:srgbClr val="006600"/>
                </a:solidFill>
              </a:rPr>
              <a:t>tato  -  representado pelas “mãos”.  </a:t>
            </a:r>
            <a:r>
              <a:rPr lang="pt-BR" sz="2800" dirty="0"/>
              <a:t>Refere- se as SENSAÇÕES QUE DESPERTAMOS NO </a:t>
            </a:r>
            <a:r>
              <a:rPr lang="pt-BR" sz="2800" dirty="0" smtClean="0"/>
              <a:t>OUTRO  OU  DENTRO DE NÓS MESMOS</a:t>
            </a:r>
            <a:r>
              <a:rPr lang="pt-BR" sz="2800" b="1" dirty="0" smtClean="0">
                <a:solidFill>
                  <a:srgbClr val="C00000"/>
                </a:solidFill>
              </a:rPr>
              <a:t>,  </a:t>
            </a:r>
            <a:r>
              <a:rPr lang="pt-BR" sz="2800" dirty="0"/>
              <a:t>como se houvesse a presença das mãos:     batendo  ou acariciando. </a:t>
            </a:r>
            <a:endParaRPr lang="pt-BR" sz="2800" dirty="0">
              <a:solidFill>
                <a:srgbClr val="006600"/>
              </a:solidFill>
            </a:endParaRP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955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/>
            </a:r>
            <a:br>
              <a:rPr lang="pt-BR" sz="3200" dirty="0" smtClean="0">
                <a:solidFill>
                  <a:srgbClr val="FF0000"/>
                </a:solidFill>
              </a:rPr>
            </a:br>
            <a:r>
              <a:rPr lang="pt-BR" sz="2800" dirty="0" smtClean="0">
                <a:solidFill>
                  <a:srgbClr val="FF0000"/>
                </a:solidFill>
              </a:rPr>
              <a:t>Porque é  importante conhecer os 5 canais de influência do  ser  humano,  na disciplina de Gestão de Pessoas (RH)?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sz="2800" dirty="0" smtClean="0"/>
              <a:t>Para  entender muitas coisas  que são feitas dentro da área, como estímulo ao trabalho </a:t>
            </a:r>
            <a:r>
              <a:rPr lang="pt-BR" sz="2400" dirty="0" smtClean="0"/>
              <a:t>(premiações, promoções,  brindes para bater metas, benefícios, mimos, funcionário do mês, as  ações  diversas dentro da empresas)</a:t>
            </a:r>
            <a:endParaRPr lang="pt-BR" sz="24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4077072"/>
            <a:ext cx="201622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6600"/>
                </a:solidFill>
              </a:rPr>
              <a:t/>
            </a:r>
            <a:br>
              <a:rPr lang="pt-BR" dirty="0" smtClean="0">
                <a:solidFill>
                  <a:srgbClr val="006600"/>
                </a:solidFill>
              </a:rPr>
            </a:br>
            <a:r>
              <a:rPr lang="pt-BR" dirty="0">
                <a:solidFill>
                  <a:srgbClr val="006600"/>
                </a:solidFill>
              </a:rPr>
              <a:t/>
            </a:r>
            <a:br>
              <a:rPr lang="pt-BR" dirty="0">
                <a:solidFill>
                  <a:srgbClr val="006600"/>
                </a:solidFill>
              </a:rPr>
            </a:br>
            <a:r>
              <a:rPr lang="pt-BR" dirty="0" smtClean="0">
                <a:solidFill>
                  <a:srgbClr val="006600"/>
                </a:solidFill>
              </a:rPr>
              <a:t>Exercício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6600"/>
                </a:solidFill>
              </a:rPr>
              <a:t>5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6600"/>
                </a:solidFill>
              </a:rPr>
              <a:t>para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6600"/>
                </a:solidFill>
              </a:rPr>
              <a:t>nota: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Atividade  a  ser  feita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PERSUASÃO</a:t>
            </a: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sz="2800" dirty="0" smtClean="0"/>
              <a:t>Produza um texto INDIVIDUAL (máximo 30 linhas)  falando  da influência  do  mundo  externo sobre uma pessoa.   O   texto  deve  conter a  explicação sobre  os  5  canais   (meios)  como  uma pessoa é  influenciada.  ( Vale 0,5 ponto)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162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rgbClr val="0070C0"/>
                </a:solidFill>
              </a:rPr>
              <a:t>                </a:t>
            </a:r>
            <a:r>
              <a:rPr lang="pt-BR" b="1" dirty="0" smtClean="0">
                <a:solidFill>
                  <a:srgbClr val="FF0000"/>
                </a:solidFill>
              </a:rPr>
              <a:t>NA  AULA PASSADA  FALAMOS...</a:t>
            </a:r>
          </a:p>
          <a:p>
            <a:pPr marL="0" indent="0" algn="ctr">
              <a:buNone/>
            </a:pPr>
            <a:r>
              <a:rPr lang="pt-BR" sz="2400" dirty="0" smtClean="0"/>
              <a:t>Da  Revolução Industrial,  que  foi  a inserção  da máquina a vapor nos processos produtivos.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Primeiro surgiram as fábricas,  com pessoas em torno das máquinas, vindas do campo para os grandes centros  urbanos.</a:t>
            </a:r>
            <a:endParaRPr lang="pt-BR" sz="24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728192" cy="14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/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006600"/>
                </a:solidFill>
              </a:rPr>
              <a:t>Exercício  6 </a:t>
            </a:r>
            <a:r>
              <a:rPr lang="pt-BR" b="1" dirty="0">
                <a:solidFill>
                  <a:srgbClr val="006600"/>
                </a:solidFill>
              </a:rPr>
              <a:t>para  nota:</a:t>
            </a:r>
            <a:br>
              <a:rPr lang="pt-BR" b="1" dirty="0">
                <a:solidFill>
                  <a:srgbClr val="006600"/>
                </a:solidFill>
              </a:rPr>
            </a:br>
            <a:r>
              <a:rPr lang="pt-BR" b="1" dirty="0">
                <a:solidFill>
                  <a:srgbClr val="006600"/>
                </a:solidFill>
              </a:rPr>
              <a:t/>
            </a:r>
            <a:br>
              <a:rPr lang="pt-BR" b="1" dirty="0">
                <a:solidFill>
                  <a:srgbClr val="0066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/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Atividade a ser feita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pt-BR" sz="9800" b="1" dirty="0" smtClean="0">
                <a:solidFill>
                  <a:srgbClr val="FF0000"/>
                </a:solidFill>
              </a:rPr>
              <a:t>AUTOPERSUASÃO  E LIDERANÇA</a:t>
            </a: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6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144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11200" b="1" dirty="0" smtClean="0">
                <a:solidFill>
                  <a:srgbClr val="FF0000"/>
                </a:solidFill>
              </a:rPr>
              <a:t>O que é?  Como é? E para que serve?</a:t>
            </a:r>
          </a:p>
          <a:p>
            <a:pPr marL="0" indent="0" algn="ctr">
              <a:buNone/>
            </a:pPr>
            <a:endParaRPr lang="pt-BR" sz="60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pt-BR" sz="9600" dirty="0" smtClean="0"/>
              <a:t>Em dupla ou  em grupo de 4 pessoas dialogue sobre  este assunto  e responda estas 3 questões.  </a:t>
            </a:r>
          </a:p>
          <a:p>
            <a:pPr algn="just">
              <a:buFont typeface="Wingdings" pitchFamily="2" charset="2"/>
              <a:buChar char="Ø"/>
            </a:pPr>
            <a:endParaRPr lang="pt-BR" sz="9600" dirty="0"/>
          </a:p>
          <a:p>
            <a:pPr algn="just">
              <a:buFont typeface="Wingdings" pitchFamily="2" charset="2"/>
              <a:buChar char="Ø"/>
            </a:pPr>
            <a:r>
              <a:rPr lang="pt-BR" sz="9600" dirty="0" smtClean="0"/>
              <a:t>Prepare  slides para  apresentar  suas conclusões na próxima aula.   Tempo  de  apresentação  :   10   minutos</a:t>
            </a:r>
          </a:p>
          <a:p>
            <a:pPr algn="just">
              <a:buFont typeface="Wingdings" pitchFamily="2" charset="2"/>
              <a:buChar char="Ø"/>
            </a:pPr>
            <a:endParaRPr lang="pt-BR" sz="9600" dirty="0"/>
          </a:p>
          <a:p>
            <a:pPr marL="0" indent="0" algn="ctr">
              <a:buNone/>
            </a:pPr>
            <a:r>
              <a:rPr lang="pt-BR" sz="12800" dirty="0" smtClean="0"/>
              <a:t>( </a:t>
            </a:r>
            <a:r>
              <a:rPr lang="pt-BR" sz="12800" dirty="0"/>
              <a:t>Vale 0,5 ponto)</a:t>
            </a:r>
          </a:p>
          <a:p>
            <a:pPr marL="0" indent="0" algn="ctr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 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55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ÓTIMA SEMANA A TODOS</a:t>
            </a:r>
          </a:p>
          <a:p>
            <a:r>
              <a:rPr lang="pt-BR" dirty="0" smtClean="0"/>
              <a:t>ATÉ A PRÓXIMA AULA!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VALERÁ  A PENA ESTAR AQUI, AGUARDO VOCÊ  NA PRÓXIMA AULA!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665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Guia do Curriculo - www.guiadocurriculo.com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ABORDAGEM HISTÓRICA DE RH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Criação da máquina a vapor </a:t>
            </a:r>
            <a:r>
              <a:rPr lang="pt-BR" sz="2000" dirty="0"/>
              <a:t>do engenheiro britânico </a:t>
            </a:r>
            <a:r>
              <a:rPr lang="pt-BR" sz="2000" b="1" dirty="0"/>
              <a:t>James  Watt  </a:t>
            </a:r>
            <a:r>
              <a:rPr lang="pt-BR" sz="2000" dirty="0"/>
              <a:t>em 1765</a:t>
            </a:r>
            <a:r>
              <a:rPr lang="pt-BR" sz="2000" dirty="0" smtClean="0"/>
              <a:t>.   Aos </a:t>
            </a:r>
            <a:r>
              <a:rPr lang="pt-BR" sz="2000" dirty="0"/>
              <a:t>poucos a máquina é inserida nos processos produtivos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Acontece a </a:t>
            </a:r>
            <a:r>
              <a:rPr lang="pt-BR" sz="2000" b="1" dirty="0"/>
              <a:t>Revolução industrial</a:t>
            </a:r>
            <a:r>
              <a:rPr lang="pt-BR" sz="2000" dirty="0"/>
              <a:t> - </a:t>
            </a:r>
            <a:r>
              <a:rPr lang="pt-BR" sz="2000" b="1" u="sng" dirty="0"/>
              <a:t>1ª  Fase  </a:t>
            </a:r>
            <a:r>
              <a:rPr lang="pt-BR" sz="2000" dirty="0"/>
              <a:t>- que foi um conjunto de mudanças que aconteceram na Europa nos séculos XVIII e XIX. A principal particularidade dessa </a:t>
            </a:r>
            <a:r>
              <a:rPr lang="pt-BR" sz="2000" b="1" dirty="0"/>
              <a:t>revolução</a:t>
            </a:r>
            <a:r>
              <a:rPr lang="pt-BR" sz="2000" dirty="0"/>
              <a:t> foi a substituição do trabalho artesanal pelo assalariado e</a:t>
            </a:r>
          </a:p>
        </p:txBody>
      </p:sp>
      <p:pic>
        <p:nvPicPr>
          <p:cNvPr id="4" name="Picture 2" descr="Resumo da REVOLUÇÃO INDUSTRIAL ▷ 1ª, 2ª e 3ª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529180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8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Surge  no mundo as primeiras fábricas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 smtClean="0"/>
              <a:t>As pessoas saem do campo e  se reúnem nos centros urbanos em torno das máquinas para os processos produtivos.</a:t>
            </a:r>
          </a:p>
          <a:p>
            <a:pPr algn="just"/>
            <a:endParaRPr lang="pt-BR" dirty="0"/>
          </a:p>
          <a:p>
            <a:pPr algn="just"/>
            <a:r>
              <a:rPr lang="pt-BR" b="1" u="sng" dirty="0" smtClean="0"/>
              <a:t>2ª  Fase:</a:t>
            </a:r>
          </a:p>
          <a:p>
            <a:pPr algn="just"/>
            <a:r>
              <a:rPr lang="pt-BR" dirty="0"/>
              <a:t>A partir da última metade do século XIX </a:t>
            </a:r>
            <a:r>
              <a:rPr lang="pt-BR" dirty="0" smtClean="0"/>
              <a:t>houve </a:t>
            </a:r>
            <a:r>
              <a:rPr lang="pt-BR" dirty="0"/>
              <a:t>uma Segunda </a:t>
            </a:r>
            <a:r>
              <a:rPr lang="pt-BR" b="1" dirty="0"/>
              <a:t>Revolução Industrial</a:t>
            </a:r>
            <a:r>
              <a:rPr lang="pt-BR" dirty="0"/>
              <a:t>. Enquanto a Primeira baseou-se na energia a vapor do carvão e no ferro, a Segunda baseou-se na </a:t>
            </a:r>
            <a:r>
              <a:rPr lang="pt-BR" b="1" dirty="0"/>
              <a:t>eletricidade</a:t>
            </a:r>
            <a:r>
              <a:rPr lang="pt-BR" dirty="0"/>
              <a:t> e no aço, ocorrendo importantes desenvolvimentos na química, nas comunicações e com o uso do petróleo.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sz="4000" b="1" dirty="0" smtClean="0"/>
              <a:t>Aos poucos as pequenas fábricas se juntam formando grandes impérios industriais em diversos segmentos. </a:t>
            </a:r>
          </a:p>
          <a:p>
            <a:pPr marL="0" indent="0" algn="just">
              <a:buNone/>
            </a:pPr>
            <a:r>
              <a:rPr lang="pt-BR" sz="4000" b="1" dirty="0" smtClean="0"/>
              <a:t> </a:t>
            </a:r>
            <a:endParaRPr lang="pt-BR" sz="4000" b="1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661248"/>
            <a:ext cx="129614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O automobilismo ganha </a:t>
            </a:r>
            <a:r>
              <a:rPr lang="pt-BR" sz="2400" b="1" dirty="0" smtClean="0">
                <a:solidFill>
                  <a:srgbClr val="FF0000"/>
                </a:solidFill>
              </a:rPr>
              <a:t>força e expande a indústria no mundo  todo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000" dirty="0"/>
              <a:t>No ramo da automobilística, </a:t>
            </a:r>
            <a:r>
              <a:rPr lang="pt-BR" sz="2000" b="1" dirty="0"/>
              <a:t>Henry Ford</a:t>
            </a:r>
            <a:r>
              <a:rPr lang="pt-BR" sz="2000" dirty="0"/>
              <a:t>, com a sua indústria Ford, implantada nos Estados Unidos, foi o primeiro a fazer uso de </a:t>
            </a:r>
            <a:r>
              <a:rPr lang="pt-BR" sz="2000" dirty="0">
                <a:solidFill>
                  <a:srgbClr val="FF0000"/>
                </a:solidFill>
              </a:rPr>
              <a:t>esteiras</a:t>
            </a:r>
            <a:r>
              <a:rPr lang="pt-BR" sz="2000" dirty="0"/>
              <a:t> que transportavam o chassi do carro por toda a fábrica. Diante disso, os operários montavam os carros em partes, cada um com as peças que chegavam em suas mãos em outra </a:t>
            </a:r>
            <a:r>
              <a:rPr lang="pt-BR" sz="2000" b="1" dirty="0"/>
              <a:t>esteira.</a:t>
            </a:r>
          </a:p>
          <a:p>
            <a:pPr algn="just"/>
            <a:endParaRPr lang="pt-BR" dirty="0"/>
          </a:p>
        </p:txBody>
      </p:sp>
      <p:pic>
        <p:nvPicPr>
          <p:cNvPr id="2050" name="Picture 2" descr="FORD MODELO T COMPLETA 110 ANOS – Autoentusias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4221088"/>
            <a:ext cx="34563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83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Foi com esse grande desenvolvimento </a:t>
            </a:r>
            <a:r>
              <a:rPr lang="pt-BR" sz="2000" dirty="0" smtClean="0"/>
              <a:t>das  </a:t>
            </a:r>
            <a:r>
              <a:rPr lang="pt-BR" sz="2000" b="1" dirty="0" smtClean="0"/>
              <a:t>esteiras de  Henri Ford, </a:t>
            </a:r>
            <a:r>
              <a:rPr lang="pt-BR" sz="2000" dirty="0" smtClean="0"/>
              <a:t>que </a:t>
            </a:r>
            <a:r>
              <a:rPr lang="pt-BR" sz="2000" dirty="0"/>
              <a:t>acabaram surgindo as </a:t>
            </a:r>
            <a:r>
              <a:rPr lang="pt-BR" sz="2000" dirty="0" smtClean="0"/>
              <a:t>grandes indústrias.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b="1" dirty="0" smtClean="0">
                <a:solidFill>
                  <a:srgbClr val="1B416F"/>
                </a:solidFill>
              </a:rPr>
              <a:t>SÉCULO XX</a:t>
            </a:r>
            <a:r>
              <a:rPr lang="pt-BR" sz="2000" dirty="0" smtClean="0"/>
              <a:t>  </a:t>
            </a:r>
            <a:r>
              <a:rPr lang="pt-BR" sz="2000" b="1" dirty="0" smtClean="0">
                <a:solidFill>
                  <a:srgbClr val="006600"/>
                </a:solidFill>
              </a:rPr>
              <a:t>(  1901   a    2000   ) </a:t>
            </a:r>
            <a:r>
              <a:rPr lang="pt-BR" sz="2000" dirty="0" smtClean="0"/>
              <a:t>a indústria estava a todo vapor.  No Brasil surge  dentro delas o  </a:t>
            </a:r>
            <a:r>
              <a:rPr lang="pt-BR" sz="2000" b="1" dirty="0" smtClean="0">
                <a:solidFill>
                  <a:srgbClr val="FF0000"/>
                </a:solidFill>
              </a:rPr>
              <a:t>DEPARTAMENTO DE RELAÇÕES INDÚSTRIAIS</a:t>
            </a:r>
            <a:r>
              <a:rPr lang="pt-BR" sz="2000" dirty="0" smtClean="0">
                <a:solidFill>
                  <a:srgbClr val="FF0000"/>
                </a:solidFill>
              </a:rPr>
              <a:t>, </a:t>
            </a:r>
            <a:r>
              <a:rPr lang="pt-BR" sz="2000" dirty="0" smtClean="0"/>
              <a:t>que </a:t>
            </a:r>
            <a:r>
              <a:rPr lang="pt-BR" sz="2000" b="1" dirty="0" smtClean="0"/>
              <a:t>foi o primeiro nome da  ÁREA DE RH. </a:t>
            </a:r>
            <a:r>
              <a:rPr lang="pt-BR" sz="2000" dirty="0" smtClean="0"/>
              <a:t> Essa Área era responsável por contratar mãos de obra (trabalhadores) e  treiná-los nas máquinas.</a:t>
            </a:r>
          </a:p>
          <a:p>
            <a:pPr algn="just"/>
            <a:endParaRPr lang="pt-BR" sz="2000" b="1" dirty="0" smtClean="0">
              <a:solidFill>
                <a:srgbClr val="0066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>
                <a:solidFill>
                  <a:srgbClr val="FF0000"/>
                </a:solidFill>
              </a:rPr>
              <a:t>Os trabalhadores eram chamados de mãos- de- obra porque as mãos eram as partes mais importantes para o trabalho.</a:t>
            </a:r>
          </a:p>
          <a:p>
            <a:pPr algn="just"/>
            <a:endParaRPr lang="pt-BR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pt-BR" sz="2000" dirty="0" smtClean="0"/>
              <a:t>O Brasil criou esta área do mesmo modo que também outros países fizeram.  Só que a necessidade de mãos-de-obra era tanta que </a:t>
            </a:r>
            <a:r>
              <a:rPr lang="pt-BR" sz="2000" b="1" dirty="0" smtClean="0">
                <a:solidFill>
                  <a:srgbClr val="0070C0"/>
                </a:solidFill>
              </a:rPr>
              <a:t>MESMO ASSIM os próprios empresários PRECISARAM CRIAR o </a:t>
            </a:r>
            <a:r>
              <a:rPr lang="pt-BR" sz="2000" b="1" dirty="0" smtClean="0">
                <a:solidFill>
                  <a:srgbClr val="FF0000"/>
                </a:solidFill>
              </a:rPr>
              <a:t>SENAI - Serviço Nacional de Aprendizagem Industrial, para treinar os trabalhadores. </a:t>
            </a: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83192" y="5877272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2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Século XX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DEPARTAMENTO DE RELAÇÕES INDUSTRIAIS </a:t>
            </a:r>
            <a:r>
              <a:rPr lang="pt-BR" sz="2800" b="1" dirty="0" smtClean="0">
                <a:solidFill>
                  <a:srgbClr val="006600"/>
                </a:solidFill>
              </a:rPr>
              <a:t>-  </a:t>
            </a:r>
            <a:r>
              <a:rPr lang="pt-BR" sz="2800" dirty="0" smtClean="0">
                <a:solidFill>
                  <a:srgbClr val="006600"/>
                </a:solidFill>
              </a:rPr>
              <a:t>1º nome da Área de RH</a:t>
            </a:r>
          </a:p>
          <a:p>
            <a:pPr algn="just"/>
            <a:endParaRPr lang="pt-BR" sz="2800" dirty="0" smtClean="0">
              <a:solidFill>
                <a:srgbClr val="006600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ÁREA DE RECURSOS HUMANOS</a:t>
            </a:r>
          </a:p>
          <a:p>
            <a:pPr algn="just"/>
            <a:endParaRPr lang="pt-BR" sz="2800" dirty="0" smtClean="0">
              <a:solidFill>
                <a:srgbClr val="006600"/>
              </a:solidFill>
            </a:endParaRPr>
          </a:p>
          <a:p>
            <a:pPr algn="just"/>
            <a:r>
              <a:rPr lang="pt-BR" sz="2400" b="1" dirty="0" smtClean="0">
                <a:solidFill>
                  <a:srgbClr val="FF0000"/>
                </a:solidFill>
              </a:rPr>
              <a:t>ÁREA  DE  GESTÃO DE PESSOAS </a:t>
            </a:r>
            <a:r>
              <a:rPr lang="pt-BR" sz="2400" dirty="0" smtClean="0">
                <a:solidFill>
                  <a:srgbClr val="006600"/>
                </a:solidFill>
              </a:rPr>
              <a:t>(no final do século XX,  já havia se observava </a:t>
            </a:r>
            <a:r>
              <a:rPr lang="pt-BR" sz="2400" b="1" dirty="0" smtClean="0">
                <a:solidFill>
                  <a:srgbClr val="006600"/>
                </a:solidFill>
              </a:rPr>
              <a:t>a importância da Área de RH como ESTRATÉGICA </a:t>
            </a:r>
            <a:r>
              <a:rPr lang="pt-BR" sz="2400" dirty="0" smtClean="0">
                <a:solidFill>
                  <a:srgbClr val="006600"/>
                </a:solidFill>
              </a:rPr>
              <a:t> ( pessoas  certas levam a empresa crescer e ter lucro)</a:t>
            </a:r>
            <a:endParaRPr lang="pt-BR" sz="2400" dirty="0">
              <a:solidFill>
                <a:srgbClr val="006600"/>
              </a:solidFill>
            </a:endParaRPr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5680640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2088232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O  SENAI  - surgiu em  22 de janeiro de 1942, no RJ</a:t>
            </a:r>
            <a:r>
              <a:rPr lang="pt-BR" sz="2800" b="1" dirty="0">
                <a:solidFill>
                  <a:srgbClr val="FF0000"/>
                </a:solidFill>
              </a:rPr>
              <a:t/>
            </a:r>
            <a:br>
              <a:rPr lang="pt-BR" sz="2800" b="1" dirty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/>
            </a:r>
            <a:br>
              <a:rPr lang="pt-BR" sz="2800" b="1" dirty="0" smtClean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As </a:t>
            </a:r>
            <a:r>
              <a:rPr lang="pt-BR" sz="2800" b="1" dirty="0" err="1" smtClean="0">
                <a:solidFill>
                  <a:srgbClr val="FF0000"/>
                </a:solidFill>
              </a:rPr>
              <a:t>FATECs</a:t>
            </a:r>
            <a:r>
              <a:rPr lang="pt-BR" sz="2800" b="1" dirty="0" smtClean="0">
                <a:solidFill>
                  <a:srgbClr val="FF0000"/>
                </a:solidFill>
              </a:rPr>
              <a:t> também surgiram no século XX, em 10 de abril de 1969, em SP,   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Centro Paula Souza que  gerencia  as </a:t>
            </a:r>
            <a:r>
              <a:rPr lang="pt-BR" sz="2800" dirty="0" err="1" smtClean="0"/>
              <a:t>FATECs</a:t>
            </a:r>
            <a:r>
              <a:rPr lang="pt-BR" sz="2800" dirty="0" smtClean="0"/>
              <a:t> e  </a:t>
            </a:r>
            <a:r>
              <a:rPr lang="pt-BR" sz="2800" dirty="0" err="1" smtClean="0"/>
              <a:t>ETECs</a:t>
            </a:r>
            <a:r>
              <a:rPr lang="pt-BR" sz="2800" dirty="0" smtClean="0"/>
              <a:t>,  nome  em homenagem ao Prof. Antônio Francisco de Paula Souza, da </a:t>
            </a:r>
            <a:r>
              <a:rPr lang="pt-BR" sz="2800" dirty="0" err="1" smtClean="0"/>
              <a:t>Usp</a:t>
            </a:r>
            <a:r>
              <a:rPr lang="pt-BR" sz="2800" dirty="0" smtClean="0"/>
              <a:t>, que fez  muito pela educação.</a:t>
            </a:r>
            <a:endParaRPr lang="pt-BR" sz="2800" dirty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76136" y="5445224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9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solidFill>
                  <a:srgbClr val="C00000"/>
                </a:solidFill>
              </a:rPr>
              <a:t>TECNÓLOGO</a:t>
            </a:r>
            <a:endParaRPr lang="pt-BR" sz="4000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algn="just"/>
            <a:endParaRPr lang="pt-BR" sz="3100" dirty="0" smtClean="0"/>
          </a:p>
          <a:p>
            <a:pPr algn="just"/>
            <a:r>
              <a:rPr lang="pt-BR" sz="2800" dirty="0" smtClean="0"/>
              <a:t>A FATEC, 1969 foi  uma iniciativa do governo de São Paulo,  para   preparar profissionais  que iriam suprir  as necessidades </a:t>
            </a:r>
            <a:r>
              <a:rPr lang="pt-BR" sz="2800" dirty="0" err="1" smtClean="0"/>
              <a:t>ds</a:t>
            </a:r>
            <a:r>
              <a:rPr lang="pt-BR" sz="2800" dirty="0" smtClean="0"/>
              <a:t> indústrias de todo o Brasil, na época.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Hoje, a  economia brasileira possui suas indústrias, mas  muito mais empresas de prestação de serviços.  E as </a:t>
            </a:r>
            <a:r>
              <a:rPr lang="pt-BR" sz="2800" dirty="0" err="1" smtClean="0"/>
              <a:t>FATECs</a:t>
            </a:r>
            <a:r>
              <a:rPr lang="pt-BR" sz="2800" dirty="0" smtClean="0"/>
              <a:t>  assim  como as </a:t>
            </a:r>
            <a:r>
              <a:rPr lang="pt-BR" sz="2800" dirty="0" err="1" smtClean="0"/>
              <a:t>ETECs</a:t>
            </a:r>
            <a:r>
              <a:rPr lang="pt-BR" sz="2800" dirty="0" smtClean="0"/>
              <a:t>, também  se   adaptaram  para  também atendê-las.  </a:t>
            </a:r>
          </a:p>
          <a:p>
            <a:endParaRPr lang="pt-BR" sz="3100" dirty="0" smtClean="0"/>
          </a:p>
          <a:p>
            <a:pPr algn="just"/>
            <a:r>
              <a:rPr lang="pt-BR" sz="2800" dirty="0" smtClean="0"/>
              <a:t>Exemplos de Empresas  prestadoras  de  serviços:   Empresas de Marketing digital,  Conserto </a:t>
            </a:r>
            <a:r>
              <a:rPr lang="pt-BR" sz="2800" dirty="0"/>
              <a:t>de </a:t>
            </a:r>
            <a:r>
              <a:rPr lang="pt-BR" sz="2800" dirty="0" smtClean="0"/>
              <a:t>computadores, Reparos </a:t>
            </a:r>
            <a:r>
              <a:rPr lang="pt-BR" sz="2800" dirty="0"/>
              <a:t>de </a:t>
            </a:r>
            <a:r>
              <a:rPr lang="pt-BR" sz="2800" dirty="0" smtClean="0"/>
              <a:t>eletrodomésticos, Contabilidade.,  Logística, Supermercados,  Shoppings, Comércios em geral etc.       </a:t>
            </a:r>
            <a:endParaRPr lang="pt-BR" sz="2800" dirty="0"/>
          </a:p>
          <a:p>
            <a:pPr algn="just"/>
            <a:endParaRPr lang="pt-BR" dirty="0" smtClean="0"/>
          </a:p>
        </p:txBody>
      </p:sp>
      <p:pic>
        <p:nvPicPr>
          <p:cNvPr id="4" name="Picture 2" descr="CUIDADO: O SEU CURRÍCULO PODE ESTAR ULTRAPASSADO! - Ieda neres de souza -  learn a new skill - eBooks or Document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8600" y="5589240"/>
            <a:ext cx="86409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25D1BAF5E45498A18186E7D0FB776" ma:contentTypeVersion="6" ma:contentTypeDescription="Create a new document." ma:contentTypeScope="" ma:versionID="d8621ae27d10edd1960d0cbf2fde1094">
  <xsd:schema xmlns:xsd="http://www.w3.org/2001/XMLSchema" xmlns:xs="http://www.w3.org/2001/XMLSchema" xmlns:p="http://schemas.microsoft.com/office/2006/metadata/properties" xmlns:ns2="99d36e0a-1892-4c93-a6ed-997123411f56" xmlns:ns3="ae2c38e5-2f96-4663-8a61-aaaf78e2193b" targetNamespace="http://schemas.microsoft.com/office/2006/metadata/properties" ma:root="true" ma:fieldsID="9271d30914c035a673cc4a102a349364" ns2:_="" ns3:_="">
    <xsd:import namespace="99d36e0a-1892-4c93-a6ed-997123411f56"/>
    <xsd:import namespace="ae2c38e5-2f96-4663-8a61-aaaf78e21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6e0a-1892-4c93-a6ed-997123411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c38e5-2f96-4663-8a61-aaaf78e219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2c38e5-2f96-4663-8a61-aaaf78e2193b">
      <UserInfo>
        <DisplayName>KAROLINE VITORIA FERREIRA DA SILVA</DisplayName>
        <AccountId>22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B381D20-8A5B-4636-AF1D-BF9B9C5120D4}"/>
</file>

<file path=customXml/itemProps2.xml><?xml version="1.0" encoding="utf-8"?>
<ds:datastoreItem xmlns:ds="http://schemas.openxmlformats.org/officeDocument/2006/customXml" ds:itemID="{C1938469-6E01-4D74-AE0B-636970B13692}"/>
</file>

<file path=customXml/itemProps3.xml><?xml version="1.0" encoding="utf-8"?>
<ds:datastoreItem xmlns:ds="http://schemas.openxmlformats.org/officeDocument/2006/customXml" ds:itemID="{4E2B9937-D7F1-4C64-8AB4-6D69F6747E18}"/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1237</Words>
  <Application>Microsoft Office PowerPoint</Application>
  <PresentationFormat>Apresentação na tela (4:3)</PresentationFormat>
  <Paragraphs>125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ABORDAGEM HISTÓRICA DE RH</vt:lpstr>
      <vt:lpstr>Surge  no mundo as primeiras fábricas</vt:lpstr>
      <vt:lpstr>Apresentação do PowerPoint</vt:lpstr>
      <vt:lpstr>Apresentação do PowerPoint</vt:lpstr>
      <vt:lpstr>Século XX</vt:lpstr>
      <vt:lpstr>O  SENAI  - surgiu em  22 de janeiro de 1942, no RJ  As FATECs também surgiram no século XX, em 10 de abril de 1969, em SP,   </vt:lpstr>
      <vt:lpstr>TECNÓLOGO</vt:lpstr>
      <vt:lpstr>Surgimento da CLT</vt:lpstr>
      <vt:lpstr>Sindicalismo no Brasil </vt:lpstr>
      <vt:lpstr>Apresentação do PowerPoint</vt:lpstr>
      <vt:lpstr>As indústrias  começam a fabricar toneladas  com a sofisticação da máquina..</vt:lpstr>
      <vt:lpstr>Persuasão</vt:lpstr>
      <vt:lpstr>Persuasão</vt:lpstr>
      <vt:lpstr>Apresentação do PowerPoint</vt:lpstr>
      <vt:lpstr>OS  ESTUDOS REVELAM  OS 5  CANAIS DA INFLUÊNCIA = 5 SENTIDOS</vt:lpstr>
      <vt:lpstr> Porque é  importante conhecer os 5 canais de influência do  ser  humano,  na disciplina de Gestão de Pessoas (RH)?</vt:lpstr>
      <vt:lpstr>  Exercício  5 para  nota:  Atividade  a  ser  feita</vt:lpstr>
      <vt:lpstr>   Exercício  6 para  nota:   Atividade a ser feita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ieda</dc:creator>
  <cp:lastModifiedBy>ieda</cp:lastModifiedBy>
  <cp:revision>129</cp:revision>
  <dcterms:created xsi:type="dcterms:W3CDTF">2020-08-16T13:56:39Z</dcterms:created>
  <dcterms:modified xsi:type="dcterms:W3CDTF">2021-08-25T11:47:30Z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0x010100FA525D1BAF5E45498A18186E7D0FB776</vt:lpwstr>
  </property>
</Properties>
</file>