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71" r:id="rId6"/>
    <p:sldId id="357" r:id="rId7"/>
    <p:sldId id="352" r:id="rId8"/>
    <p:sldId id="353" r:id="rId9"/>
    <p:sldId id="354" r:id="rId10"/>
    <p:sldId id="360" r:id="rId11"/>
    <p:sldId id="362" r:id="rId12"/>
    <p:sldId id="371" r:id="rId13"/>
    <p:sldId id="381" r:id="rId14"/>
    <p:sldId id="382" r:id="rId15"/>
    <p:sldId id="373" r:id="rId16"/>
    <p:sldId id="374" r:id="rId17"/>
    <p:sldId id="375" r:id="rId18"/>
    <p:sldId id="378" r:id="rId19"/>
    <p:sldId id="376" r:id="rId20"/>
    <p:sldId id="383" r:id="rId21"/>
    <p:sldId id="377" r:id="rId22"/>
    <p:sldId id="379" r:id="rId23"/>
    <p:sldId id="380" r:id="rId24"/>
    <p:sldId id="385" r:id="rId25"/>
    <p:sldId id="384" r:id="rId26"/>
    <p:sldId id="386" r:id="rId27"/>
    <p:sldId id="266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CE4"/>
    <a:srgbClr val="006600"/>
    <a:srgbClr val="FF0066"/>
    <a:srgbClr val="1B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9E93A-21EC-451B-9EF0-D723ACD6CF62}" v="9" dt="2021-09-01T13:16:1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5080" autoAdjust="0"/>
  </p:normalViewPr>
  <p:slideViewPr>
    <p:cSldViewPr>
      <p:cViewPr varScale="1">
        <p:scale>
          <a:sx n="62" d="100"/>
          <a:sy n="62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OSE FIRMINO DA SILVA" userId="S::paulo.silva382@fatec.sp.gov.br::ec8d577f-3875-4dd2-bbfe-40a108f426cc" providerId="AD" clId="Web-{2CB9E93A-21EC-451B-9EF0-D723ACD6CF62}"/>
    <pc:docChg chg="modSld">
      <pc:chgData name="PAULO JOSE FIRMINO DA SILVA" userId="S::paulo.silva382@fatec.sp.gov.br::ec8d577f-3875-4dd2-bbfe-40a108f426cc" providerId="AD" clId="Web-{2CB9E93A-21EC-451B-9EF0-D723ACD6CF62}" dt="2021-09-01T13:16:09.504" v="8" actId="20577"/>
      <pc:docMkLst>
        <pc:docMk/>
      </pc:docMkLst>
      <pc:sldChg chg="addSp modSp">
        <pc:chgData name="PAULO JOSE FIRMINO DA SILVA" userId="S::paulo.silva382@fatec.sp.gov.br::ec8d577f-3875-4dd2-bbfe-40a108f426cc" providerId="AD" clId="Web-{2CB9E93A-21EC-451B-9EF0-D723ACD6CF62}" dt="2021-09-01T13:16:09.504" v="8" actId="20577"/>
        <pc:sldMkLst>
          <pc:docMk/>
          <pc:sldMk cId="3803069047" sldId="384"/>
        </pc:sldMkLst>
        <pc:spChg chg="add">
          <ac:chgData name="PAULO JOSE FIRMINO DA SILVA" userId="S::paulo.silva382@fatec.sp.gov.br::ec8d577f-3875-4dd2-bbfe-40a108f426cc" providerId="AD" clId="Web-{2CB9E93A-21EC-451B-9EF0-D723ACD6CF62}" dt="2021-09-01T13:14:58.252" v="0"/>
          <ac:spMkLst>
            <pc:docMk/>
            <pc:sldMk cId="3803069047" sldId="384"/>
            <ac:spMk id="2" creationId="{4B423430-CE65-463F-B26B-C136EE4777D6}"/>
          </ac:spMkLst>
        </pc:spChg>
        <pc:spChg chg="mod">
          <ac:chgData name="PAULO JOSE FIRMINO DA SILVA" userId="S::paulo.silva382@fatec.sp.gov.br::ec8d577f-3875-4dd2-bbfe-40a108f426cc" providerId="AD" clId="Web-{2CB9E93A-21EC-451B-9EF0-D723ACD6CF62}" dt="2021-09-01T13:16:09.504" v="8" actId="20577"/>
          <ac:spMkLst>
            <pc:docMk/>
            <pc:sldMk cId="3803069047" sldId="3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240D-21CA-41BA-88E0-22F4DCA7A381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96C9-8AC4-42E5-AA5C-182978E9C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5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9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3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2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3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8CD-80A6-4C06-B545-EEA6E326B27C}" type="datetimeFigureOut">
              <a:rPr lang="pt-BR" smtClean="0"/>
              <a:t>01/09/2021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33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Um3g2YOcm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3168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0070C0"/>
                </a:solidFill>
              </a:rPr>
              <a:t>OLÁ,  COMO VOCÊ ESTÁ?</a:t>
            </a:r>
          </a:p>
          <a:p>
            <a:pPr marL="0" indent="0" algn="ctr">
              <a:buNone/>
            </a:pPr>
            <a:r>
              <a:rPr lang="pt-BR" sz="3500" b="1" dirty="0">
                <a:solidFill>
                  <a:srgbClr val="FF0000"/>
                </a:solidFill>
              </a:rPr>
              <a:t>AULA  6 -  </a:t>
            </a:r>
            <a:r>
              <a:rPr lang="pt-BR" sz="3000" b="1" dirty="0">
                <a:solidFill>
                  <a:srgbClr val="FF0000"/>
                </a:solidFill>
              </a:rPr>
              <a:t>Continuação </a:t>
            </a:r>
          </a:p>
          <a:p>
            <a:pPr marL="0" indent="0" algn="ctr">
              <a:buNone/>
            </a:pPr>
            <a:r>
              <a:rPr lang="pt-BR" sz="3000" b="1" dirty="0">
                <a:solidFill>
                  <a:srgbClr val="FF0000"/>
                </a:solidFill>
              </a:rPr>
              <a:t> da Abordagem Histórica de RH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7363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Surgimento da CLT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Consolidação das Leis do Trabalho</a:t>
            </a:r>
          </a:p>
          <a:p>
            <a:pPr marL="0" indent="0" algn="just">
              <a:buNone/>
            </a:pPr>
            <a:r>
              <a:rPr lang="pt-BR" sz="2400" dirty="0"/>
              <a:t>O Brasil, a partir de 1934, começou a olhar diferente e de forma mais atenta aos direitos trabalhistas, com o Governo do então </a:t>
            </a:r>
            <a:r>
              <a:rPr lang="pt-BR" sz="2400" b="1" dirty="0"/>
              <a:t>Presidente Getúlio Dornelles Vargas.</a:t>
            </a:r>
          </a:p>
          <a:p>
            <a:pPr marL="0" indent="0" algn="just">
              <a:buNone/>
            </a:pPr>
            <a:r>
              <a:rPr lang="pt-BR" sz="2400" dirty="0"/>
              <a:t>Em 1943, foi criado uma comissão para iniciar o projeto da consolidação das leis do trabalho, criando o que conhecemos hoje como a CLT,   em virtude da insatisfação e da exigência dos trabalhadores.</a:t>
            </a:r>
          </a:p>
        </p:txBody>
      </p:sp>
    </p:spTree>
    <p:extLst>
      <p:ext uri="{BB962C8B-B14F-4D97-AF65-F5344CB8AC3E}">
        <p14:creationId xmlns:p14="http://schemas.microsoft.com/office/powerpoint/2010/main" val="23792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Sindicalismo no Brasil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/>
              <a:t>No </a:t>
            </a:r>
            <a:r>
              <a:rPr lang="pt-BR" sz="2400" b="1" dirty="0"/>
              <a:t>Brasil</a:t>
            </a:r>
            <a:r>
              <a:rPr lang="pt-BR" sz="2400" dirty="0"/>
              <a:t> o </a:t>
            </a:r>
            <a:r>
              <a:rPr lang="pt-BR" sz="2400" b="1" dirty="0"/>
              <a:t>sindicalismo surgiu</a:t>
            </a:r>
            <a:r>
              <a:rPr lang="pt-BR" sz="2400" dirty="0"/>
              <a:t> no final do século XIX. Os operários imigrantes que trabalhavam em diversas fábricas estavam insatisfeitos com suas condições de trabalho e então começaram a se unir para questionar e lutar pelos seus direitos, formando os primeiros sindicatos no país.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De  1975  em diante,  a literatura destaca  a figura  de </a:t>
            </a:r>
            <a:r>
              <a:rPr lang="pt-BR" sz="2400" dirty="0" err="1"/>
              <a:t>Luis</a:t>
            </a:r>
            <a:r>
              <a:rPr lang="pt-BR" sz="2400" dirty="0"/>
              <a:t> Inácio Lula da Silva, como grande influenciador (greves, piquetes) das transformações  da CLT,  que  aos poucos foi  tendo diversas  jurisprudências  (leis complementares).  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Hoje  os Sindicatos perderam suas forças  pois,  várias exigências foram adicionadas na CLT, embora  atualmente com   novas mudanças, dado  o  cenário  da pandemia. </a:t>
            </a:r>
          </a:p>
        </p:txBody>
      </p:sp>
    </p:spTree>
    <p:extLst>
      <p:ext uri="{BB962C8B-B14F-4D97-AF65-F5344CB8AC3E}">
        <p14:creationId xmlns:p14="http://schemas.microsoft.com/office/powerpoint/2010/main" val="19177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Indústrias</a:t>
            </a:r>
            <a:r>
              <a:rPr lang="pt-BR" dirty="0"/>
              <a:t>  -  Fabricação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Prestação</a:t>
            </a:r>
            <a:r>
              <a:rPr lang="pt-BR" dirty="0"/>
              <a:t>  </a:t>
            </a:r>
            <a:r>
              <a:rPr lang="pt-BR" dirty="0">
                <a:solidFill>
                  <a:srgbClr val="FF0000"/>
                </a:solidFill>
              </a:rPr>
              <a:t>de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Serviços</a:t>
            </a:r>
            <a:r>
              <a:rPr lang="pt-BR" dirty="0"/>
              <a:t>  -  empresas diversas que fazem uso dos produtos fabricados para  atendimento  as necessidades da população.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32" y="620688"/>
            <a:ext cx="1152128" cy="11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7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As indústrias  começam a fabricar toneladas  com a sofisticação da máquina</a:t>
            </a:r>
            <a:r>
              <a:rPr lang="pt-BR" sz="3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pPr algn="just"/>
            <a:r>
              <a:rPr lang="pt-BR" sz="5100" dirty="0"/>
              <a:t>E  os   empresários  têm  a  necessidade  crescente de  escoar a grande tonelada de produtos fabricados...</a:t>
            </a:r>
          </a:p>
          <a:p>
            <a:pPr algn="just"/>
            <a:endParaRPr lang="pt-BR" dirty="0"/>
          </a:p>
          <a:p>
            <a:pPr algn="just"/>
            <a:r>
              <a:rPr lang="pt-BR" sz="5100" dirty="0"/>
              <a:t>A  partir  daí,  surge  estudos sobre a </a:t>
            </a:r>
            <a:r>
              <a:rPr lang="pt-BR" sz="5100" b="1" dirty="0"/>
              <a:t>Sociologia</a:t>
            </a:r>
            <a:r>
              <a:rPr lang="pt-BR" sz="5100" dirty="0"/>
              <a:t> e a </a:t>
            </a:r>
            <a:r>
              <a:rPr lang="pt-BR" sz="5100" b="1" dirty="0"/>
              <a:t>Psicologia</a:t>
            </a:r>
            <a:r>
              <a:rPr lang="pt-BR" sz="5100" dirty="0"/>
              <a:t>,  para  que se pudesse entender o comportamento do  ser humano  (seus pensamentos, suas vontades, suas emoções e  como persuadi-lo,  isto é, como influenciá-lo para o processo de compra).</a:t>
            </a:r>
          </a:p>
          <a:p>
            <a:pPr algn="just"/>
            <a:endParaRPr lang="pt-BR" dirty="0"/>
          </a:p>
          <a:p>
            <a:pPr algn="just"/>
            <a:r>
              <a:rPr lang="pt-BR" sz="5100" dirty="0"/>
              <a:t>E  com isso  o  Século XX  evoluiu  rapidamente, pois criou  </a:t>
            </a:r>
            <a:r>
              <a:rPr lang="pt-BR" sz="5100" b="1" dirty="0"/>
              <a:t>diversas  formas  de influenciar</a:t>
            </a:r>
            <a:r>
              <a:rPr lang="pt-BR" sz="5100" dirty="0"/>
              <a:t>  </a:t>
            </a:r>
            <a:r>
              <a:rPr lang="pt-BR" sz="5100" b="1" dirty="0"/>
              <a:t>o comportamento de compra</a:t>
            </a:r>
            <a:r>
              <a:rPr lang="pt-BR" sz="5100" dirty="0"/>
              <a:t>: com  propagandas  dentro do rádio, da TV, com o  uso  de embalagens,  tamanhos, cores, diferentes  características dos produtos  x  preços.   </a:t>
            </a:r>
            <a:br>
              <a:rPr lang="pt-BR" sz="5100" dirty="0"/>
            </a:br>
            <a:endParaRPr lang="pt-BR" sz="5100" dirty="0"/>
          </a:p>
        </p:txBody>
      </p:sp>
    </p:spTree>
    <p:extLst>
      <p:ext uri="{BB962C8B-B14F-4D97-AF65-F5344CB8AC3E}">
        <p14:creationId xmlns:p14="http://schemas.microsoft.com/office/powerpoint/2010/main" val="37542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Persuasão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É  </a:t>
            </a:r>
            <a:r>
              <a:rPr lang="pt-BR" sz="2400" b="1" dirty="0">
                <a:solidFill>
                  <a:srgbClr val="006600"/>
                </a:solidFill>
              </a:rPr>
              <a:t>SABER COMO </a:t>
            </a:r>
            <a:r>
              <a:rPr lang="pt-BR" sz="2400" b="1" dirty="0">
                <a:solidFill>
                  <a:srgbClr val="FF0000"/>
                </a:solidFill>
              </a:rPr>
              <a:t>INFLUENCIAR</a:t>
            </a:r>
            <a:r>
              <a:rPr lang="pt-BR" sz="2400" b="1" dirty="0">
                <a:solidFill>
                  <a:srgbClr val="006600"/>
                </a:solidFill>
              </a:rPr>
              <a:t> </a:t>
            </a:r>
            <a:r>
              <a:rPr lang="pt-BR" sz="2400" dirty="0"/>
              <a:t>o  OUTRO.  E o </a:t>
            </a:r>
            <a:r>
              <a:rPr lang="pt-BR" sz="2400" b="1" dirty="0">
                <a:solidFill>
                  <a:srgbClr val="006600"/>
                </a:solidFill>
              </a:rPr>
              <a:t>GESTOR DE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6600"/>
                </a:solidFill>
              </a:rPr>
              <a:t>PESSOAS</a:t>
            </a:r>
            <a:r>
              <a:rPr lang="pt-BR" sz="2400" dirty="0"/>
              <a:t> independentemente de sua área de atuação, precisa saber fazer isso,  pois  estamos  falando  de LIDERANÇA!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Antes de  falarmos  em PERSUASÃO, precisamos compreender  da </a:t>
            </a:r>
            <a:r>
              <a:rPr lang="pt-BR" sz="2400" b="1" dirty="0">
                <a:solidFill>
                  <a:srgbClr val="FF0000"/>
                </a:solidFill>
              </a:rPr>
              <a:t>AUTOPERSUASÃO </a:t>
            </a:r>
            <a:r>
              <a:rPr lang="pt-BR" sz="2400" dirty="0"/>
              <a:t>que significa </a:t>
            </a:r>
            <a:r>
              <a:rPr lang="pt-BR" sz="2400" b="1" dirty="0">
                <a:solidFill>
                  <a:srgbClr val="006600"/>
                </a:solidFill>
              </a:rPr>
              <a:t>SABER INFLUENCIAR A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6600"/>
                </a:solidFill>
              </a:rPr>
              <a:t>SI MESMO</a:t>
            </a:r>
            <a:r>
              <a:rPr lang="pt-BR" sz="2400" dirty="0"/>
              <a:t>,  se auto incentivando, se auto estimulando para ir além.  Tomando o cuidado com a </a:t>
            </a:r>
            <a:r>
              <a:rPr lang="pt-BR" sz="2400" b="1" dirty="0" err="1"/>
              <a:t>autossabotagem</a:t>
            </a:r>
            <a:r>
              <a:rPr lang="pt-BR" sz="2400" dirty="0"/>
              <a:t>, que significa se </a:t>
            </a:r>
            <a:r>
              <a:rPr lang="pt-BR" sz="2400" b="1" dirty="0"/>
              <a:t>autodiminuir</a:t>
            </a:r>
            <a:r>
              <a:rPr lang="pt-BR" sz="2400" dirty="0"/>
              <a:t>.  </a:t>
            </a:r>
          </a:p>
          <a:p>
            <a:pPr algn="just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7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Persuasão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é uma estratégia de comunicação que consiste em utilizar recursos emocionais ou simbólicos pra induzir alguém a aceitar uma ideia, uma atitude ou realizar uma ação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4005064"/>
            <a:ext cx="20162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8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  ESTUDOS REVELAM  OS 5  CANAIS DA INFLUÊNCIA = 5 SENTIDOS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auditivo </a:t>
            </a:r>
            <a:r>
              <a:rPr lang="pt-BR" sz="2800" dirty="0"/>
              <a:t>=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rgbClr val="006600"/>
                </a:solidFill>
              </a:rPr>
              <a:t>ouvidos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/>
              <a:t>–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O que  você fala para si mesmo   e para as outras pessoas . E como fala,  palavras e tonalidades que usa.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Visual 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olhos  </a:t>
            </a:r>
            <a:r>
              <a:rPr lang="pt-BR" sz="2800" dirty="0"/>
              <a:t>-   Como você  se apresenta </a:t>
            </a:r>
            <a:r>
              <a:rPr lang="pt-BR" sz="2800" b="1" dirty="0"/>
              <a:t>visualmente</a:t>
            </a:r>
            <a:r>
              <a:rPr lang="pt-BR" sz="2800" dirty="0"/>
              <a:t> para  si  mesmo  e para os outros?  (   embalagem,  imagens que mostra ao outro)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Olfativo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nariz -</a:t>
            </a:r>
            <a:r>
              <a:rPr lang="pt-BR" sz="2800" dirty="0"/>
              <a:t>  </a:t>
            </a:r>
            <a:r>
              <a:rPr lang="pt-BR" sz="2400" b="1" dirty="0"/>
              <a:t>(</a:t>
            </a:r>
            <a:r>
              <a:rPr lang="pt-BR" sz="2400" dirty="0"/>
              <a:t>cheiro, odor</a:t>
            </a:r>
            <a:r>
              <a:rPr lang="pt-BR" sz="2800" dirty="0"/>
              <a:t>);</a:t>
            </a:r>
          </a:p>
          <a:p>
            <a:pPr algn="just"/>
            <a:endParaRPr lang="pt-BR" sz="2800" dirty="0"/>
          </a:p>
          <a:p>
            <a:r>
              <a:rPr lang="pt-BR" sz="2800" b="1" dirty="0">
                <a:solidFill>
                  <a:srgbClr val="FF0000"/>
                </a:solidFill>
              </a:rPr>
              <a:t>Sentido Gustativo 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língua </a:t>
            </a:r>
            <a:r>
              <a:rPr lang="pt-BR" sz="2800" dirty="0"/>
              <a:t>-  </a:t>
            </a:r>
            <a:r>
              <a:rPr lang="pt-BR" sz="2400" dirty="0"/>
              <a:t>paladar 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</a:t>
            </a:r>
            <a:r>
              <a:rPr lang="pt-BR" sz="2800" b="1" dirty="0" err="1">
                <a:solidFill>
                  <a:srgbClr val="FF0000"/>
                </a:solidFill>
              </a:rPr>
              <a:t>cinestésico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tato  -  representado pelas “mãos”.  </a:t>
            </a:r>
            <a:r>
              <a:rPr lang="pt-BR" sz="2800" dirty="0"/>
              <a:t>Refere- se as SENSAÇÕES QUE DESPERTAMOS NO OUTRO  OU  DENTRO DE NÓS MESMOS</a:t>
            </a:r>
            <a:r>
              <a:rPr lang="pt-BR" sz="2800" b="1" dirty="0">
                <a:solidFill>
                  <a:srgbClr val="C00000"/>
                </a:solidFill>
              </a:rPr>
              <a:t>,  </a:t>
            </a:r>
            <a:r>
              <a:rPr lang="pt-BR" sz="2800" dirty="0"/>
              <a:t>como se houvesse a presença das mãos:     batendo  ou acariciando. </a:t>
            </a:r>
            <a:endParaRPr lang="pt-BR" sz="2800" dirty="0">
              <a:solidFill>
                <a:srgbClr val="006600"/>
              </a:solidFill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955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Influência (persuasão)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006600"/>
                </a:solidFill>
              </a:rPr>
              <a:t>História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006600"/>
                </a:solidFill>
              </a:rPr>
              <a:t>da Humanidade</a:t>
            </a:r>
            <a:br>
              <a:rPr lang="pt-BR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rgbClr val="FF0000"/>
                </a:solidFill>
              </a:rPr>
              <a:t>visual, auditivo, olfativo, gustativo e </a:t>
            </a:r>
            <a:r>
              <a:rPr lang="pt-BR" sz="2800" b="1" dirty="0" err="1">
                <a:solidFill>
                  <a:srgbClr val="FF0000"/>
                </a:solidFill>
              </a:rPr>
              <a:t>cinestésico</a:t>
            </a:r>
            <a:r>
              <a:rPr lang="pt-BR" sz="2800" dirty="0">
                <a:solidFill>
                  <a:srgbClr val="FF0000"/>
                </a:solidFill>
              </a:rPr>
              <a:t>:   </a:t>
            </a:r>
          </a:p>
          <a:p>
            <a:pPr algn="just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Para  influenciar  comportamentos passamos  a  ter  meios como a TV, o rádio,  o  telefone,  o correio,  o fax símile, (melhoria nas  tecnologias de comunicação em massa) </a:t>
            </a:r>
          </a:p>
        </p:txBody>
      </p:sp>
    </p:spTree>
    <p:extLst>
      <p:ext uri="{BB962C8B-B14F-4D97-AF65-F5344CB8AC3E}">
        <p14:creationId xmlns:p14="http://schemas.microsoft.com/office/powerpoint/2010/main" val="169325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Autofit/>
          </a:bodyPr>
          <a:lstStyle/>
          <a:p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Porque é  importante conhecer os 5 canais de influência do  ser  humano,  na disciplina de Gestão de Pessoas (RH)?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sz="2800" dirty="0"/>
              <a:t>Para  entender muitas coisas  que são feitas dentro da área, como estímulo ao trabalho </a:t>
            </a:r>
            <a:r>
              <a:rPr lang="pt-BR" sz="2400" dirty="0"/>
              <a:t>(premiações, promoções,  brindes para bater metas, benefícios, mimos, funcionário do mês, as  ações  diversas dentro da empresas)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4077072"/>
            <a:ext cx="20162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rgbClr val="006600"/>
                </a:solidFill>
              </a:rPr>
            </a:br>
            <a:br>
              <a:rPr lang="pt-BR" dirty="0">
                <a:solidFill>
                  <a:srgbClr val="006600"/>
                </a:solidFill>
              </a:rPr>
            </a:br>
            <a:r>
              <a:rPr lang="pt-BR" dirty="0">
                <a:solidFill>
                  <a:srgbClr val="006600"/>
                </a:solidFill>
              </a:rPr>
              <a:t>Exercício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006600"/>
                </a:solidFill>
              </a:rPr>
              <a:t>5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6600"/>
                </a:solidFill>
              </a:rPr>
              <a:t>para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>
                <a:solidFill>
                  <a:srgbClr val="006600"/>
                </a:solidFill>
              </a:rPr>
              <a:t>nota: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Atividade  a  ser  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PERSUASÃO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sz="2800" dirty="0"/>
              <a:t>Produza um texto INDIVIDUAL (máximo 30 linhas)  falando  da influência  do  mundo  externo sobre uma pessoa.   O   texto  deve  conter a  explicação sobre  os  5  canais   (meios)  como  uma pessoa é  influenciada.  ( Vale 0,5 ponto)</a:t>
            </a:r>
          </a:p>
        </p:txBody>
      </p:sp>
    </p:spTree>
    <p:extLst>
      <p:ext uri="{BB962C8B-B14F-4D97-AF65-F5344CB8AC3E}">
        <p14:creationId xmlns:p14="http://schemas.microsoft.com/office/powerpoint/2010/main" val="37516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                </a:t>
            </a:r>
            <a:r>
              <a:rPr lang="pt-BR" b="1" dirty="0">
                <a:solidFill>
                  <a:srgbClr val="FF0000"/>
                </a:solidFill>
              </a:rPr>
              <a:t>NA  AULA PASSADA  FALAMOS...</a:t>
            </a:r>
          </a:p>
          <a:p>
            <a:pPr marL="0" indent="0" algn="ctr">
              <a:buNone/>
            </a:pPr>
            <a:r>
              <a:rPr lang="pt-BR" sz="2400" dirty="0"/>
              <a:t>Da  Revolução Industrial,  que  foi  a inserção  da máquina a vapor nos processos produtivos.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Primeiro surgiram as fábricas,  com pessoas em torno das máquinas, vindas do campo para os grandes centros  urbanos.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728192" cy="14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006600"/>
                </a:solidFill>
              </a:rPr>
              <a:t>Exercício  6 para  nota:</a:t>
            </a:r>
            <a:br>
              <a:rPr lang="pt-BR" b="1" dirty="0">
                <a:solidFill>
                  <a:srgbClr val="006600"/>
                </a:solidFill>
              </a:rPr>
            </a:br>
            <a:br>
              <a:rPr lang="pt-BR" b="1" dirty="0">
                <a:solidFill>
                  <a:srgbClr val="0066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Atividade a ser 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pt-BR" sz="9800" b="1" dirty="0">
                <a:solidFill>
                  <a:srgbClr val="FF0000"/>
                </a:solidFill>
              </a:rPr>
              <a:t>AUTOPERSUASÃO  E LIDERANÇA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144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11200" b="1" dirty="0">
                <a:solidFill>
                  <a:srgbClr val="FF0000"/>
                </a:solidFill>
              </a:rPr>
              <a:t>O que é?  Como é? E para que serve?</a:t>
            </a:r>
          </a:p>
          <a:p>
            <a:pPr marL="0" indent="0" algn="ctr">
              <a:buNone/>
            </a:pPr>
            <a:endParaRPr lang="pt-BR" sz="6000" b="1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9600" dirty="0"/>
              <a:t>Em dupla ou  em grupo de 4 pessoas dialogue sobre  este assunto  e responda estas 3 questões.  </a:t>
            </a:r>
          </a:p>
          <a:p>
            <a:pPr algn="just">
              <a:buFont typeface="Wingdings" pitchFamily="2" charset="2"/>
              <a:buChar char="Ø"/>
            </a:pPr>
            <a:endParaRPr lang="pt-BR" sz="9600" dirty="0"/>
          </a:p>
          <a:p>
            <a:pPr algn="just">
              <a:buFont typeface="Wingdings" pitchFamily="2" charset="2"/>
              <a:buChar char="Ø"/>
            </a:pPr>
            <a:r>
              <a:rPr lang="pt-BR" sz="9600" dirty="0"/>
              <a:t>Prepare  slides para  apresentar  suas conclusões na próxima aula.   Tempo  de  apresentação  :   10   minutos</a:t>
            </a:r>
          </a:p>
          <a:p>
            <a:pPr algn="just">
              <a:buFont typeface="Wingdings" pitchFamily="2" charset="2"/>
              <a:buChar char="Ø"/>
            </a:pPr>
            <a:endParaRPr lang="pt-BR" sz="9600" dirty="0"/>
          </a:p>
          <a:p>
            <a:pPr marL="0" indent="0" algn="ctr">
              <a:buNone/>
            </a:pPr>
            <a:r>
              <a:rPr lang="pt-BR" sz="12800" dirty="0"/>
              <a:t>( Vale 0,5 ponto)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365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dirty="0">
                <a:solidFill>
                  <a:srgbClr val="006600"/>
                </a:solidFill>
              </a:rPr>
              <a:t>PERSUASÃO</a:t>
            </a:r>
            <a:r>
              <a:rPr lang="pt-BR" b="1" dirty="0">
                <a:solidFill>
                  <a:srgbClr val="FF0000"/>
                </a:solidFill>
              </a:rPr>
              <a:t>  =    5   canais  (influenciar  o  outro)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b="1" dirty="0">
                <a:solidFill>
                  <a:srgbClr val="006600"/>
                </a:solidFill>
              </a:rPr>
              <a:t>AUTOPERSUASÃO </a:t>
            </a:r>
          </a:p>
          <a:p>
            <a:pPr algn="just"/>
            <a:r>
              <a:rPr lang="pt-BR" b="1" dirty="0">
                <a:solidFill>
                  <a:srgbClr val="006600"/>
                </a:solidFill>
              </a:rPr>
              <a:t>AUTOIMAGEM</a:t>
            </a:r>
            <a:r>
              <a:rPr lang="pt-BR" b="1" dirty="0">
                <a:solidFill>
                  <a:srgbClr val="FF0000"/>
                </a:solidFill>
              </a:rPr>
              <a:t>              </a:t>
            </a:r>
          </a:p>
          <a:p>
            <a:pPr algn="just"/>
            <a:r>
              <a:rPr lang="pt-BR" b="1" dirty="0">
                <a:solidFill>
                  <a:srgbClr val="006600"/>
                </a:solidFill>
              </a:rPr>
              <a:t>AUTOESTIMA</a:t>
            </a:r>
            <a:r>
              <a:rPr lang="pt-BR" b="1" dirty="0">
                <a:solidFill>
                  <a:srgbClr val="FF0000"/>
                </a:solidFill>
              </a:rPr>
              <a:t>   </a:t>
            </a:r>
          </a:p>
          <a:p>
            <a:pPr algn="just"/>
            <a:r>
              <a:rPr lang="pt-BR" b="1" dirty="0">
                <a:solidFill>
                  <a:srgbClr val="006600"/>
                </a:solidFill>
              </a:rPr>
              <a:t>AUTOCONFIANÇA</a:t>
            </a:r>
            <a:r>
              <a:rPr lang="pt-BR" b="1" dirty="0">
                <a:solidFill>
                  <a:srgbClr val="FF0000"/>
                </a:solidFill>
              </a:rPr>
              <a:t>   </a:t>
            </a: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= Que  </a:t>
            </a:r>
            <a:r>
              <a:rPr lang="pt-BR" b="1" dirty="0">
                <a:solidFill>
                  <a:srgbClr val="350CE4"/>
                </a:solidFill>
              </a:rPr>
              <a:t>IN</a:t>
            </a:r>
            <a:r>
              <a:rPr lang="pt-BR" b="1" dirty="0">
                <a:solidFill>
                  <a:srgbClr val="FF0000"/>
                </a:solidFill>
              </a:rPr>
              <a:t>   </a:t>
            </a:r>
            <a:r>
              <a:rPr lang="pt-BR" b="1" dirty="0">
                <a:solidFill>
                  <a:srgbClr val="350CE4"/>
                </a:solidFill>
              </a:rPr>
              <a:t>FORMAÇÃO</a:t>
            </a:r>
            <a:r>
              <a:rPr lang="pt-BR" b="1" dirty="0">
                <a:solidFill>
                  <a:srgbClr val="FF0000"/>
                </a:solidFill>
              </a:rPr>
              <a:t>  (in = dentro)  a gente  dá para as  nossas células, pensamento, sentimento (sensações)?  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350CE4"/>
                </a:solidFill>
              </a:rPr>
              <a:t>INformação</a:t>
            </a:r>
            <a:r>
              <a:rPr lang="pt-BR" b="1" dirty="0">
                <a:solidFill>
                  <a:srgbClr val="FF0000"/>
                </a:solidFill>
              </a:rPr>
              <a:t> x </a:t>
            </a:r>
            <a:r>
              <a:rPr lang="pt-BR" b="1" dirty="0">
                <a:solidFill>
                  <a:srgbClr val="350CE4"/>
                </a:solidFill>
              </a:rPr>
              <a:t>Formação</a:t>
            </a:r>
            <a:r>
              <a:rPr lang="pt-BR" b="1" dirty="0">
                <a:solidFill>
                  <a:srgbClr val="FF0000"/>
                </a:solidFill>
              </a:rPr>
              <a:t>)  =  resultados que  se tem! </a:t>
            </a:r>
          </a:p>
        </p:txBody>
      </p:sp>
    </p:spTree>
    <p:extLst>
      <p:ext uri="{BB962C8B-B14F-4D97-AF65-F5344CB8AC3E}">
        <p14:creationId xmlns:p14="http://schemas.microsoft.com/office/powerpoint/2010/main" val="132665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06600"/>
                </a:solidFill>
              </a:rPr>
              <a:t>A AUTOPERSUASÃO  PARA  ELIMINAR 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006600"/>
                </a:solidFill>
              </a:rPr>
              <a:t>A  BARREIRA  DO  TERROR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3 vídeos – A Barreira do Terror Bob </a:t>
            </a:r>
            <a:r>
              <a:rPr lang="pt-BR" b="1" dirty="0" err="1">
                <a:solidFill>
                  <a:srgbClr val="FF0000"/>
                </a:solidFill>
              </a:rPr>
              <a:t>Proctor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Compreensão das ondas cerebrais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200" b="1" dirty="0">
                <a:solidFill>
                  <a:srgbClr val="00B0F0"/>
                </a:solidFill>
                <a:hlinkClick r:id="rId2"/>
              </a:rPr>
              <a:t>https://www.youtube.com/watch?v=-Um3g2YOcmk</a:t>
            </a:r>
            <a:endParaRPr lang="pt-BR" sz="22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pt-BR" sz="22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pt-BR" sz="2200" b="1" dirty="0">
                <a:solidFill>
                  <a:srgbClr val="350CE4"/>
                </a:solidFill>
                <a:ea typeface="+mn-lt"/>
                <a:cs typeface="+mn-lt"/>
              </a:rPr>
              <a:t>https://www.youtube.com/watch?v=LOoPYFm9Qk0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pPr marL="0" indent="0" algn="ctr">
              <a:buNone/>
            </a:pPr>
            <a:endParaRPr lang="pt-BR" b="1" dirty="0">
              <a:solidFill>
                <a:srgbClr val="00B0F0"/>
              </a:solidFill>
              <a:cs typeface="Calibri"/>
            </a:endParaRPr>
          </a:p>
          <a:p>
            <a:pPr marL="0" indent="0" algn="ctr">
              <a:buNone/>
            </a:pPr>
            <a:r>
              <a:rPr lang="pt-BR" sz="2200" b="1" dirty="0">
                <a:solidFill>
                  <a:srgbClr val="350CE4"/>
                </a:solidFill>
              </a:rPr>
              <a:t>https://www.youtube.com/watch?v=KO_7AQgEyWo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423430-CE65-463F-B26B-C136EE4777D6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380306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Ondas  cerebrais  X   influência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800" dirty="0"/>
              <a:t>A </a:t>
            </a:r>
            <a:r>
              <a:rPr lang="pt-BR" sz="2800" b="1" dirty="0">
                <a:solidFill>
                  <a:srgbClr val="FF0000"/>
                </a:solidFill>
              </a:rPr>
              <a:t>onda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Beta</a:t>
            </a:r>
            <a:r>
              <a:rPr lang="pt-BR" sz="2800" dirty="0"/>
              <a:t> possui uma frequência de 14 a 30 ciclos por segundo, mantendo o cérebro ativo e alerta. ... Segundo os especialistas, as </a:t>
            </a:r>
            <a:r>
              <a:rPr lang="pt-BR" sz="2800" b="1" dirty="0"/>
              <a:t>ondas</a:t>
            </a:r>
            <a:r>
              <a:rPr lang="pt-BR" sz="2800" dirty="0"/>
              <a:t> cerebrais. </a:t>
            </a:r>
          </a:p>
          <a:p>
            <a:pPr algn="just"/>
            <a:r>
              <a:rPr lang="pt-BR" sz="2800" dirty="0"/>
              <a:t>Com  esta onda  estamos mais suscetíveis  a  sermos persuadidos pelos 5  sentidos, isto é,  de  fora  para  dentro!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Quando  abaixamos a  onda cerebral  para  outra  frequência  (</a:t>
            </a:r>
            <a:r>
              <a:rPr lang="pt-BR" sz="2800" dirty="0">
                <a:solidFill>
                  <a:srgbClr val="FF0000"/>
                </a:solidFill>
              </a:rPr>
              <a:t>ondas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alpha</a:t>
            </a:r>
            <a:r>
              <a:rPr lang="pt-BR" sz="2800" dirty="0"/>
              <a:t>),  na meditação  ou  em (</a:t>
            </a:r>
            <a:r>
              <a:rPr lang="pt-BR" sz="2800" dirty="0">
                <a:solidFill>
                  <a:srgbClr val="FF0000"/>
                </a:solidFill>
              </a:rPr>
              <a:t>ondas</a:t>
            </a:r>
            <a:r>
              <a:rPr lang="pt-BR" sz="2800" dirty="0"/>
              <a:t>  </a:t>
            </a:r>
            <a:r>
              <a:rPr lang="pt-BR" sz="2800" dirty="0" err="1">
                <a:solidFill>
                  <a:srgbClr val="FF0000"/>
                </a:solidFill>
              </a:rPr>
              <a:t>theta</a:t>
            </a:r>
            <a:r>
              <a:rPr lang="pt-BR" sz="2800">
                <a:solidFill>
                  <a:srgbClr val="FF0000"/>
                </a:solidFill>
              </a:rPr>
              <a:t>),</a:t>
            </a:r>
            <a:r>
              <a:rPr lang="pt-BR" sz="2800"/>
              <a:t> </a:t>
            </a:r>
            <a:r>
              <a:rPr lang="pt-BR" sz="2800" dirty="0"/>
              <a:t>sons   </a:t>
            </a:r>
            <a:r>
              <a:rPr lang="pt-BR" sz="2800" dirty="0" err="1"/>
              <a:t>bineurais</a:t>
            </a:r>
            <a:r>
              <a:rPr lang="pt-BR" sz="2800" dirty="0"/>
              <a:t>  com  fones  de ouvido), conseguimos  FALAR  p a gente mesmo,  dando  ordens a mente  com calma, do que fazer ou do que não  fazer. 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047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ÓTIMA SEMANA A TODOS</a:t>
            </a:r>
          </a:p>
          <a:p>
            <a:r>
              <a:rPr lang="pt-BR" dirty="0"/>
              <a:t>ATÉ A PRÓXIMA AULA!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VALERÁ  A PENA ESTAR AQUI, AGUARDO VOCÊ  NA PRÓXIMA AULA!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665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Guia do Curriculo - www.guiadocurriculo.com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ABORDAGEM HISTÓRICA DE RH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Criação da máquina a vapor </a:t>
            </a:r>
            <a:r>
              <a:rPr lang="pt-BR" sz="2000" dirty="0"/>
              <a:t>do engenheiro britânico </a:t>
            </a:r>
            <a:r>
              <a:rPr lang="pt-BR" sz="2000" b="1" dirty="0"/>
              <a:t>James  Watt  </a:t>
            </a:r>
            <a:r>
              <a:rPr lang="pt-BR" sz="2000" dirty="0"/>
              <a:t>em 1765.   Aos poucos a máquina é inserida nos processos produtivos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Acontece a </a:t>
            </a:r>
            <a:r>
              <a:rPr lang="pt-BR" sz="2000" b="1" dirty="0"/>
              <a:t>Revolução industrial</a:t>
            </a:r>
            <a:r>
              <a:rPr lang="pt-BR" sz="2000" dirty="0"/>
              <a:t> - </a:t>
            </a:r>
            <a:r>
              <a:rPr lang="pt-BR" sz="2000" b="1" u="sng" dirty="0"/>
              <a:t>1ª  Fase  </a:t>
            </a:r>
            <a:r>
              <a:rPr lang="pt-BR" sz="2000" dirty="0"/>
              <a:t>- que foi um conjunto de mudanças que aconteceram na Europa nos séculos XVIII e XIX. A principal particularidade dessa </a:t>
            </a:r>
            <a:r>
              <a:rPr lang="pt-BR" sz="2000" b="1" dirty="0"/>
              <a:t>revolução</a:t>
            </a:r>
            <a:r>
              <a:rPr lang="pt-BR" sz="2000" dirty="0"/>
              <a:t> foi a substituição do trabalho artesanal pelo assalariado e</a:t>
            </a:r>
          </a:p>
        </p:txBody>
      </p:sp>
      <p:pic>
        <p:nvPicPr>
          <p:cNvPr id="4" name="Picture 2" descr="Resumo da REVOLUÇÃO INDUSTRIAL ▷ 1ª, 2ª e 3ª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529180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Surge  no mundo as primeiras fábricas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As pessoas saem do campo e  se reúnem nos centros urbanos em torno das máquinas para os processos produtivos.</a:t>
            </a:r>
          </a:p>
          <a:p>
            <a:pPr algn="just"/>
            <a:endParaRPr lang="pt-BR" dirty="0"/>
          </a:p>
          <a:p>
            <a:pPr algn="just"/>
            <a:r>
              <a:rPr lang="pt-BR" b="1" u="sng" dirty="0"/>
              <a:t>2ª  Fase:</a:t>
            </a:r>
          </a:p>
          <a:p>
            <a:pPr algn="just"/>
            <a:r>
              <a:rPr lang="pt-BR" dirty="0"/>
              <a:t>A partir da última metade do século XIX houve uma Segunda </a:t>
            </a:r>
            <a:r>
              <a:rPr lang="pt-BR" b="1" dirty="0"/>
              <a:t>Revolução Industrial</a:t>
            </a:r>
            <a:r>
              <a:rPr lang="pt-BR" dirty="0"/>
              <a:t>. Enquanto a Primeira baseou-se na energia a vapor do carvão e no ferro, a Segunda baseou-se na </a:t>
            </a:r>
            <a:r>
              <a:rPr lang="pt-BR" b="1" dirty="0"/>
              <a:t>eletricidade</a:t>
            </a:r>
            <a:r>
              <a:rPr lang="pt-BR" dirty="0"/>
              <a:t> e no aço, ocorrendo importantes desenvolvimentos na química, nas comunicações e com o uso do petróleo.</a:t>
            </a:r>
          </a:p>
          <a:p>
            <a:pPr algn="just"/>
            <a:endParaRPr lang="pt-BR" dirty="0"/>
          </a:p>
          <a:p>
            <a:pPr algn="just"/>
            <a:r>
              <a:rPr lang="pt-BR" sz="4000" b="1" dirty="0"/>
              <a:t>Aos poucos as pequenas fábricas se juntam formando grandes impérios industriais em diversos segmentos. </a:t>
            </a:r>
          </a:p>
          <a:p>
            <a:pPr marL="0" indent="0" algn="just">
              <a:buNone/>
            </a:pPr>
            <a:r>
              <a:rPr lang="pt-BR" sz="4000" b="1" dirty="0"/>
              <a:t> 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661248"/>
            <a:ext cx="129614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O automobilismo ganha força e expande a indústria no mundo  todo</a:t>
            </a:r>
          </a:p>
          <a:p>
            <a:pPr marL="0" indent="0" algn="just">
              <a:buNone/>
            </a:pPr>
            <a:r>
              <a:rPr lang="pt-BR" sz="2000" dirty="0"/>
              <a:t>No ramo da automobilística, </a:t>
            </a:r>
            <a:r>
              <a:rPr lang="pt-BR" sz="2000" b="1" dirty="0"/>
              <a:t>Henry Ford</a:t>
            </a:r>
            <a:r>
              <a:rPr lang="pt-BR" sz="2000" dirty="0"/>
              <a:t>, com a sua indústria Ford, implantada nos Estados Unidos, foi o primeiro a fazer uso de </a:t>
            </a:r>
            <a:r>
              <a:rPr lang="pt-BR" sz="2000" dirty="0">
                <a:solidFill>
                  <a:srgbClr val="FF0000"/>
                </a:solidFill>
              </a:rPr>
              <a:t>esteiras</a:t>
            </a:r>
            <a:r>
              <a:rPr lang="pt-BR" sz="2000" dirty="0"/>
              <a:t> que transportavam o chassi do carro por toda a fábrica. Diante disso, os operários montavam os carros em partes, cada um com as peças que chegavam em suas mãos em outra </a:t>
            </a:r>
            <a:r>
              <a:rPr lang="pt-BR" sz="2000" b="1" dirty="0"/>
              <a:t>esteira.</a:t>
            </a:r>
          </a:p>
          <a:p>
            <a:pPr algn="just"/>
            <a:endParaRPr lang="pt-BR" dirty="0"/>
          </a:p>
        </p:txBody>
      </p:sp>
      <p:pic>
        <p:nvPicPr>
          <p:cNvPr id="2050" name="Picture 2" descr="FORD MODELO T COMPLETA 110 ANOS – Autoentusias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4221088"/>
            <a:ext cx="34563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3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Foi com esse grande desenvolvimento das  </a:t>
            </a:r>
            <a:r>
              <a:rPr lang="pt-BR" sz="2000" b="1" dirty="0"/>
              <a:t>esteiras de  Henri Ford, </a:t>
            </a:r>
            <a:r>
              <a:rPr lang="pt-BR" sz="2000" dirty="0"/>
              <a:t>que acabaram surgindo as grandes indústrias.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1B416F"/>
                </a:solidFill>
              </a:rPr>
              <a:t>SÉCULO XX</a:t>
            </a:r>
            <a:r>
              <a:rPr lang="pt-BR" sz="2000" dirty="0"/>
              <a:t>  </a:t>
            </a:r>
            <a:r>
              <a:rPr lang="pt-BR" sz="2000" b="1" dirty="0">
                <a:solidFill>
                  <a:srgbClr val="006600"/>
                </a:solidFill>
              </a:rPr>
              <a:t>(  1901   a    2000   ) </a:t>
            </a:r>
            <a:r>
              <a:rPr lang="pt-BR" sz="2000" dirty="0"/>
              <a:t>a indústria estava a todo vapor.  No Brasil surge  dentro delas o  </a:t>
            </a:r>
            <a:r>
              <a:rPr lang="pt-BR" sz="2000" b="1" dirty="0">
                <a:solidFill>
                  <a:srgbClr val="FF0000"/>
                </a:solidFill>
              </a:rPr>
              <a:t>DEPARTAMENTO DE RELAÇÕES INDÚSTRIAIS</a:t>
            </a:r>
            <a:r>
              <a:rPr lang="pt-BR" sz="2000" dirty="0">
                <a:solidFill>
                  <a:srgbClr val="FF0000"/>
                </a:solidFill>
              </a:rPr>
              <a:t>, </a:t>
            </a:r>
            <a:r>
              <a:rPr lang="pt-BR" sz="2000" dirty="0"/>
              <a:t>que </a:t>
            </a:r>
            <a:r>
              <a:rPr lang="pt-BR" sz="2000" b="1" dirty="0"/>
              <a:t>foi o primeiro nome da  ÁREA DE RH. </a:t>
            </a:r>
            <a:r>
              <a:rPr lang="pt-BR" sz="2000" dirty="0"/>
              <a:t> Essa Área era responsável por contratar mãos de obra (trabalhadores) e  treiná-los nas máquinas.</a:t>
            </a:r>
          </a:p>
          <a:p>
            <a:pPr algn="just"/>
            <a:endParaRPr lang="pt-BR" sz="2000" b="1" dirty="0">
              <a:solidFill>
                <a:srgbClr val="0066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Os trabalhadores eram chamados de mãos- de- obra porque as mãos eram as partes mais importantes para o trabalho.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/>
              <a:t>O Brasil criou esta área do mesmo modo que também outros países fizeram.  Só que a necessidade de mãos-de-obra era tanta que </a:t>
            </a:r>
            <a:r>
              <a:rPr lang="pt-BR" sz="2000" b="1" dirty="0">
                <a:solidFill>
                  <a:srgbClr val="0070C0"/>
                </a:solidFill>
              </a:rPr>
              <a:t>MESMO ASSIM os próprios empresários PRECISARAM CRIAR o </a:t>
            </a:r>
            <a:r>
              <a:rPr lang="pt-BR" sz="2000" b="1" dirty="0">
                <a:solidFill>
                  <a:srgbClr val="FF0000"/>
                </a:solidFill>
              </a:rPr>
              <a:t>SENAI - Serviço Nacional de Aprendizagem Industrial, para treinar os trabalhadores. 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3192" y="5877272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Século XX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</a:rPr>
              <a:t>DEPARTAMENTO DE RELAÇÕES INDUSTRIAIS </a:t>
            </a:r>
            <a:r>
              <a:rPr lang="pt-BR" sz="2800" b="1" dirty="0">
                <a:solidFill>
                  <a:srgbClr val="006600"/>
                </a:solidFill>
              </a:rPr>
              <a:t>-  </a:t>
            </a:r>
            <a:r>
              <a:rPr lang="pt-BR" sz="2800" dirty="0">
                <a:solidFill>
                  <a:srgbClr val="006600"/>
                </a:solidFill>
              </a:rPr>
              <a:t>1º nome da Área de RH</a:t>
            </a:r>
          </a:p>
          <a:p>
            <a:pPr algn="just"/>
            <a:endParaRPr lang="pt-BR" sz="2800" dirty="0">
              <a:solidFill>
                <a:srgbClr val="006600"/>
              </a:solidFill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ÁREA DE RECURSOS HUMANOS</a:t>
            </a:r>
          </a:p>
          <a:p>
            <a:pPr algn="just"/>
            <a:endParaRPr lang="pt-BR" sz="2800" dirty="0">
              <a:solidFill>
                <a:srgbClr val="006600"/>
              </a:solidFill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ÁREA  DE  GESTÃO DE PESSOAS </a:t>
            </a:r>
            <a:r>
              <a:rPr lang="pt-BR" sz="2400" dirty="0">
                <a:solidFill>
                  <a:srgbClr val="006600"/>
                </a:solidFill>
              </a:rPr>
              <a:t>(no final do século XX,  já havia se observava </a:t>
            </a:r>
            <a:r>
              <a:rPr lang="pt-BR" sz="2400" b="1" dirty="0">
                <a:solidFill>
                  <a:srgbClr val="006600"/>
                </a:solidFill>
              </a:rPr>
              <a:t>a importância da Área de RH como ESTRATÉGICA </a:t>
            </a:r>
            <a:r>
              <a:rPr lang="pt-BR" sz="2400" dirty="0">
                <a:solidFill>
                  <a:srgbClr val="006600"/>
                </a:solidFill>
              </a:rPr>
              <a:t> ( pessoas  certas levam a empresa crescer e ter lucro)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5680640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2088232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O  SENAI  - surgiu em  22 de janeiro de 1942, no RJ</a:t>
            </a:r>
            <a:br>
              <a:rPr lang="pt-BR" sz="2800" b="1" dirty="0">
                <a:solidFill>
                  <a:srgbClr val="FF0000"/>
                </a:solidFill>
              </a:rPr>
            </a:br>
            <a:br>
              <a:rPr lang="pt-BR" sz="2800" b="1" dirty="0">
                <a:solidFill>
                  <a:srgbClr val="FF0000"/>
                </a:solidFill>
              </a:rPr>
            </a:br>
            <a:r>
              <a:rPr lang="pt-BR" sz="2800" b="1" dirty="0">
                <a:solidFill>
                  <a:srgbClr val="FF0000"/>
                </a:solidFill>
              </a:rPr>
              <a:t>As </a:t>
            </a:r>
            <a:r>
              <a:rPr lang="pt-BR" sz="2800" b="1" dirty="0" err="1">
                <a:solidFill>
                  <a:srgbClr val="FF0000"/>
                </a:solidFill>
              </a:rPr>
              <a:t>FATECs</a:t>
            </a:r>
            <a:r>
              <a:rPr lang="pt-BR" sz="2800" b="1" dirty="0">
                <a:solidFill>
                  <a:srgbClr val="FF0000"/>
                </a:solidFill>
              </a:rPr>
              <a:t> também surgiram no século XX, em 10 de abril de 1969, em SP, 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endParaRPr lang="pt-BR" dirty="0"/>
          </a:p>
          <a:p>
            <a:r>
              <a:rPr lang="pt-BR" sz="2800" dirty="0"/>
              <a:t>Centro Paula Souza que  gerencia  as </a:t>
            </a:r>
            <a:r>
              <a:rPr lang="pt-BR" sz="2800" dirty="0" err="1"/>
              <a:t>FATECs</a:t>
            </a:r>
            <a:r>
              <a:rPr lang="pt-BR" sz="2800" dirty="0"/>
              <a:t> e  </a:t>
            </a:r>
            <a:r>
              <a:rPr lang="pt-BR" sz="2800" dirty="0" err="1"/>
              <a:t>ETECs</a:t>
            </a:r>
            <a:r>
              <a:rPr lang="pt-BR" sz="2800" dirty="0"/>
              <a:t>,  nome  em homenagem ao Prof. Antônio Francisco de Paula Souza, da </a:t>
            </a:r>
            <a:r>
              <a:rPr lang="pt-BR" sz="2800" dirty="0" err="1"/>
              <a:t>Usp</a:t>
            </a:r>
            <a:r>
              <a:rPr lang="pt-BR" sz="2800" dirty="0"/>
              <a:t>, que fez  muito pela educação.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6136" y="5445224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C00000"/>
                </a:solidFill>
              </a:rPr>
              <a:t>TECNÓLOGO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algn="just"/>
            <a:endParaRPr lang="pt-BR" sz="3100" dirty="0"/>
          </a:p>
          <a:p>
            <a:pPr algn="just"/>
            <a:r>
              <a:rPr lang="pt-BR" sz="2800" dirty="0"/>
              <a:t>A FATEC, 1969 foi  uma iniciativa do governo de São Paulo,  para   preparar profissionais  que iriam suprir  as necessidades </a:t>
            </a:r>
            <a:r>
              <a:rPr lang="pt-BR" sz="2800" dirty="0" err="1"/>
              <a:t>ds</a:t>
            </a:r>
            <a:r>
              <a:rPr lang="pt-BR" sz="2800" dirty="0"/>
              <a:t> indústrias de todo o Brasil, na época.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Hoje, a  economia brasileira possui suas indústrias, mas  muito mais empresas de prestação de serviços.  E as </a:t>
            </a:r>
            <a:r>
              <a:rPr lang="pt-BR" sz="2800" dirty="0" err="1"/>
              <a:t>FATECs</a:t>
            </a:r>
            <a:r>
              <a:rPr lang="pt-BR" sz="2800" dirty="0"/>
              <a:t>  assim  como as </a:t>
            </a:r>
            <a:r>
              <a:rPr lang="pt-BR" sz="2800" dirty="0" err="1"/>
              <a:t>ETECs</a:t>
            </a:r>
            <a:r>
              <a:rPr lang="pt-BR" sz="2800" dirty="0"/>
              <a:t>, também  se   adaptaram  para  também atendê-las.  </a:t>
            </a:r>
          </a:p>
          <a:p>
            <a:endParaRPr lang="pt-BR" sz="3100" dirty="0"/>
          </a:p>
          <a:p>
            <a:pPr algn="just"/>
            <a:r>
              <a:rPr lang="pt-BR" sz="2800" dirty="0"/>
              <a:t>Exemplos de Empresas  prestadoras  de  serviços:   Empresas de Marketing digital,  Conserto de computadores, Reparos de eletrodomésticos, Contabilidade.,  Logística, Supermercados,  Shoppings, Comércios em geral etc.      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525D1BAF5E45498A18186E7D0FB776" ma:contentTypeVersion="6" ma:contentTypeDescription="Crie um novo documento." ma:contentTypeScope="" ma:versionID="ced5a970c11f7b34b6d605917ee5184c">
  <xsd:schema xmlns:xsd="http://www.w3.org/2001/XMLSchema" xmlns:xs="http://www.w3.org/2001/XMLSchema" xmlns:p="http://schemas.microsoft.com/office/2006/metadata/properties" xmlns:ns2="99d36e0a-1892-4c93-a6ed-997123411f56" xmlns:ns3="ae2c38e5-2f96-4663-8a61-aaaf78e2193b" targetNamespace="http://schemas.microsoft.com/office/2006/metadata/properties" ma:root="true" ma:fieldsID="31116cf83f96c21909a31bf424c4e319" ns2:_="" ns3:_="">
    <xsd:import namespace="99d36e0a-1892-4c93-a6ed-997123411f56"/>
    <xsd:import namespace="ae2c38e5-2f96-4663-8a61-aaaf78e21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c38e5-2f96-4663-8a61-aaaf78e219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24B184-5270-4460-980D-5DA2ACC073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3E4121-1573-481D-945D-23CB38D09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4F0ED-EEEC-417B-9738-5A0E9E33F3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6e0a-1892-4c93-a6ed-997123411f56"/>
    <ds:schemaRef ds:uri="ae2c38e5-2f96-4663-8a61-aaaf78e21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1225</Words>
  <Application>Microsoft Office PowerPoint</Application>
  <PresentationFormat>Apresentação na tela (4:3)</PresentationFormat>
  <Paragraphs>139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ABORDAGEM HISTÓRICA DE RH</vt:lpstr>
      <vt:lpstr>Surge  no mundo as primeiras fábricas</vt:lpstr>
      <vt:lpstr>Apresentação do PowerPoint</vt:lpstr>
      <vt:lpstr>Apresentação do PowerPoint</vt:lpstr>
      <vt:lpstr>Século XX</vt:lpstr>
      <vt:lpstr>O  SENAI  - surgiu em  22 de janeiro de 1942, no RJ  As FATECs também surgiram no século XX, em 10 de abril de 1969, em SP,   </vt:lpstr>
      <vt:lpstr>TECNÓLOGO</vt:lpstr>
      <vt:lpstr>Surgimento da CLT</vt:lpstr>
      <vt:lpstr>Sindicalismo no Brasil </vt:lpstr>
      <vt:lpstr>Apresentação do PowerPoint</vt:lpstr>
      <vt:lpstr>As indústrias  começam a fabricar toneladas  com a sofisticação da máquina..</vt:lpstr>
      <vt:lpstr>Persuasão</vt:lpstr>
      <vt:lpstr>Persuasão</vt:lpstr>
      <vt:lpstr>OS  ESTUDOS REVELAM  OS 5  CANAIS DA INFLUÊNCIA = 5 SENTIDOS</vt:lpstr>
      <vt:lpstr> Influência (persuasão) História da Humanidade </vt:lpstr>
      <vt:lpstr> Porque é  importante conhecer os 5 canais de influência do  ser  humano,  na disciplina de Gestão de Pessoas (RH)?</vt:lpstr>
      <vt:lpstr>  Exercício  5 para  nota:  Atividade  a  ser  feita</vt:lpstr>
      <vt:lpstr>   Exercício  6 para  nota:   Atividade a ser feita</vt:lpstr>
      <vt:lpstr>Apresentação do PowerPoint</vt:lpstr>
      <vt:lpstr>Apresentação do PowerPoint</vt:lpstr>
      <vt:lpstr>Ondas  cerebrais  X   influência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ieda</dc:creator>
  <cp:lastModifiedBy>ieda</cp:lastModifiedBy>
  <cp:revision>146</cp:revision>
  <dcterms:created xsi:type="dcterms:W3CDTF">2020-08-16T13:56:39Z</dcterms:created>
  <dcterms:modified xsi:type="dcterms:W3CDTF">2021-09-01T13:16:15Z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