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jpeg" ContentType="image/jpeg"/>
  <Override PartName="/ppt/media/image11.png" ContentType="image/png"/>
  <Override PartName="/ppt/media/image10.jpeg" ContentType="image/jpeg"/>
  <Override PartName="/ppt/media/image8.jpeg" ContentType="image/jpeg"/>
  <Override PartName="/ppt/media/image5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2"/>
          <a:stretch/>
        </p:blipFill>
        <p:spPr>
          <a:xfrm>
            <a:off x="4581000" y="1759680"/>
            <a:ext cx="4371120" cy="32094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57;p12" descr=""/>
          <p:cNvPicPr/>
          <p:nvPr/>
        </p:nvPicPr>
        <p:blipFill>
          <a:blip r:embed="rId2"/>
          <a:stretch/>
        </p:blipFill>
        <p:spPr>
          <a:xfrm>
            <a:off x="5541120" y="2518200"/>
            <a:ext cx="3449880" cy="247212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46;p9" descr=""/>
          <p:cNvPicPr/>
          <p:nvPr/>
        </p:nvPicPr>
        <p:blipFill>
          <a:blip r:embed="rId2"/>
          <a:stretch/>
        </p:blipFill>
        <p:spPr>
          <a:xfrm>
            <a:off x="5872680" y="2225880"/>
            <a:ext cx="3117960" cy="2764440"/>
          </a:xfrm>
          <a:prstGeom prst="rect">
            <a:avLst/>
          </a:prstGeom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46;p9" descr=""/>
          <p:cNvPicPr/>
          <p:nvPr/>
        </p:nvPicPr>
        <p:blipFill>
          <a:blip r:embed="rId2"/>
          <a:stretch/>
        </p:blipFill>
        <p:spPr>
          <a:xfrm>
            <a:off x="5872680" y="2225880"/>
            <a:ext cx="3118320" cy="2764800"/>
          </a:xfrm>
          <a:prstGeom prst="rect">
            <a:avLst/>
          </a:prstGeom>
          <a:ln w="0">
            <a:noFill/>
          </a:ln>
        </p:spPr>
      </p:pic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13;p3" descr=""/>
          <p:cNvPicPr/>
          <p:nvPr/>
        </p:nvPicPr>
        <p:blipFill>
          <a:blip r:embed="rId2"/>
          <a:stretch/>
        </p:blipFill>
        <p:spPr>
          <a:xfrm>
            <a:off x="5150160" y="2175480"/>
            <a:ext cx="3878280" cy="2869920"/>
          </a:xfrm>
          <a:prstGeom prst="rect">
            <a:avLst/>
          </a:prstGeom>
          <a:ln w="0">
            <a:noFill/>
          </a:ln>
        </p:spPr>
      </p:pic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gazetadopovo.com.br/economia/trabalho-pandemia-impulsiona-informalidade/" TargetMode="External"/><Relationship Id="rId2" Type="http://schemas.openxmlformats.org/officeDocument/2006/relationships/hyperlink" Target="https://oglobo.globo.com/economia/emprego/taxa-de-desemprego-fica-estavel-em-146-mas-informalidade-atinge-40-aponta-ibge-25132674" TargetMode="External"/><Relationship Id="rId3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85800" y="2063160"/>
            <a:ext cx="5390280" cy="101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800" spc="-1" strike="noStrike">
                <a:solidFill>
                  <a:srgbClr val="a7d86d"/>
                </a:solidFill>
                <a:latin typeface="Asap"/>
                <a:ea typeface="Poppins"/>
              </a:rPr>
              <a:t>Hercules</a:t>
            </a:r>
            <a:endParaRPr b="0" lang="pt-BR" sz="6800" spc="-1" strike="noStrike">
              <a:latin typeface="Arial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1"/>
          <a:stretch/>
        </p:blipFill>
        <p:spPr>
          <a:xfrm>
            <a:off x="7238880" y="117720"/>
            <a:ext cx="1679760" cy="696600"/>
          </a:xfrm>
          <a:prstGeom prst="rect">
            <a:avLst/>
          </a:prstGeom>
          <a:ln w="0">
            <a:noFill/>
          </a:ln>
        </p:spPr>
      </p:pic>
      <p:sp>
        <p:nvSpPr>
          <p:cNvPr id="273" name="Google Shape;65;p 1"/>
          <p:cNvSpPr/>
          <p:nvPr/>
        </p:nvSpPr>
        <p:spPr>
          <a:xfrm>
            <a:off x="7121520" y="852480"/>
            <a:ext cx="1914120" cy="55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a7d86d"/>
                </a:solidFill>
                <a:latin typeface="Journal"/>
                <a:ea typeface="Poppins"/>
              </a:rPr>
              <a:t>CST em Gestão Empresarial</a:t>
            </a:r>
            <a:br/>
            <a:r>
              <a:rPr b="0" lang="en" sz="2000" spc="-1" strike="noStrike">
                <a:solidFill>
                  <a:srgbClr val="a7d86d"/>
                </a:solidFill>
                <a:latin typeface="Journal"/>
                <a:ea typeface="Poppins"/>
              </a:rPr>
              <a:t>Projeto Interdisciplinar III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85800" y="371880"/>
            <a:ext cx="4972320" cy="11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a7d86d"/>
                </a:solidFill>
                <a:latin typeface="Asap"/>
                <a:ea typeface="Poppins"/>
              </a:rPr>
              <a:t>REFERÊNCIAS</a:t>
            </a:r>
            <a:br/>
            <a:r>
              <a:rPr b="0" lang="en" sz="1200" spc="-1" strike="noStrike">
                <a:solidFill>
                  <a:srgbClr val="a7d86d"/>
                </a:solidFill>
                <a:latin typeface="Asap"/>
                <a:ea typeface="Poppins"/>
              </a:rPr>
              <a:t>Links nos textos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ubTitle"/>
          </p:nvPr>
        </p:nvSpPr>
        <p:spPr>
          <a:xfrm>
            <a:off x="685800" y="2192760"/>
            <a:ext cx="4581000" cy="16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i="1" lang="en" sz="1800" spc="-1" strike="noStrike" u="sng">
                <a:solidFill>
                  <a:srgbClr val="65617d"/>
                </a:solidFill>
                <a:uFillTx/>
                <a:latin typeface="Asap"/>
                <a:ea typeface="Muli"/>
                <a:hlinkClick r:id="rId1"/>
              </a:rPr>
              <a:t>“Pandemia impulsiona informalidade no mercado de trabalho e CLT pode virar exceção.”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i="1" lang="en" sz="1800" spc="-1" strike="noStrike" u="sng">
                <a:solidFill>
                  <a:srgbClr val="65617d"/>
                </a:solidFill>
                <a:uFillTx/>
                <a:latin typeface="Asap"/>
                <a:ea typeface="Muli"/>
                <a:hlinkClick r:id="rId2"/>
              </a:rPr>
              <a:t>“Taxa de desemprego fica estável em 14,6%, mas informalidade atinge 40%, aponta IBGE.”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85800" y="1628280"/>
            <a:ext cx="4863240" cy="11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400" spc="-1" strike="noStrike">
                <a:solidFill>
                  <a:srgbClr val="a7d86d"/>
                </a:solidFill>
                <a:latin typeface="Asap"/>
                <a:ea typeface="Poppins"/>
              </a:rPr>
              <a:t>OBRIGADO PELA ATENÇÃO!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subTitle"/>
          </p:nvPr>
        </p:nvSpPr>
        <p:spPr>
          <a:xfrm>
            <a:off x="685800" y="2827800"/>
            <a:ext cx="4863240" cy="7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3200" spc="-1" strike="noStrike">
                <a:solidFill>
                  <a:srgbClr val="65617d"/>
                </a:solidFill>
                <a:latin typeface="Asap"/>
                <a:ea typeface="Muli"/>
              </a:rPr>
              <a:t>Perguntas?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629964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a7d86d"/>
                </a:solidFill>
                <a:latin typeface="Asap"/>
                <a:ea typeface="Poppins"/>
              </a:rPr>
              <a:t>EQUIPE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275" name="Google Shape;521;p 2"/>
          <p:cNvSpPr/>
          <p:nvPr/>
        </p:nvSpPr>
        <p:spPr>
          <a:xfrm>
            <a:off x="457200" y="1858320"/>
            <a:ext cx="1198440" cy="11984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Google Shape;522;p 2"/>
          <p:cNvSpPr/>
          <p:nvPr/>
        </p:nvSpPr>
        <p:spPr>
          <a:xfrm>
            <a:off x="461160" y="3161880"/>
            <a:ext cx="1198440" cy="59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65617d"/>
                </a:solidFill>
                <a:latin typeface="JP Hand"/>
                <a:ea typeface="Muli"/>
              </a:rPr>
              <a:t>Ana Letycia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br/>
            <a:r>
              <a:rPr b="0" lang="en" sz="800" spc="-1" strike="noStrike">
                <a:solidFill>
                  <a:srgbClr val="65617d"/>
                </a:solidFill>
                <a:latin typeface="Asap"/>
                <a:ea typeface="Muli"/>
              </a:rPr>
              <a:t>Diretora Financeira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77" name="Google Shape;523;p 2"/>
          <p:cNvSpPr/>
          <p:nvPr/>
        </p:nvSpPr>
        <p:spPr>
          <a:xfrm>
            <a:off x="2048040" y="1858320"/>
            <a:ext cx="1198440" cy="119844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Google Shape;525;p 2"/>
          <p:cNvSpPr/>
          <p:nvPr/>
        </p:nvSpPr>
        <p:spPr>
          <a:xfrm>
            <a:off x="3653280" y="1858320"/>
            <a:ext cx="1198440" cy="119844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Google Shape;527;p 2"/>
          <p:cNvSpPr/>
          <p:nvPr/>
        </p:nvSpPr>
        <p:spPr>
          <a:xfrm>
            <a:off x="5231160" y="1858320"/>
            <a:ext cx="1198440" cy="1198440"/>
          </a:xfrm>
          <a:prstGeom prst="ellipse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Google Shape;522;p 1"/>
          <p:cNvSpPr/>
          <p:nvPr/>
        </p:nvSpPr>
        <p:spPr>
          <a:xfrm>
            <a:off x="2048040" y="3180240"/>
            <a:ext cx="1198440" cy="59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65617d"/>
                </a:solidFill>
                <a:latin typeface="Hashtag"/>
                <a:ea typeface="Muli"/>
              </a:rPr>
              <a:t>Augusto Belina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br/>
            <a:r>
              <a:rPr b="0" lang="en" sz="800" spc="-1" strike="noStrike">
                <a:solidFill>
                  <a:srgbClr val="65617d"/>
                </a:solidFill>
                <a:latin typeface="Asap"/>
                <a:ea typeface="Muli"/>
              </a:rPr>
              <a:t>Diretor de RH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81" name="Google Shape;522;p 3"/>
          <p:cNvSpPr/>
          <p:nvPr/>
        </p:nvSpPr>
        <p:spPr>
          <a:xfrm>
            <a:off x="3653280" y="3253680"/>
            <a:ext cx="1198440" cy="59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5617d"/>
                </a:solidFill>
                <a:latin typeface="Ammys Handwriting"/>
                <a:ea typeface="Muli"/>
              </a:rPr>
              <a:t>Diego Nicacio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br/>
            <a:r>
              <a:rPr b="0" lang="en" sz="800" spc="-1" strike="noStrike">
                <a:solidFill>
                  <a:srgbClr val="65617d"/>
                </a:solidFill>
                <a:latin typeface="Asap"/>
                <a:ea typeface="Muli"/>
              </a:rPr>
              <a:t>Diretor de Marketing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82" name="Google Shape;522;p 4"/>
          <p:cNvSpPr/>
          <p:nvPr/>
        </p:nvSpPr>
        <p:spPr>
          <a:xfrm>
            <a:off x="5231160" y="3198600"/>
            <a:ext cx="1198440" cy="59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65617d"/>
                </a:solidFill>
                <a:latin typeface="Journal"/>
                <a:ea typeface="Muli"/>
              </a:rPr>
              <a:t>Gustavo Sergio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br/>
            <a:r>
              <a:rPr b="0" lang="en" sz="800" spc="-1" strike="noStrike">
                <a:solidFill>
                  <a:srgbClr val="65617d"/>
                </a:solidFill>
                <a:latin typeface="Asap"/>
                <a:ea typeface="Muli"/>
              </a:rPr>
              <a:t>Diretor de TI</a:t>
            </a:r>
            <a:endParaRPr b="0" lang="pt-B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561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5;p 1"/>
          <p:cNvSpPr/>
          <p:nvPr/>
        </p:nvSpPr>
        <p:spPr>
          <a:xfrm>
            <a:off x="457200" y="2687760"/>
            <a:ext cx="2541240" cy="14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Asap"/>
                <a:ea typeface="Muli"/>
              </a:rPr>
              <a:t>Hercules é uma plataforma que conecta as pessoas e as ajuda à encontrar um profissional para o serviço que ela necessita.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84" name="Google Shape;292;p33_ 2"/>
          <p:cNvSpPr/>
          <p:nvPr/>
        </p:nvSpPr>
        <p:spPr>
          <a:xfrm>
            <a:off x="457200" y="1577520"/>
            <a:ext cx="254124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1297080"/>
              </a:tabLst>
            </a:pPr>
            <a:r>
              <a:rPr b="1" lang="en" sz="1800" spc="-1" strike="noStrike">
                <a:solidFill>
                  <a:srgbClr val="a7d86d"/>
                </a:solidFill>
                <a:latin typeface="Asap"/>
                <a:ea typeface="Poppins"/>
              </a:rPr>
              <a:t>O que é</a:t>
            </a:r>
            <a:br/>
            <a:r>
              <a:rPr b="1" lang="en" sz="3200" spc="-1" strike="noStrike">
                <a:solidFill>
                  <a:srgbClr val="a7d86d"/>
                </a:solidFill>
                <a:latin typeface="Asap"/>
                <a:ea typeface="Poppins"/>
              </a:rPr>
              <a:t>HERCULES?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3286440" y="360"/>
            <a:ext cx="2570760" cy="51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85800" y="371880"/>
            <a:ext cx="4975920" cy="231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200" spc="-1" strike="noStrike">
                <a:solidFill>
                  <a:srgbClr val="a7d86d"/>
                </a:solidFill>
                <a:latin typeface="Asap"/>
                <a:ea typeface="Poppins"/>
              </a:rPr>
              <a:t>Nossa</a:t>
            </a:r>
            <a:br/>
            <a:r>
              <a:rPr b="1" lang="en" sz="7200" spc="-1" strike="noStrike">
                <a:solidFill>
                  <a:srgbClr val="a7d86d"/>
                </a:solidFill>
                <a:latin typeface="Asap"/>
                <a:ea typeface="Poppins"/>
              </a:rPr>
              <a:t>MISSÃO</a:t>
            </a:r>
            <a:endParaRPr b="0" lang="pt-BR" sz="72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ubTitle"/>
          </p:nvPr>
        </p:nvSpPr>
        <p:spPr>
          <a:xfrm>
            <a:off x="665640" y="2886480"/>
            <a:ext cx="4687920" cy="149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lnSpc>
                <a:spcPct val="115000"/>
              </a:lnSpc>
            </a:pPr>
            <a:r>
              <a:rPr b="0" lang="en" sz="2000" spc="-1" strike="noStrike">
                <a:solidFill>
                  <a:srgbClr val="65617d"/>
                </a:solidFill>
                <a:latin typeface="Asap"/>
                <a:ea typeface="Muli"/>
              </a:rPr>
              <a:t>Proporcionar aos usuários uma experiência fácil e ágil de serviços diversos a qualquer hora e qualquer lugar.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88" name="Google Shape;107;p20"/>
          <p:cNvSpPr/>
          <p:nvPr/>
        </p:nvSpPr>
        <p:spPr>
          <a:xfrm>
            <a:off x="7282440" y="3012120"/>
            <a:ext cx="339120" cy="32364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9" name="Google Shape;108;p20"/>
          <p:cNvGrpSpPr/>
          <p:nvPr/>
        </p:nvGrpSpPr>
        <p:grpSpPr>
          <a:xfrm>
            <a:off x="6860520" y="1189800"/>
            <a:ext cx="1455480" cy="1455840"/>
            <a:chOff x="6860520" y="1189800"/>
            <a:chExt cx="1455480" cy="1455840"/>
          </a:xfrm>
        </p:grpSpPr>
        <p:sp>
          <p:nvSpPr>
            <p:cNvPr id="290" name="Google Shape;109;p20"/>
            <p:cNvSpPr/>
            <p:nvPr/>
          </p:nvSpPr>
          <p:spPr>
            <a:xfrm>
              <a:off x="7408080" y="1737360"/>
              <a:ext cx="753480" cy="75348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Google Shape;110;p20"/>
            <p:cNvSpPr/>
            <p:nvPr/>
          </p:nvSpPr>
          <p:spPr>
            <a:xfrm>
              <a:off x="6860520" y="1189800"/>
              <a:ext cx="1455480" cy="145584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2" name="Google Shape;111;p20"/>
          <p:cNvGrpSpPr/>
          <p:nvPr/>
        </p:nvGrpSpPr>
        <p:grpSpPr>
          <a:xfrm>
            <a:off x="5334480" y="2211120"/>
            <a:ext cx="1207080" cy="1207080"/>
            <a:chOff x="5334480" y="2211120"/>
            <a:chExt cx="1207080" cy="1207080"/>
          </a:xfrm>
        </p:grpSpPr>
        <p:sp>
          <p:nvSpPr>
            <p:cNvPr id="293" name="Google Shape;112;p20"/>
            <p:cNvSpPr/>
            <p:nvPr/>
          </p:nvSpPr>
          <p:spPr>
            <a:xfrm rot="1057200">
              <a:off x="5457240" y="2333880"/>
              <a:ext cx="961200" cy="96120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Google Shape;113;p20"/>
            <p:cNvSpPr/>
            <p:nvPr/>
          </p:nvSpPr>
          <p:spPr>
            <a:xfrm rot="1057200">
              <a:off x="5427720" y="2959200"/>
              <a:ext cx="158400" cy="15840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Google Shape;114;p20"/>
            <p:cNvSpPr/>
            <p:nvPr/>
          </p:nvSpPr>
          <p:spPr>
            <a:xfrm rot="1057200">
              <a:off x="5526720" y="3077280"/>
              <a:ext cx="101160" cy="10116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Google Shape;115;p20"/>
            <p:cNvSpPr/>
            <p:nvPr/>
          </p:nvSpPr>
          <p:spPr>
            <a:xfrm rot="1057200">
              <a:off x="5423400" y="2877840"/>
              <a:ext cx="101520" cy="10152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7" name="Google Shape;116;p20"/>
          <p:cNvSpPr/>
          <p:nvPr/>
        </p:nvSpPr>
        <p:spPr>
          <a:xfrm rot="2466600">
            <a:off x="5565240" y="1471320"/>
            <a:ext cx="471600" cy="45000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Google Shape;117;p20"/>
          <p:cNvSpPr/>
          <p:nvPr/>
        </p:nvSpPr>
        <p:spPr>
          <a:xfrm rot="19990800">
            <a:off x="6255360" y="1755360"/>
            <a:ext cx="339120" cy="32364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Google Shape;118;p20"/>
          <p:cNvSpPr/>
          <p:nvPr/>
        </p:nvSpPr>
        <p:spPr>
          <a:xfrm rot="2926200">
            <a:off x="8316360" y="2012040"/>
            <a:ext cx="253800" cy="24228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Google Shape;119;p20"/>
          <p:cNvSpPr/>
          <p:nvPr/>
        </p:nvSpPr>
        <p:spPr>
          <a:xfrm rot="19990800">
            <a:off x="7256520" y="384480"/>
            <a:ext cx="228600" cy="21816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/>
          </p:nvPr>
        </p:nvSpPr>
        <p:spPr>
          <a:xfrm>
            <a:off x="4053240" y="2268360"/>
            <a:ext cx="4802400" cy="13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i="1" lang="en" sz="2400" spc="-1" strike="noStrike">
                <a:solidFill>
                  <a:srgbClr val="01d91e"/>
                </a:solidFill>
                <a:latin typeface="Asap"/>
                <a:ea typeface="Muli"/>
              </a:rPr>
              <a:t>Seu serviço como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i="1" lang="en" sz="2400" spc="-1" strike="noStrike">
                <a:solidFill>
                  <a:srgbClr val="01d91e"/>
                </a:solidFill>
                <a:latin typeface="Asap"/>
                <a:ea typeface="Muli"/>
              </a:rPr>
              <a:t>num passe de mágica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432000" y="1014480"/>
            <a:ext cx="3814560" cy="3814560"/>
          </a:xfrm>
          <a:prstGeom prst="rect">
            <a:avLst/>
          </a:prstGeom>
          <a:ln w="0">
            <a:noFill/>
          </a:ln>
        </p:spPr>
      </p:pic>
      <p:sp>
        <p:nvSpPr>
          <p:cNvPr id="303" name="Google Shape;519;p 1"/>
          <p:cNvSpPr/>
          <p:nvPr/>
        </p:nvSpPr>
        <p:spPr>
          <a:xfrm>
            <a:off x="457200" y="288000"/>
            <a:ext cx="629964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65617d"/>
                </a:solidFill>
                <a:latin typeface="Asap"/>
                <a:ea typeface="Poppins"/>
              </a:rPr>
              <a:t>IDENTIDADE VISUAL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519;p 2"/>
          <p:cNvSpPr/>
          <p:nvPr/>
        </p:nvSpPr>
        <p:spPr>
          <a:xfrm>
            <a:off x="933120" y="762120"/>
            <a:ext cx="595080" cy="361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65617d"/>
                </a:solidFill>
                <a:latin typeface="Asap"/>
                <a:ea typeface="Poppins"/>
              </a:rPr>
              <a:t>C</a:t>
            </a:r>
            <a:br/>
            <a:r>
              <a:rPr b="1" lang="en" sz="4800" spc="-1" strike="noStrike">
                <a:solidFill>
                  <a:srgbClr val="65617d"/>
                </a:solidFill>
                <a:latin typeface="Asap"/>
                <a:ea typeface="Poppins"/>
              </a:rPr>
              <a:t>A</a:t>
            </a:r>
            <a:br/>
            <a:r>
              <a:rPr b="1" lang="en" sz="4800" spc="-1" strike="noStrike">
                <a:solidFill>
                  <a:srgbClr val="65617d"/>
                </a:solidFill>
                <a:latin typeface="Asap"/>
                <a:ea typeface="Poppins"/>
              </a:rPr>
              <a:t>N</a:t>
            </a:r>
            <a:br/>
            <a:r>
              <a:rPr b="1" lang="en" sz="4800" spc="-1" strike="noStrike">
                <a:solidFill>
                  <a:srgbClr val="65617d"/>
                </a:solidFill>
                <a:latin typeface="Asap"/>
                <a:ea typeface="Poppins"/>
              </a:rPr>
              <a:t>V</a:t>
            </a:r>
            <a:br/>
            <a:r>
              <a:rPr b="1" lang="en" sz="4800" spc="-1" strike="noStrike">
                <a:solidFill>
                  <a:srgbClr val="65617d"/>
                </a:solidFill>
                <a:latin typeface="Asap"/>
                <a:ea typeface="Poppins"/>
              </a:rPr>
              <a:t>A</a:t>
            </a:r>
            <a:endParaRPr b="0" lang="pt-BR" sz="4800" spc="-1" strike="noStrike">
              <a:latin typeface="Arial"/>
            </a:endParaRPr>
          </a:p>
        </p:txBody>
      </p:sp>
      <p:pic>
        <p:nvPicPr>
          <p:cNvPr id="305" name="" descr=""/>
          <p:cNvPicPr/>
          <p:nvPr/>
        </p:nvPicPr>
        <p:blipFill>
          <a:blip r:embed="rId1"/>
          <a:stretch/>
        </p:blipFill>
        <p:spPr>
          <a:xfrm>
            <a:off x="2268000" y="219960"/>
            <a:ext cx="6568200" cy="470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519;p 3"/>
          <p:cNvSpPr/>
          <p:nvPr/>
        </p:nvSpPr>
        <p:spPr>
          <a:xfrm>
            <a:off x="723960" y="1419120"/>
            <a:ext cx="524880" cy="230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65617d"/>
                </a:solidFill>
                <a:latin typeface="Asap"/>
                <a:ea typeface="Poppins"/>
              </a:rPr>
              <a:t>D</a:t>
            </a:r>
            <a:br/>
            <a:r>
              <a:rPr b="1" lang="en" sz="4800" spc="-1" strike="noStrike">
                <a:solidFill>
                  <a:srgbClr val="65617d"/>
                </a:solidFill>
                <a:latin typeface="Asap"/>
                <a:ea typeface="Poppins"/>
              </a:rPr>
              <a:t>R</a:t>
            </a:r>
            <a:br/>
            <a:r>
              <a:rPr b="1" lang="en" sz="4800" spc="-1" strike="noStrike">
                <a:solidFill>
                  <a:srgbClr val="65617d"/>
                </a:solidFill>
                <a:latin typeface="Asap"/>
                <a:ea typeface="Poppins"/>
              </a:rPr>
              <a:t>E</a:t>
            </a:r>
            <a:endParaRPr b="0" lang="pt-BR" sz="4800" spc="-1" strike="noStrike">
              <a:latin typeface="Arial"/>
            </a:endParaRPr>
          </a:p>
        </p:txBody>
      </p:sp>
      <p:pic>
        <p:nvPicPr>
          <p:cNvPr id="307" name="" descr=""/>
          <p:cNvPicPr/>
          <p:nvPr/>
        </p:nvPicPr>
        <p:blipFill>
          <a:blip r:embed="rId1"/>
          <a:stretch/>
        </p:blipFill>
        <p:spPr>
          <a:xfrm>
            <a:off x="1913760" y="0"/>
            <a:ext cx="722988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519;p 5"/>
          <p:cNvSpPr/>
          <p:nvPr/>
        </p:nvSpPr>
        <p:spPr>
          <a:xfrm>
            <a:off x="1193040" y="108000"/>
            <a:ext cx="673776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200" spc="-1" strike="noStrike">
                <a:solidFill>
                  <a:srgbClr val="65617d"/>
                </a:solidFill>
                <a:latin typeface="Asap"/>
                <a:ea typeface="Poppins"/>
              </a:rPr>
              <a:t>RETORNO DE INVESTIMENTO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1204200" y="946080"/>
            <a:ext cx="6732360" cy="383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349200" y="144000"/>
            <a:ext cx="62996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a7d86d"/>
                </a:solidFill>
                <a:latin typeface="Asap"/>
                <a:ea typeface="Poppins"/>
              </a:rPr>
              <a:t>ANÁLISE SWOT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311" name="Google Shape;437;p 2"/>
          <p:cNvSpPr/>
          <p:nvPr/>
        </p:nvSpPr>
        <p:spPr>
          <a:xfrm rot="12600">
            <a:off x="345240" y="1125720"/>
            <a:ext cx="2869920" cy="17956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13716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65617d"/>
                </a:solidFill>
                <a:latin typeface="Muli"/>
                <a:ea typeface="Muli"/>
              </a:rPr>
              <a:t>FORÇAS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" sz="1100" spc="-1" strike="noStrike">
                <a:solidFill>
                  <a:srgbClr val="65617d"/>
                </a:solidFill>
                <a:latin typeface="Muli"/>
                <a:ea typeface="Muli"/>
              </a:rPr>
              <a:t>Serviço oferecido de forma simples e direta;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" sz="1100" spc="-1" strike="noStrike">
                <a:solidFill>
                  <a:srgbClr val="65617d"/>
                </a:solidFill>
                <a:latin typeface="Muli"/>
                <a:ea typeface="Muli"/>
              </a:rPr>
              <a:t>Plataforma abrangente e que engloba diversos profissionais.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312" name="Google Shape;438;p 2"/>
          <p:cNvSpPr/>
          <p:nvPr/>
        </p:nvSpPr>
        <p:spPr>
          <a:xfrm>
            <a:off x="3338640" y="1121040"/>
            <a:ext cx="2869920" cy="1800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0" rIns="90000"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65617d"/>
                </a:solidFill>
                <a:latin typeface="Muli"/>
                <a:ea typeface="Muli"/>
              </a:rPr>
              <a:t>FRAQUEZAS</a:t>
            </a:r>
            <a:endParaRPr b="0" lang="pt-BR" sz="11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" sz="1100" spc="-1" strike="noStrike">
                <a:solidFill>
                  <a:srgbClr val="65617d"/>
                </a:solidFill>
                <a:latin typeface="Muli"/>
                <a:ea typeface="Muli"/>
              </a:rPr>
              <a:t>Empresa Iniciante;</a:t>
            </a:r>
            <a:endParaRPr b="0" lang="pt-BR" sz="11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" sz="1100" spc="-1" strike="noStrike">
                <a:solidFill>
                  <a:srgbClr val="65617d"/>
                </a:solidFill>
                <a:latin typeface="Muli"/>
                <a:ea typeface="Muli"/>
              </a:rPr>
              <a:t>Custos de Manutenção elevados.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313" name="Google Shape;439;p 2"/>
          <p:cNvSpPr/>
          <p:nvPr/>
        </p:nvSpPr>
        <p:spPr>
          <a:xfrm>
            <a:off x="349200" y="3075480"/>
            <a:ext cx="2869920" cy="18900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13716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65617d"/>
                </a:solidFill>
                <a:latin typeface="Muli"/>
                <a:ea typeface="Muli"/>
              </a:rPr>
              <a:t>Novas tendências do mercado;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100" spc="-1" strike="noStrike">
                <a:solidFill>
                  <a:srgbClr val="65617d"/>
                </a:solidFill>
                <a:latin typeface="Muli"/>
                <a:ea typeface="Muli"/>
              </a:rPr>
              <a:t>Mudanças nas relações trabalhistas;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100" spc="-1" strike="noStrike">
                <a:solidFill>
                  <a:srgbClr val="65617d"/>
                </a:solidFill>
                <a:latin typeface="Muli"/>
                <a:ea typeface="Muli"/>
              </a:rPr>
              <a:t>Evolução do acesso à informação.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" sz="1100" spc="-1" strike="noStrike">
                <a:solidFill>
                  <a:srgbClr val="65617d"/>
                </a:solidFill>
                <a:latin typeface="Muli"/>
                <a:ea typeface="Muli"/>
              </a:rPr>
              <a:t>OPORTUNIDADES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314" name="Google Shape;440;p 2"/>
          <p:cNvSpPr/>
          <p:nvPr/>
        </p:nvSpPr>
        <p:spPr>
          <a:xfrm>
            <a:off x="3338640" y="3075480"/>
            <a:ext cx="2869920" cy="18900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0" rIns="90000"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65617d"/>
                </a:solidFill>
                <a:latin typeface="Muli"/>
                <a:ea typeface="Muli"/>
              </a:rPr>
              <a:t>Possíveis problemas com o app;</a:t>
            </a:r>
            <a:endParaRPr b="0" lang="pt-BR" sz="11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pt-BR" sz="11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65617d"/>
                </a:solidFill>
                <a:latin typeface="Muli"/>
                <a:ea typeface="Muli"/>
              </a:rPr>
              <a:t>Taxas e impostos abusivos sobre o app;</a:t>
            </a:r>
            <a:endParaRPr b="0" lang="pt-BR" sz="11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pt-BR" sz="11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65617d"/>
                </a:solidFill>
                <a:latin typeface="Muli"/>
                <a:ea typeface="Muli"/>
              </a:rPr>
              <a:t>Falta de confiança no app.</a:t>
            </a:r>
            <a:endParaRPr b="0" lang="pt-BR" sz="11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65617d"/>
                </a:solidFill>
                <a:latin typeface="Muli"/>
                <a:ea typeface="Muli"/>
              </a:rPr>
              <a:t>AMEAÇAS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315" name="Google Shape;441;p 2"/>
          <p:cNvSpPr/>
          <p:nvPr/>
        </p:nvSpPr>
        <p:spPr>
          <a:xfrm>
            <a:off x="2395800" y="2097000"/>
            <a:ext cx="1649160" cy="164916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Google Shape;442;p 2"/>
          <p:cNvSpPr/>
          <p:nvPr/>
        </p:nvSpPr>
        <p:spPr>
          <a:xfrm rot="5400000">
            <a:off x="2515320" y="2097000"/>
            <a:ext cx="1649160" cy="164916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Google Shape;443;p 2"/>
          <p:cNvSpPr/>
          <p:nvPr/>
        </p:nvSpPr>
        <p:spPr>
          <a:xfrm rot="10800000">
            <a:off x="2515320" y="2252520"/>
            <a:ext cx="1649160" cy="164916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Google Shape;444;p 2"/>
          <p:cNvSpPr/>
          <p:nvPr/>
        </p:nvSpPr>
        <p:spPr>
          <a:xfrm rot="16200000">
            <a:off x="2395800" y="2253240"/>
            <a:ext cx="1649160" cy="164916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Google Shape;445;p 2"/>
          <p:cNvSpPr txBox="1"/>
          <p:nvPr/>
        </p:nvSpPr>
        <p:spPr>
          <a:xfrm>
            <a:off x="2775600" y="2441160"/>
            <a:ext cx="222840" cy="3024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pt-BR" sz="1400" spc="-1" strike="noStrike">
                <a:ln w="0">
                  <a:noFill/>
                </a:ln>
                <a:solidFill>
                  <a:srgbClr val="ffffff"/>
                </a:solidFill>
                <a:latin typeface="Poppins"/>
                <a:ea typeface="Arial"/>
              </a:rPr>
              <a:t>S</a:t>
            </a:r>
            <a:endParaRPr b="0" lang="pt-BR" sz="1400" spc="-1" strike="noStrike">
              <a:ln w="0">
                <a:noFill/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320" name="Google Shape;446;p 2"/>
          <p:cNvSpPr txBox="1"/>
          <p:nvPr/>
        </p:nvSpPr>
        <p:spPr>
          <a:xfrm>
            <a:off x="3468960" y="2446200"/>
            <a:ext cx="421920" cy="2952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pt-BR" sz="1400" spc="-1" strike="noStrike">
                <a:ln w="0">
                  <a:noFill/>
                </a:ln>
                <a:solidFill>
                  <a:srgbClr val="ffffff"/>
                </a:solidFill>
                <a:latin typeface="Poppins"/>
                <a:ea typeface="Arial"/>
              </a:rPr>
              <a:t>W</a:t>
            </a:r>
            <a:endParaRPr b="0" lang="pt-BR" sz="1400" spc="-1" strike="noStrike">
              <a:ln w="0">
                <a:noFill/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321" name="Google Shape;447;p 2"/>
          <p:cNvSpPr txBox="1"/>
          <p:nvPr/>
        </p:nvSpPr>
        <p:spPr>
          <a:xfrm>
            <a:off x="2752200" y="3268080"/>
            <a:ext cx="302760" cy="3024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pt-BR" sz="1400" spc="-1" strike="noStrike">
                <a:ln w="0">
                  <a:noFill/>
                </a:ln>
                <a:solidFill>
                  <a:srgbClr val="ffffff"/>
                </a:solidFill>
                <a:latin typeface="Poppins"/>
                <a:ea typeface="Arial"/>
              </a:rPr>
              <a:t>O</a:t>
            </a:r>
            <a:endParaRPr b="0" lang="pt-BR" sz="1400" spc="-1" strike="noStrike">
              <a:ln w="0">
                <a:noFill/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322" name="Google Shape;448;p 2"/>
          <p:cNvSpPr txBox="1"/>
          <p:nvPr/>
        </p:nvSpPr>
        <p:spPr>
          <a:xfrm>
            <a:off x="3546720" y="3273480"/>
            <a:ext cx="228240" cy="2952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pt-BR" sz="1400" spc="-1" strike="noStrike">
                <a:ln w="0">
                  <a:noFill/>
                </a:ln>
                <a:solidFill>
                  <a:srgbClr val="ffffff"/>
                </a:solidFill>
                <a:latin typeface="Poppins"/>
                <a:ea typeface="Arial"/>
              </a:rPr>
              <a:t>T</a:t>
            </a:r>
            <a:endParaRPr b="0" lang="pt-BR" sz="1400" spc="-1" strike="noStrike">
              <a:ln w="0">
                <a:noFill/>
              </a:ln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LibreOffice/7.2.3.2$Linux_X86_64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>Marshall</cp:lastModifiedBy>
  <dcterms:modified xsi:type="dcterms:W3CDTF">2021-11-27T17:54:30Z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