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7" r:id="rId5"/>
    <p:sldId id="273" r:id="rId6"/>
    <p:sldId id="265" r:id="rId7"/>
    <p:sldId id="266" r:id="rId8"/>
    <p:sldId id="270" r:id="rId9"/>
    <p:sldId id="271" r:id="rId10"/>
    <p:sldId id="272" r:id="rId11"/>
    <p:sldId id="261" r:id="rId12"/>
    <p:sldId id="259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E2AA7-13AC-3F00-F7F4-1D4E20D83328}" v="4" dt="2020-10-04T13:58:10.748"/>
    <p1510:client id="{4C32622F-18D4-4C4C-9346-1691A75007B6}" v="42" dt="2020-10-19T11:05:41.398"/>
    <p1510:client id="{4C78D5C5-63B0-46B1-9330-027010E1E35D}" v="75" dt="2020-10-06T13:02:50.141"/>
    <p1510:client id="{5161810A-F2E5-DB5D-4253-FF63FBB51B5F}" v="103" dt="2021-04-27T11:00:54.674"/>
    <p1510:client id="{558029BC-05B6-00E9-A1D1-A906E81C5A3F}" v="36" dt="2021-04-28T00:37:31.394"/>
    <p1510:client id="{6BD0F50D-A4CA-8E16-8FED-44C277651D6B}" v="38" dt="2020-10-19T14:40:17.147"/>
    <p1510:client id="{7A89709A-F57F-BB55-DA5A-2CF4552043E0}" v="306" dt="2020-05-27T01:08:29.043"/>
    <p1510:client id="{8D79CBE8-D353-0FF7-F62A-66F35BBBBF53}" v="1728" dt="2020-05-21T21:24:46.878"/>
    <p1510:client id="{C5EC669F-C24B-63C0-6E66-76770135FD05}" v="87" dt="2021-04-26T14:45:29.550"/>
    <p1510:client id="{D9D2F22B-D2A4-2C8C-859F-208F353B202E}" v="1869" dt="2020-05-26T11:38:49.839"/>
    <p1510:client id="{DBB65C4D-723C-76AD-8821-D0FB55C7D4AA}" v="292" dt="2020-10-07T00:37:52.788"/>
    <p1510:client id="{DD476B6B-07B4-EFCE-6DD0-08931AFBB276}" v="1011" dt="2020-06-01T15:09:20.820"/>
    <p1510:client id="{F51D313B-698F-19DC-67EE-139E11071EB7}" v="278" dt="2020-05-25T18:24:3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Artículos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Determinados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indeterminados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0695-5CB5-4EC5-A27C-4A2E7FAB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Nacionalidades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FDBB-88F5-40EA-8FA2-B7A73E78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El 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iraquí</a:t>
            </a:r>
            <a:r>
              <a:rPr lang="en-US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dirty="0">
                <a:cs typeface="Calibri"/>
              </a:rPr>
              <a:t>- la 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iraquí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El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belga </a:t>
            </a:r>
            <a:r>
              <a:rPr lang="en-US" dirty="0">
                <a:ea typeface="+mn-lt"/>
                <a:cs typeface="+mn-lt"/>
              </a:rPr>
              <a:t>– la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belga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El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estadounidense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– </a:t>
            </a:r>
            <a:r>
              <a:rPr lang="en-US" dirty="0">
                <a:ea typeface="+mn-lt"/>
                <a:cs typeface="+mn-lt"/>
              </a:rPr>
              <a:t>la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estadounidense</a:t>
            </a:r>
            <a:endParaRPr lang="en-US" dirty="0" err="1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2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D6303-4E16-46D1-9D52-56285773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261365"/>
            <a:ext cx="7530598" cy="57346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"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"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sustituye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"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La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"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delante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sustantivo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femenino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que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empiezan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por "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"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tónica</a:t>
            </a:r>
            <a:br>
              <a:rPr lang="en-US" sz="3200" kern="1200" dirty="0"/>
            </a:br>
            <a:br>
              <a:rPr lang="en-US" sz="3200" kern="1200" dirty="0"/>
            </a:br>
            <a:r>
              <a:rPr lang="en-US" sz="3200" b="1" kern="1200" dirty="0"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gua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 - las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aguas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  /  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Un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gua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-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unas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aguas</a:t>
            </a:r>
            <a:br>
              <a:rPr lang="en-US" sz="3200" kern="1200" dirty="0"/>
            </a:br>
            <a:r>
              <a:rPr lang="en-US" sz="3200" b="1" kern="1200" dirty="0"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h</a:t>
            </a:r>
            <a:r>
              <a:rPr lang="en-US" sz="3200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da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 - las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hadas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 /   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Un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h</a:t>
            </a:r>
            <a:r>
              <a:rPr lang="en-US" sz="3200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da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- 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unas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hadas</a:t>
            </a:r>
            <a:br>
              <a:rPr lang="en-US" sz="3200" kern="1200" dirty="0"/>
            </a:br>
            <a:r>
              <a:rPr lang="en-US" sz="3200" b="1" kern="1200" dirty="0"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á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rea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  - las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áreas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 /   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Un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á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rea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  -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unas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latin typeface="+mj-lt"/>
                <a:ea typeface="+mj-ea"/>
                <a:cs typeface="+mj-cs"/>
              </a:rPr>
              <a:t>áreas</a:t>
            </a:r>
            <a:br>
              <a:rPr lang="en-US" sz="3200" kern="1200" dirty="0">
                <a:cs typeface="Calibri Light"/>
              </a:rPr>
            </a:br>
            <a:br>
              <a:rPr lang="en-US" sz="3200" kern="1200" dirty="0">
                <a:cs typeface="Calibri Light"/>
              </a:rPr>
            </a:br>
            <a:r>
              <a:rPr lang="en-US" sz="3200" b="1" dirty="0">
                <a:cs typeface="Calibri Light"/>
              </a:rPr>
              <a:t>la</a:t>
            </a:r>
            <a:r>
              <a:rPr lang="en-US" sz="3200" dirty="0">
                <a:cs typeface="Calibri Light"/>
              </a:rPr>
              <a:t> a</a:t>
            </a:r>
            <a:r>
              <a:rPr lang="en-US" sz="3200" dirty="0">
                <a:solidFill>
                  <a:srgbClr val="FF0000"/>
                </a:solidFill>
                <a:cs typeface="Calibri Light"/>
              </a:rPr>
              <a:t>mi</a:t>
            </a:r>
            <a:r>
              <a:rPr lang="en-US" sz="3200" dirty="0">
                <a:cs typeface="Calibri Light"/>
              </a:rPr>
              <a:t>ga – </a:t>
            </a:r>
            <a:r>
              <a:rPr lang="en-US" sz="3200" b="1" dirty="0">
                <a:cs typeface="Calibri Light"/>
              </a:rPr>
              <a:t>las</a:t>
            </a:r>
            <a:r>
              <a:rPr lang="en-US" sz="3200" dirty="0">
                <a:cs typeface="Calibri Light"/>
              </a:rPr>
              <a:t> amigas (</a:t>
            </a:r>
            <a:r>
              <a:rPr lang="en-US" sz="3200" err="1">
                <a:cs typeface="Calibri Light"/>
              </a:rPr>
              <a:t>sust</a:t>
            </a:r>
            <a:r>
              <a:rPr lang="en-US" sz="3200" dirty="0">
                <a:cs typeface="Calibri Light"/>
              </a:rPr>
              <a:t>. </a:t>
            </a:r>
            <a:r>
              <a:rPr lang="en-US" sz="3200" err="1">
                <a:cs typeface="Calibri Light"/>
              </a:rPr>
              <a:t>Femenino</a:t>
            </a:r>
            <a:r>
              <a:rPr lang="en-US" sz="3200" dirty="0">
                <a:cs typeface="Calibri Light"/>
              </a:rPr>
              <a:t>)</a:t>
            </a:r>
            <a:br>
              <a:rPr lang="en-US" sz="3200" kern="1200" dirty="0">
                <a:cs typeface="Calibri Light"/>
              </a:rPr>
            </a:br>
            <a:r>
              <a:rPr lang="en-US" sz="3200" b="1" dirty="0">
                <a:cs typeface="Calibri Light"/>
              </a:rPr>
              <a:t>el</a:t>
            </a:r>
            <a:r>
              <a:rPr lang="en-US" sz="3200" dirty="0">
                <a:cs typeface="Calibri Light"/>
              </a:rPr>
              <a:t> </a:t>
            </a:r>
            <a:r>
              <a:rPr lang="en-US" sz="3200" err="1">
                <a:cs typeface="Calibri Light"/>
              </a:rPr>
              <a:t>armario</a:t>
            </a:r>
            <a:r>
              <a:rPr lang="en-US" sz="3200" dirty="0">
                <a:cs typeface="Calibri Light"/>
              </a:rPr>
              <a:t> – </a:t>
            </a:r>
            <a:r>
              <a:rPr lang="en-US" sz="3200" b="1" dirty="0">
                <a:cs typeface="Calibri Light"/>
              </a:rPr>
              <a:t>los</a:t>
            </a:r>
            <a:r>
              <a:rPr lang="en-US" sz="3200" dirty="0">
                <a:cs typeface="Calibri Light"/>
              </a:rPr>
              <a:t> </a:t>
            </a:r>
            <a:r>
              <a:rPr lang="en-US" sz="3200" err="1">
                <a:cs typeface="Calibri Light"/>
              </a:rPr>
              <a:t>armarios</a:t>
            </a:r>
            <a:r>
              <a:rPr lang="en-US" sz="3200" dirty="0">
                <a:cs typeface="Calibri Light"/>
              </a:rPr>
              <a:t>. (</a:t>
            </a:r>
            <a:r>
              <a:rPr lang="en-US" sz="3200" err="1">
                <a:cs typeface="Calibri Light"/>
              </a:rPr>
              <a:t>sust</a:t>
            </a:r>
            <a:r>
              <a:rPr lang="en-US" sz="3200" dirty="0">
                <a:cs typeface="Calibri Light"/>
              </a:rPr>
              <a:t>. </a:t>
            </a:r>
            <a:r>
              <a:rPr lang="en-US" sz="3200" err="1">
                <a:cs typeface="Calibri Light"/>
              </a:rPr>
              <a:t>Masculino</a:t>
            </a:r>
            <a:r>
              <a:rPr lang="en-US" sz="3200" dirty="0">
                <a:cs typeface="Calibri Light"/>
              </a:rPr>
              <a:t>)</a:t>
            </a:r>
            <a:br>
              <a:rPr lang="en-US" sz="3200" kern="1200" dirty="0">
                <a:cs typeface="Calibri Light"/>
              </a:rPr>
            </a:br>
            <a:r>
              <a:rPr lang="en-US" sz="3200" b="1" dirty="0">
                <a:cs typeface="Calibri Light"/>
              </a:rPr>
              <a:t>el</a:t>
            </a:r>
            <a:r>
              <a:rPr lang="en-US" sz="3200" dirty="0">
                <a:cs typeface="Calibri Light"/>
              </a:rPr>
              <a:t> árbol - </a:t>
            </a:r>
            <a:r>
              <a:rPr lang="en-US" sz="3200" b="1" dirty="0">
                <a:cs typeface="Calibri Light"/>
              </a:rPr>
              <a:t>los</a:t>
            </a:r>
            <a:r>
              <a:rPr lang="en-US" sz="3200" dirty="0">
                <a:cs typeface="Calibri Light"/>
              </a:rPr>
              <a:t> </a:t>
            </a:r>
            <a:r>
              <a:rPr lang="en-US" sz="3200" err="1">
                <a:cs typeface="Calibri Light"/>
              </a:rPr>
              <a:t>arboles</a:t>
            </a:r>
            <a:r>
              <a:rPr lang="en-US" sz="3200" dirty="0">
                <a:cs typeface="Calibri Light"/>
              </a:rPr>
              <a:t> (</a:t>
            </a:r>
            <a:r>
              <a:rPr lang="en-US" sz="3200" err="1">
                <a:cs typeface="Calibri Light"/>
              </a:rPr>
              <a:t>sust</a:t>
            </a:r>
            <a:r>
              <a:rPr lang="en-US" sz="3200" dirty="0">
                <a:cs typeface="Calibri Light"/>
              </a:rPr>
              <a:t>. </a:t>
            </a:r>
            <a:r>
              <a:rPr lang="en-US" sz="3200" err="1">
                <a:cs typeface="Calibri Light"/>
              </a:rPr>
              <a:t>Masculino</a:t>
            </a:r>
            <a:r>
              <a:rPr lang="en-US" sz="3200" dirty="0">
                <a:cs typeface="Calibri Light"/>
              </a:rPr>
              <a:t>)</a:t>
            </a:r>
            <a:br>
              <a:rPr lang="en-US" sz="3200" dirty="0"/>
            </a:br>
            <a:br>
              <a:rPr lang="en-US" sz="3200" dirty="0"/>
            </a:br>
            <a:br>
              <a:rPr lang="en-US" sz="2600" dirty="0"/>
            </a:br>
            <a:r>
              <a:rPr lang="en-US" sz="3200" b="1" dirty="0">
                <a:solidFill>
                  <a:srgbClr val="FF0000"/>
                </a:solidFill>
                <a:cs typeface="Calibri Light"/>
              </a:rPr>
              <a:t>la</a:t>
            </a:r>
            <a:r>
              <a:rPr lang="en-US" sz="3200" dirty="0">
                <a:cs typeface="Calibri Light"/>
              </a:rPr>
              <a:t> </a:t>
            </a:r>
            <a:r>
              <a:rPr lang="en-US" sz="3200" err="1">
                <a:cs typeface="Calibri Light"/>
              </a:rPr>
              <a:t>sal</a:t>
            </a:r>
            <a:br>
              <a:rPr lang="en-US" sz="2600" dirty="0"/>
            </a:br>
            <a:br>
              <a:rPr lang="en-US" sz="2600" dirty="0"/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6458B-46A4-4C83-B470-A7CCC5FD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94" y="863960"/>
            <a:ext cx="8003432" cy="51320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r>
              <a:rPr lang="en-US" sz="3200" b="1" kern="1200">
                <a:latin typeface="+mj-lt"/>
                <a:ea typeface="+mj-ea"/>
                <a:cs typeface="+mj-cs"/>
              </a:rPr>
              <a:t>Ejemplos:</a:t>
            </a:r>
            <a:br>
              <a:rPr lang="en-US" sz="3200" b="1" kern="1200" dirty="0"/>
            </a:br>
            <a:br>
              <a:rPr lang="en-US" sz="3200" b="1" kern="1200" dirty="0"/>
            </a:br>
            <a:br>
              <a:rPr lang="en-US" sz="3200" b="1" dirty="0"/>
            </a:br>
            <a:r>
              <a:rPr lang="en-US" sz="3200" b="1" u="sng" kern="1200">
                <a:latin typeface="+mj-lt"/>
                <a:ea typeface="+mj-ea"/>
                <a:cs typeface="+mj-cs"/>
              </a:rPr>
              <a:t>La </a:t>
            </a:r>
            <a:r>
              <a:rPr lang="en-US" sz="3200" b="1" u="sng" kern="1200" err="1">
                <a:latin typeface="+mj-lt"/>
                <a:ea typeface="+mj-ea"/>
                <a:cs typeface="+mj-cs"/>
              </a:rPr>
              <a:t>calle</a:t>
            </a:r>
            <a:r>
              <a:rPr lang="en-US" sz="3200" b="1" kern="1200">
                <a:latin typeface="+mj-lt"/>
                <a:ea typeface="+mj-ea"/>
                <a:cs typeface="+mj-cs"/>
              </a:rPr>
              <a:t> es </a:t>
            </a:r>
            <a:r>
              <a:rPr lang="en-US" sz="3200" b="1" kern="1200" err="1">
                <a:latin typeface="+mj-lt"/>
                <a:ea typeface="+mj-ea"/>
                <a:cs typeface="+mj-cs"/>
              </a:rPr>
              <a:t>larga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.</a:t>
            </a:r>
            <a:br>
              <a:rPr lang="en-US" sz="3200" b="1" kern="1200" dirty="0"/>
            </a:br>
            <a:r>
              <a:rPr lang="en-US" sz="3200" b="1" u="sng" kern="1200">
                <a:latin typeface="+mj-lt"/>
                <a:ea typeface="+mj-ea"/>
                <a:cs typeface="+mj-cs"/>
              </a:rPr>
              <a:t>El </a:t>
            </a:r>
            <a:r>
              <a:rPr lang="en-US" sz="3200" b="1" u="sng" kern="1200" err="1">
                <a:latin typeface="+mj-lt"/>
                <a:ea typeface="+mj-ea"/>
                <a:cs typeface="+mj-cs"/>
              </a:rPr>
              <a:t>vecino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200" b="1" kern="1200" err="1">
                <a:latin typeface="+mj-lt"/>
                <a:ea typeface="+mj-ea"/>
                <a:cs typeface="+mj-cs"/>
              </a:rPr>
              <a:t>está</a:t>
            </a:r>
            <a:r>
              <a:rPr lang="en-US" sz="3200" b="1" kern="1200">
                <a:latin typeface="+mj-lt"/>
                <a:ea typeface="+mj-ea"/>
                <a:cs typeface="+mj-cs"/>
              </a:rPr>
              <a:t> ocupado.</a:t>
            </a:r>
            <a:br>
              <a:rPr lang="en-US" sz="3200" b="1" kern="1200" dirty="0">
                <a:cs typeface="Calibri Light"/>
              </a:rPr>
            </a:br>
            <a:r>
              <a:rPr lang="en-US" sz="3200" b="1" u="sng">
                <a:cs typeface="Calibri Light"/>
              </a:rPr>
              <a:t>La vecina</a:t>
            </a:r>
            <a:r>
              <a:rPr lang="en-US" sz="3200" b="1">
                <a:cs typeface="Calibri Light"/>
              </a:rPr>
              <a:t> está ocupada.</a:t>
            </a:r>
            <a:br>
              <a:rPr lang="en-US" sz="3200" b="1" kern="1200" dirty="0"/>
            </a:br>
            <a:br>
              <a:rPr lang="en-US" sz="3200" b="1" dirty="0"/>
            </a:br>
            <a:r>
              <a:rPr lang="en-US" sz="3200" b="1" u="sng" kern="1200">
                <a:latin typeface="+mj-lt"/>
                <a:ea typeface="+mj-ea"/>
                <a:cs typeface="+mj-cs"/>
              </a:rPr>
              <a:t>Las </a:t>
            </a:r>
            <a:r>
              <a:rPr lang="en-US" sz="3200" b="1" u="sng" kern="1200" err="1">
                <a:latin typeface="+mj-lt"/>
                <a:ea typeface="+mj-ea"/>
                <a:cs typeface="+mj-cs"/>
              </a:rPr>
              <a:t>hijas</a:t>
            </a:r>
            <a:r>
              <a:rPr lang="en-US" sz="3200" b="1" kern="1200">
                <a:latin typeface="+mj-lt"/>
                <a:ea typeface="+mj-ea"/>
                <a:cs typeface="+mj-cs"/>
              </a:rPr>
              <a:t> de José </a:t>
            </a:r>
            <a:r>
              <a:rPr lang="en-US" sz="3200" b="1" kern="1200" err="1">
                <a:latin typeface="+mj-lt"/>
                <a:ea typeface="+mj-ea"/>
                <a:cs typeface="+mj-cs"/>
              </a:rPr>
              <a:t>están</a:t>
            </a:r>
            <a:r>
              <a:rPr lang="en-US" sz="3200" b="1" kern="1200">
                <a:latin typeface="+mj-lt"/>
                <a:ea typeface="+mj-ea"/>
                <a:cs typeface="+mj-cs"/>
              </a:rPr>
              <a:t> en España.</a:t>
            </a:r>
            <a:br>
              <a:rPr lang="en-US" sz="3200" b="1" kern="1200" dirty="0">
                <a:cs typeface="Calibri Light"/>
              </a:rPr>
            </a:br>
            <a:r>
              <a:rPr lang="en-US" sz="3200" b="1" u="sng">
                <a:cs typeface="Calibri Light"/>
              </a:rPr>
              <a:t>Los hijos</a:t>
            </a:r>
            <a:r>
              <a:rPr lang="en-US" sz="3200" b="1">
                <a:cs typeface="Calibri Light"/>
              </a:rPr>
              <a:t> de José están en España.</a:t>
            </a:r>
            <a:br>
              <a:rPr lang="en-US" sz="3200" b="1" dirty="0"/>
            </a:br>
            <a:r>
              <a:rPr lang="en-US" sz="3200" b="1" u="sng" kern="1200">
                <a:latin typeface="+mj-lt"/>
                <a:ea typeface="+mj-ea"/>
                <a:cs typeface="+mj-cs"/>
              </a:rPr>
              <a:t>Los </a:t>
            </a:r>
            <a:r>
              <a:rPr lang="en-US" sz="3200" b="1" u="sng" kern="1200" err="1">
                <a:latin typeface="+mj-lt"/>
                <a:ea typeface="+mj-ea"/>
                <a:cs typeface="+mj-cs"/>
              </a:rPr>
              <a:t>días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200" b="1" kern="1200" err="1">
                <a:latin typeface="+mj-lt"/>
                <a:ea typeface="+mj-ea"/>
                <a:cs typeface="+mj-cs"/>
              </a:rPr>
              <a:t>están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latin typeface="+mj-lt"/>
                <a:ea typeface="+mj-ea"/>
                <a:cs typeface="+mj-cs"/>
              </a:rPr>
              <a:t>más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latin typeface="+mj-lt"/>
                <a:ea typeface="+mj-ea"/>
                <a:cs typeface="+mj-cs"/>
              </a:rPr>
              <a:t>cortos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.</a:t>
            </a:r>
            <a:br>
              <a:rPr lang="en-US" sz="32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94A5C-595F-41E4-B8FC-E1CD177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81" y="963352"/>
            <a:ext cx="7937171" cy="49774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b="1" kern="1200" err="1">
                <a:latin typeface="+mj-lt"/>
                <a:ea typeface="+mj-ea"/>
                <a:cs typeface="+mj-cs"/>
              </a:rPr>
              <a:t>Contracciones</a:t>
            </a:r>
            <a:br>
              <a:rPr lang="en-US" sz="3200" b="1" kern="1200" dirty="0"/>
            </a:br>
            <a:br>
              <a:rPr lang="en-US" sz="3200" b="1" kern="1200" dirty="0"/>
            </a:br>
            <a:r>
              <a:rPr lang="en-US" sz="3200" kern="1200" dirty="0">
                <a:latin typeface="+mj-lt"/>
                <a:ea typeface="+mj-ea"/>
                <a:cs typeface="+mj-cs"/>
              </a:rPr>
              <a:t>de + el =</a:t>
            </a:r>
            <a:r>
              <a:rPr lang="en-US" sz="3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del</a:t>
            </a:r>
            <a:br>
              <a:rPr lang="en-US" sz="3200" kern="1200" dirty="0">
                <a:solidFill>
                  <a:srgbClr val="FF0000"/>
                </a:solidFill>
              </a:rPr>
            </a:br>
            <a:br>
              <a:rPr lang="en-US" sz="3200" kern="1200" dirty="0"/>
            </a:br>
            <a:r>
              <a:rPr lang="en-US" sz="3200" kern="1200" dirty="0">
                <a:latin typeface="+mj-lt"/>
                <a:ea typeface="+mj-ea"/>
                <a:cs typeface="+mj-cs"/>
              </a:rPr>
              <a:t>a + el = </a:t>
            </a:r>
            <a:r>
              <a:rPr lang="en-US" sz="3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</a:t>
            </a:r>
            <a:br>
              <a:rPr lang="en-US" sz="3200" kern="1200" dirty="0">
                <a:solidFill>
                  <a:srgbClr val="FF0000"/>
                </a:solidFill>
              </a:rPr>
            </a:br>
            <a:br>
              <a:rPr lang="en-US" sz="3200" b="1" kern="1200" dirty="0"/>
            </a:br>
            <a:r>
              <a:rPr lang="en-US" sz="3200" b="1" kern="1200" err="1">
                <a:latin typeface="+mj-lt"/>
                <a:ea typeface="+mj-ea"/>
                <a:cs typeface="+mj-cs"/>
              </a:rPr>
              <a:t>Ejemplos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:</a:t>
            </a:r>
            <a:br>
              <a:rPr lang="en-US" sz="3200" b="1" kern="1200" dirty="0"/>
            </a:br>
            <a:br>
              <a:rPr lang="en-US" sz="3200" b="1" kern="1200" dirty="0"/>
            </a:br>
            <a:r>
              <a:rPr lang="en-US" sz="3200" i="1" kern="1200" dirty="0">
                <a:latin typeface="+mj-lt"/>
                <a:ea typeface="+mj-ea"/>
                <a:cs typeface="+mj-cs"/>
              </a:rPr>
              <a:t>La casa </a:t>
            </a:r>
            <a:r>
              <a:rPr lang="en-US" sz="3200" i="1" u="sng" kern="1200" dirty="0">
                <a:latin typeface="+mj-lt"/>
                <a:ea typeface="+mj-ea"/>
                <a:cs typeface="+mj-cs"/>
              </a:rPr>
              <a:t>del</a:t>
            </a:r>
            <a:r>
              <a:rPr lang="en-US" sz="3200" i="1" kern="1200" dirty="0">
                <a:latin typeface="+mj-lt"/>
                <a:ea typeface="+mj-ea"/>
                <a:cs typeface="+mj-cs"/>
              </a:rPr>
              <a:t> hombre</a:t>
            </a:r>
            <a:br>
              <a:rPr lang="en-US" sz="3200" i="1" kern="1200" dirty="0"/>
            </a:br>
            <a:r>
              <a:rPr lang="en-US" sz="3200" i="1"/>
              <a:t>El lunes</a:t>
            </a:r>
            <a:r>
              <a:rPr lang="en-US" sz="3200" i="1" kern="1200">
                <a:latin typeface="+mj-lt"/>
                <a:ea typeface="+mj-ea"/>
                <a:cs typeface="+mj-cs"/>
              </a:rPr>
              <a:t> vamos </a:t>
            </a:r>
            <a:r>
              <a:rPr lang="en-US" sz="3200" i="1" u="sng" kern="1200">
                <a:latin typeface="+mj-lt"/>
                <a:ea typeface="+mj-ea"/>
                <a:cs typeface="+mj-cs"/>
              </a:rPr>
              <a:t>al</a:t>
            </a:r>
            <a:r>
              <a:rPr lang="en-US" sz="3200" i="1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200" i="1" kern="1200" err="1">
                <a:latin typeface="+mj-lt"/>
                <a:ea typeface="+mj-ea"/>
                <a:cs typeface="+mj-cs"/>
              </a:rPr>
              <a:t>mercado</a:t>
            </a:r>
            <a:endParaRPr lang="en-US" sz="3200" i="1" kern="1200" err="1">
              <a:latin typeface="+mj-lt"/>
              <a:cs typeface="Calibri Light"/>
            </a:endParaRPr>
          </a:p>
          <a:p>
            <a:br>
              <a:rPr lang="en-US" sz="2100" kern="1200" dirty="0"/>
            </a:b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318E-F574-4461-B444-E73F768E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69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C794-2230-4692-90A2-429813C0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731"/>
            <a:ext cx="10515600" cy="571491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cs typeface="Calibri"/>
              </a:rPr>
              <a:t>De la - en el – por las - de </a:t>
            </a:r>
            <a:r>
              <a:rPr lang="en-US" b="1" err="1">
                <a:cs typeface="Calibri"/>
              </a:rPr>
              <a:t>ella</a:t>
            </a:r>
            <a:r>
              <a:rPr lang="en-US" b="1" dirty="0">
                <a:cs typeface="Calibri"/>
              </a:rPr>
              <a:t> – de </a:t>
            </a:r>
            <a:r>
              <a:rPr lang="en-US" b="1" err="1">
                <a:cs typeface="Calibri"/>
              </a:rPr>
              <a:t>él</a:t>
            </a:r>
            <a:endParaRPr lang="en-US" b="1">
              <a:cs typeface="Calibri"/>
            </a:endParaRPr>
          </a:p>
          <a:p>
            <a:r>
              <a:rPr lang="en-US" dirty="0">
                <a:cs typeface="Calibri"/>
              </a:rPr>
              <a:t>La </a:t>
            </a:r>
            <a:r>
              <a:rPr lang="en-US" err="1">
                <a:cs typeface="Calibri"/>
              </a:rPr>
              <a:t>muñeca</a:t>
            </a:r>
            <a:r>
              <a:rPr lang="en-US" dirty="0">
                <a:cs typeface="Calibri"/>
              </a:rPr>
              <a:t> es </a:t>
            </a:r>
            <a:r>
              <a:rPr lang="en-US" b="1" dirty="0">
                <a:cs typeface="Calibri"/>
              </a:rPr>
              <a:t>de la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niña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El </a:t>
            </a:r>
            <a:r>
              <a:rPr lang="en-US" err="1">
                <a:cs typeface="Calibri"/>
              </a:rPr>
              <a:t>ordenador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de la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oficina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Carlos </a:t>
            </a:r>
            <a:r>
              <a:rPr lang="en-US" err="1">
                <a:cs typeface="Calibri"/>
              </a:rPr>
              <a:t>ya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en 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avión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>
                <a:cs typeface="Calibri"/>
              </a:rPr>
              <a:t>Por la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tarde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vamos</a:t>
            </a:r>
            <a:r>
              <a:rPr lang="en-US" dirty="0">
                <a:cs typeface="Calibri"/>
              </a:rPr>
              <a:t> al super.</a:t>
            </a:r>
          </a:p>
          <a:p>
            <a:r>
              <a:rPr lang="en-US" dirty="0">
                <a:cs typeface="Calibri"/>
              </a:rPr>
              <a:t>El </a:t>
            </a:r>
            <a:r>
              <a:rPr lang="en-US" err="1">
                <a:cs typeface="Calibri"/>
              </a:rPr>
              <a:t>reloj</a:t>
            </a:r>
            <a:r>
              <a:rPr lang="en-US" dirty="0">
                <a:cs typeface="Calibri"/>
              </a:rPr>
              <a:t> es </a:t>
            </a:r>
            <a:r>
              <a:rPr lang="en-US" b="1" dirty="0">
                <a:cs typeface="Calibri"/>
              </a:rPr>
              <a:t>de </a:t>
            </a:r>
            <a:r>
              <a:rPr lang="en-US" b="1" err="1">
                <a:cs typeface="Calibri"/>
              </a:rPr>
              <a:t>él</a:t>
            </a:r>
            <a:r>
              <a:rPr lang="en-US" b="1" dirty="0">
                <a:cs typeface="Calibri"/>
              </a:rPr>
              <a:t>. /O </a:t>
            </a:r>
            <a:r>
              <a:rPr lang="en-US" b="1" err="1">
                <a:cs typeface="Calibri"/>
              </a:rPr>
              <a:t>relógio</a:t>
            </a:r>
            <a:r>
              <a:rPr lang="en-US" b="1" dirty="0">
                <a:cs typeface="Calibri"/>
              </a:rPr>
              <a:t> é dele</a:t>
            </a:r>
          </a:p>
          <a:p>
            <a:r>
              <a:rPr lang="en-US" dirty="0">
                <a:cs typeface="Calibri"/>
              </a:rPr>
              <a:t>El </a:t>
            </a:r>
            <a:r>
              <a:rPr lang="en-US" err="1">
                <a:cs typeface="Calibri"/>
              </a:rPr>
              <a:t>reloj</a:t>
            </a:r>
            <a:r>
              <a:rPr lang="en-US" dirty="0">
                <a:cs typeface="Calibri"/>
              </a:rPr>
              <a:t> es</a:t>
            </a:r>
            <a:r>
              <a:rPr lang="en-US" b="1" dirty="0">
                <a:cs typeface="Calibri"/>
              </a:rPr>
              <a:t> de </a:t>
            </a:r>
            <a:r>
              <a:rPr lang="en-US" b="1" err="1">
                <a:cs typeface="Calibri"/>
              </a:rPr>
              <a:t>ella</a:t>
            </a:r>
            <a:r>
              <a:rPr lang="en-US" b="1" dirty="0">
                <a:cs typeface="Calibri"/>
              </a:rPr>
              <a:t>.</a:t>
            </a: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El - </a:t>
            </a:r>
            <a:r>
              <a:rPr lang="en-US" b="1">
                <a:ea typeface="+mn-lt"/>
                <a:cs typeface="+mn-lt"/>
              </a:rPr>
              <a:t>artículo (el chico)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err="1">
                <a:ea typeface="+mn-lt"/>
                <a:cs typeface="+mn-lt"/>
              </a:rPr>
              <a:t>Él</a:t>
            </a:r>
            <a:r>
              <a:rPr lang="en-US" b="1" dirty="0">
                <a:ea typeface="+mn-lt"/>
                <a:cs typeface="+mn-lt"/>
              </a:rPr>
              <a:t> - </a:t>
            </a:r>
            <a:r>
              <a:rPr lang="en-US" b="1">
                <a:ea typeface="+mn-lt"/>
                <a:cs typeface="+mn-lt"/>
              </a:rPr>
              <a:t>pronombre personal sujeto (él es mi hermano)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El </a:t>
            </a:r>
            <a:r>
              <a:rPr lang="en-US" err="1">
                <a:ea typeface="+mn-lt"/>
                <a:cs typeface="+mn-lt"/>
              </a:rPr>
              <a:t>reloj</a:t>
            </a:r>
            <a:r>
              <a:rPr lang="en-US" dirty="0">
                <a:ea typeface="+mn-lt"/>
                <a:cs typeface="+mn-lt"/>
              </a:rPr>
              <a:t> es</a:t>
            </a:r>
            <a:r>
              <a:rPr lang="en-US" b="1" dirty="0">
                <a:ea typeface="+mn-lt"/>
                <a:cs typeface="+mn-lt"/>
              </a:rPr>
              <a:t> del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chico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del – al</a:t>
            </a:r>
          </a:p>
          <a:p>
            <a:r>
              <a:rPr lang="en-US" dirty="0">
                <a:cs typeface="Calibri"/>
              </a:rPr>
              <a:t>Mi </a:t>
            </a:r>
            <a:r>
              <a:rPr lang="en-US" err="1">
                <a:cs typeface="Calibri"/>
              </a:rPr>
              <a:t>hijo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fue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al</a:t>
            </a:r>
            <a:r>
              <a:rPr lang="en-US" dirty="0">
                <a:cs typeface="Calibri"/>
              </a:rPr>
              <a:t> cine</a:t>
            </a:r>
          </a:p>
          <a:p>
            <a:r>
              <a:rPr lang="en-US" dirty="0">
                <a:cs typeface="Calibri"/>
              </a:rPr>
              <a:t>Los </a:t>
            </a:r>
            <a:r>
              <a:rPr lang="en-US" err="1">
                <a:cs typeface="Calibri"/>
              </a:rPr>
              <a:t>bomberos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sacaron</a:t>
            </a:r>
            <a:r>
              <a:rPr lang="en-US" dirty="0">
                <a:cs typeface="Calibri"/>
              </a:rPr>
              <a:t> los </a:t>
            </a:r>
            <a:r>
              <a:rPr lang="en-US" err="1">
                <a:cs typeface="Calibri"/>
              </a:rPr>
              <a:t>vecinos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del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edificio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Vamos </a:t>
            </a:r>
            <a:r>
              <a:rPr lang="en-US" b="1" dirty="0">
                <a:cs typeface="Calibri"/>
              </a:rPr>
              <a:t>al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trabajo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16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03C7-3E7A-4A2A-8F90-D994F19E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4EF0-55E7-4435-ACF1-7B5AD147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El - </a:t>
            </a:r>
            <a:r>
              <a:rPr lang="en-US" dirty="0" err="1">
                <a:cs typeface="Calibri"/>
              </a:rPr>
              <a:t>artículo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determinado</a:t>
            </a:r>
            <a:r>
              <a:rPr lang="en-US" dirty="0">
                <a:cs typeface="Calibri"/>
              </a:rPr>
              <a:t> –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chico </a:t>
            </a:r>
            <a:r>
              <a:rPr lang="en-US" dirty="0" err="1">
                <a:cs typeface="Calibri"/>
              </a:rPr>
              <a:t>fue</a:t>
            </a:r>
            <a:r>
              <a:rPr lang="en-US" dirty="0">
                <a:cs typeface="Calibri"/>
              </a:rPr>
              <a:t> al cine</a:t>
            </a:r>
          </a:p>
          <a:p>
            <a:r>
              <a:rPr lang="en-US" dirty="0" err="1">
                <a:cs typeface="Calibri"/>
              </a:rPr>
              <a:t>Él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pronombre</a:t>
            </a:r>
            <a:r>
              <a:rPr lang="en-US" dirty="0">
                <a:cs typeface="Calibri"/>
              </a:rPr>
              <a:t> personal - </a:t>
            </a:r>
            <a:r>
              <a:rPr lang="en-US" b="1" dirty="0" err="1">
                <a:cs typeface="Calibri"/>
              </a:rPr>
              <a:t>él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fue</a:t>
            </a:r>
            <a:r>
              <a:rPr lang="en-US" dirty="0">
                <a:cs typeface="Calibri"/>
              </a:rPr>
              <a:t> al cine</a:t>
            </a: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Él</a:t>
            </a:r>
            <a:r>
              <a:rPr lang="en-US" b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la </a:t>
            </a:r>
            <a:r>
              <a:rPr lang="en-US" dirty="0" err="1">
                <a:cs typeface="Calibri"/>
              </a:rPr>
              <a:t>carnicería</a:t>
            </a: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b="1" dirty="0" err="1">
                <a:cs typeface="Calibri"/>
              </a:rPr>
              <a:t>Él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al cine y al </a:t>
            </a:r>
            <a:r>
              <a:rPr lang="en-US" dirty="0" err="1">
                <a:cs typeface="Calibri"/>
              </a:rPr>
              <a:t>supermercado</a:t>
            </a:r>
            <a:r>
              <a:rPr lang="en-US" dirty="0">
                <a:cs typeface="Calibri"/>
              </a:rPr>
              <a:t> con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hermano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menor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chico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al cine y </a:t>
            </a:r>
            <a:r>
              <a:rPr lang="en-US" b="1" dirty="0" err="1">
                <a:cs typeface="Calibri"/>
              </a:rPr>
              <a:t>él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palomitas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B3EC-341B-4BE1-AF29-22DE618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rgbClr val="FF0000"/>
                </a:solidFill>
                <a:cs typeface="Calibri Light"/>
              </a:rPr>
              <a:t>Determinado</a:t>
            </a:r>
            <a:br>
              <a:rPr lang="en-US" sz="3400" dirty="0">
                <a:solidFill>
                  <a:srgbClr val="FF0000"/>
                </a:solidFill>
                <a:cs typeface="Calibri Light"/>
              </a:rPr>
            </a:br>
            <a:br>
              <a:rPr lang="en-US" sz="3400" dirty="0">
                <a:cs typeface="Calibri Light"/>
              </a:rPr>
            </a:br>
            <a:br>
              <a:rPr lang="en-US" sz="3400" dirty="0">
                <a:cs typeface="Calibri Light"/>
              </a:rPr>
            </a:br>
            <a:br>
              <a:rPr lang="en-US" sz="3400" dirty="0">
                <a:cs typeface="Calibri Light"/>
              </a:rPr>
            </a:br>
            <a:br>
              <a:rPr lang="en-US" sz="3400" dirty="0">
                <a:cs typeface="Calibri Light"/>
              </a:rPr>
            </a:br>
            <a:r>
              <a:rPr lang="en-US" sz="3400" dirty="0" err="1">
                <a:solidFill>
                  <a:srgbClr val="FF0000"/>
                </a:solidFill>
                <a:cs typeface="Calibri Light"/>
              </a:rPr>
              <a:t>Indeterminado</a:t>
            </a:r>
            <a:br>
              <a:rPr lang="en-US" sz="3400" dirty="0">
                <a:cs typeface="Calibri Light"/>
              </a:rPr>
            </a:br>
            <a:br>
              <a:rPr lang="en-US" sz="3400" dirty="0">
                <a:cs typeface="Calibri Light"/>
              </a:rPr>
            </a:br>
            <a:br>
              <a:rPr lang="en-US" sz="3400" dirty="0">
                <a:cs typeface="Calibri Light"/>
              </a:rPr>
            </a:br>
            <a:br>
              <a:rPr lang="en-US" sz="3400" dirty="0">
                <a:cs typeface="Calibri Light"/>
              </a:rPr>
            </a:br>
            <a:br>
              <a:rPr lang="en-US" sz="3400" dirty="0">
                <a:cs typeface="Calibri Light"/>
              </a:rPr>
            </a:br>
            <a:endParaRPr lang="en-US" sz="3400">
              <a:cs typeface="Calibri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8E159-FA91-499D-8E6B-5AAF5F88C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89581"/>
              </p:ext>
            </p:extLst>
          </p:nvPr>
        </p:nvGraphicFramePr>
        <p:xfrm>
          <a:off x="684213" y="977900"/>
          <a:ext cx="7404099" cy="211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>
                  <a:extLst>
                    <a:ext uri="{9D8B030D-6E8A-4147-A177-3AD203B41FA5}">
                      <a16:colId xmlns:a16="http://schemas.microsoft.com/office/drawing/2014/main" val="1347261917"/>
                    </a:ext>
                  </a:extLst>
                </a:gridCol>
                <a:gridCol w="2468033">
                  <a:extLst>
                    <a:ext uri="{9D8B030D-6E8A-4147-A177-3AD203B41FA5}">
                      <a16:colId xmlns:a16="http://schemas.microsoft.com/office/drawing/2014/main" val="3934787136"/>
                    </a:ext>
                  </a:extLst>
                </a:gridCol>
                <a:gridCol w="2468033">
                  <a:extLst>
                    <a:ext uri="{9D8B030D-6E8A-4147-A177-3AD203B41FA5}">
                      <a16:colId xmlns:a16="http://schemas.microsoft.com/office/drawing/2014/main" val="3392619518"/>
                    </a:ext>
                  </a:extLst>
                </a:gridCol>
              </a:tblGrid>
              <a:tr h="552173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Singular​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Plural​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99587579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</a:rPr>
                        <a:t>Masculino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El​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Los​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37258723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>
                          <a:effectLst/>
                        </a:rPr>
                        <a:t>Femenino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La​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44716" marB="4471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Las</a:t>
                      </a:r>
                    </a:p>
                  </a:txBody>
                  <a:tcPr marL="89432" marR="89432" marT="44716" marB="44716"/>
                </a:tc>
                <a:extLst>
                  <a:ext uri="{0D108BD9-81ED-4DB2-BD59-A6C34878D82A}">
                    <a16:rowId xmlns:a16="http://schemas.microsoft.com/office/drawing/2014/main" val="25322132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784988-33A2-4ED7-AED1-2164469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80221"/>
              </p:ext>
            </p:extLst>
          </p:nvPr>
        </p:nvGraphicFramePr>
        <p:xfrm>
          <a:off x="684213" y="3402013"/>
          <a:ext cx="7404099" cy="225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>
                  <a:extLst>
                    <a:ext uri="{9D8B030D-6E8A-4147-A177-3AD203B41FA5}">
                      <a16:colId xmlns:a16="http://schemas.microsoft.com/office/drawing/2014/main" val="2055543514"/>
                    </a:ext>
                  </a:extLst>
                </a:gridCol>
                <a:gridCol w="2468033">
                  <a:extLst>
                    <a:ext uri="{9D8B030D-6E8A-4147-A177-3AD203B41FA5}">
                      <a16:colId xmlns:a16="http://schemas.microsoft.com/office/drawing/2014/main" val="2286303990"/>
                    </a:ext>
                  </a:extLst>
                </a:gridCol>
                <a:gridCol w="2468033">
                  <a:extLst>
                    <a:ext uri="{9D8B030D-6E8A-4147-A177-3AD203B41FA5}">
                      <a16:colId xmlns:a16="http://schemas.microsoft.com/office/drawing/2014/main" val="2140279122"/>
                    </a:ext>
                  </a:extLst>
                </a:gridCol>
              </a:tblGrid>
              <a:tr h="60739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>
                          <a:effectLst/>
                        </a:rPr>
                        <a:t>​​</a:t>
                      </a:r>
                      <a:endParaRPr lang="en-US" sz="17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>
                          <a:effectLst/>
                        </a:rPr>
                        <a:t>Singular​​</a:t>
                      </a:r>
                      <a:endParaRPr lang="en-US" sz="17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>
                          <a:effectLst/>
                        </a:rPr>
                        <a:t>Plural​​</a:t>
                      </a:r>
                      <a:endParaRPr lang="en-US" sz="17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extLst>
                  <a:ext uri="{0D108BD9-81ED-4DB2-BD59-A6C34878D82A}">
                    <a16:rowId xmlns:a16="http://schemas.microsoft.com/office/drawing/2014/main" val="1142756344"/>
                  </a:ext>
                </a:extLst>
              </a:tr>
              <a:tr h="8249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 err="1">
                          <a:effectLst/>
                        </a:rPr>
                        <a:t>Masculino</a:t>
                      </a:r>
                      <a:r>
                        <a:rPr lang="en-US" sz="1700" dirty="0">
                          <a:effectLst/>
                        </a:rPr>
                        <a:t>​​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>
                          <a:effectLst/>
                        </a:rPr>
                        <a:t>Un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 err="1">
                          <a:effectLst/>
                        </a:rPr>
                        <a:t>Unos</a:t>
                      </a:r>
                      <a:r>
                        <a:rPr lang="en-US" sz="1700" dirty="0">
                          <a:effectLst/>
                        </a:rPr>
                        <a:t>​​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extLst>
                  <a:ext uri="{0D108BD9-81ED-4DB2-BD59-A6C34878D82A}">
                    <a16:rowId xmlns:a16="http://schemas.microsoft.com/office/drawing/2014/main" val="3712788878"/>
                  </a:ext>
                </a:extLst>
              </a:tr>
              <a:tr h="8249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Femenino​​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>
                          <a:effectLst/>
                        </a:rPr>
                        <a:t>Una​​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dirty="0" err="1">
                          <a:effectLst/>
                        </a:rPr>
                        <a:t>Unas</a:t>
                      </a:r>
                      <a:r>
                        <a:rPr lang="en-US" sz="1700" dirty="0">
                          <a:effectLst/>
                        </a:rPr>
                        <a:t>​​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7895" marR="87895" marT="43948" marB="43948"/>
                </a:tc>
                <a:extLst>
                  <a:ext uri="{0D108BD9-81ED-4DB2-BD59-A6C34878D82A}">
                    <a16:rowId xmlns:a16="http://schemas.microsoft.com/office/drawing/2014/main" val="377977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E0AFC-8ED1-4681-B39C-08980F4F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3" y="-191"/>
            <a:ext cx="7897501" cy="60641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100" b="1" dirty="0"/>
            </a:br>
            <a:r>
              <a:rPr lang="en-US" sz="3100" b="1" kern="1200" dirty="0" err="1">
                <a:latin typeface="+mj-lt"/>
                <a:ea typeface="+mj-ea"/>
                <a:cs typeface="+mj-cs"/>
              </a:rPr>
              <a:t>Uso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:</a:t>
            </a:r>
            <a:br>
              <a:rPr lang="en-US" sz="3100" kern="1200" dirty="0"/>
            </a:br>
            <a:r>
              <a:rPr lang="en-US" sz="3100" dirty="0"/>
              <a:t>- Antecede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 un </a:t>
            </a:r>
            <a:r>
              <a:rPr lang="en-US" sz="31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sustantivo</a:t>
            </a:r>
            <a:r>
              <a:rPr lang="en-US" sz="31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común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/>
              <a:t>y </a:t>
            </a:r>
            <a:r>
              <a:rPr lang="en-US" sz="3100" dirty="0" err="1"/>
              <a:t>indican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 el </a:t>
            </a:r>
            <a:r>
              <a:rPr lang="en-US" sz="3100" kern="1200" dirty="0" err="1">
                <a:latin typeface="+mj-lt"/>
                <a:ea typeface="+mj-ea"/>
                <a:cs typeface="+mj-cs"/>
              </a:rPr>
              <a:t>género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 y </a:t>
            </a:r>
            <a:r>
              <a:rPr lang="en-US" sz="3100" kern="1200" dirty="0" err="1">
                <a:latin typeface="+mj-lt"/>
                <a:ea typeface="+mj-ea"/>
                <a:cs typeface="+mj-cs"/>
              </a:rPr>
              <a:t>número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 de los </a:t>
            </a:r>
            <a:r>
              <a:rPr lang="en-US" sz="3100" kern="1200" dirty="0" err="1">
                <a:latin typeface="+mj-lt"/>
                <a:ea typeface="+mj-ea"/>
                <a:cs typeface="+mj-cs"/>
              </a:rPr>
              <a:t>sustantivos</a:t>
            </a:r>
            <a:r>
              <a:rPr lang="en-US" sz="3100" dirty="0"/>
              <a:t>:</a:t>
            </a:r>
            <a:br>
              <a:rPr lang="en-US" sz="3100" dirty="0">
                <a:cs typeface="Calibri Light"/>
              </a:rPr>
            </a:br>
            <a:br>
              <a:rPr lang="en-US" sz="3100" kern="1200" dirty="0">
                <a:cs typeface="Calibri Light"/>
              </a:rPr>
            </a:br>
            <a:r>
              <a:rPr lang="en-US" sz="3100" b="1" dirty="0">
                <a:cs typeface="Calibri Light"/>
              </a:rPr>
              <a:t>El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coche</a:t>
            </a:r>
            <a:r>
              <a:rPr lang="en-US" sz="3100" dirty="0">
                <a:cs typeface="Calibri Light"/>
              </a:rPr>
              <a:t>  - </a:t>
            </a:r>
            <a:r>
              <a:rPr lang="en-US" sz="3100" b="1" dirty="0">
                <a:cs typeface="Calibri Light"/>
              </a:rPr>
              <a:t>los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coches</a:t>
            </a:r>
            <a:br>
              <a:rPr lang="en-US" sz="3100" dirty="0">
                <a:cs typeface="Calibri Light"/>
              </a:rPr>
            </a:br>
            <a:r>
              <a:rPr lang="en-US" sz="3100" b="1" dirty="0">
                <a:cs typeface="Calibri Light"/>
              </a:rPr>
              <a:t>La </a:t>
            </a:r>
            <a:r>
              <a:rPr lang="en-US" sz="3100" dirty="0">
                <a:cs typeface="Calibri Light"/>
              </a:rPr>
              <a:t>casa  - </a:t>
            </a:r>
            <a:r>
              <a:rPr lang="en-US" sz="3100" b="1" dirty="0">
                <a:cs typeface="Calibri Light"/>
              </a:rPr>
              <a:t>las </a:t>
            </a:r>
            <a:r>
              <a:rPr lang="en-US" sz="3100" dirty="0">
                <a:cs typeface="Calibri Light"/>
              </a:rPr>
              <a:t>casas</a:t>
            </a:r>
            <a:br>
              <a:rPr lang="en-US" sz="3100" dirty="0">
                <a:cs typeface="Calibri Light"/>
              </a:rPr>
            </a:br>
            <a:br>
              <a:rPr lang="en-US" sz="3100" dirty="0">
                <a:cs typeface="Calibri Light"/>
              </a:rPr>
            </a:br>
            <a:r>
              <a:rPr lang="en-US" sz="3100" dirty="0">
                <a:cs typeface="Calibri Light"/>
              </a:rPr>
              <a:t>- </a:t>
            </a:r>
            <a:r>
              <a:rPr lang="en-US" sz="3100" dirty="0">
                <a:solidFill>
                  <a:srgbClr val="FF0000"/>
                </a:solidFill>
                <a:cs typeface="Calibri Light"/>
              </a:rPr>
              <a:t>NO</a:t>
            </a:r>
            <a:r>
              <a:rPr lang="en-US" sz="3100" dirty="0">
                <a:cs typeface="Calibri Light"/>
              </a:rPr>
              <a:t> se </a:t>
            </a:r>
            <a:r>
              <a:rPr lang="en-US" sz="3100" dirty="0" err="1">
                <a:cs typeface="Calibri Light"/>
              </a:rPr>
              <a:t>usa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delante</a:t>
            </a:r>
            <a:r>
              <a:rPr lang="en-US" sz="3100" dirty="0">
                <a:cs typeface="Calibri Light"/>
              </a:rPr>
              <a:t> de </a:t>
            </a:r>
            <a:r>
              <a:rPr lang="en-US" sz="3100" dirty="0" err="1">
                <a:cs typeface="Calibri Light"/>
              </a:rPr>
              <a:t>nombres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propios</a:t>
            </a:r>
            <a:r>
              <a:rPr lang="en-US" sz="3100" dirty="0">
                <a:cs typeface="Calibri Light"/>
              </a:rPr>
              <a:t>.</a:t>
            </a:r>
            <a:br>
              <a:rPr lang="en-US" sz="3100" dirty="0">
                <a:cs typeface="Calibri Light"/>
              </a:rPr>
            </a:br>
            <a:r>
              <a:rPr lang="en-US" sz="3100" dirty="0">
                <a:cs typeface="Calibri Light"/>
              </a:rPr>
              <a:t>Carmen es </a:t>
            </a:r>
            <a:r>
              <a:rPr lang="en-US" sz="3100" dirty="0" err="1">
                <a:cs typeface="Calibri Light"/>
              </a:rPr>
              <a:t>arquitecta</a:t>
            </a:r>
            <a:r>
              <a:rPr lang="en-US" sz="3100" dirty="0">
                <a:cs typeface="Calibri Light"/>
              </a:rPr>
              <a:t>.</a:t>
            </a:r>
            <a:br>
              <a:rPr lang="en-US" sz="3100" dirty="0">
                <a:cs typeface="Calibri Light"/>
              </a:rPr>
            </a:br>
            <a:br>
              <a:rPr lang="en-US" sz="3100" dirty="0"/>
            </a:br>
            <a:r>
              <a:rPr lang="en-US" sz="3100" dirty="0"/>
              <a:t>- </a:t>
            </a:r>
            <a:r>
              <a:rPr lang="en-US" sz="31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:</a:t>
            </a:r>
            <a:br>
              <a:rPr lang="en-US" sz="3100" dirty="0"/>
            </a:br>
            <a:r>
              <a:rPr lang="en-US" sz="3100" dirty="0"/>
              <a:t> </a:t>
            </a:r>
            <a:r>
              <a:rPr lang="en-US" sz="3100" kern="1200" dirty="0">
                <a:latin typeface="+mj-lt"/>
                <a:ea typeface="+mj-ea"/>
                <a:cs typeface="+mj-cs"/>
              </a:rPr>
              <a:t> </a:t>
            </a:r>
            <a:endParaRPr lang="en-US" dirty="0">
              <a:cs typeface="Calibri Light" panose="020F0302020204030204"/>
            </a:endParaRPr>
          </a:p>
          <a:p>
            <a:r>
              <a:rPr lang="en-US" sz="3100" i="1" kern="1200" dirty="0">
                <a:latin typeface="+mj-lt"/>
                <a:ea typeface="+mj-ea"/>
                <a:cs typeface="+mj-cs"/>
              </a:rPr>
              <a:t> El metro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subirá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a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partir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mañana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100" b="1" i="1" kern="1200" dirty="0">
                <a:latin typeface="+mj-lt"/>
                <a:ea typeface="+mj-ea"/>
                <a:cs typeface="+mj-cs"/>
              </a:rPr>
              <a:t>el 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3,4%.</a:t>
            </a:r>
            <a:br>
              <a:rPr lang="en-US" sz="3100" i="1" kern="1200" dirty="0"/>
            </a:br>
            <a:r>
              <a:rPr lang="en-US" sz="3100" i="1" kern="1200" dirty="0">
                <a:latin typeface="+mj-lt"/>
                <a:ea typeface="+mj-ea"/>
                <a:cs typeface="+mj-cs"/>
              </a:rPr>
              <a:t>Del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año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pasado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a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este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perdimos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100" b="1" i="1" kern="1200" dirty="0">
                <a:latin typeface="+mj-lt"/>
                <a:ea typeface="+mj-ea"/>
                <a:cs typeface="+mj-cs"/>
              </a:rPr>
              <a:t>un 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8 % de </a:t>
            </a:r>
            <a:r>
              <a:rPr lang="en-US" sz="3100" i="1" kern="1200" dirty="0" err="1">
                <a:latin typeface="+mj-lt"/>
                <a:ea typeface="+mj-ea"/>
                <a:cs typeface="+mj-cs"/>
              </a:rPr>
              <a:t>salario</a:t>
            </a:r>
            <a:r>
              <a:rPr lang="en-US" sz="3100" i="1" kern="1200" dirty="0">
                <a:latin typeface="+mj-lt"/>
                <a:ea typeface="+mj-ea"/>
                <a:cs typeface="+mj-cs"/>
              </a:rPr>
              <a:t> real.</a:t>
            </a:r>
            <a:br>
              <a:rPr lang="en-US" sz="3100" kern="1200" dirty="0"/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8BEC-4AEC-4694-99CC-DCB3FB5A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Excepciones: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94A0-1675-472A-9A8F-3F4F1425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Islas</a:t>
            </a:r>
            <a:r>
              <a:rPr lang="en-US" dirty="0">
                <a:cs typeface="Calibri"/>
              </a:rPr>
              <a:t>: </a:t>
            </a:r>
            <a:r>
              <a:rPr lang="en-US" b="1" dirty="0">
                <a:cs typeface="Calibri"/>
              </a:rPr>
              <a:t>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islas</a:t>
            </a:r>
            <a:r>
              <a:rPr lang="en-US" dirty="0">
                <a:cs typeface="Calibri"/>
              </a:rPr>
              <a:t> Baleares, </a:t>
            </a:r>
            <a:r>
              <a:rPr lang="en-US" b="1" dirty="0">
                <a:cs typeface="Calibri"/>
              </a:rPr>
              <a:t>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islas</a:t>
            </a:r>
            <a:r>
              <a:rPr lang="en-US" dirty="0">
                <a:cs typeface="Calibri"/>
              </a:rPr>
              <a:t> Canarias.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Puntos </a:t>
            </a:r>
            <a:r>
              <a:rPr lang="en-US" err="1">
                <a:solidFill>
                  <a:srgbClr val="FF0000"/>
                </a:solidFill>
                <a:cs typeface="Calibri"/>
              </a:rPr>
              <a:t>cardinales</a:t>
            </a:r>
            <a:r>
              <a:rPr lang="en-US" dirty="0">
                <a:cs typeface="Calibri"/>
              </a:rPr>
              <a:t>: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sur,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este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norte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oeste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err="1">
                <a:solidFill>
                  <a:srgbClr val="FF0000"/>
                </a:solidFill>
                <a:cs typeface="Calibri"/>
              </a:rPr>
              <a:t>Países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, solo </a:t>
            </a:r>
            <a:r>
              <a:rPr lang="en-US" err="1">
                <a:solidFill>
                  <a:srgbClr val="FF0000"/>
                </a:solidFill>
                <a:cs typeface="Calibri"/>
              </a:rPr>
              <a:t>cuando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hay </a:t>
            </a:r>
            <a:r>
              <a:rPr lang="en-US" err="1">
                <a:solidFill>
                  <a:srgbClr val="FF0000"/>
                </a:solidFill>
                <a:cs typeface="Calibri"/>
              </a:rPr>
              <a:t>complemento</a:t>
            </a:r>
            <a:r>
              <a:rPr lang="en-US" dirty="0">
                <a:cs typeface="Calibri"/>
              </a:rPr>
              <a:t>: </a:t>
            </a:r>
            <a:r>
              <a:rPr lang="en-US" b="1" dirty="0">
                <a:cs typeface="Calibri"/>
              </a:rPr>
              <a:t>La</a:t>
            </a:r>
            <a:r>
              <a:rPr lang="en-US" dirty="0">
                <a:cs typeface="Calibri"/>
              </a:rPr>
              <a:t> Francia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de los </a:t>
            </a:r>
            <a:r>
              <a:rPr lang="en-US" err="1">
                <a:solidFill>
                  <a:srgbClr val="FF0000"/>
                </a:solidFill>
                <a:cs typeface="Calibri"/>
              </a:rPr>
              <a:t>años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60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Francia es un </a:t>
            </a:r>
            <a:r>
              <a:rPr lang="en-US" dirty="0" err="1">
                <a:cs typeface="Calibri"/>
              </a:rPr>
              <a:t>país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frío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Salvador, </a:t>
            </a:r>
            <a:r>
              <a:rPr lang="en-US" b="1" dirty="0">
                <a:cs typeface="Calibri"/>
              </a:rPr>
              <a:t>La</a:t>
            </a:r>
            <a:r>
              <a:rPr lang="en-US" dirty="0">
                <a:cs typeface="Calibri"/>
              </a:rPr>
              <a:t> Habana.</a:t>
            </a:r>
          </a:p>
        </p:txBody>
      </p:sp>
    </p:spTree>
    <p:extLst>
      <p:ext uri="{BB962C8B-B14F-4D97-AF65-F5344CB8AC3E}">
        <p14:creationId xmlns:p14="http://schemas.microsoft.com/office/powerpoint/2010/main" val="235437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2C2B-3BB2-4948-981A-CCE3B6B1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C7EC-5616-4344-9FA4-B2B56A88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Las palabras que </a:t>
            </a:r>
            <a:r>
              <a:rPr lang="en-US" dirty="0" err="1">
                <a:cs typeface="Calibri"/>
              </a:rPr>
              <a:t>terminan</a:t>
            </a:r>
            <a:r>
              <a:rPr lang="en-US" dirty="0">
                <a:cs typeface="Calibri"/>
              </a:rPr>
              <a:t> en –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femeninas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Las palabras que </a:t>
            </a:r>
            <a:r>
              <a:rPr lang="en-US" dirty="0" err="1">
                <a:cs typeface="Calibri"/>
              </a:rPr>
              <a:t>terminan</a:t>
            </a:r>
            <a:r>
              <a:rPr lang="en-US" dirty="0">
                <a:cs typeface="Calibri"/>
              </a:rPr>
              <a:t> en –</a:t>
            </a:r>
            <a:r>
              <a:rPr lang="en-US" dirty="0">
                <a:solidFill>
                  <a:srgbClr val="FF0000"/>
                </a:solidFill>
                <a:cs typeface="Calibri"/>
              </a:rPr>
              <a:t>o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masculinas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err="1">
                <a:solidFill>
                  <a:srgbClr val="FF0000"/>
                </a:solidFill>
                <a:cs typeface="Calibri"/>
              </a:rPr>
              <a:t>Excepciones</a:t>
            </a:r>
            <a:r>
              <a:rPr lang="en-US" dirty="0">
                <a:cs typeface="Calibri"/>
              </a:rPr>
              <a:t>- 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la</a:t>
            </a:r>
            <a:r>
              <a:rPr lang="en-US" dirty="0">
                <a:cs typeface="Calibri"/>
              </a:rPr>
              <a:t> moto (</a:t>
            </a:r>
            <a:r>
              <a:rPr lang="en-US" err="1">
                <a:cs typeface="Calibri"/>
              </a:rPr>
              <a:t>motocicleta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planeta</a:t>
            </a:r>
            <a:endParaRPr lang="en-US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mapa</a:t>
            </a:r>
            <a:endParaRPr lang="en-US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La</a:t>
            </a:r>
            <a:r>
              <a:rPr lang="en-US" dirty="0">
                <a:cs typeface="Calibri"/>
              </a:rPr>
              <a:t> mar /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el</a:t>
            </a:r>
            <a:r>
              <a:rPr lang="en-US" dirty="0">
                <a:cs typeface="Calibri"/>
              </a:rPr>
              <a:t> mar</a:t>
            </a:r>
          </a:p>
          <a:p>
            <a:r>
              <a:rPr lang="en-US" dirty="0">
                <a:cs typeface="Calibri"/>
              </a:rPr>
              <a:t>Palabras que </a:t>
            </a:r>
            <a:r>
              <a:rPr lang="en-US" err="1">
                <a:cs typeface="Calibri"/>
              </a:rPr>
              <a:t>terminan</a:t>
            </a:r>
            <a:r>
              <a:rPr lang="en-US" dirty="0">
                <a:cs typeface="Calibri"/>
              </a:rPr>
              <a:t> en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–</a:t>
            </a:r>
            <a:r>
              <a:rPr lang="en-US" err="1">
                <a:solidFill>
                  <a:srgbClr val="FF0000"/>
                </a:solidFill>
                <a:cs typeface="Calibri"/>
              </a:rPr>
              <a:t>aje</a:t>
            </a:r>
            <a:r>
              <a:rPr lang="en-US" dirty="0">
                <a:cs typeface="Calibri"/>
              </a:rPr>
              <a:t> son </a:t>
            </a:r>
            <a:r>
              <a:rPr lang="en-US" err="1">
                <a:cs typeface="Calibri"/>
              </a:rPr>
              <a:t>masculinas</a:t>
            </a:r>
            <a:r>
              <a:rPr lang="en-US" dirty="0">
                <a:cs typeface="Calibri"/>
              </a:rPr>
              <a:t>: </a:t>
            </a:r>
            <a:r>
              <a:rPr lang="en-US" b="1" dirty="0">
                <a:cs typeface="Calibri"/>
              </a:rPr>
              <a:t>el </a:t>
            </a:r>
            <a:r>
              <a:rPr lang="en-US" err="1">
                <a:cs typeface="Calibri"/>
              </a:rPr>
              <a:t>vi</a:t>
            </a:r>
            <a:r>
              <a:rPr lang="en-US" err="1">
                <a:solidFill>
                  <a:srgbClr val="FF0000"/>
                </a:solidFill>
                <a:cs typeface="Calibri"/>
              </a:rPr>
              <a:t>aje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pais</a:t>
            </a:r>
            <a:r>
              <a:rPr lang="en-US" err="1">
                <a:solidFill>
                  <a:srgbClr val="FF0000"/>
                </a:solidFill>
                <a:cs typeface="Calibri"/>
              </a:rPr>
              <a:t>aje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mens</a:t>
            </a:r>
            <a:r>
              <a:rPr lang="en-US" err="1">
                <a:solidFill>
                  <a:srgbClr val="FF0000"/>
                </a:solidFill>
                <a:cs typeface="Calibri"/>
              </a:rPr>
              <a:t>aje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75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8B036813-5145-42A9-A442-9E9474AD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7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11DB-2A5A-4C65-B5C9-658AD48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cs typeface="Calibri Light"/>
              </a:rPr>
              <a:t>Ejemplos de profesiones: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C346-70C9-4B3B-8BFB-6C686481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profesora</a:t>
            </a:r>
            <a:r>
              <a:rPr lang="en-US" dirty="0">
                <a:cs typeface="Calibri"/>
              </a:rPr>
              <a:t> – el </a:t>
            </a:r>
            <a:r>
              <a:rPr lang="en-US" dirty="0" err="1">
                <a:cs typeface="Calibri"/>
              </a:rPr>
              <a:t>profesor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arquitecta</a:t>
            </a:r>
            <a:r>
              <a:rPr lang="en-US" dirty="0">
                <a:cs typeface="Calibri"/>
              </a:rPr>
              <a:t> – el </a:t>
            </a:r>
            <a:r>
              <a:rPr lang="en-US" dirty="0" err="1">
                <a:cs typeface="Calibri"/>
              </a:rPr>
              <a:t>arquitecto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enfermera</a:t>
            </a:r>
            <a:r>
              <a:rPr lang="en-US" dirty="0">
                <a:cs typeface="Calibri"/>
              </a:rPr>
              <a:t> – el </a:t>
            </a:r>
            <a:r>
              <a:rPr lang="en-US" dirty="0" err="1">
                <a:cs typeface="Calibri"/>
              </a:rPr>
              <a:t>enfermero</a:t>
            </a:r>
          </a:p>
          <a:p>
            <a:r>
              <a:rPr lang="en-US" dirty="0">
                <a:cs typeface="Calibri"/>
              </a:rPr>
              <a:t>La </a:t>
            </a:r>
            <a:r>
              <a:rPr lang="en-US" err="1">
                <a:cs typeface="Calibri"/>
              </a:rPr>
              <a:t>fontanera</a:t>
            </a:r>
            <a:r>
              <a:rPr lang="en-US" dirty="0">
                <a:cs typeface="Calibri"/>
              </a:rPr>
              <a:t> – el </a:t>
            </a:r>
            <a:r>
              <a:rPr lang="en-US">
                <a:cs typeface="Calibri"/>
              </a:rPr>
              <a:t>fontanero (encanador)</a:t>
            </a: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empresaria</a:t>
            </a:r>
            <a:r>
              <a:rPr lang="en-US" dirty="0">
                <a:cs typeface="Calibri"/>
              </a:rPr>
              <a:t> – el empresario</a:t>
            </a: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empleada</a:t>
            </a:r>
            <a:r>
              <a:rPr lang="en-US" dirty="0">
                <a:cs typeface="Calibri"/>
              </a:rPr>
              <a:t> – el </a:t>
            </a:r>
            <a:r>
              <a:rPr lang="en-US" dirty="0" err="1">
                <a:cs typeface="Calibri"/>
              </a:rPr>
              <a:t>empleado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La </a:t>
            </a:r>
            <a:r>
              <a:rPr lang="en-US" err="1">
                <a:cs typeface="Calibri"/>
              </a:rPr>
              <a:t>carnicera</a:t>
            </a:r>
            <a:r>
              <a:rPr lang="en-US" dirty="0">
                <a:cs typeface="Calibri"/>
              </a:rPr>
              <a:t> – el </a:t>
            </a:r>
            <a:r>
              <a:rPr lang="en-US">
                <a:cs typeface="Calibri"/>
              </a:rPr>
              <a:t>carnicero (açougueiro)</a:t>
            </a:r>
          </a:p>
          <a:p>
            <a:endParaRPr lang="en-US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6701-FB0B-4A0A-AA80-AF88BDAD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Profesiones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41C2-0115-4AEF-B346-C56378F7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El </a:t>
            </a:r>
            <a:r>
              <a:rPr lang="en-US" err="1">
                <a:solidFill>
                  <a:srgbClr val="FF0000"/>
                </a:solidFill>
                <a:cs typeface="Calibri"/>
              </a:rPr>
              <a:t>estudiante</a:t>
            </a:r>
            <a:r>
              <a:rPr lang="en-US" dirty="0">
                <a:cs typeface="Calibri"/>
              </a:rPr>
              <a:t> – la </a:t>
            </a:r>
            <a:r>
              <a:rPr lang="en-US" err="1">
                <a:solidFill>
                  <a:srgbClr val="FF0000"/>
                </a:solidFill>
                <a:cs typeface="Calibri"/>
              </a:rPr>
              <a:t>estudiante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El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medico </a:t>
            </a:r>
            <a:r>
              <a:rPr lang="en-US" dirty="0">
                <a:cs typeface="Calibri"/>
              </a:rPr>
              <a:t>– la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medico</a:t>
            </a:r>
          </a:p>
          <a:p>
            <a:r>
              <a:rPr lang="en-US" dirty="0">
                <a:cs typeface="Calibri"/>
              </a:rPr>
              <a:t>El </a:t>
            </a:r>
            <a:r>
              <a:rPr lang="en-US" err="1">
                <a:solidFill>
                  <a:srgbClr val="FF0000"/>
                </a:solidFill>
                <a:cs typeface="Calibri"/>
              </a:rPr>
              <a:t>piloto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– la </a:t>
            </a:r>
            <a:r>
              <a:rPr lang="en-US" err="1">
                <a:solidFill>
                  <a:srgbClr val="FF0000"/>
                </a:solidFill>
                <a:cs typeface="Calibri"/>
              </a:rPr>
              <a:t>piloto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El </a:t>
            </a:r>
            <a:r>
              <a:rPr lang="en-US" err="1">
                <a:solidFill>
                  <a:srgbClr val="FF0000"/>
                </a:solidFill>
                <a:cs typeface="Calibri"/>
              </a:rPr>
              <a:t>recepcionista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– la </a:t>
            </a:r>
            <a:r>
              <a:rPr lang="en-US" err="1">
                <a:solidFill>
                  <a:srgbClr val="FF0000"/>
                </a:solidFill>
                <a:cs typeface="Calibri"/>
              </a:rPr>
              <a:t>recepcinista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El </a:t>
            </a:r>
            <a:r>
              <a:rPr lang="en-US" err="1">
                <a:solidFill>
                  <a:srgbClr val="FF0000"/>
                </a:solidFill>
                <a:cs typeface="Calibri"/>
              </a:rPr>
              <a:t>telefonista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– la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telefonista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La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dentista</a:t>
            </a:r>
            <a:r>
              <a:rPr lang="en-US">
                <a:ea typeface="+mn-lt"/>
                <a:cs typeface="+mn-lt"/>
              </a:rPr>
              <a:t> – el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dentista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La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eletricista</a:t>
            </a:r>
            <a:r>
              <a:rPr lang="en-US">
                <a:ea typeface="+mn-lt"/>
                <a:cs typeface="+mn-lt"/>
              </a:rPr>
              <a:t> – el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eletricista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9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4C8A-E6F6-46DE-A35A-8DD8FFBB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94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rgbClr val="FF0000"/>
                </a:solidFill>
                <a:cs typeface="Calibri Light"/>
              </a:rPr>
              <a:t>Nacionalidades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2E7D-7532-4E17-BA39-B39CEC36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" y="983414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cs typeface="Calibri"/>
              </a:rPr>
              <a:t>El </a:t>
            </a:r>
            <a:r>
              <a:rPr lang="en-US" sz="2400" err="1">
                <a:cs typeface="Calibri"/>
              </a:rPr>
              <a:t>brasileño</a:t>
            </a:r>
            <a:r>
              <a:rPr lang="en-US" sz="2400" dirty="0">
                <a:cs typeface="Calibri"/>
              </a:rPr>
              <a:t> - la </a:t>
            </a:r>
            <a:r>
              <a:rPr lang="en-US" sz="2400" err="1">
                <a:cs typeface="Calibri"/>
              </a:rPr>
              <a:t>brasileña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</a:t>
            </a:r>
            <a:r>
              <a:rPr lang="en-US" sz="2400" err="1">
                <a:cs typeface="Calibri"/>
              </a:rPr>
              <a:t>español</a:t>
            </a:r>
            <a:r>
              <a:rPr lang="en-US" sz="2400" dirty="0">
                <a:cs typeface="Calibri"/>
              </a:rPr>
              <a:t> - la </a:t>
            </a:r>
            <a:r>
              <a:rPr lang="en-US" sz="2400" err="1">
                <a:cs typeface="Calibri"/>
              </a:rPr>
              <a:t>española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</a:t>
            </a:r>
            <a:r>
              <a:rPr lang="en-US" sz="2400" err="1">
                <a:cs typeface="Calibri"/>
              </a:rPr>
              <a:t>cubano</a:t>
            </a:r>
            <a:r>
              <a:rPr lang="en-US" sz="2400" dirty="0">
                <a:cs typeface="Calibri"/>
              </a:rPr>
              <a:t> – la </a:t>
            </a:r>
            <a:r>
              <a:rPr lang="en-US" sz="2400" err="1">
                <a:cs typeface="Calibri"/>
              </a:rPr>
              <a:t>cubana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venezolano – la </a:t>
            </a:r>
            <a:r>
              <a:rPr lang="en-US" sz="2400" err="1">
                <a:cs typeface="Calibri"/>
              </a:rPr>
              <a:t>venezolana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chileno – la </a:t>
            </a:r>
            <a:r>
              <a:rPr lang="en-US" sz="2400" err="1">
                <a:cs typeface="Calibri"/>
              </a:rPr>
              <a:t>chilena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</a:t>
            </a:r>
            <a:r>
              <a:rPr lang="en-US" sz="2400" err="1">
                <a:cs typeface="Calibri"/>
              </a:rPr>
              <a:t>argentino</a:t>
            </a:r>
            <a:r>
              <a:rPr lang="en-US" sz="2400" dirty="0">
                <a:cs typeface="Calibri"/>
              </a:rPr>
              <a:t> – la </a:t>
            </a:r>
            <a:r>
              <a:rPr lang="en-US" sz="2400" err="1">
                <a:cs typeface="Calibri"/>
              </a:rPr>
              <a:t>argentina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</a:t>
            </a:r>
            <a:r>
              <a:rPr lang="en-US" sz="2400" err="1">
                <a:cs typeface="Calibri"/>
              </a:rPr>
              <a:t>uruguayo</a:t>
            </a:r>
            <a:r>
              <a:rPr lang="en-US" sz="2400" dirty="0">
                <a:cs typeface="Calibri"/>
              </a:rPr>
              <a:t> – la </a:t>
            </a:r>
            <a:r>
              <a:rPr lang="en-US" sz="2400" err="1">
                <a:cs typeface="Calibri"/>
              </a:rPr>
              <a:t>uruguaya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</a:t>
            </a:r>
            <a:r>
              <a:rPr lang="en-US" sz="2400" err="1">
                <a:cs typeface="Calibri"/>
              </a:rPr>
              <a:t>ruso</a:t>
            </a:r>
            <a:r>
              <a:rPr lang="en-US" sz="2400" dirty="0">
                <a:cs typeface="Calibri"/>
              </a:rPr>
              <a:t> – la </a:t>
            </a:r>
            <a:r>
              <a:rPr lang="en-US" sz="2400" err="1">
                <a:cs typeface="Calibri"/>
              </a:rPr>
              <a:t>rusa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</a:t>
            </a:r>
            <a:r>
              <a:rPr lang="en-US" sz="2400" err="1">
                <a:cs typeface="Calibri"/>
              </a:rPr>
              <a:t>japonés</a:t>
            </a:r>
            <a:r>
              <a:rPr lang="en-US" sz="2400" dirty="0">
                <a:cs typeface="Calibri"/>
              </a:rPr>
              <a:t> - la </a:t>
            </a:r>
            <a:r>
              <a:rPr lang="en-US" sz="2400" err="1">
                <a:cs typeface="Calibri"/>
              </a:rPr>
              <a:t>japonesa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El chino – la china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81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A3744428616E4699C39E7E88AF59C0" ma:contentTypeVersion="2" ma:contentTypeDescription="Crie um novo documento." ma:contentTypeScope="" ma:versionID="f295c248682361c06aee5c551d003b89">
  <xsd:schema xmlns:xsd="http://www.w3.org/2001/XMLSchema" xmlns:xs="http://www.w3.org/2001/XMLSchema" xmlns:p="http://schemas.microsoft.com/office/2006/metadata/properties" xmlns:ns2="e50e5811-5ed8-435b-9213-fe691517b584" targetNamespace="http://schemas.microsoft.com/office/2006/metadata/properties" ma:root="true" ma:fieldsID="d1f92b51b0daa06eb3a33e2b3709fd3d" ns2:_="">
    <xsd:import namespace="e50e5811-5ed8-435b-9213-fe691517b5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e5811-5ed8-435b-9213-fe691517b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04300B-ADFC-4D2F-9D5B-949AD4F7A424}"/>
</file>

<file path=customXml/itemProps2.xml><?xml version="1.0" encoding="utf-8"?>
<ds:datastoreItem xmlns:ds="http://schemas.openxmlformats.org/officeDocument/2006/customXml" ds:itemID="{36008553-2B67-47B6-841E-B883E3AC3293}"/>
</file>

<file path=customXml/itemProps3.xml><?xml version="1.0" encoding="utf-8"?>
<ds:datastoreItem xmlns:ds="http://schemas.openxmlformats.org/officeDocument/2006/customXml" ds:itemID="{120B7DA6-4835-4993-B971-B5CDC562D3B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Artículos </vt:lpstr>
      <vt:lpstr>Determinado     Indeterminado     </vt:lpstr>
      <vt:lpstr> Uso: - Antecede un sustantivo común y indican el género y número de los sustantivos:  El coche  - los coches La casa  - las casas  - NO se usa delante de nombres propios. Carmen es arquitecta.  - Porcentaje:     El metro subirá a partir de mañana el 3,4%. Del año pasado a este perdimos un 8 % de salario real. </vt:lpstr>
      <vt:lpstr>Excepciones:</vt:lpstr>
      <vt:lpstr>PowerPoint Presentation</vt:lpstr>
      <vt:lpstr>PowerPoint Presentation</vt:lpstr>
      <vt:lpstr>Ejemplos de profesiones:</vt:lpstr>
      <vt:lpstr>Profesiones</vt:lpstr>
      <vt:lpstr>Nacionalidades</vt:lpstr>
      <vt:lpstr>Nacionalidades</vt:lpstr>
      <vt:lpstr>"El" sustituye "La" delante de sustantivo femenino que empiezan por "a" tónica  El agua   - las aguas    /  Un agua  - unas aguas El hada   - las hadas   /   Un hada -  unas hadas El área    - las áreas   /   Un área  - unas áreas  la amiga – las amigas (sust. Femenino) el armario – los armarios. (sust. Masculino) el árbol - los arboles (sust. Masculino)   la sal  </vt:lpstr>
      <vt:lpstr>     Ejemplos:   La calle es larga. El vecino está ocupado. La vecina está ocupada.  Las hijas de José están en España. Los hijos de José están en España. Los días están más cortos.         </vt:lpstr>
      <vt:lpstr>Contracciones  de + el = del  a + el = al  Ejemplos:  La casa del hombre El lunes vamos al mercado  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/>
  <cp:revision>1131</cp:revision>
  <dcterms:created xsi:type="dcterms:W3CDTF">2020-05-21T20:19:57Z</dcterms:created>
  <dcterms:modified xsi:type="dcterms:W3CDTF">2022-04-24T14:46:21Z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0x01010052A3744428616E4699C39E7E88AF59C0</vt:lpwstr>
  </property>
</Properties>
</file>