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4141" r:id="rId5"/>
  </p:sldMasterIdLst>
  <p:sldIdLst>
    <p:sldId id="261" r:id="rId6"/>
    <p:sldId id="257" r:id="rId7"/>
    <p:sldId id="270" r:id="rId8"/>
    <p:sldId id="262" r:id="rId9"/>
    <p:sldId id="265" r:id="rId10"/>
    <p:sldId id="258" r:id="rId11"/>
    <p:sldId id="259" r:id="rId12"/>
    <p:sldId id="271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692D7-C147-EAB2-2253-DD593D96DF47}" v="77" dt="2022-02-19T13:39:19.535"/>
    <p1510:client id="{09F561F4-1CEB-413A-A1B7-388B65E6F60F}" v="157" dt="2020-08-16T18:48:26.873"/>
    <p1510:client id="{373E8052-2A55-4A8F-B7BC-4AD10986A33B}" v="280" dt="2020-08-27T13:50:59.532"/>
    <p1510:client id="{49B1EAE7-23DD-43DD-A271-31AC65FB3EF8}" v="2" dt="2021-02-07T18:23:42.091"/>
    <p1510:client id="{8DFFF6B2-9E96-270A-C1E2-E13C548044B3}" v="1402" dt="2020-08-23T15:35:28.998"/>
    <p1510:client id="{CD3F5B44-DFF5-4DDD-9E59-DD6B2182B041}" v="20" dt="2021-02-22T11:43:28.421"/>
    <p1510:client id="{D55F7C85-6C46-BBA0-1CF8-665E3CBA21B7}" v="619" dt="2021-02-24T01:24:13.971"/>
    <p1510:client id="{D658B984-20CA-46EF-8D97-F3AF0EBE5CE0}" v="648" dt="2020-08-31T15:25:30.861"/>
    <p1510:client id="{F9AEDD66-0264-0C2D-44E0-EF8580EB1BC4}" v="299" dt="2021-02-23T11:50:07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3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2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7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9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9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15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71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8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1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1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2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Picture 2" descr="A windmill on a dirt road&#10;&#10;Description automatically generated">
            <a:extLst>
              <a:ext uri="{FF2B5EF4-FFF2-40B4-BE49-F238E27FC236}">
                <a16:creationId xmlns:a16="http://schemas.microsoft.com/office/drawing/2014/main" id="{8FDE20C0-48B9-4ECB-A2CF-A98EEBE7D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5" r="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F7D843-757D-4B1D-AB1A-7DCB8F7739AB}"/>
              </a:ext>
            </a:extLst>
          </p:cNvPr>
          <p:cNvSpPr txBox="1"/>
          <p:nvPr/>
        </p:nvSpPr>
        <p:spPr>
          <a:xfrm>
            <a:off x="5331824" y="1225938"/>
            <a:ext cx="326804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alibri Light"/>
                <a:cs typeface="Segoe UI"/>
              </a:rPr>
              <a:t>Español 1</a:t>
            </a:r>
            <a:r>
              <a:rPr lang="en-US" sz="2000" dirty="0">
                <a:latin typeface="Calibri Light"/>
                <a:cs typeface="Segoe UI"/>
              </a:rPr>
              <a:t>​</a:t>
            </a:r>
          </a:p>
          <a:p>
            <a:pPr algn="ctr"/>
            <a:r>
              <a:rPr lang="en-US" sz="2000" dirty="0">
                <a:latin typeface="Calibri Light"/>
                <a:cs typeface="Segoe UI"/>
              </a:rPr>
              <a:t>​</a:t>
            </a:r>
          </a:p>
          <a:p>
            <a:pPr algn="ctr"/>
            <a:r>
              <a:rPr lang="en-US" sz="2000" b="1">
                <a:latin typeface="Calibri Light"/>
                <a:cs typeface="Segoe UI"/>
              </a:rPr>
              <a:t>- ¿Español o Castellano?</a:t>
            </a:r>
            <a:r>
              <a:rPr lang="en-US" sz="2000" dirty="0">
                <a:latin typeface="Calibri Light"/>
                <a:cs typeface="Segoe UI"/>
              </a:rPr>
              <a:t>​</a:t>
            </a:r>
          </a:p>
          <a:p>
            <a:pPr algn="ctr"/>
            <a:r>
              <a:rPr lang="en-US" sz="2000" b="1">
                <a:latin typeface="Calibri Light"/>
                <a:cs typeface="Segoe UI"/>
              </a:rPr>
              <a:t>- Orígen</a:t>
            </a:r>
            <a:r>
              <a:rPr lang="en-US" sz="2000" b="1" dirty="0">
                <a:latin typeface="Calibri Light"/>
                <a:cs typeface="Segoe UI"/>
              </a:rPr>
              <a:t> de la </a:t>
            </a:r>
            <a:r>
              <a:rPr lang="en-US" sz="2000" b="1" err="1">
                <a:latin typeface="Calibri Light"/>
                <a:cs typeface="Segoe UI"/>
              </a:rPr>
              <a:t>lengua</a:t>
            </a:r>
            <a:r>
              <a:rPr lang="en-US" sz="2000" b="1" dirty="0">
                <a:latin typeface="Calibri Light"/>
                <a:cs typeface="Segoe UI"/>
              </a:rPr>
              <a:t>​</a:t>
            </a:r>
          </a:p>
          <a:p>
            <a:pPr algn="ctr"/>
            <a:r>
              <a:rPr lang="en-US" sz="2000" b="1">
                <a:latin typeface="Calibri Light"/>
                <a:cs typeface="Segoe UI"/>
              </a:rPr>
              <a:t>- Lenguas habladas en España</a:t>
            </a:r>
            <a:r>
              <a:rPr lang="en-US" sz="2000" b="1" dirty="0">
                <a:latin typeface="Calibri Light"/>
                <a:cs typeface="Segoe UI"/>
              </a:rPr>
              <a:t>​</a:t>
            </a:r>
          </a:p>
          <a:p>
            <a:pPr algn="ctr"/>
            <a:r>
              <a:rPr lang="en-US" sz="2000" b="1">
                <a:latin typeface="Calibri Light"/>
                <a:cs typeface="Segoe UI"/>
              </a:rPr>
              <a:t>- El </a:t>
            </a:r>
            <a:r>
              <a:rPr lang="en-US" sz="2000" b="1" err="1">
                <a:latin typeface="Calibri Light"/>
                <a:cs typeface="Segoe UI"/>
              </a:rPr>
              <a:t>alfabeto</a:t>
            </a:r>
            <a:endParaRPr lang="en-US" sz="2000" b="1">
              <a:latin typeface="Calibri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8140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1D6DB-28FC-4D2A-8235-CCAD9B6EDFF6}"/>
              </a:ext>
            </a:extLst>
          </p:cNvPr>
          <p:cNvSpPr txBox="1"/>
          <p:nvPr/>
        </p:nvSpPr>
        <p:spPr>
          <a:xfrm>
            <a:off x="702734" y="300567"/>
            <a:ext cx="10860615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_tradnl" b="1" dirty="0">
                <a:solidFill>
                  <a:srgbClr val="FF0000"/>
                </a:solidFill>
                <a:latin typeface="Arial"/>
              </a:rPr>
              <a:t>ch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-</a:t>
            </a:r>
            <a:r>
              <a:rPr lang="es-ES_tradnl" dirty="0">
                <a:latin typeface="Arial"/>
              </a:rPr>
              <a:t> como “</a:t>
            </a:r>
            <a:r>
              <a:rPr lang="es-ES_tradnl" err="1">
                <a:latin typeface="Arial"/>
              </a:rPr>
              <a:t>tch</a:t>
            </a:r>
            <a:r>
              <a:rPr lang="es-ES_tradnl" dirty="0">
                <a:latin typeface="Arial"/>
              </a:rPr>
              <a:t>”: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CHILE - CHOCOLATE - MUCHO.</a:t>
            </a:r>
            <a:endParaRPr lang="es-ES_tradnl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r>
              <a:rPr lang="es-ES_tradnl" b="1" dirty="0">
                <a:solidFill>
                  <a:srgbClr val="FF0000"/>
                </a:solidFill>
                <a:latin typeface="Arial"/>
              </a:rPr>
              <a:t>d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- </a:t>
            </a:r>
            <a:r>
              <a:rPr lang="es-ES_tradnl" dirty="0">
                <a:latin typeface="Arial"/>
              </a:rPr>
              <a:t>como en portugués, pero hay que observar que delante de la </a:t>
            </a:r>
            <a:r>
              <a:rPr lang="es-ES_tradnl" i="1" u="sng" dirty="0">
                <a:latin typeface="Arial"/>
              </a:rPr>
              <a:t>e</a:t>
            </a:r>
            <a:r>
              <a:rPr lang="es-ES_tradnl" dirty="0">
                <a:latin typeface="Arial"/>
              </a:rPr>
              <a:t> </a:t>
            </a:r>
            <a:r>
              <a:rPr lang="es-ES_tradnl" err="1">
                <a:latin typeface="Arial"/>
              </a:rPr>
              <a:t>e</a:t>
            </a:r>
            <a:r>
              <a:rPr lang="es-ES_tradnl" dirty="0">
                <a:latin typeface="Arial"/>
              </a:rPr>
              <a:t> </a:t>
            </a:r>
            <a:r>
              <a:rPr lang="es-ES_tradnl" i="1" u="sng" dirty="0">
                <a:latin typeface="Arial"/>
              </a:rPr>
              <a:t>i</a:t>
            </a:r>
            <a:r>
              <a:rPr lang="es-ES_tradnl" dirty="0">
                <a:latin typeface="Arial"/>
              </a:rPr>
              <a:t> nunca se palataliza: 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DÍA - CONDE - DONDE.</a:t>
            </a:r>
            <a:endParaRPr lang="es-ES_tradnl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dirty="0">
              <a:latin typeface="Arial"/>
              <a:cs typeface="Arial"/>
            </a:endParaRPr>
          </a:p>
          <a:p>
            <a:pPr algn="just"/>
            <a:r>
              <a:rPr lang="es-ES_tradnl" b="1" dirty="0">
                <a:solidFill>
                  <a:srgbClr val="FF0000"/>
                </a:solidFill>
                <a:latin typeface="Arial"/>
              </a:rPr>
              <a:t>d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-</a:t>
            </a:r>
            <a:r>
              <a:rPr lang="es-ES_tradnl" dirty="0">
                <a:latin typeface="Arial"/>
              </a:rPr>
              <a:t> al final de palabras, tiene pronunciación muy suave, casi muda: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USTED - MADRID - AMISTAD - BONDAD - MALDAD.</a:t>
            </a:r>
            <a:endParaRPr lang="es-ES_tradnl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dirty="0">
              <a:latin typeface="Arial"/>
            </a:endParaRPr>
          </a:p>
          <a:p>
            <a:pPr algn="just"/>
            <a:r>
              <a:rPr lang="es-ES_tradnl" b="1" dirty="0">
                <a:solidFill>
                  <a:srgbClr val="FF0000"/>
                </a:solidFill>
                <a:latin typeface="Arial"/>
              </a:rPr>
              <a:t>g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-</a:t>
            </a:r>
            <a:r>
              <a:rPr lang="es-ES_tradnl" dirty="0">
                <a:latin typeface="Arial"/>
              </a:rPr>
              <a:t> delante de la </a:t>
            </a:r>
            <a:r>
              <a:rPr lang="es-ES_tradnl" i="1" u="sng" dirty="0">
                <a:latin typeface="Arial"/>
              </a:rPr>
              <a:t>a</a:t>
            </a:r>
            <a:r>
              <a:rPr lang="es-ES_tradnl" dirty="0">
                <a:latin typeface="Arial"/>
              </a:rPr>
              <a:t>, </a:t>
            </a:r>
            <a:r>
              <a:rPr lang="es-ES_tradnl" i="1" u="sng" dirty="0">
                <a:latin typeface="Arial"/>
              </a:rPr>
              <a:t>o</a:t>
            </a:r>
            <a:r>
              <a:rPr lang="es-ES_tradnl" dirty="0">
                <a:latin typeface="Arial"/>
              </a:rPr>
              <a:t>, </a:t>
            </a:r>
            <a:r>
              <a:rPr lang="es-ES_tradnl" i="1" u="sng" dirty="0">
                <a:latin typeface="Arial"/>
              </a:rPr>
              <a:t>u</a:t>
            </a:r>
            <a:r>
              <a:rPr lang="es-ES_tradnl" dirty="0">
                <a:latin typeface="Arial"/>
              </a:rPr>
              <a:t>, como en portugués: 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GATO - GOTA - GUSANO.</a:t>
            </a:r>
            <a:endParaRPr lang="es-ES_tradnl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dirty="0">
              <a:latin typeface="Arial"/>
            </a:endParaRPr>
          </a:p>
          <a:p>
            <a:pPr algn="just"/>
            <a:r>
              <a:rPr lang="es-ES_tradnl" b="1" dirty="0">
                <a:solidFill>
                  <a:srgbClr val="FF0000"/>
                </a:solidFill>
                <a:latin typeface="Arial"/>
              </a:rPr>
              <a:t>g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-</a:t>
            </a:r>
            <a:r>
              <a:rPr lang="es-ES_tradnl" dirty="0">
                <a:latin typeface="Arial"/>
              </a:rPr>
              <a:t> delante de la </a:t>
            </a:r>
            <a:r>
              <a:rPr lang="es-ES_tradnl" i="1" u="sng" dirty="0">
                <a:latin typeface="Arial"/>
              </a:rPr>
              <a:t>e</a:t>
            </a:r>
            <a:r>
              <a:rPr lang="es-ES_tradnl" dirty="0">
                <a:latin typeface="Arial"/>
              </a:rPr>
              <a:t>, e </a:t>
            </a:r>
            <a:r>
              <a:rPr lang="es-ES_tradnl" i="1" u="sng" dirty="0">
                <a:latin typeface="Arial"/>
              </a:rPr>
              <a:t>i</a:t>
            </a:r>
            <a:r>
              <a:rPr lang="es-ES_tradnl" dirty="0">
                <a:latin typeface="Arial"/>
              </a:rPr>
              <a:t> tiene un sonido fuerte, gutural: 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GEMELO - GITANO - GIGANTE.</a:t>
            </a:r>
            <a:endParaRPr lang="es-ES_tradnl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dirty="0">
              <a:latin typeface="Arial"/>
            </a:endParaRPr>
          </a:p>
          <a:p>
            <a:pPr algn="just"/>
            <a:r>
              <a:rPr lang="es-ES_tradnl" b="1" dirty="0">
                <a:solidFill>
                  <a:srgbClr val="FF0000"/>
                </a:solidFill>
                <a:latin typeface="Arial"/>
              </a:rPr>
              <a:t>h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-</a:t>
            </a:r>
            <a:r>
              <a:rPr lang="es-ES_tradnl" dirty="0">
                <a:latin typeface="Arial"/>
              </a:rPr>
              <a:t> es siempre muda: 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HORA - AHORA - ALHAMBRA - HOTEL - HOSPITAL.</a:t>
            </a:r>
            <a:endParaRPr lang="es-ES_tradnl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dirty="0">
              <a:latin typeface="Arial"/>
            </a:endParaRPr>
          </a:p>
          <a:p>
            <a:pPr algn="just"/>
            <a:r>
              <a:rPr lang="es-ES_tradnl" b="1" dirty="0">
                <a:solidFill>
                  <a:srgbClr val="FF0000"/>
                </a:solidFill>
                <a:latin typeface="Arial"/>
              </a:rPr>
              <a:t>j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- </a:t>
            </a:r>
            <a:r>
              <a:rPr lang="es-ES_tradnl" dirty="0">
                <a:latin typeface="Arial"/>
              </a:rPr>
              <a:t>tiene un sonido fuerte, gutural: 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JAMÓN - JEFE - JIRAFA - JOTA - JUSTO</a:t>
            </a:r>
            <a:r>
              <a:rPr lang="es-ES_tradnl" dirty="0">
                <a:latin typeface="Arial"/>
              </a:rPr>
              <a:t>.</a:t>
            </a:r>
            <a:endParaRPr lang="es-ES_tradnl">
              <a:latin typeface="Arial"/>
              <a:cs typeface="Arial"/>
            </a:endParaRPr>
          </a:p>
          <a:p>
            <a:pPr algn="just"/>
            <a:endParaRPr lang="es-ES_tradnl" dirty="0">
              <a:latin typeface="Arial"/>
            </a:endParaRPr>
          </a:p>
          <a:p>
            <a:pPr algn="just"/>
            <a:r>
              <a:rPr lang="es-ES_tradnl" b="1" dirty="0">
                <a:solidFill>
                  <a:srgbClr val="FF0000"/>
                </a:solidFill>
                <a:latin typeface="Arial"/>
              </a:rPr>
              <a:t>l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- </a:t>
            </a:r>
            <a:r>
              <a:rPr lang="es-ES_tradnl" dirty="0">
                <a:latin typeface="Arial"/>
              </a:rPr>
              <a:t>como en portugués; sin embargo, debe observar que al final de sílaba o palabra, nunca suena como la </a:t>
            </a:r>
            <a:r>
              <a:rPr lang="es-ES_tradnl" i="1" u="sng" dirty="0">
                <a:latin typeface="Arial"/>
              </a:rPr>
              <a:t>u</a:t>
            </a:r>
            <a:r>
              <a:rPr lang="es-ES_tradnl" dirty="0">
                <a:latin typeface="Arial"/>
              </a:rPr>
              <a:t>, como ocurre en portugués: 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CANAL - PAPEL - BARRIL - GOL - BAÚL.</a:t>
            </a:r>
            <a:endParaRPr lang="es-ES_tradnl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dirty="0">
              <a:latin typeface="Arial"/>
            </a:endParaRPr>
          </a:p>
          <a:p>
            <a:pPr algn="just"/>
            <a:r>
              <a:rPr lang="es-ES_tradnl" b="1" dirty="0">
                <a:solidFill>
                  <a:srgbClr val="FF0000"/>
                </a:solidFill>
                <a:latin typeface="Arial"/>
              </a:rPr>
              <a:t>ll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- </a:t>
            </a:r>
            <a:r>
              <a:rPr lang="es-ES_tradnl" dirty="0">
                <a:latin typeface="Arial"/>
              </a:rPr>
              <a:t>suena, en general, como la </a:t>
            </a:r>
            <a:r>
              <a:rPr lang="es-ES_tradnl" i="1" u="sng" err="1">
                <a:latin typeface="Arial"/>
              </a:rPr>
              <a:t>lh</a:t>
            </a:r>
            <a:r>
              <a:rPr lang="es-ES_tradnl" dirty="0">
                <a:latin typeface="Arial"/>
              </a:rPr>
              <a:t> del portugués:</a:t>
            </a:r>
            <a:r>
              <a:rPr lang="es-ES_tradnl" dirty="0">
                <a:solidFill>
                  <a:srgbClr val="FF0000"/>
                </a:solidFill>
                <a:latin typeface="Arial"/>
              </a:rPr>
              <a:t> CALLA - CALLE - GALLINA - POLLO - LLUVIA.</a:t>
            </a:r>
            <a:r>
              <a:rPr lang="es-ES_tradnl" dirty="0">
                <a:latin typeface="Arial"/>
              </a:rPr>
              <a:t> Tanto en España como en Hispanoamérica pueden producirse variantes de este fonema. En algunas zonas de pronuncia como </a:t>
            </a:r>
            <a:r>
              <a:rPr lang="es-ES_tradnl" i="1" u="sng" dirty="0">
                <a:latin typeface="Arial"/>
              </a:rPr>
              <a:t>dj</a:t>
            </a:r>
            <a:r>
              <a:rPr lang="es-ES_tradnl" dirty="0">
                <a:latin typeface="Arial"/>
              </a:rPr>
              <a:t> (sorda o sonora), en otras como la </a:t>
            </a:r>
            <a:r>
              <a:rPr lang="es-ES_tradnl" i="1" u="sng" dirty="0">
                <a:latin typeface="Arial"/>
              </a:rPr>
              <a:t>j</a:t>
            </a:r>
            <a:r>
              <a:rPr lang="es-ES_tradnl" dirty="0">
                <a:latin typeface="Arial"/>
              </a:rPr>
              <a:t> o la </a:t>
            </a:r>
            <a:r>
              <a:rPr lang="es-ES_tradnl" i="1" u="sng" dirty="0">
                <a:latin typeface="Arial"/>
              </a:rPr>
              <a:t>i</a:t>
            </a:r>
            <a:r>
              <a:rPr lang="es-ES_tradnl" dirty="0">
                <a:latin typeface="Arial"/>
              </a:rPr>
              <a:t> portuguesa.</a:t>
            </a:r>
            <a:endParaRPr lang="es-ES_tradnl" dirty="0">
              <a:latin typeface="Arial"/>
              <a:cs typeface="Arial"/>
            </a:endParaRPr>
          </a:p>
          <a:p>
            <a:pPr algn="just"/>
            <a:endParaRPr lang="es-ES_tradnl" dirty="0">
              <a:latin typeface="Arial"/>
            </a:endParaRPr>
          </a:p>
          <a:p>
            <a:pPr algn="just"/>
            <a:endParaRPr lang="es-ES_tradnl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2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63D93-F6C6-4EBE-862D-27E88A61B43A}"/>
              </a:ext>
            </a:extLst>
          </p:cNvPr>
          <p:cNvSpPr txBox="1"/>
          <p:nvPr/>
        </p:nvSpPr>
        <p:spPr>
          <a:xfrm>
            <a:off x="692150" y="395817"/>
            <a:ext cx="10511366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s-ES" sz="2000" b="1" dirty="0">
              <a:latin typeface="Arial"/>
            </a:endParaRPr>
          </a:p>
          <a:p>
            <a:pPr algn="just"/>
            <a:r>
              <a:rPr lang="es-ES" sz="2000" b="1" dirty="0">
                <a:solidFill>
                  <a:srgbClr val="FF0000"/>
                </a:solidFill>
                <a:latin typeface="Arial"/>
              </a:rPr>
              <a:t>ñ</a:t>
            </a:r>
            <a:r>
              <a:rPr lang="es-ES" sz="2000" dirty="0">
                <a:solidFill>
                  <a:srgbClr val="FF0000"/>
                </a:solidFill>
                <a:latin typeface="Arial"/>
              </a:rPr>
              <a:t> - </a:t>
            </a:r>
            <a:r>
              <a:rPr lang="es-ES" sz="2000" dirty="0">
                <a:latin typeface="Arial"/>
              </a:rPr>
              <a:t>suena como la </a:t>
            </a:r>
            <a:r>
              <a:rPr lang="es-ES" sz="2000" i="1" u="sng" err="1">
                <a:latin typeface="Arial"/>
              </a:rPr>
              <a:t>nh</a:t>
            </a:r>
            <a:r>
              <a:rPr lang="es-ES" sz="2000" dirty="0">
                <a:latin typeface="Arial"/>
              </a:rPr>
              <a:t> del portugués: </a:t>
            </a:r>
            <a:r>
              <a:rPr lang="es-ES" sz="2000" dirty="0">
                <a:solidFill>
                  <a:srgbClr val="FF0000"/>
                </a:solidFill>
                <a:latin typeface="Arial"/>
              </a:rPr>
              <a:t>ESPAÑA - PEQUEÑO - PAÑUELO - NIÑO.</a:t>
            </a:r>
            <a:endParaRPr lang="es-ES_tradnl" sz="2000">
              <a:solidFill>
                <a:srgbClr val="FF0000"/>
              </a:solidFill>
              <a:ea typeface="+mn-lt"/>
              <a:cs typeface="+mn-lt"/>
            </a:endParaRPr>
          </a:p>
          <a:p>
            <a:pPr algn="just"/>
            <a:endParaRPr lang="es-ES" sz="2000" dirty="0">
              <a:latin typeface="Arial"/>
            </a:endParaRPr>
          </a:p>
          <a:p>
            <a:pPr algn="just"/>
            <a:r>
              <a:rPr lang="es-ES_tradnl" sz="2000" b="1" dirty="0">
                <a:solidFill>
                  <a:srgbClr val="FF0000"/>
                </a:solidFill>
                <a:latin typeface="Arial"/>
              </a:rPr>
              <a:t>r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 -</a:t>
            </a:r>
            <a:r>
              <a:rPr lang="es-ES_tradnl" sz="2000" dirty="0">
                <a:latin typeface="Arial"/>
              </a:rPr>
              <a:t> puede ser suave, como en : 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PARADO - QUERER - CARICIA - CARO.</a:t>
            </a:r>
            <a:endParaRPr lang="es-ES_tradnl">
              <a:solidFill>
                <a:srgbClr val="FF0000"/>
              </a:solidFill>
            </a:endParaRPr>
          </a:p>
          <a:p>
            <a:pPr algn="just"/>
            <a:endParaRPr lang="es-ES_tradnl" sz="2000" dirty="0">
              <a:latin typeface="Arial"/>
            </a:endParaRPr>
          </a:p>
          <a:p>
            <a:pPr algn="just"/>
            <a:r>
              <a:rPr lang="es-ES_tradnl" sz="2000" b="1" dirty="0">
                <a:solidFill>
                  <a:srgbClr val="FF0000"/>
                </a:solidFill>
                <a:latin typeface="Arial"/>
              </a:rPr>
              <a:t>r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 - </a:t>
            </a:r>
            <a:r>
              <a:rPr lang="es-ES_tradnl" sz="2000" dirty="0">
                <a:latin typeface="Arial"/>
              </a:rPr>
              <a:t>también puede ser fuerte cuando:</a:t>
            </a:r>
            <a:endParaRPr lang="es-ES_tradnl" sz="200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r>
              <a:rPr lang="es-ES_tradnl" sz="2000" dirty="0">
                <a:latin typeface="Arial"/>
              </a:rPr>
              <a:t>está al comienzo de la palabra: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 RÁPIDO - RESPUESTA - RICO - ROPA - RUTA - ROSA.</a:t>
            </a:r>
            <a:endParaRPr lang="es-ES_tradnl" sz="200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r>
              <a:rPr lang="es-ES_tradnl" sz="2000" dirty="0">
                <a:latin typeface="Arial"/>
              </a:rPr>
              <a:t>está duplicada entre vocales: 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PARRA - CARRETERA - BARRIL - CARRO - CARRUSEL.</a:t>
            </a:r>
            <a:endParaRPr lang="es-ES_tradnl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r>
              <a:rPr lang="es-ES_tradnl" sz="2000" dirty="0">
                <a:latin typeface="Arial"/>
              </a:rPr>
              <a:t>va después de consonantes: 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ENROLLAR - HONRA - ALREDEDOR.</a:t>
            </a:r>
            <a:endParaRPr lang="es-ES_tradnl" sz="200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sz="2000" dirty="0">
              <a:latin typeface="Arial"/>
            </a:endParaRPr>
          </a:p>
          <a:p>
            <a:pPr algn="just"/>
            <a:r>
              <a:rPr lang="es-ES_tradnl" sz="2000" b="1" dirty="0">
                <a:solidFill>
                  <a:srgbClr val="FF0000"/>
                </a:solidFill>
                <a:latin typeface="Arial"/>
              </a:rPr>
              <a:t>t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-</a:t>
            </a:r>
            <a:r>
              <a:rPr lang="es-ES_tradnl" sz="2000" dirty="0">
                <a:latin typeface="Arial"/>
              </a:rPr>
              <a:t> como en portugués, pero hay que observar que nunca se palataliza delante de la </a:t>
            </a:r>
            <a:r>
              <a:rPr lang="es-ES_tradnl" sz="2000" b="1" i="1" u="sng" dirty="0">
                <a:latin typeface="Arial"/>
              </a:rPr>
              <a:t>e</a:t>
            </a:r>
            <a:r>
              <a:rPr lang="es-ES_tradnl" sz="2000" dirty="0">
                <a:latin typeface="Arial"/>
              </a:rPr>
              <a:t> </a:t>
            </a:r>
            <a:r>
              <a:rPr lang="es-ES_tradnl" sz="2000" err="1">
                <a:latin typeface="Arial"/>
              </a:rPr>
              <a:t>e</a:t>
            </a:r>
            <a:r>
              <a:rPr lang="es-ES_tradnl" sz="2000" dirty="0">
                <a:latin typeface="Arial"/>
              </a:rPr>
              <a:t> </a:t>
            </a:r>
            <a:r>
              <a:rPr lang="es-ES_tradnl" sz="2000" b="1" i="1" u="sng" dirty="0">
                <a:latin typeface="Arial"/>
              </a:rPr>
              <a:t>i</a:t>
            </a:r>
            <a:r>
              <a:rPr lang="es-ES_tradnl" sz="2000" dirty="0">
                <a:latin typeface="Arial"/>
              </a:rPr>
              <a:t>, como suele ocurrir en algunas regiones de Brasil: 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TÍA - GENTE - GERENTE - ANISTÍA - TACAÑO - TODO - TURRÓN.</a:t>
            </a:r>
            <a:endParaRPr lang="es-ES_tradnl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r>
              <a:rPr lang="es-ES_tradnl" sz="2000" b="1" dirty="0">
                <a:solidFill>
                  <a:srgbClr val="FF0000"/>
                </a:solidFill>
                <a:latin typeface="Arial"/>
              </a:rPr>
              <a:t>w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 -</a:t>
            </a:r>
            <a:r>
              <a:rPr lang="es-ES_tradnl" sz="2000" dirty="0">
                <a:latin typeface="Arial"/>
              </a:rPr>
              <a:t>  suena como la </a:t>
            </a:r>
            <a:r>
              <a:rPr lang="es-ES_tradnl" sz="2000" b="1" i="1" u="sng" dirty="0">
                <a:latin typeface="Arial"/>
              </a:rPr>
              <a:t>b</a:t>
            </a:r>
            <a:r>
              <a:rPr lang="es-ES_tradnl" sz="2000" dirty="0">
                <a:latin typeface="Arial"/>
              </a:rPr>
              <a:t> o suena como la </a:t>
            </a:r>
            <a:r>
              <a:rPr lang="es-ES_tradnl" sz="2000" b="1" i="1" u="sng" dirty="0">
                <a:latin typeface="Arial"/>
              </a:rPr>
              <a:t>u</a:t>
            </a:r>
            <a:r>
              <a:rPr lang="es-ES_tradnl" sz="2000" dirty="0">
                <a:latin typeface="Arial"/>
              </a:rPr>
              <a:t>: 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WILLIAM - WILMA</a:t>
            </a:r>
            <a:r>
              <a:rPr lang="es-ES_tradnl" sz="2000" dirty="0">
                <a:latin typeface="Arial"/>
              </a:rPr>
              <a:t>.</a:t>
            </a:r>
            <a:endParaRPr lang="es-ES_tradnl" sz="2000" dirty="0">
              <a:latin typeface="Arial"/>
              <a:cs typeface="Arial"/>
            </a:endParaRPr>
          </a:p>
          <a:p>
            <a:pPr algn="just"/>
            <a:endParaRPr lang="es-ES_tradnl" sz="2000" dirty="0">
              <a:latin typeface="Arial"/>
              <a:cs typeface="Arial"/>
            </a:endParaRPr>
          </a:p>
          <a:p>
            <a:pPr algn="just"/>
            <a:endParaRPr lang="es-ES_tradnl" sz="2000" dirty="0">
              <a:latin typeface="Arial"/>
              <a:cs typeface="Arial"/>
            </a:endParaRPr>
          </a:p>
          <a:p>
            <a:pPr algn="just"/>
            <a:endParaRPr lang="es-ES_tradnl" sz="2000" dirty="0">
              <a:latin typeface="Arial"/>
              <a:cs typeface="Arial"/>
            </a:endParaRPr>
          </a:p>
          <a:p>
            <a:endParaRPr lang="es-ES_tradnl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23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269A9-8AD7-4DD6-BB56-BB74081A1ED6}"/>
              </a:ext>
            </a:extLst>
          </p:cNvPr>
          <p:cNvSpPr txBox="1"/>
          <p:nvPr/>
        </p:nvSpPr>
        <p:spPr>
          <a:xfrm>
            <a:off x="1634067" y="2057400"/>
            <a:ext cx="863811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  <a:latin typeface="Arial"/>
                <a:cs typeface="Segoe UI"/>
              </a:rPr>
              <a:t>x</a:t>
            </a:r>
            <a:r>
              <a:rPr lang="es-ES" dirty="0">
                <a:solidFill>
                  <a:srgbClr val="FF0000"/>
                </a:solidFill>
                <a:latin typeface="Arial"/>
                <a:cs typeface="Segoe UI"/>
              </a:rPr>
              <a:t> </a:t>
            </a:r>
            <a:r>
              <a:rPr lang="es-ES" dirty="0">
                <a:latin typeface="Arial"/>
                <a:cs typeface="Segoe UI"/>
              </a:rPr>
              <a:t>- delante de vocales suena como </a:t>
            </a:r>
            <a:r>
              <a:rPr lang="es-ES" b="1" i="1" dirty="0">
                <a:latin typeface="Arial"/>
                <a:cs typeface="Segoe UI"/>
              </a:rPr>
              <a:t>ks</a:t>
            </a:r>
            <a:r>
              <a:rPr lang="es-ES" dirty="0">
                <a:latin typeface="Arial"/>
                <a:cs typeface="Segoe UI"/>
              </a:rPr>
              <a:t>: </a:t>
            </a:r>
            <a:r>
              <a:rPr lang="es-ES" dirty="0">
                <a:solidFill>
                  <a:srgbClr val="FF0000"/>
                </a:solidFill>
                <a:latin typeface="Arial"/>
                <a:cs typeface="Segoe UI"/>
              </a:rPr>
              <a:t>SEXO</a:t>
            </a:r>
            <a:r>
              <a:rPr lang="es-ES" dirty="0">
                <a:latin typeface="Arial"/>
                <a:cs typeface="Segoe UI"/>
              </a:rPr>
              <a:t>; delante de consonantes, como </a:t>
            </a:r>
            <a:r>
              <a:rPr lang="es-ES" b="1" i="1" dirty="0">
                <a:latin typeface="Arial"/>
                <a:cs typeface="Segoe UI"/>
              </a:rPr>
              <a:t>s</a:t>
            </a:r>
            <a:r>
              <a:rPr lang="es-ES" dirty="0">
                <a:latin typeface="Arial"/>
                <a:cs typeface="Segoe UI"/>
              </a:rPr>
              <a:t>: </a:t>
            </a:r>
            <a:r>
              <a:rPr lang="es-ES" dirty="0">
                <a:solidFill>
                  <a:srgbClr val="FF0000"/>
                </a:solidFill>
                <a:latin typeface="Arial"/>
                <a:cs typeface="Segoe UI"/>
              </a:rPr>
              <a:t>EXTRAÑO</a:t>
            </a:r>
            <a:r>
              <a:rPr lang="es-ES" dirty="0">
                <a:latin typeface="Arial"/>
                <a:cs typeface="Segoe UI"/>
              </a:rPr>
              <a:t>. En algunas zonas de España e Hispanoamérica ambos sonidos se simplifican en </a:t>
            </a:r>
            <a:r>
              <a:rPr lang="es-ES" b="1" i="1" dirty="0">
                <a:latin typeface="Arial"/>
                <a:cs typeface="Segoe UI"/>
              </a:rPr>
              <a:t>s</a:t>
            </a:r>
            <a:r>
              <a:rPr lang="es-ES" dirty="0">
                <a:latin typeface="Arial"/>
                <a:cs typeface="Segoe UI"/>
              </a:rPr>
              <a:t> o </a:t>
            </a:r>
            <a:r>
              <a:rPr lang="es-ES" b="1" i="1" dirty="0">
                <a:latin typeface="Arial"/>
                <a:cs typeface="Segoe UI"/>
              </a:rPr>
              <a:t>ks</a:t>
            </a:r>
            <a:r>
              <a:rPr lang="es-ES" dirty="0">
                <a:latin typeface="Arial"/>
                <a:cs typeface="Segoe UI"/>
              </a:rPr>
              <a:t>.​</a:t>
            </a:r>
          </a:p>
          <a:p>
            <a:r>
              <a:rPr lang="en-US" dirty="0">
                <a:cs typeface="Segoe UI"/>
              </a:rPr>
              <a:t>​</a:t>
            </a:r>
          </a:p>
          <a:p>
            <a:r>
              <a:rPr lang="es-ES" b="1" dirty="0">
                <a:solidFill>
                  <a:srgbClr val="FF0000"/>
                </a:solidFill>
                <a:latin typeface="Arial"/>
                <a:cs typeface="Segoe UI"/>
              </a:rPr>
              <a:t>y</a:t>
            </a:r>
            <a:r>
              <a:rPr lang="es-ES" dirty="0">
                <a:solidFill>
                  <a:srgbClr val="FF0000"/>
                </a:solidFill>
                <a:latin typeface="Arial"/>
                <a:cs typeface="Segoe UI"/>
              </a:rPr>
              <a:t> </a:t>
            </a:r>
            <a:r>
              <a:rPr lang="es-ES" dirty="0">
                <a:latin typeface="Arial"/>
                <a:cs typeface="Segoe UI"/>
              </a:rPr>
              <a:t>- en general, suena como la </a:t>
            </a:r>
            <a:r>
              <a:rPr lang="es-ES" b="1" i="1" dirty="0">
                <a:latin typeface="Arial"/>
                <a:cs typeface="Segoe UI"/>
              </a:rPr>
              <a:t>i</a:t>
            </a:r>
            <a:r>
              <a:rPr lang="es-ES" dirty="0">
                <a:latin typeface="Arial"/>
                <a:cs typeface="Segoe UI"/>
              </a:rPr>
              <a:t>: </a:t>
            </a:r>
            <a:r>
              <a:rPr lang="es-ES" dirty="0">
                <a:solidFill>
                  <a:srgbClr val="FF0000"/>
                </a:solidFill>
                <a:latin typeface="Arial"/>
                <a:cs typeface="Segoe UI"/>
              </a:rPr>
              <a:t>YA - YO - YATE - YERNO - PAYASO</a:t>
            </a:r>
            <a:r>
              <a:rPr lang="es-ES" dirty="0">
                <a:latin typeface="Arial"/>
                <a:cs typeface="Segoe UI"/>
              </a:rPr>
              <a:t>. Tanto en España como en Hispanoamérica pueden producirse variantes de este fonema. En algunas zonas de pronuncia como </a:t>
            </a:r>
            <a:r>
              <a:rPr lang="es-ES" b="1" i="1" dirty="0">
                <a:latin typeface="Arial"/>
                <a:cs typeface="Segoe UI"/>
              </a:rPr>
              <a:t>dj</a:t>
            </a:r>
            <a:r>
              <a:rPr lang="es-ES" dirty="0">
                <a:latin typeface="Arial"/>
                <a:cs typeface="Segoe UI"/>
              </a:rPr>
              <a:t> (sorda o sonora), en otras como la </a:t>
            </a:r>
            <a:r>
              <a:rPr lang="es-ES" b="1" i="1" dirty="0">
                <a:latin typeface="Arial"/>
                <a:cs typeface="Segoe UI"/>
              </a:rPr>
              <a:t>j</a:t>
            </a:r>
            <a:r>
              <a:rPr lang="es-ES" dirty="0">
                <a:latin typeface="Arial"/>
                <a:cs typeface="Segoe UI"/>
              </a:rPr>
              <a:t> o la </a:t>
            </a:r>
            <a:r>
              <a:rPr lang="es-ES" b="1" i="1" dirty="0">
                <a:latin typeface="Arial"/>
                <a:cs typeface="Segoe UI"/>
              </a:rPr>
              <a:t>i</a:t>
            </a:r>
            <a:r>
              <a:rPr lang="es-ES" dirty="0">
                <a:latin typeface="Arial"/>
                <a:cs typeface="Segoe UI"/>
              </a:rPr>
              <a:t> portuguesa</a:t>
            </a:r>
            <a:r>
              <a:rPr lang="en-US" dirty="0">
                <a:latin typeface="Arial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8581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C15E-5939-4040-9DD8-85492881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Vamos a </a:t>
            </a:r>
            <a:r>
              <a:rPr lang="en-US" dirty="0" err="1">
                <a:cs typeface="Calibri Light"/>
              </a:rPr>
              <a:t>deletrear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3B88-58B9-4850-B374-4957E0B7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Zaragoza: zeta, a, ere, a, 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ge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, o, zeta, a</a:t>
            </a:r>
          </a:p>
          <a:p>
            <a:r>
              <a:rPr lang="en-US" dirty="0" err="1">
                <a:cs typeface="Calibri"/>
              </a:rPr>
              <a:t>Bolígrafo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Goma:</a:t>
            </a:r>
          </a:p>
          <a:p>
            <a:r>
              <a:rPr lang="en-US" dirty="0" err="1">
                <a:cs typeface="Calibri"/>
              </a:rPr>
              <a:t>Pizarra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 err="1">
                <a:cs typeface="Calibri"/>
              </a:rPr>
              <a:t>Cuaderno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Aula:</a:t>
            </a:r>
          </a:p>
          <a:p>
            <a:r>
              <a:rPr lang="en-US" dirty="0">
                <a:cs typeface="Calibri"/>
              </a:rPr>
              <a:t>Clase:</a:t>
            </a:r>
          </a:p>
          <a:p>
            <a:r>
              <a:rPr lang="en-US" dirty="0">
                <a:cs typeface="Calibri"/>
              </a:rPr>
              <a:t>Lluvia: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44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9D00745-D02E-4392-926A-05471FDA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43" y="778415"/>
            <a:ext cx="6735649" cy="496846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F5F3B3C-64C0-4D59-A993-2C58634B818C}"/>
              </a:ext>
            </a:extLst>
          </p:cNvPr>
          <p:cNvSpPr txBox="1"/>
          <p:nvPr/>
        </p:nvSpPr>
        <p:spPr>
          <a:xfrm>
            <a:off x="216796" y="774880"/>
            <a:ext cx="4932609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¿Español o Castellano?</a:t>
            </a:r>
          </a:p>
          <a:p>
            <a:endParaRPr lang="en-US" b="1">
              <a:latin typeface="Arial"/>
              <a:cs typeface="Arial"/>
            </a:endParaRPr>
          </a:p>
          <a:p>
            <a:pPr algn="just"/>
            <a:r>
              <a:rPr lang="en-US" sz="2000" dirty="0"/>
              <a:t>Entre los </a:t>
            </a:r>
            <a:r>
              <a:rPr lang="en-US" sz="2000" err="1"/>
              <a:t>muchos</a:t>
            </a:r>
            <a:r>
              <a:rPr lang="en-US" sz="2000" dirty="0"/>
              <a:t> </a:t>
            </a:r>
            <a:r>
              <a:rPr lang="en-US" sz="2000" err="1"/>
              <a:t>dialectos</a:t>
            </a:r>
            <a:r>
              <a:rPr lang="en-US" sz="2000" dirty="0"/>
              <a:t> </a:t>
            </a:r>
            <a:r>
              <a:rPr lang="en-US" sz="2000" err="1"/>
              <a:t>latinos</a:t>
            </a:r>
            <a:r>
              <a:rPr lang="en-US" sz="2000" dirty="0"/>
              <a:t> </a:t>
            </a:r>
            <a:r>
              <a:rPr lang="en-US" sz="2000" err="1"/>
              <a:t>hablados</a:t>
            </a:r>
            <a:r>
              <a:rPr lang="en-US" sz="2000" dirty="0"/>
              <a:t> en la España Medieval, el que </a:t>
            </a:r>
            <a:r>
              <a:rPr lang="en-US" sz="2000" err="1"/>
              <a:t>alcanzó</a:t>
            </a:r>
            <a:r>
              <a:rPr lang="en-US" sz="2000" dirty="0"/>
              <a:t> mayor </a:t>
            </a:r>
            <a:r>
              <a:rPr lang="en-US" sz="2000" err="1"/>
              <a:t>prestigio</a:t>
            </a:r>
            <a:r>
              <a:rPr lang="en-US" sz="2000" dirty="0"/>
              <a:t> </a:t>
            </a:r>
            <a:r>
              <a:rPr lang="en-US" sz="2000" err="1"/>
              <a:t>fue</a:t>
            </a:r>
            <a:r>
              <a:rPr lang="en-US" sz="2000" dirty="0"/>
              <a:t> el castellano </a:t>
            </a:r>
            <a:r>
              <a:rPr lang="en-US" sz="2000" err="1"/>
              <a:t>debido</a:t>
            </a:r>
            <a:r>
              <a:rPr lang="en-US" sz="2000" dirty="0"/>
              <a:t> a la </a:t>
            </a:r>
            <a:r>
              <a:rPr lang="en-US" sz="2000" err="1"/>
              <a:t>importancia</a:t>
            </a:r>
            <a:r>
              <a:rPr lang="en-US" sz="2000" dirty="0"/>
              <a:t> </a:t>
            </a:r>
            <a:r>
              <a:rPr lang="en-US" sz="2000" err="1"/>
              <a:t>política</a:t>
            </a:r>
            <a:r>
              <a:rPr lang="en-US" sz="2000" dirty="0"/>
              <a:t> del </a:t>
            </a:r>
            <a:r>
              <a:rPr lang="en-US" sz="2000" err="1"/>
              <a:t>reino</a:t>
            </a:r>
            <a:r>
              <a:rPr lang="en-US" sz="2000" dirty="0"/>
              <a:t> de Castilla (de </a:t>
            </a:r>
            <a:r>
              <a:rPr lang="en-US" sz="2000" err="1"/>
              <a:t>ahí</a:t>
            </a:r>
            <a:r>
              <a:rPr lang="en-US" sz="2000" dirty="0"/>
              <a:t> </a:t>
            </a:r>
            <a:r>
              <a:rPr lang="en-US" sz="2000" err="1"/>
              <a:t>su</a:t>
            </a:r>
            <a:r>
              <a:rPr lang="en-US" sz="2000" dirty="0"/>
              <a:t> </a:t>
            </a:r>
            <a:r>
              <a:rPr lang="en-US" sz="2000" err="1"/>
              <a:t>nombre</a:t>
            </a:r>
            <a:r>
              <a:rPr lang="en-US" sz="2000" dirty="0"/>
              <a:t>). </a:t>
            </a:r>
            <a:r>
              <a:rPr lang="en-US" sz="2000" err="1"/>
              <a:t>Actualmente</a:t>
            </a:r>
            <a:r>
              <a:rPr lang="en-US" sz="2000" dirty="0"/>
              <a:t>, el castellano es </a:t>
            </a:r>
            <a:r>
              <a:rPr lang="en-US" sz="2000" err="1"/>
              <a:t>lengua</a:t>
            </a:r>
            <a:r>
              <a:rPr lang="en-US" sz="2000" dirty="0"/>
              <a:t> </a:t>
            </a:r>
            <a:r>
              <a:rPr lang="en-US" sz="2000" err="1"/>
              <a:t>oficial</a:t>
            </a:r>
            <a:r>
              <a:rPr lang="en-US" sz="2000" dirty="0"/>
              <a:t> del Estado Español, por </a:t>
            </a:r>
            <a:r>
              <a:rPr lang="en-US" sz="2000" err="1"/>
              <a:t>eso</a:t>
            </a:r>
            <a:r>
              <a:rPr lang="en-US" sz="2000" dirty="0"/>
              <a:t> se </a:t>
            </a:r>
            <a:r>
              <a:rPr lang="en-US" sz="2000" err="1"/>
              <a:t>entiende</a:t>
            </a:r>
            <a:r>
              <a:rPr lang="en-US" sz="2000" dirty="0"/>
              <a:t> </a:t>
            </a:r>
            <a:r>
              <a:rPr lang="en-US" sz="2000" err="1"/>
              <a:t>como</a:t>
            </a:r>
            <a:r>
              <a:rPr lang="en-US" sz="2000" dirty="0"/>
              <a:t> </a:t>
            </a:r>
            <a:r>
              <a:rPr lang="en-US" sz="2000" err="1"/>
              <a:t>sinónimos</a:t>
            </a:r>
            <a:r>
              <a:rPr lang="en-US" sz="2000" dirty="0"/>
              <a:t> los </a:t>
            </a:r>
            <a:r>
              <a:rPr lang="en-US" sz="2000" err="1"/>
              <a:t>términos</a:t>
            </a:r>
            <a:r>
              <a:rPr lang="en-US" sz="2000" dirty="0"/>
              <a:t> castellano y </a:t>
            </a:r>
            <a:r>
              <a:rPr lang="en-US" sz="2000" err="1"/>
              <a:t>español</a:t>
            </a:r>
            <a:r>
              <a:rPr lang="en-US" sz="2000" dirty="0"/>
              <a:t>; </a:t>
            </a:r>
            <a:r>
              <a:rPr lang="en-US" sz="2000" err="1"/>
              <a:t>pero</a:t>
            </a:r>
            <a:r>
              <a:rPr lang="en-US" sz="2000" dirty="0"/>
              <a:t> la </a:t>
            </a:r>
            <a:r>
              <a:rPr lang="en-US" sz="2000" err="1"/>
              <a:t>constitución</a:t>
            </a:r>
            <a:r>
              <a:rPr lang="en-US" sz="2000" dirty="0"/>
              <a:t> </a:t>
            </a:r>
            <a:r>
              <a:rPr lang="en-US" sz="2000" err="1"/>
              <a:t>reconoce</a:t>
            </a:r>
            <a:r>
              <a:rPr lang="en-US" sz="2000" dirty="0"/>
              <a:t> </a:t>
            </a:r>
            <a:r>
              <a:rPr lang="en-US" sz="2000" err="1"/>
              <a:t>también</a:t>
            </a:r>
            <a:r>
              <a:rPr lang="en-US" sz="2000" dirty="0"/>
              <a:t> </a:t>
            </a:r>
            <a:r>
              <a:rPr lang="en-US" sz="2000" err="1"/>
              <a:t>como</a:t>
            </a:r>
            <a:r>
              <a:rPr lang="en-US" sz="2000" dirty="0"/>
              <a:t> </a:t>
            </a:r>
            <a:r>
              <a:rPr lang="en-US" sz="2000" err="1">
                <a:solidFill>
                  <a:srgbClr val="FF0000"/>
                </a:solidFill>
              </a:rPr>
              <a:t>lenguas</a:t>
            </a:r>
            <a:r>
              <a:rPr lang="en-US" sz="2000" dirty="0"/>
              <a:t> </a:t>
            </a:r>
            <a:r>
              <a:rPr lang="en-US" sz="2000" err="1"/>
              <a:t>oficiales</a:t>
            </a:r>
            <a:r>
              <a:rPr lang="en-US" sz="2000" dirty="0"/>
              <a:t> el </a:t>
            </a:r>
            <a:r>
              <a:rPr lang="en-US" sz="2000" err="1">
                <a:solidFill>
                  <a:srgbClr val="FF0000"/>
                </a:solidFill>
              </a:rPr>
              <a:t>gallego</a:t>
            </a:r>
            <a:r>
              <a:rPr lang="en-US" sz="2000" dirty="0">
                <a:solidFill>
                  <a:srgbClr val="FF0000"/>
                </a:solidFill>
              </a:rPr>
              <a:t>, el </a:t>
            </a:r>
            <a:r>
              <a:rPr lang="en-US" sz="2000" err="1">
                <a:solidFill>
                  <a:srgbClr val="FF0000"/>
                </a:solidFill>
              </a:rPr>
              <a:t>catalán</a:t>
            </a:r>
            <a:r>
              <a:rPr lang="en-US" sz="2000" dirty="0">
                <a:solidFill>
                  <a:srgbClr val="FF0000"/>
                </a:solidFill>
              </a:rPr>
              <a:t> y el </a:t>
            </a:r>
            <a:r>
              <a:rPr lang="en-US" sz="2000" err="1">
                <a:solidFill>
                  <a:srgbClr val="FF0000"/>
                </a:solidFill>
              </a:rPr>
              <a:t>vascuence</a:t>
            </a:r>
            <a:r>
              <a:rPr lang="en-US" sz="2000" dirty="0"/>
              <a:t> </a:t>
            </a:r>
            <a:r>
              <a:rPr lang="en-US" sz="2000" err="1"/>
              <a:t>habladas</a:t>
            </a:r>
            <a:r>
              <a:rPr lang="en-US" sz="2000" dirty="0"/>
              <a:t> en sus </a:t>
            </a:r>
            <a:r>
              <a:rPr lang="en-US" sz="2000" err="1"/>
              <a:t>respectivas</a:t>
            </a:r>
            <a:r>
              <a:rPr lang="en-US" sz="2000" dirty="0"/>
              <a:t> </a:t>
            </a:r>
            <a:r>
              <a:rPr lang="en-US" sz="2000" err="1"/>
              <a:t>comunidades</a:t>
            </a:r>
            <a:r>
              <a:rPr lang="en-US" sz="2000" dirty="0"/>
              <a:t> </a:t>
            </a:r>
            <a:r>
              <a:rPr lang="en-US" sz="2000" err="1"/>
              <a:t>autónomas</a:t>
            </a:r>
            <a:r>
              <a:rPr lang="en-US" sz="2000" dirty="0"/>
              <a:t>: Galicia, Cataluña y País Vasco.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08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6CFF0-EC4B-4FE3-A41A-3E93D755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177"/>
            <a:ext cx="10515600" cy="32004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¿</a:t>
            </a:r>
            <a:r>
              <a:rPr lang="en-US" dirty="0" err="1">
                <a:solidFill>
                  <a:srgbClr val="FF0000"/>
                </a:solidFill>
                <a:ea typeface="+mj-lt"/>
                <a:cs typeface="+mj-lt"/>
              </a:rPr>
              <a:t>Cuántas</a:t>
            </a:r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 </a:t>
            </a:r>
            <a:r>
              <a:rPr lang="en-US" dirty="0" err="1">
                <a:solidFill>
                  <a:srgbClr val="FF0000"/>
                </a:solidFill>
                <a:ea typeface="+mj-lt"/>
                <a:cs typeface="+mj-lt"/>
              </a:rPr>
              <a:t>lenguas</a:t>
            </a:r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 se </a:t>
            </a:r>
            <a:r>
              <a:rPr lang="en-US" dirty="0" err="1">
                <a:solidFill>
                  <a:srgbClr val="FF0000"/>
                </a:solidFill>
                <a:ea typeface="+mj-lt"/>
                <a:cs typeface="+mj-lt"/>
              </a:rPr>
              <a:t>habla</a:t>
            </a:r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 en España?</a:t>
            </a:r>
            <a:br>
              <a:rPr lang="en-US" dirty="0">
                <a:solidFill>
                  <a:srgbClr val="FF0000"/>
                </a:solidFill>
                <a:cs typeface="Calibri Light"/>
              </a:rPr>
            </a:br>
            <a:r>
              <a:rPr lang="en-US" dirty="0">
                <a:solidFill>
                  <a:srgbClr val="FF0000"/>
                </a:solidFill>
                <a:cs typeface="Calibri Light"/>
              </a:rPr>
              <a:t>¿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Cuáles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son las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lenguas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habladas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en España?</a:t>
            </a:r>
            <a:br>
              <a:rPr lang="en-US" dirty="0">
                <a:solidFill>
                  <a:srgbClr val="FF0000"/>
                </a:solidFill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solidFill>
                  <a:srgbClr val="FF0000"/>
                </a:solidFill>
                <a:cs typeface="Calibri Light"/>
              </a:rPr>
              <a:t>4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lenguas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.</a:t>
            </a:r>
            <a:br>
              <a:rPr lang="en-US" dirty="0">
                <a:solidFill>
                  <a:srgbClr val="FF0000"/>
                </a:solidFill>
                <a:cs typeface="Calibri Light"/>
              </a:rPr>
            </a:br>
            <a:br>
              <a:rPr lang="en-US" dirty="0">
                <a:solidFill>
                  <a:srgbClr val="FF0000"/>
                </a:solidFill>
                <a:cs typeface="Calibri Light"/>
              </a:rPr>
            </a:br>
            <a:r>
              <a:rPr lang="en-US" dirty="0">
                <a:cs typeface="Calibri Light"/>
              </a:rPr>
              <a:t>1- </a:t>
            </a:r>
            <a:r>
              <a:rPr lang="en-US" dirty="0" err="1">
                <a:cs typeface="Calibri Light"/>
              </a:rPr>
              <a:t>gallego</a:t>
            </a:r>
            <a:br>
              <a:rPr lang="en-US" dirty="0">
                <a:cs typeface="Calibri Light"/>
              </a:rPr>
            </a:br>
            <a:r>
              <a:rPr lang="en-US" dirty="0">
                <a:solidFill>
                  <a:srgbClr val="000000"/>
                </a:solidFill>
                <a:cs typeface="Calibri Light"/>
              </a:rPr>
              <a:t>2- </a:t>
            </a:r>
            <a:r>
              <a:rPr lang="en-US" dirty="0" err="1">
                <a:solidFill>
                  <a:srgbClr val="000000"/>
                </a:solidFill>
                <a:cs typeface="Calibri Light"/>
              </a:rPr>
              <a:t>catalán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3- </a:t>
            </a:r>
            <a:r>
              <a:rPr lang="en-US" dirty="0" err="1">
                <a:cs typeface="Calibri Light"/>
              </a:rPr>
              <a:t>vasco</a:t>
            </a:r>
            <a:r>
              <a:rPr lang="en-US" dirty="0">
                <a:cs typeface="Calibri Light"/>
              </a:rPr>
              <a:t>/</a:t>
            </a:r>
            <a:r>
              <a:rPr lang="en-US" dirty="0" err="1">
                <a:cs typeface="Calibri Light"/>
              </a:rPr>
              <a:t>vascuense</a:t>
            </a:r>
            <a:r>
              <a:rPr lang="en-US" dirty="0">
                <a:cs typeface="Calibri Light"/>
              </a:rPr>
              <a:t>/</a:t>
            </a:r>
            <a:r>
              <a:rPr lang="en-US" dirty="0" err="1">
                <a:cs typeface="Calibri Light"/>
              </a:rPr>
              <a:t>euskera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4- castellano o </a:t>
            </a:r>
            <a:r>
              <a:rPr lang="en-US" dirty="0" err="1">
                <a:cs typeface="Calibri Light"/>
              </a:rPr>
              <a:t>español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endParaRPr lang="en-US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2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7D9B-45DD-4C2E-94B5-923AE25F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22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owchart: Document 6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68EF6-42A5-4A99-9BDE-F4A00E85A9C1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ALFABETO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F36A28-484C-4FC8-A710-5C5C7B382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15627"/>
              </p:ext>
            </p:extLst>
          </p:nvPr>
        </p:nvGraphicFramePr>
        <p:xfrm>
          <a:off x="4254500" y="317500"/>
          <a:ext cx="7667458" cy="61745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1998">
                  <a:extLst>
                    <a:ext uri="{9D8B030D-6E8A-4147-A177-3AD203B41FA5}">
                      <a16:colId xmlns:a16="http://schemas.microsoft.com/office/drawing/2014/main" val="806573500"/>
                    </a:ext>
                  </a:extLst>
                </a:gridCol>
                <a:gridCol w="679680">
                  <a:extLst>
                    <a:ext uri="{9D8B030D-6E8A-4147-A177-3AD203B41FA5}">
                      <a16:colId xmlns:a16="http://schemas.microsoft.com/office/drawing/2014/main" val="2878101869"/>
                    </a:ext>
                  </a:extLst>
                </a:gridCol>
                <a:gridCol w="1034566">
                  <a:extLst>
                    <a:ext uri="{9D8B030D-6E8A-4147-A177-3AD203B41FA5}">
                      <a16:colId xmlns:a16="http://schemas.microsoft.com/office/drawing/2014/main" val="1217478888"/>
                    </a:ext>
                  </a:extLst>
                </a:gridCol>
                <a:gridCol w="679680">
                  <a:extLst>
                    <a:ext uri="{9D8B030D-6E8A-4147-A177-3AD203B41FA5}">
                      <a16:colId xmlns:a16="http://schemas.microsoft.com/office/drawing/2014/main" val="3039248383"/>
                    </a:ext>
                  </a:extLst>
                </a:gridCol>
                <a:gridCol w="745401">
                  <a:extLst>
                    <a:ext uri="{9D8B030D-6E8A-4147-A177-3AD203B41FA5}">
                      <a16:colId xmlns:a16="http://schemas.microsoft.com/office/drawing/2014/main" val="1365808713"/>
                    </a:ext>
                  </a:extLst>
                </a:gridCol>
                <a:gridCol w="679680">
                  <a:extLst>
                    <a:ext uri="{9D8B030D-6E8A-4147-A177-3AD203B41FA5}">
                      <a16:colId xmlns:a16="http://schemas.microsoft.com/office/drawing/2014/main" val="861538366"/>
                    </a:ext>
                  </a:extLst>
                </a:gridCol>
                <a:gridCol w="837343">
                  <a:extLst>
                    <a:ext uri="{9D8B030D-6E8A-4147-A177-3AD203B41FA5}">
                      <a16:colId xmlns:a16="http://schemas.microsoft.com/office/drawing/2014/main" val="3208333561"/>
                    </a:ext>
                  </a:extLst>
                </a:gridCol>
                <a:gridCol w="679680">
                  <a:extLst>
                    <a:ext uri="{9D8B030D-6E8A-4147-A177-3AD203B41FA5}">
                      <a16:colId xmlns:a16="http://schemas.microsoft.com/office/drawing/2014/main" val="2722520218"/>
                    </a:ext>
                  </a:extLst>
                </a:gridCol>
                <a:gridCol w="1139430">
                  <a:extLst>
                    <a:ext uri="{9D8B030D-6E8A-4147-A177-3AD203B41FA5}">
                      <a16:colId xmlns:a16="http://schemas.microsoft.com/office/drawing/2014/main" val="365377182"/>
                    </a:ext>
                  </a:extLst>
                </a:gridCol>
              </a:tblGrid>
              <a:tr h="231111"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A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B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endParaRPr lang="es-ES_tradnl" sz="20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C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solidFill>
                            <a:srgbClr val="FF0000"/>
                          </a:solidFill>
                          <a:effectLst/>
                        </a:rPr>
                        <a:t>CH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D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880272340"/>
                  </a:ext>
                </a:extLst>
              </a:tr>
              <a:tr h="510038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a)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be/be alta/larga)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ce)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r>
                        <a:rPr lang="es-ES_tradnl" sz="1800" dirty="0">
                          <a:effectLst/>
                        </a:rPr>
                        <a:t> (la che)</a:t>
                      </a:r>
                    </a:p>
                    <a:p>
                      <a:pPr lvl="0">
                        <a:buNone/>
                      </a:pPr>
                      <a:r>
                        <a:rPr lang="es-ES_tradnl" sz="1800" dirty="0">
                          <a:solidFill>
                            <a:srgbClr val="FF0000"/>
                          </a:solidFill>
                          <a:effectLst/>
                        </a:rPr>
                        <a:t>dígrafo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de)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1082994882"/>
                  </a:ext>
                </a:extLst>
              </a:tr>
              <a:tr h="265645"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1834309796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E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F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G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H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I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3797995749"/>
                  </a:ext>
                </a:extLst>
              </a:tr>
              <a:tr h="510038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efe)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ge)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hache)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i / i latina)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3364811449"/>
                  </a:ext>
                </a:extLst>
              </a:tr>
              <a:tr h="265645"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1054781976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J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K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L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endParaRPr lang="en-US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solidFill>
                            <a:srgbClr val="FF0000"/>
                          </a:solidFill>
                          <a:effectLst/>
                        </a:rPr>
                        <a:t>LL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M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175916070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jota)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</a:t>
                      </a:r>
                      <a:r>
                        <a:rPr lang="es-ES_tradnl" sz="1800" dirty="0" err="1">
                          <a:effectLst/>
                        </a:rPr>
                        <a:t>ka</a:t>
                      </a:r>
                      <a:r>
                        <a:rPr lang="es-ES_tradnl" sz="1800" dirty="0">
                          <a:effectLst/>
                        </a:rPr>
                        <a:t>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ele)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elle)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dígrafo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eme)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2881476043"/>
                  </a:ext>
                </a:extLst>
              </a:tr>
              <a:tr h="265645"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2519547846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effectLst/>
                        </a:rPr>
                        <a:t>N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effectLst/>
                        </a:rPr>
                        <a:t>Ñ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effectLst/>
                        </a:rPr>
                        <a:t>O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P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Q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308926239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ene)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eñe)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o)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pe)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</a:t>
                      </a:r>
                      <a:r>
                        <a:rPr lang="es-ES_tradnl" sz="1800" dirty="0" err="1">
                          <a:effectLst/>
                        </a:rPr>
                        <a:t>cu</a:t>
                      </a:r>
                      <a:r>
                        <a:rPr lang="es-ES_tradnl" sz="1800" dirty="0">
                          <a:effectLst/>
                        </a:rPr>
                        <a:t>)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1934919139"/>
                  </a:ext>
                </a:extLst>
              </a:tr>
              <a:tr h="265645"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2866177838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effectLst/>
                        </a:rPr>
                        <a:t>R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effectLst/>
                        </a:rPr>
                        <a:t>S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effectLst/>
                        </a:rPr>
                        <a:t>T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U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V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3343353859"/>
                  </a:ext>
                </a:extLst>
              </a:tr>
              <a:tr h="510038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erre/ere)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ese)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te)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u)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uve/ve baja/corta)</a:t>
                      </a: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925938888"/>
                  </a:ext>
                </a:extLst>
              </a:tr>
              <a:tr h="265645"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300">
                        <a:effectLst/>
                      </a:endParaRP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72582421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W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r>
                        <a:rPr lang="es-ES_tradnl" sz="2000" b="1" dirty="0">
                          <a:effectLst/>
                        </a:rPr>
                        <a:t>X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r>
                        <a:rPr lang="es-ES_tradnl" sz="2000" b="1" dirty="0">
                          <a:effectLst/>
                        </a:rPr>
                        <a:t>Y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b="1" dirty="0">
                          <a:effectLst/>
                        </a:rPr>
                        <a:t>Z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effectLst/>
                      </a:endParaRP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2652927183"/>
                  </a:ext>
                </a:extLst>
              </a:tr>
              <a:tr h="510038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uve doble)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r>
                        <a:rPr lang="es-ES_tradnl" sz="1800" dirty="0">
                          <a:effectLst/>
                        </a:rPr>
                        <a:t>(la equis)</a:t>
                      </a:r>
                      <a:endParaRPr lang="es-ES_tradnl" sz="1800" b="1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i griega)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800" dirty="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>
                          <a:effectLst/>
                        </a:rPr>
                        <a:t>(la zeta)</a:t>
                      </a: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600">
                        <a:effectLst/>
                      </a:endParaRPr>
                    </a:p>
                  </a:txBody>
                  <a:tcPr marL="26810" marR="2681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_tradnl" sz="1600">
                        <a:effectLst/>
                      </a:endParaRPr>
                    </a:p>
                  </a:txBody>
                  <a:tcPr marL="26810" marR="26810" marT="0" marB="0"/>
                </a:tc>
                <a:extLst>
                  <a:ext uri="{0D108BD9-81ED-4DB2-BD59-A6C34878D82A}">
                    <a16:rowId xmlns:a16="http://schemas.microsoft.com/office/drawing/2014/main" val="304113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6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DFF28-A4BF-4747-B652-00D60C78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Dígrafos: CH / ELLE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2F26-BFAF-4889-BA30-87847246D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22" y="3003550"/>
            <a:ext cx="4358216" cy="273685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s-ES" sz="2600" dirty="0">
                <a:ea typeface="+mn-lt"/>
                <a:cs typeface="+mn-lt"/>
              </a:rPr>
              <a:t>son dígrafos, pero desde 1803 se </a:t>
            </a:r>
            <a:r>
              <a:rPr lang="es-ES" sz="2600" dirty="0" err="1">
                <a:ea typeface="+mn-lt"/>
                <a:cs typeface="+mn-lt"/>
              </a:rPr>
              <a:t>convencionó</a:t>
            </a:r>
            <a:r>
              <a:rPr lang="es-ES" sz="2600" dirty="0">
                <a:ea typeface="+mn-lt"/>
                <a:cs typeface="+mn-lt"/>
              </a:rPr>
              <a:t> considerarlos letras por representar, cada uno de ellos, un único sonido;</a:t>
            </a:r>
            <a:endParaRPr lang="en-US" sz="26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3BE71-6C73-4E10-83B9-5CCB8B6B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6588" y="3003550"/>
            <a:ext cx="6865938" cy="273685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s-ES" sz="2600">
                <a:cs typeface="Calibri"/>
              </a:rPr>
              <a:t>A partir de 1994 se adoptó el orden del alfabeto latino universal, en el que la CH y la LL no figuran como letras independientes. A pesar de eso la CH y la ELLE se siguen considerando letras. Los diccionarios nuevos no las tienen en cuenta en su orden alfabético.</a:t>
            </a:r>
            <a:endParaRPr lang="en-US" sz="2600">
              <a:ea typeface="+mn-lt"/>
              <a:cs typeface="+mn-lt"/>
            </a:endParaRPr>
          </a:p>
          <a:p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77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24D0F2-AEF8-48BD-B0C1-F24B3F02A994}"/>
              </a:ext>
            </a:extLst>
          </p:cNvPr>
          <p:cNvSpPr txBox="1"/>
          <p:nvPr/>
        </p:nvSpPr>
        <p:spPr>
          <a:xfrm>
            <a:off x="2202288" y="1161245"/>
            <a:ext cx="838843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 err="1">
                <a:latin typeface="Arial"/>
                <a:cs typeface="Arial"/>
              </a:rPr>
              <a:t>Pronunciación</a:t>
            </a:r>
            <a:r>
              <a:rPr lang="en-US" sz="2400" b="1" dirty="0">
                <a:latin typeface="Arial"/>
                <a:cs typeface="Arial"/>
              </a:rPr>
              <a:t> de las </a:t>
            </a:r>
            <a:r>
              <a:rPr lang="en-US" sz="2400" b="1" dirty="0" err="1">
                <a:latin typeface="Arial"/>
                <a:cs typeface="Arial"/>
              </a:rPr>
              <a:t>vocales</a:t>
            </a:r>
            <a:r>
              <a:rPr lang="en-US" sz="2400" b="1" dirty="0">
                <a:latin typeface="Arial"/>
                <a:cs typeface="Arial"/>
              </a:rPr>
              <a:t>:</a:t>
            </a:r>
          </a:p>
          <a:p>
            <a:pPr algn="just"/>
            <a:endParaRPr lang="en-US" sz="2400" b="1" dirty="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 - </a:t>
            </a:r>
            <a:r>
              <a:rPr lang="en-US" sz="2000" err="1">
                <a:latin typeface="Arial"/>
                <a:cs typeface="Arial"/>
              </a:rPr>
              <a:t>siempre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abierta</a:t>
            </a:r>
            <a:r>
              <a:rPr lang="en-US" sz="2000" dirty="0">
                <a:latin typeface="Arial"/>
                <a:cs typeface="Arial"/>
              </a:rPr>
              <a:t> y </a:t>
            </a:r>
            <a:r>
              <a:rPr lang="en-US" sz="2000" err="1">
                <a:latin typeface="Arial"/>
                <a:cs typeface="Arial"/>
              </a:rPr>
              <a:t>nunca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nasalizada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ANA - AMA - CAMA - MANTA - PAN.</a:t>
            </a:r>
            <a:endParaRPr lang="en-US" sz="2000">
              <a:solidFill>
                <a:srgbClr val="FF0000"/>
              </a:solidFill>
              <a:cs typeface="Calibri"/>
            </a:endParaRP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cs typeface="Arial"/>
              </a:rPr>
              <a:t>e</a:t>
            </a:r>
            <a:r>
              <a:rPr lang="en-US" sz="2000" dirty="0">
                <a:latin typeface="Arial"/>
                <a:cs typeface="Arial"/>
              </a:rPr>
              <a:t> - </a:t>
            </a:r>
            <a:r>
              <a:rPr lang="en-US" sz="2000" err="1">
                <a:latin typeface="Arial"/>
                <a:cs typeface="Arial"/>
              </a:rPr>
              <a:t>siempre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cerrada</a:t>
            </a:r>
            <a:r>
              <a:rPr lang="en-US" sz="2000" dirty="0">
                <a:latin typeface="Arial"/>
                <a:cs typeface="Arial"/>
              </a:rPr>
              <a:t> y </a:t>
            </a:r>
            <a:r>
              <a:rPr lang="en-US" sz="2000" err="1">
                <a:latin typeface="Arial"/>
                <a:cs typeface="Arial"/>
              </a:rPr>
              <a:t>nunca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abierta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TELA - VERA - VELA - CAFÉ - PEPE.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r>
              <a:rPr lang="en-US" sz="2000" b="1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- </a:t>
            </a:r>
            <a:r>
              <a:rPr lang="en-US" sz="2000" err="1">
                <a:latin typeface="Arial"/>
                <a:cs typeface="Arial"/>
              </a:rPr>
              <a:t>como</a:t>
            </a:r>
            <a:r>
              <a:rPr lang="en-US" sz="2000" dirty="0">
                <a:latin typeface="Arial"/>
                <a:cs typeface="Arial"/>
              </a:rPr>
              <a:t> en </a:t>
            </a:r>
            <a:r>
              <a:rPr lang="en-US" sz="2000" err="1">
                <a:latin typeface="Arial"/>
                <a:cs typeface="Arial"/>
              </a:rPr>
              <a:t>portugués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REINA - PEINE - VIDA - PILA - FIN.</a:t>
            </a: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cs typeface="Arial"/>
              </a:rPr>
              <a:t>o</a:t>
            </a:r>
            <a:r>
              <a:rPr lang="en-US" sz="2000" dirty="0">
                <a:latin typeface="Arial"/>
                <a:cs typeface="Arial"/>
              </a:rPr>
              <a:t> - </a:t>
            </a:r>
            <a:r>
              <a:rPr lang="en-US" sz="2000" err="1">
                <a:latin typeface="Arial"/>
                <a:cs typeface="Arial"/>
              </a:rPr>
              <a:t>siempre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cerrada</a:t>
            </a:r>
            <a:r>
              <a:rPr lang="en-US" sz="2000" dirty="0">
                <a:latin typeface="Arial"/>
                <a:cs typeface="Arial"/>
              </a:rPr>
              <a:t> y </a:t>
            </a:r>
            <a:r>
              <a:rPr lang="en-US" sz="2000" err="1">
                <a:latin typeface="Arial"/>
                <a:cs typeface="Arial"/>
              </a:rPr>
              <a:t>nunca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abierta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BOLA - COLA - FOCA - COPA -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COCA COLA.</a:t>
            </a: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u</a:t>
            </a:r>
            <a:r>
              <a:rPr lang="en-US" sz="2000" dirty="0">
                <a:latin typeface="Arial"/>
                <a:cs typeface="Arial"/>
              </a:rPr>
              <a:t> - </a:t>
            </a:r>
            <a:r>
              <a:rPr lang="en-US" sz="2000" err="1">
                <a:latin typeface="Arial"/>
                <a:cs typeface="Arial"/>
              </a:rPr>
              <a:t>como</a:t>
            </a:r>
            <a:r>
              <a:rPr lang="en-US" sz="2000" dirty="0">
                <a:latin typeface="Arial"/>
                <a:cs typeface="Arial"/>
              </a:rPr>
              <a:t> en </a:t>
            </a:r>
            <a:r>
              <a:rPr lang="en-US" sz="2000" err="1">
                <a:latin typeface="Arial"/>
                <a:cs typeface="Arial"/>
              </a:rPr>
              <a:t>portugués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LUNA - DUDA - UVA - BUEY - AGÜERO.</a:t>
            </a:r>
          </a:p>
        </p:txBody>
      </p:sp>
    </p:spTree>
    <p:extLst>
      <p:ext uri="{BB962C8B-B14F-4D97-AF65-F5344CB8AC3E}">
        <p14:creationId xmlns:p14="http://schemas.microsoft.com/office/powerpoint/2010/main" val="94644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806D-F330-46E1-A0AC-1B6ACC69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430" y="26633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¿Cómo se pronuncian estas palabras?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CA49-6C45-43B9-A4D9-FBD7708F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23017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 : </a:t>
            </a:r>
            <a:r>
              <a:rPr lang="en-US" sz="2400" b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na – </a:t>
            </a:r>
            <a:r>
              <a:rPr lang="en-US" sz="2400" dirty="0" err="1">
                <a:solidFill>
                  <a:schemeClr val="tx2"/>
                </a:solidFill>
              </a:rPr>
              <a:t>c</a:t>
            </a:r>
            <a:r>
              <a:rPr lang="en-US" sz="2400" b="1" dirty="0" err="1">
                <a:solidFill>
                  <a:schemeClr val="tx2"/>
                </a:solidFill>
              </a:rPr>
              <a:t>a</a:t>
            </a:r>
            <a:r>
              <a:rPr lang="en-US" sz="2400" dirty="0" err="1">
                <a:solidFill>
                  <a:schemeClr val="tx2"/>
                </a:solidFill>
              </a:rPr>
              <a:t>ma</a:t>
            </a:r>
            <a:r>
              <a:rPr lang="en-US" sz="2400" dirty="0">
                <a:solidFill>
                  <a:schemeClr val="tx2"/>
                </a:solidFill>
              </a:rPr>
              <a:t> – ll</a:t>
            </a:r>
            <a:r>
              <a:rPr lang="en-US" sz="2400" b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ma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E : P</a:t>
            </a:r>
            <a:r>
              <a:rPr lang="en-US" sz="2400" b="1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ra - caf</a:t>
            </a:r>
            <a:r>
              <a:rPr lang="en-US" sz="2400" b="1" dirty="0">
                <a:solidFill>
                  <a:schemeClr val="tx2"/>
                </a:solidFill>
              </a:rPr>
              <a:t>é</a:t>
            </a:r>
            <a:r>
              <a:rPr lang="en-US" sz="2400" dirty="0">
                <a:solidFill>
                  <a:schemeClr val="tx2"/>
                </a:solidFill>
              </a:rPr>
              <a:t> - Am</a:t>
            </a:r>
            <a:r>
              <a:rPr lang="en-US" sz="2400" b="1" dirty="0">
                <a:solidFill>
                  <a:schemeClr val="tx2"/>
                </a:solidFill>
              </a:rPr>
              <a:t>é</a:t>
            </a:r>
            <a:r>
              <a:rPr lang="en-US" sz="2400" dirty="0">
                <a:solidFill>
                  <a:schemeClr val="tx2"/>
                </a:solidFill>
              </a:rPr>
              <a:t>rica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I : </a:t>
            </a:r>
            <a:r>
              <a:rPr lang="en-US" sz="2400" b="1" dirty="0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glesia - </a:t>
            </a:r>
            <a:r>
              <a:rPr lang="en-US" sz="2400" b="1" dirty="0" err="1">
                <a:solidFill>
                  <a:schemeClr val="tx2"/>
                </a:solidFill>
              </a:rPr>
              <a:t>i</a:t>
            </a:r>
            <a:r>
              <a:rPr lang="en-US" sz="2400" dirty="0" err="1">
                <a:solidFill>
                  <a:schemeClr val="tx2"/>
                </a:solidFill>
              </a:rPr>
              <a:t>nglés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 : </a:t>
            </a:r>
            <a:r>
              <a:rPr lang="en-US" sz="2400" b="1" dirty="0">
                <a:solidFill>
                  <a:schemeClr val="tx2"/>
                </a:solidFill>
              </a:rPr>
              <a:t>O</a:t>
            </a:r>
            <a:r>
              <a:rPr lang="en-US" sz="2400" dirty="0">
                <a:solidFill>
                  <a:schemeClr val="tx2"/>
                </a:solidFill>
              </a:rPr>
              <a:t>jos – h</a:t>
            </a:r>
            <a:r>
              <a:rPr lang="en-US" sz="2400" b="1" dirty="0">
                <a:solidFill>
                  <a:schemeClr val="tx2"/>
                </a:solidFill>
              </a:rPr>
              <a:t>o</a:t>
            </a:r>
            <a:r>
              <a:rPr lang="en-US" sz="2400" dirty="0">
                <a:solidFill>
                  <a:schemeClr val="tx2"/>
                </a:solidFill>
              </a:rPr>
              <a:t>tel – Pol</a:t>
            </a:r>
            <a:r>
              <a:rPr lang="en-US" sz="2400" b="1" dirty="0">
                <a:solidFill>
                  <a:schemeClr val="tx2"/>
                </a:solidFill>
              </a:rPr>
              <a:t>o</a:t>
            </a:r>
            <a:r>
              <a:rPr lang="en-US" sz="2400" dirty="0">
                <a:solidFill>
                  <a:schemeClr val="tx2"/>
                </a:solidFill>
              </a:rPr>
              <a:t>nia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U : </a:t>
            </a:r>
            <a:r>
              <a:rPr lang="en-US" sz="2400" b="1" dirty="0">
                <a:solidFill>
                  <a:schemeClr val="tx2"/>
                </a:solidFill>
              </a:rPr>
              <a:t>U</a:t>
            </a:r>
            <a:r>
              <a:rPr lang="en-US" sz="2400" dirty="0">
                <a:solidFill>
                  <a:schemeClr val="tx2"/>
                </a:solidFill>
              </a:rPr>
              <a:t>va – </a:t>
            </a:r>
            <a:r>
              <a:rPr lang="en-US" sz="2400" b="1" dirty="0" err="1">
                <a:solidFill>
                  <a:schemeClr val="tx2"/>
                </a:solidFill>
              </a:rPr>
              <a:t>u</a:t>
            </a:r>
            <a:r>
              <a:rPr lang="en-US" sz="2400" dirty="0" err="1">
                <a:solidFill>
                  <a:schemeClr val="tx2"/>
                </a:solidFill>
              </a:rPr>
              <a:t>niversidad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endParaRPr lang="en-US" sz="2000" dirty="0">
              <a:solidFill>
                <a:schemeClr val="tx2"/>
              </a:solidFill>
              <a:cs typeface="Calibri"/>
            </a:endParaRPr>
          </a:p>
        </p:txBody>
      </p:sp>
      <p:pic>
        <p:nvPicPr>
          <p:cNvPr id="4" name="Graphic 4" descr="Chat">
            <a:extLst>
              <a:ext uri="{FF2B5EF4-FFF2-40B4-BE49-F238E27FC236}">
                <a16:creationId xmlns:a16="http://schemas.microsoft.com/office/drawing/2014/main" id="{12FEBAB2-56D6-471F-89D8-0959EEDD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3D391-E2CB-480F-B48C-FD4CF77174CB}"/>
              </a:ext>
            </a:extLst>
          </p:cNvPr>
          <p:cNvSpPr txBox="1"/>
          <p:nvPr/>
        </p:nvSpPr>
        <p:spPr>
          <a:xfrm>
            <a:off x="3294270" y="1900612"/>
            <a:ext cx="58914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>
              <a:buChar char="•"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B-V</a:t>
            </a:r>
          </a:p>
          <a:p>
            <a:pPr>
              <a:buChar char="•"/>
            </a:pPr>
            <a:endParaRPr lang="en-US" b="1" dirty="0">
              <a:solidFill>
                <a:srgbClr val="FF0000"/>
              </a:solidFill>
              <a:latin typeface="inherit"/>
            </a:endParaRPr>
          </a:p>
          <a:p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En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español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estas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 dos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consonantes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 se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pronuncian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 de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manera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idéntica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, por lo que no es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posible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 saber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cuál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 de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ellas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aparece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 en una palabra por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su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666666"/>
                </a:solidFill>
                <a:latin typeface="Arial"/>
                <a:cs typeface="Arial"/>
              </a:rPr>
              <a:t>sonido</a:t>
            </a:r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. </a:t>
            </a:r>
          </a:p>
          <a:p>
            <a:endParaRPr lang="en-US" b="1" dirty="0">
              <a:solidFill>
                <a:srgbClr val="666666"/>
              </a:solidFill>
              <a:latin typeface="Arial"/>
              <a:cs typeface="Arial"/>
            </a:endParaRPr>
          </a:p>
          <a:p>
            <a:r>
              <a:rPr lang="en-US" b="1" dirty="0">
                <a:solidFill>
                  <a:srgbClr val="666666"/>
                </a:solidFill>
                <a:latin typeface="Arial"/>
                <a:cs typeface="Arial"/>
              </a:rPr>
              <a:t>B –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Arial"/>
                <a:cs typeface="Arial"/>
              </a:rPr>
              <a:t>balón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, boca, </a:t>
            </a:r>
            <a:r>
              <a:rPr lang="en-US" b="1" dirty="0" err="1">
                <a:solidFill>
                  <a:srgbClr val="FF0000"/>
                </a:solidFill>
                <a:latin typeface="Arial"/>
                <a:cs typeface="Arial"/>
              </a:rPr>
              <a:t>bebida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Arial"/>
                <a:cs typeface="Arial"/>
              </a:rPr>
              <a:t>billete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666666"/>
              </a:solidFill>
              <a:latin typeface="Arial"/>
              <a:cs typeface="Arial"/>
            </a:endParaRPr>
          </a:p>
          <a:p>
            <a:r>
              <a:rPr lang="es-ES" dirty="0">
                <a:latin typeface="Arial"/>
                <a:cs typeface="Arial"/>
              </a:rPr>
              <a:t>V - suena como la </a:t>
            </a:r>
            <a:r>
              <a:rPr lang="es-ES" b="1" i="1" u="sng" dirty="0">
                <a:latin typeface="Arial"/>
                <a:cs typeface="Arial"/>
              </a:rPr>
              <a:t>b</a:t>
            </a:r>
            <a:r>
              <a:rPr lang="es-ES" dirty="0">
                <a:latin typeface="Arial"/>
                <a:cs typeface="Arial"/>
              </a:rPr>
              <a:t>: </a:t>
            </a:r>
            <a:r>
              <a:rPr lang="es-ES" dirty="0">
                <a:solidFill>
                  <a:srgbClr val="FF0000"/>
                </a:solidFill>
                <a:latin typeface="Arial"/>
                <a:cs typeface="Arial"/>
              </a:rPr>
              <a:t>VACA -VELA - VIDA - VOLAR - VUELO.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>
              <a:buChar char="•"/>
            </a:pPr>
            <a:endParaRPr lang="en-US" dirty="0">
              <a:solidFill>
                <a:srgbClr val="FF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8364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23007-7C73-45F2-A0A6-1D480DBBA2F4}"/>
              </a:ext>
            </a:extLst>
          </p:cNvPr>
          <p:cNvSpPr txBox="1"/>
          <p:nvPr/>
        </p:nvSpPr>
        <p:spPr>
          <a:xfrm>
            <a:off x="2956983" y="1644650"/>
            <a:ext cx="491278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_tradnl" sz="2000" b="1" dirty="0">
                <a:solidFill>
                  <a:srgbClr val="FF0000"/>
                </a:solidFill>
                <a:latin typeface="Arial"/>
              </a:rPr>
              <a:t>C / S / Z</a:t>
            </a:r>
            <a:r>
              <a:rPr lang="es-ES_tradnl" sz="2000" b="1" dirty="0">
                <a:latin typeface="Arial"/>
              </a:rPr>
              <a:t> - </a:t>
            </a:r>
            <a:r>
              <a:rPr lang="es-ES_tradnl" sz="2000" dirty="0">
                <a:latin typeface="Arial"/>
              </a:rPr>
              <a:t>suenan como la </a:t>
            </a:r>
            <a:r>
              <a:rPr lang="es-ES_tradnl" sz="2000" i="1" u="sng" err="1">
                <a:latin typeface="Arial"/>
              </a:rPr>
              <a:t>ss</a:t>
            </a:r>
            <a:r>
              <a:rPr lang="es-ES_tradnl" sz="2000" dirty="0">
                <a:latin typeface="Arial"/>
              </a:rPr>
              <a:t> del portugués:</a:t>
            </a:r>
            <a:endParaRPr lang="es-ES_tradnl" sz="2000" dirty="0">
              <a:latin typeface="Arial"/>
              <a:cs typeface="Arial"/>
            </a:endParaRPr>
          </a:p>
          <a:p>
            <a:pPr algn="just"/>
            <a:endParaRPr lang="es-ES_tradnl" sz="2000" dirty="0">
              <a:latin typeface="Arial"/>
              <a:cs typeface="Arial"/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Arial"/>
              </a:rPr>
              <a:t>c</a:t>
            </a:r>
            <a:r>
              <a:rPr lang="pt-BR" sz="2000" dirty="0">
                <a:latin typeface="Arial"/>
              </a:rPr>
              <a:t> - antes de </a:t>
            </a:r>
            <a:r>
              <a:rPr lang="pt-BR" sz="2000" i="1" u="sng" dirty="0">
                <a:latin typeface="Arial"/>
              </a:rPr>
              <a:t>e</a:t>
            </a:r>
            <a:r>
              <a:rPr lang="pt-BR" sz="2000" dirty="0">
                <a:latin typeface="Arial"/>
              </a:rPr>
              <a:t> </a:t>
            </a:r>
            <a:r>
              <a:rPr lang="pt-BR" sz="2000" err="1">
                <a:latin typeface="Arial"/>
              </a:rPr>
              <a:t>e</a:t>
            </a:r>
            <a:r>
              <a:rPr lang="pt-BR" sz="2000" dirty="0">
                <a:latin typeface="Arial"/>
              </a:rPr>
              <a:t> </a:t>
            </a:r>
            <a:r>
              <a:rPr lang="pt-BR" sz="2000" i="1" u="sng" dirty="0">
                <a:latin typeface="Arial"/>
              </a:rPr>
              <a:t>i</a:t>
            </a:r>
            <a:r>
              <a:rPr lang="pt-BR" sz="2000" dirty="0">
                <a:latin typeface="Arial"/>
              </a:rPr>
              <a:t>; </a:t>
            </a:r>
            <a:r>
              <a:rPr lang="pt-BR" sz="2000" dirty="0">
                <a:solidFill>
                  <a:srgbClr val="FF0000"/>
                </a:solidFill>
                <a:latin typeface="Arial"/>
              </a:rPr>
              <a:t>CEBOLLA - CECÍLIA - CERVEZA</a:t>
            </a:r>
            <a:endParaRPr lang="pt-BR" sz="200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pt-BR" sz="2000" dirty="0">
              <a:latin typeface="Arial"/>
            </a:endParaRPr>
          </a:p>
          <a:p>
            <a:pPr algn="just"/>
            <a:r>
              <a:rPr lang="es-ES_tradnl" sz="2000" b="1" dirty="0">
                <a:solidFill>
                  <a:srgbClr val="FF0000"/>
                </a:solidFill>
                <a:latin typeface="Arial"/>
              </a:rPr>
              <a:t>s</a:t>
            </a:r>
            <a:r>
              <a:rPr lang="es-ES_tradnl" sz="2000" b="1" dirty="0">
                <a:latin typeface="Arial"/>
              </a:rPr>
              <a:t> </a:t>
            </a:r>
            <a:r>
              <a:rPr lang="es-ES_tradnl" sz="2000" dirty="0">
                <a:latin typeface="Arial"/>
              </a:rPr>
              <a:t>- 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SOLO - CASA - PASEO - PASILLO - PASO – ASUNTO – SORDO.</a:t>
            </a:r>
            <a:endParaRPr lang="es-ES_tradnl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endParaRPr lang="es-ES_tradnl" sz="2000" dirty="0">
              <a:latin typeface="Arial"/>
            </a:endParaRPr>
          </a:p>
          <a:p>
            <a:pPr algn="just"/>
            <a:r>
              <a:rPr lang="es-ES_tradnl" sz="2000" b="1" dirty="0">
                <a:solidFill>
                  <a:srgbClr val="FF0000"/>
                </a:solidFill>
                <a:latin typeface="Arial"/>
              </a:rPr>
              <a:t>z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_tradnl" sz="2000" dirty="0">
                <a:latin typeface="Arial"/>
              </a:rPr>
              <a:t>- </a:t>
            </a:r>
            <a:r>
              <a:rPr lang="es-ES_tradnl" sz="2000" dirty="0">
                <a:solidFill>
                  <a:srgbClr val="FF0000"/>
                </a:solidFill>
                <a:latin typeface="Arial"/>
              </a:rPr>
              <a:t>ZAPATO - ZORRO - ZURDO.</a:t>
            </a:r>
            <a:endParaRPr lang="es-ES_tradnl" sz="200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94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A3744428616E4699C39E7E88AF59C0" ma:contentTypeVersion="0" ma:contentTypeDescription="Crie um novo documento." ma:contentTypeScope="" ma:versionID="eefe990458b12d240cc568ca394cdc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728C1F-3E27-4FCF-9B0C-6722CC3B38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A7C76-7537-41ED-8B45-C3B15021DC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A4F68F-B375-4B7B-BF9A-045B6C1C5B0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1160</Words>
  <Application>Microsoft Office PowerPoint</Application>
  <PresentationFormat>Panorámica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Impact</vt:lpstr>
      <vt:lpstr>inherit</vt:lpstr>
      <vt:lpstr>Wingdings</vt:lpstr>
      <vt:lpstr>office theme</vt:lpstr>
      <vt:lpstr>Office Theme</vt:lpstr>
      <vt:lpstr>Presentación de PowerPoint</vt:lpstr>
      <vt:lpstr>Presentación de PowerPoint</vt:lpstr>
      <vt:lpstr>¿Cuántas lenguas se habla en España? ¿Cuáles son las lenguas habladas en España?  4 lenguas.  1- gallego 2- catalán 3- vasco/vascuense/euskera 4- castellano o español   </vt:lpstr>
      <vt:lpstr>Presentación de PowerPoint</vt:lpstr>
      <vt:lpstr>Dígrafos: CH / ELLE  </vt:lpstr>
      <vt:lpstr>Presentación de PowerPoint</vt:lpstr>
      <vt:lpstr>¿Cómo se pronuncian estas palabras?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Vamos a deletrear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Santos</dc:creator>
  <cp:lastModifiedBy>Angela Santos</cp:lastModifiedBy>
  <cp:revision>771</cp:revision>
  <dcterms:created xsi:type="dcterms:W3CDTF">2020-08-16T15:44:16Z</dcterms:created>
  <dcterms:modified xsi:type="dcterms:W3CDTF">2022-02-19T13:40:53Z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0x01010052A3744428616E4699C39E7E88AF59C0</vt:lpwstr>
  </property>
</Properties>
</file>