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64" r:id="rId8"/>
    <p:sldId id="258" r:id="rId9"/>
    <p:sldId id="265" r:id="rId10"/>
    <p:sldId id="266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A241A-E92B-416C-BDED-AE8F43308234}" v="498" dt="2020-09-22T11:16:15.850"/>
    <p1510:client id="{7EDA36EC-6C2B-43FF-B619-48FFB37151AD}" v="960" dt="2020-09-19T14:52:4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ACA2EA0-FFD3-42EC-9406-B595015ED9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5288BCE-665C-472A-8C43-664BCFA31E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>
                <a:cs typeface="Calibri Light"/>
              </a:rPr>
              <a:t>Así son mis directivos</a:t>
            </a:r>
            <a:endParaRPr lang="en-US" sz="6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6C57131-53A7-4C1A-BEA8-25F06A06AD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  <a:cs typeface="Calibri"/>
              </a:rPr>
              <a:t>Pronombres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sujetos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y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verbos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17517EF-BD4D-4055-BDB4-A322C5356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ADDB668-2CA4-4D2B-9C34-3487CA33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C4E98E-B8CF-4BBB-A7D5-494949DB4082}"/>
              </a:ext>
            </a:extLst>
          </p:cNvPr>
          <p:cNvSpPr txBox="1"/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I. Rellena los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huecos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con un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pronombre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:</a:t>
            </a:r>
            <a:endParaRPr lang="en-US" dirty="0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68BC19-F052-4108-93E1-6A3D1DEC0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FD337D-4D6B-4C8B-B6F5-121097E09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ECC2CE1-9BB5-48F0-94F8-F4DE3A3B9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97305"/>
              </p:ext>
            </p:extLst>
          </p:nvPr>
        </p:nvGraphicFramePr>
        <p:xfrm>
          <a:off x="549058" y="2400863"/>
          <a:ext cx="11097350" cy="358670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04397">
                  <a:extLst>
                    <a:ext uri="{9D8B030D-6E8A-4147-A177-3AD203B41FA5}">
                      <a16:colId xmlns:a16="http://schemas.microsoft.com/office/drawing/2014/main" xmlns="" val="1191658156"/>
                    </a:ext>
                  </a:extLst>
                </a:gridCol>
                <a:gridCol w="5892953">
                  <a:extLst>
                    <a:ext uri="{9D8B030D-6E8A-4147-A177-3AD203B41FA5}">
                      <a16:colId xmlns:a16="http://schemas.microsoft.com/office/drawing/2014/main" xmlns="" val="1456279092"/>
                    </a:ext>
                  </a:extLst>
                </a:gridCol>
              </a:tblGrid>
              <a:tr h="35867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a) - Joaquín, Lilian y </a:t>
                      </a:r>
                      <a:r>
                        <a:rPr lang="es-ES_tradnl" sz="2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__</a:t>
                      </a:r>
                      <a:r>
                        <a:rPr lang="es-ES_tradnl" sz="2100" b="1" u="sng" dirty="0">
                          <a:solidFill>
                            <a:srgbClr val="FF0000"/>
                          </a:solidFill>
                          <a:effectLst/>
                        </a:rPr>
                        <a:t>  </a:t>
                      </a: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vamos al </a:t>
                      </a: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cine. ¿Vienes con </a:t>
                      </a:r>
                      <a:r>
                        <a:rPr lang="es-ES_tradnl" sz="2100" b="1" u="sng" dirty="0" smtClean="0">
                          <a:solidFill>
                            <a:srgbClr val="FF0000"/>
                          </a:solidFill>
                          <a:effectLst/>
                        </a:rPr>
                        <a:t>_____</a:t>
                      </a:r>
                      <a:r>
                        <a:rPr lang="es-ES_tradnl" sz="2100" b="1" u="sng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?</a:t>
                      </a:r>
                      <a:endParaRPr lang="es-ES_tradnl" dirty="0"/>
                    </a:p>
                    <a:p>
                      <a:pPr marL="342900" lvl="0" indent="-342900"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600"/>
                        </a:lnSpc>
                        <a:buNone/>
                        <a:tabLst>
                          <a:tab pos="371475" algn="l"/>
                        </a:tabLst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gracias estoy muy cansado.</a:t>
                      </a:r>
                      <a:endParaRPr lang="es-ES_tradnl" dirty="0"/>
                    </a:p>
                    <a:p>
                      <a:pPr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b) - ¿Quiénes están en la cola, por favor?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tabLst>
                          <a:tab pos="371475" algn="l"/>
                        </a:tabLst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 señora, el muchacho y </a:t>
                      </a:r>
                      <a:r>
                        <a:rPr lang="es-ES_tradnl" sz="2100" b="1" u="sng" dirty="0" smtClean="0">
                          <a:solidFill>
                            <a:srgbClr val="FF0000"/>
                          </a:solidFill>
                          <a:effectLst/>
                        </a:rPr>
                        <a:t>______</a:t>
                      </a:r>
                      <a:r>
                        <a:rPr lang="es-ES_tradnl" sz="2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16938" marR="162703" marT="108469" marB="1084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c) – Somos alemanas, ¿ y </a:t>
                      </a:r>
                      <a:r>
                        <a:rPr lang="es-ES_tradnl" sz="2100" b="1" u="sng" dirty="0" smtClean="0">
                          <a:solidFill>
                            <a:srgbClr val="FF0000"/>
                          </a:solidFill>
                          <a:effectLst/>
                        </a:rPr>
                        <a:t>_____</a:t>
                      </a:r>
                      <a:r>
                        <a:rPr lang="es-ES_tradnl" sz="2100" b="1" u="sng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 dónde son?</a:t>
                      </a:r>
                    </a:p>
                    <a:p>
                      <a:pPr marL="342900" lvl="0" indent="-342900"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600"/>
                        </a:lnSpc>
                        <a:buNone/>
                        <a:tabLst>
                          <a:tab pos="371475" algn="l"/>
                        </a:tabLst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¿Te refieres a las niñas de pelo corto?</a:t>
                      </a:r>
                      <a:endParaRPr lang="es-ES_tradnl" dirty="0"/>
                    </a:p>
                    <a:p>
                      <a:pPr marL="342900" lvl="0" indent="-342900">
                        <a:lnSpc>
                          <a:spcPts val="1600"/>
                        </a:lnSpc>
                        <a:tabLst>
                          <a:tab pos="371475" algn="l"/>
                        </a:tabLst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Sí.</a:t>
                      </a:r>
                    </a:p>
                    <a:p>
                      <a:pPr marL="342900" lvl="0" indent="-342900"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600"/>
                        </a:lnSpc>
                        <a:buNone/>
                        <a:tabLst>
                          <a:tab pos="371475" algn="l"/>
                        </a:tabLst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Son de Noruega.</a:t>
                      </a:r>
                      <a:endParaRPr lang="es-ES_tradnl" dirty="0"/>
                    </a:p>
                    <a:p>
                      <a:pPr>
                        <a:lnSpc>
                          <a:spcPts val="1600"/>
                        </a:lnSpc>
                      </a:pP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lvl="0">
                        <a:lnSpc>
                          <a:spcPts val="1600"/>
                        </a:lnSpc>
                        <a:buNone/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d) – Sra. Serrano, ¿es </a:t>
                      </a:r>
                      <a:r>
                        <a:rPr lang="es-ES_tradnl" sz="2100" b="1" u="sng" dirty="0" smtClean="0">
                          <a:solidFill>
                            <a:srgbClr val="FF0000"/>
                          </a:solidFill>
                          <a:effectLst/>
                        </a:rPr>
                        <a:t>______ </a:t>
                      </a:r>
                      <a:r>
                        <a:rPr lang="es-ES_tradnl" sz="2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?</a:t>
                      </a:r>
                      <a:endParaRPr lang="es-ES_tradnl" dirty="0"/>
                    </a:p>
                    <a:p>
                      <a:pPr marL="342900" lvl="0" indent="-342900">
                        <a:lnSpc>
                          <a:spcPct val="150000"/>
                        </a:lnSpc>
                        <a:tabLst>
                          <a:tab pos="371475" algn="l"/>
                        </a:tabLst>
                      </a:pPr>
                      <a:r>
                        <a:rPr lang="es-ES_tradnl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Sí soy </a:t>
                      </a:r>
                      <a:r>
                        <a:rPr lang="es-ES_tradnl" sz="2100" b="1" u="sng" dirty="0" smtClean="0">
                          <a:solidFill>
                            <a:srgbClr val="FF0000"/>
                          </a:solidFill>
                          <a:effectLst/>
                        </a:rPr>
                        <a:t>______</a:t>
                      </a:r>
                      <a:r>
                        <a:rPr lang="es-ES_tradnl" sz="2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ES_tradnl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16938" marR="162703" marT="108469" marB="1084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848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9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D0EBA0-67F5-4A71-8F63-118C6681EACF}"/>
              </a:ext>
            </a:extLst>
          </p:cNvPr>
          <p:cNvSpPr txBox="1"/>
          <p:nvPr/>
        </p:nvSpPr>
        <p:spPr>
          <a:xfrm>
            <a:off x="799578" y="455113"/>
            <a:ext cx="9862158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sz="950" b="1" dirty="0">
                <a:latin typeface="Arial"/>
              </a:rPr>
              <a:t>I</a:t>
            </a:r>
            <a:r>
              <a:rPr lang="es-ES_tradnl" b="1" dirty="0">
                <a:latin typeface="Arial"/>
              </a:rPr>
              <a:t>I. </a:t>
            </a:r>
            <a:r>
              <a:rPr lang="es-ES_tradnl" sz="1600" b="1" dirty="0">
                <a:latin typeface="Arial"/>
              </a:rPr>
              <a:t>Susana le enseña a su amiga Rosa las fotos de su viaje a Brasil. Completa el diálogo con los pronombres correspondientes sólo cuando</a:t>
            </a:r>
            <a:r>
              <a:rPr lang="es-ES_tradnl" sz="1600" b="1" dirty="0">
                <a:solidFill>
                  <a:srgbClr val="FF0000"/>
                </a:solidFill>
                <a:latin typeface="Arial"/>
              </a:rPr>
              <a:t> sea necesario</a:t>
            </a:r>
            <a:r>
              <a:rPr lang="es-ES_tradnl" sz="1600" b="1" dirty="0">
                <a:latin typeface="Arial"/>
              </a:rPr>
              <a:t>. Si el pronombre no es necesario, deja el espacio en blanco.</a:t>
            </a:r>
            <a:endParaRPr lang="es-ES_tradnl" sz="1600" b="1" dirty="0">
              <a:latin typeface="Arial"/>
              <a:cs typeface="Arial"/>
            </a:endParaRPr>
          </a:p>
          <a:p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b="1" dirty="0">
                <a:latin typeface="Arial"/>
              </a:rPr>
              <a:t>Susana:	 </a:t>
            </a:r>
            <a:r>
              <a:rPr lang="es-ES_tradnl" sz="1600" dirty="0">
                <a:latin typeface="Arial"/>
              </a:rPr>
              <a:t>Rodrigo tiene una familia un poco rara. Su padre y su madre son extranjeros,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dirty="0">
                <a:latin typeface="Arial"/>
              </a:rPr>
              <a:t> </a:t>
            </a:r>
            <a:r>
              <a:rPr lang="es-ES_tradnl" sz="1600" dirty="0" smtClean="0">
                <a:solidFill>
                  <a:srgbClr val="FF0000"/>
                </a:solidFill>
                <a:latin typeface="Arial"/>
              </a:rPr>
              <a:t>____ </a:t>
            </a:r>
            <a:r>
              <a:rPr lang="es-ES_tradnl" sz="1600" dirty="0" smtClean="0">
                <a:latin typeface="Arial"/>
              </a:rPr>
              <a:t>es </a:t>
            </a:r>
            <a:r>
              <a:rPr lang="es-ES_tradnl" sz="1600" dirty="0">
                <a:latin typeface="Arial"/>
              </a:rPr>
              <a:t>alemán y </a:t>
            </a:r>
            <a:r>
              <a:rPr lang="es-ES_tradnl" sz="1600" dirty="0" smtClean="0">
                <a:solidFill>
                  <a:srgbClr val="FF0000"/>
                </a:solidFill>
                <a:latin typeface="Arial"/>
              </a:rPr>
              <a:t>____</a:t>
            </a:r>
            <a:r>
              <a:rPr lang="es-ES_tradnl" sz="1600" dirty="0">
                <a:solidFill>
                  <a:srgbClr val="FF0000"/>
                </a:solidFill>
                <a:latin typeface="Arial"/>
              </a:rPr>
              <a:t> </a:t>
            </a:r>
            <a:r>
              <a:rPr lang="es-ES_tradnl" sz="1600" dirty="0">
                <a:solidFill>
                  <a:srgbClr val="000000"/>
                </a:solidFill>
                <a:latin typeface="Arial"/>
              </a:rPr>
              <a:t>uruguaya</a:t>
            </a:r>
            <a:r>
              <a:rPr lang="es-ES_tradnl" sz="1600" dirty="0">
                <a:latin typeface="Arial"/>
              </a:rPr>
              <a:t>, pero _______ viven en Brasil hace mucho.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dirty="0">
                <a:latin typeface="Arial"/>
              </a:rPr>
              <a:t> Su padre es diplomático, por ese motivo los hijos tienen diferentes nacionalidades.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b="1" dirty="0">
                <a:latin typeface="Arial"/>
              </a:rPr>
              <a:t>Rosa:</a:t>
            </a:r>
            <a:r>
              <a:rPr lang="es-ES_tradnl" sz="1600" dirty="0">
                <a:latin typeface="Arial"/>
              </a:rPr>
              <a:t> 	¿De dónde son __________?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b="1" dirty="0">
                <a:latin typeface="Arial"/>
              </a:rPr>
              <a:t>Susana: </a:t>
            </a:r>
            <a:r>
              <a:rPr lang="es-ES_tradnl" sz="1600" dirty="0">
                <a:latin typeface="Arial"/>
              </a:rPr>
              <a:t>Rodrigo es estadounidense y su hermana, Laura, es francesa. Aquí __________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dirty="0">
                <a:latin typeface="Arial"/>
              </a:rPr>
              <a:t> tengo una foto. 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b="1" dirty="0">
                <a:latin typeface="Arial"/>
              </a:rPr>
              <a:t>Rosa:	 </a:t>
            </a:r>
            <a:r>
              <a:rPr lang="es-ES_tradnl" sz="1600" dirty="0">
                <a:latin typeface="Arial"/>
              </a:rPr>
              <a:t>¡Qué fantástico! Pero están todos disfrazados. ¿Dónde estáis </a:t>
            </a:r>
            <a:r>
              <a:rPr lang="es-ES_tradnl" sz="1600" u="sng" dirty="0" smtClean="0">
                <a:solidFill>
                  <a:srgbClr val="FF0000"/>
                </a:solidFill>
                <a:latin typeface="Arial"/>
              </a:rPr>
              <a:t>______ </a:t>
            </a:r>
            <a:r>
              <a:rPr lang="es-ES_tradnl" sz="1600" dirty="0" smtClean="0">
                <a:latin typeface="Arial"/>
              </a:rPr>
              <a:t>?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  <a:cs typeface="Arial"/>
            </a:endParaRPr>
          </a:p>
          <a:p>
            <a:pPr algn="just"/>
            <a:r>
              <a:rPr lang="es-ES_tradnl" sz="1600" b="1" dirty="0">
                <a:latin typeface="Arial"/>
              </a:rPr>
              <a:t>Susana:</a:t>
            </a:r>
            <a:r>
              <a:rPr lang="es-ES_tradnl" sz="1600" dirty="0">
                <a:latin typeface="Arial"/>
              </a:rPr>
              <a:t> __________ estamos en el carnaval de Ouro </a:t>
            </a:r>
            <a:r>
              <a:rPr lang="es-ES_tradnl" sz="1600" dirty="0" err="1">
                <a:latin typeface="Arial"/>
              </a:rPr>
              <a:t>Preto</a:t>
            </a:r>
            <a:r>
              <a:rPr lang="es-ES_tradnl" sz="1600" dirty="0">
                <a:latin typeface="Arial"/>
              </a:rPr>
              <a:t> en Minas Gerais. ¿Puedes adivinar quién soy </a:t>
            </a:r>
            <a:r>
              <a:rPr lang="es-ES_tradnl" sz="1600" u="sng" dirty="0" smtClean="0">
                <a:solidFill>
                  <a:srgbClr val="FF0000"/>
                </a:solidFill>
                <a:latin typeface="Arial"/>
              </a:rPr>
              <a:t>_____ </a:t>
            </a:r>
            <a:r>
              <a:rPr lang="es-ES_tradnl" sz="1600" dirty="0" smtClean="0">
                <a:latin typeface="Arial"/>
              </a:rPr>
              <a:t>?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</a:endParaRPr>
          </a:p>
          <a:p>
            <a:pPr algn="just"/>
            <a:r>
              <a:rPr lang="es-ES_tradnl" sz="1600" b="1" dirty="0">
                <a:latin typeface="Arial"/>
              </a:rPr>
              <a:t>Rosa: </a:t>
            </a:r>
            <a:r>
              <a:rPr lang="es-ES_tradnl" sz="1600" dirty="0">
                <a:latin typeface="Arial"/>
              </a:rPr>
              <a:t>¿La mujer gato?</a:t>
            </a:r>
            <a:endParaRPr lang="es-ES_tradnl" sz="1600" dirty="0">
              <a:latin typeface="Arial"/>
              <a:cs typeface="Arial"/>
            </a:endParaRPr>
          </a:p>
          <a:p>
            <a:pPr algn="just"/>
            <a:endParaRPr lang="es-ES_tradnl" sz="1600" dirty="0">
              <a:latin typeface="Arial"/>
            </a:endParaRPr>
          </a:p>
          <a:p>
            <a:r>
              <a:rPr lang="es-ES_tradnl" sz="1600" b="1" dirty="0">
                <a:latin typeface="Arial"/>
              </a:rPr>
              <a:t>Susana:</a:t>
            </a:r>
            <a:r>
              <a:rPr lang="es-ES_tradnl" sz="1600" dirty="0">
                <a:latin typeface="Arial"/>
              </a:rPr>
              <a:t>	No, ésa es Laura, </a:t>
            </a:r>
            <a:r>
              <a:rPr lang="es-ES_tradnl" sz="1600" u="sng" dirty="0" smtClean="0">
                <a:solidFill>
                  <a:srgbClr val="FF0000"/>
                </a:solidFill>
                <a:latin typeface="Arial"/>
              </a:rPr>
              <a:t>____</a:t>
            </a:r>
            <a:r>
              <a:rPr lang="es-ES_tradnl" sz="1600" u="sng" dirty="0">
                <a:solidFill>
                  <a:srgbClr val="FF0000"/>
                </a:solidFill>
                <a:latin typeface="Arial"/>
              </a:rPr>
              <a:t> </a:t>
            </a:r>
            <a:r>
              <a:rPr lang="es-ES_tradnl" sz="1600" dirty="0">
                <a:solidFill>
                  <a:srgbClr val="000000"/>
                </a:solidFill>
                <a:latin typeface="Arial"/>
              </a:rPr>
              <a:t>soy</a:t>
            </a:r>
            <a:r>
              <a:rPr lang="es-ES_tradnl" sz="1600" dirty="0">
                <a:latin typeface="Arial"/>
              </a:rPr>
              <a:t> Madonna.</a:t>
            </a:r>
            <a:endParaRPr lang="es-ES_tradnl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6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17517EF-BD4D-4055-BDB4-A322C5356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ADDB668-2CA4-4D2B-9C34-3487CA33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F04329-C4C9-4148-B7AD-7BEA1AB53AE5}"/>
              </a:ext>
            </a:extLst>
          </p:cNvPr>
          <p:cNvSpPr txBox="1"/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PRONOMBRES PERSONALES  SUJETOS</a:t>
            </a:r>
            <a:endParaRPr lang="en-US" dirty="0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68BC19-F052-4108-93E1-6A3D1DEC0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FD337D-4D6B-4C8B-B6F5-121097E09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D57A2E39-3250-45DA-A8D3-C35D8027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04092"/>
              </p:ext>
            </p:extLst>
          </p:nvPr>
        </p:nvGraphicFramePr>
        <p:xfrm>
          <a:off x="640266" y="2569155"/>
          <a:ext cx="10914935" cy="325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93">
                  <a:extLst>
                    <a:ext uri="{9D8B030D-6E8A-4147-A177-3AD203B41FA5}">
                      <a16:colId xmlns:a16="http://schemas.microsoft.com/office/drawing/2014/main" xmlns="" val="604170430"/>
                    </a:ext>
                  </a:extLst>
                </a:gridCol>
                <a:gridCol w="2430125">
                  <a:extLst>
                    <a:ext uri="{9D8B030D-6E8A-4147-A177-3AD203B41FA5}">
                      <a16:colId xmlns:a16="http://schemas.microsoft.com/office/drawing/2014/main" xmlns="" val="1757324889"/>
                    </a:ext>
                  </a:extLst>
                </a:gridCol>
                <a:gridCol w="4666417">
                  <a:extLst>
                    <a:ext uri="{9D8B030D-6E8A-4147-A177-3AD203B41FA5}">
                      <a16:colId xmlns:a16="http://schemas.microsoft.com/office/drawing/2014/main" xmlns="" val="2311995382"/>
                    </a:ext>
                  </a:extLst>
                </a:gridCol>
              </a:tblGrid>
              <a:tr h="81253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Pronombre Sujeto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Singular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plural</a:t>
                      </a:r>
                    </a:p>
                  </a:txBody>
                  <a:tcPr marL="91678" marR="91678" marT="0" marB="0"/>
                </a:tc>
                <a:extLst>
                  <a:ext uri="{0D108BD9-81ED-4DB2-BD59-A6C34878D82A}">
                    <a16:rowId xmlns:a16="http://schemas.microsoft.com/office/drawing/2014/main" xmlns="" val="1024745654"/>
                  </a:ext>
                </a:extLst>
              </a:tr>
              <a:tr h="81253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Primera persona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Yo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nosotros/as</a:t>
                      </a:r>
                    </a:p>
                  </a:txBody>
                  <a:tcPr marL="91678" marR="91678" marT="0" marB="0"/>
                </a:tc>
                <a:extLst>
                  <a:ext uri="{0D108BD9-81ED-4DB2-BD59-A6C34878D82A}">
                    <a16:rowId xmlns:a16="http://schemas.microsoft.com/office/drawing/2014/main" xmlns="" val="3863917731"/>
                  </a:ext>
                </a:extLst>
              </a:tr>
              <a:tr h="81253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Segunda persona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tú  -  usted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vosotros/as  -  ustedes</a:t>
                      </a:r>
                    </a:p>
                  </a:txBody>
                  <a:tcPr marL="91678" marR="91678" marT="0" marB="0"/>
                </a:tc>
                <a:extLst>
                  <a:ext uri="{0D108BD9-81ED-4DB2-BD59-A6C34878D82A}">
                    <a16:rowId xmlns:a16="http://schemas.microsoft.com/office/drawing/2014/main" xmlns="" val="2776241893"/>
                  </a:ext>
                </a:extLst>
              </a:tr>
              <a:tr h="81253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Tercera Persona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él / ella</a:t>
                      </a:r>
                    </a:p>
                  </a:txBody>
                  <a:tcPr marL="91678" marR="916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33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3300">
                          <a:effectLst/>
                        </a:rPr>
                        <a:t>ellos / ellas</a:t>
                      </a:r>
                    </a:p>
                  </a:txBody>
                  <a:tcPr marL="91678" marR="91678" marT="0" marB="0"/>
                </a:tc>
                <a:extLst>
                  <a:ext uri="{0D108BD9-81ED-4DB2-BD59-A6C34878D82A}">
                    <a16:rowId xmlns:a16="http://schemas.microsoft.com/office/drawing/2014/main" xmlns="" val="409720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EA20A-2009-4942-AD77-B3F57B24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Pronombres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personales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sujetos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EBE72-C0C5-41EC-8C95-9067BEBA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Yo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Tú</a:t>
            </a:r>
          </a:p>
          <a:p>
            <a:r>
              <a:rPr lang="en-US" err="1">
                <a:cs typeface="Calibri"/>
              </a:rPr>
              <a:t>Él</a:t>
            </a:r>
            <a:r>
              <a:rPr lang="en-US" dirty="0">
                <a:cs typeface="Calibri"/>
              </a:rPr>
              <a:t> / </a:t>
            </a:r>
            <a:r>
              <a:rPr lang="en-US" err="1">
                <a:cs typeface="Calibri"/>
              </a:rPr>
              <a:t>ella</a:t>
            </a:r>
            <a:r>
              <a:rPr lang="en-US" dirty="0">
                <a:cs typeface="Calibri"/>
              </a:rPr>
              <a:t> / </a:t>
            </a:r>
            <a:r>
              <a:rPr lang="en-US" err="1">
                <a:solidFill>
                  <a:srgbClr val="FF0000"/>
                </a:solidFill>
                <a:cs typeface="Calibri"/>
              </a:rPr>
              <a:t>usted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err="1">
                <a:cs typeface="Calibri"/>
              </a:rPr>
              <a:t>Nosotros</a:t>
            </a:r>
            <a:r>
              <a:rPr lang="en-US" dirty="0">
                <a:cs typeface="Calibri"/>
              </a:rPr>
              <a:t> / </a:t>
            </a:r>
            <a:r>
              <a:rPr lang="en-US" err="1">
                <a:cs typeface="Calibri"/>
              </a:rPr>
              <a:t>nosotras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Vosotros</a:t>
            </a:r>
            <a:r>
              <a:rPr lang="en-US" dirty="0">
                <a:cs typeface="Calibri"/>
              </a:rPr>
              <a:t> / </a:t>
            </a:r>
            <a:r>
              <a:rPr lang="en-US" err="1">
                <a:cs typeface="Calibri"/>
              </a:rPr>
              <a:t>vosotras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Ellos</a:t>
            </a:r>
            <a:r>
              <a:rPr lang="en-US" dirty="0">
                <a:cs typeface="Calibri"/>
              </a:rPr>
              <a:t> / </a:t>
            </a:r>
            <a:r>
              <a:rPr lang="en-US" err="1">
                <a:cs typeface="Calibri"/>
              </a:rPr>
              <a:t>ellas</a:t>
            </a:r>
            <a:r>
              <a:rPr lang="en-US" dirty="0">
                <a:cs typeface="Calibri"/>
              </a:rPr>
              <a:t> /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ustedes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5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4BC6B-D663-43B2-9C73-C4DADFAE550C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latin typeface="+mj-lt"/>
                <a:ea typeface="+mj-ea"/>
                <a:cs typeface="+mj-cs"/>
              </a:rPr>
              <a:t>VERBOS REGULARES</a:t>
            </a:r>
            <a:endParaRPr lang="en-US" dirty="0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1FCF302-9332-4860-8C98-2C2D014B2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8969"/>
              </p:ext>
            </p:extLst>
          </p:nvPr>
        </p:nvGraphicFramePr>
        <p:xfrm>
          <a:off x="838200" y="2120601"/>
          <a:ext cx="10512549" cy="389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018">
                  <a:extLst>
                    <a:ext uri="{9D8B030D-6E8A-4147-A177-3AD203B41FA5}">
                      <a16:colId xmlns:a16="http://schemas.microsoft.com/office/drawing/2014/main" xmlns="" val="2398984752"/>
                    </a:ext>
                  </a:extLst>
                </a:gridCol>
                <a:gridCol w="1826767">
                  <a:extLst>
                    <a:ext uri="{9D8B030D-6E8A-4147-A177-3AD203B41FA5}">
                      <a16:colId xmlns:a16="http://schemas.microsoft.com/office/drawing/2014/main" xmlns="" val="1807570361"/>
                    </a:ext>
                  </a:extLst>
                </a:gridCol>
                <a:gridCol w="1865928">
                  <a:extLst>
                    <a:ext uri="{9D8B030D-6E8A-4147-A177-3AD203B41FA5}">
                      <a16:colId xmlns:a16="http://schemas.microsoft.com/office/drawing/2014/main" xmlns="" val="3700519474"/>
                    </a:ext>
                  </a:extLst>
                </a:gridCol>
                <a:gridCol w="2047914">
                  <a:extLst>
                    <a:ext uri="{9D8B030D-6E8A-4147-A177-3AD203B41FA5}">
                      <a16:colId xmlns:a16="http://schemas.microsoft.com/office/drawing/2014/main" xmlns="" val="3452313444"/>
                    </a:ext>
                  </a:extLst>
                </a:gridCol>
                <a:gridCol w="1956922">
                  <a:extLst>
                    <a:ext uri="{9D8B030D-6E8A-4147-A177-3AD203B41FA5}">
                      <a16:colId xmlns:a16="http://schemas.microsoft.com/office/drawing/2014/main" xmlns="" val="544634141"/>
                    </a:ext>
                  </a:extLst>
                </a:gridCol>
              </a:tblGrid>
              <a:tr h="361629">
                <a:tc>
                  <a:txBody>
                    <a:bodyPr/>
                    <a:lstStyle/>
                    <a:p>
                      <a:r>
                        <a:rPr lang="es-ES" sz="2100">
                          <a:effectLst/>
                        </a:rPr>
                        <a:t>Pronombres sujetos</a:t>
                      </a:r>
                    </a:p>
                  </a:txBody>
                  <a:tcPr marL="57323" marR="57323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100">
                          <a:effectLst/>
                        </a:rPr>
                        <a:t>1ª. conjugación</a:t>
                      </a:r>
                    </a:p>
                  </a:txBody>
                  <a:tcPr marL="57323" marR="5732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>
                          <a:effectLst/>
                        </a:rPr>
                        <a:t>2ª. conjugación</a:t>
                      </a: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>
                          <a:effectLst/>
                        </a:rPr>
                        <a:t>3ª. conjugación</a:t>
                      </a:r>
                    </a:p>
                  </a:txBody>
                  <a:tcPr marL="57323" marR="57323" marT="0" marB="0"/>
                </a:tc>
                <a:extLst>
                  <a:ext uri="{0D108BD9-81ED-4DB2-BD59-A6C34878D82A}">
                    <a16:rowId xmlns:a16="http://schemas.microsoft.com/office/drawing/2014/main" xmlns="" val="342773257"/>
                  </a:ext>
                </a:extLst>
              </a:tr>
              <a:tr h="50804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" sz="2100">
                        <a:effectLst/>
                      </a:endParaRP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>
                          <a:effectLst/>
                        </a:rPr>
                        <a:t>llamarse</a:t>
                      </a: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>
                          <a:effectLst/>
                        </a:rPr>
                        <a:t>trabajar</a:t>
                      </a: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>
                          <a:effectLst/>
                        </a:rPr>
                        <a:t>comer</a:t>
                      </a: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" sz="2100">
                          <a:effectLst/>
                        </a:rPr>
                        <a:t>vivir</a:t>
                      </a:r>
                    </a:p>
                  </a:txBody>
                  <a:tcPr marL="57323" marR="57323" marT="0" marB="0"/>
                </a:tc>
                <a:extLst>
                  <a:ext uri="{0D108BD9-81ED-4DB2-BD59-A6C34878D82A}">
                    <a16:rowId xmlns:a16="http://schemas.microsoft.com/office/drawing/2014/main" xmlns="" val="3509041830"/>
                  </a:ext>
                </a:extLst>
              </a:tr>
              <a:tr h="30302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" sz="2100">
                          <a:effectLst/>
                        </a:rPr>
                        <a:t>(yo)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(tú)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(él / ella / usted)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(nosotros/-as)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(vosotros/-as)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(ellos/-as / ustedes)</a:t>
                      </a: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s-ES" sz="2100">
                        <a:effectLst/>
                      </a:endParaRP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r>
                        <a:rPr lang="es-ES" sz="2100">
                          <a:effectLst/>
                        </a:rPr>
                        <a:t>me llamo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te llamas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se llama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nos llamamos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os llamáis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se llaman</a:t>
                      </a: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s-ES" sz="2100">
                        <a:effectLst/>
                      </a:endParaRP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r>
                        <a:rPr lang="es-ES" sz="2100">
                          <a:effectLst/>
                        </a:rPr>
                        <a:t>Trabajo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Trabajas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Trabaja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Trabajamos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Trabajáis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Trabajan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pt-BR" sz="2100">
                        <a:effectLst/>
                      </a:endParaRP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r>
                        <a:rPr lang="pt-BR" sz="2100">
                          <a:effectLst/>
                        </a:rPr>
                        <a:t>Como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pt-BR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pt-BR" sz="2100">
                          <a:effectLst/>
                        </a:rPr>
                        <a:t>Comes</a:t>
                      </a:r>
                      <a:endParaRPr lang="pt-BR" sz="2300"/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pt-BR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pt-BR" sz="2100">
                          <a:effectLst/>
                        </a:rPr>
                        <a:t>Come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pt-BR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pt-BR" sz="2100">
                          <a:effectLst/>
                        </a:rPr>
                        <a:t>Comemos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pt-BR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pt-BR" sz="2100" err="1">
                          <a:effectLst/>
                        </a:rPr>
                        <a:t>Coméis</a:t>
                      </a:r>
                      <a:endParaRPr lang="pt-BR" sz="2100">
                        <a:effectLst/>
                      </a:endParaRP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pt-BR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pt-BR" sz="2100" err="1">
                          <a:effectLst/>
                        </a:rPr>
                        <a:t>Comen</a:t>
                      </a:r>
                      <a:endParaRPr lang="pt-BR" sz="2100">
                        <a:effectLst/>
                      </a:endParaRP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pt-BR" sz="2100">
                        <a:effectLst/>
                      </a:endParaRPr>
                    </a:p>
                  </a:txBody>
                  <a:tcPr marL="57323" marR="573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s-ES" sz="2100">
                        <a:effectLst/>
                      </a:endParaRP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r>
                        <a:rPr lang="es-ES" sz="2100">
                          <a:effectLst/>
                        </a:rPr>
                        <a:t>Vivo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Vives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Vive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Vivimos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Vivís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2100">
                          <a:effectLst/>
                        </a:rPr>
                        <a:t>Viven</a:t>
                      </a:r>
                    </a:p>
                    <a:p>
                      <a:pPr lvl="0">
                        <a:lnSpc>
                          <a:spcPts val="1400"/>
                        </a:lnSpc>
                        <a:buNone/>
                      </a:pPr>
                      <a:endParaRPr lang="es-ES" sz="2100">
                        <a:effectLst/>
                      </a:endParaRPr>
                    </a:p>
                  </a:txBody>
                  <a:tcPr marL="57323" marR="57323" marT="0" marB="0"/>
                </a:tc>
                <a:extLst>
                  <a:ext uri="{0D108BD9-81ED-4DB2-BD59-A6C34878D82A}">
                    <a16:rowId xmlns:a16="http://schemas.microsoft.com/office/drawing/2014/main" xmlns="" val="52556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594D6AA1-A0E1-45F9-8E25-BAB809229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6A4BB0-7519-4569-A7D4-BDB762A9A51D}"/>
              </a:ext>
            </a:extLst>
          </p:cNvPr>
          <p:cNvSpPr txBox="1"/>
          <p:nvPr/>
        </p:nvSpPr>
        <p:spPr>
          <a:xfrm>
            <a:off x="786007" y="1340066"/>
            <a:ext cx="10515599" cy="12962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latin typeface="+mj-lt"/>
                <a:ea typeface="+mj-ea"/>
                <a:cs typeface="+mj-cs"/>
              </a:rPr>
              <a:t>Diferencias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en la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segunda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persona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según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formas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tratamiento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:</a:t>
            </a:r>
            <a:endParaRPr lang="en-US"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CD38F8C-F6A6-43A3-84D2-976C3F59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32769"/>
              </p:ext>
            </p:extLst>
          </p:nvPr>
        </p:nvGraphicFramePr>
        <p:xfrm>
          <a:off x="827762" y="2830129"/>
          <a:ext cx="10515601" cy="2409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31">
                  <a:extLst>
                    <a:ext uri="{9D8B030D-6E8A-4147-A177-3AD203B41FA5}">
                      <a16:colId xmlns:a16="http://schemas.microsoft.com/office/drawing/2014/main" xmlns="" val="3355073381"/>
                    </a:ext>
                  </a:extLst>
                </a:gridCol>
                <a:gridCol w="1819065">
                  <a:extLst>
                    <a:ext uri="{9D8B030D-6E8A-4147-A177-3AD203B41FA5}">
                      <a16:colId xmlns:a16="http://schemas.microsoft.com/office/drawing/2014/main" xmlns="" val="1833521080"/>
                    </a:ext>
                  </a:extLst>
                </a:gridCol>
                <a:gridCol w="907264">
                  <a:extLst>
                    <a:ext uri="{9D8B030D-6E8A-4147-A177-3AD203B41FA5}">
                      <a16:colId xmlns:a16="http://schemas.microsoft.com/office/drawing/2014/main" xmlns="" val="46270992"/>
                    </a:ext>
                  </a:extLst>
                </a:gridCol>
                <a:gridCol w="2742823">
                  <a:extLst>
                    <a:ext uri="{9D8B030D-6E8A-4147-A177-3AD203B41FA5}">
                      <a16:colId xmlns:a16="http://schemas.microsoft.com/office/drawing/2014/main" xmlns="" val="2066836092"/>
                    </a:ext>
                  </a:extLst>
                </a:gridCol>
                <a:gridCol w="3388218">
                  <a:extLst>
                    <a:ext uri="{9D8B030D-6E8A-4147-A177-3AD203B41FA5}">
                      <a16:colId xmlns:a16="http://schemas.microsoft.com/office/drawing/2014/main" xmlns="" val="1985564097"/>
                    </a:ext>
                  </a:extLst>
                </a:gridCol>
              </a:tblGrid>
              <a:tr h="51169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tú</a:t>
                      </a:r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Usted</a:t>
                      </a:r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vosotros/as</a:t>
                      </a:r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ustedes</a:t>
                      </a:r>
                    </a:p>
                  </a:txBody>
                  <a:tcPr marL="57735" marR="57735" marT="0" marB="0"/>
                </a:tc>
                <a:extLst>
                  <a:ext uri="{0D108BD9-81ED-4DB2-BD59-A6C34878D82A}">
                    <a16:rowId xmlns:a16="http://schemas.microsoft.com/office/drawing/2014/main" xmlns="" val="2616199903"/>
                  </a:ext>
                </a:extLst>
              </a:tr>
              <a:tr h="18973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Expresa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 dirty="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informalidad.</a:t>
                      </a:r>
                      <a:endParaRPr lang="es-ES_tradnl" sz="2300" dirty="0"/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Expresa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formalidad.</a:t>
                      </a:r>
                      <a:endParaRPr lang="es-ES_tradnl" sz="2300" dirty="0"/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Expresa 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 dirty="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informalidad en</a:t>
                      </a:r>
                      <a:endParaRPr lang="es-ES_tradnl" dirty="0"/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</a:t>
                      </a:r>
                      <a:r>
                        <a:rPr lang="es-ES_tradnl" sz="2100" dirty="0">
                          <a:solidFill>
                            <a:srgbClr val="FF0000"/>
                          </a:solidFill>
                          <a:effectLst/>
                        </a:rPr>
                        <a:t>España</a:t>
                      </a:r>
                      <a:r>
                        <a:rPr lang="es-ES_tradnl" sz="2100" dirty="0">
                          <a:effectLst/>
                        </a:rPr>
                        <a:t>, no se suele</a:t>
                      </a:r>
                      <a:endParaRPr lang="es-ES_tradnl" sz="2300" dirty="0"/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 dirty="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usar en</a:t>
                      </a:r>
                      <a:endParaRPr lang="es-ES_tradnl" sz="2300" dirty="0"/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Hispanoamérica.</a:t>
                      </a:r>
                      <a:endParaRPr lang="es-ES_tradnl" sz="2300" dirty="0"/>
                    </a:p>
                  </a:txBody>
                  <a:tcPr marL="57735" marR="577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Expresa </a:t>
                      </a:r>
                      <a:r>
                        <a:rPr lang="es-ES_tradnl" sz="2100" dirty="0">
                          <a:solidFill>
                            <a:srgbClr val="FF0000"/>
                          </a:solidFill>
                          <a:effectLst/>
                        </a:rPr>
                        <a:t>formalidad </a:t>
                      </a:r>
                      <a:r>
                        <a:rPr lang="es-ES_tradnl" sz="2100" dirty="0">
                          <a:effectLst/>
                        </a:rPr>
                        <a:t>en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 dirty="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España,</a:t>
                      </a:r>
                      <a:endParaRPr lang="es-ES_tradnl" dirty="0"/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pero en Hispanoamérica </a:t>
                      </a:r>
                      <a:endParaRPr lang="es-ES_tradnl" sz="2300" dirty="0"/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 dirty="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expresa</a:t>
                      </a:r>
                      <a:endParaRPr lang="es-ES_tradnl" sz="2300" dirty="0"/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210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2100" dirty="0">
                          <a:effectLst/>
                        </a:rPr>
                        <a:t> </a:t>
                      </a:r>
                      <a:r>
                        <a:rPr lang="es-ES_tradnl" sz="2100" dirty="0">
                          <a:solidFill>
                            <a:srgbClr val="FF0000"/>
                          </a:solidFill>
                          <a:effectLst/>
                        </a:rPr>
                        <a:t>formalidad e informalidad</a:t>
                      </a:r>
                      <a:r>
                        <a:rPr lang="es-ES_tradnl" sz="2100" dirty="0">
                          <a:effectLst/>
                        </a:rPr>
                        <a:t>.</a:t>
                      </a:r>
                      <a:endParaRPr lang="es-ES_tradnl" sz="2300" dirty="0"/>
                    </a:p>
                  </a:txBody>
                  <a:tcPr marL="57735" marR="57735" marT="0" marB="0"/>
                </a:tc>
                <a:extLst>
                  <a:ext uri="{0D108BD9-81ED-4DB2-BD59-A6C34878D82A}">
                    <a16:rowId xmlns:a16="http://schemas.microsoft.com/office/drawing/2014/main" xmlns="" val="175076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8974-1B6E-4991-92DA-CC943A7B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Ejemplos.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26CDEF-DC96-4734-B38C-794764C7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INFORMAL</a:t>
            </a:r>
            <a:r>
              <a:rPr lang="en-US" dirty="0">
                <a:cs typeface="Calibri"/>
              </a:rPr>
              <a:t>                                            </a:t>
            </a:r>
            <a:r>
              <a:rPr lang="en-US">
                <a:solidFill>
                  <a:srgbClr val="FF0000"/>
                </a:solidFill>
                <a:cs typeface="Calibri"/>
              </a:rPr>
              <a:t>FORMAL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>
                <a:cs typeface="Calibri"/>
              </a:rPr>
              <a:t>¿Cómo te llamas (tú)?                         ¿Cómo se llama usted?</a:t>
            </a:r>
          </a:p>
          <a:p>
            <a:r>
              <a:rPr lang="en-US">
                <a:cs typeface="Calibri"/>
              </a:rPr>
              <a:t>¿Dónde vives?                                      ¿Dónde vive usted?</a:t>
            </a:r>
          </a:p>
          <a:p>
            <a:r>
              <a:rPr lang="en-US">
                <a:cs typeface="Calibri"/>
              </a:rPr>
              <a:t>¿De dónde eres?                                  ¿De dónde es usted?</a:t>
            </a:r>
          </a:p>
          <a:p>
            <a:r>
              <a:rPr lang="en-US">
                <a:cs typeface="Calibri"/>
              </a:rPr>
              <a:t>¿Cuál es tu teléfono?                           ¿Cuál es su teléfono?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5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621CC-CD85-42FA-A31B-C594C52C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Verbo </a:t>
            </a:r>
            <a:r>
              <a:rPr lang="en-US">
                <a:solidFill>
                  <a:srgbClr val="FF0000"/>
                </a:solidFill>
                <a:cs typeface="Calibri Light"/>
              </a:rPr>
              <a:t>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7CE7F-25C5-4D54-AE9A-97CFCD60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Soy </a:t>
            </a:r>
          </a:p>
          <a:p>
            <a:r>
              <a:rPr lang="en-US">
                <a:cs typeface="Calibri"/>
              </a:rPr>
              <a:t>Eres</a:t>
            </a:r>
          </a:p>
          <a:p>
            <a:r>
              <a:rPr lang="en-US">
                <a:cs typeface="Calibri"/>
              </a:rPr>
              <a:t>Es</a:t>
            </a:r>
          </a:p>
          <a:p>
            <a:r>
              <a:rPr lang="en-US">
                <a:cs typeface="Calibri"/>
              </a:rPr>
              <a:t>Somos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Sois</a:t>
            </a:r>
          </a:p>
          <a:p>
            <a:r>
              <a:rPr lang="en-US">
                <a:cs typeface="Calibri"/>
              </a:rPr>
              <a:t>Son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1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86955A-C0F0-4F58-8667-E568901D6834}"/>
              </a:ext>
            </a:extLst>
          </p:cNvPr>
          <p:cNvSpPr txBox="1"/>
          <p:nvPr/>
        </p:nvSpPr>
        <p:spPr>
          <a:xfrm>
            <a:off x="1707716" y="1718153"/>
            <a:ext cx="8943582" cy="4131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b="1" dirty="0">
                <a:solidFill>
                  <a:srgbClr val="FF0000"/>
                </a:solidFill>
                <a:cs typeface="Calibri"/>
              </a:rPr>
              <a:t>¿CUÁNDO SE USA EL PRONOMBRE SUJETO?</a:t>
            </a:r>
            <a:endParaRPr lang="es-ES_tradnl" b="1" dirty="0">
              <a:solidFill>
                <a:srgbClr val="FF0000"/>
              </a:solidFill>
            </a:endParaRPr>
          </a:p>
          <a:p>
            <a:endParaRPr lang="es-ES_tradnl" b="1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FF0000"/>
                </a:solidFill>
              </a:rPr>
              <a:t>La presencia o ausencia del Pronombre sujeto</a:t>
            </a:r>
            <a:endParaRPr lang="es-ES_tradnl" b="1" dirty="0">
              <a:solidFill>
                <a:srgbClr val="FF0000"/>
              </a:solidFill>
              <a:cs typeface="Calibri"/>
            </a:endParaRPr>
          </a:p>
          <a:p>
            <a:endParaRPr lang="es-ES_tradnl" b="1" dirty="0">
              <a:latin typeface="Arial"/>
              <a:cs typeface="Arial"/>
            </a:endParaRPr>
          </a:p>
          <a:p>
            <a:r>
              <a:rPr lang="es-ES_tradnl" dirty="0">
                <a:latin typeface="Arial"/>
              </a:rPr>
              <a:t>Los pronombres personales sujeto en español </a:t>
            </a:r>
            <a:r>
              <a:rPr lang="es-ES_tradnl" b="1" dirty="0">
                <a:latin typeface="Arial"/>
              </a:rPr>
              <a:t>no suelen aparecer en la frase</a:t>
            </a:r>
            <a:r>
              <a:rPr lang="es-ES_tradnl" dirty="0">
                <a:latin typeface="Arial"/>
              </a:rPr>
              <a:t>, excepto en los casos en que es necesario establecer </a:t>
            </a:r>
            <a:r>
              <a:rPr lang="es-ES_tradnl" b="1" dirty="0">
                <a:latin typeface="Arial"/>
              </a:rPr>
              <a:t>contraste</a:t>
            </a:r>
            <a:r>
              <a:rPr lang="es-ES_tradnl" dirty="0">
                <a:latin typeface="Arial"/>
              </a:rPr>
              <a:t> entre personas diferentes: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latin typeface="Arial"/>
              <a:cs typeface="Arial"/>
            </a:endParaRPr>
          </a:p>
          <a:p>
            <a:r>
              <a:rPr lang="es-ES_tradnl" i="1" dirty="0">
                <a:solidFill>
                  <a:srgbClr val="FF0000"/>
                </a:solidFill>
                <a:latin typeface="Arial"/>
              </a:rPr>
              <a:t>Yo </a:t>
            </a:r>
            <a:r>
              <a:rPr lang="es-ES_tradnl" i="1" dirty="0">
                <a:latin typeface="Arial"/>
              </a:rPr>
              <a:t>puedo trabajar mañana. </a:t>
            </a:r>
            <a:r>
              <a:rPr lang="es-ES_tradnl" dirty="0">
                <a:latin typeface="Arial"/>
              </a:rPr>
              <a:t>(Informa que el que habla puede trabajar y otros no.) </a:t>
            </a:r>
          </a:p>
          <a:p>
            <a:r>
              <a:rPr lang="es-ES_tradnl" i="1" dirty="0">
                <a:latin typeface="Arial"/>
              </a:rPr>
              <a:t>Puedo trabajar mañana. </a:t>
            </a:r>
            <a:r>
              <a:rPr lang="es-ES_tradnl" dirty="0">
                <a:latin typeface="Arial"/>
              </a:rPr>
              <a:t>(Informa solamente que el que habla puede trabajar mañana.)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latin typeface="Arial"/>
              <a:cs typeface="Arial"/>
            </a:endParaRPr>
          </a:p>
          <a:p>
            <a:r>
              <a:rPr lang="es-ES_tradnl" i="1" dirty="0">
                <a:latin typeface="Arial"/>
              </a:rPr>
              <a:t>Juan dice que</a:t>
            </a:r>
            <a:r>
              <a:rPr lang="es-ES_tradnl" i="1" dirty="0">
                <a:solidFill>
                  <a:srgbClr val="FF0000"/>
                </a:solidFill>
                <a:latin typeface="Arial"/>
              </a:rPr>
              <a:t> él</a:t>
            </a:r>
            <a:r>
              <a:rPr lang="es-ES_tradnl" i="1" dirty="0">
                <a:latin typeface="Arial"/>
              </a:rPr>
              <a:t> es cubano</a:t>
            </a:r>
            <a:r>
              <a:rPr lang="es-ES_tradnl" dirty="0">
                <a:latin typeface="Arial"/>
              </a:rPr>
              <a:t>. (En el enunciado, “él” no es Juan, es otro.)</a:t>
            </a:r>
            <a:r>
              <a:rPr lang="es-ES_tradnl" dirty="0">
                <a:solidFill>
                  <a:srgbClr val="993300"/>
                </a:solidFill>
                <a:latin typeface="Arial"/>
              </a:rPr>
              <a:t> </a:t>
            </a:r>
            <a:endParaRPr lang="es-ES_tradnl" dirty="0">
              <a:solidFill>
                <a:srgbClr val="993300"/>
              </a:solidFill>
              <a:latin typeface="Arial"/>
              <a:cs typeface="Arial"/>
            </a:endParaRPr>
          </a:p>
          <a:p>
            <a:r>
              <a:rPr lang="es-ES_tradnl" i="1" dirty="0">
                <a:latin typeface="Arial"/>
              </a:rPr>
              <a:t>Juan dice que es cubano</a:t>
            </a:r>
            <a:r>
              <a:rPr lang="es-ES_tradnl" dirty="0">
                <a:latin typeface="Arial"/>
              </a:rPr>
              <a:t>. (Juan es el que es cubano.)</a:t>
            </a:r>
            <a:endParaRPr lang="es-ES_tradnl" dirty="0">
              <a:latin typeface="Arial"/>
              <a:cs typeface="Arial"/>
            </a:endParaRPr>
          </a:p>
          <a:p>
            <a:endParaRPr lang="es-ES_tradnl" sz="1050" b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6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8CBE1BA-04DE-4CE3-A22A-94209996C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68434"/>
              </p:ext>
            </p:extLst>
          </p:nvPr>
        </p:nvGraphicFramePr>
        <p:xfrm>
          <a:off x="2466306" y="4432122"/>
          <a:ext cx="6216650" cy="164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650">
                  <a:extLst>
                    <a:ext uri="{9D8B030D-6E8A-4147-A177-3AD203B41FA5}">
                      <a16:colId xmlns:a16="http://schemas.microsoft.com/office/drawing/2014/main" xmlns="" val="238875971"/>
                    </a:ext>
                  </a:extLst>
                </a:gridCol>
              </a:tblGrid>
              <a:tr h="437018">
                <a:tc>
                  <a:txBody>
                    <a:bodyPr/>
                    <a:lstStyle/>
                    <a:p>
                      <a:r>
                        <a:rPr lang="es-ES_tradnl" dirty="0">
                          <a:effectLst/>
                        </a:rPr>
                        <a:t>EXCEPCIÓN</a:t>
                      </a:r>
                      <a:endParaRPr lang="es-ES_tradnl" b="1" dirty="0">
                        <a:effectLst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xmlns="" val="474248981"/>
                  </a:ext>
                </a:extLst>
              </a:tr>
              <a:tr h="120422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s-ES_tradnl" sz="1600" dirty="0">
                        <a:effectLst/>
                      </a:endParaRP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r>
                        <a:rPr lang="es-ES_tradnl" sz="1600" dirty="0">
                          <a:effectLst/>
                        </a:rPr>
                        <a:t>Sólo “usted” y “ustedes” suelen aparecer en la frase:</a:t>
                      </a:r>
                    </a:p>
                    <a:p>
                      <a:pPr lvl="0" algn="ctr">
                        <a:lnSpc>
                          <a:spcPts val="1400"/>
                        </a:lnSpc>
                        <a:buNone/>
                      </a:pPr>
                      <a:endParaRPr lang="es-ES_tradnl" sz="16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s-ES_tradnl" sz="1600" dirty="0">
                          <a:effectLst/>
                        </a:rPr>
                        <a:t>“¿Quién es usted?”      /       “Ustedes están primeros en la lista”.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xmlns="" val="30903383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F097-6A4A-4016-AD0F-6D0B92F201B2}"/>
              </a:ext>
            </a:extLst>
          </p:cNvPr>
          <p:cNvSpPr txBox="1"/>
          <p:nvPr/>
        </p:nvSpPr>
        <p:spPr>
          <a:xfrm>
            <a:off x="1546058" y="984583"/>
            <a:ext cx="840806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dirty="0">
                <a:latin typeface="Arial"/>
              </a:rPr>
              <a:t>La presencia (o ausencia) del pronombre sujeto no es secundaria ni redundante, tiene su importancia porque comunica mensajes distintos.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latin typeface="Arial"/>
              <a:cs typeface="Arial"/>
            </a:endParaRPr>
          </a:p>
          <a:p>
            <a:r>
              <a:rPr lang="es-ES_tradnl" b="1" dirty="0">
                <a:latin typeface="Arial"/>
              </a:rPr>
              <a:t>Ejemplo:</a:t>
            </a:r>
            <a:endParaRPr lang="es-ES_tradnl" b="1" dirty="0">
              <a:latin typeface="Arial"/>
              <a:cs typeface="Arial"/>
            </a:endParaRPr>
          </a:p>
          <a:p>
            <a:endParaRPr lang="es-ES_tradnl" dirty="0">
              <a:latin typeface="Arial"/>
              <a:cs typeface="Arial"/>
            </a:endParaRPr>
          </a:p>
          <a:p>
            <a:r>
              <a:rPr lang="es-ES_tradnl" i="1" dirty="0">
                <a:solidFill>
                  <a:srgbClr val="FF0000"/>
                </a:solidFill>
                <a:latin typeface="Arial"/>
              </a:rPr>
              <a:t>Nuestros</a:t>
            </a:r>
            <a:r>
              <a:rPr lang="es-ES_tradnl" i="1" dirty="0">
                <a:latin typeface="Arial"/>
              </a:rPr>
              <a:t> compañeros de trabajo Mónica y Joaquín son una pareja muy simpática.</a:t>
            </a:r>
            <a:r>
              <a:rPr lang="es-ES_tradnl" i="1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_tradnl" b="1" i="1" dirty="0">
                <a:solidFill>
                  <a:srgbClr val="FF0000"/>
                </a:solidFill>
                <a:latin typeface="Arial"/>
              </a:rPr>
              <a:t>Él</a:t>
            </a:r>
            <a:r>
              <a:rPr lang="es-ES_tradnl" i="1" dirty="0">
                <a:latin typeface="Arial"/>
              </a:rPr>
              <a:t> trabaja en el Departamento de Contabilidad y </a:t>
            </a:r>
            <a:r>
              <a:rPr lang="es-ES_tradnl" b="1" i="1" dirty="0">
                <a:solidFill>
                  <a:srgbClr val="FF0000"/>
                </a:solidFill>
                <a:latin typeface="Arial"/>
              </a:rPr>
              <a:t>ella</a:t>
            </a:r>
            <a:r>
              <a:rPr lang="es-ES_tradnl" i="1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_tradnl" i="1" dirty="0">
                <a:latin typeface="Arial"/>
              </a:rPr>
              <a:t>en el Departamento de Investigación y Desarrollo </a:t>
            </a:r>
            <a:r>
              <a:rPr lang="es-ES_tradnl" dirty="0">
                <a:latin typeface="Arial"/>
              </a:rPr>
              <a:t>(sin la presencia de los sujetos no se puede interpretar suficientemente). </a:t>
            </a:r>
            <a:r>
              <a:rPr lang="es-ES_tradnl" i="1" dirty="0">
                <a:latin typeface="Arial"/>
              </a:rPr>
              <a:t>Tienen horarios distintos de trabajo y por eso no van y vienen juntos, en el mismo coche </a:t>
            </a:r>
            <a:r>
              <a:rPr lang="es-ES_tradnl" dirty="0">
                <a:latin typeface="Arial"/>
              </a:rPr>
              <a:t>(el pronombre sujeto no es necesario).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A3744428616E4699C39E7E88AF59C0" ma:contentTypeVersion="2" ma:contentTypeDescription="Crie um novo documento." ma:contentTypeScope="" ma:versionID="f295c248682361c06aee5c551d003b89">
  <xsd:schema xmlns:xsd="http://www.w3.org/2001/XMLSchema" xmlns:xs="http://www.w3.org/2001/XMLSchema" xmlns:p="http://schemas.microsoft.com/office/2006/metadata/properties" xmlns:ns2="e50e5811-5ed8-435b-9213-fe691517b584" targetNamespace="http://schemas.microsoft.com/office/2006/metadata/properties" ma:root="true" ma:fieldsID="d1f92b51b0daa06eb3a33e2b3709fd3d" ns2:_="">
    <xsd:import namespace="e50e5811-5ed8-435b-9213-fe691517b5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e5811-5ed8-435b-9213-fe691517b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E9CD5F-5689-459E-95AC-A529CB070F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6DC0F-4D96-4985-838F-64ACF3DDE89B}"/>
</file>

<file path=customXml/itemProps3.xml><?xml version="1.0" encoding="utf-8"?>
<ds:datastoreItem xmlns:ds="http://schemas.openxmlformats.org/officeDocument/2006/customXml" ds:itemID="{2722E0FF-0CDF-4F38-AC89-21AA75A0C3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397</Words>
  <Application>Microsoft Office PowerPoint</Application>
  <PresentationFormat>Widescreen</PresentationFormat>
  <Paragraphs>230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Así son mis directivos</vt:lpstr>
      <vt:lpstr>Apresentação do PowerPoint</vt:lpstr>
      <vt:lpstr>Pronombres personales sujetos</vt:lpstr>
      <vt:lpstr>Apresentação do PowerPoint</vt:lpstr>
      <vt:lpstr>Apresentação do PowerPoint</vt:lpstr>
      <vt:lpstr>Ejemplos.</vt:lpstr>
      <vt:lpstr>Verbo SER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Santos</dc:creator>
  <cp:lastModifiedBy>FatecZL</cp:lastModifiedBy>
  <cp:revision>332</cp:revision>
  <dcterms:created xsi:type="dcterms:W3CDTF">2020-09-19T14:11:47Z</dcterms:created>
  <dcterms:modified xsi:type="dcterms:W3CDTF">2022-03-31T15:19:26Z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0x01010052A3744428616E4699C39E7E88AF59C0</vt:lpwstr>
  </property>
</Properties>
</file>