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2"/>
          <a:stretch/>
        </p:blipFill>
        <p:spPr>
          <a:xfrm>
            <a:off x="4581000" y="1759680"/>
            <a:ext cx="4370760" cy="3209040"/>
          </a:xfrm>
          <a:prstGeom prst="rect">
            <a:avLst/>
          </a:prstGeom>
          <a:ln w="0"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8280000" y="180000"/>
            <a:ext cx="676800" cy="289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57;p12" descr=""/>
          <p:cNvPicPr/>
          <p:nvPr/>
        </p:nvPicPr>
        <p:blipFill>
          <a:blip r:embed="rId2"/>
          <a:stretch/>
        </p:blipFill>
        <p:spPr>
          <a:xfrm>
            <a:off x="5541120" y="2518200"/>
            <a:ext cx="3449520" cy="247176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8280360" y="180000"/>
            <a:ext cx="676800" cy="28980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46;p9" descr=""/>
          <p:cNvPicPr/>
          <p:nvPr/>
        </p:nvPicPr>
        <p:blipFill>
          <a:blip r:embed="rId2"/>
          <a:stretch/>
        </p:blipFill>
        <p:spPr>
          <a:xfrm>
            <a:off x="5872680" y="2225880"/>
            <a:ext cx="3117960" cy="276444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8280360" y="180000"/>
            <a:ext cx="676800" cy="28980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34;p7" descr=""/>
          <p:cNvPicPr/>
          <p:nvPr/>
        </p:nvPicPr>
        <p:blipFill>
          <a:blip r:embed="rId2"/>
          <a:stretch/>
        </p:blipFill>
        <p:spPr>
          <a:xfrm>
            <a:off x="5458320" y="2372400"/>
            <a:ext cx="3532320" cy="261756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8280360" y="180000"/>
            <a:ext cx="676800" cy="289800"/>
          </a:xfrm>
          <a:prstGeom prst="rect">
            <a:avLst/>
          </a:prstGeom>
          <a:ln w="0"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"/>
          <p:cNvGrpSpPr/>
          <p:nvPr/>
        </p:nvGrpSpPr>
        <p:grpSpPr>
          <a:xfrm>
            <a:off x="900000" y="829440"/>
            <a:ext cx="3059640" cy="3556440"/>
            <a:chOff x="900000" y="829440"/>
            <a:chExt cx="3059640" cy="3556440"/>
          </a:xfrm>
        </p:grpSpPr>
        <p:pic>
          <p:nvPicPr>
            <p:cNvPr id="162" name="" descr=""/>
            <p:cNvPicPr/>
            <p:nvPr/>
          </p:nvPicPr>
          <p:blipFill>
            <a:blip r:embed="rId1"/>
            <a:stretch/>
          </p:blipFill>
          <p:spPr>
            <a:xfrm>
              <a:off x="900000" y="829440"/>
              <a:ext cx="3059640" cy="3059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3" name=""/>
            <p:cNvSpPr/>
            <p:nvPr/>
          </p:nvSpPr>
          <p:spPr>
            <a:xfrm>
              <a:off x="1401120" y="3768840"/>
              <a:ext cx="2270520" cy="61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3200" spc="-1" strike="noStrike">
                  <a:solidFill>
                    <a:srgbClr val="18d830"/>
                  </a:solidFill>
                  <a:latin typeface="Asap"/>
                </a:rPr>
                <a:t>HERCULES</a:t>
              </a:r>
              <a:endParaRPr b="0" lang="pt-BR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324;p36_0"/>
          <p:cNvSpPr/>
          <p:nvPr/>
        </p:nvSpPr>
        <p:spPr>
          <a:xfrm>
            <a:off x="685800" y="1448280"/>
            <a:ext cx="4862880" cy="11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a7d86d"/>
                </a:solidFill>
                <a:latin typeface="Poppins"/>
                <a:ea typeface="Poppins"/>
              </a:rPr>
              <a:t>Thanks!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84" name="Google Shape;325;p36_1"/>
          <p:cNvSpPr/>
          <p:nvPr/>
        </p:nvSpPr>
        <p:spPr>
          <a:xfrm>
            <a:off x="685800" y="2647800"/>
            <a:ext cx="4862880" cy="7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65617d"/>
                </a:solidFill>
                <a:latin typeface="Muli"/>
                <a:ea typeface="Muli"/>
              </a:rPr>
              <a:t>Any questions?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79;p16"/>
          <p:cNvSpPr/>
          <p:nvPr/>
        </p:nvSpPr>
        <p:spPr>
          <a:xfrm>
            <a:off x="685800" y="440280"/>
            <a:ext cx="4790160" cy="7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a7d86d"/>
                </a:solidFill>
                <a:latin typeface="Noto Sans"/>
                <a:ea typeface="Poppins"/>
              </a:rPr>
              <a:t>Team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65" name="Google Shape;80;p16"/>
          <p:cNvSpPr/>
          <p:nvPr/>
        </p:nvSpPr>
        <p:spPr>
          <a:xfrm>
            <a:off x="685800" y="1459440"/>
            <a:ext cx="5253840" cy="25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65617d"/>
                </a:solidFill>
                <a:latin typeface="Noto Sans"/>
                <a:ea typeface="Muli"/>
              </a:rPr>
              <a:t>Ana Letycia de Lima Parente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65617d"/>
                </a:solidFill>
                <a:latin typeface="Noto Sans"/>
                <a:ea typeface="Muli"/>
              </a:rPr>
              <a:t>Augusto Belina Morais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400" spc="-1" strike="sngStrike">
                <a:solidFill>
                  <a:srgbClr val="65617d"/>
                </a:solidFill>
                <a:latin typeface="Noto Sans"/>
                <a:ea typeface="Muli"/>
              </a:rPr>
              <a:t>Diego Nicacio Marques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65617d"/>
                </a:solidFill>
                <a:latin typeface="Noto Sans"/>
                <a:ea typeface="Muli"/>
              </a:rPr>
              <a:t>Gabrielle Oliveira S. Pellegrini Souza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65617d"/>
                </a:solidFill>
                <a:latin typeface="Noto Sans"/>
                <a:ea typeface="Muli"/>
              </a:rPr>
              <a:t>Gustavo Sergio Fernandes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561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285;p33"/>
          <p:cNvSpPr/>
          <p:nvPr/>
        </p:nvSpPr>
        <p:spPr>
          <a:xfrm>
            <a:off x="457200" y="2687760"/>
            <a:ext cx="2541240" cy="14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Muli"/>
                <a:ea typeface="Muli"/>
              </a:rPr>
              <a:t>Hercules is a platform that connects people and help them find a professional for any kind of service.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7" name="Google Shape;292;p33_1"/>
          <p:cNvSpPr/>
          <p:nvPr/>
        </p:nvSpPr>
        <p:spPr>
          <a:xfrm>
            <a:off x="457200" y="1577520"/>
            <a:ext cx="254124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1297080"/>
              </a:tabLst>
            </a:pPr>
            <a:r>
              <a:rPr b="1" lang="en" sz="3200" spc="-1" strike="noStrike">
                <a:solidFill>
                  <a:srgbClr val="a7d86d"/>
                </a:solidFill>
                <a:latin typeface="Poppins"/>
                <a:ea typeface="Poppins"/>
              </a:rPr>
              <a:t>What is</a:t>
            </a:r>
            <a:br>
              <a:rPr sz="1800"/>
            </a:br>
            <a:r>
              <a:rPr b="1" lang="en" sz="3200" spc="-1" strike="noStrike">
                <a:solidFill>
                  <a:srgbClr val="a7d86d"/>
                </a:solidFill>
                <a:latin typeface="Poppins"/>
                <a:ea typeface="Poppins"/>
              </a:rPr>
              <a:t>HERCULES?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3286440" y="360"/>
            <a:ext cx="257076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70;p15"/>
          <p:cNvSpPr/>
          <p:nvPr/>
        </p:nvSpPr>
        <p:spPr>
          <a:xfrm>
            <a:off x="457200" y="282240"/>
            <a:ext cx="629928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a7d86d"/>
                </a:solidFill>
                <a:latin typeface="Noto Sans"/>
                <a:ea typeface="Poppins"/>
              </a:rPr>
              <a:t>MARKET ANALYSIS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70" name="Google Shape;80;p16_0"/>
          <p:cNvSpPr/>
          <p:nvPr/>
        </p:nvSpPr>
        <p:spPr>
          <a:xfrm>
            <a:off x="685800" y="1675800"/>
            <a:ext cx="4790160" cy="25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5617d"/>
                </a:solidFill>
                <a:latin typeface="Noto Sans"/>
                <a:ea typeface="Muli"/>
              </a:rPr>
              <a:t>With the scenario provided by the “uberization of things”, a digital platform that offers the most diverse types of services has proved attractive to the users – the analysis made by the team points out that 85% of them would use a platform of like that.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5617d"/>
                </a:solidFill>
                <a:latin typeface="Noto Sans"/>
                <a:ea typeface="Muli"/>
              </a:rPr>
              <a:t>The analysis also pointed out that users expect a friendly interface, the possibility of evaluating the portfolio of professionals and the security of their data and information.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70;p 1"/>
          <p:cNvSpPr/>
          <p:nvPr/>
        </p:nvSpPr>
        <p:spPr>
          <a:xfrm>
            <a:off x="457200" y="282240"/>
            <a:ext cx="629928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a7d86d"/>
                </a:solidFill>
                <a:latin typeface="Noto Sans"/>
                <a:ea typeface="Poppins"/>
              </a:rPr>
              <a:t>MARKETING PLAN</a:t>
            </a:r>
            <a:endParaRPr b="0" lang="pt-BR" sz="4800" spc="-1" strike="noStrike">
              <a:latin typeface="Arial"/>
            </a:endParaRPr>
          </a:p>
        </p:txBody>
      </p:sp>
      <p:grpSp>
        <p:nvGrpSpPr>
          <p:cNvPr id="172" name=""/>
          <p:cNvGrpSpPr/>
          <p:nvPr/>
        </p:nvGrpSpPr>
        <p:grpSpPr>
          <a:xfrm>
            <a:off x="1440000" y="1261440"/>
            <a:ext cx="3059640" cy="3556440"/>
            <a:chOff x="1440000" y="1261440"/>
            <a:chExt cx="3059640" cy="3556440"/>
          </a:xfrm>
        </p:grpSpPr>
        <p:pic>
          <p:nvPicPr>
            <p:cNvPr id="173" name="" descr=""/>
            <p:cNvPicPr/>
            <p:nvPr/>
          </p:nvPicPr>
          <p:blipFill>
            <a:blip r:embed="rId1"/>
            <a:stretch/>
          </p:blipFill>
          <p:spPr>
            <a:xfrm>
              <a:off x="1440000" y="1261440"/>
              <a:ext cx="3059640" cy="3059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4" name=""/>
            <p:cNvSpPr/>
            <p:nvPr/>
          </p:nvSpPr>
          <p:spPr>
            <a:xfrm>
              <a:off x="1941120" y="4200840"/>
              <a:ext cx="2270520" cy="61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3200" spc="-1" strike="noStrike">
                  <a:solidFill>
                    <a:srgbClr val="18d830"/>
                  </a:solidFill>
                  <a:latin typeface="Asap"/>
                </a:rPr>
                <a:t>HERCULES</a:t>
              </a:r>
              <a:endParaRPr b="0" lang="pt-BR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70;p 2"/>
          <p:cNvSpPr/>
          <p:nvPr/>
        </p:nvSpPr>
        <p:spPr>
          <a:xfrm>
            <a:off x="457200" y="282240"/>
            <a:ext cx="629928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a7d86d"/>
                </a:solidFill>
                <a:latin typeface="Noto Sans"/>
                <a:ea typeface="Poppins"/>
              </a:rPr>
              <a:t>OPERATIONAL PLAN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76" name="Google Shape;80;p16_ 1"/>
          <p:cNvSpPr/>
          <p:nvPr/>
        </p:nvSpPr>
        <p:spPr>
          <a:xfrm>
            <a:off x="685800" y="1675800"/>
            <a:ext cx="4790160" cy="25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5617d"/>
                </a:solidFill>
                <a:latin typeface="Noto Sans"/>
                <a:ea typeface="Muli"/>
              </a:rPr>
              <a:t>Regarding the platform's production process, we can point out the practices related to production planning and control and the organization's (social and environmental) responsibilities.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5617d"/>
                </a:solidFill>
                <a:latin typeface="Noto Sans"/>
                <a:ea typeface="Muli"/>
              </a:rPr>
              <a:t>It is also worth to point out the use of tools to control the production and quality of the platform – like Trello, Notion, Git and Discord.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70;p 3"/>
          <p:cNvSpPr/>
          <p:nvPr/>
        </p:nvSpPr>
        <p:spPr>
          <a:xfrm>
            <a:off x="457200" y="282240"/>
            <a:ext cx="629928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a7d86d"/>
                </a:solidFill>
                <a:latin typeface="Noto Sans"/>
                <a:ea typeface="Poppins"/>
              </a:rPr>
              <a:t>I.T. PLAN</a:t>
            </a:r>
            <a:endParaRPr b="0" lang="pt-BR" sz="48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609200" y="1420200"/>
            <a:ext cx="2710440" cy="322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70;p 4"/>
          <p:cNvSpPr/>
          <p:nvPr/>
        </p:nvSpPr>
        <p:spPr>
          <a:xfrm>
            <a:off x="457200" y="282240"/>
            <a:ext cx="629928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a7d86d"/>
                </a:solidFill>
                <a:latin typeface="Noto Sans"/>
                <a:ea typeface="Poppins"/>
              </a:rPr>
              <a:t>FINANCIAL PLAN</a:t>
            </a:r>
            <a:endParaRPr b="0" lang="pt-BR" sz="4800" spc="-1" strike="noStrike">
              <a:latin typeface="Arial"/>
            </a:endParaRPr>
          </a:p>
        </p:txBody>
      </p:sp>
      <p:graphicFrame>
        <p:nvGraphicFramePr>
          <p:cNvPr id="180" name=""/>
          <p:cNvGraphicFramePr/>
          <p:nvPr/>
        </p:nvGraphicFramePr>
        <p:xfrm rot="10800000">
          <a:off x="-5364360" y="-2138400"/>
          <a:ext cx="5671800" cy="3444840"/>
        </p:xfrm>
        <a:graphic>
          <a:graphicData uri="http://schemas.openxmlformats.org/drawingml/2006/table">
            <a:tbl>
              <a:tblPr/>
              <a:tblGrid>
                <a:gridCol w="2836440"/>
                <a:gridCol w="2835720"/>
              </a:tblGrid>
              <a:tr h="3132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DISCRIMINATION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095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VALUE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095"/>
                    </a:solidFill>
                  </a:tcPr>
                </a:tc>
              </a:tr>
              <a:tr h="3132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Operating income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R$ 903.393,61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32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Variable Costs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R$ 463.109,04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32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Direct Material Costs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R$ 0,00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32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Labor Cost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R$ 327.600,00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32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Marketing Cost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R$ 135.509,04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32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Contribution Margin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R$ 440.284,57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32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Fixed Costs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R$ 349.945,21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32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Operating Profit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R$ 90.339,36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32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Income Taxes (30%)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R$ 27.101,81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32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ANNUAL NET INCOME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R$ 63.237,55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70;p 5"/>
          <p:cNvSpPr/>
          <p:nvPr/>
        </p:nvSpPr>
        <p:spPr>
          <a:xfrm>
            <a:off x="457200" y="282240"/>
            <a:ext cx="629928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a7d86d"/>
                </a:solidFill>
                <a:latin typeface="Noto Sans"/>
                <a:ea typeface="Poppins"/>
              </a:rPr>
              <a:t>STRATEGIC ASSESSMENT</a:t>
            </a:r>
            <a:endParaRPr b="0" lang="pt-BR" sz="4000" spc="-1" strike="noStrike">
              <a:latin typeface="Arial"/>
            </a:endParaRPr>
          </a:p>
        </p:txBody>
      </p:sp>
      <p:graphicFrame>
        <p:nvGraphicFramePr>
          <p:cNvPr id="182" name=""/>
          <p:cNvGraphicFramePr/>
          <p:nvPr/>
        </p:nvGraphicFramePr>
        <p:xfrm>
          <a:off x="540000" y="1324440"/>
          <a:ext cx="5262840" cy="3535200"/>
        </p:xfrm>
        <a:graphic>
          <a:graphicData uri="http://schemas.openxmlformats.org/drawingml/2006/table">
            <a:tbl>
              <a:tblPr/>
              <a:tblGrid>
                <a:gridCol w="2631600"/>
                <a:gridCol w="2631600"/>
              </a:tblGrid>
              <a:tr h="17895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200" spc="-1" strike="noStrike">
                          <a:latin typeface="Inter"/>
                        </a:rPr>
                        <a:t>STRENGTH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000" spc="-1" strike="noStrike">
                          <a:latin typeface="Inter"/>
                        </a:rPr>
                        <a:t>Does not require skilled labor</a:t>
                      </a: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000" spc="-1" strike="noStrike">
                          <a:latin typeface="Inter"/>
                        </a:rPr>
                        <a:t>Maintenance practicality</a:t>
                      </a: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000" spc="-1" strike="noStrike">
                          <a:latin typeface="Inter"/>
                        </a:rPr>
                        <a:t>Comprehensive platform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200" spc="-1" strike="noStrike">
                          <a:latin typeface="Inter"/>
                        </a:rPr>
                        <a:t>WEAKNESS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000" spc="-1" strike="noStrike">
                          <a:latin typeface="Inter"/>
                        </a:rPr>
                        <a:t>Lack of control over service providers</a:t>
                      </a: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000" spc="-1" strike="noStrike">
                          <a:latin typeface="Inter"/>
                        </a:rPr>
                        <a:t>Maintenance costs</a:t>
                      </a: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000" spc="-1" strike="noStrike">
                          <a:latin typeface="Inter"/>
                        </a:rPr>
                        <a:t>start-up company</a:t>
                      </a: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pt-BR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a6a6"/>
                    </a:solidFill>
                  </a:tcPr>
                </a:tc>
              </a:tr>
              <a:tr h="17460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200" spc="-1" strike="noStrike">
                          <a:latin typeface="Inter"/>
                        </a:rPr>
                        <a:t>OPORTUNITIES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000" spc="-1" strike="noStrike">
                          <a:latin typeface="Inter"/>
                        </a:rPr>
                        <a:t>Access to professional courses</a:t>
                      </a: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000" spc="-1" strike="noStrike">
                          <a:latin typeface="Inter"/>
                        </a:rPr>
                        <a:t>Exemption from certain taxes</a:t>
                      </a: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000" spc="-1" strike="noStrike">
                          <a:latin typeface="Inter"/>
                        </a:rPr>
                        <a:t>Popularization of applications</a:t>
                      </a: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000" spc="-1" strike="noStrike">
                          <a:latin typeface="Inter"/>
                        </a:rPr>
                        <a:t>favorable competition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afd095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200" spc="-1" strike="noStrike">
                          <a:latin typeface="Inter"/>
                        </a:rPr>
                        <a:t>THREATS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000" spc="-1" strike="noStrike">
                          <a:latin typeface="Inter"/>
                        </a:rPr>
                        <a:t>Unstable economy</a:t>
                      </a: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000" spc="-1" strike="noStrike">
                          <a:latin typeface="Inter"/>
                        </a:rPr>
                        <a:t>Relevant only in urban centers</a:t>
                      </a: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000" spc="-1" strike="noStrike">
                          <a:latin typeface="Inter"/>
                        </a:rPr>
                        <a:t>New laws over applications</a:t>
                      </a: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pt-BR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000" spc="-1" strike="noStrike">
                          <a:latin typeface="Inter"/>
                        </a:rPr>
                        <a:t>Issues with outsourced infrastructure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10800">
                      <a:solidFill>
                        <a:srgbClr val="000000"/>
                      </a:solidFill>
                    </a:lnL>
                    <a:lnR w="10800">
                      <a:solidFill>
                        <a:srgbClr val="000000"/>
                      </a:solidFill>
                    </a:lnR>
                    <a:lnT w="10800">
                      <a:solidFill>
                        <a:srgbClr val="000000"/>
                      </a:solidFill>
                    </a:lnT>
                    <a:lnB w="10800">
                      <a:solidFill>
                        <a:srgbClr val="000000"/>
                      </a:solidFill>
                    </a:lnB>
                    <a:solidFill>
                      <a:srgbClr val="ffffa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2022-11-13T14:28:10Z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