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1.jpeg" ContentType="image/jpeg"/>
  <Override PartName="/ppt/media/image10.jpeg" ContentType="image/jpeg"/>
  <Override PartName="/ppt/media/image5.png" ContentType="image/png"/>
  <Override PartName="/ppt/media/image8.jpeg" ContentType="image/jpeg"/>
  <Override PartName="/ppt/media/image9.png" ContentType="image/png"/>
  <Override PartName="/ppt/media/image19.jpeg" ContentType="image/jpeg"/>
  <Override PartName="/ppt/media/image18.png" ContentType="image/png"/>
  <Override PartName="/ppt/media/image15.jpeg" ContentType="image/jpeg"/>
  <Override PartName="/ppt/media/image12.png" ContentType="image/png"/>
  <Override PartName="/ppt/media/image20.jpeg" ContentType="image/jpeg"/>
  <Override PartName="/ppt/media/image17.png" ContentType="image/png"/>
  <Override PartName="/ppt/media/image16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F107C6-A147-4AD0-BA0F-B5EDF4ADE9C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DA49FC-171A-48EB-A897-B21618E463B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6" hidden="1"/>
          <p:cNvSpPr/>
          <p:nvPr/>
        </p:nvSpPr>
        <p:spPr>
          <a:xfrm>
            <a:off x="9780120" y="6371280"/>
            <a:ext cx="1978920" cy="4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ângulo 27" hidden="1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orma livre: Forma 30" hidden="1"/>
          <p:cNvSpPr/>
          <p:nvPr/>
        </p:nvSpPr>
        <p:spPr>
          <a:xfrm>
            <a:off x="0" y="6371280"/>
            <a:ext cx="9779040" cy="430920"/>
          </a:xfrm>
          <a:custGeom>
            <a:avLst/>
            <a:gdLst/>
            <a:ah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aixa de texto 3" hidden="1"/>
          <p:cNvSpPr/>
          <p:nvPr/>
        </p:nvSpPr>
        <p:spPr>
          <a:xfrm>
            <a:off x="10243080" y="6431760"/>
            <a:ext cx="10530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8000" bIns="0" anchor="ctr">
            <a:spAutoFit/>
          </a:bodyPr>
          <a:p>
            <a:pPr algn="r">
              <a:lnSpc>
                <a:spcPts val="1001"/>
              </a:lnSpc>
              <a:buNone/>
            </a:pPr>
            <a:r>
              <a:rPr b="1" lang="pt-BR" sz="2500" spc="-100" strike="noStrike">
                <a:solidFill>
                  <a:srgbClr val="25c6e3"/>
                </a:solidFill>
                <a:latin typeface="Corbel"/>
                <a:ea typeface="DejaVu Sans"/>
              </a:rPr>
              <a:t>TREY</a:t>
            </a:r>
            <a:r>
              <a:rPr b="1" lang="pt-BR" sz="1600" spc="-100" strike="noStrike">
                <a:solidFill>
                  <a:srgbClr val="25c6e3"/>
                </a:solidFill>
                <a:latin typeface="Corbel"/>
                <a:ea typeface="DejaVu Sans"/>
              </a:rPr>
              <a:t> </a:t>
            </a:r>
            <a:br>
              <a:rPr sz="1600"/>
            </a:br>
            <a:r>
              <a:rPr b="0" lang="pt-BR" sz="1200" spc="131" strike="noStrike">
                <a:solidFill>
                  <a:srgbClr val="404040"/>
                </a:solidFill>
                <a:latin typeface="Corbel"/>
                <a:ea typeface="DejaVu Sans"/>
              </a:rPr>
              <a:t>research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" name="Retângulo 8" hidden="1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ângulo 28" hidden="1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onector reto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tângulo 12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tângulo 13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tângulo 14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tângulo 7"/>
          <p:cNvSpPr/>
          <p:nvPr/>
        </p:nvSpPr>
        <p:spPr>
          <a:xfrm>
            <a:off x="9780480" y="2698560"/>
            <a:ext cx="2410200" cy="11376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" descr=""/>
          <p:cNvPicPr/>
          <p:nvPr/>
        </p:nvPicPr>
        <p:blipFill>
          <a:blip r:embed="rId2"/>
          <a:stretch/>
        </p:blipFill>
        <p:spPr>
          <a:xfrm>
            <a:off x="10980360" y="108000"/>
            <a:ext cx="1103400" cy="4723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6"/>
          <p:cNvSpPr/>
          <p:nvPr/>
        </p:nvSpPr>
        <p:spPr>
          <a:xfrm>
            <a:off x="9780120" y="6371280"/>
            <a:ext cx="1978920" cy="4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tângulo 27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Forma livre: Forma 30"/>
          <p:cNvSpPr/>
          <p:nvPr/>
        </p:nvSpPr>
        <p:spPr>
          <a:xfrm>
            <a:off x="0" y="6371280"/>
            <a:ext cx="9779040" cy="430920"/>
          </a:xfrm>
          <a:custGeom>
            <a:avLst/>
            <a:gdLst/>
            <a:ah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ângulo 8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ângulo 28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ângulo 7"/>
          <p:cNvSpPr/>
          <p:nvPr/>
        </p:nvSpPr>
        <p:spPr>
          <a:xfrm>
            <a:off x="9775800" y="1762200"/>
            <a:ext cx="1983240" cy="1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72000" y="6444000"/>
            <a:ext cx="712800" cy="3049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6"/>
          <p:cNvSpPr/>
          <p:nvPr/>
        </p:nvSpPr>
        <p:spPr>
          <a:xfrm>
            <a:off x="9780120" y="6371280"/>
            <a:ext cx="1978920" cy="4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tângulo 27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Forma livre: Forma 30"/>
          <p:cNvSpPr/>
          <p:nvPr/>
        </p:nvSpPr>
        <p:spPr>
          <a:xfrm>
            <a:off x="0" y="6371280"/>
            <a:ext cx="9779040" cy="430920"/>
          </a:xfrm>
          <a:custGeom>
            <a:avLst/>
            <a:gdLst/>
            <a:ah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tângulo 8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tângulo 28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onector reto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tângulo 7"/>
          <p:cNvSpPr/>
          <p:nvPr/>
        </p:nvSpPr>
        <p:spPr>
          <a:xfrm>
            <a:off x="0" y="5209560"/>
            <a:ext cx="2410200" cy="1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tângulo 12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tângulo 13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tângulo 14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72000" y="6444360"/>
            <a:ext cx="712800" cy="30492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ângulo 27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Forma livre: Forma 30"/>
          <p:cNvSpPr/>
          <p:nvPr/>
        </p:nvSpPr>
        <p:spPr>
          <a:xfrm>
            <a:off x="0" y="6371280"/>
            <a:ext cx="9779040" cy="430920"/>
          </a:xfrm>
          <a:custGeom>
            <a:avLst/>
            <a:gdLst/>
            <a:ah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tângulo 8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tângulo 28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onector reto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72000" y="6444360"/>
            <a:ext cx="712800" cy="30492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tângulo 27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Forma livre: Forma 30"/>
          <p:cNvSpPr/>
          <p:nvPr/>
        </p:nvSpPr>
        <p:spPr>
          <a:xfrm>
            <a:off x="0" y="6371280"/>
            <a:ext cx="9779040" cy="430920"/>
          </a:xfrm>
          <a:custGeom>
            <a:avLst/>
            <a:gdLst/>
            <a:ah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Retângulo 8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tângulo 28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72000" y="6444360"/>
            <a:ext cx="712800" cy="30492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tângulo 27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Forma livre: Forma 30"/>
          <p:cNvSpPr/>
          <p:nvPr/>
        </p:nvSpPr>
        <p:spPr>
          <a:xfrm>
            <a:off x="0" y="6371280"/>
            <a:ext cx="9779040" cy="430920"/>
          </a:xfrm>
          <a:custGeom>
            <a:avLst/>
            <a:gdLst/>
            <a:ah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Retângulo 8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Retângulo 28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onector reto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Retângulo 7"/>
          <p:cNvSpPr/>
          <p:nvPr/>
        </p:nvSpPr>
        <p:spPr>
          <a:xfrm>
            <a:off x="9348480" y="3700800"/>
            <a:ext cx="2410200" cy="113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72000" y="6444360"/>
            <a:ext cx="712800" cy="30492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tângulo 27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Forma livre: Forma 30"/>
          <p:cNvSpPr/>
          <p:nvPr/>
        </p:nvSpPr>
        <p:spPr>
          <a:xfrm>
            <a:off x="0" y="6371280"/>
            <a:ext cx="9779040" cy="430920"/>
          </a:xfrm>
          <a:custGeom>
            <a:avLst/>
            <a:gdLst/>
            <a:ah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Retângulo 8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Retângulo 28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onector reto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Retângulo 14"/>
          <p:cNvSpPr/>
          <p:nvPr/>
        </p:nvSpPr>
        <p:spPr>
          <a:xfrm>
            <a:off x="11760120" y="6803280"/>
            <a:ext cx="430920" cy="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Retângulo 13"/>
          <p:cNvSpPr/>
          <p:nvPr/>
        </p:nvSpPr>
        <p:spPr>
          <a:xfrm>
            <a:off x="0" y="6803280"/>
            <a:ext cx="9779040" cy="5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Retângulo 12"/>
          <p:cNvSpPr/>
          <p:nvPr/>
        </p:nvSpPr>
        <p:spPr>
          <a:xfrm>
            <a:off x="9780120" y="6803280"/>
            <a:ext cx="1978920" cy="53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Retângulo 7"/>
          <p:cNvSpPr/>
          <p:nvPr/>
        </p:nvSpPr>
        <p:spPr>
          <a:xfrm>
            <a:off x="8458200" y="2685960"/>
            <a:ext cx="3732840" cy="11376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10980720" y="108000"/>
            <a:ext cx="1103400" cy="472320"/>
          </a:xfrm>
          <a:prstGeom prst="rect">
            <a:avLst/>
          </a:prstGeom>
          <a:ln w="0">
            <a:noFill/>
          </a:ln>
        </p:spPr>
      </p:pic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Espaço Reservado para Imagem 11" descr="Mãos unidas em círculo"/>
          <p:cNvPicPr/>
          <p:nvPr/>
        </p:nvPicPr>
        <p:blipFill>
          <a:blip r:embed="rId1"/>
          <a:stretch/>
        </p:blipFill>
        <p:spPr>
          <a:xfrm>
            <a:off x="0" y="0"/>
            <a:ext cx="9779400" cy="680292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200400" y="2810880"/>
            <a:ext cx="8990640" cy="126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rIns="252000" tIns="180000" bIns="180000"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pt-BR" sz="4000" spc="-301" strike="noStrike">
                <a:solidFill>
                  <a:srgbClr val="404040"/>
                </a:solidFill>
                <a:latin typeface="Inter"/>
              </a:rPr>
              <a:t>GESTÃO DA PRODUÇÃO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6660000" y="4061160"/>
            <a:ext cx="5531400" cy="57996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Inter"/>
              </a:rPr>
              <a:t>HERCULES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Espaço Reservado para Imagem 11" descr="Mãos unidas em círculo"/>
          <p:cNvPicPr/>
          <p:nvPr/>
        </p:nvPicPr>
        <p:blipFill>
          <a:blip r:embed="rId1"/>
          <a:srcRect l="17917" t="0" r="15573" b="3"/>
          <a:stretch/>
        </p:blipFill>
        <p:spPr>
          <a:xfrm>
            <a:off x="0" y="0"/>
            <a:ext cx="6094800" cy="637020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118120" y="1869840"/>
            <a:ext cx="6640920" cy="1123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900" spc="-301" strike="noStrike">
                <a:solidFill>
                  <a:srgbClr val="404040"/>
                </a:solidFill>
                <a:latin typeface="Inter"/>
              </a:rPr>
              <a:t>CLIMA ORGANIZACIONAL </a:t>
            </a:r>
            <a:endParaRPr b="0" lang="pt-BR" sz="39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118480" y="2994120"/>
            <a:ext cx="6640560" cy="58896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rIns="180000" tIns="180000" bIns="180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ffffff"/>
                </a:solidFill>
                <a:latin typeface="Inter"/>
              </a:rPr>
              <a:t>Motivação de clientes e prestadores de serviços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88120" y="3763800"/>
            <a:ext cx="5470920" cy="24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3200" spc="-1" strike="noStrike">
                <a:solidFill>
                  <a:srgbClr val="404040"/>
                </a:solidFill>
                <a:latin typeface="Inter"/>
              </a:rPr>
              <a:t>Cupom de desconto no próximo serviço.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pt-BR" sz="3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3200" spc="-1" strike="noStrike">
                <a:solidFill>
                  <a:srgbClr val="404040"/>
                </a:solidFill>
                <a:latin typeface="Inter"/>
              </a:rPr>
              <a:t>Impulso da divulgação dos serviços.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Espaço Reservado para Imagem 6" descr=""/>
          <p:cNvPicPr/>
          <p:nvPr/>
        </p:nvPicPr>
        <p:blipFill>
          <a:blip r:embed="rId1"/>
          <a:srcRect l="0" t="0" r="71" b="0"/>
          <a:stretch/>
        </p:blipFill>
        <p:spPr>
          <a:xfrm>
            <a:off x="6095880" y="0"/>
            <a:ext cx="6094800" cy="6370200"/>
          </a:xfrm>
          <a:prstGeom prst="rect">
            <a:avLst/>
          </a:prstGeom>
          <a:ln w="0">
            <a:noFill/>
          </a:ln>
        </p:spPr>
      </p:pic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7111800" y="3429000"/>
            <a:ext cx="4647240" cy="1357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en-US" sz="4000" spc="-301" strike="noStrike">
                <a:solidFill>
                  <a:srgbClr val="404040"/>
                </a:solidFill>
                <a:latin typeface="Corbel"/>
              </a:rPr>
              <a:t>ESTRATÉGIA DE </a:t>
            </a:r>
            <a:r>
              <a:rPr b="1" lang="pt-BR" sz="4000" spc="-301" strike="noStrike">
                <a:solidFill>
                  <a:srgbClr val="404040"/>
                </a:solidFill>
                <a:latin typeface="Corbel"/>
              </a:rPr>
              <a:t>PRODUÇÃO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7111800" y="4788000"/>
            <a:ext cx="4647240" cy="116172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pt-BR" sz="6000" spc="-1" strike="noStrike">
                <a:solidFill>
                  <a:srgbClr val="ffffff"/>
                </a:solidFill>
                <a:latin typeface="Inter"/>
              </a:rPr>
              <a:t>Objetivos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431640" y="123120"/>
            <a:ext cx="5470920" cy="61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"/>
          <p:cNvSpPr/>
          <p:nvPr/>
        </p:nvSpPr>
        <p:spPr>
          <a:xfrm>
            <a:off x="1890720" y="1087200"/>
            <a:ext cx="2553120" cy="1276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99cd64"/>
            </a:solidFill>
          </a:ln>
        </p:spPr>
        <p:style>
          <a:lnRef idx="2"/>
          <a:fillRef idx="0"/>
          <a:effectRef idx="0"/>
          <a:fontRef idx="minor"/>
        </p:style>
        <p:txBody>
          <a:bodyPr numCol="1" spcCol="1440" lIns="146160" rIns="83880" tIns="146160" bIns="146160" anchor="ctr">
            <a:noAutofit/>
          </a:bodyPr>
          <a:p>
            <a:pPr algn="ctr">
              <a:lnSpc>
                <a:spcPct val="90000"/>
              </a:lnSpc>
              <a:spcAft>
                <a:spcPts val="771"/>
              </a:spcAft>
              <a:buNone/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Inter"/>
                <a:ea typeface="DejaVu Sans"/>
              </a:rPr>
              <a:t>Custo percebido Pelo Cliente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3348360" y="2544840"/>
            <a:ext cx="2553120" cy="1276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99cd64"/>
            </a:solidFill>
          </a:ln>
        </p:spPr>
        <p:style>
          <a:lnRef idx="2"/>
          <a:fillRef idx="0"/>
          <a:effectRef idx="0"/>
          <a:fontRef idx="minor"/>
        </p:style>
        <p:txBody>
          <a:bodyPr numCol="1" spcCol="1440" lIns="146160" rIns="83880" tIns="146160" bIns="146160" anchor="ctr">
            <a:noAutofit/>
          </a:bodyPr>
          <a:p>
            <a:pPr algn="ctr">
              <a:lnSpc>
                <a:spcPct val="90000"/>
              </a:lnSpc>
              <a:spcAft>
                <a:spcPts val="771"/>
              </a:spcAft>
              <a:buNone/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Inter"/>
                <a:ea typeface="DejaVu Sans"/>
              </a:rPr>
              <a:t>Velocidade de Entrega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1890720" y="4002480"/>
            <a:ext cx="2553120" cy="1276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99cd64"/>
            </a:solidFill>
          </a:ln>
        </p:spPr>
        <p:style>
          <a:lnRef idx="2"/>
          <a:fillRef idx="0"/>
          <a:effectRef idx="0"/>
          <a:fontRef idx="minor"/>
        </p:style>
        <p:txBody>
          <a:bodyPr numCol="1" spcCol="1440" lIns="146160" rIns="83880" tIns="146160" bIns="146160" anchor="ctr">
            <a:noAutofit/>
          </a:bodyPr>
          <a:p>
            <a:pPr algn="ctr">
              <a:lnSpc>
                <a:spcPct val="90000"/>
              </a:lnSpc>
              <a:spcAft>
                <a:spcPts val="771"/>
              </a:spcAft>
              <a:buNone/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Inter"/>
                <a:ea typeface="DejaVu Sans"/>
              </a:rPr>
              <a:t>Confiabilidade e Flexibilidade de Saídas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433080" y="2544840"/>
            <a:ext cx="2553120" cy="12762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rgbClr val="99cd64"/>
            </a:solidFill>
          </a:ln>
        </p:spPr>
        <p:style>
          <a:lnRef idx="2"/>
          <a:fillRef idx="0"/>
          <a:effectRef idx="0"/>
          <a:fontRef idx="minor"/>
        </p:style>
        <p:txBody>
          <a:bodyPr numCol="1" spcCol="1440" lIns="146160" rIns="83880" tIns="146160" bIns="146160" anchor="ctr">
            <a:noAutofit/>
          </a:bodyPr>
          <a:p>
            <a:pPr algn="ctr">
              <a:lnSpc>
                <a:spcPct val="90000"/>
              </a:lnSpc>
              <a:spcAft>
                <a:spcPts val="771"/>
              </a:spcAft>
              <a:buNone/>
              <a:tabLst>
                <a:tab algn="l" pos="0"/>
              </a:tabLst>
            </a:pPr>
            <a:r>
              <a:rPr b="1" lang="pt-BR" sz="2200" spc="-1" strike="noStrike">
                <a:solidFill>
                  <a:srgbClr val="000000"/>
                </a:solidFill>
                <a:latin typeface="Inter"/>
                <a:ea typeface="DejaVu Sans"/>
              </a:rPr>
              <a:t>Qualidade dos Produtos e Serviços Prestados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Picture 2" descr="Ver a imagem de origem"/>
          <p:cNvPicPr/>
          <p:nvPr/>
        </p:nvPicPr>
        <p:blipFill>
          <a:blip r:embed="rId1"/>
          <a:srcRect l="24007" t="0" r="24007" b="0"/>
          <a:stretch/>
        </p:blipFill>
        <p:spPr>
          <a:xfrm>
            <a:off x="0" y="0"/>
            <a:ext cx="6094800" cy="6370200"/>
          </a:xfrm>
          <a:prstGeom prst="rect">
            <a:avLst/>
          </a:prstGeom>
          <a:ln w="0">
            <a:noFill/>
          </a:ln>
        </p:spPr>
      </p:pic>
      <p:sp>
        <p:nvSpPr>
          <p:cNvPr id="420" name="Retângulo 19"/>
          <p:cNvSpPr/>
          <p:nvPr/>
        </p:nvSpPr>
        <p:spPr>
          <a:xfrm>
            <a:off x="9775800" y="1090440"/>
            <a:ext cx="1983240" cy="1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118120" y="1199160"/>
            <a:ext cx="6640920" cy="17942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800" spc="-301" strike="noStrike">
                <a:solidFill>
                  <a:srgbClr val="404040"/>
                </a:solidFill>
                <a:latin typeface="Inter"/>
              </a:rPr>
              <a:t>RESPONSABILIDADE AMBIENTAL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6288120" y="3507120"/>
            <a:ext cx="5470920" cy="22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2800" spc="-1" strike="noStrike">
                <a:solidFill>
                  <a:srgbClr val="404040"/>
                </a:solidFill>
                <a:latin typeface="Inter"/>
                <a:ea typeface="Noto Serif CJK SC"/>
              </a:rPr>
              <a:t>Empresa naturalmente digital;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2800" spc="-1" strike="noStrike">
                <a:solidFill>
                  <a:srgbClr val="404040"/>
                </a:solidFill>
                <a:latin typeface="Inter"/>
                <a:ea typeface="Noto Serif CJK SC"/>
              </a:rPr>
              <a:t>Doações para entidades relacionadas a preservação do meio ambiente;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4" descr="Imagem de consulta de pesquisa visual"/>
          <p:cNvPicPr/>
          <p:nvPr/>
        </p:nvPicPr>
        <p:blipFill>
          <a:blip r:embed="rId1"/>
          <a:srcRect l="12941" t="0" r="23180" b="0"/>
          <a:stretch/>
        </p:blipFill>
        <p:spPr>
          <a:xfrm>
            <a:off x="6095880" y="0"/>
            <a:ext cx="6094800" cy="6370200"/>
          </a:xfrm>
          <a:prstGeom prst="rect">
            <a:avLst/>
          </a:prstGeom>
          <a:ln w="0">
            <a:noFill/>
          </a:ln>
        </p:spPr>
      </p:pic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7111800" y="3625200"/>
            <a:ext cx="4647240" cy="1161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pt-BR" sz="3600" spc="-301" strike="noStrike">
                <a:solidFill>
                  <a:srgbClr val="404040"/>
                </a:solidFill>
                <a:latin typeface="Corbel"/>
              </a:rPr>
              <a:t>RESPONSABILIDADE</a:t>
            </a:r>
            <a:r>
              <a:rPr b="1" lang="en-US" sz="3600" spc="-301" strike="noStrike">
                <a:solidFill>
                  <a:srgbClr val="404040"/>
                </a:solidFill>
                <a:latin typeface="Corbel"/>
              </a:rPr>
              <a:t> SOCIAL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7111800" y="4788000"/>
            <a:ext cx="4647240" cy="116172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rIns="180000" tIns="180000" bIns="180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pt-BR" sz="5400" spc="-1" strike="noStrike">
                <a:solidFill>
                  <a:srgbClr val="ffffff"/>
                </a:solidFill>
                <a:latin typeface="Inter"/>
              </a:rPr>
              <a:t>Inclusão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32000" y="428760"/>
            <a:ext cx="5470920" cy="54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2600" spc="-1" strike="noStrike">
                <a:solidFill>
                  <a:srgbClr val="404040"/>
                </a:solidFill>
                <a:latin typeface="Candara"/>
              </a:rPr>
              <a:t>Capacitação de profissionais da terceira idade com dificuldade de reposicionamento no mercado de trabalho;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2600" spc="-1" strike="noStrike">
                <a:solidFill>
                  <a:srgbClr val="404040"/>
                </a:solidFill>
                <a:latin typeface="Candara"/>
              </a:rPr>
              <a:t>Capacitação profissionais mais jovens e que ainda não possuem tanta prática ou experiência para algumas tarefas e cargos que se encontram mais escassos hoje em dia – como os cargos de marceneiro e costureira.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Espaço Reservado para Imagem 31" descr="mãos aplaudindo"/>
          <p:cNvPicPr/>
          <p:nvPr/>
        </p:nvPicPr>
        <p:blipFill>
          <a:blip r:embed="rId1"/>
          <a:stretch/>
        </p:blipFill>
        <p:spPr>
          <a:xfrm>
            <a:off x="0" y="0"/>
            <a:ext cx="9779040" cy="6802920"/>
          </a:xfrm>
          <a:prstGeom prst="rect">
            <a:avLst/>
          </a:prstGeom>
          <a:ln w="0">
            <a:noFill/>
          </a:ln>
        </p:spPr>
      </p:pic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2840" cy="1012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rIns="252000" tIns="180000" bIns="180000"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pt-BR" sz="4800" spc="-301" strike="noStrike">
                <a:solidFill>
                  <a:srgbClr val="404040"/>
                </a:solidFill>
                <a:latin typeface="Corbel"/>
              </a:rPr>
              <a:t>OBRIGADO!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118120" y="1869840"/>
            <a:ext cx="6640920" cy="1123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600" spc="-301" strike="noStrike">
                <a:solidFill>
                  <a:srgbClr val="404040"/>
                </a:solidFill>
                <a:latin typeface="Inter"/>
              </a:rPr>
              <a:t>A HERCULES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5220000" y="3111120"/>
            <a:ext cx="6539040" cy="24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3200" spc="-1" strike="noStrike">
                <a:solidFill>
                  <a:srgbClr val="404040"/>
                </a:solidFill>
                <a:latin typeface="Inter"/>
              </a:rPr>
              <a:t>Uma plataforma digital que conecta prestadores de serviços (independente do segmento) a usuários que necessitam dos mesmos.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08000" y="986040"/>
            <a:ext cx="4885200" cy="48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Espaço Reservado para Imagem 9" descr="Diagrama, Desenho técnico&#10;&#10;Descrição gerada automaticamente"/>
          <p:cNvPicPr/>
          <p:nvPr/>
        </p:nvPicPr>
        <p:blipFill>
          <a:blip r:embed="rId1"/>
          <a:srcRect l="16163" t="0" r="16163" b="0"/>
          <a:stretch/>
        </p:blipFill>
        <p:spPr>
          <a:xfrm>
            <a:off x="115920" y="491040"/>
            <a:ext cx="5621760" cy="5875560"/>
          </a:xfrm>
          <a:prstGeom prst="rect">
            <a:avLst/>
          </a:prstGeom>
          <a:ln w="0">
            <a:noFill/>
          </a:ln>
        </p:spPr>
      </p:pic>
      <p:sp>
        <p:nvSpPr>
          <p:cNvPr id="337" name="Retângulo 19"/>
          <p:cNvSpPr/>
          <p:nvPr/>
        </p:nvSpPr>
        <p:spPr>
          <a:xfrm>
            <a:off x="9775800" y="1762200"/>
            <a:ext cx="1983240" cy="1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118120" y="1869840"/>
            <a:ext cx="6640920" cy="1123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800" spc="-301" strike="noStrike">
                <a:solidFill>
                  <a:srgbClr val="404040"/>
                </a:solidFill>
                <a:latin typeface="Inter"/>
              </a:rPr>
              <a:t>LAYOUT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118480" y="2994120"/>
            <a:ext cx="6640560" cy="58896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pt-BR" sz="2400" spc="-1" strike="noStrike">
                <a:solidFill>
                  <a:srgbClr val="ffffff"/>
                </a:solidFill>
                <a:latin typeface="Inter"/>
              </a:rPr>
              <a:t>Planta do Escritório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88120" y="3763800"/>
            <a:ext cx="5470920" cy="24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2400" spc="-1" strike="noStrike">
                <a:solidFill>
                  <a:srgbClr val="404040"/>
                </a:solidFill>
                <a:latin typeface="Inter"/>
                <a:ea typeface="Noto Serif CJK SC"/>
              </a:rPr>
              <a:t>Sala principal onde ficam os computadores e notebooks dos sócios da empresa sendo esta sala onde ocorre todo o processo de desenvolvimento da plataforma e gestão da empresa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8" descr="Just in Time (1) - FBR Consult"/>
          <p:cNvPicPr/>
          <p:nvPr/>
        </p:nvPicPr>
        <p:blipFill>
          <a:blip r:embed="rId1"/>
          <a:stretch/>
        </p:blipFill>
        <p:spPr>
          <a:xfrm>
            <a:off x="667080" y="900000"/>
            <a:ext cx="4164840" cy="5110200"/>
          </a:xfrm>
          <a:prstGeom prst="rect">
            <a:avLst/>
          </a:prstGeom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118120" y="1869840"/>
            <a:ext cx="6640920" cy="1123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3600" spc="-301" strike="noStrike" cap="all">
                <a:solidFill>
                  <a:srgbClr val="404040"/>
                </a:solidFill>
                <a:latin typeface="Inter"/>
                <a:ea typeface="Noto Sans CJK SC"/>
              </a:rPr>
              <a:t>Modelo de produção</a:t>
            </a:r>
            <a:r>
              <a:rPr b="1" lang="pt-BR" sz="3600" spc="-301" strike="noStrike">
                <a:solidFill>
                  <a:srgbClr val="404040"/>
                </a:solidFill>
                <a:latin typeface="Inter"/>
                <a:ea typeface="Noto Sans CJK SC"/>
              </a:rPr>
              <a:t>	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118480" y="2994120"/>
            <a:ext cx="6640560" cy="58896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rIns="180000" tIns="180000" bIns="180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pt-BR" sz="3200" spc="-1" strike="noStrike">
                <a:solidFill>
                  <a:srgbClr val="ffffff"/>
                </a:solidFill>
                <a:latin typeface="Inter"/>
                <a:ea typeface="Noto Serif CJK SC"/>
              </a:rPr>
              <a:t>Just in Time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220000" y="3763800"/>
            <a:ext cx="6539040" cy="163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3600" spc="-1" strike="noStrike">
                <a:solidFill>
                  <a:srgbClr val="404040"/>
                </a:solidFill>
                <a:latin typeface="Inter"/>
                <a:ea typeface="Noto Serif CJK SC"/>
              </a:rPr>
              <a:t>A produção deve ser feita na quantidade certa e no momento certo.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-1800" y="2156400"/>
            <a:ext cx="5956920" cy="1957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252000" rIns="180000" tIns="180000" bIns="180000" anchor="ctr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1" lang="pt-BR" sz="6700" spc="-301" strike="noStrike" cap="all">
                <a:solidFill>
                  <a:srgbClr val="404040"/>
                </a:solidFill>
                <a:latin typeface="Inter"/>
              </a:rPr>
              <a:t>Processo </a:t>
            </a:r>
            <a:br>
              <a:rPr sz="6700"/>
            </a:br>
            <a:r>
              <a:rPr b="1" lang="pt-BR" sz="6700" spc="-301" strike="noStrike" cap="all">
                <a:solidFill>
                  <a:srgbClr val="404040"/>
                </a:solidFill>
                <a:latin typeface="Inter"/>
              </a:rPr>
              <a:t>operacional</a:t>
            </a:r>
            <a:endParaRPr b="0" lang="pt-BR" sz="67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0" y="4110840"/>
            <a:ext cx="5955120" cy="109944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252000" rIns="180000" tIns="180000" bIns="180000" anchor="ctr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pt-BR" sz="2000" spc="-1" strike="noStrike">
                <a:solidFill>
                  <a:srgbClr val="ffffff"/>
                </a:solidFill>
                <a:latin typeface="Inter"/>
                <a:ea typeface="Noto Serif CJK SC"/>
              </a:rPr>
              <a:t>TDD / Test Driven Development</a:t>
            </a:r>
            <a:r>
              <a:rPr b="0" i="1" lang="pt-BR" sz="2000" spc="-1" strike="noStrike">
                <a:solidFill>
                  <a:srgbClr val="ffffff"/>
                </a:solidFill>
                <a:latin typeface="Inter"/>
                <a:ea typeface="Noto Serif CJK SC"/>
              </a:rPr>
              <a:t>:</a:t>
            </a:r>
            <a:r>
              <a:rPr b="0" lang="pt-BR" sz="2000" spc="-1" strike="noStrike">
                <a:solidFill>
                  <a:srgbClr val="ffffff"/>
                </a:solidFill>
                <a:latin typeface="Inter"/>
                <a:ea typeface="Noto Serif CJK SC"/>
              </a:rPr>
              <a:t> prega que é essencial que os testes sejam desenvolvidos antes mesmo do código da aplicação.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389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51" strike="noStrike">
                <a:solidFill>
                  <a:srgbClr val="404040"/>
                </a:solidFill>
                <a:latin typeface="Inter"/>
              </a:rPr>
              <a:t>FLUXOGRAMA</a:t>
            </a:r>
            <a:endParaRPr b="0" lang="pt-BR" sz="3200" spc="-1" strike="noStrike">
              <a:latin typeface="Arial"/>
            </a:endParaRPr>
          </a:p>
        </p:txBody>
      </p:sp>
      <p:grpSp>
        <p:nvGrpSpPr>
          <p:cNvPr id="348" name=""/>
          <p:cNvGrpSpPr/>
          <p:nvPr/>
        </p:nvGrpSpPr>
        <p:grpSpPr>
          <a:xfrm>
            <a:off x="180000" y="1620000"/>
            <a:ext cx="11831040" cy="3599280"/>
            <a:chOff x="180000" y="1620000"/>
            <a:chExt cx="11831040" cy="3599280"/>
          </a:xfrm>
        </p:grpSpPr>
        <p:pic>
          <p:nvPicPr>
            <p:cNvPr id="349" name="" descr=""/>
            <p:cNvPicPr/>
            <p:nvPr/>
          </p:nvPicPr>
          <p:blipFill>
            <a:blip r:embed="rId1"/>
            <a:stretch/>
          </p:blipFill>
          <p:spPr>
            <a:xfrm>
              <a:off x="180000" y="1620000"/>
              <a:ext cx="3368880" cy="3599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0" name="" descr=""/>
            <p:cNvPicPr/>
            <p:nvPr/>
          </p:nvPicPr>
          <p:blipFill>
            <a:blip r:embed="rId2"/>
            <a:stretch/>
          </p:blipFill>
          <p:spPr>
            <a:xfrm>
              <a:off x="3884760" y="2068920"/>
              <a:ext cx="3792960" cy="270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1" name="" descr=""/>
            <p:cNvPicPr/>
            <p:nvPr/>
          </p:nvPicPr>
          <p:blipFill>
            <a:blip r:embed="rId3"/>
            <a:stretch/>
          </p:blipFill>
          <p:spPr>
            <a:xfrm>
              <a:off x="8013600" y="2070000"/>
              <a:ext cx="3997440" cy="26992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704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3600" spc="-151" strike="noStrike">
                <a:solidFill>
                  <a:srgbClr val="404040"/>
                </a:solidFill>
                <a:latin typeface="Inter"/>
                <a:ea typeface="Noto Serif CJK SC"/>
              </a:rPr>
              <a:t>PCP - PLANEJAMENTO E CONTROLE DA PRODUÇÃO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53" name="Retângulo 11"/>
          <p:cNvSpPr/>
          <p:nvPr/>
        </p:nvSpPr>
        <p:spPr>
          <a:xfrm>
            <a:off x="431640" y="1542960"/>
            <a:ext cx="1983240" cy="1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80240" y="1785240"/>
            <a:ext cx="5470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404040"/>
                </a:solidFill>
                <a:latin typeface="Inter"/>
              </a:rPr>
              <a:t>PCP INTERNO – OBJETIVOS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55" name="Conector reto 10"/>
          <p:cNvSpPr/>
          <p:nvPr/>
        </p:nvSpPr>
        <p:spPr>
          <a:xfrm>
            <a:off x="6124320" y="2262960"/>
            <a:ext cx="360" cy="241128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Retângulo 12"/>
          <p:cNvSpPr/>
          <p:nvPr/>
        </p:nvSpPr>
        <p:spPr>
          <a:xfrm>
            <a:off x="6300000" y="1528920"/>
            <a:ext cx="1983240" cy="11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300000" y="1786320"/>
            <a:ext cx="547092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404040"/>
                </a:solidFill>
                <a:latin typeface="Inter"/>
              </a:rPr>
              <a:t>PCP INTERNO – ETAPAS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grpSp>
        <p:nvGrpSpPr>
          <p:cNvPr id="358" name="Diagrama 20"/>
          <p:cNvGrpSpPr/>
          <p:nvPr/>
        </p:nvGrpSpPr>
        <p:grpSpPr>
          <a:xfrm>
            <a:off x="357120" y="2044800"/>
            <a:ext cx="5042520" cy="4354920"/>
            <a:chOff x="357120" y="2044800"/>
            <a:chExt cx="5042520" cy="4354920"/>
          </a:xfrm>
        </p:grpSpPr>
        <p:sp>
          <p:nvSpPr>
            <p:cNvPr id="359" name=""/>
            <p:cNvSpPr/>
            <p:nvPr/>
          </p:nvSpPr>
          <p:spPr>
            <a:xfrm>
              <a:off x="357120" y="2044800"/>
              <a:ext cx="5042520" cy="435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>
              <a:off x="361080" y="2304720"/>
              <a:ext cx="1397520" cy="13975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rgbClr val="25c6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numCol="1" spcCol="1440" lIns="90000" rIns="23040" tIns="91440" bIns="9108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  <a:buNone/>
                <a:tabLst>
                  <a:tab algn="l" pos="0"/>
                </a:tabLst>
              </a:pPr>
              <a:r>
                <a:rPr b="1" lang="pt-BR" sz="18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Quando produzir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61" name=""/>
            <p:cNvSpPr/>
            <p:nvPr/>
          </p:nvSpPr>
          <p:spPr>
            <a:xfrm>
              <a:off x="654840" y="3817080"/>
              <a:ext cx="810360" cy="810360"/>
            </a:xfrm>
            <a:prstGeom prst="mathPlus">
              <a:avLst>
                <a:gd name="adj1" fmla="val 2352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361080" y="4741920"/>
              <a:ext cx="1397520" cy="13975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rgbClr val="25c6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numCol="1" spcCol="1440" lIns="88560" rIns="20160" tIns="88560" bIns="8820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1" lang="pt-BR" sz="16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Acomp. da produção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363" name=""/>
            <p:cNvSpPr/>
            <p:nvPr/>
          </p:nvSpPr>
          <p:spPr>
            <a:xfrm>
              <a:off x="1969560" y="3962520"/>
              <a:ext cx="443880" cy="5191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>
              <a:off x="2599200" y="2824200"/>
              <a:ext cx="2796480" cy="279648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rgbClr val="25c6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numCol="1" spcCol="1440" lIns="172080" rIns="35640" tIns="172080" bIns="172440" anchor="ctr">
              <a:noAutofit/>
            </a:bodyPr>
            <a:p>
              <a:pPr algn="ctr">
                <a:lnSpc>
                  <a:spcPct val="90000"/>
                </a:lnSpc>
                <a:spcAft>
                  <a:spcPts val="981"/>
                </a:spcAft>
                <a:buNone/>
                <a:tabLst>
                  <a:tab algn="l" pos="0"/>
                </a:tabLst>
              </a:pPr>
              <a:r>
                <a:rPr b="1" lang="pt-BR" sz="28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PCP INTERNO</a:t>
              </a:r>
              <a:endParaRPr b="0" lang="pt-BR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981"/>
                </a:spcAft>
                <a:buNone/>
                <a:tabLst>
                  <a:tab algn="l" pos="0"/>
                </a:tabLst>
              </a:pPr>
              <a:r>
                <a:rPr b="0" lang="pt-BR" sz="28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OBJETIVOS</a:t>
              </a:r>
              <a:r>
                <a:rPr b="1" lang="pt-BR" sz="28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 </a:t>
              </a:r>
              <a:endParaRPr b="0" lang="pt-BR" sz="2800" spc="-1" strike="noStrike">
                <a:latin typeface="Arial"/>
              </a:endParaRPr>
            </a:p>
          </p:txBody>
        </p:sp>
      </p:grpSp>
      <p:grpSp>
        <p:nvGrpSpPr>
          <p:cNvPr id="365" name="Diagrama 2"/>
          <p:cNvGrpSpPr/>
          <p:nvPr/>
        </p:nvGrpSpPr>
        <p:grpSpPr>
          <a:xfrm>
            <a:off x="6272280" y="2185920"/>
            <a:ext cx="4999680" cy="4228200"/>
            <a:chOff x="6272280" y="2185920"/>
            <a:chExt cx="4999680" cy="4228200"/>
          </a:xfrm>
        </p:grpSpPr>
        <p:sp>
          <p:nvSpPr>
            <p:cNvPr id="366" name=""/>
            <p:cNvSpPr/>
            <p:nvPr/>
          </p:nvSpPr>
          <p:spPr>
            <a:xfrm>
              <a:off x="6272280" y="2185920"/>
              <a:ext cx="4999680" cy="422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"/>
            <p:cNvSpPr/>
            <p:nvPr/>
          </p:nvSpPr>
          <p:spPr>
            <a:xfrm>
              <a:off x="6276600" y="2592720"/>
              <a:ext cx="1312560" cy="78696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76320" rIns="5328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Ine"/>
                  <a:ea typeface="DejaVu Sans"/>
                </a:rPr>
                <a:t> </a:t>
              </a:r>
              <a:r>
                <a:rPr b="1" lang="pt-BR" sz="1400" spc="-1" strike="noStrike">
                  <a:solidFill>
                    <a:srgbClr val="000000"/>
                  </a:solidFill>
                  <a:latin typeface="Ine"/>
                  <a:ea typeface="DejaVu Sans"/>
                </a:rPr>
                <a:t>Estimativa de Demanda e Produção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7705800" y="2823840"/>
              <a:ext cx="277560" cy="3247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8115840" y="2592720"/>
              <a:ext cx="1312560" cy="78696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76320" rIns="5328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Planej. da Capacidade Produtiva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9545040" y="2823840"/>
              <a:ext cx="277560" cy="3247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9954720" y="2592720"/>
              <a:ext cx="1312560" cy="78696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76320" rIns="5328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Planej. Agregado de Produção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372" name=""/>
            <p:cNvSpPr/>
            <p:nvPr/>
          </p:nvSpPr>
          <p:spPr>
            <a:xfrm rot="5400000">
              <a:off x="10473120" y="3472920"/>
              <a:ext cx="277560" cy="3247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9954720" y="3906360"/>
              <a:ext cx="1312560" cy="78696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76320" rIns="5328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Plano Mestre da Produção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374" name=""/>
            <p:cNvSpPr/>
            <p:nvPr/>
          </p:nvSpPr>
          <p:spPr>
            <a:xfrm rot="10800000">
              <a:off x="9561600" y="4138560"/>
              <a:ext cx="277560" cy="3247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8115840" y="3906360"/>
              <a:ext cx="1312560" cy="78696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76320" rIns="5328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Prog. Detalhada da Produção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376" name=""/>
            <p:cNvSpPr/>
            <p:nvPr/>
          </p:nvSpPr>
          <p:spPr>
            <a:xfrm rot="10800000">
              <a:off x="7722720" y="4138560"/>
              <a:ext cx="277560" cy="3247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6276600" y="3906360"/>
              <a:ext cx="1312560" cy="78696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76320" rIns="5328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Controle da Produção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378" name=""/>
            <p:cNvSpPr/>
            <p:nvPr/>
          </p:nvSpPr>
          <p:spPr>
            <a:xfrm rot="5400000">
              <a:off x="6795000" y="4786560"/>
              <a:ext cx="277560" cy="3247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6276600" y="5220000"/>
              <a:ext cx="1312560" cy="78696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76320" rIns="5328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PCP INTERNO </a:t>
              </a:r>
              <a:r>
                <a:rPr b="0" lang="pt-BR" sz="14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ETAPAS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tângulo 11"/>
          <p:cNvSpPr/>
          <p:nvPr/>
        </p:nvSpPr>
        <p:spPr>
          <a:xfrm>
            <a:off x="431640" y="1542960"/>
            <a:ext cx="1983240" cy="1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PlaceHolder 1"/>
          <p:cNvSpPr>
            <a:spLocks noGrp="1"/>
          </p:cNvSpPr>
          <p:nvPr>
            <p:ph/>
          </p:nvPr>
        </p:nvSpPr>
        <p:spPr>
          <a:xfrm>
            <a:off x="480240" y="1785240"/>
            <a:ext cx="5470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404040"/>
                </a:solidFill>
                <a:latin typeface="Inter"/>
              </a:rPr>
              <a:t>PCP EXTERNO – OBJETIVOS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82" name="Conector reto 10"/>
          <p:cNvSpPr/>
          <p:nvPr/>
        </p:nvSpPr>
        <p:spPr>
          <a:xfrm>
            <a:off x="6124320" y="2262960"/>
            <a:ext cx="360" cy="241128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Retângulo 12"/>
          <p:cNvSpPr/>
          <p:nvPr/>
        </p:nvSpPr>
        <p:spPr>
          <a:xfrm>
            <a:off x="6300000" y="1528920"/>
            <a:ext cx="1983240" cy="11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300000" y="1786320"/>
            <a:ext cx="547092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404040"/>
                </a:solidFill>
                <a:latin typeface="Inter"/>
              </a:rPr>
              <a:t>PCP EXTERNO – ETAPAS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grpSp>
        <p:nvGrpSpPr>
          <p:cNvPr id="385" name="Diagrama 20"/>
          <p:cNvGrpSpPr/>
          <p:nvPr/>
        </p:nvGrpSpPr>
        <p:grpSpPr>
          <a:xfrm>
            <a:off x="357120" y="2044800"/>
            <a:ext cx="4999680" cy="4354920"/>
            <a:chOff x="357120" y="2044800"/>
            <a:chExt cx="4999680" cy="4354920"/>
          </a:xfrm>
        </p:grpSpPr>
        <p:sp>
          <p:nvSpPr>
            <p:cNvPr id="386" name=""/>
            <p:cNvSpPr/>
            <p:nvPr/>
          </p:nvSpPr>
          <p:spPr>
            <a:xfrm>
              <a:off x="357120" y="2044800"/>
              <a:ext cx="4999680" cy="435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"/>
            <p:cNvSpPr/>
            <p:nvPr/>
          </p:nvSpPr>
          <p:spPr>
            <a:xfrm>
              <a:off x="1101960" y="2489400"/>
              <a:ext cx="1739880" cy="104364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25c6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numCol="1" spcCol="1440" lIns="95400" rIns="64800" tIns="95400" bIns="9540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Quando produzir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388" name=""/>
            <p:cNvSpPr/>
            <p:nvPr/>
          </p:nvSpPr>
          <p:spPr>
            <a:xfrm>
              <a:off x="3013200" y="2795760"/>
              <a:ext cx="408600" cy="4305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3616200" y="2489400"/>
              <a:ext cx="1739880" cy="104364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25c6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numCol="1" spcCol="1440" lIns="95400" rIns="64800" tIns="95400" bIns="9540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Onde produzir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390" name=""/>
            <p:cNvSpPr/>
            <p:nvPr/>
          </p:nvSpPr>
          <p:spPr>
            <a:xfrm rot="5400000">
              <a:off x="4212720" y="3821040"/>
              <a:ext cx="548640" cy="4305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3616200" y="4570920"/>
              <a:ext cx="1739880" cy="104364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25c6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numCol="1" spcCol="1440" lIns="95400" rIns="64800" tIns="95400" bIns="9540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Acomp. da produção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392" name=""/>
            <p:cNvSpPr/>
            <p:nvPr/>
          </p:nvSpPr>
          <p:spPr>
            <a:xfrm rot="10800000">
              <a:off x="3094920" y="4878720"/>
              <a:ext cx="367920" cy="4305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357840" y="4230360"/>
              <a:ext cx="2560680" cy="17251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a1e0f1"/>
                </a:gs>
                <a:gs pos="100000">
                  <a:srgbClr val="93daed"/>
                </a:gs>
              </a:gsLst>
              <a:lin ang="5400000"/>
            </a:gradFill>
            <a:ln>
              <a:solidFill>
                <a:srgbClr val="25c6e3"/>
              </a:solidFill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numCol="1" spcCol="1440" lIns="115200" rIns="64800" tIns="115200" bIns="11556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PCP EXTERNO </a:t>
              </a:r>
              <a:r>
                <a:rPr b="0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OBJETIVOS </a:t>
              </a:r>
              <a:endParaRPr b="0" lang="pt-BR" sz="1700" spc="-1" strike="noStrike">
                <a:latin typeface="Arial"/>
              </a:endParaRPr>
            </a:p>
          </p:txBody>
        </p:sp>
      </p:grpSp>
      <p:grpSp>
        <p:nvGrpSpPr>
          <p:cNvPr id="394" name="Diagrama 2"/>
          <p:cNvGrpSpPr/>
          <p:nvPr/>
        </p:nvGrpSpPr>
        <p:grpSpPr>
          <a:xfrm>
            <a:off x="6272280" y="2185920"/>
            <a:ext cx="4999680" cy="4228200"/>
            <a:chOff x="6272280" y="2185920"/>
            <a:chExt cx="4999680" cy="4228200"/>
          </a:xfrm>
        </p:grpSpPr>
        <p:sp>
          <p:nvSpPr>
            <p:cNvPr id="395" name=""/>
            <p:cNvSpPr/>
            <p:nvPr/>
          </p:nvSpPr>
          <p:spPr>
            <a:xfrm>
              <a:off x="6272280" y="2185920"/>
              <a:ext cx="4999680" cy="422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6273360" y="2634480"/>
              <a:ext cx="2081880" cy="124848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101520" rIns="64800" tIns="101520" bIns="10116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 </a:t>
              </a: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Estimativa de Demanda e Produção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397" name=""/>
            <p:cNvSpPr/>
            <p:nvPr/>
          </p:nvSpPr>
          <p:spPr>
            <a:xfrm>
              <a:off x="8539200" y="3000960"/>
              <a:ext cx="440640" cy="5155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9189000" y="2634480"/>
              <a:ext cx="2081880" cy="124848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101520" rIns="64800" tIns="101520" bIns="10116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Planejamento do Tráfego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 rot="5400000">
              <a:off x="10010520" y="4029840"/>
              <a:ext cx="440640" cy="5155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9189000" y="4717080"/>
              <a:ext cx="2081880" cy="1248480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>
              <a:solidFill>
                <a:srgbClr val="a9e26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1440" lIns="101520" rIns="64800" tIns="101520" bIns="10116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Planejamento de Eventos</a:t>
              </a:r>
              <a:endParaRPr b="0" lang="pt-BR" sz="1700" spc="-1" strike="noStrike"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 rot="10800000">
              <a:off x="8565120" y="5084640"/>
              <a:ext cx="440640" cy="5155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solidFill>
                <a:srgbClr val="7da75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6273360" y="4717080"/>
              <a:ext cx="2081880" cy="12484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4f1bb"/>
                </a:gs>
                <a:gs pos="100000">
                  <a:srgbClr val="caedac"/>
                </a:gs>
              </a:gsLst>
              <a:lin ang="5400000"/>
            </a:gradFill>
            <a:ln>
              <a:solidFill>
                <a:srgbClr val="a9e26f"/>
              </a:solidFill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numCol="1" spcCol="1440" lIns="101520" rIns="64800" tIns="101520" bIns="101160" anchor="ctr">
              <a:noAutofit/>
            </a:bodyPr>
            <a:p>
              <a:pPr algn="ctr">
                <a:lnSpc>
                  <a:spcPct val="90000"/>
                </a:lnSpc>
                <a:spcAft>
                  <a:spcPts val="595"/>
                </a:spcAft>
                <a:buNone/>
                <a:tabLst>
                  <a:tab algn="l" pos="0"/>
                </a:tabLst>
              </a:pPr>
              <a:r>
                <a:rPr b="1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PCP EXTERNO </a:t>
              </a:r>
              <a:r>
                <a:rPr b="0" lang="pt-BR" sz="1700" spc="-1" strike="noStrike">
                  <a:solidFill>
                    <a:srgbClr val="000000"/>
                  </a:solidFill>
                  <a:latin typeface="Inter"/>
                  <a:ea typeface="DejaVu Sans"/>
                </a:rPr>
                <a:t>ETAPAS</a:t>
              </a:r>
              <a:endParaRPr b="0" lang="pt-BR" sz="1700" spc="-1" strike="noStrike">
                <a:latin typeface="Arial"/>
              </a:endParaRPr>
            </a:p>
          </p:txBody>
        </p:sp>
      </p:grpSp>
      <p:sp>
        <p:nvSpPr>
          <p:cNvPr id="403" name="Título 3"/>
          <p:cNvSpPr/>
          <p:nvPr/>
        </p:nvSpPr>
        <p:spPr>
          <a:xfrm>
            <a:off x="432360" y="432000"/>
            <a:ext cx="1132704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3600" spc="-151" strike="noStrike">
                <a:solidFill>
                  <a:srgbClr val="404040"/>
                </a:solidFill>
                <a:latin typeface="Inter"/>
                <a:ea typeface="Noto Serif CJK SC"/>
              </a:rPr>
              <a:t>PCP - PLANEJAMENTO E CONTROLE DA PRODUÇÃO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Picture 11" descr="Pessoa observando o telefone vazio"/>
          <p:cNvPicPr/>
          <p:nvPr/>
        </p:nvPicPr>
        <p:blipFill>
          <a:blip r:embed="rId1"/>
          <a:srcRect l="0" t="2407" r="-2" b="-3"/>
          <a:stretch/>
        </p:blipFill>
        <p:spPr>
          <a:xfrm>
            <a:off x="2411280" y="0"/>
            <a:ext cx="9779400" cy="6370200"/>
          </a:xfrm>
          <a:prstGeom prst="rect">
            <a:avLst/>
          </a:prstGeom>
          <a:ln w="0">
            <a:noFill/>
          </a:ln>
        </p:spPr>
      </p:pic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-1800" y="2156400"/>
            <a:ext cx="5956920" cy="1957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252000" rIns="180000" tIns="180000" bIns="180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pt-BR" sz="5600" spc="-301" strike="noStrike">
                <a:solidFill>
                  <a:srgbClr val="404040"/>
                </a:solidFill>
                <a:latin typeface="Inter"/>
              </a:rPr>
              <a:t>PLANO DE PRODUTIVIDADE </a:t>
            </a:r>
            <a:endParaRPr b="0" lang="pt-BR" sz="56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0" y="4110840"/>
            <a:ext cx="5955120" cy="109944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252000" rIns="180000" tIns="180000" bIns="180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700" spc="-1" strike="noStrike">
                <a:solidFill>
                  <a:srgbClr val="ffffff"/>
                </a:solidFill>
                <a:latin typeface="Inter"/>
              </a:rPr>
              <a:t>Otimização dos processos e gestão de tempo e cronograma através da utilização das ferramentas Trello e Microsoft Teams.</a:t>
            </a:r>
            <a:endParaRPr b="0" lang="pt-BR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brilhante de negócios</Template>
  <TotalTime>497</TotalTime>
  <Application>LibreOffice/7.3.7.2$Linux_X86_64 LibreOffice_project/30$Build-2</Application>
  <AppVersion>15.0000</AppVersion>
  <Words>405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2022-11-13T17:30:13Z</dcterms:created>
  <dc:creator>Gabrielle Silvestre Pellegrini</dc:creator>
  <dc:description/>
  <dc:language>pt-BR</dc:language>
  <cp:lastModifiedBy/>
  <dcterms:modified xsi:type="dcterms:W3CDTF">2022-11-20T16:17:50Z</dcterms:modified>
  <cp:revision>8</cp:revision>
  <dc:subject/>
  <dc:title>Planejamento e controle da produção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14</vt:i4>
  </property>
</Properties>
</file>