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399288" cy="35999738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6.xml"/><Relationship Id="rId3" Type="http://schemas.openxmlformats.org/officeDocument/2006/relationships/notesMaster" Target="notesMasters/notesMaster1.xml"/><Relationship Id="rId7" Type="http://schemas.openxmlformats.org/officeDocument/2006/relationships/customXml" Target="../customXml/item5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customXml" Target="../customXml/item4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4348D33-0968-4E5E-80A3-1487371B851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FE6A00-9ABE-4E8F-B8D3-806805E8072D}" type="slidenum"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Img"/>
          </p:nvPr>
        </p:nvSpPr>
        <p:spPr>
          <a:xfrm>
            <a:off x="1887480" y="685800"/>
            <a:ext cx="3079800" cy="342576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C33B91-884A-46A1-9484-9C71C37019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2915892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19640" y="19329480"/>
            <a:ext cx="2915892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BA99FA-BBF1-4A01-BD4B-AC0F158D87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619640" y="1932948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6560720" y="1932948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750AF5-60AC-40DB-9938-FF70EEC997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478240" y="842364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21336840" y="842364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619640" y="1932948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1478240" y="1932948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21336840" y="1932948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2D284-141D-44ED-A43E-200A9E1AE4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19640" y="8423640"/>
            <a:ext cx="2915892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951928-D144-41EA-85A8-9B0F6A98AB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2915892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4A42A-C04C-4F9B-9F0A-BF664251FE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C3AAAB-886B-4C54-AAF6-4B409DBF54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A3F82F-A2C8-4D44-8FD3-A372E23A11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19640" y="1436040"/>
            <a:ext cx="29158920" cy="2786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5B96EC-5E64-46EE-93D9-42B9C10932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619640" y="1932948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8B14A-2039-43A7-8EF6-4444949F4E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560720" y="1932948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033A5-755E-4232-993B-4CB0A5CCF5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19640" y="19329480"/>
            <a:ext cx="2915892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9577AC-A039-4925-8958-3E90B02120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1069280" y="32783760"/>
            <a:ext cx="10257120" cy="2496600"/>
          </a:xfrm>
          <a:prstGeom prst="rect">
            <a:avLst/>
          </a:prstGeom>
          <a:noFill/>
          <a:ln w="0">
            <a:noFill/>
          </a:ln>
        </p:spPr>
        <p:txBody>
          <a:bodyPr lIns="370440" rIns="370440" tIns="185040" bIns="18504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3219280" y="32783760"/>
            <a:ext cx="7557480" cy="2496600"/>
          </a:xfrm>
          <a:prstGeom prst="rect">
            <a:avLst/>
          </a:prstGeom>
          <a:noFill/>
          <a:ln w="0">
            <a:noFill/>
          </a:ln>
        </p:spPr>
        <p:txBody>
          <a:bodyPr lIns="370440" rIns="370440" tIns="185040" bIns="1850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641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4BF0B0-E6A7-495A-A3B8-A74C83C7E38C}" type="slidenum">
              <a:rPr b="0" lang="pt-BR" sz="641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641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619640" y="32783760"/>
            <a:ext cx="7557480" cy="2496600"/>
          </a:xfrm>
          <a:prstGeom prst="rect">
            <a:avLst/>
          </a:prstGeom>
          <a:noFill/>
          <a:ln w="0">
            <a:noFill/>
          </a:ln>
        </p:spPr>
        <p:txBody>
          <a:bodyPr lIns="370440" rIns="370440" tIns="185040" bIns="18504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d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4480" y="3750840"/>
            <a:ext cx="31087440" cy="2183760"/>
          </a:xfrm>
          <a:prstGeom prst="rect">
            <a:avLst/>
          </a:prstGeom>
          <a:solidFill>
            <a:srgbClr val="00a933"/>
          </a:solidFill>
          <a:ln w="0">
            <a:noFill/>
          </a:ln>
        </p:spPr>
        <p:txBody>
          <a:bodyPr lIns="370440" rIns="370440" tIns="185040" bIns="185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7200" spc="-1" strike="noStrike">
                <a:solidFill>
                  <a:srgbClr val="ffffff"/>
                </a:solidFill>
                <a:latin typeface="Inter"/>
                <a:ea typeface="Arial"/>
              </a:rPr>
              <a:t>HERCULES: </a:t>
            </a:r>
            <a:r>
              <a:rPr b="1" lang="pt-BR" sz="7200" spc="-1" strike="noStrike">
                <a:solidFill>
                  <a:srgbClr val="ffffff"/>
                </a:solidFill>
                <a:latin typeface="Inter"/>
                <a:ea typeface="Arial"/>
              </a:rPr>
              <a:t>PLANO DE </a:t>
            </a:r>
            <a:r>
              <a:rPr b="1" lang="pt-BR" sz="7200" spc="-1" strike="noStrike">
                <a:solidFill>
                  <a:srgbClr val="ffffff"/>
                </a:solidFill>
                <a:latin typeface="Inter"/>
                <a:ea typeface="Arial"/>
              </a:rPr>
              <a:t>NEGÓCIOS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46" name="Google Shape;101;g128d438f802_0_0"/>
          <p:cNvSpPr/>
          <p:nvPr/>
        </p:nvSpPr>
        <p:spPr>
          <a:xfrm>
            <a:off x="654480" y="6064200"/>
            <a:ext cx="31087440" cy="3396960"/>
          </a:xfrm>
          <a:prstGeom prst="rect">
            <a:avLst/>
          </a:prstGeom>
          <a:solidFill>
            <a:srgbClr val="729fcf"/>
          </a:soli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" name="Google Shape;102;g128d438f802_0_0"/>
          <p:cNvSpPr/>
          <p:nvPr/>
        </p:nvSpPr>
        <p:spPr>
          <a:xfrm>
            <a:off x="654480" y="9644760"/>
            <a:ext cx="15784920" cy="25812360"/>
          </a:xfrm>
          <a:prstGeom prst="rect">
            <a:avLst/>
          </a:prstGeom>
          <a:solidFill>
            <a:schemeClr val="lt1"/>
          </a:solidFill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02320" rIns="202320" tIns="202320" bIns="20232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Inter"/>
                <a:ea typeface="Times New Roman"/>
              </a:rPr>
              <a:t>Sumário Executivo</a:t>
            </a:r>
            <a:br>
              <a:rPr sz="6000"/>
            </a:b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Inter"/>
                <a:ea typeface="Times New Roman"/>
              </a:rPr>
              <a:t>Análise de Mercado</a:t>
            </a:r>
            <a:endParaRPr b="0" lang="pt-BR" sz="6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Com o cenário proporcionado pela “uberização das coisas”, uma plataforma digital que oferece os mais diversos tipos de serviços tem se mostrado atraente para os usuários – que segundo a análise de mercado feita pela equipe aponta que </a:t>
            </a:r>
            <a:r>
              <a:rPr b="1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85% destes utilizariam uma plataforma do tipo</a:t>
            </a:r>
            <a:r>
              <a:rPr b="0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.</a:t>
            </a: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A análise também apontou que os usuários esperam </a:t>
            </a:r>
            <a:r>
              <a:rPr b="1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uma interface amigável</a:t>
            </a:r>
            <a:r>
              <a:rPr b="0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, </a:t>
            </a:r>
            <a:r>
              <a:rPr b="1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possibilidade de avaliar o portfólio dos profissionais</a:t>
            </a:r>
            <a:r>
              <a:rPr b="0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 e </a:t>
            </a:r>
            <a:r>
              <a:rPr b="1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segurança de seus dados e informações</a:t>
            </a:r>
            <a:r>
              <a:rPr b="0" lang="pt-BR" sz="3600" spc="-1" strike="noStrike">
                <a:solidFill>
                  <a:srgbClr val="000000"/>
                </a:solidFill>
                <a:latin typeface="Inter"/>
                <a:ea typeface="DejaVu Sans"/>
              </a:rPr>
              <a:t>.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Inter"/>
                <a:ea typeface="Times New Roman"/>
              </a:rPr>
              <a:t>Plano de Marketing</a:t>
            </a:r>
            <a:br>
              <a:rPr sz="6000"/>
            </a:b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Inter"/>
                <a:ea typeface="Times New Roman"/>
              </a:rPr>
              <a:t>Plano Operacional</a:t>
            </a:r>
            <a:br>
              <a:rPr sz="6000"/>
            </a:b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38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38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3373"/>
              </a:spcBef>
              <a:buNone/>
              <a:tabLst>
                <a:tab algn="l" pos="0"/>
              </a:tabLst>
            </a:pPr>
            <a:endParaRPr b="0" lang="pt-BR" sz="338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3373"/>
              </a:spcBef>
              <a:buNone/>
              <a:tabLst>
                <a:tab algn="l" pos="0"/>
              </a:tabLst>
            </a:pPr>
            <a:endParaRPr b="0" lang="pt-BR" sz="3380" spc="-1" strike="noStrike">
              <a:latin typeface="Arial"/>
            </a:endParaRPr>
          </a:p>
        </p:txBody>
      </p:sp>
      <p:sp>
        <p:nvSpPr>
          <p:cNvPr id="48" name="Google Shape;103;g128d438f802_0_0"/>
          <p:cNvSpPr/>
          <p:nvPr/>
        </p:nvSpPr>
        <p:spPr>
          <a:xfrm>
            <a:off x="16442280" y="9644760"/>
            <a:ext cx="15299280" cy="25812360"/>
          </a:xfrm>
          <a:prstGeom prst="rect">
            <a:avLst/>
          </a:prstGeom>
          <a:solidFill>
            <a:schemeClr val="lt1"/>
          </a:solidFill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02320" rIns="202320" tIns="202320" bIns="20232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Inter"/>
                <a:ea typeface="Times New Roman"/>
              </a:rPr>
              <a:t>Plano de Informática</a:t>
            </a:r>
            <a:endParaRPr b="0" lang="pt-BR" sz="6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Inter"/>
                <a:ea typeface="Times New Roman"/>
              </a:rPr>
              <a:t>Plano Financeiro</a:t>
            </a:r>
            <a:br>
              <a:rPr sz="6000"/>
            </a:br>
            <a:endParaRPr b="0" lang="pt-BR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67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Inter"/>
                <a:ea typeface="Times New Roman"/>
              </a:rPr>
              <a:t>Avaliação Estratégica</a:t>
            </a:r>
            <a:endParaRPr b="0" lang="pt-BR" sz="6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380" spc="-1" strike="noStrike">
              <a:latin typeface="Arial"/>
            </a:endParaRPr>
          </a:p>
        </p:txBody>
      </p:sp>
      <p:sp>
        <p:nvSpPr>
          <p:cNvPr id="49" name="Google Shape;104;g128d438f802_0_0"/>
          <p:cNvSpPr/>
          <p:nvPr/>
        </p:nvSpPr>
        <p:spPr>
          <a:xfrm>
            <a:off x="13100040" y="501120"/>
            <a:ext cx="18641880" cy="3110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Inter"/>
                <a:ea typeface="Calibri"/>
              </a:rPr>
              <a:t>Planos de Negócios 2022-2</a:t>
            </a:r>
            <a:endParaRPr b="0" lang="pt-BR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Inter"/>
                <a:ea typeface="Calibri"/>
              </a:rPr>
              <a:t>Curso de Gestão Empresarial - Fatec Zona Leste</a:t>
            </a:r>
            <a:r>
              <a:rPr b="0" lang="pt-BR" sz="1200" spc="-1" strike="noStrike">
                <a:solidFill>
                  <a:srgbClr val="000000"/>
                </a:solidFill>
                <a:latin typeface="Inter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Retângulo 7"/>
          <p:cNvSpPr/>
          <p:nvPr/>
        </p:nvSpPr>
        <p:spPr>
          <a:xfrm>
            <a:off x="654120" y="510480"/>
            <a:ext cx="12245760" cy="3110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Imagem 8" descr=""/>
          <p:cNvPicPr/>
          <p:nvPr/>
        </p:nvPicPr>
        <p:blipFill>
          <a:blip r:embed="rId1"/>
          <a:stretch/>
        </p:blipFill>
        <p:spPr>
          <a:xfrm>
            <a:off x="768240" y="-565200"/>
            <a:ext cx="5334120" cy="5334120"/>
          </a:xfrm>
          <a:prstGeom prst="rect">
            <a:avLst/>
          </a:prstGeom>
          <a:ln w="0">
            <a:noFill/>
          </a:ln>
        </p:spPr>
      </p:pic>
      <p:pic>
        <p:nvPicPr>
          <p:cNvPr id="52" name="Imagem 9" descr=""/>
          <p:cNvPicPr/>
          <p:nvPr/>
        </p:nvPicPr>
        <p:blipFill>
          <a:blip r:embed="rId2"/>
          <a:stretch/>
        </p:blipFill>
        <p:spPr>
          <a:xfrm>
            <a:off x="5441400" y="739080"/>
            <a:ext cx="7191720" cy="2804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3" name=""/>
          <p:cNvGraphicFramePr/>
          <p:nvPr/>
        </p:nvGraphicFramePr>
        <p:xfrm>
          <a:off x="938880" y="11142000"/>
          <a:ext cx="15260400" cy="4300920"/>
        </p:xfrm>
        <a:graphic>
          <a:graphicData uri="http://schemas.openxmlformats.org/drawingml/2006/table">
            <a:tbl>
              <a:tblPr/>
              <a:tblGrid>
                <a:gridCol w="6690960"/>
                <a:gridCol w="8569800"/>
              </a:tblGrid>
              <a:tr h="10753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3200" spc="-1" strike="noStrike">
                          <a:latin typeface="Inter"/>
                        </a:rPr>
                        <a:t>O que é o negócio?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3200" spc="-1" strike="noStrike">
                          <a:latin typeface="Inter"/>
                        </a:rPr>
                        <a:t>Empresa de Software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753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3200" spc="-1" strike="noStrike">
                          <a:latin typeface="Inter"/>
                        </a:rPr>
                        <a:t>Qual o principal produto?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3200" spc="-1" strike="noStrike">
                          <a:latin typeface="Inter"/>
                        </a:rPr>
                        <a:t>Hercules (Aplicativo)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753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3200" spc="-1" strike="noStrike">
                          <a:latin typeface="Inter"/>
                        </a:rPr>
                        <a:t>Quem são os principais clientes?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3200" spc="-1" strike="noStrike">
                          <a:latin typeface="Inter"/>
                        </a:rPr>
                        <a:t>Estudantes, Hobbistas, Freelancers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753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3200" spc="-1" strike="noStrike">
                          <a:latin typeface="Inter"/>
                        </a:rPr>
                        <a:t>Onde será localizada a empresa?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dde8cb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3200" spc="-1" strike="noStrike">
                          <a:latin typeface="Inter"/>
                        </a:rPr>
                        <a:t>São Paulo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774720" y="23832000"/>
            <a:ext cx="3777480" cy="377748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4680000" y="23275440"/>
            <a:ext cx="11517480" cy="50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A logomarca já remete diretamente ao ícone do aplicativo (com o quadrado arredondado que lembra um botão), contando com o “H” estilizado com uma “Varinha mágica” para passar a ideia de </a:t>
            </a:r>
            <a:r>
              <a:rPr b="0" i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“aqui você consegue seu serviço como num passe de mágica”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Para a identidade visual foi utilizada a cor verde pois a mesma remete a fortuna, sucesso e virtude; todas as qualidades que os profissionais e clientes esperam uns dos outros.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16599240" y="11173680"/>
            <a:ext cx="3558240" cy="423180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20520000" y="10885680"/>
            <a:ext cx="10833480" cy="45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Tratando-se de uma empresa de tecnologia, além do hardware essencial (como computadores, impressoras e etc), também deve-se levar em conta toda a parte de software.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Para o desenvolvimento da plataforma serão utilizadas tecnologias como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NodeJS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 e bibliotecas e frameworks como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React e React Native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, assim como toda a infraestrutura de serviços como a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AWS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  <p:graphicFrame>
        <p:nvGraphicFramePr>
          <p:cNvPr id="58" name=""/>
          <p:cNvGraphicFramePr/>
          <p:nvPr/>
        </p:nvGraphicFramePr>
        <p:xfrm>
          <a:off x="16732080" y="16836480"/>
          <a:ext cx="14803560" cy="7919280"/>
        </p:xfrm>
        <a:graphic>
          <a:graphicData uri="http://schemas.openxmlformats.org/drawingml/2006/table">
            <a:tbl>
              <a:tblPr/>
              <a:tblGrid>
                <a:gridCol w="7401240"/>
                <a:gridCol w="740268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DISCRIMINAÇÃO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VALOR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afd095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Receita Operacional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R$ 903.393,61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Custos Variáveis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R$ 463.109,04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Custos Material Direto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R$ 0,00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Mão De Obra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R$ 327.600,00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Custo Comercialização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R$ 135.509,04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Margem De Contribuição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R$ 440.284,57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Custos Fixos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R$ 349.945,21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Lucro Operacional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R$ 90.339,36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Previsão IR (30%)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R$ 27.101,81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32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LUCRO LÍQUIDO ANUAL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R$ 63.237,55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ctr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"/>
          <p:cNvGraphicFramePr/>
          <p:nvPr/>
        </p:nvGraphicFramePr>
        <p:xfrm>
          <a:off x="16645680" y="26372520"/>
          <a:ext cx="14673960" cy="5955120"/>
        </p:xfrm>
        <a:graphic>
          <a:graphicData uri="http://schemas.openxmlformats.org/drawingml/2006/table">
            <a:tbl>
              <a:tblPr/>
              <a:tblGrid>
                <a:gridCol w="7336440"/>
                <a:gridCol w="7337880"/>
              </a:tblGrid>
              <a:tr h="29768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4000" spc="-1" strike="noStrike" u="sng">
                          <a:uFillTx/>
                          <a:latin typeface="Inter"/>
                        </a:rPr>
                        <a:t>FORÇAS</a:t>
                      </a:r>
                      <a:endParaRPr b="0" lang="pt-BR" sz="40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Não exige mão de obra qualificada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Praticidade de manutenção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Plataforma abrangente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4000" spc="-1" strike="noStrike" u="sng">
                          <a:uFillTx/>
                          <a:latin typeface="Inter"/>
                        </a:rPr>
                        <a:t>FRAQUEZAS</a:t>
                      </a:r>
                      <a:endParaRPr b="0" lang="pt-BR" sz="40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Ausência de controle sobre os prestadores de serviço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Custos de manutenção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Empresa iniciante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a6a6"/>
                    </a:solidFill>
                  </a:tcPr>
                </a:tc>
              </a:tr>
              <a:tr h="2978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4000" spc="-1" strike="noStrike" u="sng">
                          <a:uFillTx/>
                          <a:latin typeface="Inter"/>
                        </a:rPr>
                        <a:t>OPORTUNIDADES</a:t>
                      </a:r>
                      <a:endParaRPr b="0" lang="pt-BR" sz="40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Acesso a cursos profissionalizantes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Isenção de certos impostos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Popularização do uso de aplicativos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 algn="just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Concorrência favorável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4000" spc="-1" strike="noStrike" u="sng">
                          <a:uFillTx/>
                          <a:latin typeface="Inter"/>
                        </a:rPr>
                        <a:t>AMEAÇAS</a:t>
                      </a:r>
                      <a:endParaRPr b="0" lang="pt-BR" sz="40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Economia instável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Relevância apenas nos centros urbanos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</a:rPr>
                        <a:t>Novas legislaç</a:t>
                      </a:r>
                      <a:r>
                        <a:rPr b="0" lang="pt-BR" sz="2800" spc="-1" strike="noStrike">
                          <a:latin typeface="Inter"/>
                          <a:ea typeface="Liberation Serif;Times New Roman"/>
                        </a:rPr>
                        <a:t>ões sobre aplicativos</a:t>
                      </a:r>
                      <a:endParaRPr b="0" lang="pt-BR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2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latin typeface="Inter"/>
                          <a:ea typeface="Liberation Serif;Times New Roman"/>
                        </a:rPr>
                        <a:t>Problemas com infraestrutura terceirizada</a:t>
                      </a:r>
                      <a:endParaRPr b="0" lang="pt-BR" sz="2800" spc="-1" strike="noStrike">
                        <a:latin typeface="Arial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  <p:grpSp>
        <p:nvGrpSpPr>
          <p:cNvPr id="60" name=""/>
          <p:cNvGrpSpPr/>
          <p:nvPr/>
        </p:nvGrpSpPr>
        <p:grpSpPr>
          <a:xfrm>
            <a:off x="3715920" y="6272640"/>
            <a:ext cx="3353400" cy="3066840"/>
            <a:chOff x="3715920" y="6272640"/>
            <a:chExt cx="3353400" cy="3066840"/>
          </a:xfrm>
        </p:grpSpPr>
        <p:pic>
          <p:nvPicPr>
            <p:cNvPr id="61" name="" descr=""/>
            <p:cNvPicPr/>
            <p:nvPr/>
          </p:nvPicPr>
          <p:blipFill>
            <a:blip r:embed="rId5"/>
            <a:stretch/>
          </p:blipFill>
          <p:spPr>
            <a:xfrm>
              <a:off x="4178160" y="6272640"/>
              <a:ext cx="2429280" cy="242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"/>
            <p:cNvSpPr/>
            <p:nvPr/>
          </p:nvSpPr>
          <p:spPr>
            <a:xfrm>
              <a:off x="3715920" y="8697600"/>
              <a:ext cx="3353400" cy="64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Ana Letycia de L. Parente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pt-BR" sz="16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(ana.parente@fatec.sp.gov.br)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63" name=""/>
          <p:cNvGrpSpPr/>
          <p:nvPr/>
        </p:nvGrpSpPr>
        <p:grpSpPr>
          <a:xfrm>
            <a:off x="7572600" y="6272640"/>
            <a:ext cx="3570840" cy="3066840"/>
            <a:chOff x="7572600" y="6272640"/>
            <a:chExt cx="3570840" cy="3066840"/>
          </a:xfrm>
        </p:grpSpPr>
        <p:pic>
          <p:nvPicPr>
            <p:cNvPr id="64" name="" descr=""/>
            <p:cNvPicPr/>
            <p:nvPr/>
          </p:nvPicPr>
          <p:blipFill>
            <a:blip r:embed="rId6"/>
            <a:stretch/>
          </p:blipFill>
          <p:spPr>
            <a:xfrm>
              <a:off x="8143560" y="6272640"/>
              <a:ext cx="2428920" cy="242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" name=""/>
            <p:cNvSpPr/>
            <p:nvPr/>
          </p:nvSpPr>
          <p:spPr>
            <a:xfrm>
              <a:off x="7572600" y="8697600"/>
              <a:ext cx="3570840" cy="64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Augusto B. Morais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pt-BR" sz="16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(augusto.morais@fatec.sp.gov.br)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66" name=""/>
          <p:cNvGrpSpPr/>
          <p:nvPr/>
        </p:nvGrpSpPr>
        <p:grpSpPr>
          <a:xfrm>
            <a:off x="11505600" y="6272640"/>
            <a:ext cx="3623400" cy="3066840"/>
            <a:chOff x="11505600" y="6272640"/>
            <a:chExt cx="3623400" cy="3066840"/>
          </a:xfrm>
        </p:grpSpPr>
        <p:pic>
          <p:nvPicPr>
            <p:cNvPr id="67" name="" descr=""/>
            <p:cNvPicPr/>
            <p:nvPr/>
          </p:nvPicPr>
          <p:blipFill>
            <a:blip r:embed="rId7"/>
            <a:stretch/>
          </p:blipFill>
          <p:spPr>
            <a:xfrm>
              <a:off x="12102840" y="6272640"/>
              <a:ext cx="2428920" cy="242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8" name=""/>
            <p:cNvSpPr/>
            <p:nvPr/>
          </p:nvSpPr>
          <p:spPr>
            <a:xfrm>
              <a:off x="11505600" y="8697600"/>
              <a:ext cx="3623400" cy="64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Diego N. Marques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pt-BR" sz="16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(diego.marques7@fatec.sp.gov.br)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69" name=""/>
          <p:cNvGrpSpPr/>
          <p:nvPr/>
        </p:nvGrpSpPr>
        <p:grpSpPr>
          <a:xfrm>
            <a:off x="15564600" y="6272640"/>
            <a:ext cx="3461400" cy="3066840"/>
            <a:chOff x="15564600" y="6272640"/>
            <a:chExt cx="3461400" cy="3066840"/>
          </a:xfrm>
        </p:grpSpPr>
        <p:pic>
          <p:nvPicPr>
            <p:cNvPr id="70" name="" descr=""/>
            <p:cNvPicPr/>
            <p:nvPr/>
          </p:nvPicPr>
          <p:blipFill>
            <a:blip r:embed="rId8"/>
            <a:stretch/>
          </p:blipFill>
          <p:spPr>
            <a:xfrm>
              <a:off x="16080840" y="6272640"/>
              <a:ext cx="2429280" cy="242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1" name=""/>
            <p:cNvSpPr/>
            <p:nvPr/>
          </p:nvSpPr>
          <p:spPr>
            <a:xfrm>
              <a:off x="15564600" y="8697600"/>
              <a:ext cx="3461400" cy="64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Gabrielle O. P. S. de Souza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pt-BR" sz="16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(gabrielle.souza@fatec.sp.gov.br)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72" name=""/>
          <p:cNvGrpSpPr/>
          <p:nvPr/>
        </p:nvGrpSpPr>
        <p:grpSpPr>
          <a:xfrm>
            <a:off x="19261800" y="6272640"/>
            <a:ext cx="4019760" cy="3066840"/>
            <a:chOff x="19261800" y="6272640"/>
            <a:chExt cx="4019760" cy="3066840"/>
          </a:xfrm>
        </p:grpSpPr>
        <p:pic>
          <p:nvPicPr>
            <p:cNvPr id="73" name="" descr=""/>
            <p:cNvPicPr/>
            <p:nvPr/>
          </p:nvPicPr>
          <p:blipFill>
            <a:blip r:embed="rId9"/>
            <a:stretch/>
          </p:blipFill>
          <p:spPr>
            <a:xfrm>
              <a:off x="20057040" y="6272640"/>
              <a:ext cx="2429280" cy="242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4" name=""/>
            <p:cNvSpPr/>
            <p:nvPr/>
          </p:nvSpPr>
          <p:spPr>
            <a:xfrm>
              <a:off x="19261800" y="8697600"/>
              <a:ext cx="4019760" cy="64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Gustavo S. Fernandes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pt-BR" sz="16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(gustavo.fernandes12@fatec.sp.gov.br)</a:t>
              </a:r>
              <a:endParaRPr b="0" lang="pt-BR" sz="1600" spc="-1" strike="noStrike">
                <a:latin typeface="Arial"/>
              </a:endParaRPr>
            </a:p>
          </p:txBody>
        </p:sp>
      </p:grpSp>
      <p:grpSp>
        <p:nvGrpSpPr>
          <p:cNvPr id="75" name=""/>
          <p:cNvGrpSpPr/>
          <p:nvPr/>
        </p:nvGrpSpPr>
        <p:grpSpPr>
          <a:xfrm>
            <a:off x="24662160" y="6272640"/>
            <a:ext cx="4019760" cy="3066840"/>
            <a:chOff x="24662160" y="6272640"/>
            <a:chExt cx="4019760" cy="3066840"/>
          </a:xfrm>
        </p:grpSpPr>
        <p:pic>
          <p:nvPicPr>
            <p:cNvPr id="76" name="" descr=""/>
            <p:cNvPicPr/>
            <p:nvPr/>
          </p:nvPicPr>
          <p:blipFill>
            <a:blip r:embed="rId10"/>
            <a:stretch/>
          </p:blipFill>
          <p:spPr>
            <a:xfrm>
              <a:off x="25457400" y="6272640"/>
              <a:ext cx="2429280" cy="242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7" name=""/>
            <p:cNvSpPr/>
            <p:nvPr/>
          </p:nvSpPr>
          <p:spPr>
            <a:xfrm>
              <a:off x="24662160" y="8697600"/>
              <a:ext cx="4019760" cy="64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José Abel de Andrade Baptista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pt-BR" sz="1600" spc="-1" strike="noStrike">
                  <a:solidFill>
                    <a:srgbClr val="ffffff"/>
                  </a:solidFill>
                  <a:latin typeface="Inter"/>
                  <a:ea typeface="DejaVu Sans"/>
                </a:rPr>
                <a:t>(abel@fatec.sp.gov.br)</a:t>
              </a:r>
              <a:endParaRPr b="0" lang="pt-BR" sz="1600" spc="-1" strike="noStrike">
                <a:latin typeface="Arial"/>
              </a:endParaRPr>
            </a:p>
          </p:txBody>
        </p:sp>
      </p:grpSp>
      <p:pic>
        <p:nvPicPr>
          <p:cNvPr id="78" name="" descr=""/>
          <p:cNvPicPr/>
          <p:nvPr/>
        </p:nvPicPr>
        <p:blipFill>
          <a:blip r:embed="rId11"/>
          <a:stretch/>
        </p:blipFill>
        <p:spPr>
          <a:xfrm>
            <a:off x="900000" y="29124000"/>
            <a:ext cx="6300000" cy="630000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7526520" y="29647080"/>
            <a:ext cx="8673480" cy="45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Em relação ao processo produtivo da plataforma podemos apontar as práticas relacionadas ao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planejamento e controle de produção 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e as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responsabilidades (sociais e ambientais) da organização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Também vale ressaltar sobre o uso de ferramentas para controlar a produção e a qualidade da plataforma – como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Trello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,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Notion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,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Git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 e 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Discord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Inter-Regular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29E43762C7394191000ED956B52D5A" ma:contentTypeVersion="2" ma:contentTypeDescription="Crie um novo documento." ma:contentTypeScope="" ma:versionID="a0f3d53bca587298ccbef0b171771ee9">
  <xsd:schema xmlns:xsd="http://www.w3.org/2001/XMLSchema" xmlns:xs="http://www.w3.org/2001/XMLSchema" xmlns:p="http://schemas.microsoft.com/office/2006/metadata/properties" xmlns:ns2="baff9536-04e4-4712-af0e-d7ab32137d3b" targetNamespace="http://schemas.microsoft.com/office/2006/metadata/properties" ma:root="true" ma:fieldsID="9a98cd1a172c97a550d09ac653799e34" ns2:_="">
    <xsd:import namespace="baff9536-04e4-4712-af0e-d7ab32137d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f9536-04e4-4712-af0e-d7ab32137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8287CD7B12F147B7C4174B43E9A2E0" ma:contentTypeVersion="15" ma:contentTypeDescription="Crie um novo documento." ma:contentTypeScope="" ma:versionID="3919a814d16e57b69e9243378fc8fc41">
  <xsd:schema xmlns:xsd="http://www.w3.org/2001/XMLSchema" xmlns:xs="http://www.w3.org/2001/XMLSchema" xmlns:p="http://schemas.microsoft.com/office/2006/metadata/properties" xmlns:ns2="5e8888f1-39aa-4c93-932f-122fa43f6ade" xmlns:ns3="ec43683f-45ad-4660-8384-3613067eea33" targetNamespace="http://schemas.microsoft.com/office/2006/metadata/properties" ma:root="true" ma:fieldsID="568ad214264e57c56ee14633f7fc2c7b" ns2:_="" ns3:_="">
    <xsd:import namespace="5e8888f1-39aa-4c93-932f-122fa43f6ade"/>
    <xsd:import namespace="ec43683f-45ad-4660-8384-3613067e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888f1-39aa-4c93-932f-122fa43f6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3683f-45ad-4660-8384-3613067eea3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1d363ea-198d-45f9-b73c-5f864d6eaad9}" ma:internalName="TaxCatchAll" ma:showField="CatchAllData" ma:web="ec43683f-45ad-4660-8384-3613067eea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8888f1-39aa-4c93-932f-122fa43f6ade">
      <Terms xmlns="http://schemas.microsoft.com/office/infopath/2007/PartnerControls"/>
    </lcf76f155ced4ddcb4097134ff3c332f>
    <TaxCatchAll xmlns="ec43683f-45ad-4660-8384-3613067eea33" xsi:nil="true"/>
  </documentManagement>
</p:properties>
</file>

<file path=customXml/itemProps1.xml><?xml version="1.0" encoding="utf-8"?>
<ds:datastoreItem xmlns:ds="http://schemas.openxmlformats.org/officeDocument/2006/customXml" ds:itemID="{3A40C547-272D-4D03-ABCC-24B6BCC336A1}"/>
</file>

<file path=customXml/itemProps2.xml><?xml version="1.0" encoding="utf-8"?>
<ds:datastoreItem xmlns:ds="http://schemas.openxmlformats.org/officeDocument/2006/customXml" ds:itemID="{158B3798-D5B5-4A7E-BD40-A8D61C3B2B13}"/>
</file>

<file path=customXml/itemProps3.xml><?xml version="1.0" encoding="utf-8"?>
<ds:datastoreItem xmlns:ds="http://schemas.openxmlformats.org/officeDocument/2006/customXml" ds:itemID="{D04A9B5F-07F1-4EB7-9FF4-DB8D84805504}"/>
</file>

<file path=customXml/itemProps4.xml><?xml version="1.0" encoding="utf-8"?>
<ds:datastoreItem xmlns:ds="http://schemas.openxmlformats.org/officeDocument/2006/customXml" ds:itemID="{41FABEDE-DDE3-4A08-BDD0-E26C7607878B}"/>
</file>

<file path=customXml/itemProps5.xml><?xml version="1.0" encoding="utf-8"?>
<ds:datastoreItem xmlns:ds="http://schemas.openxmlformats.org/officeDocument/2006/customXml" ds:itemID="{13CDADD1-BDD8-40C0-A8C0-26DBBCAD5F98}"/>
</file>

<file path=customXml/itemProps6.xml><?xml version="1.0" encoding="utf-8"?>
<ds:datastoreItem xmlns:ds="http://schemas.openxmlformats.org/officeDocument/2006/customXml" ds:itemID="{B0B4E40A-6F02-4C16-8CF6-2376C90AC0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LibreOffice/7.3.7.2$Linux_X86_64 LibreOffice_project/30$Build-2</Application>
  <AppVersion>15.0000</AppVersion>
  <Words>84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XXXXX: Modelo de negócios</dc:title>
  <dc:subject/>
  <dc:creator>professional</dc:creator>
  <dc:description/>
  <cp:lastModifiedBy/>
  <cp:revision>21</cp:revision>
  <dcterms:created xsi:type="dcterms:W3CDTF">2009-11-21T15:03:34Z</dcterms:created>
  <dcterms:modified xsi:type="dcterms:W3CDTF">2022-11-13T14:07:38Z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0x0101005C8287CD7B12F147B7C4174B43E9A2E0</vt:lpwstr>
  </property>
  <property fmtid="{D5CDD505-2E9C-101B-9397-08002B2CF9AE}" pid="3" name="Notes">
    <vt:r8>1</vt:r8>
  </property>
  <property fmtid="{D5CDD505-2E9C-101B-9397-08002B2CF9AE}" pid="4" name="PresentationFormat">
    <vt:lpwstr>Personalizar</vt:lpwstr>
  </property>
  <property fmtid="{D5CDD505-2E9C-101B-9397-08002B2CF9AE}" pid="5" name="Slides">
    <vt:r8>1</vt:r8>
  </property>
</Properties>
</file>