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1.xml" ContentType="application/xml"/>
  <Override PartName="/customXml/itemProps5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6.xml" ContentType="application/vnd.openxmlformats-officedocument.customXmlPropertie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customXml/item4.xml" ContentType="application/xml"/>
  <Override PartName="/customXml/itemProps4.xml" ContentType="application/vnd.openxmlformats-officedocument.customXmlProperties+xml"/>
  <Override PartName="/customXml/item5.xml" ContentType="application/xml"/>
  <Override PartName="/customXml/_rels/item6.xml.rels" ContentType="application/vnd.openxmlformats-package.relationships+xml"/>
  <Override PartName="/customXml/_rels/item5.xml.rels" ContentType="application/vnd.openxmlformats-package.relationships+xml"/>
  <Override PartName="/customXml/_rels/item4.xml.rels" ContentType="application/vnd.openxmlformats-package.relationships+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6.xml" ContentType="application/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customXml" Target="../customXml/item4.xml"/><Relationship Id="rId8" Type="http://schemas.openxmlformats.org/officeDocument/2006/relationships/customXml" Target="../customXml/item5.xml"/><Relationship Id="rId9" Type="http://schemas.openxmlformats.org/officeDocument/2006/relationships/customXml" Target="../customXml/item6.xml"/><Relationship Id="rId10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2399288" cy="35999738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344538C-F6FC-4B1A-AA9C-F65255C835E6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0DC29D-7BA2-4075-A768-155FCC0C4015}" type="slidenum"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Img"/>
          </p:nvPr>
        </p:nvSpPr>
        <p:spPr>
          <a:xfrm>
            <a:off x="1887480" y="685800"/>
            <a:ext cx="3079440" cy="3425400"/>
          </a:xfrm>
          <a:prstGeom prst="rect">
            <a:avLst/>
          </a:prstGeom>
          <a:ln w="0">
            <a:noFill/>
          </a:ln>
        </p:spPr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E0C225-4CB4-4B42-8D6B-33172D7F21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619640" y="8423640"/>
            <a:ext cx="2915892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619640" y="19329480"/>
            <a:ext cx="2915892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9DE387-81AC-4041-8AFA-3582011EF4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619640" y="842364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6560720" y="842364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619640" y="1932948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6560720" y="1932948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51B488-A731-47C0-A06E-B00F9D9750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619640" y="8423640"/>
            <a:ext cx="938880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1478240" y="8423640"/>
            <a:ext cx="938880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1336840" y="8423640"/>
            <a:ext cx="938880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619640" y="19329480"/>
            <a:ext cx="938880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1478240" y="19329480"/>
            <a:ext cx="938880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1336840" y="19329480"/>
            <a:ext cx="938880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F57766-42C8-4547-B65F-35E0AA03EC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19640" y="8423640"/>
            <a:ext cx="2915892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C21D6E-59F1-45B6-979B-D544155B2B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619640" y="8423640"/>
            <a:ext cx="2915892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6E5DB3-7471-46AF-A481-C13299E295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619640" y="8423640"/>
            <a:ext cx="1422936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6560720" y="8423640"/>
            <a:ext cx="1422936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FE40ED-3AD1-49FC-8948-6613E5CF6D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580D5E-AEE4-4E17-8A0B-C45CADB23C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19640" y="1436040"/>
            <a:ext cx="29158920" cy="2786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592535-ACEC-404F-9B12-4A83587B96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619640" y="842364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6560720" y="8423640"/>
            <a:ext cx="1422936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619640" y="1932948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EE0910-B942-444D-A81C-EB2E5C9FFC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619640" y="8423640"/>
            <a:ext cx="1422936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6560720" y="842364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6560720" y="1932948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60360D-4D7B-4306-9DFD-A5DD5A7392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619640" y="842364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6560720" y="8423640"/>
            <a:ext cx="1422936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619640" y="19329480"/>
            <a:ext cx="2915892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F0C0A8-1ADC-4D13-AF07-1E6A72DBE6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5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11069280" y="32783760"/>
            <a:ext cx="10256760" cy="2496240"/>
          </a:xfrm>
          <a:prstGeom prst="rect">
            <a:avLst/>
          </a:prstGeom>
          <a:noFill/>
          <a:ln w="0">
            <a:noFill/>
          </a:ln>
        </p:spPr>
        <p:txBody>
          <a:bodyPr lIns="370440" rIns="370440" tIns="185040" bIns="18504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23219280" y="32783760"/>
            <a:ext cx="7557120" cy="2496240"/>
          </a:xfrm>
          <a:prstGeom prst="rect">
            <a:avLst/>
          </a:prstGeom>
          <a:noFill/>
          <a:ln w="0">
            <a:noFill/>
          </a:ln>
        </p:spPr>
        <p:txBody>
          <a:bodyPr lIns="370440" rIns="370440" tIns="185040" bIns="1850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641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44B3C9-DC1B-44A3-8D84-CBC347C72E71}" type="slidenum">
              <a:rPr b="0" lang="pt-BR" sz="641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pt-BR" sz="64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619640" y="32783760"/>
            <a:ext cx="7557120" cy="2496240"/>
          </a:xfrm>
          <a:prstGeom prst="rect">
            <a:avLst/>
          </a:prstGeom>
          <a:noFill/>
          <a:ln w="0">
            <a:noFill/>
          </a:ln>
        </p:spPr>
        <p:txBody>
          <a:bodyPr lIns="370440" rIns="370440" tIns="185040" bIns="18504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619640" y="1436040"/>
            <a:ext cx="29158920" cy="60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19640" y="8423640"/>
            <a:ext cx="2915892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d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4480" y="3750840"/>
            <a:ext cx="31087080" cy="2183400"/>
          </a:xfrm>
          <a:prstGeom prst="rect">
            <a:avLst/>
          </a:prstGeom>
          <a:solidFill>
            <a:srgbClr val="3465a4"/>
          </a:solidFill>
          <a:ln w="0">
            <a:noFill/>
          </a:ln>
        </p:spPr>
        <p:txBody>
          <a:bodyPr lIns="370440" rIns="370440" tIns="185040" bIns="185040" anchor="ctr">
            <a:noAutofit/>
          </a:bodyPr>
          <a:p>
            <a:pPr indent="0" algn="ctr">
              <a:buNone/>
            </a:pPr>
            <a:r>
              <a:rPr b="1" lang="pt-BR" sz="7200" spc="-1" strike="noStrike">
                <a:solidFill>
                  <a:srgbClr val="ffffff"/>
                </a:solidFill>
                <a:latin typeface="Inter"/>
              </a:rPr>
              <a:t>PROJETO INTEGRADOR VI - </a:t>
            </a:r>
            <a:r>
              <a:rPr b="1" lang="pt-BR" sz="7200" spc="-1" strike="noStrike">
                <a:solidFill>
                  <a:srgbClr val="ffffff"/>
                </a:solidFill>
                <a:latin typeface="Inter"/>
              </a:rPr>
              <a:t>DESENVOLVIMENTO DE </a:t>
            </a:r>
            <a:r>
              <a:rPr b="1" lang="pt-BR" sz="7200" spc="-1" strike="noStrike">
                <a:solidFill>
                  <a:srgbClr val="ffffff"/>
                </a:solidFill>
                <a:latin typeface="Inter"/>
              </a:rPr>
              <a:t>NEGÓCIOS</a:t>
            </a:r>
            <a:endParaRPr b="1" lang="pt-BR" sz="7200" spc="-1" strike="noStrike">
              <a:solidFill>
                <a:srgbClr val="ffffff"/>
              </a:solidFill>
              <a:latin typeface="Inter"/>
            </a:endParaRPr>
          </a:p>
        </p:txBody>
      </p:sp>
      <p:sp>
        <p:nvSpPr>
          <p:cNvPr id="48" name="Google Shape;101;g128d438f802_0_0"/>
          <p:cNvSpPr/>
          <p:nvPr/>
        </p:nvSpPr>
        <p:spPr>
          <a:xfrm>
            <a:off x="654480" y="6064200"/>
            <a:ext cx="31087080" cy="3396600"/>
          </a:xfrm>
          <a:prstGeom prst="rect">
            <a:avLst/>
          </a:prstGeom>
          <a:solidFill>
            <a:srgbClr val="729fcf"/>
          </a:solidFill>
          <a:ln w="9525"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102;g128d438f802_0_0"/>
          <p:cNvSpPr/>
          <p:nvPr/>
        </p:nvSpPr>
        <p:spPr>
          <a:xfrm>
            <a:off x="657720" y="9644760"/>
            <a:ext cx="15784560" cy="25812000"/>
          </a:xfrm>
          <a:prstGeom prst="rect">
            <a:avLst/>
          </a:prstGeom>
          <a:solidFill>
            <a:schemeClr val="lt1"/>
          </a:solidFill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02320" rIns="202320" tIns="202320" bIns="2023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O problema</a:t>
            </a:r>
            <a:endParaRPr b="1" lang="pt-BR" sz="60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Google Shape;103;g128d438f802_0_0"/>
          <p:cNvSpPr/>
          <p:nvPr/>
        </p:nvSpPr>
        <p:spPr>
          <a:xfrm>
            <a:off x="16442280" y="9644760"/>
            <a:ext cx="15298920" cy="25812000"/>
          </a:xfrm>
          <a:prstGeom prst="rect">
            <a:avLst/>
          </a:prstGeom>
          <a:solidFill>
            <a:schemeClr val="lt1"/>
          </a:solidFill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02320" rIns="202320" tIns="202320" bIns="202320" anchor="t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Times New Roman"/>
              </a:rPr>
              <a:t>Canvas</a:t>
            </a:r>
            <a:endParaRPr b="0" lang="pt-BR" sz="6000" spc="-1" strike="noStrike">
              <a:solidFill>
                <a:srgbClr val="000000"/>
              </a:solidFill>
              <a:latin typeface="Museo"/>
            </a:endParaRPr>
          </a:p>
        </p:txBody>
      </p:sp>
      <p:sp>
        <p:nvSpPr>
          <p:cNvPr id="51" name="Google Shape;104;g128d438f802_0_0"/>
          <p:cNvSpPr/>
          <p:nvPr/>
        </p:nvSpPr>
        <p:spPr>
          <a:xfrm>
            <a:off x="13100040" y="501120"/>
            <a:ext cx="18641520" cy="3110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6000" spc="-1" strike="noStrike">
                <a:solidFill>
                  <a:srgbClr val="000000"/>
                </a:solidFill>
                <a:latin typeface="Inter"/>
                <a:ea typeface="Calibri"/>
              </a:rPr>
              <a:t>CST em Gestão Empresarial - Fatec Zona Leste</a:t>
            </a:r>
            <a:r>
              <a:rPr b="0" lang="pt-BR" sz="1200" spc="-1" strike="noStrike">
                <a:solidFill>
                  <a:srgbClr val="000000"/>
                </a:solidFill>
                <a:latin typeface="Inter"/>
                <a:ea typeface="Times New Roman"/>
              </a:rPr>
              <a:t> 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Retângulo 7"/>
          <p:cNvSpPr/>
          <p:nvPr/>
        </p:nvSpPr>
        <p:spPr>
          <a:xfrm>
            <a:off x="654480" y="510480"/>
            <a:ext cx="12245400" cy="31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442520" y="6463440"/>
            <a:ext cx="8238960" cy="262404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 txBox="1"/>
          <p:nvPr/>
        </p:nvSpPr>
        <p:spPr>
          <a:xfrm>
            <a:off x="10512000" y="6444000"/>
            <a:ext cx="8460000" cy="261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Ana Letycia de Lima Parente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Augusto Belina Morais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Diego Nicacio Marques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9368000" y="6444360"/>
            <a:ext cx="12060000" cy="261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G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a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b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r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i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e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l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l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e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 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O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l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i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v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e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i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r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a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 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P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e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l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l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e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g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r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i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n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i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 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S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i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l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v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e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s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t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r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e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 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S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o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u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z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a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G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u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s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t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a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v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o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 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S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e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r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g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i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o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 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F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e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r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n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a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n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d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e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s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R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o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b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s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o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n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 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J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o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ã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o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 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d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a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 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S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i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l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v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a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 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G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u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i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r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r</a:t>
            </a:r>
            <a:r>
              <a:rPr b="1" lang="pt-BR" sz="4800" spc="-1" strike="noStrike">
                <a:solidFill>
                  <a:srgbClr val="ffffff"/>
                </a:solidFill>
                <a:latin typeface="Museo"/>
              </a:rPr>
              <a:t>a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rcRect l="10708" t="19421" r="0" b="27471"/>
          <a:stretch/>
        </p:blipFill>
        <p:spPr>
          <a:xfrm>
            <a:off x="828000" y="10980000"/>
            <a:ext cx="4500000" cy="521964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 txBox="1"/>
          <p:nvPr/>
        </p:nvSpPr>
        <p:spPr>
          <a:xfrm>
            <a:off x="5580000" y="10980000"/>
            <a:ext cx="10620000" cy="52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9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v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b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0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9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,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F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Z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é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f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á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g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1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1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1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1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ê</a:t>
            </a:r>
            <a:r>
              <a:rPr b="1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1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1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1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v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v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ê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q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,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f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z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,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ã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f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q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q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v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é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.</a:t>
            </a:r>
            <a:endParaRPr b="0" lang="pt-BR" sz="2400" spc="-1" strike="noStrike">
              <a:solidFill>
                <a:srgbClr val="000000"/>
              </a:solidFill>
              <a:latin typeface="Inter"/>
            </a:endParaRPr>
          </a:p>
          <a:p>
            <a:pPr algn="just"/>
            <a:endParaRPr b="0" lang="pt-BR" sz="2400" spc="-1" strike="noStrike">
              <a:solidFill>
                <a:srgbClr val="000000"/>
              </a:solidFill>
              <a:latin typeface="Inter"/>
            </a:endParaRPr>
          </a:p>
          <a:p>
            <a:pPr algn="just"/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,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ó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g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v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v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q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q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v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ã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b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g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ç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ã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v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g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ç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ã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–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j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,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f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,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f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á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.</a:t>
            </a:r>
            <a:endParaRPr b="0" lang="pt-BR" sz="2400" spc="-1" strike="noStrike">
              <a:solidFill>
                <a:srgbClr val="000000"/>
              </a:solidFill>
              <a:latin typeface="Inter"/>
            </a:endParaRPr>
          </a:p>
          <a:p>
            <a:pPr algn="just"/>
            <a:endParaRPr b="0" lang="pt-BR" sz="2400" spc="-1" strike="noStrike">
              <a:solidFill>
                <a:srgbClr val="000000"/>
              </a:solidFill>
              <a:latin typeface="Inter"/>
            </a:endParaRPr>
          </a:p>
          <a:p>
            <a:pPr algn="just"/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B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f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f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h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b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g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ç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ã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g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ç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v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,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g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1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F</a:t>
            </a:r>
            <a:r>
              <a:rPr b="1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1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r</a:t>
            </a:r>
            <a:r>
              <a:rPr b="1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1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w</a:t>
            </a:r>
            <a:r>
              <a:rPr b="1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1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l</a:t>
            </a:r>
            <a:r>
              <a:rPr b="1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,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ã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à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F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Z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Inter"/>
                <a:ea typeface="DejaVu Sans"/>
              </a:rPr>
              <a:t>.</a:t>
            </a:r>
            <a:endParaRPr b="0" lang="pt-BR" sz="2400" spc="-1" strike="noStrike">
              <a:solidFill>
                <a:srgbClr val="000000"/>
              </a:solidFill>
              <a:latin typeface="Inter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756000" y="16562880"/>
            <a:ext cx="15686280" cy="100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O.D.S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845640" y="17726040"/>
            <a:ext cx="4576320" cy="457632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4"/>
          <a:stretch/>
        </p:blipFill>
        <p:spPr>
          <a:xfrm>
            <a:off x="6245640" y="17726040"/>
            <a:ext cx="4576320" cy="457632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5"/>
          <a:stretch/>
        </p:blipFill>
        <p:spPr>
          <a:xfrm>
            <a:off x="11645640" y="17726040"/>
            <a:ext cx="4576320" cy="457632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 txBox="1"/>
          <p:nvPr/>
        </p:nvSpPr>
        <p:spPr>
          <a:xfrm>
            <a:off x="900000" y="22572000"/>
            <a:ext cx="15300000" cy="672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pt-BR" sz="3200" spc="-1" strike="noStrike">
                <a:solidFill>
                  <a:srgbClr val="000000"/>
                </a:solidFill>
                <a:latin typeface="Inter"/>
                <a:ea typeface="DejaVu Sans"/>
              </a:rPr>
              <a:t>A Firewall visa</a:t>
            </a:r>
            <a:r>
              <a:rPr b="1" lang="pt-BR" sz="3200" spc="-1" strike="noStrike">
                <a:solidFill>
                  <a:srgbClr val="000000"/>
                </a:solidFill>
                <a:latin typeface="Inter"/>
                <a:ea typeface="DejaVu Sans"/>
              </a:rPr>
              <a:t> conscientizar e educar as pessoas sobre medidas de segurança, prevenção de acidentes, prestação de socorros</a:t>
            </a:r>
            <a:r>
              <a:rPr b="0" lang="pt-BR" sz="3200" spc="-1" strike="noStrike">
                <a:solidFill>
                  <a:srgbClr val="000000"/>
                </a:solidFill>
                <a:latin typeface="Inter"/>
                <a:ea typeface="DejaVu Sans"/>
              </a:rPr>
              <a:t> e afins, os ODS’s que podem ser atingidos no processo são:</a:t>
            </a:r>
            <a:endParaRPr b="0" lang="pt-BR" sz="3200" spc="-1" strike="noStrike">
              <a:solidFill>
                <a:srgbClr val="000000"/>
              </a:solidFill>
              <a:latin typeface="Inter"/>
            </a:endParaRPr>
          </a:p>
          <a:p>
            <a:pPr algn="just"/>
            <a:endParaRPr b="0" lang="pt-BR" sz="2800" spc="-1" strike="noStrike">
              <a:solidFill>
                <a:srgbClr val="000000"/>
              </a:solidFill>
              <a:latin typeface="Inter"/>
            </a:endParaRPr>
          </a:p>
          <a:p>
            <a:pPr algn="just"/>
            <a:r>
              <a:rPr b="1" lang="pt-BR" sz="2800" spc="-1" strike="noStrike">
                <a:solidFill>
                  <a:srgbClr val="000000"/>
                </a:solidFill>
                <a:latin typeface="Inter"/>
                <a:ea typeface="DejaVu Sans"/>
              </a:rPr>
              <a:t>3 – Saúde e Bem-Estar:</a:t>
            </a:r>
            <a:r>
              <a:rPr b="0" lang="pt-BR" sz="2800" spc="-1" strike="noStrike">
                <a:solidFill>
                  <a:srgbClr val="000000"/>
                </a:solidFill>
                <a:latin typeface="Inter"/>
                <a:ea typeface="DejaVu Sans"/>
              </a:rPr>
              <a:t> Trata-se de um projeto que visa a segurança, integridade e a saúde das pessoas envolvidas que, por muitas vezes, não tem o conhecimento necessário para manter estas conformidades;</a:t>
            </a:r>
            <a:endParaRPr b="0" lang="pt-BR" sz="2800" spc="-1" strike="noStrike">
              <a:solidFill>
                <a:srgbClr val="000000"/>
              </a:solidFill>
              <a:latin typeface="Inter"/>
            </a:endParaRPr>
          </a:p>
          <a:p>
            <a:pPr algn="just"/>
            <a:endParaRPr b="0" lang="pt-BR" sz="2800" spc="-1" strike="noStrike">
              <a:solidFill>
                <a:srgbClr val="000000"/>
              </a:solidFill>
              <a:latin typeface="Inter"/>
            </a:endParaRPr>
          </a:p>
          <a:p>
            <a:pPr algn="just"/>
            <a:r>
              <a:rPr b="1" lang="pt-BR" sz="2800" spc="-1" strike="noStrike">
                <a:solidFill>
                  <a:srgbClr val="000000"/>
                </a:solidFill>
                <a:latin typeface="Inter"/>
                <a:ea typeface="DejaVu Sans"/>
              </a:rPr>
              <a:t>16 – Paz, Justiça e Instituições eficazes e 17 – Parcerias e meios de implementação: </a:t>
            </a:r>
            <a:r>
              <a:rPr b="0" lang="pt-BR" sz="2800" spc="-1" strike="noStrike">
                <a:solidFill>
                  <a:srgbClr val="000000"/>
                </a:solidFill>
                <a:latin typeface="Inter"/>
                <a:ea typeface="DejaVu Sans"/>
              </a:rPr>
              <a:t>O projeto necessita e faz uso de diversas instituições públicas e que tem como dever manter a paz e o bem-estar dos indivíduos – porém, ainda existe uma má reputação a respeito de tais instituições que é sentida pela população, sobretudo pela sua parcela mais pobre – então, sendo o projeto um sucesso, pode-se criar uma boa imagem para as instituições e até mesmo uma continuação e evolução na aplicação de projetos do segmento.</a:t>
            </a:r>
            <a:endParaRPr b="0" lang="pt-BR" sz="2800" spc="-1" strike="noStrike">
              <a:solidFill>
                <a:srgbClr val="000000"/>
              </a:solidFill>
              <a:latin typeface="Inter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756000" y="29736000"/>
            <a:ext cx="15686280" cy="100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Pitch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802800" y="30708000"/>
            <a:ext cx="15397200" cy="46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1" i="1" lang="pt-BR" sz="4200" spc="-1" strike="noStrike">
                <a:solidFill>
                  <a:srgbClr val="000000"/>
                </a:solidFill>
                <a:latin typeface="Inter"/>
              </a:rPr>
              <a:t>Já pensou como seria se você estivesse frente ao caos?</a:t>
            </a:r>
            <a:endParaRPr b="0" lang="pt-BR" sz="4200" spc="-1" strike="noStrike">
              <a:solidFill>
                <a:srgbClr val="000000"/>
              </a:solidFill>
              <a:latin typeface="Inter"/>
            </a:endParaRPr>
          </a:p>
          <a:p>
            <a:pPr algn="just"/>
            <a:endParaRPr b="0" lang="pt-BR" sz="4200" spc="-1" strike="noStrike">
              <a:solidFill>
                <a:srgbClr val="000000"/>
              </a:solidFill>
              <a:latin typeface="Inter"/>
            </a:endParaRPr>
          </a:p>
          <a:p>
            <a:pPr algn="just"/>
            <a:r>
              <a:rPr b="0" lang="pt-BR" sz="3200" spc="-1" strike="noStrike">
                <a:solidFill>
                  <a:srgbClr val="000000"/>
                </a:solidFill>
                <a:latin typeface="Inter"/>
              </a:rPr>
              <a:t>É uma situação assustadora, mas podemos estar preparados para isso! Participem das nossas palestras sobre como se proteger em situações de risco, como atentados e catástrofes. Vamos ensinar as melhores técnicas de prevenção e ações para tomar durante uma crise. Não perca a chance de aprender e garantir a sua segurança e a de seus amigos. Inscreva-se agora e juntos vamos construir um futuro mais seguro.</a:t>
            </a:r>
            <a:endParaRPr b="0" lang="pt-BR" sz="3200" spc="-1" strike="noStrike">
              <a:solidFill>
                <a:srgbClr val="000000"/>
              </a:solidFill>
              <a:latin typeface="Inter"/>
            </a:endParaRPr>
          </a:p>
        </p:txBody>
      </p:sp>
      <p:pic>
        <p:nvPicPr>
          <p:cNvPr id="65" name="" descr=""/>
          <p:cNvPicPr/>
          <p:nvPr/>
        </p:nvPicPr>
        <p:blipFill>
          <a:blip r:embed="rId6"/>
          <a:stretch/>
        </p:blipFill>
        <p:spPr>
          <a:xfrm>
            <a:off x="16678440" y="10980000"/>
            <a:ext cx="14688360" cy="918000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 txBox="1"/>
          <p:nvPr/>
        </p:nvSpPr>
        <p:spPr>
          <a:xfrm>
            <a:off x="16605000" y="20736000"/>
            <a:ext cx="14895000" cy="100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A</a:t>
            </a: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p</a:t>
            </a: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l</a:t>
            </a: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i</a:t>
            </a: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c</a:t>
            </a: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a</a:t>
            </a: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ç</a:t>
            </a: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ã</a:t>
            </a: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o</a:t>
            </a: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 </a:t>
            </a: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e</a:t>
            </a: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 </a:t>
            </a: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A</a:t>
            </a: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n</a:t>
            </a: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á</a:t>
            </a: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l</a:t>
            </a: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i</a:t>
            </a: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s</a:t>
            </a:r>
            <a:r>
              <a:rPr b="1" lang="pt-BR" sz="6000" spc="-1" strike="noStrike" u="sng">
                <a:solidFill>
                  <a:srgbClr val="000000"/>
                </a:solidFill>
                <a:uFillTx/>
                <a:latin typeface="Museo"/>
                <a:ea typeface="DejaVu Sans"/>
              </a:rPr>
              <a:t>e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6649280" y="21708000"/>
            <a:ext cx="14850720" cy="532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pt-BR" sz="3100" spc="-1" strike="noStrike">
                <a:solidFill>
                  <a:srgbClr val="000000"/>
                </a:solidFill>
                <a:latin typeface="Inter"/>
              </a:rPr>
              <a:t>Após a realização dos projetos e da pesquisa de feedback das palestras podemos concluir que, embora o projeto tenha sido extremamente satisfatório por parte dos beneficiados, as questões referentes a organização junto a CIPA se mostram um grande desafio e que devido a não rentabilidade deste projeto a continuação do mesmo se mostra insustentável em longo prazo.</a:t>
            </a:r>
            <a:endParaRPr b="0" lang="pt-BR" sz="3100" spc="-1" strike="noStrike">
              <a:solidFill>
                <a:srgbClr val="000000"/>
              </a:solidFill>
              <a:latin typeface="Inter"/>
            </a:endParaRPr>
          </a:p>
          <a:p>
            <a:pPr algn="just"/>
            <a:endParaRPr b="0" lang="pt-BR" sz="3100" spc="-1" strike="noStrike">
              <a:solidFill>
                <a:srgbClr val="000000"/>
              </a:solidFill>
              <a:latin typeface="Inter"/>
            </a:endParaRPr>
          </a:p>
          <a:p>
            <a:pPr algn="just"/>
            <a:r>
              <a:rPr b="0" lang="pt-BR" sz="3100" spc="-1" strike="noStrike">
                <a:solidFill>
                  <a:srgbClr val="000000"/>
                </a:solidFill>
                <a:latin typeface="Inter"/>
              </a:rPr>
              <a:t>Porém, a realização de palestras ainda pode estar presentes no cotidiano fatecanos, visto que os estagiários ainda contam com o grupo de “Cursos complementares” que ficam responsáveis pela produção e organização de conteúdo deste tipo; podendo também se disporem a colaborar com a própria CIPA.</a:t>
            </a:r>
            <a:endParaRPr b="0" lang="pt-BR" sz="3100" spc="-1" strike="noStrike">
              <a:solidFill>
                <a:srgbClr val="000000"/>
              </a:solidFill>
              <a:latin typeface="Inter"/>
            </a:endParaRPr>
          </a:p>
        </p:txBody>
      </p:sp>
      <p:graphicFrame>
        <p:nvGraphicFramePr>
          <p:cNvPr id="68" name=""/>
          <p:cNvGraphicFramePr/>
          <p:nvPr/>
        </p:nvGraphicFramePr>
        <p:xfrm>
          <a:off x="16646040" y="27452880"/>
          <a:ext cx="14673960" cy="8581680"/>
        </p:xfrm>
        <a:graphic>
          <a:graphicData uri="http://schemas.openxmlformats.org/drawingml/2006/table">
            <a:tbl>
              <a:tblPr/>
              <a:tblGrid>
                <a:gridCol w="7336440"/>
                <a:gridCol w="7337880"/>
              </a:tblGrid>
              <a:tr h="29768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4000" spc="-1" strike="noStrike" u="sng">
                          <a:solidFill>
                            <a:srgbClr val="000000"/>
                          </a:solidFill>
                          <a:uFillTx/>
                          <a:latin typeface="Inter"/>
                        </a:rPr>
                        <a:t>F</a:t>
                      </a:r>
                      <a:r>
                        <a:rPr b="1" lang="pt-BR" sz="4000" spc="-1" strike="noStrike" u="sng">
                          <a:solidFill>
                            <a:srgbClr val="000000"/>
                          </a:solidFill>
                          <a:uFillTx/>
                          <a:latin typeface="Inter"/>
                        </a:rPr>
                        <a:t>O</a:t>
                      </a:r>
                      <a:r>
                        <a:rPr b="1" lang="pt-BR" sz="4000" spc="-1" strike="noStrike" u="sng">
                          <a:solidFill>
                            <a:srgbClr val="000000"/>
                          </a:solidFill>
                          <a:uFillTx/>
                          <a:latin typeface="Inter"/>
                        </a:rPr>
                        <a:t>R</a:t>
                      </a:r>
                      <a:r>
                        <a:rPr b="1" lang="pt-BR" sz="4000" spc="-1" strike="noStrike" u="sng">
                          <a:solidFill>
                            <a:srgbClr val="000000"/>
                          </a:solidFill>
                          <a:uFillTx/>
                          <a:latin typeface="Inter"/>
                        </a:rPr>
                        <a:t>Ç</a:t>
                      </a:r>
                      <a:r>
                        <a:rPr b="1" lang="pt-BR" sz="4000" spc="-1" strike="noStrike" u="sng">
                          <a:solidFill>
                            <a:srgbClr val="000000"/>
                          </a:solidFill>
                          <a:uFillTx/>
                          <a:latin typeface="Inter"/>
                        </a:rPr>
                        <a:t>A</a:t>
                      </a:r>
                      <a:r>
                        <a:rPr b="1" lang="pt-BR" sz="4000" spc="-1" strike="noStrike" u="sng">
                          <a:solidFill>
                            <a:srgbClr val="000000"/>
                          </a:solidFill>
                          <a:uFillTx/>
                          <a:latin typeface="Inter"/>
                        </a:rPr>
                        <a:t>S</a:t>
                      </a:r>
                      <a:endParaRPr b="0" lang="pt-BR" sz="4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pt-BR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A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s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s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u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n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t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o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s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e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l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e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v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a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n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t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e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s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B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a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i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x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o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c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u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s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t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o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d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e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o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p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e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a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ç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ã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o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10800">
                      <a:solidFill>
                        <a:srgbClr val="000000"/>
                      </a:solidFill>
                      <a:prstDash val="solid"/>
                    </a:lnL>
                    <a:lnR w="10800">
                      <a:solidFill>
                        <a:srgbClr val="000000"/>
                      </a:solidFill>
                      <a:prstDash val="solid"/>
                    </a:lnR>
                    <a:lnT w="10800">
                      <a:solidFill>
                        <a:srgbClr val="000000"/>
                      </a:solidFill>
                      <a:prstDash val="solid"/>
                    </a:lnT>
                    <a:lnB w="10800">
                      <a:solidFill>
                        <a:srgbClr val="000000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4000" spc="-1" strike="noStrike" u="sng">
                          <a:solidFill>
                            <a:srgbClr val="000000"/>
                          </a:solidFill>
                          <a:uFillTx/>
                          <a:latin typeface="Inter"/>
                        </a:rPr>
                        <a:t>FRAQUEZAS</a:t>
                      </a:r>
                      <a:endParaRPr b="0" lang="pt-BR" sz="4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pt-BR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Disponibilidade de horários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Limitação de recursos e espaços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físicos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Demasiada dependência de terceiros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10800">
                      <a:solidFill>
                        <a:srgbClr val="000000"/>
                      </a:solidFill>
                      <a:prstDash val="solid"/>
                    </a:lnL>
                    <a:lnR w="10800">
                      <a:solidFill>
                        <a:srgbClr val="000000"/>
                      </a:solidFill>
                      <a:prstDash val="solid"/>
                    </a:lnR>
                    <a:lnT w="10800">
                      <a:solidFill>
                        <a:srgbClr val="000000"/>
                      </a:solidFill>
                      <a:prstDash val="solid"/>
                    </a:lnT>
                    <a:lnB w="108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6a6"/>
                    </a:solidFill>
                  </a:tcPr>
                </a:tc>
              </a:tr>
              <a:tr h="29786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4000" spc="-1" strike="noStrike" u="sng">
                          <a:solidFill>
                            <a:srgbClr val="000000"/>
                          </a:solidFill>
                          <a:uFillTx/>
                          <a:latin typeface="Inter"/>
                        </a:rPr>
                        <a:t>OPORTUNIDADES</a:t>
                      </a:r>
                      <a:endParaRPr b="0" lang="pt-BR" sz="4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pt-BR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Histórico da instituição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Feedback dos envolvidos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Calendário da CIPA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10800">
                      <a:solidFill>
                        <a:srgbClr val="000000"/>
                      </a:solidFill>
                      <a:prstDash val="solid"/>
                    </a:lnL>
                    <a:lnR w="10800">
                      <a:solidFill>
                        <a:srgbClr val="000000"/>
                      </a:solidFill>
                      <a:prstDash val="solid"/>
                    </a:lnR>
                    <a:lnT w="10800">
                      <a:solidFill>
                        <a:srgbClr val="000000"/>
                      </a:solidFill>
                      <a:prstDash val="solid"/>
                    </a:lnT>
                    <a:lnB w="10800">
                      <a:solidFill>
                        <a:srgbClr val="000000"/>
                      </a:solidFill>
                      <a:prstDash val="solid"/>
                    </a:lnB>
                    <a:solidFill>
                      <a:srgbClr val="afd095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4000" spc="-1" strike="noStrike" u="sng">
                          <a:solidFill>
                            <a:srgbClr val="000000"/>
                          </a:solidFill>
                          <a:uFillTx/>
                          <a:latin typeface="Inter"/>
                        </a:rPr>
                        <a:t>A</a:t>
                      </a:r>
                      <a:r>
                        <a:rPr b="1" lang="pt-BR" sz="4000" spc="-1" strike="noStrike" u="sng">
                          <a:solidFill>
                            <a:srgbClr val="000000"/>
                          </a:solidFill>
                          <a:uFillTx/>
                          <a:latin typeface="Inter"/>
                        </a:rPr>
                        <a:t>M</a:t>
                      </a:r>
                      <a:r>
                        <a:rPr b="1" lang="pt-BR" sz="4000" spc="-1" strike="noStrike" u="sng">
                          <a:solidFill>
                            <a:srgbClr val="000000"/>
                          </a:solidFill>
                          <a:uFillTx/>
                          <a:latin typeface="Inter"/>
                        </a:rPr>
                        <a:t>E</a:t>
                      </a:r>
                      <a:r>
                        <a:rPr b="1" lang="pt-BR" sz="4000" spc="-1" strike="noStrike" u="sng">
                          <a:solidFill>
                            <a:srgbClr val="000000"/>
                          </a:solidFill>
                          <a:uFillTx/>
                          <a:latin typeface="Inter"/>
                        </a:rPr>
                        <a:t>A</a:t>
                      </a:r>
                      <a:r>
                        <a:rPr b="1" lang="pt-BR" sz="4000" spc="-1" strike="noStrike" u="sng">
                          <a:solidFill>
                            <a:srgbClr val="000000"/>
                          </a:solidFill>
                          <a:uFillTx/>
                          <a:latin typeface="Inter"/>
                        </a:rPr>
                        <a:t>Ç</a:t>
                      </a:r>
                      <a:r>
                        <a:rPr b="1" lang="pt-BR" sz="4000" spc="-1" strike="noStrike" u="sng">
                          <a:solidFill>
                            <a:srgbClr val="000000"/>
                          </a:solidFill>
                          <a:uFillTx/>
                          <a:latin typeface="Inter"/>
                        </a:rPr>
                        <a:t>A</a:t>
                      </a:r>
                      <a:r>
                        <a:rPr b="1" lang="pt-BR" sz="4000" spc="-1" strike="noStrike" u="sng">
                          <a:solidFill>
                            <a:srgbClr val="000000"/>
                          </a:solidFill>
                          <a:uFillTx/>
                          <a:latin typeface="Inter"/>
                        </a:rPr>
                        <a:t>S</a:t>
                      </a:r>
                      <a:endParaRPr b="0" lang="pt-BR" sz="4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pt-BR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E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x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c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e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s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s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o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d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e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b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u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o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c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a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c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i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a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216000" indent="-2160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D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i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f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i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c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u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l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d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a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d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e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d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e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a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c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e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s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s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o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a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o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s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p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o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f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i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s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s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i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o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n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a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i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s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D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i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f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i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c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u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l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d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a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d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e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d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e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a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c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o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r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d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o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c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o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m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a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 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C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I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P</a:t>
                      </a:r>
                      <a:r>
                        <a:rPr b="0" lang="pt-BR" sz="2800" spc="-1" strike="noStrike">
                          <a:solidFill>
                            <a:srgbClr val="000000"/>
                          </a:solidFill>
                          <a:latin typeface="Inter"/>
                        </a:rPr>
                        <a:t>A</a:t>
                      </a: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b="0" lang="pt-B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10800">
                      <a:solidFill>
                        <a:srgbClr val="000000"/>
                      </a:solidFill>
                      <a:prstDash val="solid"/>
                    </a:lnL>
                    <a:lnR w="10800">
                      <a:solidFill>
                        <a:srgbClr val="000000"/>
                      </a:solidFill>
                      <a:prstDash val="solid"/>
                    </a:lnR>
                    <a:lnT w="10800">
                      <a:solidFill>
                        <a:srgbClr val="000000"/>
                      </a:solidFill>
                      <a:prstDash val="solid"/>
                    </a:lnT>
                    <a:lnB w="108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a6"/>
                    </a:solidFill>
                  </a:tcPr>
                </a:tc>
              </a:tr>
            </a:tbl>
          </a:graphicData>
        </a:graphic>
      </p:graphicFrame>
      <p:pic>
        <p:nvPicPr>
          <p:cNvPr id="69" name="" descr=""/>
          <p:cNvPicPr/>
          <p:nvPr/>
        </p:nvPicPr>
        <p:blipFill>
          <a:blip r:embed="rId7"/>
          <a:stretch/>
        </p:blipFill>
        <p:spPr>
          <a:xfrm>
            <a:off x="1044000" y="1317240"/>
            <a:ext cx="3815640" cy="163476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8"/>
          <a:srcRect l="14965" t="0" r="14172" b="0"/>
          <a:stretch/>
        </p:blipFill>
        <p:spPr>
          <a:xfrm>
            <a:off x="5292000" y="1153080"/>
            <a:ext cx="7379640" cy="223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?>
<Relationships xmlns="http://schemas.openxmlformats.org/package/2006/relationships"><Relationship Id="rId1" Type="http://schemas.openxmlformats.org/officeDocument/2006/relationships/customXmlProps" Target="itemProps4.xml"/>
</Relationships>
</file>

<file path=customXml/_rels/item5.xml.rels><?xml version="1.0" encoding="UTF-8"?>
<Relationships xmlns="http://schemas.openxmlformats.org/package/2006/relationships"><Relationship Id="rId1" Type="http://schemas.openxmlformats.org/officeDocument/2006/relationships/customXmlProps" Target="itemProps5.xml"/>
</Relationships>
</file>

<file path=customXml/_rels/item6.xml.rels><?xml version="1.0" encoding="UTF-8"?>
<Relationships xmlns="http://schemas.openxmlformats.org/package/2006/relationships"><Relationship Id="rId1" Type="http://schemas.openxmlformats.org/officeDocument/2006/relationships/customXmlProps" Target="itemProps6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29E43762C7394191000ED956B52D5A" ma:contentTypeVersion="2" ma:contentTypeDescription="Crie um novo documento." ma:contentTypeScope="" ma:versionID="a0f3d53bca587298ccbef0b171771ee9">
  <xsd:schema xmlns:xsd="http://www.w3.org/2001/XMLSchema" xmlns:xs="http://www.w3.org/2001/XMLSchema" xmlns:p="http://schemas.microsoft.com/office/2006/metadata/properties" xmlns:ns2="baff9536-04e4-4712-af0e-d7ab32137d3b" targetNamespace="http://schemas.microsoft.com/office/2006/metadata/properties" ma:root="true" ma:fieldsID="9a98cd1a172c97a550d09ac653799e34" ns2:_="">
    <xsd:import namespace="baff9536-04e4-4712-af0e-d7ab32137d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ff9536-04e4-4712-af0e-d7ab32137d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8287CD7B12F147B7C4174B43E9A2E0" ma:contentTypeVersion="15" ma:contentTypeDescription="Crie um novo documento." ma:contentTypeScope="" ma:versionID="3919a814d16e57b69e9243378fc8fc41">
  <xsd:schema xmlns:xsd="http://www.w3.org/2001/XMLSchema" xmlns:xs="http://www.w3.org/2001/XMLSchema" xmlns:p="http://schemas.microsoft.com/office/2006/metadata/properties" xmlns:ns2="5e8888f1-39aa-4c93-932f-122fa43f6ade" xmlns:ns3="ec43683f-45ad-4660-8384-3613067eea33" targetNamespace="http://schemas.microsoft.com/office/2006/metadata/properties" ma:root="true" ma:fieldsID="568ad214264e57c56ee14633f7fc2c7b" ns2:_="" ns3:_="">
    <xsd:import namespace="5e8888f1-39aa-4c93-932f-122fa43f6ade"/>
    <xsd:import namespace="ec43683f-45ad-4660-8384-3613067eea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888f1-39aa-4c93-932f-122fa43f6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3683f-45ad-4660-8384-3613067eea3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e1d363ea-198d-45f9-b73c-5f864d6eaad9}" ma:internalName="TaxCatchAll" ma:showField="CatchAllData" ma:web="ec43683f-45ad-4660-8384-3613067eea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8888f1-39aa-4c93-932f-122fa43f6ade">
      <Terms xmlns="http://schemas.microsoft.com/office/infopath/2007/PartnerControls"/>
    </lcf76f155ced4ddcb4097134ff3c332f>
    <TaxCatchAll xmlns="ec43683f-45ad-4660-8384-3613067eea33" xsi:nil="true"/>
  </documentManagement>
</p:properties>
</file>

<file path=customXml/itemProps1.xml><?xml version="1.0" encoding="utf-8"?>
<ds:datastoreItem xmlns:ds="http://schemas.openxmlformats.org/officeDocument/2006/customXml" ds:itemID="{3A40C547-272D-4D03-ABCC-24B6BCC336A1}"/>
</file>

<file path=customXml/itemProps2.xml><?xml version="1.0" encoding="utf-8"?>
<ds:datastoreItem xmlns:ds="http://schemas.openxmlformats.org/officeDocument/2006/customXml" ds:itemID="{158B3798-D5B5-4A7E-BD40-A8D61C3B2B13}"/>
</file>

<file path=customXml/itemProps3.xml><?xml version="1.0" encoding="utf-8"?>
<ds:datastoreItem xmlns:ds="http://schemas.openxmlformats.org/officeDocument/2006/customXml" ds:itemID="{D04A9B5F-07F1-4EB7-9FF4-DB8D84805504}"/>
</file>

<file path=customXml/itemProps4.xml><?xml version="1.0" encoding="utf-8"?>
<ds:datastoreItem xmlns:ds="http://schemas.openxmlformats.org/officeDocument/2006/customXml" ds:itemID="{41FABEDE-DDE3-4A08-BDD0-E26C7607878B}"/>
</file>

<file path=customXml/itemProps5.xml><?xml version="1.0" encoding="utf-8"?>
<ds:datastoreItem xmlns:ds="http://schemas.openxmlformats.org/officeDocument/2006/customXml" ds:itemID="{13CDADD1-BDD8-40C0-A8C0-26DBBCAD5F98}"/>
</file>

<file path=customXml/itemProps6.xml><?xml version="1.0" encoding="utf-8"?>
<ds:datastoreItem xmlns:ds="http://schemas.openxmlformats.org/officeDocument/2006/customXml" ds:itemID="{B0B4E40A-6F02-4C16-8CF6-2376C90AC0F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Application>LibreOffice/7.5.3.2$Linux_X86_64 LibreOffice_project/50$Build-2</Application>
  <AppVersion>15.0000</AppVersion>
  <Words>84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2009-11-21T15:03:34Z</dcterms:created>
  <dc:creator>professional</dc:creator>
  <dc:description/>
  <dc:language>pt-BR</dc:language>
  <cp:lastModifiedBy/>
  <dcterms:modified xsi:type="dcterms:W3CDTF">2023-05-21T18:19:31Z</dcterms:modified>
  <cp:revision>27</cp:revision>
  <dc:subject/>
  <dc:title>Empresa XXXXX: Modelo de negócios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0x0101005C8287CD7B12F147B7C4174B43E9A2E0</vt:lpwstr>
  </property>
  <property fmtid="{D5CDD505-2E9C-101B-9397-08002B2CF9AE}" pid="3" name="Notes">
    <vt:r8>1</vt:r8>
  </property>
  <property fmtid="{D5CDD505-2E9C-101B-9397-08002B2CF9AE}" pid="4" name="PresentationFormat">
    <vt:lpwstr>Personalizar</vt:lpwstr>
  </property>
  <property fmtid="{D5CDD505-2E9C-101B-9397-08002B2CF9AE}" pid="5" name="Slides">
    <vt:r8>1</vt:r8>
  </property>
</Properties>
</file>