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3" r:id="rId1"/>
    <p:sldMasterId id="2147484141" r:id="rId2"/>
  </p:sldMasterIdLst>
  <p:sldIdLst>
    <p:sldId id="256" r:id="rId3"/>
    <p:sldId id="268" r:id="rId4"/>
    <p:sldId id="262" r:id="rId5"/>
    <p:sldId id="272" r:id="rId6"/>
    <p:sldId id="270" r:id="rId7"/>
    <p:sldId id="271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E1D96-4F30-4E2F-BC85-48C3B52DD0FF}" v="541" dt="2020-08-24T12:54:46.981"/>
    <p1510:client id="{253EE265-56E9-A3E4-E51A-E42EAE1A628F}" v="9" dt="2020-06-04T02:05:23.716"/>
    <p1510:client id="{392C3ED3-1601-533B-0D49-A36902072C34}" v="1" dt="2021-08-09T11:22:54.965"/>
    <p1510:client id="{79EB2EE3-9C5C-4DAC-937C-AE66E7172A6B}" v="839" dt="2020-08-23T14:25:13.863"/>
    <p1510:client id="{874EB328-EF9F-172F-F558-FCEBE3285B16}" v="24" dt="2020-08-16T13:27:04.691"/>
    <p1510:client id="{988439BC-1111-4FB9-954F-BE26A8317580}" v="598" dt="2020-05-10T18:05:39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17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customXml" Target="../customXml/item1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3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3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35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28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72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92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99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15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71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8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05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14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1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3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4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0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7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8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0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3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0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4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5" r:id="rId2"/>
    <p:sldLayoutId id="2147484156" r:id="rId3"/>
    <p:sldLayoutId id="2147484157" r:id="rId4"/>
    <p:sldLayoutId id="2147484158" r:id="rId5"/>
    <p:sldLayoutId id="2147484159" r:id="rId6"/>
    <p:sldLayoutId id="2147484160" r:id="rId7"/>
    <p:sldLayoutId id="2147484161" r:id="rId8"/>
    <p:sldLayoutId id="2147484162" r:id="rId9"/>
    <p:sldLayoutId id="2147484163" r:id="rId10"/>
    <p:sldLayoutId id="21474841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2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  <a:cs typeface="Calibri Light"/>
              </a:rPr>
              <a:t>Verbo gustar y otros verbos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chemeClr val="tx2"/>
              </a:solidFill>
              <a:cs typeface="Calibri"/>
            </a:endParaRPr>
          </a:p>
          <a:p>
            <a:endParaRPr lang="en-US">
              <a:solidFill>
                <a:schemeClr val="tx2"/>
              </a:solidFill>
              <a:cs typeface="Calibri"/>
            </a:endParaRPr>
          </a:p>
          <a:p>
            <a:endParaRPr lang="en-US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29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0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5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34A27-85D1-470C-AE80-160DC11C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Verbos molestar y encantar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AC9A8-A105-4B76-8282-BC17B52DA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8738" y="3003550"/>
            <a:ext cx="4951413" cy="273685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Me molesta (n)</a:t>
            </a:r>
          </a:p>
          <a:p>
            <a:r>
              <a:rPr lang="en-US" sz="2400">
                <a:cs typeface="Calibri"/>
              </a:rPr>
              <a:t>Te molesta </a:t>
            </a:r>
            <a:r>
              <a:rPr lang="en-US" sz="2400">
                <a:ea typeface="+mn-lt"/>
                <a:cs typeface="+mn-lt"/>
              </a:rPr>
              <a:t>(n)</a:t>
            </a:r>
          </a:p>
          <a:p>
            <a:r>
              <a:rPr lang="en-US" sz="2400">
                <a:cs typeface="Calibri"/>
              </a:rPr>
              <a:t>Le molesta </a:t>
            </a:r>
            <a:r>
              <a:rPr lang="en-US" sz="2400">
                <a:ea typeface="+mn-lt"/>
                <a:cs typeface="+mn-lt"/>
              </a:rPr>
              <a:t>(n)</a:t>
            </a:r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Nos molesta </a:t>
            </a:r>
            <a:r>
              <a:rPr lang="en-US" sz="2400">
                <a:ea typeface="+mn-lt"/>
                <a:cs typeface="+mn-lt"/>
              </a:rPr>
              <a:t>(n)</a:t>
            </a:r>
          </a:p>
          <a:p>
            <a:r>
              <a:rPr lang="en-US" sz="2400">
                <a:cs typeface="Calibri"/>
              </a:rPr>
              <a:t>Os molesta </a:t>
            </a:r>
            <a:r>
              <a:rPr lang="en-US" sz="2400">
                <a:ea typeface="+mn-lt"/>
                <a:cs typeface="+mn-lt"/>
              </a:rPr>
              <a:t>(n)</a:t>
            </a:r>
          </a:p>
          <a:p>
            <a:r>
              <a:rPr lang="en-US" sz="2400">
                <a:cs typeface="Calibri"/>
              </a:rPr>
              <a:t>Les molesta </a:t>
            </a:r>
            <a:r>
              <a:rPr lang="en-US" sz="2400">
                <a:ea typeface="+mn-lt"/>
                <a:cs typeface="+mn-lt"/>
              </a:rPr>
              <a:t>(n)</a:t>
            </a:r>
            <a:endParaRPr lang="en-US" sz="240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48C39-6E24-4C42-9ED5-AFB42957F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1113" y="3003550"/>
            <a:ext cx="4951413" cy="273685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Me encanta </a:t>
            </a:r>
            <a:r>
              <a:rPr lang="en-US" sz="2400">
                <a:ea typeface="+mn-lt"/>
                <a:cs typeface="+mn-lt"/>
              </a:rPr>
              <a:t>(n)</a:t>
            </a:r>
          </a:p>
          <a:p>
            <a:r>
              <a:rPr lang="en-US" sz="2400">
                <a:cs typeface="Calibri"/>
              </a:rPr>
              <a:t>Te encanta </a:t>
            </a:r>
            <a:r>
              <a:rPr lang="en-US" sz="2400">
                <a:ea typeface="+mn-lt"/>
                <a:cs typeface="+mn-lt"/>
              </a:rPr>
              <a:t>(n)</a:t>
            </a:r>
          </a:p>
          <a:p>
            <a:r>
              <a:rPr lang="en-US" sz="2400">
                <a:cs typeface="Calibri"/>
              </a:rPr>
              <a:t>Le encanta </a:t>
            </a:r>
            <a:r>
              <a:rPr lang="en-US" sz="2400">
                <a:ea typeface="+mn-lt"/>
                <a:cs typeface="+mn-lt"/>
              </a:rPr>
              <a:t>(n)</a:t>
            </a:r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Nos encanta </a:t>
            </a:r>
            <a:r>
              <a:rPr lang="en-US" sz="2400">
                <a:ea typeface="+mn-lt"/>
                <a:cs typeface="+mn-lt"/>
              </a:rPr>
              <a:t>(n)</a:t>
            </a:r>
          </a:p>
          <a:p>
            <a:r>
              <a:rPr lang="en-US" sz="2400">
                <a:cs typeface="Calibri"/>
              </a:rPr>
              <a:t>Os encanta </a:t>
            </a:r>
            <a:r>
              <a:rPr lang="en-US" sz="2400">
                <a:ea typeface="+mn-lt"/>
                <a:cs typeface="+mn-lt"/>
              </a:rPr>
              <a:t>(n)</a:t>
            </a:r>
          </a:p>
          <a:p>
            <a:r>
              <a:rPr lang="en-US" sz="2400">
                <a:cs typeface="Calibri"/>
              </a:rPr>
              <a:t>Les encanta </a:t>
            </a:r>
            <a:r>
              <a:rPr lang="en-US" sz="2400">
                <a:ea typeface="+mn-lt"/>
                <a:cs typeface="+mn-lt"/>
              </a:rPr>
              <a:t>(n)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31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DFE9D-F654-4F96-960F-10E30BE8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Otros Verbos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6B8B2-07E0-4D6E-889B-8771D4472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8738" y="3003550"/>
            <a:ext cx="4951413" cy="2736850"/>
          </a:xfrm>
        </p:spPr>
        <p:txBody>
          <a:bodyPr wrap="square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Fascinar</a:t>
            </a:r>
          </a:p>
          <a:p>
            <a:r>
              <a:rPr lang="en-US">
                <a:cs typeface="Calibri"/>
              </a:rPr>
              <a:t>Interesar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Impresionar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Aburrir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Agobiar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085AD-2E48-48AD-AB56-6350B855F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1113" y="3003550"/>
            <a:ext cx="4951413" cy="2736850"/>
          </a:xfrm>
        </p:spPr>
        <p:txBody>
          <a:bodyPr wrap="square" anchor="t">
            <a:normAutofit/>
          </a:bodyPr>
          <a:lstStyle/>
          <a:p>
            <a:r>
              <a:rPr lang="en-US"/>
              <a:t>Doler</a:t>
            </a:r>
          </a:p>
          <a:p>
            <a:r>
              <a:rPr lang="en-US">
                <a:cs typeface="Calibri"/>
              </a:rPr>
              <a:t>Preocupar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1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2174-30B4-41DE-A939-3795FDD7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Ejemplos: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A4292-30A2-4270-A6C7-04CC92278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cs typeface="Calibri"/>
              </a:rPr>
              <a:t>Me interesa</a:t>
            </a:r>
            <a:r>
              <a:rPr lang="en-US" dirty="0">
                <a:cs typeface="Calibri"/>
              </a:rPr>
              <a:t> </a:t>
            </a:r>
            <a:r>
              <a:rPr lang="en-US">
                <a:solidFill>
                  <a:srgbClr val="0070C0"/>
                </a:solidFill>
                <a:cs typeface="Calibri"/>
              </a:rPr>
              <a:t>estudiar</a:t>
            </a:r>
            <a:r>
              <a:rPr lang="en-US">
                <a:cs typeface="Calibri"/>
              </a:rPr>
              <a:t> español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cs typeface="Calibri"/>
              </a:rPr>
              <a:t>Me aburren</a:t>
            </a:r>
            <a:r>
              <a:rPr lang="en-US" dirty="0">
                <a:cs typeface="Calibri"/>
              </a:rPr>
              <a:t> </a:t>
            </a:r>
            <a:r>
              <a:rPr lang="en-US">
                <a:solidFill>
                  <a:srgbClr val="0070C0"/>
                </a:solidFill>
                <a:cs typeface="Calibri"/>
              </a:rPr>
              <a:t>los días</a:t>
            </a:r>
            <a:r>
              <a:rPr lang="en-US">
                <a:cs typeface="Calibri"/>
              </a:rPr>
              <a:t> de lluvia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cs typeface="Calibri"/>
              </a:rPr>
              <a:t>Me impresionan</a:t>
            </a:r>
            <a:r>
              <a:rPr lang="en-US" dirty="0">
                <a:cs typeface="Calibri"/>
              </a:rPr>
              <a:t> </a:t>
            </a:r>
            <a:r>
              <a:rPr lang="en-US">
                <a:solidFill>
                  <a:srgbClr val="0070C0"/>
                </a:solidFill>
                <a:cs typeface="Calibri"/>
              </a:rPr>
              <a:t>tus clases</a:t>
            </a:r>
            <a:r>
              <a:rPr lang="en-US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cs typeface="Calibri"/>
              </a:rPr>
              <a:t>Me fascina</a:t>
            </a:r>
            <a:r>
              <a:rPr lang="en-US" dirty="0">
                <a:cs typeface="Calibri"/>
              </a:rPr>
              <a:t> </a:t>
            </a:r>
            <a:r>
              <a:rPr lang="en-US">
                <a:solidFill>
                  <a:srgbClr val="0070C0"/>
                </a:solidFill>
                <a:cs typeface="Calibri"/>
              </a:rPr>
              <a:t>la playa</a:t>
            </a:r>
            <a:r>
              <a:rPr lang="en-US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cs typeface="Calibri"/>
              </a:rPr>
              <a:t>Me aburre</a:t>
            </a:r>
            <a:r>
              <a:rPr lang="en-US" dirty="0">
                <a:cs typeface="Calibri"/>
              </a:rPr>
              <a:t> </a:t>
            </a:r>
            <a:r>
              <a:rPr lang="en-US">
                <a:solidFill>
                  <a:srgbClr val="0070C0"/>
                </a:solidFill>
                <a:cs typeface="Calibri"/>
              </a:rPr>
              <a:t>el frío</a:t>
            </a:r>
            <a:r>
              <a:rPr lang="en-US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cs typeface="Calibri"/>
              </a:rPr>
              <a:t>Me encantan</a:t>
            </a:r>
            <a:r>
              <a:rPr lang="en-US" dirty="0">
                <a:cs typeface="Calibri"/>
              </a:rPr>
              <a:t> </a:t>
            </a:r>
            <a:r>
              <a:rPr lang="en-US">
                <a:solidFill>
                  <a:srgbClr val="0070C0"/>
                </a:solidFill>
                <a:cs typeface="Calibri"/>
              </a:rPr>
              <a:t>las rosas</a:t>
            </a:r>
            <a:r>
              <a:rPr lang="en-US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cs typeface="Calibri"/>
              </a:rPr>
              <a:t>Me duele</a:t>
            </a:r>
            <a:r>
              <a:rPr lang="en-US" dirty="0">
                <a:cs typeface="Calibri"/>
              </a:rPr>
              <a:t> </a:t>
            </a:r>
            <a:r>
              <a:rPr lang="en-US">
                <a:solidFill>
                  <a:srgbClr val="0070C0"/>
                </a:solidFill>
                <a:cs typeface="Calibri"/>
              </a:rPr>
              <a:t>la garganta</a:t>
            </a:r>
            <a:r>
              <a:rPr lang="en-US">
                <a:cs typeface="Calibri"/>
              </a:rPr>
              <a:t>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969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E3F4-0269-4EE6-9A49-286474B0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ea typeface="+mj-lt"/>
                <a:cs typeface="+mj-lt"/>
              </a:rPr>
              <a:t>Expresar acuerdo y desacuerdo</a:t>
            </a:r>
            <a:endParaRPr lang="en-US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C1419-CB56-4909-A113-2EDE13286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Acuerdo 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F98B-CD33-4590-ACD6-8A129C5B94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- Me gusta Dalí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 A mí </a:t>
            </a: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también</a:t>
            </a:r>
            <a:endParaRPr lang="en-US" dirty="0">
              <a:solidFill>
                <a:srgbClr val="0070C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 No me gusta Dalí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 A mí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tampoco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678D6-7418-42DA-94E5-4CAE83A2C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Desacuerdo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7E2BD-AAA6-4EA3-AAA3-99164BCF32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- Me gusta Dalí.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- A mí, no.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- No me gusta Dalí.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- A mí, sí.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5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C359-3614-415B-99FB-F27E6DB3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cs typeface="Calibri Light"/>
              </a:rPr>
              <a:t>Otros usos del verbo gustar (de persona)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BEFC6-8C59-4AB4-B9EC-14504EE05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Me gustas (</a:t>
            </a:r>
            <a:r>
              <a:rPr lang="en-US">
                <a:solidFill>
                  <a:srgbClr val="0070C0"/>
                </a:solidFill>
                <a:cs typeface="Calibri"/>
              </a:rPr>
              <a:t>desear</a:t>
            </a:r>
            <a:r>
              <a:rPr lang="en-US">
                <a:cs typeface="Calibri"/>
              </a:rPr>
              <a:t>)</a:t>
            </a:r>
          </a:p>
          <a:p>
            <a:r>
              <a:rPr lang="en-US">
                <a:cs typeface="Calibri"/>
              </a:rPr>
              <a:t>Me </a:t>
            </a:r>
            <a:r>
              <a:rPr lang="en-US">
                <a:solidFill>
                  <a:srgbClr val="0070C0"/>
                </a:solidFill>
                <a:cs typeface="Calibri"/>
              </a:rPr>
              <a:t>gustas tú</a:t>
            </a:r>
            <a:r>
              <a:rPr lang="en-US">
                <a:cs typeface="Calibri"/>
              </a:rPr>
              <a:t>, me </a:t>
            </a:r>
            <a:r>
              <a:rPr lang="en-US">
                <a:solidFill>
                  <a:srgbClr val="FF0000"/>
                </a:solidFill>
                <a:cs typeface="Calibri"/>
              </a:rPr>
              <a:t>gusta pasear</a:t>
            </a:r>
            <a:r>
              <a:rPr lang="en-US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Gustar y Querer: (persona)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Gustar (desear) 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Querer: (amar)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37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AA8F-1B0B-4CDE-9D3F-48351F09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Ejemplos: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714AB-54D4-4EC4-994B-8A6D54BDC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Me gusta cantar</a:t>
            </a:r>
          </a:p>
          <a:p>
            <a:r>
              <a:rPr lang="en-US">
                <a:ea typeface="+mn-lt"/>
                <a:cs typeface="+mn-lt"/>
              </a:rPr>
              <a:t>A mí no. (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desacuerdo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r>
              <a:rPr lang="en-US">
                <a:ea typeface="+mn-lt"/>
                <a:cs typeface="+mn-lt"/>
              </a:rPr>
              <a:t>Me gusta nadar.</a:t>
            </a:r>
          </a:p>
          <a:p>
            <a:r>
              <a:rPr lang="en-US">
                <a:ea typeface="+mn-lt"/>
                <a:cs typeface="+mn-lt"/>
              </a:rPr>
              <a:t>A mí también. (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acuerdo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r>
              <a:rPr lang="en-US">
                <a:ea typeface="+mn-lt"/>
                <a:cs typeface="+mn-lt"/>
              </a:rPr>
              <a:t>Me gusta pasear.</a:t>
            </a:r>
          </a:p>
          <a:p>
            <a:r>
              <a:rPr lang="en-US">
                <a:ea typeface="+mn-lt"/>
                <a:cs typeface="+mn-lt"/>
              </a:rPr>
              <a:t>A mí, no. (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desacuerdo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r>
              <a:rPr lang="en-US">
                <a:ea typeface="+mn-lt"/>
                <a:cs typeface="+mn-lt"/>
              </a:rPr>
              <a:t>No me gusta bailar.</a:t>
            </a:r>
          </a:p>
          <a:p>
            <a:r>
              <a:rPr lang="en-US">
                <a:ea typeface="+mn-lt"/>
                <a:cs typeface="+mn-lt"/>
              </a:rPr>
              <a:t>A mí tampoco. (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acuerdo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r>
              <a:rPr lang="en-US">
                <a:cs typeface="Calibri"/>
              </a:rPr>
              <a:t>Me gusta viajar</a:t>
            </a:r>
            <a:endParaRPr lang="en-US"/>
          </a:p>
          <a:p>
            <a:r>
              <a:rPr lang="en-US">
                <a:cs typeface="Calibri"/>
              </a:rPr>
              <a:t>A mí también. (</a:t>
            </a:r>
            <a:r>
              <a:rPr lang="en-US">
                <a:solidFill>
                  <a:srgbClr val="00B050"/>
                </a:solidFill>
                <a:cs typeface="Calibri"/>
              </a:rPr>
              <a:t>acuerdo</a:t>
            </a:r>
            <a:r>
              <a:rPr lang="en-US">
                <a:cs typeface="Calibri"/>
              </a:rPr>
              <a:t>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381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CD5187078F22B47A17BEECF1688EA7C" ma:contentTypeVersion="3" ma:contentTypeDescription="Crie um novo documento." ma:contentTypeScope="" ma:versionID="bf84dd7a77ce94eb27b371b0be4207dc">
  <xsd:schema xmlns:xsd="http://www.w3.org/2001/XMLSchema" xmlns:xs="http://www.w3.org/2001/XMLSchema" xmlns:p="http://schemas.microsoft.com/office/2006/metadata/properties" xmlns:ns2="c9412316-4ae2-4b89-a329-15b8497771d3" targetNamespace="http://schemas.microsoft.com/office/2006/metadata/properties" ma:root="true" ma:fieldsID="c3b65a791417463d0b121245cc4b80c9" ns2:_="">
    <xsd:import namespace="c9412316-4ae2-4b89-a329-15b8497771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12316-4ae2-4b89-a329-15b8497771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68A453-4E25-4D21-9CDC-81D8392514CF}"/>
</file>

<file path=customXml/itemProps2.xml><?xml version="1.0" encoding="utf-8"?>
<ds:datastoreItem xmlns:ds="http://schemas.openxmlformats.org/officeDocument/2006/customXml" ds:itemID="{957906DA-A876-43F8-964D-9A0BCC9E781E}"/>
</file>

<file path=customXml/itemProps3.xml><?xml version="1.0" encoding="utf-8"?>
<ds:datastoreItem xmlns:ds="http://schemas.openxmlformats.org/officeDocument/2006/customXml" ds:itemID="{0617E551-855A-4300-872C-86F0BC5BC22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200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Office Theme</vt:lpstr>
      <vt:lpstr>Verbo gustar y otros verbos</vt:lpstr>
      <vt:lpstr>Verbos molestar y encantar</vt:lpstr>
      <vt:lpstr>Otros Verbos</vt:lpstr>
      <vt:lpstr>Ejemplos:</vt:lpstr>
      <vt:lpstr>Expresar acuerdo y desacuerdo</vt:lpstr>
      <vt:lpstr>Otros usos del verbo gustar (de persona)</vt:lpstr>
      <vt:lpstr>Ejemplos: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Professores</dc:creator>
  <cp:lastModifiedBy>Professores</cp:lastModifiedBy>
  <cp:revision>463</cp:revision>
  <dcterms:created xsi:type="dcterms:W3CDTF">2020-05-10T17:37:59Z</dcterms:created>
  <dcterms:modified xsi:type="dcterms:W3CDTF">2023-02-23T11:41:35Z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0x0101002CD5187078F22B47A17BEECF1688EA7C</vt:lpwstr>
  </property>
</Properties>
</file>