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2" r:id="rId3"/>
    <p:sldId id="259" r:id="rId4"/>
    <p:sldId id="258" r:id="rId5"/>
    <p:sldId id="261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3AC05-FF8C-BAB0-32F5-C37B64E1D9C2}" v="528" dt="2021-05-18T11:22:44.305"/>
    <p1510:client id="{4C69D917-8748-2CA9-BA22-15B5C4B16691}" v="1441" dt="2021-05-10T14:45:21.864"/>
    <p1510:client id="{619F31CB-E164-E5A2-9661-1EEC6E0813B8}" v="457" dt="2021-05-19T00:52:28.075"/>
    <p1510:client id="{629027B2-C13B-0104-C80E-77174E59684B}" v="1367" dt="2020-06-15T13:07:09.509"/>
    <p1510:client id="{889B0B42-0934-8B41-93B6-375279E35184}" v="5" dt="2020-06-04T02:06:03.992"/>
    <p1510:client id="{B242C7AB-215C-0A62-DD2B-F7DF3BA87C12}" v="346" dt="2020-06-11T22:34:03.137"/>
    <p1510:client id="{E7F8E0DC-6294-46AE-D221-E91D54505CE3}" v="47" dt="2020-10-16T21:55:28.090"/>
    <p1510:client id="{F1ACEDAA-7432-2CE8-3D14-A6F36DCEE2D3}" v="10" dt="2022-03-06T18:50:47.886"/>
    <p1510:client id="{F240FAB4-C275-E9F0-2F13-17BA32533531}" v="14" dt="2020-10-19T12:36:4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0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EC25A-E391-46EB-BA8B-3FC63792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4" r="-2" b="141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Profesionales en su día a día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Verbos Reflexivos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28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AE-BD6F-4C33-BAFB-5923E738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Video </a:t>
            </a:r>
            <a:r>
              <a:rPr lang="en-US" dirty="0" err="1">
                <a:cs typeface="Calibri Light"/>
              </a:rPr>
              <a:t>verbos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reflexivos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8D1F-2266-4008-BE55-E8479A93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https://www.youtube.com/watch?v=biVUd58echg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chica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pone </a:t>
            </a:r>
            <a:r>
              <a:rPr lang="en-US" dirty="0">
                <a:cs typeface="Calibri"/>
              </a:rPr>
              <a:t>la mesa (</a:t>
            </a:r>
            <a:r>
              <a:rPr lang="en-US" dirty="0" err="1">
                <a:cs typeface="Calibri"/>
              </a:rPr>
              <a:t>poner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Ella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se pone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ropa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ponerse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0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90E80-DD96-49BC-91E1-AC6BBFFD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Verbos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reflexivos</a:t>
            </a:r>
            <a:endParaRPr lang="en-US" sz="3600" dirty="0" err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8857-3461-48CF-8B5C-381C743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Los </a:t>
            </a:r>
            <a:r>
              <a:rPr lang="en-US" dirty="0" err="1">
                <a:ea typeface="+mn-lt"/>
                <a:cs typeface="+mn-lt"/>
              </a:rPr>
              <a:t>verbos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reflexivos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verbos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recae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el 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sujeto</a:t>
            </a:r>
            <a:r>
              <a:rPr lang="en-US" dirty="0">
                <a:ea typeface="+mn-lt"/>
                <a:cs typeface="+mn-lt"/>
              </a:rPr>
              <a:t> que la </a:t>
            </a:r>
            <a:r>
              <a:rPr lang="en-US" dirty="0" err="1">
                <a:ea typeface="+mn-lt"/>
                <a:cs typeface="+mn-lt"/>
              </a:rPr>
              <a:t>realiza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mañanas</a:t>
            </a:r>
            <a:r>
              <a:rPr lang="en-US" dirty="0"/>
              <a:t> </a:t>
            </a:r>
            <a:r>
              <a:rPr lang="en-US" b="1" dirty="0"/>
              <a:t>me </a:t>
            </a:r>
            <a:r>
              <a:rPr lang="en-US" b="1" dirty="0" err="1"/>
              <a:t>levanto</a:t>
            </a:r>
            <a:r>
              <a:rPr lang="en-US" dirty="0"/>
              <a:t> a las </a:t>
            </a:r>
            <a:r>
              <a:rPr lang="en-US" dirty="0" err="1"/>
              <a:t>siete</a:t>
            </a:r>
            <a:r>
              <a:rPr lang="en-US" dirty="0">
                <a:ea typeface="+mn-lt"/>
                <a:cs typeface="+mn-lt"/>
              </a:rPr>
              <a:t>".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C3D0-4919-46B0-8F6D-905D2626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Verbos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Reflexivos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4DE5-1B4E-496C-A320-55B287CA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4722"/>
            <a:ext cx="4718304" cy="662526"/>
          </a:xfrm>
        </p:spPr>
        <p:txBody>
          <a:bodyPr/>
          <a:lstStyle/>
          <a:p>
            <a:r>
              <a:rPr lang="en-US" dirty="0">
                <a:cs typeface="Calibri"/>
              </a:rPr>
              <a:t>REUNIR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D4C6-1D2D-4E37-AF74-3551D1E1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831111"/>
            <a:ext cx="4718304" cy="30447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reúno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cs typeface="Calibri"/>
              </a:rPr>
              <a:t>Te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cs typeface="Calibri"/>
              </a:rPr>
              <a:t>reúnes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reúne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reunimos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reunís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reúnen</a:t>
            </a: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E4D67-145D-4F81-9EA0-6C153F4FC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284722"/>
            <a:ext cx="4718304" cy="662526"/>
          </a:xfrm>
        </p:spPr>
        <p:txBody>
          <a:bodyPr/>
          <a:lstStyle/>
          <a:p>
            <a:r>
              <a:rPr lang="en-US" dirty="0">
                <a:cs typeface="Calibri"/>
              </a:rPr>
              <a:t>EQUIVOCARSE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35356-373C-4028-8C07-38A37A3BCD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Me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equivoco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equivocas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Se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equivoca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Nos </a:t>
            </a:r>
            <a:r>
              <a:rPr lang="en-US" err="1">
                <a:cs typeface="Calibri"/>
              </a:rPr>
              <a:t>equivocamos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equivocáis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Se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equivocan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8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DFE9D-F654-4F96-960F-10E30BE8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Otros Verbos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B8B2-07E0-4D6E-889B-8771D447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n-lt"/>
                <a:cs typeface="+mn-lt"/>
              </a:rPr>
              <a:t>Levantar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se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Despertar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se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Duchar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se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Bañar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se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Afeitar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se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>
                <a:cs typeface="Calibri" panose="020F0502020204030204"/>
              </a:rPr>
              <a:t>Depilar</a:t>
            </a:r>
            <a:r>
              <a:rPr lang="en-US" sz="2400">
                <a:solidFill>
                  <a:srgbClr val="FF0000"/>
                </a:solidFill>
                <a:cs typeface="Calibri" panose="020F0502020204030204"/>
              </a:rPr>
              <a:t>se</a:t>
            </a:r>
            <a:r>
              <a:rPr lang="en-US" sz="2400" dirty="0">
                <a:cs typeface="Calibri" panose="020F0502020204030204"/>
              </a:rPr>
              <a:t> </a:t>
            </a:r>
            <a:endParaRPr lang="en-US" sz="2400" dirty="0">
              <a:solidFill>
                <a:srgbClr val="FF0000"/>
              </a:solidFill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85AD-2E48-48AD-AB56-6350B855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Maquillar</a:t>
            </a:r>
            <a:r>
              <a:rPr lang="en-US" sz="2400" dirty="0" err="1">
                <a:solidFill>
                  <a:srgbClr val="FF0000"/>
                </a:solidFill>
              </a:rPr>
              <a:t>se</a:t>
            </a:r>
            <a:endParaRPr lang="en-US" sz="2400" dirty="0" err="1">
              <a:solidFill>
                <a:srgbClr val="FF0000"/>
              </a:solidFill>
              <a:cs typeface="Calibri"/>
            </a:endParaRPr>
          </a:p>
          <a:p>
            <a:r>
              <a:rPr lang="en-US" sz="2400" dirty="0" err="1"/>
              <a:t>Vestir</a:t>
            </a:r>
            <a:r>
              <a:rPr lang="en-US" sz="2400" dirty="0" err="1">
                <a:solidFill>
                  <a:srgbClr val="FF0000"/>
                </a:solidFill>
              </a:rPr>
              <a:t>se</a:t>
            </a:r>
            <a:endParaRPr lang="en-US" sz="2400" dirty="0" err="1">
              <a:solidFill>
                <a:srgbClr val="FF0000"/>
              </a:solidFill>
              <a:cs typeface="Calibri"/>
            </a:endParaRPr>
          </a:p>
          <a:p>
            <a:r>
              <a:rPr lang="en-US" sz="2400" dirty="0" err="1"/>
              <a:t>Enfadar</a:t>
            </a:r>
            <a:r>
              <a:rPr lang="en-US" sz="2400" dirty="0" err="1">
                <a:solidFill>
                  <a:srgbClr val="FF0000"/>
                </a:solidFill>
              </a:rPr>
              <a:t>se</a:t>
            </a:r>
            <a:endParaRPr lang="en-US" sz="2400" dirty="0" err="1">
              <a:solidFill>
                <a:srgbClr val="FF0000"/>
              </a:solidFill>
              <a:cs typeface="Calibri"/>
            </a:endParaRPr>
          </a:p>
          <a:p>
            <a:r>
              <a:rPr lang="en-US" sz="2400" dirty="0" err="1"/>
              <a:t>Quedar</a:t>
            </a:r>
            <a:r>
              <a:rPr lang="en-US" sz="2400" dirty="0" err="1">
                <a:solidFill>
                  <a:srgbClr val="FF0000"/>
                </a:solidFill>
              </a:rPr>
              <a:t>se</a:t>
            </a:r>
            <a:endParaRPr lang="en-US" sz="2400" dirty="0" err="1">
              <a:solidFill>
                <a:srgbClr val="FF0000"/>
              </a:solidFill>
              <a:cs typeface="Calibri"/>
            </a:endParaRPr>
          </a:p>
          <a:p>
            <a:r>
              <a:rPr lang="en-US" sz="2400" dirty="0" err="1"/>
              <a:t>Acostar</a:t>
            </a:r>
            <a:r>
              <a:rPr lang="en-US" sz="2400" dirty="0" err="1">
                <a:solidFill>
                  <a:srgbClr val="FF0000"/>
                </a:solidFill>
              </a:rPr>
              <a:t>se</a:t>
            </a:r>
            <a:endParaRPr lang="en-US" sz="2400" dirty="0" err="1">
              <a:solidFill>
                <a:srgbClr val="FF0000"/>
              </a:solidFill>
              <a:cs typeface="Calibri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51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58466-D225-4A48-BFC1-24363444DBF9}"/>
              </a:ext>
            </a:extLst>
          </p:cNvPr>
          <p:cNvSpPr txBox="1"/>
          <p:nvPr/>
        </p:nvSpPr>
        <p:spPr>
          <a:xfrm>
            <a:off x="2337548" y="1474694"/>
            <a:ext cx="72927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noway"/>
              </a:rPr>
              <a:t>La abuela de Lucía </a:t>
            </a:r>
            <a:r>
              <a:rPr lang="en-US" sz="2400" dirty="0">
                <a:solidFill>
                  <a:srgbClr val="FF0000"/>
                </a:solidFill>
                <a:latin typeface="noway"/>
              </a:rPr>
              <a:t>se </a:t>
            </a:r>
            <a:r>
              <a:rPr lang="en-US" sz="2400" dirty="0" err="1">
                <a:solidFill>
                  <a:srgbClr val="FF0000"/>
                </a:solidFill>
                <a:latin typeface="noway"/>
              </a:rPr>
              <a:t>tiñe</a:t>
            </a:r>
            <a:r>
              <a:rPr lang="en-US" sz="2400" dirty="0">
                <a:latin typeface="noway"/>
              </a:rPr>
              <a:t> el </a:t>
            </a:r>
            <a:r>
              <a:rPr lang="en-US" sz="2400" dirty="0" err="1">
                <a:latin typeface="noway"/>
              </a:rPr>
              <a:t>pelo</a:t>
            </a:r>
            <a:r>
              <a:rPr lang="en-US" sz="2400" dirty="0">
                <a:latin typeface="noway"/>
              </a:rPr>
              <a:t> en casa una </a:t>
            </a:r>
            <a:r>
              <a:rPr lang="en-US" sz="2400" dirty="0" err="1">
                <a:latin typeface="noway"/>
              </a:rPr>
              <a:t>vez</a:t>
            </a:r>
            <a:r>
              <a:rPr lang="en-US" sz="2400" dirty="0">
                <a:latin typeface="noway"/>
              </a:rPr>
              <a:t> al </a:t>
            </a:r>
            <a:r>
              <a:rPr lang="en-US" sz="2400" dirty="0" err="1">
                <a:latin typeface="noway"/>
              </a:rPr>
              <a:t>mes</a:t>
            </a:r>
            <a:r>
              <a:rPr lang="en-US" sz="2400" dirty="0">
                <a:latin typeface="noway"/>
              </a:rPr>
              <a:t>.</a:t>
            </a:r>
            <a:endParaRPr lang="en-US" sz="2400">
              <a:latin typeface="Garamond" panose="02020404030301010803"/>
            </a:endParaRPr>
          </a:p>
          <a:p>
            <a:r>
              <a:rPr lang="en-US" sz="2400" dirty="0" err="1">
                <a:latin typeface="noway"/>
              </a:rPr>
              <a:t>Cada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semana</a:t>
            </a:r>
            <a:r>
              <a:rPr lang="en-US" sz="2400" dirty="0">
                <a:latin typeface="noway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noway"/>
              </a:rPr>
              <a:t>se </a:t>
            </a:r>
            <a:r>
              <a:rPr lang="en-US" sz="2400" dirty="0" err="1">
                <a:solidFill>
                  <a:srgbClr val="FF0000"/>
                </a:solidFill>
                <a:latin typeface="noway"/>
              </a:rPr>
              <a:t>corta</a:t>
            </a:r>
            <a:r>
              <a:rPr lang="en-US" sz="2400" dirty="0">
                <a:latin typeface="noway"/>
              </a:rPr>
              <a:t> las </a:t>
            </a:r>
            <a:r>
              <a:rPr lang="en-US" sz="2400" dirty="0" err="1">
                <a:latin typeface="noway"/>
              </a:rPr>
              <a:t>puntas</a:t>
            </a:r>
            <a:r>
              <a:rPr lang="en-US" sz="2400" dirty="0">
                <a:latin typeface="noway"/>
              </a:rPr>
              <a:t> y a </a:t>
            </a:r>
            <a:r>
              <a:rPr lang="en-US" sz="2400" dirty="0" err="1">
                <a:latin typeface="noway"/>
              </a:rPr>
              <a:t>diario</a:t>
            </a:r>
            <a:r>
              <a:rPr lang="en-US" sz="2400" dirty="0">
                <a:latin typeface="noway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noway"/>
              </a:rPr>
              <a:t>se </a:t>
            </a:r>
            <a:r>
              <a:rPr lang="en-US" sz="2400" dirty="0" err="1">
                <a:solidFill>
                  <a:srgbClr val="FF0000"/>
                </a:solidFill>
                <a:latin typeface="noway"/>
              </a:rPr>
              <a:t>peina</a:t>
            </a:r>
            <a:r>
              <a:rPr lang="en-US" sz="2400" dirty="0">
                <a:latin typeface="noway"/>
              </a:rPr>
              <a:t> </a:t>
            </a:r>
            <a:r>
              <a:rPr lang="en-US" sz="2400" dirty="0" err="1">
                <a:latin typeface="noway"/>
              </a:rPr>
              <a:t>como</a:t>
            </a:r>
            <a:r>
              <a:rPr lang="en-US" sz="2400" dirty="0">
                <a:latin typeface="noway"/>
              </a:rPr>
              <a:t> una </a:t>
            </a:r>
            <a:r>
              <a:rPr lang="en-US" sz="2400" dirty="0" err="1">
                <a:latin typeface="noway"/>
              </a:rPr>
              <a:t>verdadera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profesional</a:t>
            </a:r>
            <a:r>
              <a:rPr lang="en-US" sz="2400" dirty="0">
                <a:latin typeface="noway"/>
              </a:rPr>
              <a:t>. </a:t>
            </a:r>
            <a:r>
              <a:rPr lang="en-US" sz="2400" dirty="0" err="1">
                <a:latin typeface="noway"/>
              </a:rPr>
              <a:t>Siempre</a:t>
            </a:r>
            <a:r>
              <a:rPr lang="en-US" sz="2400" dirty="0">
                <a:latin typeface="noway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noway"/>
              </a:rPr>
              <a:t>se </a:t>
            </a:r>
            <a:r>
              <a:rPr lang="en-US" sz="2400" dirty="0" err="1">
                <a:solidFill>
                  <a:srgbClr val="FF0000"/>
                </a:solidFill>
                <a:latin typeface="noway"/>
              </a:rPr>
              <a:t>mira</a:t>
            </a:r>
            <a:r>
              <a:rPr lang="en-US" sz="2400" dirty="0">
                <a:latin typeface="noway"/>
              </a:rPr>
              <a:t> en el </a:t>
            </a:r>
            <a:r>
              <a:rPr lang="en-US" sz="2400" dirty="0" err="1">
                <a:latin typeface="noway"/>
              </a:rPr>
              <a:t>espejo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mientras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utiliza</a:t>
            </a:r>
            <a:r>
              <a:rPr lang="en-US" sz="2400" dirty="0">
                <a:latin typeface="noway"/>
              </a:rPr>
              <a:t> el </a:t>
            </a:r>
            <a:r>
              <a:rPr lang="en-US" sz="2400" dirty="0" err="1">
                <a:latin typeface="noway"/>
              </a:rPr>
              <a:t>secador</a:t>
            </a:r>
            <a:r>
              <a:rPr lang="en-US" sz="2400" dirty="0">
                <a:latin typeface="noway"/>
              </a:rPr>
              <a:t> y </a:t>
            </a:r>
            <a:r>
              <a:rPr lang="en-US" sz="2400" dirty="0" err="1">
                <a:latin typeface="noway"/>
              </a:rPr>
              <a:t>sabe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realmente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cómo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conseguir</a:t>
            </a:r>
            <a:r>
              <a:rPr lang="en-US" sz="2400" dirty="0">
                <a:latin typeface="noway"/>
              </a:rPr>
              <a:t> el </a:t>
            </a:r>
            <a:r>
              <a:rPr lang="en-US" sz="2400" dirty="0" err="1">
                <a:latin typeface="noway"/>
              </a:rPr>
              <a:t>mejor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resultado</a:t>
            </a:r>
            <a:r>
              <a:rPr lang="en-US" sz="2400" dirty="0">
                <a:latin typeface="noway"/>
              </a:rPr>
              <a:t> con </a:t>
            </a:r>
            <a:r>
              <a:rPr lang="en-US" sz="2400" dirty="0" err="1">
                <a:latin typeface="noway"/>
              </a:rPr>
              <a:t>su</a:t>
            </a:r>
            <a:r>
              <a:rPr lang="en-US" sz="2400" dirty="0">
                <a:latin typeface="noway"/>
              </a:rPr>
              <a:t> </a:t>
            </a:r>
            <a:r>
              <a:rPr lang="en-US" sz="2400" dirty="0" err="1">
                <a:latin typeface="noway"/>
              </a:rPr>
              <a:t>cabello</a:t>
            </a:r>
            <a:r>
              <a:rPr lang="en-US" sz="2400" dirty="0">
                <a:latin typeface="noway"/>
              </a:rPr>
              <a:t>.</a:t>
            </a:r>
            <a:endParaRPr lang="en-US" sz="2400">
              <a:latin typeface="Garamond" panose="02020404030301010803"/>
            </a:endParaRPr>
          </a:p>
          <a:p>
            <a:endParaRPr lang="en-US" sz="2000" dirty="0">
              <a:latin typeface="noway"/>
            </a:endParaRPr>
          </a:p>
          <a:p>
            <a:endParaRPr lang="en-US" sz="2000" dirty="0">
              <a:latin typeface="noway"/>
            </a:endParaRPr>
          </a:p>
          <a:p>
            <a:endParaRPr lang="en-US" sz="2000" dirty="0">
              <a:latin typeface="noway"/>
            </a:endParaRPr>
          </a:p>
          <a:p>
            <a:endParaRPr lang="en-US" sz="2000" dirty="0">
              <a:latin typeface="noway"/>
            </a:endParaRPr>
          </a:p>
        </p:txBody>
      </p:sp>
    </p:spTree>
    <p:extLst>
      <p:ext uri="{BB962C8B-B14F-4D97-AF65-F5344CB8AC3E}">
        <p14:creationId xmlns:p14="http://schemas.microsoft.com/office/powerpoint/2010/main" val="38811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486C-42A4-415B-B493-4D743F5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630A-8EFD-40AE-ADDA-3932D5B8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Normalmente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levanto</a:t>
            </a:r>
            <a:r>
              <a:rPr lang="en-US" dirty="0">
                <a:cs typeface="Calibri" panose="020F0502020204030204"/>
              </a:rPr>
              <a:t> a las </a:t>
            </a:r>
            <a:r>
              <a:rPr lang="en-US" err="1">
                <a:cs typeface="Calibri" panose="020F0502020204030204"/>
              </a:rPr>
              <a:t>siete</a:t>
            </a:r>
            <a:r>
              <a:rPr lang="en-US" dirty="0">
                <a:cs typeface="Calibri" panose="020F0502020204030204"/>
              </a:rPr>
              <a:t> de la </a:t>
            </a:r>
            <a:r>
              <a:rPr lang="en-US" err="1">
                <a:cs typeface="Calibri" panose="020F0502020204030204"/>
              </a:rPr>
              <a:t>mañana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visto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cepillo</a:t>
            </a:r>
            <a:r>
              <a:rPr lang="en-US" dirty="0">
                <a:cs typeface="Calibri" panose="020F0502020204030204"/>
              </a:rPr>
              <a:t> los </a:t>
            </a:r>
            <a:r>
              <a:rPr lang="en-US" err="1">
                <a:cs typeface="Calibri" panose="020F0502020204030204"/>
              </a:rPr>
              <a:t>dientes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prendo</a:t>
            </a:r>
            <a:r>
              <a:rPr lang="en-US" dirty="0">
                <a:cs typeface="Calibri" panose="020F0502020204030204"/>
              </a:rPr>
              <a:t> el </a:t>
            </a:r>
            <a:r>
              <a:rPr lang="en-US" err="1">
                <a:cs typeface="Calibri" panose="020F0502020204030204"/>
              </a:rPr>
              <a:t>móvil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asistir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 err="1">
                <a:cs typeface="Calibri" panose="020F0502020204030204"/>
              </a:rPr>
              <a:t>clases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Después</a:t>
            </a:r>
            <a:r>
              <a:rPr lang="en-US" dirty="0">
                <a:cs typeface="Calibri" panose="020F0502020204030204"/>
              </a:rPr>
              <a:t> de las </a:t>
            </a:r>
            <a:r>
              <a:rPr lang="en-US" err="1">
                <a:cs typeface="Calibri" panose="020F0502020204030204"/>
              </a:rPr>
              <a:t>clases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voy</a:t>
            </a:r>
            <a:r>
              <a:rPr lang="en-US" dirty="0">
                <a:cs typeface="Calibri" panose="020F0502020204030204"/>
              </a:rPr>
              <a:t> al </a:t>
            </a:r>
            <a:r>
              <a:rPr lang="en-US">
                <a:cs typeface="Calibri" panose="020F0502020204030204"/>
              </a:rPr>
              <a:t>trabajo y en el </a:t>
            </a:r>
            <a:r>
              <a:rPr lang="en-US" err="1">
                <a:cs typeface="Calibri" panose="020F0502020204030204"/>
              </a:rPr>
              <a:t>trabajo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atiendo</a:t>
            </a:r>
            <a:r>
              <a:rPr lang="en-US" dirty="0">
                <a:cs typeface="Calibri" panose="020F0502020204030204"/>
              </a:rPr>
              <a:t> a los </a:t>
            </a:r>
            <a:r>
              <a:rPr lang="en-US" err="1">
                <a:cs typeface="Calibri" panose="020F0502020204030204"/>
              </a:rPr>
              <a:t>clientes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arreglo</a:t>
            </a:r>
            <a:r>
              <a:rPr lang="en-US" dirty="0">
                <a:cs typeface="Calibri" panose="020F0502020204030204"/>
              </a:rPr>
              <a:t> los </a:t>
            </a:r>
            <a:r>
              <a:rPr lang="en-US" err="1">
                <a:cs typeface="Calibri" panose="020F0502020204030204"/>
              </a:rPr>
              <a:t>materiales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hago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decorados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Por la </a:t>
            </a:r>
            <a:r>
              <a:rPr lang="en-US" err="1">
                <a:cs typeface="Calibri" panose="020F0502020204030204"/>
              </a:rPr>
              <a:t>noche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estudio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ceno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ducho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preparo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dormir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err="1">
                <a:cs typeface="Calibri" panose="020F0502020204030204"/>
              </a:rPr>
              <a:t>luego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acuesto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55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B2F-9225-44F2-A120-CF7A25C5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Rutina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DD19-3FEF-4BE4-B73D-82F2D82A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Normalmente</a:t>
            </a:r>
            <a:r>
              <a:rPr lang="en-US" dirty="0">
                <a:cs typeface="Calibri" panose="020F0502020204030204"/>
              </a:rPr>
              <a:t> los martes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despierto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ducho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desayuno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dirty="0" err="1">
                <a:cs typeface="Calibri" panose="020F0502020204030204"/>
              </a:rPr>
              <a:t>veo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 dirty="0" err="1">
                <a:cs typeface="Calibri" panose="020F0502020204030204"/>
              </a:rPr>
              <a:t>clases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Después</a:t>
            </a:r>
            <a:r>
              <a:rPr lang="en-US" dirty="0">
                <a:cs typeface="Calibri" panose="020F0502020204030204"/>
              </a:rPr>
              <a:t> de las </a:t>
            </a:r>
            <a:r>
              <a:rPr lang="en-US" dirty="0" err="1">
                <a:cs typeface="Calibri" panose="020F0502020204030204"/>
              </a:rPr>
              <a:t>clases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reúno</a:t>
            </a:r>
            <a:r>
              <a:rPr lang="en-US" dirty="0">
                <a:cs typeface="Calibri" panose="020F0502020204030204"/>
              </a:rPr>
              <a:t> con mi </a:t>
            </a:r>
            <a:r>
              <a:rPr lang="en-US" dirty="0" err="1">
                <a:cs typeface="Calibri" panose="020F0502020204030204"/>
              </a:rPr>
              <a:t>madre</a:t>
            </a:r>
            <a:r>
              <a:rPr lang="en-US" dirty="0">
                <a:cs typeface="Calibri" panose="020F0502020204030204"/>
              </a:rPr>
              <a:t> para la comida, </a:t>
            </a:r>
            <a:r>
              <a:rPr lang="en-US" dirty="0" err="1">
                <a:cs typeface="Calibri" panose="020F0502020204030204"/>
              </a:rPr>
              <a:t>luego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ducho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dirty="0" err="1">
                <a:cs typeface="Calibri" panose="020F0502020204030204"/>
              </a:rPr>
              <a:t>leo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libros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despierto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ducho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cepillo</a:t>
            </a:r>
            <a:r>
              <a:rPr lang="en-US" dirty="0">
                <a:cs typeface="Calibri" panose="020F0502020204030204"/>
              </a:rPr>
              <a:t> los </a:t>
            </a:r>
            <a:r>
              <a:rPr lang="en-US" dirty="0" err="1">
                <a:cs typeface="Calibri" panose="020F0502020204030204"/>
              </a:rPr>
              <a:t>dientes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desayuno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dirty="0" err="1">
                <a:cs typeface="Calibri" panose="020F0502020204030204"/>
              </a:rPr>
              <a:t>veo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 dirty="0" err="1">
                <a:cs typeface="Calibri" panose="020F0502020204030204"/>
              </a:rPr>
              <a:t>clases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despierto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preparo</a:t>
            </a:r>
            <a:r>
              <a:rPr lang="en-US" dirty="0">
                <a:cs typeface="Calibri" panose="020F0502020204030204"/>
              </a:rPr>
              <a:t> el </a:t>
            </a:r>
            <a:r>
              <a:rPr lang="en-US" dirty="0" err="1">
                <a:cs typeface="Calibri" panose="020F0502020204030204"/>
              </a:rPr>
              <a:t>desayuno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ducho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veo</a:t>
            </a:r>
            <a:r>
              <a:rPr lang="en-US" dirty="0">
                <a:cs typeface="Calibri" panose="020F0502020204030204"/>
              </a:rPr>
              <a:t> la </a:t>
            </a:r>
            <a:r>
              <a:rPr lang="en-US" dirty="0" err="1">
                <a:cs typeface="Calibri" panose="020F0502020204030204"/>
              </a:rPr>
              <a:t>clase</a:t>
            </a:r>
            <a:r>
              <a:rPr lang="en-US" dirty="0">
                <a:cs typeface="Calibri" panose="020F0502020204030204"/>
              </a:rPr>
              <a:t> y </a:t>
            </a:r>
            <a:r>
              <a:rPr lang="en-US" dirty="0" err="1">
                <a:cs typeface="Calibri" panose="020F0502020204030204"/>
              </a:rPr>
              <a:t>luego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voy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trabajar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2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D6B6-5DB0-4ADF-B6E8-B06D47C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67CF-8882-4298-AEC8-45A1B421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E</a:t>
            </a:r>
            <a:r>
              <a:rPr lang="en-US" b="1" err="1">
                <a:cs typeface="Calibri" panose="020F0502020204030204"/>
              </a:rPr>
              <a:t>quivocar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se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equivoco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cuando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hago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>
                <a:cs typeface="Calibri" panose="020F0502020204030204"/>
              </a:rPr>
              <a:t>tareas.</a:t>
            </a:r>
          </a:p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Normalmente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equivoco</a:t>
            </a:r>
            <a:r>
              <a:rPr lang="en-US" dirty="0">
                <a:cs typeface="Calibri" panose="020F0502020204030204"/>
              </a:rPr>
              <a:t> al </a:t>
            </a:r>
            <a:r>
              <a:rPr lang="en-US" err="1">
                <a:cs typeface="Calibri" panose="020F0502020204030204"/>
              </a:rPr>
              <a:t>afeitar</a:t>
            </a:r>
            <a:r>
              <a:rPr lang="en-US" b="1" err="1">
                <a:solidFill>
                  <a:srgbClr val="FF0000"/>
                </a:solidFill>
                <a:cs typeface="Calibri" panose="020F0502020204030204"/>
              </a:rPr>
              <a:t>me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¿A </a:t>
            </a:r>
            <a:r>
              <a:rPr lang="en-US">
                <a:cs typeface="Calibri" panose="020F0502020204030204"/>
              </a:rPr>
              <a:t>qué hora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te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acuestas</a:t>
            </a:r>
            <a:r>
              <a:rPr lang="en-US" dirty="0">
                <a:cs typeface="Calibri" panose="020F0502020204030204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Me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acuesto</a:t>
            </a:r>
            <a:r>
              <a:rPr lang="en-US" dirty="0">
                <a:cs typeface="Calibri" panose="020F0502020204030204"/>
              </a:rPr>
              <a:t>  a las once.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32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5F23-BA05-4608-915A-99D5A555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Se </a:t>
            </a:r>
            <a:r>
              <a:rPr lang="en-US" b="1" dirty="0" err="1">
                <a:ea typeface="+mj-lt"/>
                <a:cs typeface="+mj-lt"/>
              </a:rPr>
              <a:t>usa</a:t>
            </a:r>
            <a:r>
              <a:rPr lang="en-US" b="1" dirty="0">
                <a:ea typeface="+mj-lt"/>
                <a:cs typeface="+mj-lt"/>
              </a:rPr>
              <a:t> el </a:t>
            </a:r>
            <a:r>
              <a:rPr lang="en-US" b="1" dirty="0" err="1" smtClean="0">
                <a:ea typeface="+mj-lt"/>
                <a:cs typeface="+mj-lt"/>
              </a:rPr>
              <a:t>pronombre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reflexivo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después</a:t>
            </a:r>
            <a:r>
              <a:rPr lang="en-US" b="1" dirty="0">
                <a:ea typeface="+mj-lt"/>
                <a:cs typeface="+mj-lt"/>
              </a:rPr>
              <a:t> del verbo 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 err="1">
                <a:ea typeface="+mj-lt"/>
                <a:cs typeface="+mj-lt"/>
              </a:rPr>
              <a:t>cuando</a:t>
            </a:r>
            <a:r>
              <a:rPr lang="en-US" b="1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D990-BD69-4420-B74F-F685AB83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440"/>
            <a:ext cx="10515600" cy="4421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El verbo </a:t>
            </a:r>
            <a:r>
              <a:rPr lang="en-US" dirty="0" err="1">
                <a:cs typeface="Calibri" panose="020F0502020204030204"/>
              </a:rPr>
              <a:t>está</a:t>
            </a:r>
            <a:r>
              <a:rPr lang="en-US" dirty="0">
                <a:cs typeface="Calibri" panose="020F0502020204030204"/>
              </a:rPr>
              <a:t> en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infinitivo</a:t>
            </a:r>
            <a:r>
              <a:rPr lang="en-US" dirty="0">
                <a:cs typeface="Calibri" panose="020F0502020204030204"/>
              </a:rPr>
              <a:t> : </a:t>
            </a:r>
            <a:r>
              <a:rPr lang="en-US" b="1" dirty="0" err="1">
                <a:cs typeface="Calibri" panose="020F0502020204030204"/>
              </a:rPr>
              <a:t>afeitar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me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Despertar</a:t>
            </a: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se</a:t>
            </a:r>
          </a:p>
          <a:p>
            <a:pPr marL="0" indent="0">
              <a:buNone/>
            </a:pPr>
            <a:r>
              <a:rPr lang="en-US" b="1" dirty="0" err="1">
                <a:cs typeface="Calibri" panose="020F0502020204030204"/>
              </a:rPr>
              <a:t>Equivocar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se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El verbo </a:t>
            </a:r>
            <a:r>
              <a:rPr lang="en-US" dirty="0" err="1">
                <a:solidFill>
                  <a:srgbClr val="000000"/>
                </a:solidFill>
                <a:cs typeface="Calibri" panose="020F0502020204030204"/>
              </a:rPr>
              <a:t>está</a:t>
            </a:r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 en 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gerúndio</a:t>
            </a:r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: </a:t>
            </a:r>
            <a:r>
              <a:rPr lang="en-US" b="1" dirty="0" err="1">
                <a:solidFill>
                  <a:srgbClr val="000000"/>
                </a:solidFill>
                <a:cs typeface="Calibri" panose="020F0502020204030204"/>
              </a:rPr>
              <a:t>afeitándo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me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Equivocándo</a:t>
            </a:r>
            <a:r>
              <a:rPr lang="en-US" dirty="0" err="1">
                <a:solidFill>
                  <a:srgbClr val="FF0000"/>
                </a:solidFill>
                <a:cs typeface="Calibri" panose="020F0502020204030204"/>
              </a:rPr>
              <a:t>se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Despertándo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se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alibri"/>
              </a:rPr>
              <a:t>El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verbo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está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en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imperativo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afirmativo</a:t>
            </a:r>
            <a:r>
              <a:rPr lang="en-US" dirty="0">
                <a:cs typeface="Calibri"/>
              </a:rPr>
              <a:t>: </a:t>
            </a:r>
            <a:r>
              <a:rPr lang="en-US" b="1" dirty="0" err="1">
                <a:cs typeface="Calibri"/>
              </a:rPr>
              <a:t>levánta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1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D5187078F22B47A17BEECF1688EA7C" ma:contentTypeVersion="3" ma:contentTypeDescription="Crie um novo documento." ma:contentTypeScope="" ma:versionID="bf84dd7a77ce94eb27b371b0be4207dc">
  <xsd:schema xmlns:xsd="http://www.w3.org/2001/XMLSchema" xmlns:xs="http://www.w3.org/2001/XMLSchema" xmlns:p="http://schemas.microsoft.com/office/2006/metadata/properties" xmlns:ns2="c9412316-4ae2-4b89-a329-15b8497771d3" targetNamespace="http://schemas.microsoft.com/office/2006/metadata/properties" ma:root="true" ma:fieldsID="c3b65a791417463d0b121245cc4b80c9" ns2:_="">
    <xsd:import namespace="c9412316-4ae2-4b89-a329-15b849777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2316-4ae2-4b89-a329-15b849777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A80D6F-6814-4DE2-8C89-ABAA2560CD66}"/>
</file>

<file path=customXml/itemProps2.xml><?xml version="1.0" encoding="utf-8"?>
<ds:datastoreItem xmlns:ds="http://schemas.openxmlformats.org/officeDocument/2006/customXml" ds:itemID="{46EFD0F4-2030-40F5-A3DE-1A6039700F7E}"/>
</file>

<file path=customXml/itemProps3.xml><?xml version="1.0" encoding="utf-8"?>
<ds:datastoreItem xmlns:ds="http://schemas.openxmlformats.org/officeDocument/2006/customXml" ds:itemID="{58A44C43-ABE6-44CC-8100-091FC0B262F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237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noway</vt:lpstr>
      <vt:lpstr>Office Theme</vt:lpstr>
      <vt:lpstr>Profesionales en su día a día</vt:lpstr>
      <vt:lpstr>Verbos reflexivos</vt:lpstr>
      <vt:lpstr>Verbos Reflexivos</vt:lpstr>
      <vt:lpstr>Otros Verbos</vt:lpstr>
      <vt:lpstr>Apresentação do PowerPoint</vt:lpstr>
      <vt:lpstr>Ejemplos:</vt:lpstr>
      <vt:lpstr>Rutina:</vt:lpstr>
      <vt:lpstr>Apresentação do PowerPoint</vt:lpstr>
      <vt:lpstr>Se usa el pronombre reflexivo después del verbo  cuando:</vt:lpstr>
      <vt:lpstr>Video verbos reflexivos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Santos</dc:creator>
  <cp:lastModifiedBy>Professores</cp:lastModifiedBy>
  <cp:revision>666</cp:revision>
  <dcterms:created xsi:type="dcterms:W3CDTF">2020-06-04T02:01:24Z</dcterms:created>
  <dcterms:modified xsi:type="dcterms:W3CDTF">2023-05-11T11:53:32Z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0x0101002CD5187078F22B47A17BEECF1688EA7C</vt:lpwstr>
  </property>
</Properties>
</file>