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7" r:id="rId1"/>
  </p:sldMasterIdLst>
  <p:notesMasterIdLst>
    <p:notesMasterId r:id="rId11"/>
  </p:notesMasterIdLst>
  <p:sldIdLst>
    <p:sldId id="258" r:id="rId2"/>
    <p:sldId id="263" r:id="rId3"/>
    <p:sldId id="256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1" d="100"/>
          <a:sy n="71" d="100"/>
        </p:scale>
        <p:origin x="9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5408F-D3A9-4203-9317-2BF804FF0FF6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39742-89E5-45A8-A479-2F1DBEE686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3082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39742-89E5-45A8-A479-2F1DBEE686E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137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C4A8-5A84-4B8D-9A7D-1E19DA1A1B18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9BD04-13BF-4346-98B0-DFD21F5C4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6037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C4A8-5A84-4B8D-9A7D-1E19DA1A1B18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9BD04-13BF-4346-98B0-DFD21F5C4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1837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C4A8-5A84-4B8D-9A7D-1E19DA1A1B18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9BD04-13BF-4346-98B0-DFD21F5C4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482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C4A8-5A84-4B8D-9A7D-1E19DA1A1B18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9BD04-13BF-4346-98B0-DFD21F5C4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9633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C4A8-5A84-4B8D-9A7D-1E19DA1A1B18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9BD04-13BF-4346-98B0-DFD21F5C4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3311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C4A8-5A84-4B8D-9A7D-1E19DA1A1B18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9BD04-13BF-4346-98B0-DFD21F5C4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9757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C4A8-5A84-4B8D-9A7D-1E19DA1A1B18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9BD04-13BF-4346-98B0-DFD21F5C4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47310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C4A8-5A84-4B8D-9A7D-1E19DA1A1B18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9BD04-13BF-4346-98B0-DFD21F5C4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9504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C4A8-5A84-4B8D-9A7D-1E19DA1A1B18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9BD04-13BF-4346-98B0-DFD21F5C4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691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C4A8-5A84-4B8D-9A7D-1E19DA1A1B18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B99BD04-13BF-4346-98B0-DFD21F5C4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1583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C4A8-5A84-4B8D-9A7D-1E19DA1A1B18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9BD04-13BF-4346-98B0-DFD21F5C4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890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C4A8-5A84-4B8D-9A7D-1E19DA1A1B18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9BD04-13BF-4346-98B0-DFD21F5C4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6848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C4A8-5A84-4B8D-9A7D-1E19DA1A1B18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9BD04-13BF-4346-98B0-DFD21F5C4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2979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C4A8-5A84-4B8D-9A7D-1E19DA1A1B18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9BD04-13BF-4346-98B0-DFD21F5C4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1624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C4A8-5A84-4B8D-9A7D-1E19DA1A1B18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9BD04-13BF-4346-98B0-DFD21F5C4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371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C4A8-5A84-4B8D-9A7D-1E19DA1A1B18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9BD04-13BF-4346-98B0-DFD21F5C4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0759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C4A8-5A84-4B8D-9A7D-1E19DA1A1B18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9BD04-13BF-4346-98B0-DFD21F5C4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644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E38C4A8-5A84-4B8D-9A7D-1E19DA1A1B18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99BD04-13BF-4346-98B0-DFD21F5C4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2082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1" r:id="rId14"/>
    <p:sldLayoutId id="2147483882" r:id="rId15"/>
    <p:sldLayoutId id="2147483883" r:id="rId16"/>
    <p:sldLayoutId id="214748388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1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ngsuh" panose="02030600000101010101" pitchFamily="18" charset="-127"/>
                <a:ea typeface="Gungsuh" panose="02030600000101010101" pitchFamily="18" charset="-127"/>
              </a:rPr>
              <a:t>Apresentação de A.S</a:t>
            </a:r>
            <a:br>
              <a:rPr lang="pt-BR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ngsuh" panose="02030600000101010101" pitchFamily="18" charset="-127"/>
                <a:ea typeface="Gungsuh" panose="02030600000101010101" pitchFamily="18" charset="-127"/>
              </a:rPr>
            </a:br>
            <a:r>
              <a:rPr lang="pt-B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ngsuh" panose="02030600000101010101" pitchFamily="18" charset="-127"/>
                <a:ea typeface="Gungsuh" panose="02030600000101010101" pitchFamily="18" charset="-127"/>
              </a:rPr>
              <a:t>Profissões da área de T.I</a:t>
            </a:r>
            <a:r>
              <a:rPr lang="pt-BR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ngsuh" panose="02030600000101010101" pitchFamily="18" charset="-127"/>
                <a:ea typeface="Gungsuh" panose="02030600000101010101" pitchFamily="18" charset="-127"/>
              </a:rPr>
              <a:t/>
            </a:r>
            <a:br>
              <a:rPr lang="pt-BR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ngsuh" panose="02030600000101010101" pitchFamily="18" charset="-127"/>
                <a:ea typeface="Gungsuh" panose="02030600000101010101" pitchFamily="18" charset="-127"/>
              </a:rPr>
            </a:b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3746759" y="3996267"/>
            <a:ext cx="77562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Che" panose="02030609000101010101" pitchFamily="49" charset="-127"/>
                <a:ea typeface="BatangChe" panose="02030609000101010101" pitchFamily="49" charset="-127"/>
              </a:rPr>
              <a:t>Gustavo Sergio Fernandes</a:t>
            </a:r>
          </a:p>
          <a:p>
            <a:pPr algn="r"/>
            <a:r>
              <a:rPr lang="pt-B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Che" panose="02030609000101010101" pitchFamily="49" charset="-127"/>
                <a:ea typeface="BatangChe" panose="02030609000101010101" pitchFamily="49" charset="-127"/>
              </a:rPr>
              <a:t>Jeferson da Silva Magalhães</a:t>
            </a:r>
          </a:p>
          <a:p>
            <a:pPr algn="r"/>
            <a:r>
              <a:rPr lang="pt-B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Che" panose="02030609000101010101" pitchFamily="49" charset="-127"/>
                <a:ea typeface="BatangChe" panose="02030609000101010101" pitchFamily="49" charset="-127"/>
              </a:rPr>
              <a:t>Laís de Assis Requena</a:t>
            </a:r>
          </a:p>
          <a:p>
            <a:pPr algn="r"/>
            <a:r>
              <a:rPr lang="pt-B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Che" panose="02030609000101010101" pitchFamily="49" charset="-127"/>
                <a:ea typeface="BatangChe" panose="02030609000101010101" pitchFamily="49" charset="-127"/>
              </a:rPr>
              <a:t>Márcio Augusto da Silva Santos</a:t>
            </a:r>
            <a:endParaRPr lang="pt-B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46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1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ngsuh" panose="02030600000101010101" pitchFamily="18" charset="-127"/>
                <a:ea typeface="Gungsuh" panose="02030600000101010101" pitchFamily="18" charset="-127"/>
              </a:rPr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09934" y="2438399"/>
            <a:ext cx="9367466" cy="31242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 smtClean="0"/>
              <a:t>Profissão ....................................................................................................... 3</a:t>
            </a:r>
          </a:p>
          <a:p>
            <a:pPr marL="0" indent="0">
              <a:buNone/>
            </a:pPr>
            <a:r>
              <a:rPr lang="pt-BR" dirty="0" smtClean="0"/>
              <a:t>O Que é um DBA? ......................................................................................... 4</a:t>
            </a:r>
          </a:p>
          <a:p>
            <a:pPr marL="0" indent="0">
              <a:buNone/>
            </a:pPr>
            <a:r>
              <a:rPr lang="pt-BR" dirty="0" smtClean="0"/>
              <a:t>O Que faz um DBA? ...................................................................................... 5</a:t>
            </a:r>
          </a:p>
          <a:p>
            <a:pPr marL="0" indent="0">
              <a:buNone/>
            </a:pPr>
            <a:r>
              <a:rPr lang="pt-BR" dirty="0" smtClean="0"/>
              <a:t>Formação Acadêmica ................................................................................... 6</a:t>
            </a:r>
          </a:p>
          <a:p>
            <a:pPr marL="0" indent="0">
              <a:buNone/>
            </a:pPr>
            <a:r>
              <a:rPr lang="pt-BR" dirty="0" smtClean="0"/>
              <a:t>Vantagens e Desvantagens ........................................................................... 7</a:t>
            </a:r>
          </a:p>
          <a:p>
            <a:pPr marL="0" indent="0">
              <a:buNone/>
            </a:pPr>
            <a:r>
              <a:rPr lang="pt-BR" dirty="0" smtClean="0"/>
              <a:t>Conclusão ..................................................................................................... 8</a:t>
            </a:r>
          </a:p>
          <a:p>
            <a:pPr marL="0" indent="0">
              <a:buNone/>
            </a:pPr>
            <a:r>
              <a:rPr lang="pt-BR" dirty="0" smtClean="0"/>
              <a:t>Referências Bibliográficas ............................................................................. 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451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1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266774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900" u="sng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ngsuh" panose="02030600000101010101" pitchFamily="18" charset="-127"/>
                <a:ea typeface="Gungsuh" panose="02030600000101010101" pitchFamily="18" charset="-127"/>
              </a:rPr>
              <a:t/>
            </a:r>
            <a:br>
              <a:rPr lang="pt-BR" sz="4900" u="sng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ngsuh" panose="02030600000101010101" pitchFamily="18" charset="-127"/>
                <a:ea typeface="Gungsuh" panose="02030600000101010101" pitchFamily="18" charset="-127"/>
              </a:rPr>
            </a:br>
            <a:r>
              <a:rPr lang="pt-BR" sz="4900" u="sng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ngsuh" panose="02030600000101010101" pitchFamily="18" charset="-127"/>
                <a:ea typeface="Gungsuh" panose="02030600000101010101" pitchFamily="18" charset="-127"/>
              </a:rPr>
              <a:t/>
            </a:r>
            <a:br>
              <a:rPr lang="pt-BR" sz="4900" u="sng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ngsuh" panose="02030600000101010101" pitchFamily="18" charset="-127"/>
                <a:ea typeface="Gungsuh" panose="02030600000101010101" pitchFamily="18" charset="-127"/>
              </a:rPr>
            </a:br>
            <a:r>
              <a:rPr lang="pt-BR" sz="4900" u="sng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ngsuh" panose="02030600000101010101" pitchFamily="18" charset="-127"/>
                <a:ea typeface="Gungsuh" panose="02030600000101010101" pitchFamily="18" charset="-127"/>
              </a:rPr>
              <a:t>Administrador de</a:t>
            </a:r>
            <a:r>
              <a:rPr lang="pt-BR" sz="5300" u="sng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ngsuh" panose="02030600000101010101" pitchFamily="18" charset="-127"/>
                <a:ea typeface="Gungsuh" panose="02030600000101010101" pitchFamily="18" charset="-127"/>
              </a:rPr>
              <a:t/>
            </a:r>
            <a:br>
              <a:rPr lang="pt-BR" sz="5300" u="sng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ngsuh" panose="02030600000101010101" pitchFamily="18" charset="-127"/>
                <a:ea typeface="Gungsuh" panose="02030600000101010101" pitchFamily="18" charset="-127"/>
              </a:rPr>
            </a:br>
            <a:r>
              <a:rPr lang="pt-BR" sz="53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ngsuh" panose="02030600000101010101" pitchFamily="18" charset="-127"/>
                <a:ea typeface="Gungsuh" panose="02030600000101010101" pitchFamily="18" charset="-127"/>
              </a:rPr>
              <a:t>Banco de Dados (DBA)  </a:t>
            </a:r>
            <a:endParaRPr lang="pt-BR" sz="5300" b="1" u="sng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631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ngsuh" panose="02030600000101010101" pitchFamily="18" charset="-127"/>
                <a:ea typeface="Gungsuh" panose="02030600000101010101" pitchFamily="18" charset="-127"/>
              </a:rPr>
              <a:t>O que é o Administrador de Banco de Dados?</a:t>
            </a:r>
            <a:endParaRPr lang="pt-BR" b="1" u="sng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587" y="2904868"/>
            <a:ext cx="2583437" cy="2536708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9" name="CaixaDeTexto 8"/>
          <p:cNvSpPr txBox="1"/>
          <p:nvPr/>
        </p:nvSpPr>
        <p:spPr>
          <a:xfrm>
            <a:off x="1484311" y="2786530"/>
            <a:ext cx="717559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ea typeface="BatangChe" panose="02030609000101010101" pitchFamily="49" charset="-127"/>
              </a:rPr>
              <a:t>O Administrador de Banco de Dados é um especialista responsável por cuidar da gestão, armazenamento e da segurança de todas as informações de uma empresa.</a:t>
            </a:r>
          </a:p>
          <a:p>
            <a:pPr algn="just"/>
            <a:r>
              <a:rPr lang="pt-BR" sz="2000" dirty="0" smtClean="0">
                <a:ea typeface="BatangChe" panose="02030609000101010101" pitchFamily="49" charset="-127"/>
              </a:rPr>
              <a:t>Antigamente, tal trabalho era feito por meio de documentos físicos em papel que eram armazenados em gaveteiros ou armários. Hoje em dia, isso é feito com dados e armazenamentos inteiramente digitais que obedecem diversas normas técnicas para o seu funcionamento.</a:t>
            </a:r>
          </a:p>
          <a:p>
            <a:pPr algn="just"/>
            <a:r>
              <a:rPr lang="pt-BR" sz="2000" dirty="0" smtClean="0">
                <a:ea typeface="BatangChe" panose="02030609000101010101" pitchFamily="49" charset="-127"/>
              </a:rPr>
              <a:t>O salário mínimo de um iniciante na área gira em torno de R$ </a:t>
            </a:r>
            <a:r>
              <a:rPr lang="pt-BR" sz="2000" dirty="0" smtClean="0">
                <a:ea typeface="BatangChe" panose="02030609000101010101" pitchFamily="49" charset="-127"/>
              </a:rPr>
              <a:t>2500,00 </a:t>
            </a:r>
            <a:r>
              <a:rPr lang="pt-BR" sz="2000" dirty="0" smtClean="0">
                <a:ea typeface="BatangChe" panose="02030609000101010101" pitchFamily="49" charset="-127"/>
              </a:rPr>
              <a:t>enquanto o de um veterano chega </a:t>
            </a:r>
            <a:r>
              <a:rPr lang="pt-BR" sz="2000" dirty="0">
                <a:ea typeface="BatangChe" panose="02030609000101010101" pitchFamily="49" charset="-127"/>
              </a:rPr>
              <a:t>à</a:t>
            </a:r>
            <a:r>
              <a:rPr lang="pt-BR" sz="2000" dirty="0" smtClean="0">
                <a:ea typeface="BatangChe" panose="02030609000101010101" pitchFamily="49" charset="-127"/>
              </a:rPr>
              <a:t> </a:t>
            </a:r>
            <a:r>
              <a:rPr lang="pt-BR" sz="2000" dirty="0" smtClean="0">
                <a:ea typeface="BatangChe" panose="02030609000101010101" pitchFamily="49" charset="-127"/>
              </a:rPr>
              <a:t>casa dos R$ 9000,00</a:t>
            </a:r>
            <a:endParaRPr lang="pt-BR" sz="2000" dirty="0">
              <a:ea typeface="BatangChe" panose="0203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52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1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00386" y="911715"/>
            <a:ext cx="4981035" cy="1752599"/>
          </a:xfrm>
        </p:spPr>
        <p:txBody>
          <a:bodyPr>
            <a:normAutofit/>
          </a:bodyPr>
          <a:lstStyle/>
          <a:p>
            <a:r>
              <a:rPr lang="pt-BR" sz="4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ngsuh" panose="02030600000101010101" pitchFamily="18" charset="-127"/>
                <a:ea typeface="Gungsuh" panose="02030600000101010101" pitchFamily="18" charset="-127"/>
              </a:rPr>
              <a:t>O que faz um D.B.A?</a:t>
            </a:r>
            <a:endParaRPr lang="pt-BR" sz="4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9824664" cy="3384177"/>
          </a:xfrm>
        </p:spPr>
        <p:txBody>
          <a:bodyPr numCol="1">
            <a:normAutofit/>
          </a:bodyPr>
          <a:lstStyle/>
          <a:p>
            <a:pPr>
              <a:buClr>
                <a:schemeClr val="tx1"/>
              </a:buClr>
            </a:pPr>
            <a:r>
              <a:rPr lang="pt-BR" sz="2800" dirty="0" smtClean="0">
                <a:ea typeface="BatangChe" panose="02030609000101010101" pitchFamily="49" charset="-127"/>
              </a:rPr>
              <a:t>Organiza as informações do banco de dados da empresa;</a:t>
            </a:r>
          </a:p>
          <a:p>
            <a:pPr>
              <a:buClr>
                <a:schemeClr val="tx1"/>
              </a:buClr>
            </a:pPr>
            <a:r>
              <a:rPr lang="pt-BR" sz="2800" dirty="0" smtClean="0">
                <a:ea typeface="BatangChe" panose="02030609000101010101" pitchFamily="49" charset="-127"/>
              </a:rPr>
              <a:t>Cria diretórios e subdiretórios;</a:t>
            </a:r>
          </a:p>
          <a:p>
            <a:pPr>
              <a:buClr>
                <a:schemeClr val="tx1"/>
              </a:buClr>
            </a:pPr>
            <a:r>
              <a:rPr lang="pt-BR" sz="2800" dirty="0" smtClean="0">
                <a:ea typeface="BatangChe" panose="02030609000101010101" pitchFamily="49" charset="-127"/>
              </a:rPr>
              <a:t>Cuida da segurança de arquivos;</a:t>
            </a:r>
          </a:p>
          <a:p>
            <a:pPr>
              <a:buClr>
                <a:schemeClr val="tx1"/>
              </a:buClr>
            </a:pPr>
            <a:r>
              <a:rPr lang="pt-BR" sz="2800" dirty="0" smtClean="0">
                <a:ea typeface="BatangChe" panose="02030609000101010101" pitchFamily="49" charset="-127"/>
              </a:rPr>
              <a:t>Gerencia licenças e determina quem tem acesso a cada tipo de arquivo;</a:t>
            </a:r>
          </a:p>
          <a:p>
            <a:pPr>
              <a:buClr>
                <a:schemeClr val="tx1"/>
              </a:buClr>
            </a:pPr>
            <a:r>
              <a:rPr lang="pt-BR" sz="2800" dirty="0" smtClean="0">
                <a:ea typeface="BatangChe" panose="02030609000101010101" pitchFamily="49" charset="-127"/>
              </a:rPr>
              <a:t>Faz backups dos dados do servidor.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601" y="922581"/>
            <a:ext cx="2619375" cy="17430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11" y="899794"/>
            <a:ext cx="2619375" cy="176720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941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1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9824" y="295837"/>
            <a:ext cx="9251576" cy="1752599"/>
          </a:xfrm>
        </p:spPr>
        <p:txBody>
          <a:bodyPr>
            <a:normAutofit fontScale="90000"/>
          </a:bodyPr>
          <a:lstStyle/>
          <a:p>
            <a:r>
              <a:rPr lang="pt-BR" sz="4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ngsuh" panose="02030600000101010101" pitchFamily="18" charset="-127"/>
                <a:ea typeface="Gungsuh" panose="02030600000101010101" pitchFamily="18" charset="-127"/>
              </a:rPr>
              <a:t>Formação acadêmica necessária para atuar na área:</a:t>
            </a:r>
            <a:endParaRPr lang="pt-BR" sz="4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138" y="2272553"/>
            <a:ext cx="4248803" cy="4154983"/>
          </a:xfrm>
          <a:effectLst>
            <a:softEdge rad="63500"/>
          </a:effectLst>
        </p:spPr>
      </p:pic>
      <p:sp>
        <p:nvSpPr>
          <p:cNvPr id="5" name="CaixaDeTexto 4"/>
          <p:cNvSpPr txBox="1"/>
          <p:nvPr/>
        </p:nvSpPr>
        <p:spPr>
          <a:xfrm>
            <a:off x="1492624" y="2568387"/>
            <a:ext cx="578223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smtClean="0">
                <a:ea typeface="BatangChe" panose="02030609000101010101" pitchFamily="49" charset="-127"/>
              </a:rPr>
              <a:t>Para atuar na área de DBA, é recomendado curso superior em engenharia da computação, processamento de dados ou informática.</a:t>
            </a:r>
          </a:p>
          <a:p>
            <a:r>
              <a:rPr lang="pt-BR" sz="2200" dirty="0" smtClean="0">
                <a:ea typeface="BatangChe" panose="02030609000101010101" pitchFamily="49" charset="-127"/>
              </a:rPr>
              <a:t>Assim como é necessário domínio de habilidades como, por exemplo, análise de desempenho de sistemas e gerenciamento de projetos. Também é necessário certa competência para a utilização de certas ferramentas como, Oracle, SQL-</a:t>
            </a:r>
            <a:r>
              <a:rPr lang="pt-BR" sz="2200" dirty="0" err="1" smtClean="0">
                <a:ea typeface="BatangChe" panose="02030609000101010101" pitchFamily="49" charset="-127"/>
              </a:rPr>
              <a:t>Station</a:t>
            </a:r>
            <a:r>
              <a:rPr lang="pt-BR" sz="2200" dirty="0" smtClean="0">
                <a:ea typeface="BatangChe" panose="02030609000101010101" pitchFamily="49" charset="-127"/>
              </a:rPr>
              <a:t>, </a:t>
            </a:r>
            <a:r>
              <a:rPr lang="pt-BR" sz="2200" dirty="0" err="1" smtClean="0">
                <a:ea typeface="BatangChe" panose="02030609000101010101" pitchFamily="49" charset="-127"/>
              </a:rPr>
              <a:t>ERwin</a:t>
            </a:r>
            <a:r>
              <a:rPr lang="pt-BR" sz="2200" dirty="0" smtClean="0">
                <a:ea typeface="BatangChe" panose="02030609000101010101" pitchFamily="49" charset="-127"/>
              </a:rPr>
              <a:t>, etc.</a:t>
            </a:r>
            <a:endParaRPr lang="pt-BR" sz="2200" dirty="0">
              <a:ea typeface="BatangChe" panose="0203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205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1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numCol="1">
            <a:normAutofit/>
          </a:bodyPr>
          <a:lstStyle/>
          <a:p>
            <a:r>
              <a:rPr lang="pt-BR" sz="4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ngsuhChe" panose="02030609000101010101" pitchFamily="49" charset="-127"/>
                <a:ea typeface="GungsuhChe" panose="02030609000101010101" pitchFamily="49" charset="-127"/>
              </a:rPr>
              <a:t>Vantagens e Desvantagens de ter um DBA</a:t>
            </a:r>
            <a:endParaRPr lang="pt-BR" sz="4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ngsuhChe" panose="02030609000101010101" pitchFamily="49" charset="-127"/>
              <a:ea typeface="GungsuhChe" panose="02030609000101010101" pitchFamily="49" charset="-127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Vantagens</a:t>
            </a:r>
          </a:p>
          <a:p>
            <a:pPr>
              <a:buClr>
                <a:schemeClr val="tx1"/>
              </a:buClr>
            </a:pPr>
            <a:r>
              <a:rPr lang="pt-B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Maior Segurança dos bancos de dados</a:t>
            </a:r>
          </a:p>
          <a:p>
            <a:pPr>
              <a:buClr>
                <a:schemeClr val="tx1"/>
              </a:buClr>
            </a:pPr>
            <a:r>
              <a:rPr lang="pt-B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Maior disponibilidade de informações</a:t>
            </a:r>
          </a:p>
          <a:p>
            <a:pPr>
              <a:buClr>
                <a:schemeClr val="tx1"/>
              </a:buClr>
            </a:pPr>
            <a:r>
              <a:rPr lang="pt-B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Manutenção constante do Banco de Dados</a:t>
            </a:r>
          </a:p>
          <a:p>
            <a:pPr>
              <a:buClr>
                <a:schemeClr val="tx1"/>
              </a:buClr>
            </a:pPr>
            <a:r>
              <a:rPr lang="pt-B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Otimização dos Processos</a:t>
            </a:r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607967" y="2570178"/>
            <a:ext cx="4895056" cy="3124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Desvantagens</a:t>
            </a:r>
            <a:endParaRPr lang="pt-B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Clr>
                <a:schemeClr val="tx1"/>
              </a:buClr>
            </a:pPr>
            <a:r>
              <a:rPr lang="pt-BR" sz="2000" dirty="0" smtClean="0"/>
              <a:t>Custo elevado para apenas uma pessoa</a:t>
            </a:r>
            <a:endParaRPr lang="pt-BR" sz="2000" dirty="0"/>
          </a:p>
          <a:p>
            <a:pPr marL="0" indent="0" algn="ctr">
              <a:buNone/>
            </a:pPr>
            <a:endParaRPr lang="pt-BR" sz="2000" u="sng" dirty="0"/>
          </a:p>
          <a:p>
            <a:pPr marL="0" indent="0" algn="ctr">
              <a:buNone/>
            </a:pPr>
            <a:endParaRPr lang="pt-BR" sz="2000" u="sng" dirty="0"/>
          </a:p>
          <a:p>
            <a:pPr marL="0" indent="0" algn="ctr">
              <a:buNone/>
            </a:pPr>
            <a:endParaRPr lang="pt-BR" sz="2800" u="sng" dirty="0" smtClean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941" y="4168588"/>
            <a:ext cx="4141694" cy="186914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2362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1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ngsuh" panose="02030600000101010101" pitchFamily="18" charset="-127"/>
                <a:ea typeface="Gungsuh" panose="02030600000101010101" pitchFamily="18" charset="-127"/>
              </a:rPr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pt-BR" dirty="0" smtClean="0"/>
              <a:t>Com a pesquisa realizada sobre Administração de Banco de Dados, podemos concluir que: A área de DBA é uma área que se encontra em grande aumento devido à expansão do Big Data, da era da digitalização e da globalização.</a:t>
            </a:r>
          </a:p>
          <a:p>
            <a:pPr marL="0" indent="0">
              <a:buNone/>
            </a:pPr>
            <a:r>
              <a:rPr lang="pt-BR" dirty="0" smtClean="0"/>
              <a:t>É uma área com um foco relativamente simples e que pode ser muito lucrativa mesmo em um início de carreira, por isso vale a pena investir nela. 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174" y="3025588"/>
            <a:ext cx="4895850" cy="2586317"/>
          </a:xfrm>
          <a:prstGeom prst="rect">
            <a:avLst/>
          </a:prstGeom>
          <a:solidFill>
            <a:srgbClr val="FFFFFF">
              <a:shade val="85000"/>
            </a:srgbClr>
          </a:solidFill>
          <a:ln w="5715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Left"/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2454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1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pt-BR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ngsuh" panose="02030600000101010101" pitchFamily="18" charset="-127"/>
                <a:ea typeface="Gungsuh" panose="02030600000101010101" pitchFamily="18" charset="-127"/>
              </a:rPr>
              <a:t>Referências Bibliográficas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96788" y="2666999"/>
            <a:ext cx="10582836" cy="3124201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pt-BR" sz="2800" dirty="0" smtClean="0"/>
              <a:t>Tecnologia.bandtec.com.br/carreiras-em-ti-areas-mais-valorizadas-e-seus-respectivos-salários</a:t>
            </a:r>
          </a:p>
          <a:p>
            <a:pPr marL="0" indent="0">
              <a:buNone/>
            </a:pPr>
            <a:r>
              <a:rPr lang="pt-BR" sz="2800" dirty="0" smtClean="0"/>
              <a:t>Profissoesemti.wordpress.com/as-</a:t>
            </a:r>
            <a:r>
              <a:rPr lang="pt-BR" sz="2800" dirty="0" err="1" smtClean="0"/>
              <a:t>profissoes</a:t>
            </a:r>
            <a:r>
              <a:rPr lang="pt-BR" sz="2800" dirty="0" smtClean="0"/>
              <a:t>-</a:t>
            </a:r>
            <a:r>
              <a:rPr lang="pt-BR" sz="2800" dirty="0" err="1" smtClean="0"/>
              <a:t>de-ti</a:t>
            </a:r>
            <a:endParaRPr lang="pt-BR" sz="2800" dirty="0" smtClean="0"/>
          </a:p>
          <a:p>
            <a:pPr marL="0" indent="0">
              <a:buNone/>
            </a:pPr>
            <a:r>
              <a:rPr lang="pt-BR" sz="2800" dirty="0" smtClean="0"/>
              <a:t>Blog.una.br/</a:t>
            </a:r>
            <a:r>
              <a:rPr lang="pt-BR" sz="2800" dirty="0" err="1" smtClean="0"/>
              <a:t>profissoes</a:t>
            </a:r>
            <a:r>
              <a:rPr lang="pt-BR" sz="2800" dirty="0" smtClean="0"/>
              <a:t>-de-ti-saiba-em-quais-apostar</a:t>
            </a:r>
          </a:p>
          <a:p>
            <a:pPr marL="0" indent="0">
              <a:buNone/>
            </a:pPr>
            <a:r>
              <a:rPr lang="pt-BR" sz="2800" dirty="0" smtClean="0"/>
              <a:t>Polo-it.com.br/blog/vantagens-de-ter-um-administrador-de-banco-de-dados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138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150</TotalTime>
  <Words>397</Words>
  <Application>Microsoft Office PowerPoint</Application>
  <PresentationFormat>Widescreen</PresentationFormat>
  <Paragraphs>45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BatangChe</vt:lpstr>
      <vt:lpstr>Gungsuh</vt:lpstr>
      <vt:lpstr>GungsuhChe</vt:lpstr>
      <vt:lpstr>Arial</vt:lpstr>
      <vt:lpstr>Calibri</vt:lpstr>
      <vt:lpstr>Corbel</vt:lpstr>
      <vt:lpstr>Paralaxe</vt:lpstr>
      <vt:lpstr>Apresentação de A.S Profissões da área de T.I </vt:lpstr>
      <vt:lpstr>Sumário</vt:lpstr>
      <vt:lpstr>  Administrador de Banco de Dados (DBA)  </vt:lpstr>
      <vt:lpstr>O que é o Administrador de Banco de Dados?</vt:lpstr>
      <vt:lpstr>O que faz um D.B.A?</vt:lpstr>
      <vt:lpstr>Formação acadêmica necessária para atuar na área:</vt:lpstr>
      <vt:lpstr>Vantagens e Desvantagens de ter um DBA</vt:lpstr>
      <vt:lpstr>Conclusão</vt:lpstr>
      <vt:lpstr>Referências Bibliográficas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EtecSapopemba</dc:creator>
  <cp:lastModifiedBy>EtecSapopemba</cp:lastModifiedBy>
  <cp:revision>16</cp:revision>
  <dcterms:created xsi:type="dcterms:W3CDTF">2018-04-23T17:01:45Z</dcterms:created>
  <dcterms:modified xsi:type="dcterms:W3CDTF">2018-04-24T17:38:20Z</dcterms:modified>
</cp:coreProperties>
</file>