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72"/>
  </p:notesMasterIdLst>
  <p:sldIdLst>
    <p:sldId id="267" r:id="rId2"/>
    <p:sldId id="290" r:id="rId3"/>
    <p:sldId id="291" r:id="rId4"/>
    <p:sldId id="292" r:id="rId5"/>
    <p:sldId id="293" r:id="rId6"/>
    <p:sldId id="294" r:id="rId7"/>
    <p:sldId id="295" r:id="rId8"/>
    <p:sldId id="296" r:id="rId9"/>
    <p:sldId id="297"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303" r:id="rId31"/>
    <p:sldId id="304" r:id="rId32"/>
    <p:sldId id="305" r:id="rId33"/>
    <p:sldId id="306" r:id="rId34"/>
    <p:sldId id="309" r:id="rId35"/>
    <p:sldId id="310" r:id="rId36"/>
    <p:sldId id="311" r:id="rId37"/>
    <p:sldId id="312" r:id="rId38"/>
    <p:sldId id="313"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298" r:id="rId67"/>
    <p:sldId id="299" r:id="rId68"/>
    <p:sldId id="300" r:id="rId69"/>
    <p:sldId id="301" r:id="rId70"/>
    <p:sldId id="317" r:id="rId71"/>
  </p:sldIdLst>
  <p:sldSz cx="9144000" cy="5143500" type="screen16x9"/>
  <p:notesSz cx="6858000" cy="9144000"/>
  <p:embeddedFontLst>
    <p:embeddedFont>
      <p:font typeface="Anton" pitchFamily="2" charset="0"/>
      <p:regular r:id="rId73"/>
    </p:embeddedFont>
    <p:embeddedFont>
      <p:font typeface="Calibri" panose="020F0502020204030204" pitchFamily="34" charset="0"/>
      <p:regular r:id="rId74"/>
      <p:bold r:id="rId75"/>
      <p:italic r:id="rId76"/>
      <p:boldItalic r:id="rId77"/>
    </p:embeddedFont>
    <p:embeddedFont>
      <p:font typeface="Consolas" panose="020B0609020204030204" pitchFamily="49" charset="0"/>
      <p:regular r:id="rId78"/>
      <p:bold r:id="rId79"/>
      <p:italic r:id="rId80"/>
      <p:boldItalic r:id="rId81"/>
    </p:embeddedFont>
    <p:embeddedFont>
      <p:font typeface="Helvetica Neue" panose="020B0604020202020204" charset="0"/>
      <p:regular r:id="rId82"/>
      <p:bold r:id="rId83"/>
      <p:italic r:id="rId84"/>
      <p:boldItalic r:id="rId85"/>
    </p:embeddedFont>
    <p:embeddedFont>
      <p:font typeface="Helvetica Neue Light" panose="020B0604020202020204" charset="0"/>
      <p:regular r:id="rId86"/>
      <p:bold r:id="rId87"/>
      <p:italic r:id="rId88"/>
      <p:boldItalic r:id="rId89"/>
    </p:embeddedFont>
    <p:embeddedFont>
      <p:font typeface="Poppins" panose="00000500000000000000" pitchFamily="2" charset="0"/>
      <p:regular r:id="rId90"/>
      <p:bold r:id="rId91"/>
      <p:italic r:id="rId92"/>
      <p:boldItalic r:id="rId93"/>
    </p:embeddedFont>
    <p:embeddedFont>
      <p:font typeface="Roboto Mono" panose="020B0604020202020204" charset="0"/>
      <p:regular r:id="rId94"/>
      <p:bold r:id="rId95"/>
      <p:italic r:id="rId96"/>
      <p:boldItalic r:id="rId9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564C3B-49D2-4EEC-911C-9EFEA05D89D0}">
  <a:tblStyle styleId="{B5564C3B-49D2-4EEC-911C-9EFEA05D89D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2.fntdata"/><Relationship Id="rId89" Type="http://schemas.openxmlformats.org/officeDocument/2006/relationships/font" Target="fonts/font1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font" Target="fonts/font18.fntdata"/><Relationship Id="rId95" Type="http://schemas.openxmlformats.org/officeDocument/2006/relationships/font" Target="fonts/font2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8.fntdata"/><Relationship Id="rId85" Type="http://schemas.openxmlformats.org/officeDocument/2006/relationships/font" Target="fonts/font13.fnt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font" Target="fonts/font16.fntdata"/><Relationship Id="rId91" Type="http://schemas.openxmlformats.org/officeDocument/2006/relationships/font" Target="fonts/font19.fntdata"/><Relationship Id="rId96"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 Id="rId94" Type="http://schemas.openxmlformats.org/officeDocument/2006/relationships/font" Target="fonts/font22.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97" Type="http://schemas.openxmlformats.org/officeDocument/2006/relationships/font" Target="fonts/font2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2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5.fntdata"/><Relationship Id="rId61" Type="http://schemas.openxmlformats.org/officeDocument/2006/relationships/slide" Target="slides/slide60.xml"/><Relationship Id="rId82"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5.fntdata"/><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93" Type="http://schemas.openxmlformats.org/officeDocument/2006/relationships/font" Target="fonts/font21.fntdata"/><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es.wikipedia.org/wiki/Sistema_Dewey_de_clasificaci%C3%B3n"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s.wikipedia.org/wiki/Columna_(base_de_datos)"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es.wikipedia.org/wiki/Clave_primaria" TargetMode="External"/><Relationship Id="rId4" Type="http://schemas.openxmlformats.org/officeDocument/2006/relationships/hyperlink" Target="https://es.wikipedia.org/wiki/Tabla_(base_de_datos)"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8" Type="http://schemas.openxmlformats.org/officeDocument/2006/relationships/hyperlink" Target="https://pt.wikipedia.org/wiki/GNU" TargetMode="External"/><Relationship Id="rId3" Type="http://schemas.openxmlformats.org/officeDocument/2006/relationships/hyperlink" Target="https://pt.wikipedia.org/wiki/MySQL_AB" TargetMode="External"/><Relationship Id="rId7" Type="http://schemas.openxmlformats.org/officeDocument/2006/relationships/hyperlink" Target="https://pt.wikipedia.org/wiki/Servidor_Apache"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pt.wikipedia.org/wiki/Oracle_Corporation" TargetMode="External"/><Relationship Id="rId5" Type="http://schemas.openxmlformats.org/officeDocument/2006/relationships/hyperlink" Target="https://pt.wikipedia.org/wiki/Sun_Microsystems" TargetMode="External"/><Relationship Id="rId10" Type="http://schemas.openxmlformats.org/officeDocument/2006/relationships/hyperlink" Target="https://pt.wikipedia.org/wiki/MySQL" TargetMode="External"/><Relationship Id="rId4" Type="http://schemas.openxmlformats.org/officeDocument/2006/relationships/hyperlink" Target="https://www.infosti.com.br/banco-de-dados-mysql/" TargetMode="External"/><Relationship Id="rId9" Type="http://schemas.openxmlformats.org/officeDocument/2006/relationships/hyperlink" Target="https://pt.wikipedia.org/wiki/MariaDB"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blog.devart.com/how-to-connect-to-mysql-server.html?gclid=EAIaIQobChMI7daGluW_8QIVbh-tBh1rlQvlEAAYAiAAEgL0QfD_BwE"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mysql.com/products/workbench/design/" TargetMode="External"/><Relationship Id="rId7" Type="http://schemas.openxmlformats.org/officeDocument/2006/relationships/hyperlink" Target="https://www.youtube.com/watch?v=X_umYKqKaF0"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www.mysql.com/products/workbench/" TargetMode="External"/><Relationship Id="rId5" Type="http://schemas.openxmlformats.org/officeDocument/2006/relationships/hyperlink" Target="https://www.mysql.com/products/workbench/admin/" TargetMode="External"/><Relationship Id="rId4" Type="http://schemas.openxmlformats.org/officeDocument/2006/relationships/hyperlink" Target="https://www.mysql.com/products/workbench/dev/"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sz="1300">
                <a:solidFill>
                  <a:schemeClr val="dk1"/>
                </a:solidFill>
              </a:rPr>
              <a:t>S</a:t>
            </a:r>
            <a:r>
              <a:rPr lang="pt-BR" sz="1800">
                <a:solidFill>
                  <a:srgbClr val="222222"/>
                </a:solidFill>
                <a:latin typeface="Arial"/>
                <a:ea typeface="Arial"/>
                <a:cs typeface="Arial"/>
                <a:sym typeface="Arial"/>
              </a:rPr>
              <a:t>e fragmentamos</a:t>
            </a:r>
            <a:r>
              <a:rPr lang="pt-BR" sz="1800">
                <a:latin typeface="Arial"/>
                <a:ea typeface="Arial"/>
                <a:cs typeface="Arial"/>
                <a:sym typeface="Arial"/>
              </a:rPr>
              <a:t> cada um dos dados ou registros salvos em uma tabela em um elemento independente do restante, devemos ter em mente que, em cada coluna da tabela, todos os campos são do mesmo tipo. É uma característica que define o modelo de dados relacional</a:t>
            </a:r>
            <a:r>
              <a:rPr lang="pt-BR" sz="1300">
                <a:solidFill>
                  <a:schemeClr val="dk1"/>
                </a:solidFill>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pt-BR" sz="1800">
                <a:latin typeface="Arial"/>
                <a:ea typeface="Arial"/>
                <a:cs typeface="Arial"/>
                <a:sym typeface="Arial"/>
              </a:rPr>
              <a:t>As tabelas nas DBs são compostas de duas estruturas</a:t>
            </a:r>
            <a:r>
              <a:rPr lang="pt-BR" sz="1300">
                <a:solidFill>
                  <a:srgbClr val="202122"/>
                </a:solidFill>
              </a:rPr>
              <a:t>:</a:t>
            </a:r>
            <a:endParaRPr sz="1300">
              <a:solidFill>
                <a:srgbClr val="202122"/>
              </a:solidFill>
            </a:endParaRPr>
          </a:p>
          <a:p>
            <a:pPr marL="457200" lvl="0" indent="-311150" algn="l" rtl="0">
              <a:lnSpc>
                <a:spcPct val="115000"/>
              </a:lnSpc>
              <a:spcBef>
                <a:spcPts val="900"/>
              </a:spcBef>
              <a:spcAft>
                <a:spcPts val="0"/>
              </a:spcAft>
              <a:buSzPts val="1300"/>
              <a:buChar char="●"/>
            </a:pPr>
            <a:r>
              <a:rPr lang="pt-BR" sz="1800" b="1">
                <a:solidFill>
                  <a:srgbClr val="434343"/>
                </a:solidFill>
                <a:latin typeface="Arial"/>
                <a:ea typeface="Arial"/>
                <a:cs typeface="Arial"/>
                <a:sym typeface="Arial"/>
              </a:rPr>
              <a:t>LINHAS</a:t>
            </a:r>
            <a:r>
              <a:rPr lang="pt-BR" sz="1800">
                <a:solidFill>
                  <a:srgbClr val="202122"/>
                </a:solidFill>
                <a:latin typeface="Arial"/>
                <a:ea typeface="Arial"/>
                <a:cs typeface="Arial"/>
                <a:sym typeface="Arial"/>
              </a:rPr>
              <a:t>: a primeira linha da tabela corresponde ao nome dos campos que a integram e é denominada </a:t>
            </a:r>
            <a:r>
              <a:rPr lang="pt-BR" sz="1800" b="1">
                <a:solidFill>
                  <a:srgbClr val="202122"/>
                </a:solidFill>
                <a:latin typeface="Arial"/>
                <a:ea typeface="Arial"/>
                <a:cs typeface="Arial"/>
                <a:sym typeface="Arial"/>
              </a:rPr>
              <a:t>esquema da tabela ou cabeçalho</a:t>
            </a:r>
            <a:r>
              <a:rPr lang="pt-BR" sz="1800">
                <a:solidFill>
                  <a:srgbClr val="202122"/>
                </a:solidFill>
                <a:latin typeface="Arial"/>
                <a:ea typeface="Arial"/>
                <a:cs typeface="Arial"/>
                <a:sym typeface="Arial"/>
              </a:rPr>
              <a:t>. O restante das linhas da tabela são os registros de dados.</a:t>
            </a:r>
            <a:endParaRPr sz="1300">
              <a:solidFill>
                <a:srgbClr val="202122"/>
              </a:solidFill>
            </a:endParaRPr>
          </a:p>
          <a:p>
            <a:pPr marL="457200" lvl="0" indent="-311150" algn="l" rtl="0">
              <a:lnSpc>
                <a:spcPct val="115000"/>
              </a:lnSpc>
              <a:spcBef>
                <a:spcPts val="0"/>
              </a:spcBef>
              <a:spcAft>
                <a:spcPts val="0"/>
              </a:spcAft>
              <a:buSzPts val="1300"/>
              <a:buChar char="●"/>
            </a:pPr>
            <a:r>
              <a:rPr lang="pt-BR" sz="1800" b="1">
                <a:solidFill>
                  <a:srgbClr val="434343"/>
                </a:solidFill>
                <a:latin typeface="Arial"/>
                <a:ea typeface="Arial"/>
                <a:cs typeface="Arial"/>
                <a:sym typeface="Arial"/>
              </a:rPr>
              <a:t>COLUNAS</a:t>
            </a:r>
            <a:r>
              <a:rPr lang="pt-BR" sz="1800">
                <a:solidFill>
                  <a:srgbClr val="434343"/>
                </a:solidFill>
                <a:latin typeface="Arial"/>
                <a:ea typeface="Arial"/>
                <a:cs typeface="Arial"/>
                <a:sym typeface="Arial"/>
              </a:rPr>
              <a:t>:</a:t>
            </a:r>
            <a:r>
              <a:rPr lang="pt-BR" sz="1800">
                <a:solidFill>
                  <a:srgbClr val="202122"/>
                </a:solidFill>
                <a:latin typeface="Arial"/>
                <a:ea typeface="Arial"/>
                <a:cs typeface="Arial"/>
                <a:sym typeface="Arial"/>
              </a:rPr>
              <a:t> correspondem ao nome do campo e a todos os dados que ela armazena para cada registro nessa posição.</a:t>
            </a:r>
            <a:endParaRPr sz="1300">
              <a:solidFill>
                <a:srgbClr val="202122"/>
              </a:solidFill>
            </a:endParaRPr>
          </a:p>
          <a:p>
            <a:pPr marL="457200" lvl="0" indent="0" algn="l" rtl="0">
              <a:lnSpc>
                <a:spcPct val="115000"/>
              </a:lnSpc>
              <a:spcBef>
                <a:spcPts val="0"/>
              </a:spcBef>
              <a:spcAft>
                <a:spcPts val="0"/>
              </a:spcAft>
              <a:buSzPts val="1100"/>
              <a:buNone/>
            </a:pPr>
            <a:r>
              <a:rPr lang="pt-BR" sz="1300">
                <a:solidFill>
                  <a:srgbClr val="202122"/>
                </a:solidFill>
              </a:rPr>
              <a:t>.</a:t>
            </a:r>
            <a:endParaRPr sz="1300">
              <a:solidFill>
                <a:srgbClr val="202122"/>
              </a:solidFill>
            </a:endParaRPr>
          </a:p>
          <a:p>
            <a:pPr marL="0" lvl="0" indent="0" algn="l" rtl="0">
              <a:lnSpc>
                <a:spcPct val="115000"/>
              </a:lnSpc>
              <a:spcBef>
                <a:spcPts val="500"/>
              </a:spcBef>
              <a:spcAft>
                <a:spcPts val="0"/>
              </a:spcAft>
              <a:buClr>
                <a:schemeClr val="dk1"/>
              </a:buClr>
              <a:buSzPts val="1100"/>
              <a:buFont typeface="Arial"/>
              <a:buNone/>
            </a:pPr>
            <a:r>
              <a:rPr lang="pt-BR" sz="1800">
                <a:solidFill>
                  <a:srgbClr val="202122"/>
                </a:solidFill>
                <a:latin typeface="Arial"/>
                <a:ea typeface="Arial"/>
                <a:cs typeface="Arial"/>
                <a:sym typeface="Arial"/>
              </a:rPr>
              <a:t>Na definição de cada campo, deve existir um nome único, com seu tipo de dado correspondente. Isso é útil na hora de manipular vários campos na tabela, uma vez que cada nome de campo deve ser diferente dos demais</a:t>
            </a:r>
            <a:r>
              <a:rPr lang="pt-BR" sz="1300">
                <a:solidFill>
                  <a:srgbClr val="202122"/>
                </a:solidFill>
              </a:rPr>
              <a:t>.</a:t>
            </a:r>
            <a:endParaRPr sz="1300">
              <a:solidFill>
                <a:srgbClr val="202122"/>
              </a:solidFill>
            </a:endParaRPr>
          </a:p>
          <a:p>
            <a:pPr marL="0" lvl="0" indent="0" algn="l" rtl="0">
              <a:lnSpc>
                <a:spcPct val="115000"/>
              </a:lnSpc>
              <a:spcBef>
                <a:spcPts val="500"/>
              </a:spcBef>
              <a:spcAft>
                <a:spcPts val="0"/>
              </a:spcAft>
              <a:buSzPts val="1100"/>
              <a:buNone/>
            </a:pPr>
            <a:r>
              <a:rPr lang="pt-BR" sz="1800">
                <a:solidFill>
                  <a:srgbClr val="202122"/>
                </a:solidFill>
                <a:latin typeface="Arial"/>
                <a:ea typeface="Arial"/>
                <a:cs typeface="Arial"/>
                <a:sym typeface="Arial"/>
              </a:rPr>
              <a:t>Além disso, é possível designar propriedades especiais para os campos que afetam os registros inseridos, propriedades do estilo que devem assumir valores únicos na coluna, ou que podem ser campos opcionais (ou seja, que pode conter valores nulos) etc.</a:t>
            </a:r>
            <a:endParaRPr sz="1300">
              <a:solidFill>
                <a:srgbClr val="202122"/>
              </a:solidFill>
            </a:endParaRPr>
          </a:p>
          <a:p>
            <a:pPr marL="0" lvl="0" indent="0" algn="l" rtl="0">
              <a:lnSpc>
                <a:spcPct val="115000"/>
              </a:lnSpc>
              <a:spcBef>
                <a:spcPts val="500"/>
              </a:spcBef>
              <a:spcAft>
                <a:spcPts val="0"/>
              </a:spcAft>
              <a:buSzPts val="1100"/>
              <a:buNone/>
            </a:pPr>
            <a:r>
              <a:rPr lang="pt-BR" sz="1300">
                <a:solidFill>
                  <a:srgbClr val="202122"/>
                </a:solidFill>
              </a:rPr>
              <a:t>Cada tabela criada deve ter um nome único em cada banco de dados, para torná-la acessível através do seu nome.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pt-BR" sz="1400">
                <a:latin typeface="Arial"/>
                <a:ea typeface="Arial"/>
                <a:cs typeface="Arial"/>
                <a:sym typeface="Arial"/>
              </a:rPr>
              <a:t>As tabelas nas DBs são compostas de duas estruturas</a:t>
            </a:r>
            <a:r>
              <a:rPr lang="pt-BR" sz="1100">
                <a:solidFill>
                  <a:srgbClr val="202122"/>
                </a:solidFill>
              </a:rPr>
              <a:t>:</a:t>
            </a:r>
            <a:endParaRPr/>
          </a:p>
          <a:p>
            <a:pPr marL="457200" lvl="0" indent="-311150" algn="l" rtl="0">
              <a:lnSpc>
                <a:spcPct val="115000"/>
              </a:lnSpc>
              <a:spcBef>
                <a:spcPts val="900"/>
              </a:spcBef>
              <a:spcAft>
                <a:spcPts val="0"/>
              </a:spcAft>
              <a:buSzPts val="1300"/>
              <a:buChar char="●"/>
            </a:pPr>
            <a:r>
              <a:rPr lang="pt-BR" sz="1400" b="1">
                <a:solidFill>
                  <a:srgbClr val="434343"/>
                </a:solidFill>
                <a:latin typeface="Arial"/>
                <a:ea typeface="Arial"/>
                <a:cs typeface="Arial"/>
                <a:sym typeface="Arial"/>
              </a:rPr>
              <a:t>LINHAS</a:t>
            </a:r>
            <a:r>
              <a:rPr lang="pt-BR" sz="1400">
                <a:solidFill>
                  <a:srgbClr val="202122"/>
                </a:solidFill>
                <a:latin typeface="Arial"/>
                <a:ea typeface="Arial"/>
                <a:cs typeface="Arial"/>
                <a:sym typeface="Arial"/>
              </a:rPr>
              <a:t>: </a:t>
            </a:r>
            <a:r>
              <a:rPr lang="pt-BR" sz="1400">
                <a:solidFill>
                  <a:srgbClr val="202122"/>
                </a:solidFill>
              </a:rPr>
              <a:t>A primeira linha da tabela corresponde ao nome dos campos que a integram e é denominada esquema da tabela ou cabeçalho. O resto das linhas da tabela são os registros de dados.</a:t>
            </a:r>
            <a:endParaRPr sz="1100">
              <a:solidFill>
                <a:srgbClr val="202122"/>
              </a:solidFill>
            </a:endParaRPr>
          </a:p>
          <a:p>
            <a:pPr marL="457200" lvl="0" indent="-311150" algn="l" rtl="0">
              <a:lnSpc>
                <a:spcPct val="115000"/>
              </a:lnSpc>
              <a:spcBef>
                <a:spcPts val="0"/>
              </a:spcBef>
              <a:spcAft>
                <a:spcPts val="0"/>
              </a:spcAft>
              <a:buSzPts val="1300"/>
              <a:buChar char="●"/>
            </a:pPr>
            <a:r>
              <a:rPr lang="pt-BR" sz="1400" b="1">
                <a:solidFill>
                  <a:srgbClr val="434343"/>
                </a:solidFill>
                <a:latin typeface="Arial"/>
                <a:ea typeface="Arial"/>
                <a:cs typeface="Arial"/>
                <a:sym typeface="Arial"/>
              </a:rPr>
              <a:t>COLUNAS</a:t>
            </a:r>
            <a:r>
              <a:rPr lang="pt-BR" sz="1400">
                <a:solidFill>
                  <a:srgbClr val="434343"/>
                </a:solidFill>
                <a:latin typeface="Arial"/>
                <a:ea typeface="Arial"/>
                <a:cs typeface="Arial"/>
                <a:sym typeface="Arial"/>
              </a:rPr>
              <a:t>:</a:t>
            </a:r>
            <a:r>
              <a:rPr lang="pt-BR" sz="1400">
                <a:solidFill>
                  <a:srgbClr val="202122"/>
                </a:solidFill>
                <a:latin typeface="Arial"/>
                <a:ea typeface="Arial"/>
                <a:cs typeface="Arial"/>
                <a:sym typeface="Arial"/>
              </a:rPr>
              <a:t> </a:t>
            </a:r>
            <a:r>
              <a:rPr lang="pt-BR" sz="1400">
                <a:solidFill>
                  <a:srgbClr val="202122"/>
                </a:solidFill>
              </a:rPr>
              <a:t>Correspondem ao nome do campo e a todos os dados que ela armazena para cada registro nesta posição.</a:t>
            </a:r>
            <a:endParaRPr sz="1100">
              <a:solidFill>
                <a:srgbClr val="202122"/>
              </a:solidFill>
            </a:endParaRPr>
          </a:p>
          <a:p>
            <a:pPr marL="457200" lvl="0" indent="0" algn="l" rtl="0">
              <a:lnSpc>
                <a:spcPct val="115000"/>
              </a:lnSpc>
              <a:spcBef>
                <a:spcPts val="0"/>
              </a:spcBef>
              <a:spcAft>
                <a:spcPts val="0"/>
              </a:spcAft>
              <a:buSzPts val="1100"/>
              <a:buNone/>
            </a:pPr>
            <a:r>
              <a:rPr lang="pt-BR" sz="1100">
                <a:solidFill>
                  <a:srgbClr val="202122"/>
                </a:solidFill>
              </a:rPr>
              <a:t>.</a:t>
            </a:r>
            <a:endParaRPr/>
          </a:p>
          <a:p>
            <a:pPr marL="0" lvl="0" indent="0" algn="l" rtl="0">
              <a:lnSpc>
                <a:spcPct val="115000"/>
              </a:lnSpc>
              <a:spcBef>
                <a:spcPts val="500"/>
              </a:spcBef>
              <a:spcAft>
                <a:spcPts val="0"/>
              </a:spcAft>
              <a:buClr>
                <a:schemeClr val="dk1"/>
              </a:buClr>
              <a:buSzPts val="1100"/>
              <a:buFont typeface="Arial"/>
              <a:buNone/>
            </a:pPr>
            <a:r>
              <a:rPr lang="pt-BR" sz="1400">
                <a:solidFill>
                  <a:srgbClr val="202122"/>
                </a:solidFill>
              </a:rPr>
              <a:t>Na definição de cada campo, deve existir um nome único, com seu tipo de dado correspondente. Isso é útil na hora de manipular vários campos na tabela, uma vez que cada nome de campo deve ser diferente dos demais.</a:t>
            </a:r>
            <a:endParaRPr sz="1400">
              <a:solidFill>
                <a:srgbClr val="202122"/>
              </a:solidFill>
            </a:endParaRPr>
          </a:p>
          <a:p>
            <a:pPr marL="0" lvl="0" indent="0" algn="l" rtl="0">
              <a:lnSpc>
                <a:spcPct val="115000"/>
              </a:lnSpc>
              <a:spcBef>
                <a:spcPts val="500"/>
              </a:spcBef>
              <a:spcAft>
                <a:spcPts val="0"/>
              </a:spcAft>
              <a:buClr>
                <a:schemeClr val="dk1"/>
              </a:buClr>
              <a:buSzPts val="1100"/>
              <a:buFont typeface="Arial"/>
              <a:buNone/>
            </a:pPr>
            <a:r>
              <a:rPr lang="pt-BR" sz="1400">
                <a:solidFill>
                  <a:srgbClr val="202122"/>
                </a:solidFill>
              </a:rPr>
              <a:t>Além disso, é possível designar propriedades especiais para os campos afetarem os registros inseridos, propriedades do estilo que devem assumir valores únicos na coluna, ou que podem ser campos opcionais (ou seja, que podem conter valores nulos) etc.</a:t>
            </a:r>
            <a:endParaRPr sz="1400">
              <a:solidFill>
                <a:srgbClr val="202122"/>
              </a:solidFill>
            </a:endParaRPr>
          </a:p>
          <a:p>
            <a:pPr marL="0" lvl="0" indent="0" algn="l" rtl="0">
              <a:lnSpc>
                <a:spcPct val="115000"/>
              </a:lnSpc>
              <a:spcBef>
                <a:spcPts val="500"/>
              </a:spcBef>
              <a:spcAft>
                <a:spcPts val="0"/>
              </a:spcAft>
              <a:buSzPts val="1100"/>
              <a:buNone/>
            </a:pPr>
            <a:r>
              <a:rPr lang="pt-BR" sz="1100">
                <a:solidFill>
                  <a:srgbClr val="202122"/>
                </a:solidFill>
              </a:rPr>
              <a:t>Cada tabela criada deve ter um nome único em cada banco de dados, para torná-la acessível através do seu nome.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pt-BR" sz="1800">
                <a:solidFill>
                  <a:srgbClr val="202122"/>
                </a:solidFill>
              </a:rPr>
              <a:t>O registro ou tupla representa um objeto único de dados, implicitamente estruturado dentro de uma tabela. Cada novo dado que vamos adicionando na tabela, constitui um novo registro, e o conjunto deles, constitui o total de dados que a tabela contém.</a:t>
            </a:r>
            <a:endParaRPr sz="1800">
              <a:solidFill>
                <a:srgbClr val="202122"/>
              </a:solidFill>
            </a:endParaRPr>
          </a:p>
          <a:p>
            <a:pPr marL="158750" lvl="0" indent="0" algn="l" rtl="0">
              <a:lnSpc>
                <a:spcPct val="100000"/>
              </a:lnSpc>
              <a:spcBef>
                <a:spcPts val="0"/>
              </a:spcBef>
              <a:spcAft>
                <a:spcPts val="0"/>
              </a:spcAft>
              <a:buClr>
                <a:schemeClr val="dk1"/>
              </a:buClr>
              <a:buSzPts val="1100"/>
              <a:buFont typeface="Arial"/>
              <a:buNone/>
            </a:pPr>
            <a:endParaRPr sz="1800">
              <a:solidFill>
                <a:srgbClr val="202122"/>
              </a:solidFill>
            </a:endParaRPr>
          </a:p>
          <a:p>
            <a:pPr marL="158750" lvl="0" indent="0" algn="l" rtl="0">
              <a:lnSpc>
                <a:spcPct val="100000"/>
              </a:lnSpc>
              <a:spcBef>
                <a:spcPts val="0"/>
              </a:spcBef>
              <a:spcAft>
                <a:spcPts val="0"/>
              </a:spcAft>
              <a:buSzPts val="1100"/>
              <a:buNone/>
            </a:pPr>
            <a:r>
              <a:rPr lang="pt-BR" sz="1800">
                <a:solidFill>
                  <a:srgbClr val="202122"/>
                </a:solidFill>
              </a:rPr>
              <a:t>Toda essa informação é consistente de forma individual e, em determinados casos, também de forma cruzada. </a:t>
            </a:r>
            <a:endParaRPr sz="1800">
              <a:solidFill>
                <a:srgbClr val="202122"/>
              </a:solidFill>
            </a:endParaRPr>
          </a:p>
          <a:p>
            <a:pPr marL="158750" lvl="0" indent="0" algn="l" rtl="0">
              <a:lnSpc>
                <a:spcPct val="100000"/>
              </a:lnSpc>
              <a:spcBef>
                <a:spcPts val="0"/>
              </a:spcBef>
              <a:spcAft>
                <a:spcPts val="0"/>
              </a:spcAft>
              <a:buClr>
                <a:schemeClr val="dk1"/>
              </a:buClr>
              <a:buSzPts val="1100"/>
              <a:buFont typeface="Arial"/>
              <a:buNone/>
            </a:pPr>
            <a:endParaRPr sz="1800">
              <a:solidFill>
                <a:srgbClr val="202122"/>
              </a:solidFill>
            </a:endParaRPr>
          </a:p>
          <a:p>
            <a:pPr marL="158750" lvl="0" indent="0" algn="l" rtl="0">
              <a:lnSpc>
                <a:spcPct val="100000"/>
              </a:lnSpc>
              <a:spcBef>
                <a:spcPts val="0"/>
              </a:spcBef>
              <a:spcAft>
                <a:spcPts val="0"/>
              </a:spcAft>
              <a:buClr>
                <a:schemeClr val="dk1"/>
              </a:buClr>
              <a:buSzPts val="1100"/>
              <a:buFont typeface="Arial"/>
              <a:buNone/>
            </a:pPr>
            <a:r>
              <a:rPr lang="pt-BR" sz="1800">
                <a:solidFill>
                  <a:srgbClr val="202122"/>
                </a:solidFill>
              </a:rPr>
              <a:t>Um dos requisitos do modelo relacional é que, em uma tabela, não deveria haver registros duplicados. Os dados devem ser diferentes em, pelo menos, um dos campos da linha ou do registro para cumprir com uma das regras do modelo relacional. </a:t>
            </a:r>
            <a:endParaRPr sz="1800">
              <a:solidFill>
                <a:srgbClr val="202122"/>
              </a:solidFill>
            </a:endParaRPr>
          </a:p>
          <a:p>
            <a:pPr marL="158750" lvl="0" indent="0" algn="l" rtl="0">
              <a:lnSpc>
                <a:spcPct val="100000"/>
              </a:lnSpc>
              <a:spcBef>
                <a:spcPts val="0"/>
              </a:spcBef>
              <a:spcAft>
                <a:spcPts val="0"/>
              </a:spcAft>
              <a:buClr>
                <a:schemeClr val="dk1"/>
              </a:buClr>
              <a:buSzPts val="1100"/>
              <a:buFont typeface="Arial"/>
              <a:buNone/>
            </a:pPr>
            <a:endParaRPr sz="1800">
              <a:solidFill>
                <a:srgbClr val="202122"/>
              </a:solidFill>
            </a:endParaRPr>
          </a:p>
          <a:p>
            <a:pPr marL="158750" lvl="0" indent="0" algn="l" rtl="0">
              <a:lnSpc>
                <a:spcPct val="100000"/>
              </a:lnSpc>
              <a:spcBef>
                <a:spcPts val="0"/>
              </a:spcBef>
              <a:spcAft>
                <a:spcPts val="0"/>
              </a:spcAft>
              <a:buSzPts val="1100"/>
              <a:buNone/>
            </a:pPr>
            <a:endParaRPr sz="1800">
              <a:solidFill>
                <a:srgbClr val="202122"/>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sz="1400"/>
              <a:t>“Vamos lembrar do primeiro exemplo abordado, referente aos registros de </a:t>
            </a:r>
            <a:r>
              <a:rPr lang="pt-BR" sz="1400" b="1"/>
              <a:t>compras e fornecedores.</a:t>
            </a:r>
            <a:r>
              <a:rPr lang="pt-BR" sz="1400"/>
              <a:t>”</a:t>
            </a:r>
            <a:endParaRPr/>
          </a:p>
          <a:p>
            <a:pPr marL="0" lvl="0" indent="0" algn="l" rtl="0">
              <a:lnSpc>
                <a:spcPct val="100000"/>
              </a:lnSpc>
              <a:spcBef>
                <a:spcPts val="0"/>
              </a:spcBef>
              <a:spcAft>
                <a:spcPts val="0"/>
              </a:spcAft>
              <a:buSzPts val="1100"/>
              <a:buNone/>
            </a:pPr>
            <a:endParaRPr sz="1400"/>
          </a:p>
          <a:p>
            <a:pPr marL="0" lvl="0" indent="0" algn="l" rtl="0">
              <a:lnSpc>
                <a:spcPct val="100000"/>
              </a:lnSpc>
              <a:spcBef>
                <a:spcPts val="0"/>
              </a:spcBef>
              <a:spcAft>
                <a:spcPts val="0"/>
              </a:spcAft>
              <a:buSzPts val="1100"/>
              <a:buNone/>
            </a:pPr>
            <a:r>
              <a:rPr lang="pt-BR" sz="1400"/>
              <a:t>A primeira coisa que fizemos para evitar a repetição contínua de informação foi separar, em duas tabelas, a informação pertinente às </a:t>
            </a:r>
            <a:r>
              <a:rPr lang="pt-BR" sz="1400" b="1"/>
              <a:t>compras</a:t>
            </a:r>
            <a:r>
              <a:rPr lang="pt-BR" sz="1400"/>
              <a:t> e aos </a:t>
            </a:r>
            <a:r>
              <a:rPr lang="pt-BR" sz="1400" b="1"/>
              <a:t>fornecedores</a:t>
            </a:r>
            <a:r>
              <a:rPr lang="pt-BR" sz="1400"/>
              <a:t>. Dessa forma, diminuímos o conteúdo repetido em uma das </a:t>
            </a:r>
            <a:r>
              <a:rPr lang="pt-BR" sz="1400" b="1"/>
              <a:t>tabelas</a:t>
            </a:r>
            <a:r>
              <a:rPr lang="pt-BR" sz="1400"/>
              <a:t>, simplificando-o em um </a:t>
            </a:r>
            <a:r>
              <a:rPr lang="pt-BR" sz="1400" b="1"/>
              <a:t>ID</a:t>
            </a:r>
            <a:r>
              <a:rPr lang="pt-BR" sz="1400"/>
              <a:t> ou </a:t>
            </a:r>
            <a:r>
              <a:rPr lang="pt-BR" sz="1400" b="1"/>
              <a:t>índice</a:t>
            </a:r>
            <a:r>
              <a:rPr lang="pt-BR" sz="1400"/>
              <a:t> </a:t>
            </a:r>
            <a:r>
              <a:rPr lang="pt-BR" sz="1400" b="1"/>
              <a:t>unívoco</a:t>
            </a:r>
            <a:r>
              <a:rPr lang="pt-BR" sz="1400"/>
              <a:t> que atribuímos a cada fornecedor.</a:t>
            </a:r>
            <a:endParaRPr/>
          </a:p>
          <a:p>
            <a:pPr marL="0" lvl="0" indent="0" algn="l" rtl="0">
              <a:lnSpc>
                <a:spcPct val="100000"/>
              </a:lnSpc>
              <a:spcBef>
                <a:spcPts val="0"/>
              </a:spcBef>
              <a:spcAft>
                <a:spcPts val="0"/>
              </a:spcAft>
              <a:buSzPts val="1100"/>
              <a:buNone/>
            </a:pPr>
            <a:endParaRPr sz="1400"/>
          </a:p>
          <a:p>
            <a:pPr marL="0" lvl="0" indent="0" algn="l" rtl="0">
              <a:lnSpc>
                <a:spcPct val="100000"/>
              </a:lnSpc>
              <a:spcBef>
                <a:spcPts val="0"/>
              </a:spcBef>
              <a:spcAft>
                <a:spcPts val="0"/>
              </a:spcAft>
              <a:buSzPts val="1100"/>
              <a:buNone/>
            </a:pPr>
            <a:r>
              <a:rPr lang="pt-BR" sz="1400"/>
              <a:t>Depois, mencionamos quantas tabelas poderiam surgir de uma nota fiscal de compras e algumas entidades dentro dela. Bom, é aqui que começaremos a ver uma maior complexidade quando tivermos que determinar uma estrutura de tabelas correta, para toda a informação que precisamos começar a armazenar.</a:t>
            </a:r>
            <a:endParaRPr/>
          </a:p>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sz="1400" b="1"/>
              <a:t>Favorece o processo de normalização, que permite eliminar a redundância e evitar a duplicidade de informação nos registros salvos.</a:t>
            </a:r>
            <a:endParaRPr sz="1400" b="1"/>
          </a:p>
          <a:p>
            <a:pPr marL="0" lvl="0" indent="0" algn="l" rtl="0">
              <a:lnSpc>
                <a:spcPct val="100000"/>
              </a:lnSpc>
              <a:spcBef>
                <a:spcPts val="0"/>
              </a:spcBef>
              <a:spcAft>
                <a:spcPts val="0"/>
              </a:spcAft>
              <a:buSzPts val="1100"/>
              <a:buNone/>
            </a:pPr>
            <a:endParaRPr sz="1400" b="1"/>
          </a:p>
          <a:p>
            <a:pPr marL="0" lvl="0" indent="0" algn="l" rtl="0">
              <a:lnSpc>
                <a:spcPct val="100000"/>
              </a:lnSpc>
              <a:spcBef>
                <a:spcPts val="0"/>
              </a:spcBef>
              <a:spcAft>
                <a:spcPts val="0"/>
              </a:spcAft>
              <a:buClr>
                <a:schemeClr val="dk1"/>
              </a:buClr>
              <a:buSzPts val="1100"/>
              <a:buFont typeface="Arial"/>
              <a:buNone/>
            </a:pPr>
            <a:r>
              <a:rPr lang="pt-BR" sz="1400" b="1"/>
              <a:t>Permite realizar consultas e obter relatórios de forma ágil e rápida por meio de SQL ou outra linguagem de banco de dados estruturada.</a:t>
            </a:r>
            <a:endParaRPr sz="1400" b="1"/>
          </a:p>
          <a:p>
            <a:pPr marL="0" lvl="0" indent="0" algn="l" rtl="0">
              <a:lnSpc>
                <a:spcPct val="100000"/>
              </a:lnSpc>
              <a:spcBef>
                <a:spcPts val="0"/>
              </a:spcBef>
              <a:spcAft>
                <a:spcPts val="0"/>
              </a:spcAft>
              <a:buSzPts val="1100"/>
              <a:buNone/>
            </a:pPr>
            <a:endParaRPr sz="1400" b="1"/>
          </a:p>
          <a:p>
            <a:pPr marL="0" lvl="0" indent="0" algn="l" rtl="0">
              <a:lnSpc>
                <a:spcPct val="100000"/>
              </a:lnSpc>
              <a:spcBef>
                <a:spcPts val="0"/>
              </a:spcBef>
              <a:spcAft>
                <a:spcPts val="0"/>
              </a:spcAft>
              <a:buClr>
                <a:schemeClr val="dk1"/>
              </a:buClr>
              <a:buSzPts val="1100"/>
              <a:buFont typeface="Arial"/>
              <a:buNone/>
            </a:pPr>
            <a:r>
              <a:rPr lang="pt-BR" sz="1400" b="1"/>
              <a:t>É possível criar uma ou várias relações entre as tabelas.</a:t>
            </a:r>
            <a:endParaRPr sz="1400" b="1"/>
          </a:p>
          <a:p>
            <a:pPr marL="0" lvl="0" indent="0" algn="l" rtl="0">
              <a:lnSpc>
                <a:spcPct val="100000"/>
              </a:lnSpc>
              <a:spcBef>
                <a:spcPts val="0"/>
              </a:spcBef>
              <a:spcAft>
                <a:spcPts val="0"/>
              </a:spcAft>
              <a:buSzPts val="1100"/>
              <a:buNone/>
            </a:pPr>
            <a:endParaRPr sz="1400" b="1"/>
          </a:p>
          <a:p>
            <a:pPr marL="0" lvl="0" indent="0" algn="l" rtl="0">
              <a:lnSpc>
                <a:spcPct val="100000"/>
              </a:lnSpc>
              <a:spcBef>
                <a:spcPts val="0"/>
              </a:spcBef>
              <a:spcAft>
                <a:spcPts val="0"/>
              </a:spcAft>
              <a:buClr>
                <a:schemeClr val="dk1"/>
              </a:buClr>
              <a:buSzPts val="1100"/>
              <a:buFont typeface="Arial"/>
              <a:buNone/>
            </a:pPr>
            <a:r>
              <a:rPr lang="pt-BR" sz="1400" b="1"/>
              <a:t>Garante a integridade referencial; se um registro está relacionado com outro registro de outra tabela, não permite que ele seja eliminado. </a:t>
            </a:r>
            <a:endParaRPr sz="1400" b="1"/>
          </a:p>
          <a:p>
            <a:pPr marL="0" lvl="0" indent="0" algn="l" rtl="0">
              <a:lnSpc>
                <a:spcPct val="100000"/>
              </a:lnSpc>
              <a:spcBef>
                <a:spcPts val="0"/>
              </a:spcBef>
              <a:spcAft>
                <a:spcPts val="0"/>
              </a:spcAft>
              <a:buClr>
                <a:schemeClr val="dk1"/>
              </a:buClr>
              <a:buSzPts val="1100"/>
              <a:buFont typeface="Arial"/>
              <a:buNone/>
            </a:pPr>
            <a:endParaRPr sz="1400" b="1"/>
          </a:p>
          <a:p>
            <a:pPr marL="0" lvl="0" indent="0" algn="l" rtl="0">
              <a:lnSpc>
                <a:spcPct val="100000"/>
              </a:lnSpc>
              <a:spcBef>
                <a:spcPts val="0"/>
              </a:spcBef>
              <a:spcAft>
                <a:spcPts val="0"/>
              </a:spcAft>
              <a:buSzPts val="1100"/>
              <a:buNone/>
            </a:pPr>
            <a:endParaRPr sz="1400" b="1"/>
          </a:p>
          <a:p>
            <a:pPr marL="0" lvl="0" indent="0" algn="l" rtl="0">
              <a:lnSpc>
                <a:spcPct val="100000"/>
              </a:lnSpc>
              <a:spcBef>
                <a:spcPts val="0"/>
              </a:spcBef>
              <a:spcAft>
                <a:spcPts val="0"/>
              </a:spcAft>
              <a:buSzPts val="1100"/>
              <a:buNone/>
            </a:pPr>
            <a:endParaRPr sz="1400"/>
          </a:p>
          <a:p>
            <a:pPr marL="0" lvl="0" indent="0" algn="l" rtl="0">
              <a:lnSpc>
                <a:spcPct val="100000"/>
              </a:lnSpc>
              <a:spcBef>
                <a:spcPts val="0"/>
              </a:spcBef>
              <a:spcAft>
                <a:spcPts val="0"/>
              </a:spcAft>
              <a:buSzPts val="1100"/>
              <a:buNone/>
            </a:pPr>
            <a:r>
              <a:rPr lang="pt-BR" sz="1400"/>
              <a:t>Além disso, considerando a informação acumulada, se pensamos basicamente na finalidade que acabaremos dando a ela, certamente veremos a possibilidade de </a:t>
            </a:r>
            <a:r>
              <a:rPr lang="pt-BR" sz="1400" b="1"/>
              <a:t>consultar dados</a:t>
            </a:r>
            <a:r>
              <a:rPr lang="pt-BR" sz="1400"/>
              <a:t> armazenados, </a:t>
            </a:r>
            <a:r>
              <a:rPr lang="pt-BR" sz="1400" b="1"/>
              <a:t>obter relatórios</a:t>
            </a:r>
            <a:r>
              <a:rPr lang="pt-BR" sz="1400"/>
              <a:t> variados de toda a informação ou seu histórico, </a:t>
            </a:r>
            <a:r>
              <a:rPr lang="pt-BR" sz="1400" b="1"/>
              <a:t>gerar métricas</a:t>
            </a:r>
            <a:r>
              <a:rPr lang="pt-BR" sz="1400"/>
              <a:t>, </a:t>
            </a:r>
            <a:r>
              <a:rPr lang="pt-BR" sz="1400" b="1"/>
              <a:t>avaliar tendências</a:t>
            </a:r>
            <a:r>
              <a:rPr lang="pt-BR" sz="1400"/>
              <a:t>, </a:t>
            </a:r>
            <a:r>
              <a:rPr lang="pt-BR" sz="1400" b="1"/>
              <a:t>elaborar prognósticos</a:t>
            </a:r>
            <a:r>
              <a:rPr lang="pt-BR" sz="1400"/>
              <a:t> e até poder </a:t>
            </a:r>
            <a:r>
              <a:rPr lang="pt-BR" sz="1400" b="1"/>
              <a:t>prestar contas</a:t>
            </a:r>
            <a:r>
              <a:rPr lang="pt-BR" sz="1400"/>
              <a:t> às </a:t>
            </a:r>
            <a:r>
              <a:rPr lang="pt-BR" sz="1400" b="1"/>
              <a:t>entidades de ar</a:t>
            </a:r>
            <a:r>
              <a:rPr lang="pt-BR" sz="1400" b="1">
                <a:solidFill>
                  <a:schemeClr val="dk1"/>
                </a:solidFill>
              </a:rPr>
              <a:t>recadação </a:t>
            </a:r>
            <a:r>
              <a:rPr lang="pt-BR" sz="1400" b="1"/>
              <a:t>governamentais</a:t>
            </a:r>
            <a:r>
              <a:rPr lang="pt-BR" sz="1400"/>
              <a:t>, quando se tratar de lucros comerciais.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6" name="Google Shape;49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9" name="Google Shape;41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sz="1800"/>
              <a:t>No exemplo, mostra-se que, para cada jogo que um usuário joga, ele pode dar seu voto uma única vez.</a:t>
            </a:r>
            <a:endParaRPr sz="1800"/>
          </a:p>
          <a:p>
            <a:pPr marL="0" lvl="0" indent="0" algn="l" rtl="0">
              <a:lnSpc>
                <a:spcPct val="100000"/>
              </a:lnSpc>
              <a:spcBef>
                <a:spcPts val="0"/>
              </a:spcBef>
              <a:spcAft>
                <a:spcPts val="0"/>
              </a:spcAft>
              <a:buSzPts val="1100"/>
              <a:buNone/>
            </a:pPr>
            <a:endParaRPr sz="18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sz="1800"/>
              <a:t>No exemplo apresentado, observa-se que um usuário de um sistema de jogos on-line é de um tipo (USER_TYPE) e, por sua vez, pode haver vários usuários do mesmo tipo.</a:t>
            </a:r>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pt-BR" sz="1400">
                <a:solidFill>
                  <a:schemeClr val="dk1"/>
                </a:solidFill>
              </a:rPr>
              <a:t>Outro exemplo quando geramos o faturamento de produtos. As tabelas de faturamento se dividem em: </a:t>
            </a:r>
            <a:endParaRPr/>
          </a:p>
          <a:p>
            <a:pPr marL="0" lvl="0" indent="0" algn="l" rtl="0">
              <a:lnSpc>
                <a:spcPct val="100000"/>
              </a:lnSpc>
              <a:spcBef>
                <a:spcPts val="0"/>
              </a:spcBef>
              <a:spcAft>
                <a:spcPts val="0"/>
              </a:spcAft>
              <a:buClr>
                <a:schemeClr val="dk1"/>
              </a:buClr>
              <a:buSzPts val="1100"/>
              <a:buFont typeface="Arial"/>
              <a:buNone/>
            </a:pPr>
            <a:r>
              <a:rPr lang="pt-BR" sz="1400">
                <a:solidFill>
                  <a:schemeClr val="dk1"/>
                </a:solidFill>
              </a:rPr>
              <a:t>De um lado, a</a:t>
            </a:r>
            <a:r>
              <a:rPr lang="pt-BR" sz="1400" b="1">
                <a:solidFill>
                  <a:schemeClr val="dk1"/>
                </a:solidFill>
              </a:rPr>
              <a:t> NOTA FISCAL </a:t>
            </a:r>
            <a:r>
              <a:rPr lang="pt-BR" sz="1400">
                <a:solidFill>
                  <a:schemeClr val="dk1"/>
                </a:solidFill>
              </a:rPr>
              <a:t>que representa o cabeçalho da nota fiscal que terá o tipo, o número (ambos únicos), a data e o </a:t>
            </a:r>
            <a:r>
              <a:rPr lang="pt-BR" sz="1400" b="1">
                <a:solidFill>
                  <a:schemeClr val="dk1"/>
                </a:solidFill>
              </a:rPr>
              <a:t>código de cliente </a:t>
            </a:r>
            <a:r>
              <a:rPr lang="pt-BR" sz="1400" b="0">
                <a:solidFill>
                  <a:schemeClr val="dk1"/>
                </a:solidFill>
              </a:rPr>
              <a:t>da nota fiscal</a:t>
            </a:r>
            <a:r>
              <a:rPr lang="pt-BR" sz="1400" b="1">
                <a:solidFill>
                  <a:schemeClr val="dk1"/>
                </a:solidFill>
              </a:rPr>
              <a:t>, </a:t>
            </a:r>
            <a:r>
              <a:rPr lang="pt-BR" sz="1400">
                <a:solidFill>
                  <a:schemeClr val="dk1"/>
                </a:solidFill>
              </a:rPr>
              <a:t>cuja informação completa, estará na tabela </a:t>
            </a:r>
            <a:r>
              <a:rPr lang="pt-BR" sz="1400" b="1">
                <a:solidFill>
                  <a:schemeClr val="dk1"/>
                </a:solidFill>
              </a:rPr>
              <a:t>CLIENTE, </a:t>
            </a:r>
            <a:r>
              <a:rPr lang="pt-BR" sz="1400" b="0">
                <a:solidFill>
                  <a:schemeClr val="dk1"/>
                </a:solidFill>
              </a:rPr>
              <a:t>que</a:t>
            </a:r>
            <a:r>
              <a:rPr lang="pt-BR" sz="1400" b="1">
                <a:solidFill>
                  <a:schemeClr val="dk1"/>
                </a:solidFill>
              </a:rPr>
              <a:t> </a:t>
            </a:r>
            <a:r>
              <a:rPr lang="pt-BR" sz="1400" b="0">
                <a:solidFill>
                  <a:schemeClr val="dk1"/>
                </a:solidFill>
              </a:rPr>
              <a:t>só está incluída </a:t>
            </a:r>
            <a:r>
              <a:rPr lang="pt-BR" sz="1400">
                <a:solidFill>
                  <a:schemeClr val="dk1"/>
                </a:solidFill>
              </a:rPr>
              <a:t>na nota fiscal. </a:t>
            </a: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a:p>
            <a:pPr marL="0" lvl="0" indent="0" algn="l" rtl="0">
              <a:lnSpc>
                <a:spcPct val="100000"/>
              </a:lnSpc>
              <a:spcBef>
                <a:spcPts val="0"/>
              </a:spcBef>
              <a:spcAft>
                <a:spcPts val="0"/>
              </a:spcAft>
              <a:buSzPts val="1100"/>
              <a:buNone/>
            </a:pPr>
            <a:endParaRPr sz="1400"/>
          </a:p>
          <a:p>
            <a:pPr marL="0" lvl="0" indent="0" algn="l" rtl="0">
              <a:lnSpc>
                <a:spcPct val="100000"/>
              </a:lnSpc>
              <a:spcBef>
                <a:spcPts val="0"/>
              </a:spcBef>
              <a:spcAft>
                <a:spcPts val="0"/>
              </a:spcAft>
              <a:buSzPts val="1100"/>
              <a:buNone/>
            </a:pPr>
            <a:endParaRPr sz="1400"/>
          </a:p>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500"/>
              </a:spcBef>
              <a:spcAft>
                <a:spcPts val="0"/>
              </a:spcAft>
              <a:buClr>
                <a:schemeClr val="dk1"/>
              </a:buClr>
              <a:buSzPts val="1100"/>
              <a:buFont typeface="Arial"/>
              <a:buNone/>
            </a:pPr>
            <a:r>
              <a:rPr lang="pt-BR" sz="1800"/>
              <a:t>Uma chave primária compreende uma coluna ou conjunto de colunas. Não pode haver duas linhas em uma tabela que tenham a mesma chave primária.</a:t>
            </a:r>
            <a:endParaRPr sz="1800"/>
          </a:p>
          <a:p>
            <a:pPr marL="0" lvl="0" indent="0" algn="l" rtl="0">
              <a:lnSpc>
                <a:spcPct val="150000"/>
              </a:lnSpc>
              <a:spcBef>
                <a:spcPts val="500"/>
              </a:spcBef>
              <a:spcAft>
                <a:spcPts val="0"/>
              </a:spcAft>
              <a:buSzPts val="1100"/>
              <a:buNone/>
            </a:pPr>
            <a:r>
              <a:rPr lang="pt-BR" sz="1800"/>
              <a:t>Exemplos de chaves primárias:  DNI (associado a uma pessoa) ou ISBN (associado a um livro).</a:t>
            </a:r>
            <a:endParaRPr sz="1800"/>
          </a:p>
          <a:p>
            <a:pPr marL="0" lvl="0" indent="0" algn="l" rtl="0">
              <a:lnSpc>
                <a:spcPct val="150000"/>
              </a:lnSpc>
              <a:spcBef>
                <a:spcPts val="500"/>
              </a:spcBef>
              <a:spcAft>
                <a:spcPts val="0"/>
              </a:spcAft>
              <a:buSzPts val="1100"/>
              <a:buNone/>
            </a:pPr>
            <a:r>
              <a:rPr lang="pt-BR" sz="1400">
                <a:solidFill>
                  <a:schemeClr val="dk1"/>
                </a:solidFill>
              </a:rPr>
              <a:t> As listas telefônicas e dicionários não podem usar nomes ou palavras ou </a:t>
            </a:r>
            <a:r>
              <a:rPr lang="pt-BR" sz="1400">
                <a:solidFill>
                  <a:schemeClr val="dk1"/>
                </a:solidFill>
                <a:uFill>
                  <a:noFill/>
                </a:uFill>
                <a:hlinkClick r:id="rId3">
                  <a:extLst>
                    <a:ext uri="{A12FA001-AC4F-418D-AE19-62706E023703}">
                      <ahyp:hlinkClr xmlns:ahyp="http://schemas.microsoft.com/office/drawing/2018/hyperlinkcolor" val="tx"/>
                    </a:ext>
                  </a:extLst>
                </a:hlinkClick>
              </a:rPr>
              <a:t>números do sistema decimal de Dewey</a:t>
            </a:r>
            <a:r>
              <a:rPr lang="pt-BR" sz="1400">
                <a:solidFill>
                  <a:schemeClr val="dk1"/>
                </a:solidFill>
              </a:rPr>
              <a:t> como chaves candidatas, porque não identificam univocamente números de telefone ou palavras</a:t>
            </a:r>
            <a:r>
              <a:rPr lang="pt-BR" sz="1400">
                <a:solidFill>
                  <a:srgbClr val="202122"/>
                </a:solidFill>
              </a:rPr>
              <a:t>.</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50000"/>
              </a:lnSpc>
              <a:spcBef>
                <a:spcPts val="500"/>
              </a:spcBef>
              <a:spcAft>
                <a:spcPts val="0"/>
              </a:spcAft>
              <a:buSzPts val="1100"/>
              <a:buNone/>
            </a:pPr>
            <a:r>
              <a:rPr lang="pt-BR" sz="1800">
                <a:solidFill>
                  <a:schemeClr val="dk1"/>
                </a:solidFill>
                <a:latin typeface="Arial"/>
                <a:ea typeface="Arial"/>
                <a:cs typeface="Arial"/>
                <a:sym typeface="Arial"/>
              </a:rPr>
              <a:t>A chave estrangeira identifica uma </a:t>
            </a:r>
            <a:r>
              <a:rPr lang="pt-BR" sz="1800" u="sng" strike="noStrik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coluna</a:t>
            </a:r>
            <a:r>
              <a:rPr lang="pt-BR" sz="1800">
                <a:solidFill>
                  <a:schemeClr val="dk1"/>
                </a:solidFill>
                <a:latin typeface="Arial"/>
                <a:ea typeface="Arial"/>
                <a:cs typeface="Arial"/>
                <a:sym typeface="Arial"/>
              </a:rPr>
              <a:t> ou grupo de colunas em uma </a:t>
            </a:r>
            <a:r>
              <a:rPr lang="pt-BR" sz="1800" u="sng" strike="noStrike">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tabela</a:t>
            </a:r>
            <a:r>
              <a:rPr lang="pt-BR" sz="1800">
                <a:solidFill>
                  <a:schemeClr val="dk1"/>
                </a:solidFill>
                <a:latin typeface="Arial"/>
                <a:ea typeface="Arial"/>
                <a:cs typeface="Arial"/>
                <a:sym typeface="Arial"/>
              </a:rPr>
              <a:t> (</a:t>
            </a:r>
            <a:r>
              <a:rPr lang="pt-BR" sz="1800" i="1">
                <a:solidFill>
                  <a:schemeClr val="dk1"/>
                </a:solidFill>
                <a:latin typeface="Arial"/>
                <a:ea typeface="Arial"/>
                <a:cs typeface="Arial"/>
                <a:sym typeface="Arial"/>
              </a:rPr>
              <a:t>tabela-filha ou de referência</a:t>
            </a:r>
            <a:r>
              <a:rPr lang="pt-BR" sz="1800">
                <a:solidFill>
                  <a:schemeClr val="dk1"/>
                </a:solidFill>
                <a:latin typeface="Arial"/>
                <a:ea typeface="Arial"/>
                <a:cs typeface="Arial"/>
                <a:sym typeface="Arial"/>
              </a:rPr>
              <a:t>) que se refere a uma coluna ou grupo de colunas em outra tabela (</a:t>
            </a:r>
            <a:r>
              <a:rPr lang="pt-BR" sz="1800" i="1">
                <a:solidFill>
                  <a:schemeClr val="dk1"/>
                </a:solidFill>
                <a:latin typeface="Arial"/>
                <a:ea typeface="Arial"/>
                <a:cs typeface="Arial"/>
                <a:sym typeface="Arial"/>
              </a:rPr>
              <a:t>tabela-pai ou referenciada</a:t>
            </a:r>
            <a:r>
              <a:rPr lang="pt-BR" sz="1800">
                <a:solidFill>
                  <a:schemeClr val="dk1"/>
                </a:solidFill>
                <a:latin typeface="Arial"/>
                <a:ea typeface="Arial"/>
                <a:cs typeface="Arial"/>
                <a:sym typeface="Arial"/>
              </a:rPr>
              <a:t>). As colunas na tabela-filha devem ser a </a:t>
            </a:r>
            <a:r>
              <a:rPr lang="pt-BR" sz="1800" u="sng" strike="noStrike">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chave primária</a:t>
            </a:r>
            <a:r>
              <a:rPr lang="pt-BR" sz="1800">
                <a:solidFill>
                  <a:schemeClr val="dk1"/>
                </a:solidFill>
                <a:latin typeface="Arial"/>
                <a:ea typeface="Arial"/>
                <a:cs typeface="Arial"/>
                <a:sym typeface="Arial"/>
              </a:rPr>
              <a:t> ou outra chave candidata na tabela-pai.</a:t>
            </a:r>
            <a:endParaRPr/>
          </a:p>
          <a:p>
            <a:pPr marL="158750" lvl="0" indent="0" algn="l" rtl="0">
              <a:lnSpc>
                <a:spcPct val="150000"/>
              </a:lnSpc>
              <a:spcBef>
                <a:spcPts val="500"/>
              </a:spcBef>
              <a:spcAft>
                <a:spcPts val="0"/>
              </a:spcAft>
              <a:buSzPts val="1100"/>
              <a:buNone/>
            </a:pPr>
            <a:endParaRPr sz="1800">
              <a:solidFill>
                <a:schemeClr val="dk1"/>
              </a:solidFill>
              <a:latin typeface="Arial"/>
              <a:ea typeface="Arial"/>
              <a:cs typeface="Arial"/>
              <a:sym typeface="Arial"/>
            </a:endParaRPr>
          </a:p>
          <a:p>
            <a:pPr marL="158750" lvl="0" indent="0" algn="l" rtl="0">
              <a:lnSpc>
                <a:spcPct val="100000"/>
              </a:lnSpc>
              <a:spcBef>
                <a:spcPts val="0"/>
              </a:spcBef>
              <a:spcAft>
                <a:spcPts val="0"/>
              </a:spcAft>
              <a:buSzPts val="1100"/>
              <a:buNone/>
            </a:pPr>
            <a:r>
              <a:rPr lang="pt-BR" sz="1800">
                <a:solidFill>
                  <a:schemeClr val="dk1"/>
                </a:solidFill>
                <a:latin typeface="Arial"/>
                <a:ea typeface="Arial"/>
                <a:cs typeface="Arial"/>
                <a:sym typeface="Arial"/>
              </a:rPr>
              <a:t>Os valores em uma linha das colunas de referência devem existir somente em uma linha na tabela referenciada. Assim, uma linha na tabela de referência  não pode conter valores que não existem na tabela referenciada. Dessa forma, as referências podem ser criadas para vincular ou relacionar informações. Isso é uma parte essencial da normatização de bancos de dados. Muitas linhas na tabela de referência  podem fazer referência, vincular-se ou relacionar-se à mesma linha na tabela referenciada. Isso se reflete, principalmente, em um relacionamento um (</a:t>
            </a:r>
            <a:r>
              <a:rPr lang="pt-BR" sz="1800" i="1">
                <a:solidFill>
                  <a:schemeClr val="dk1"/>
                </a:solidFill>
                <a:latin typeface="Arial"/>
                <a:ea typeface="Arial"/>
                <a:cs typeface="Arial"/>
                <a:sym typeface="Arial"/>
              </a:rPr>
              <a:t>tabela-pai ou referenciada</a:t>
            </a:r>
            <a:r>
              <a:rPr lang="pt-BR" sz="1800">
                <a:solidFill>
                  <a:schemeClr val="dk1"/>
                </a:solidFill>
                <a:latin typeface="Arial"/>
                <a:ea typeface="Arial"/>
                <a:cs typeface="Arial"/>
                <a:sym typeface="Arial"/>
              </a:rPr>
              <a:t>) para muitos (</a:t>
            </a:r>
            <a:r>
              <a:rPr lang="pt-BR" sz="1800" i="1">
                <a:solidFill>
                  <a:schemeClr val="dk1"/>
                </a:solidFill>
                <a:latin typeface="Arial"/>
                <a:ea typeface="Arial"/>
                <a:cs typeface="Arial"/>
                <a:sym typeface="Arial"/>
              </a:rPr>
              <a:t>tabela-filha ou </a:t>
            </a:r>
            <a:r>
              <a:rPr lang="pt-BR" sz="1800">
                <a:solidFill>
                  <a:schemeClr val="dk1"/>
                </a:solidFill>
                <a:latin typeface="Arial"/>
                <a:ea typeface="Arial"/>
                <a:cs typeface="Arial"/>
                <a:sym typeface="Arial"/>
              </a:rPr>
              <a:t>de referência).</a:t>
            </a:r>
            <a:endParaRPr sz="1400">
              <a:solidFill>
                <a:schemeClr val="dk1"/>
              </a:solidFill>
            </a:endParaRPr>
          </a:p>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2" name="Google Shape;472;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pt-BR" sz="1800">
                <a:solidFill>
                  <a:schemeClr val="dk1"/>
                </a:solidFill>
                <a:highlight>
                  <a:srgbClr val="FFFFFF"/>
                </a:highlight>
              </a:rPr>
              <a:t>É definido como uma estrutura de dados que melhora a velocidade das operações, por meio de um identificador único de cada linha de uma tabela, o que permite um rápido acesso aos registros de uma tabela em um banco de dados.</a:t>
            </a:r>
            <a:endParaRPr sz="1800">
              <a:solidFill>
                <a:schemeClr val="dk1"/>
              </a:solidFill>
              <a:highlight>
                <a:srgbClr val="FFFFFF"/>
              </a:highlight>
            </a:endParaRPr>
          </a:p>
          <a:p>
            <a:pPr marL="158750" lvl="0" indent="0" algn="l" rtl="0">
              <a:lnSpc>
                <a:spcPct val="100000"/>
              </a:lnSpc>
              <a:spcBef>
                <a:spcPts val="0"/>
              </a:spcBef>
              <a:spcAft>
                <a:spcPts val="0"/>
              </a:spcAft>
              <a:buClr>
                <a:schemeClr val="dk1"/>
              </a:buClr>
              <a:buSzPts val="1100"/>
              <a:buFont typeface="Arial"/>
              <a:buNone/>
            </a:pPr>
            <a:endParaRPr sz="1800">
              <a:solidFill>
                <a:schemeClr val="dk1"/>
              </a:solidFill>
              <a:highlight>
                <a:srgbClr val="FFFFFF"/>
              </a:highlight>
            </a:endParaRPr>
          </a:p>
          <a:p>
            <a:pPr marL="158750" lvl="0" indent="0" algn="l" rtl="0">
              <a:lnSpc>
                <a:spcPct val="100000"/>
              </a:lnSpc>
              <a:spcBef>
                <a:spcPts val="0"/>
              </a:spcBef>
              <a:spcAft>
                <a:spcPts val="0"/>
              </a:spcAft>
              <a:buClr>
                <a:schemeClr val="dk1"/>
              </a:buClr>
              <a:buSzPts val="1100"/>
              <a:buFont typeface="Arial"/>
              <a:buNone/>
            </a:pPr>
            <a:r>
              <a:rPr lang="pt-BR" sz="1800">
                <a:solidFill>
                  <a:schemeClr val="dk1"/>
                </a:solidFill>
                <a:highlight>
                  <a:srgbClr val="FFFFFF"/>
                </a:highlight>
              </a:rPr>
              <a:t>O índice tem um funcionamento similar ao índice de um livro e salva pares de elementos: o elemento que se deseja indexar e sua posição no banco de dados. Para buscar um elemento que esteja indexado, só é preciso buscá-lo no índice para, uma vez que seja encontrado, obter um registro que esteja na posição marcada pelo índice.</a:t>
            </a:r>
            <a:endParaRPr sz="1800">
              <a:solidFill>
                <a:schemeClr val="dk1"/>
              </a:solidFill>
              <a:highlight>
                <a:srgbClr val="FFFFFF"/>
              </a:highlight>
            </a:endParaRPr>
          </a:p>
          <a:p>
            <a:pPr marL="158750" lvl="0" indent="0" algn="l" rtl="0">
              <a:lnSpc>
                <a:spcPct val="100000"/>
              </a:lnSpc>
              <a:spcBef>
                <a:spcPts val="0"/>
              </a:spcBef>
              <a:spcAft>
                <a:spcPts val="0"/>
              </a:spcAft>
              <a:buSzPts val="1100"/>
              <a:buNone/>
            </a:pPr>
            <a:endParaRPr sz="1800">
              <a:solidFill>
                <a:schemeClr val="dk1"/>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1" name="Google Shape;48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solidFill>
                <a:srgbClr val="202124"/>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100"/>
              <a:buFont typeface="Arial"/>
              <a:buNone/>
            </a:pPr>
            <a:r>
              <a:rPr lang="pt-BR" sz="1800"/>
              <a:t>Quando falamos de entidade, nos referimos pontualmente a um objeto ou conceito do mundo real que se diferencia de outro objeto, mesmo quando ambos são do mesmo tipo. Um exemplo disso seriam as pessoas. Em si, uma pessoa é única pelo seu DNA, não se parece a nenhuma outra pessoa, nem mesmo nos casos em que encontramos gêmeos ou trigêmeos. Cada uma dessas pessoas continuará tendo seu próprio DNA que a identifica como indivíduo.</a:t>
            </a:r>
            <a:endParaRPr sz="1800"/>
          </a:p>
          <a:p>
            <a:pPr marL="158750" lvl="0" indent="0" algn="l" rtl="0">
              <a:lnSpc>
                <a:spcPct val="100000"/>
              </a:lnSpc>
              <a:spcBef>
                <a:spcPts val="0"/>
              </a:spcBef>
              <a:spcAft>
                <a:spcPts val="0"/>
              </a:spcAft>
              <a:buSzPts val="1100"/>
              <a:buNone/>
            </a:pPr>
            <a:endParaRPr sz="1800"/>
          </a:p>
          <a:p>
            <a:pPr marL="158750" lvl="0" indent="0" algn="l" rtl="0">
              <a:lnSpc>
                <a:spcPct val="100000"/>
              </a:lnSpc>
              <a:spcBef>
                <a:spcPts val="0"/>
              </a:spcBef>
              <a:spcAft>
                <a:spcPts val="0"/>
              </a:spcAft>
              <a:buClr>
                <a:schemeClr val="dk1"/>
              </a:buClr>
              <a:buSzPts val="1100"/>
              <a:buFont typeface="Arial"/>
              <a:buNone/>
            </a:pPr>
            <a:r>
              <a:rPr lang="pt-BR" sz="1800"/>
              <a:t>Uma casa pode ser outro claro exemplo. Mesmo quando vemos um bairro que foi construído com casas exatamente iguais, com a mesma distribuição e elementos que a compõem, cada uma das casas será diferente da outra simplesmente porque seu endereço difere dos demais.</a:t>
            </a:r>
            <a:endParaRPr sz="1800"/>
          </a:p>
          <a:p>
            <a:pPr marL="158750" lvl="0" indent="0" algn="l" rtl="0">
              <a:lnSpc>
                <a:spcPct val="100000"/>
              </a:lnSpc>
              <a:spcBef>
                <a:spcPts val="0"/>
              </a:spcBef>
              <a:spcAft>
                <a:spcPts val="0"/>
              </a:spcAft>
              <a:buSzPts val="1100"/>
              <a:buNone/>
            </a:pPr>
            <a:endParaRPr sz="1800"/>
          </a:p>
          <a:p>
            <a:pPr marL="158750" lvl="0" indent="0" algn="l" rtl="0">
              <a:lnSpc>
                <a:spcPct val="100000"/>
              </a:lnSpc>
              <a:spcBef>
                <a:spcPts val="0"/>
              </a:spcBef>
              <a:spcAft>
                <a:spcPts val="0"/>
              </a:spcAft>
              <a:buClr>
                <a:schemeClr val="dk1"/>
              </a:buClr>
              <a:buSzPts val="1100"/>
              <a:buFont typeface="Arial"/>
              <a:buNone/>
            </a:pPr>
            <a:r>
              <a:rPr lang="pt-BR" sz="1800"/>
              <a:t>O relacionamento entre essas entidades é que são do mesmo tipo, mas cada uma delas terá uma diferença das demais.</a:t>
            </a:r>
            <a:endParaRPr sz="1800"/>
          </a:p>
          <a:p>
            <a:pPr marL="158750" lvl="0" indent="0" algn="l" rtl="0">
              <a:lnSpc>
                <a:spcPct val="100000"/>
              </a:lnSpc>
              <a:spcBef>
                <a:spcPts val="0"/>
              </a:spcBef>
              <a:spcAft>
                <a:spcPts val="0"/>
              </a:spcAft>
              <a:buClr>
                <a:schemeClr val="dk1"/>
              </a:buClr>
              <a:buSzPts val="1100"/>
              <a:buFont typeface="Arial"/>
              <a:buNone/>
            </a:pPr>
            <a:endParaRPr sz="1800"/>
          </a:p>
          <a:p>
            <a:pPr marL="158750" lvl="0" indent="0" algn="l" rtl="0">
              <a:lnSpc>
                <a:spcPct val="100000"/>
              </a:lnSpc>
              <a:spcBef>
                <a:spcPts val="0"/>
              </a:spcBef>
              <a:spcAft>
                <a:spcPts val="0"/>
              </a:spcAft>
              <a:buSzPts val="1100"/>
              <a:buNone/>
            </a:pPr>
            <a:endParaRPr sz="18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6" name="Google Shape;646;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2" name="Google Shape;652;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457200" algn="just" rtl="0">
              <a:lnSpc>
                <a:spcPct val="150000"/>
              </a:lnSpc>
              <a:spcBef>
                <a:spcPts val="0"/>
              </a:spcBef>
              <a:spcAft>
                <a:spcPts val="0"/>
              </a:spcAft>
              <a:buClr>
                <a:schemeClr val="dk1"/>
              </a:buClr>
              <a:buSzPts val="1100"/>
              <a:buFont typeface="Arial"/>
              <a:buNone/>
            </a:pPr>
            <a:r>
              <a:rPr lang="pt-BR" sz="1200">
                <a:solidFill>
                  <a:srgbClr val="222222"/>
                </a:solidFill>
              </a:rPr>
              <a:t>No mundo open source, é o banco de dados mais popular entre seus pares.</a:t>
            </a:r>
            <a:endParaRPr sz="1200">
              <a:solidFill>
                <a:srgbClr val="222222"/>
              </a:solidFill>
            </a:endParaRPr>
          </a:p>
          <a:p>
            <a:pPr marL="0" marR="38100" lvl="0" indent="457200" algn="just" rtl="0">
              <a:lnSpc>
                <a:spcPct val="150000"/>
              </a:lnSpc>
              <a:spcBef>
                <a:spcPts val="0"/>
              </a:spcBef>
              <a:spcAft>
                <a:spcPts val="0"/>
              </a:spcAft>
              <a:buClr>
                <a:schemeClr val="dk1"/>
              </a:buClr>
              <a:buSzPts val="1100"/>
              <a:buFont typeface="Arial"/>
              <a:buNone/>
            </a:pPr>
            <a:r>
              <a:rPr lang="pt-BR" sz="1200">
                <a:solidFill>
                  <a:srgbClr val="222222"/>
                </a:solidFill>
              </a:rPr>
              <a:t>O Wordpress, a ferramenta para construir websites de forma fácil e prática, utiliza o MySQL como motor desde seu início, portanto, este sistema de banco de dados fornece informação a, pelo menos, 40% dos websites mundiais (é a porcentagem de participação do Wordpress em todo o mundo).</a:t>
            </a:r>
            <a:endParaRPr sz="1200">
              <a:solidFill>
                <a:srgbClr val="222222"/>
              </a:solidFill>
            </a:endParaRPr>
          </a:p>
          <a:p>
            <a:pPr marL="0" marR="38100" lvl="0" indent="0" algn="just" rtl="0">
              <a:lnSpc>
                <a:spcPct val="150000"/>
              </a:lnSpc>
              <a:spcBef>
                <a:spcPts val="0"/>
              </a:spcBef>
              <a:spcAft>
                <a:spcPts val="0"/>
              </a:spcAft>
              <a:buClr>
                <a:schemeClr val="dk1"/>
              </a:buClr>
              <a:buSzPts val="1100"/>
              <a:buFont typeface="Arial"/>
              <a:buNone/>
            </a:pPr>
            <a:r>
              <a:rPr lang="pt-BR" sz="1200">
                <a:solidFill>
                  <a:srgbClr val="222222"/>
                </a:solidFill>
              </a:rPr>
              <a:t>O MySQL foi desenvolvido inicialmente pela </a:t>
            </a:r>
            <a:r>
              <a:rPr lang="pt-BR" sz="1200" u="sng">
                <a:solidFill>
                  <a:srgbClr val="1155CC"/>
                </a:solidFill>
                <a:hlinkClick r:id="rId3">
                  <a:extLst>
                    <a:ext uri="{A12FA001-AC4F-418D-AE19-62706E023703}">
                      <ahyp:hlinkClr xmlns:ahyp="http://schemas.microsoft.com/office/drawing/2018/hyperlinkcolor" val="tx"/>
                    </a:ext>
                  </a:extLst>
                </a:hlinkClick>
              </a:rPr>
              <a:t>MySQL AB</a:t>
            </a:r>
            <a:r>
              <a:rPr lang="pt-BR" sz="1200">
                <a:solidFill>
                  <a:srgbClr val="222222"/>
                </a:solidFill>
              </a:rPr>
              <a:t> (empresa fundada por </a:t>
            </a:r>
            <a:r>
              <a:rPr lang="pt-BR" sz="1200" u="sng">
                <a:solidFill>
                  <a:srgbClr val="1155CC"/>
                </a:solidFill>
                <a:hlinkClick r:id="rId4">
                  <a:extLst>
                    <a:ext uri="{A12FA001-AC4F-418D-AE19-62706E023703}">
                      <ahyp:hlinkClr xmlns:ahyp="http://schemas.microsoft.com/office/drawing/2018/hyperlinkcolor" val="tx"/>
                    </a:ext>
                  </a:extLst>
                </a:hlinkClick>
              </a:rPr>
              <a:t>David Axmark, Allan Larsson e Michael Widenius</a:t>
            </a:r>
            <a:r>
              <a:rPr lang="pt-BR" sz="1200">
                <a:solidFill>
                  <a:srgbClr val="222222"/>
                </a:solidFill>
              </a:rPr>
              <a:t>). O MySQL AB foi adquirido por </a:t>
            </a:r>
            <a:r>
              <a:rPr lang="pt-BR" sz="1200" u="sng">
                <a:solidFill>
                  <a:srgbClr val="1155CC"/>
                </a:solidFill>
                <a:hlinkClick r:id="rId5">
                  <a:extLst>
                    <a:ext uri="{A12FA001-AC4F-418D-AE19-62706E023703}">
                      <ahyp:hlinkClr xmlns:ahyp="http://schemas.microsoft.com/office/drawing/2018/hyperlinkcolor" val="tx"/>
                    </a:ext>
                  </a:extLst>
                </a:hlinkClick>
              </a:rPr>
              <a:t>Sun Microsystems</a:t>
            </a:r>
            <a:r>
              <a:rPr lang="pt-BR" sz="1200">
                <a:solidFill>
                  <a:srgbClr val="222222"/>
                </a:solidFill>
              </a:rPr>
              <a:t> em 2008 e, este, por sua vez, foi comprado pela </a:t>
            </a:r>
            <a:r>
              <a:rPr lang="pt-BR" sz="1200" u="sng">
                <a:solidFill>
                  <a:srgbClr val="1155CC"/>
                </a:solidFill>
                <a:hlinkClick r:id="rId6">
                  <a:extLst>
                    <a:ext uri="{A12FA001-AC4F-418D-AE19-62706E023703}">
                      <ahyp:hlinkClr xmlns:ahyp="http://schemas.microsoft.com/office/drawing/2018/hyperlinkcolor" val="tx"/>
                    </a:ext>
                  </a:extLst>
                </a:hlinkClick>
              </a:rPr>
              <a:t>Oracle Corporation</a:t>
            </a:r>
            <a:r>
              <a:rPr lang="pt-BR" sz="1200">
                <a:solidFill>
                  <a:srgbClr val="222222"/>
                </a:solidFill>
              </a:rPr>
              <a:t> em 2010, que já era dona desde 2005 da Innobase Oy, empresa finlandesa desenvolvedora do motor InnoDB para o MySQL.</a:t>
            </a:r>
            <a:endParaRPr sz="1200">
              <a:solidFill>
                <a:srgbClr val="222222"/>
              </a:solidFill>
            </a:endParaRPr>
          </a:p>
          <a:p>
            <a:pPr marL="0" marR="38100" lvl="0" indent="0" algn="just" rtl="0">
              <a:lnSpc>
                <a:spcPct val="150000"/>
              </a:lnSpc>
              <a:spcBef>
                <a:spcPts val="0"/>
              </a:spcBef>
              <a:spcAft>
                <a:spcPts val="0"/>
              </a:spcAft>
              <a:buSzPts val="1100"/>
              <a:buNone/>
            </a:pPr>
            <a:endParaRPr sz="1200">
              <a:solidFill>
                <a:srgbClr val="222222"/>
              </a:solidFill>
            </a:endParaRPr>
          </a:p>
          <a:p>
            <a:pPr marL="0" marR="38100" lvl="0" indent="0" algn="just" rtl="0">
              <a:lnSpc>
                <a:spcPct val="150000"/>
              </a:lnSpc>
              <a:spcBef>
                <a:spcPts val="0"/>
              </a:spcBef>
              <a:spcAft>
                <a:spcPts val="0"/>
              </a:spcAft>
              <a:buClr>
                <a:schemeClr val="dk1"/>
              </a:buClr>
              <a:buSzPts val="1100"/>
              <a:buFont typeface="Arial"/>
              <a:buNone/>
            </a:pPr>
            <a:r>
              <a:rPr lang="pt-BR" sz="1200">
                <a:solidFill>
                  <a:srgbClr val="222222"/>
                </a:solidFill>
              </a:rPr>
              <a:t>Ao contrário de projetos como a </a:t>
            </a:r>
            <a:r>
              <a:rPr lang="pt-BR" sz="1200" u="sng">
                <a:solidFill>
                  <a:srgbClr val="1155CC"/>
                </a:solidFill>
                <a:hlinkClick r:id="rId7">
                  <a:extLst>
                    <a:ext uri="{A12FA001-AC4F-418D-AE19-62706E023703}">
                      <ahyp:hlinkClr xmlns:ahyp="http://schemas.microsoft.com/office/drawing/2018/hyperlinkcolor" val="tx"/>
                    </a:ext>
                  </a:extLst>
                </a:hlinkClick>
              </a:rPr>
              <a:t>Apache</a:t>
            </a:r>
            <a:r>
              <a:rPr lang="pt-BR" sz="1200">
                <a:solidFill>
                  <a:srgbClr val="222222"/>
                </a:solidFill>
              </a:rPr>
              <a:t>, no qual o software é desenvolvido por uma comunidade pública e os direitos autorais do código estão em poder do autor individual, o MySQL é patrocinado por uma empresa privada, que tem o </a:t>
            </a:r>
            <a:r>
              <a:rPr lang="pt-BR" sz="1200" i="1">
                <a:solidFill>
                  <a:srgbClr val="222222"/>
                </a:solidFill>
              </a:rPr>
              <a:t>copyright</a:t>
            </a:r>
            <a:r>
              <a:rPr lang="pt-BR" sz="1200">
                <a:solidFill>
                  <a:srgbClr val="222222"/>
                </a:solidFill>
              </a:rPr>
              <a:t> da maior parte do código.</a:t>
            </a:r>
            <a:endParaRPr sz="1200">
              <a:solidFill>
                <a:srgbClr val="222222"/>
              </a:solidFill>
            </a:endParaRPr>
          </a:p>
          <a:p>
            <a:pPr marL="0" marR="38100" lvl="0" indent="0" algn="just" rtl="0">
              <a:lnSpc>
                <a:spcPct val="150000"/>
              </a:lnSpc>
              <a:spcBef>
                <a:spcPts val="0"/>
              </a:spcBef>
              <a:spcAft>
                <a:spcPts val="0"/>
              </a:spcAft>
              <a:buSzPts val="1100"/>
              <a:buNone/>
            </a:pPr>
            <a:endParaRPr sz="1200">
              <a:solidFill>
                <a:srgbClr val="222222"/>
              </a:solidFill>
            </a:endParaRPr>
          </a:p>
          <a:p>
            <a:pPr marL="0" marR="38100" lvl="0" indent="0" algn="just" rtl="0">
              <a:lnSpc>
                <a:spcPct val="150000"/>
              </a:lnSpc>
              <a:spcBef>
                <a:spcPts val="0"/>
              </a:spcBef>
              <a:spcAft>
                <a:spcPts val="0"/>
              </a:spcAft>
              <a:buClr>
                <a:schemeClr val="dk1"/>
              </a:buClr>
              <a:buSzPts val="1100"/>
              <a:buFont typeface="Arial"/>
              <a:buNone/>
            </a:pPr>
            <a:r>
              <a:rPr lang="pt-BR" sz="1200">
                <a:solidFill>
                  <a:srgbClr val="222222"/>
                </a:solidFill>
              </a:rPr>
              <a:t>Isso é o que possibilita o esquema de duplo licenciamento anteriormente mencionado. O sistema de banco de dados é distribuído em várias versões, uma </a:t>
            </a:r>
            <a:r>
              <a:rPr lang="pt-BR" sz="1200" i="1">
                <a:solidFill>
                  <a:srgbClr val="222222"/>
                </a:solidFill>
              </a:rPr>
              <a:t>Community</a:t>
            </a:r>
            <a:r>
              <a:rPr lang="pt-BR" sz="1200">
                <a:solidFill>
                  <a:srgbClr val="222222"/>
                </a:solidFill>
              </a:rPr>
              <a:t>, distribuída sob a licença pública geral da </a:t>
            </a:r>
            <a:r>
              <a:rPr lang="pt-BR" sz="1200" u="sng">
                <a:solidFill>
                  <a:srgbClr val="1155CC"/>
                </a:solidFill>
                <a:hlinkClick r:id="rId8">
                  <a:extLst>
                    <a:ext uri="{A12FA001-AC4F-418D-AE19-62706E023703}">
                      <ahyp:hlinkClr xmlns:ahyp="http://schemas.microsoft.com/office/drawing/2018/hyperlinkcolor" val="tx"/>
                    </a:ext>
                  </a:extLst>
                </a:hlinkClick>
              </a:rPr>
              <a:t>GNU</a:t>
            </a:r>
            <a:r>
              <a:rPr lang="pt-BR" sz="1200">
                <a:solidFill>
                  <a:srgbClr val="222222"/>
                </a:solidFill>
              </a:rPr>
              <a:t>, versão 2, e várias versões </a:t>
            </a:r>
            <a:r>
              <a:rPr lang="pt-BR" sz="1200" i="1">
                <a:solidFill>
                  <a:srgbClr val="222222"/>
                </a:solidFill>
              </a:rPr>
              <a:t>Enterprise</a:t>
            </a:r>
            <a:r>
              <a:rPr lang="pt-BR" sz="1200">
                <a:solidFill>
                  <a:srgbClr val="222222"/>
                </a:solidFill>
              </a:rPr>
              <a:t>, para aquelas empresas que queriam incorporá-la a produtos privativos. As versões Enterprise incluem produtos ou serviços adicionais como ferramentas de monitoração e assistência técnica oficial.</a:t>
            </a:r>
            <a:endParaRPr sz="1200">
              <a:solidFill>
                <a:srgbClr val="222222"/>
              </a:solidFill>
            </a:endParaRPr>
          </a:p>
          <a:p>
            <a:pPr marL="0" marR="38100" lvl="0" indent="0" algn="just" rtl="0">
              <a:lnSpc>
                <a:spcPct val="150000"/>
              </a:lnSpc>
              <a:spcBef>
                <a:spcPts val="0"/>
              </a:spcBef>
              <a:spcAft>
                <a:spcPts val="0"/>
              </a:spcAft>
              <a:buSzPts val="1100"/>
              <a:buNone/>
            </a:pPr>
            <a:endParaRPr sz="1200">
              <a:solidFill>
                <a:srgbClr val="222222"/>
              </a:solidFill>
            </a:endParaRPr>
          </a:p>
          <a:p>
            <a:pPr marL="0" marR="38100" lvl="0" indent="0" algn="just" rtl="0">
              <a:lnSpc>
                <a:spcPct val="150000"/>
              </a:lnSpc>
              <a:spcBef>
                <a:spcPts val="0"/>
              </a:spcBef>
              <a:spcAft>
                <a:spcPts val="0"/>
              </a:spcAft>
              <a:buClr>
                <a:schemeClr val="dk1"/>
              </a:buClr>
              <a:buSzPts val="1100"/>
              <a:buFont typeface="Arial"/>
              <a:buNone/>
            </a:pPr>
            <a:r>
              <a:rPr lang="pt-BR" sz="1200">
                <a:solidFill>
                  <a:srgbClr val="222222"/>
                </a:solidFill>
              </a:rPr>
              <a:t>Em 2009, foi criado um fork denominado </a:t>
            </a:r>
            <a:r>
              <a:rPr lang="pt-BR" sz="1200" u="sng">
                <a:solidFill>
                  <a:srgbClr val="1155CC"/>
                </a:solidFill>
                <a:hlinkClick r:id="rId9">
                  <a:extLst>
                    <a:ext uri="{A12FA001-AC4F-418D-AE19-62706E023703}">
                      <ahyp:hlinkClr xmlns:ahyp="http://schemas.microsoft.com/office/drawing/2018/hyperlinkcolor" val="tx"/>
                    </a:ext>
                  </a:extLst>
                </a:hlinkClick>
              </a:rPr>
              <a:t>MariaDB</a:t>
            </a:r>
            <a:r>
              <a:rPr lang="pt-BR" sz="1200">
                <a:solidFill>
                  <a:srgbClr val="222222"/>
                </a:solidFill>
              </a:rPr>
              <a:t> por alguns desenvolvedores (incluindo alguns desenvolvedores originais da MySQL) descontentes com o modelo de desenvolvimento e o fato de que uma mesma empresa controlasse, ao mesmo tempo, os produtos MySQL e Oracle Database.</a:t>
            </a:r>
            <a:endParaRPr sz="1200">
              <a:solidFill>
                <a:srgbClr val="222222"/>
              </a:solidFill>
            </a:endParaRPr>
          </a:p>
          <a:p>
            <a:pPr marL="0" lvl="0" indent="0" algn="l" rtl="0">
              <a:lnSpc>
                <a:spcPct val="100000"/>
              </a:lnSpc>
              <a:spcBef>
                <a:spcPts val="0"/>
              </a:spcBef>
              <a:spcAft>
                <a:spcPts val="0"/>
              </a:spcAft>
              <a:buSzPts val="1100"/>
              <a:buNone/>
            </a:pPr>
            <a:endParaRPr sz="1400">
              <a:solidFill>
                <a:srgbClr val="202122"/>
              </a:solidFill>
            </a:endParaRPr>
          </a:p>
          <a:p>
            <a:pPr marL="0" lvl="0" indent="0" algn="l" rtl="0">
              <a:lnSpc>
                <a:spcPct val="100000"/>
              </a:lnSpc>
              <a:spcBef>
                <a:spcPts val="0"/>
              </a:spcBef>
              <a:spcAft>
                <a:spcPts val="0"/>
              </a:spcAft>
              <a:buSzPts val="1100"/>
              <a:buNone/>
            </a:pPr>
            <a:endParaRPr sz="1400">
              <a:solidFill>
                <a:srgbClr val="202122"/>
              </a:solidFill>
              <a:highlight>
                <a:srgbClr val="FFFFFF"/>
              </a:highlight>
            </a:endParaRPr>
          </a:p>
          <a:p>
            <a:pPr marL="0" lvl="0" indent="0" algn="l" rtl="0">
              <a:lnSpc>
                <a:spcPct val="100000"/>
              </a:lnSpc>
              <a:spcBef>
                <a:spcPts val="0"/>
              </a:spcBef>
              <a:spcAft>
                <a:spcPts val="0"/>
              </a:spcAft>
              <a:buSzPts val="1100"/>
              <a:buNone/>
            </a:pPr>
            <a:r>
              <a:rPr lang="pt-BR" sz="1400">
                <a:solidFill>
                  <a:schemeClr val="dk1"/>
                </a:solidFill>
              </a:rPr>
              <a:t>O MySQL é usado por muitos </a:t>
            </a:r>
            <a:r>
              <a:rPr lang="pt-BR" sz="1400" i="1">
                <a:solidFill>
                  <a:schemeClr val="dk1"/>
                </a:solidFill>
              </a:rPr>
              <a:t>websites</a:t>
            </a:r>
            <a:r>
              <a:rPr lang="pt-BR" sz="1400">
                <a:solidFill>
                  <a:schemeClr val="dk1"/>
                </a:solidFill>
              </a:rPr>
              <a:t> grandes e populares, como</a:t>
            </a:r>
            <a:r>
              <a:rPr lang="pt-BR" sz="1400">
                <a:solidFill>
                  <a:srgbClr val="202122"/>
                </a:solidFill>
              </a:rPr>
              <a:t> </a:t>
            </a:r>
            <a:r>
              <a:rPr lang="pt-BR" sz="1400" b="1">
                <a:solidFill>
                  <a:srgbClr val="202122"/>
                </a:solidFill>
              </a:rPr>
              <a:t>Wikipedia</a:t>
            </a:r>
            <a:r>
              <a:rPr lang="pt-BR" sz="1400"/>
              <a:t>, </a:t>
            </a:r>
            <a:r>
              <a:rPr lang="pt-BR" sz="1400" b="1"/>
              <a:t>Google</a:t>
            </a:r>
            <a:r>
              <a:rPr lang="pt-BR" sz="1400"/>
              <a:t>, </a:t>
            </a:r>
            <a:r>
              <a:rPr lang="pt-BR" sz="1400" b="1"/>
              <a:t>Facebook</a:t>
            </a:r>
            <a:r>
              <a:rPr lang="pt-BR" sz="1400"/>
              <a:t>, </a:t>
            </a:r>
            <a:r>
              <a:rPr lang="pt-BR" sz="1400" b="1"/>
              <a:t>Twitter</a:t>
            </a:r>
            <a:r>
              <a:rPr lang="pt-BR" sz="1400"/>
              <a:t>, </a:t>
            </a:r>
            <a:r>
              <a:rPr lang="pt-BR" sz="1400" b="1"/>
              <a:t>Flickr,</a:t>
            </a:r>
            <a:r>
              <a:rPr lang="pt-BR" sz="1400"/>
              <a:t> </a:t>
            </a:r>
            <a:r>
              <a:rPr lang="pt-BR" sz="1400" b="1"/>
              <a:t>Youtube</a:t>
            </a:r>
            <a:r>
              <a:rPr lang="pt-BR" sz="1400"/>
              <a:t>, entre outros.</a:t>
            </a:r>
            <a:endParaRPr/>
          </a:p>
          <a:p>
            <a:pPr marL="0" lvl="0" indent="0" algn="l" rtl="0">
              <a:lnSpc>
                <a:spcPct val="100000"/>
              </a:lnSpc>
              <a:spcBef>
                <a:spcPts val="0"/>
              </a:spcBef>
              <a:spcAft>
                <a:spcPts val="0"/>
              </a:spcAft>
              <a:buSzPts val="1100"/>
              <a:buNone/>
            </a:pPr>
            <a:endParaRPr sz="1400"/>
          </a:p>
          <a:p>
            <a:pPr marL="0" lvl="0" indent="0" algn="l" rtl="0">
              <a:lnSpc>
                <a:spcPct val="100000"/>
              </a:lnSpc>
              <a:spcBef>
                <a:spcPts val="0"/>
              </a:spcBef>
              <a:spcAft>
                <a:spcPts val="0"/>
              </a:spcAft>
              <a:buSzPts val="1100"/>
              <a:buNone/>
            </a:pPr>
            <a:r>
              <a:rPr lang="pt-BR" sz="1400"/>
              <a:t>Fonte: </a:t>
            </a:r>
            <a:r>
              <a:rPr lang="pt-BR" sz="1400" i="1"/>
              <a:t>Wikipedia</a:t>
            </a:r>
            <a:r>
              <a:rPr lang="pt-BR" sz="1400"/>
              <a:t> (</a:t>
            </a:r>
            <a:r>
              <a:rPr lang="pt-BR" sz="1400" u="sng">
                <a:solidFill>
                  <a:schemeClr val="hlink"/>
                </a:solidFill>
                <a:hlinkClick r:id="rId10"/>
              </a:rPr>
              <a:t>https://pt.wikipedia.org/wiki/MySQL</a:t>
            </a:r>
            <a:r>
              <a:rPr lang="pt-BR" sz="1400">
                <a:solidFill>
                  <a:srgbClr val="202122"/>
                </a:solidFill>
              </a:rPr>
              <a:t>)</a:t>
            </a:r>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2" name="Google Shape;662;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0" algn="just" rtl="0">
              <a:lnSpc>
                <a:spcPct val="150000"/>
              </a:lnSpc>
              <a:spcBef>
                <a:spcPts val="0"/>
              </a:spcBef>
              <a:spcAft>
                <a:spcPts val="0"/>
              </a:spcAft>
              <a:buClr>
                <a:schemeClr val="dk1"/>
              </a:buClr>
              <a:buSzPts val="1100"/>
              <a:buFont typeface="Arial"/>
              <a:buNone/>
            </a:pPr>
            <a:r>
              <a:rPr lang="pt-BR" sz="1200">
                <a:solidFill>
                  <a:srgbClr val="222222"/>
                </a:solidFill>
              </a:rPr>
              <a:t>O servidor MySQL e os clientes suportam os principais sistemas operacionais existentes, entre os quais estão os seguintes:</a:t>
            </a:r>
            <a:endParaRPr sz="1200">
              <a:solidFill>
                <a:srgbClr val="222222"/>
              </a:solidFill>
            </a:endParaRPr>
          </a:p>
          <a:p>
            <a:pPr marL="457200" marR="38100" lvl="0" indent="-304800" algn="just" rtl="0">
              <a:lnSpc>
                <a:spcPct val="150000"/>
              </a:lnSpc>
              <a:spcBef>
                <a:spcPts val="0"/>
              </a:spcBef>
              <a:spcAft>
                <a:spcPts val="0"/>
              </a:spcAft>
              <a:buClr>
                <a:srgbClr val="222222"/>
              </a:buClr>
              <a:buSzPts val="1200"/>
              <a:buChar char="●"/>
            </a:pPr>
            <a:r>
              <a:rPr lang="pt-BR" sz="1200">
                <a:solidFill>
                  <a:srgbClr val="222222"/>
                </a:solidFill>
              </a:rPr>
              <a:t>A família de sistemas operacionais Windows (Windows 95, 98, Me, NT, 2000 e XP). O MySQL não suporta MS-DOS ou Windows 3.1;</a:t>
            </a:r>
            <a:endParaRPr sz="1200">
              <a:solidFill>
                <a:srgbClr val="222222"/>
              </a:solidFill>
            </a:endParaRPr>
          </a:p>
          <a:p>
            <a:pPr marL="457200" marR="38100" lvl="0" indent="-304800" algn="just" rtl="0">
              <a:lnSpc>
                <a:spcPct val="150000"/>
              </a:lnSpc>
              <a:spcBef>
                <a:spcPts val="0"/>
              </a:spcBef>
              <a:spcAft>
                <a:spcPts val="0"/>
              </a:spcAft>
              <a:buClr>
                <a:srgbClr val="222222"/>
              </a:buClr>
              <a:buSzPts val="1200"/>
              <a:buChar char="●"/>
            </a:pPr>
            <a:r>
              <a:rPr lang="pt-BR" sz="1200">
                <a:solidFill>
                  <a:srgbClr val="222222"/>
                </a:solidFill>
              </a:rPr>
              <a:t>A família UNIX e seus derivados, entre os quais estão: os sistemas BSD (exemplo: FreeBSD, OpenBSD, NetBSD etc.), o sistema operacional MacOS X, System V, Solaris, HP-UX, entre outros, e a família Linux (como Fedora, RedHat, SuSE, Debian, Mandrake, Gentoo, Ubuntu etc.);</a:t>
            </a:r>
            <a:endParaRPr sz="1200">
              <a:solidFill>
                <a:srgbClr val="222222"/>
              </a:solidFill>
            </a:endParaRPr>
          </a:p>
          <a:p>
            <a:pPr marL="457200" marR="38100" lvl="0" indent="-304800" algn="just" rtl="0">
              <a:lnSpc>
                <a:spcPct val="150000"/>
              </a:lnSpc>
              <a:spcBef>
                <a:spcPts val="0"/>
              </a:spcBef>
              <a:spcAft>
                <a:spcPts val="0"/>
              </a:spcAft>
              <a:buClr>
                <a:srgbClr val="222222"/>
              </a:buClr>
              <a:buSzPts val="1200"/>
              <a:buChar char="●"/>
            </a:pPr>
            <a:r>
              <a:rPr lang="pt-BR" sz="1200">
                <a:solidFill>
                  <a:srgbClr val="222222"/>
                </a:solidFill>
              </a:rPr>
              <a:t>Novell Netware 6.5 e superior.</a:t>
            </a:r>
            <a:endParaRPr sz="1200">
              <a:solidFill>
                <a:srgbClr val="222222"/>
              </a:solidFill>
            </a:endParaRPr>
          </a:p>
          <a:p>
            <a:pPr marL="0" marR="38100" lvl="0" indent="0" algn="just" rtl="0">
              <a:lnSpc>
                <a:spcPct val="150000"/>
              </a:lnSpc>
              <a:spcBef>
                <a:spcPts val="0"/>
              </a:spcBef>
              <a:spcAft>
                <a:spcPts val="0"/>
              </a:spcAft>
              <a:buClr>
                <a:schemeClr val="dk1"/>
              </a:buClr>
              <a:buSzPts val="1100"/>
              <a:buFont typeface="Arial"/>
              <a:buNone/>
            </a:pPr>
            <a:endParaRPr sz="1200">
              <a:solidFill>
                <a:srgbClr val="222222"/>
              </a:solidFill>
            </a:endParaRPr>
          </a:p>
          <a:p>
            <a:pPr marL="0" marR="38100" lvl="0" indent="0" algn="just" rtl="0">
              <a:lnSpc>
                <a:spcPct val="150000"/>
              </a:lnSpc>
              <a:spcBef>
                <a:spcPts val="0"/>
              </a:spcBef>
              <a:spcAft>
                <a:spcPts val="0"/>
              </a:spcAft>
              <a:buClr>
                <a:schemeClr val="dk1"/>
              </a:buClr>
              <a:buSzPts val="1100"/>
              <a:buFont typeface="Arial"/>
              <a:buNone/>
            </a:pPr>
            <a:r>
              <a:rPr lang="pt-BR" sz="1200">
                <a:solidFill>
                  <a:srgbClr val="222222"/>
                </a:solidFill>
              </a:rPr>
              <a:t>A maioria desses sistemas operacionais já têm pacotes compilados prontos para serem usados. A vantagem que o software livre (GPL - </a:t>
            </a:r>
            <a:r>
              <a:rPr lang="pt-BR" sz="1200" i="1">
                <a:solidFill>
                  <a:srgbClr val="222222"/>
                </a:solidFill>
              </a:rPr>
              <a:t>General Public License</a:t>
            </a:r>
            <a:r>
              <a:rPr lang="pt-BR" sz="1200">
                <a:solidFill>
                  <a:srgbClr val="222222"/>
                </a:solidFill>
              </a:rPr>
              <a:t>) traz é que o código fonte é distribuído livremente, por isso, se você quiser, pode compilar o programa em qualquer sistema operacional que desejar.</a:t>
            </a:r>
            <a:endParaRPr sz="1200">
              <a:solidFill>
                <a:srgbClr val="222222"/>
              </a:solidFill>
            </a:endParaRPr>
          </a:p>
          <a:p>
            <a:pPr marL="0" marR="38100" lvl="0" indent="0" algn="just" rtl="0">
              <a:lnSpc>
                <a:spcPct val="150000"/>
              </a:lnSpc>
              <a:spcBef>
                <a:spcPts val="0"/>
              </a:spcBef>
              <a:spcAft>
                <a:spcPts val="0"/>
              </a:spcAft>
              <a:buClr>
                <a:schemeClr val="dk1"/>
              </a:buClr>
              <a:buSzPts val="1100"/>
              <a:buFont typeface="Arial"/>
              <a:buNone/>
            </a:pPr>
            <a:endParaRPr sz="1200">
              <a:solidFill>
                <a:srgbClr val="222222"/>
              </a:solidFill>
            </a:endParaRPr>
          </a:p>
          <a:p>
            <a:pPr marL="0" marR="38100" lvl="0" indent="0" algn="just" rtl="0">
              <a:lnSpc>
                <a:spcPct val="150000"/>
              </a:lnSpc>
              <a:spcBef>
                <a:spcPts val="0"/>
              </a:spcBef>
              <a:spcAft>
                <a:spcPts val="0"/>
              </a:spcAft>
              <a:buClr>
                <a:schemeClr val="dk1"/>
              </a:buClr>
              <a:buSzPts val="1100"/>
              <a:buFont typeface="Arial"/>
              <a:buNone/>
            </a:pPr>
            <a:r>
              <a:rPr lang="pt-BR" sz="1200">
                <a:solidFill>
                  <a:srgbClr val="222222"/>
                </a:solidFill>
              </a:rPr>
              <a:t>Devido ao fato de que o MySQL trabalhar em um ambiente de rede (</a:t>
            </a:r>
            <a:r>
              <a:rPr lang="pt-BR" sz="1200" i="1">
                <a:solidFill>
                  <a:srgbClr val="222222"/>
                </a:solidFill>
              </a:rPr>
              <a:t>ou seja, entre computadores conectados em rede ou à internet</a:t>
            </a:r>
            <a:r>
              <a:rPr lang="pt-BR" sz="1200">
                <a:solidFill>
                  <a:srgbClr val="222222"/>
                </a:solidFill>
              </a:rPr>
              <a:t>), o servidor MySQL e os clientes podem interoperar em diferentes sistemas operacionais. Por exemplo, podemos ter instalado o servidor MySQL em um sistema operacional do tipo Unix (</a:t>
            </a:r>
            <a:r>
              <a:rPr lang="pt-BR" sz="1200" i="1">
                <a:solidFill>
                  <a:srgbClr val="222222"/>
                </a:solidFill>
              </a:rPr>
              <a:t>como Linux</a:t>
            </a:r>
            <a:r>
              <a:rPr lang="pt-BR" sz="1200">
                <a:solidFill>
                  <a:srgbClr val="222222"/>
                </a:solidFill>
              </a:rPr>
              <a:t>) e podemos acessar a informação por meio da rede com um computador com sistema operacional do tipo Windows pelos aplicativos clientes.</a:t>
            </a:r>
            <a:endParaRPr sz="1400">
              <a:solidFill>
                <a:srgbClr val="202122"/>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2" name="Google Shape;672;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457200" algn="just" rtl="0">
              <a:lnSpc>
                <a:spcPct val="150000"/>
              </a:lnSpc>
              <a:spcBef>
                <a:spcPts val="0"/>
              </a:spcBef>
              <a:spcAft>
                <a:spcPts val="0"/>
              </a:spcAft>
              <a:buClr>
                <a:schemeClr val="dk1"/>
              </a:buClr>
              <a:buSzPts val="1100"/>
              <a:buFont typeface="Arial"/>
              <a:buNone/>
            </a:pPr>
            <a:r>
              <a:rPr lang="pt-BR" sz="1200" b="1">
                <a:solidFill>
                  <a:srgbClr val="222222"/>
                </a:solidFill>
              </a:rPr>
              <a:t>mysqld</a:t>
            </a:r>
            <a:r>
              <a:rPr lang="pt-BR" sz="1200">
                <a:solidFill>
                  <a:srgbClr val="222222"/>
                </a:solidFill>
              </a:rPr>
              <a:t>: É o coração do MySQL. É o programa servidor que fornece os bancos de dados que estão em memória ou no disco rígido. Nos sistemas operacionais Windows NT, 2000 ou XP, o servidor MySQL constitui-se dos programas mysqld-nt ou mysql-max-nt.</a:t>
            </a:r>
            <a:br>
              <a:rPr lang="pt-BR" sz="1200">
                <a:solidFill>
                  <a:srgbClr val="222222"/>
                </a:solidFill>
              </a:rPr>
            </a:br>
            <a:r>
              <a:rPr lang="pt-BR" sz="1200">
                <a:solidFill>
                  <a:srgbClr val="222222"/>
                </a:solidFill>
              </a:rPr>
              <a:t>	</a:t>
            </a:r>
            <a:r>
              <a:rPr lang="pt-BR" sz="1200" b="1">
                <a:solidFill>
                  <a:srgbClr val="222222"/>
                </a:solidFill>
              </a:rPr>
              <a:t>mysql</a:t>
            </a:r>
            <a:r>
              <a:rPr lang="pt-BR" sz="1200">
                <a:solidFill>
                  <a:srgbClr val="222222"/>
                </a:solidFill>
              </a:rPr>
              <a:t>: Esta interface de texto permite, também, controlar todos os aspectos do servidor mas a interface é somente texto. Permite ler instruções do usuário por meio do teclado, bem como pode ler arquivos que contenham instruções. Este é o aplicativo mais usado pelos programadores para controlar o banco de dados. Esse e outros aplicativos que veremos a seguir são aplicativos de texto que funcionam no console (command prompt ou cmd no Windows e shell, bash, em Unix, Linux, MacOS e demais).</a:t>
            </a:r>
            <a:br>
              <a:rPr lang="pt-BR" sz="1200">
                <a:solidFill>
                  <a:srgbClr val="222222"/>
                </a:solidFill>
              </a:rPr>
            </a:br>
            <a:r>
              <a:rPr lang="pt-BR" sz="1200">
                <a:solidFill>
                  <a:srgbClr val="222222"/>
                </a:solidFill>
              </a:rPr>
              <a:t>	</a:t>
            </a:r>
            <a:r>
              <a:rPr lang="pt-BR" sz="1200" b="1">
                <a:solidFill>
                  <a:srgbClr val="222222"/>
                </a:solidFill>
              </a:rPr>
              <a:t>mysqlimport</a:t>
            </a:r>
            <a:r>
              <a:rPr lang="pt-BR" sz="1200">
                <a:solidFill>
                  <a:srgbClr val="222222"/>
                </a:solidFill>
              </a:rPr>
              <a:t>: Permite importar dados por meio de arquivos de texto. Fornece uma interface de texto para os comandos LOAD, DATA, INFILE.</a:t>
            </a:r>
            <a:br>
              <a:rPr lang="pt-BR" sz="1200">
                <a:solidFill>
                  <a:srgbClr val="222222"/>
                </a:solidFill>
              </a:rPr>
            </a:br>
            <a:r>
              <a:rPr lang="pt-BR" sz="1200">
                <a:solidFill>
                  <a:srgbClr val="222222"/>
                </a:solidFill>
              </a:rPr>
              <a:t>	</a:t>
            </a:r>
            <a:r>
              <a:rPr lang="pt-BR" sz="1200" b="1">
                <a:solidFill>
                  <a:srgbClr val="222222"/>
                </a:solidFill>
              </a:rPr>
              <a:t>mysqldump</a:t>
            </a:r>
            <a:r>
              <a:rPr lang="pt-BR" sz="1200">
                <a:solidFill>
                  <a:srgbClr val="222222"/>
                </a:solidFill>
              </a:rPr>
              <a:t>: Permite fazer cópias ou respaldos da informação armazenada para restaurá-los no mesmo servidor ou para exportá-los a outros servidores.</a:t>
            </a:r>
            <a:endParaRPr sz="1200">
              <a:solidFill>
                <a:srgbClr val="222222"/>
              </a:solidFill>
            </a:endParaRPr>
          </a:p>
          <a:p>
            <a:pPr marL="0" marR="38100" lvl="0" indent="457200" algn="just" rtl="0">
              <a:lnSpc>
                <a:spcPct val="150000"/>
              </a:lnSpc>
              <a:spcBef>
                <a:spcPts val="0"/>
              </a:spcBef>
              <a:spcAft>
                <a:spcPts val="0"/>
              </a:spcAft>
              <a:buClr>
                <a:schemeClr val="dk1"/>
              </a:buClr>
              <a:buSzPts val="1100"/>
              <a:buFont typeface="Arial"/>
              <a:buNone/>
            </a:pPr>
            <a:r>
              <a:rPr lang="pt-BR" sz="1200" b="1">
                <a:solidFill>
                  <a:srgbClr val="222222"/>
                </a:solidFill>
              </a:rPr>
              <a:t>mysqladmin</a:t>
            </a:r>
            <a:r>
              <a:rPr lang="pt-BR" sz="1200">
                <a:solidFill>
                  <a:srgbClr val="222222"/>
                </a:solidFill>
              </a:rPr>
              <a:t>: Permite administrar o servidor com uma interface gráfica e de uma forma muito simples.</a:t>
            </a:r>
            <a:br>
              <a:rPr lang="pt-BR" sz="1200">
                <a:solidFill>
                  <a:srgbClr val="222222"/>
                </a:solidFill>
              </a:rPr>
            </a:br>
            <a:r>
              <a:rPr lang="pt-BR" sz="1200">
                <a:solidFill>
                  <a:srgbClr val="222222"/>
                </a:solidFill>
              </a:rPr>
              <a:t>	</a:t>
            </a:r>
            <a:r>
              <a:rPr lang="pt-BR" sz="1200" b="1">
                <a:solidFill>
                  <a:srgbClr val="222222"/>
                </a:solidFill>
              </a:rPr>
              <a:t>mysqlcheck</a:t>
            </a:r>
            <a:r>
              <a:rPr lang="pt-BR" sz="1200">
                <a:solidFill>
                  <a:srgbClr val="222222"/>
                </a:solidFill>
              </a:rPr>
              <a:t>: Permite revisar a saúde do banco de dados. Também permite reparar esses bancos se for necessário.</a:t>
            </a:r>
            <a:endParaRPr sz="1200">
              <a:solidFill>
                <a:srgbClr val="222222"/>
              </a:solidFill>
            </a:endParaRPr>
          </a:p>
          <a:p>
            <a:pPr marL="0" marR="38100" lvl="0" indent="457200" algn="just" rtl="0">
              <a:lnSpc>
                <a:spcPct val="150000"/>
              </a:lnSpc>
              <a:spcBef>
                <a:spcPts val="0"/>
              </a:spcBef>
              <a:spcAft>
                <a:spcPts val="0"/>
              </a:spcAft>
              <a:buClr>
                <a:schemeClr val="dk1"/>
              </a:buClr>
              <a:buSzPts val="1100"/>
              <a:buFont typeface="Arial"/>
              <a:buNone/>
            </a:pPr>
            <a:r>
              <a:rPr lang="pt-BR" sz="1200" b="1">
                <a:solidFill>
                  <a:srgbClr val="222222"/>
                </a:solidFill>
              </a:rPr>
              <a:t>myisamchk</a:t>
            </a:r>
            <a:r>
              <a:rPr lang="pt-BR" sz="1200">
                <a:solidFill>
                  <a:srgbClr val="222222"/>
                </a:solidFill>
              </a:rPr>
              <a:t>: Revisa as tabelas e realiza operações de reparo.</a:t>
            </a:r>
            <a:endParaRPr sz="1200">
              <a:solidFill>
                <a:srgbClr val="222222"/>
              </a:solidFill>
            </a:endParaRPr>
          </a:p>
          <a:p>
            <a:pPr marL="0" marR="38100" lvl="0" indent="457200" algn="just" rtl="0">
              <a:lnSpc>
                <a:spcPct val="150000"/>
              </a:lnSpc>
              <a:spcBef>
                <a:spcPts val="0"/>
              </a:spcBef>
              <a:spcAft>
                <a:spcPts val="0"/>
              </a:spcAft>
              <a:buClr>
                <a:schemeClr val="dk1"/>
              </a:buClr>
              <a:buSzPts val="1100"/>
              <a:buFont typeface="Arial"/>
              <a:buNone/>
            </a:pPr>
            <a:r>
              <a:rPr lang="pt-BR" sz="1200" b="1">
                <a:solidFill>
                  <a:srgbClr val="222222"/>
                </a:solidFill>
              </a:rPr>
              <a:t>myisampack</a:t>
            </a:r>
            <a:r>
              <a:rPr lang="pt-BR" sz="1200">
                <a:solidFill>
                  <a:srgbClr val="222222"/>
                </a:solidFill>
              </a:rPr>
              <a:t>: Cria versões compactadas somente de leitura de tabelas MyISAM.</a:t>
            </a:r>
            <a:endParaRPr sz="1200">
              <a:solidFill>
                <a:srgbClr val="222222"/>
              </a:solidFill>
            </a:endParaRPr>
          </a:p>
          <a:p>
            <a:pPr marL="0" marR="38100" lvl="0" indent="457200" algn="just" rtl="0">
              <a:lnSpc>
                <a:spcPct val="150000"/>
              </a:lnSpc>
              <a:spcBef>
                <a:spcPts val="0"/>
              </a:spcBef>
              <a:spcAft>
                <a:spcPts val="0"/>
              </a:spcAft>
              <a:buClr>
                <a:schemeClr val="dk1"/>
              </a:buClr>
              <a:buSzPts val="1100"/>
              <a:buFont typeface="Arial"/>
              <a:buNone/>
            </a:pPr>
            <a:r>
              <a:rPr lang="pt-BR" sz="1200">
                <a:solidFill>
                  <a:srgbClr val="222222"/>
                </a:solidFill>
              </a:rPr>
              <a:t>Todos esses componentes se delineiam como um aplicativo de linha de comandos ou terminal. Têm uma série de parâmetros associados, denominados também como opções, que se combinam com outros comandos na mesma linha de execução. Por exemplo, na linha de comandos você escreve:</a:t>
            </a:r>
            <a:endParaRPr sz="1200">
              <a:solidFill>
                <a:srgbClr val="222222"/>
              </a:solidFill>
            </a:endParaRPr>
          </a:p>
          <a:p>
            <a:pPr marL="0" marR="38100" lvl="0" indent="457200" algn="just" rtl="0">
              <a:lnSpc>
                <a:spcPct val="150000"/>
              </a:lnSpc>
              <a:spcBef>
                <a:spcPts val="0"/>
              </a:spcBef>
              <a:spcAft>
                <a:spcPts val="0"/>
              </a:spcAft>
              <a:buClr>
                <a:schemeClr val="dk1"/>
              </a:buClr>
              <a:buSzPts val="1100"/>
              <a:buFont typeface="Arial"/>
              <a:buNone/>
            </a:pPr>
            <a:endParaRPr sz="1200">
              <a:solidFill>
                <a:srgbClr val="222222"/>
              </a:solidFill>
            </a:endParaRPr>
          </a:p>
          <a:p>
            <a:pPr marL="0" marR="38100" lvl="0" indent="457200" algn="just" rtl="0">
              <a:lnSpc>
                <a:spcPct val="150000"/>
              </a:lnSpc>
              <a:spcBef>
                <a:spcPts val="0"/>
              </a:spcBef>
              <a:spcAft>
                <a:spcPts val="0"/>
              </a:spcAft>
              <a:buClr>
                <a:schemeClr val="dk1"/>
              </a:buClr>
              <a:buSzPts val="1100"/>
              <a:buFont typeface="Arial"/>
              <a:buNone/>
            </a:pPr>
            <a:r>
              <a:rPr lang="pt-BR" sz="1200">
                <a:solidFill>
                  <a:srgbClr val="222222"/>
                </a:solidFill>
              </a:rPr>
              <a:t>mysql (ENTER)</a:t>
            </a:r>
            <a:endParaRPr sz="1200">
              <a:solidFill>
                <a:srgbClr val="222222"/>
              </a:solidFill>
            </a:endParaRPr>
          </a:p>
          <a:p>
            <a:pPr marL="0" marR="38100" lvl="0" indent="457200" algn="just" rtl="0">
              <a:lnSpc>
                <a:spcPct val="150000"/>
              </a:lnSpc>
              <a:spcBef>
                <a:spcPts val="0"/>
              </a:spcBef>
              <a:spcAft>
                <a:spcPts val="0"/>
              </a:spcAft>
              <a:buClr>
                <a:schemeClr val="dk1"/>
              </a:buClr>
              <a:buSzPts val="1100"/>
              <a:buFont typeface="Arial"/>
              <a:buNone/>
            </a:pPr>
            <a:endParaRPr sz="1200">
              <a:solidFill>
                <a:srgbClr val="222222"/>
              </a:solidFill>
            </a:endParaRPr>
          </a:p>
          <a:p>
            <a:pPr marL="0" marR="38100" lvl="0" indent="0" algn="just" rtl="0">
              <a:lnSpc>
                <a:spcPct val="150000"/>
              </a:lnSpc>
              <a:spcBef>
                <a:spcPts val="0"/>
              </a:spcBef>
              <a:spcAft>
                <a:spcPts val="0"/>
              </a:spcAft>
              <a:buClr>
                <a:schemeClr val="dk1"/>
              </a:buClr>
              <a:buSzPts val="1100"/>
              <a:buFont typeface="Arial"/>
              <a:buNone/>
            </a:pPr>
            <a:r>
              <a:rPr lang="pt-BR" sz="1200">
                <a:solidFill>
                  <a:srgbClr val="222222"/>
                </a:solidFill>
              </a:rPr>
              <a:t>E imediatamente solicitará o seu password para se conectar ao motor de banco de dados Mysql instalado no computador. Já identificado com a chave, o prompt da linha de comandos o terminal trocará por:</a:t>
            </a:r>
            <a:endParaRPr sz="1200">
              <a:solidFill>
                <a:srgbClr val="222222"/>
              </a:solidFill>
            </a:endParaRPr>
          </a:p>
          <a:p>
            <a:pPr marL="0" marR="38100" lvl="0" indent="457200" algn="just" rtl="0">
              <a:lnSpc>
                <a:spcPct val="100000"/>
              </a:lnSpc>
              <a:spcBef>
                <a:spcPts val="0"/>
              </a:spcBef>
              <a:spcAft>
                <a:spcPts val="0"/>
              </a:spcAft>
              <a:buClr>
                <a:schemeClr val="dk1"/>
              </a:buClr>
              <a:buSzPts val="1100"/>
              <a:buFont typeface="Arial"/>
              <a:buNone/>
            </a:pPr>
            <a:endParaRPr sz="1200">
              <a:solidFill>
                <a:srgbClr val="222222"/>
              </a:solidFill>
            </a:endParaRPr>
          </a:p>
          <a:p>
            <a:pPr marL="0" marR="38100" lvl="0" indent="457200" algn="just" rtl="0">
              <a:lnSpc>
                <a:spcPct val="100000"/>
              </a:lnSpc>
              <a:spcBef>
                <a:spcPts val="0"/>
              </a:spcBef>
              <a:spcAft>
                <a:spcPts val="0"/>
              </a:spcAft>
              <a:buClr>
                <a:schemeClr val="dk1"/>
              </a:buClr>
              <a:buSzPts val="1100"/>
              <a:buFont typeface="Arial"/>
              <a:buNone/>
            </a:pPr>
            <a:r>
              <a:rPr lang="pt-BR" sz="1200">
                <a:solidFill>
                  <a:srgbClr val="222222"/>
                </a:solidFill>
              </a:rPr>
              <a:t>mysql&gt;</a:t>
            </a:r>
            <a:endParaRPr sz="1200">
              <a:solidFill>
                <a:srgbClr val="222222"/>
              </a:solidFill>
            </a:endParaRPr>
          </a:p>
          <a:p>
            <a:pPr marL="0" marR="38100" lvl="0" indent="457200" algn="just" rtl="0">
              <a:lnSpc>
                <a:spcPct val="100000"/>
              </a:lnSpc>
              <a:spcBef>
                <a:spcPts val="0"/>
              </a:spcBef>
              <a:spcAft>
                <a:spcPts val="0"/>
              </a:spcAft>
              <a:buClr>
                <a:schemeClr val="dk1"/>
              </a:buClr>
              <a:buSzPts val="1100"/>
              <a:buFont typeface="Arial"/>
              <a:buNone/>
            </a:pPr>
            <a:endParaRPr sz="1200">
              <a:solidFill>
                <a:srgbClr val="222222"/>
              </a:solidFill>
            </a:endParaRPr>
          </a:p>
          <a:p>
            <a:pPr marL="0" marR="38100" lvl="0" indent="457200" algn="just" rtl="0">
              <a:lnSpc>
                <a:spcPct val="100000"/>
              </a:lnSpc>
              <a:spcBef>
                <a:spcPts val="0"/>
              </a:spcBef>
              <a:spcAft>
                <a:spcPts val="0"/>
              </a:spcAft>
              <a:buClr>
                <a:schemeClr val="dk1"/>
              </a:buClr>
              <a:buSzPts val="1100"/>
              <a:buFont typeface="Arial"/>
              <a:buNone/>
            </a:pPr>
            <a:r>
              <a:rPr lang="pt-BR" sz="1200">
                <a:solidFill>
                  <a:srgbClr val="222222"/>
                </a:solidFill>
              </a:rPr>
              <a:t>A partir de agora, você pode escrever outros comandos, como:</a:t>
            </a:r>
            <a:endParaRPr sz="1200">
              <a:solidFill>
                <a:srgbClr val="222222"/>
              </a:solidFill>
            </a:endParaRPr>
          </a:p>
          <a:p>
            <a:pPr marL="0" marR="38100" lvl="0" indent="457200" algn="just" rtl="0">
              <a:lnSpc>
                <a:spcPct val="100000"/>
              </a:lnSpc>
              <a:spcBef>
                <a:spcPts val="0"/>
              </a:spcBef>
              <a:spcAft>
                <a:spcPts val="0"/>
              </a:spcAft>
              <a:buClr>
                <a:schemeClr val="dk1"/>
              </a:buClr>
              <a:buSzPts val="1100"/>
              <a:buFont typeface="Arial"/>
              <a:buNone/>
            </a:pPr>
            <a:endParaRPr sz="1200">
              <a:solidFill>
                <a:srgbClr val="222222"/>
              </a:solidFill>
            </a:endParaRPr>
          </a:p>
          <a:p>
            <a:pPr marL="0" marR="38100" lvl="0" indent="457200" algn="just" rtl="0">
              <a:lnSpc>
                <a:spcPct val="100000"/>
              </a:lnSpc>
              <a:spcBef>
                <a:spcPts val="0"/>
              </a:spcBef>
              <a:spcAft>
                <a:spcPts val="0"/>
              </a:spcAft>
              <a:buClr>
                <a:schemeClr val="dk1"/>
              </a:buClr>
              <a:buSzPts val="1100"/>
              <a:buFont typeface="Arial"/>
              <a:buNone/>
            </a:pPr>
            <a:r>
              <a:rPr lang="pt-BR" sz="1200">
                <a:solidFill>
                  <a:srgbClr val="222222"/>
                </a:solidFill>
              </a:rPr>
              <a:t>show databases; (ENTER).</a:t>
            </a:r>
            <a:endParaRPr sz="1200">
              <a:solidFill>
                <a:srgbClr val="222222"/>
              </a:solidFill>
            </a:endParaRPr>
          </a:p>
          <a:p>
            <a:pPr marL="0" marR="38100" lvl="0" indent="457200" algn="just" rtl="0">
              <a:lnSpc>
                <a:spcPct val="100000"/>
              </a:lnSpc>
              <a:spcBef>
                <a:spcPts val="0"/>
              </a:spcBef>
              <a:spcAft>
                <a:spcPts val="0"/>
              </a:spcAft>
              <a:buClr>
                <a:schemeClr val="dk1"/>
              </a:buClr>
              <a:buSzPts val="1100"/>
              <a:buFont typeface="Arial"/>
              <a:buNone/>
            </a:pPr>
            <a:endParaRPr sz="1200">
              <a:solidFill>
                <a:srgbClr val="222222"/>
              </a:solidFill>
            </a:endParaRPr>
          </a:p>
          <a:p>
            <a:pPr marL="0" marR="38100" lvl="0" indent="457200" algn="just" rtl="0">
              <a:lnSpc>
                <a:spcPct val="100000"/>
              </a:lnSpc>
              <a:spcBef>
                <a:spcPts val="0"/>
              </a:spcBef>
              <a:spcAft>
                <a:spcPts val="0"/>
              </a:spcAft>
              <a:buClr>
                <a:schemeClr val="dk1"/>
              </a:buClr>
              <a:buSzPts val="1100"/>
              <a:buFont typeface="Arial"/>
              <a:buNone/>
            </a:pPr>
            <a:r>
              <a:rPr lang="pt-BR" sz="1200">
                <a:solidFill>
                  <a:srgbClr val="222222"/>
                </a:solidFill>
              </a:rPr>
              <a:t>Convidamos você para ver mais exemplos como este, no seguinte </a:t>
            </a:r>
            <a:r>
              <a:rPr lang="pt-BR" sz="1200" i="1">
                <a:solidFill>
                  <a:srgbClr val="222222"/>
                </a:solidFill>
              </a:rPr>
              <a:t>link</a:t>
            </a:r>
            <a:r>
              <a:rPr lang="pt-BR" sz="1200">
                <a:solidFill>
                  <a:srgbClr val="222222"/>
                </a:solidFill>
              </a:rPr>
              <a:t>: </a:t>
            </a:r>
            <a:r>
              <a:rPr lang="pt-BR" sz="1200" u="sng">
                <a:solidFill>
                  <a:srgbClr val="2200CC"/>
                </a:solidFill>
                <a:hlinkClick r:id="rId3">
                  <a:extLst>
                    <a:ext uri="{A12FA001-AC4F-418D-AE19-62706E023703}">
                      <ahyp:hlinkClr xmlns:ahyp="http://schemas.microsoft.com/office/drawing/2018/hyperlinkcolor" val="tx"/>
                    </a:ext>
                  </a:extLst>
                </a:hlinkClick>
              </a:rPr>
              <a:t>https://blog.devart.com/how-to-connect-to-mysql-server.html</a:t>
            </a:r>
            <a:endParaRPr sz="1000" b="1"/>
          </a:p>
          <a:p>
            <a:pPr marL="0" lvl="0" indent="0" algn="l" rtl="0">
              <a:lnSpc>
                <a:spcPct val="100000"/>
              </a:lnSpc>
              <a:spcBef>
                <a:spcPts val="0"/>
              </a:spcBef>
              <a:spcAft>
                <a:spcPts val="0"/>
              </a:spcAft>
              <a:buSzPts val="1100"/>
              <a:buNone/>
            </a:pPr>
            <a:endParaRPr sz="1000"/>
          </a:p>
          <a:p>
            <a:pPr marL="0" lvl="0" indent="0" algn="l" rtl="0">
              <a:lnSpc>
                <a:spcPct val="100000"/>
              </a:lnSpc>
              <a:spcBef>
                <a:spcPts val="0"/>
              </a:spcBef>
              <a:spcAft>
                <a:spcPts val="0"/>
              </a:spcAft>
              <a:buSzPts val="1100"/>
              <a:buNone/>
            </a:pPr>
            <a:r>
              <a:rPr lang="pt-BR" sz="1800">
                <a:latin typeface="Arial"/>
                <a:ea typeface="Arial"/>
                <a:cs typeface="Arial"/>
                <a:sym typeface="Arial"/>
              </a:rPr>
              <a:t>ATENÇÃ</a:t>
            </a:r>
            <a:r>
              <a:rPr lang="pt-BR" sz="1800"/>
              <a:t>O!</a:t>
            </a:r>
            <a:endParaRPr/>
          </a:p>
          <a:p>
            <a:pPr marL="0" lvl="0" indent="0" algn="l" rtl="0">
              <a:lnSpc>
                <a:spcPct val="100000"/>
              </a:lnSpc>
              <a:spcBef>
                <a:spcPts val="0"/>
              </a:spcBef>
              <a:spcAft>
                <a:spcPts val="0"/>
              </a:spcAft>
              <a:buSzPts val="1100"/>
              <a:buNone/>
            </a:pPr>
            <a:r>
              <a:rPr lang="pt-BR" sz="1300"/>
              <a:t>No nosso caso, utilizaremos uma ferramenta visual, que veremos a seguir. </a:t>
            </a:r>
            <a:r>
              <a:rPr lang="pt-BR" sz="1300">
                <a:latin typeface="Arial"/>
                <a:ea typeface="Arial"/>
                <a:cs typeface="Arial"/>
                <a:sym typeface="Arial"/>
              </a:rPr>
              <a:t>O uso de comandos está mais relacionado a ambientes como servidores, os quais você acessa remotamente por clientes como SSH ou similares e que não contam com uma interface gráfica de administração de DB para economizar recursos de processamento, entre outros casos</a:t>
            </a:r>
            <a:r>
              <a:rPr lang="pt-BR" sz="1300"/>
              <a:t>.</a:t>
            </a:r>
            <a:endParaRPr sz="13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2" name="Google Shape;702;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457200" algn="just" rtl="0">
              <a:lnSpc>
                <a:spcPct val="150000"/>
              </a:lnSpc>
              <a:spcBef>
                <a:spcPts val="0"/>
              </a:spcBef>
              <a:spcAft>
                <a:spcPts val="0"/>
              </a:spcAft>
              <a:buClr>
                <a:schemeClr val="dk1"/>
              </a:buClr>
              <a:buSzPts val="1100"/>
              <a:buFont typeface="Arial"/>
              <a:buNone/>
            </a:pPr>
            <a:r>
              <a:rPr lang="pt-BR" sz="1200">
                <a:solidFill>
                  <a:srgbClr val="222222"/>
                </a:solidFill>
              </a:rPr>
              <a:t>MySQL Workbench é uma ferramenta visual unificada. Proporciona modelagem de dados, desenvolvimento SQL e ferramentas de administração integrais para a configuração do servidor, administração de usuários, manutenção e muito mais. </a:t>
            </a:r>
            <a:endParaRPr sz="1200">
              <a:solidFill>
                <a:srgbClr val="222222"/>
              </a:solidFill>
            </a:endParaRPr>
          </a:p>
          <a:p>
            <a:pPr marL="0" marR="38100" lvl="0" indent="457200" algn="just" rtl="0">
              <a:lnSpc>
                <a:spcPct val="100000"/>
              </a:lnSpc>
              <a:spcBef>
                <a:spcPts val="0"/>
              </a:spcBef>
              <a:spcAft>
                <a:spcPts val="0"/>
              </a:spcAft>
              <a:buClr>
                <a:schemeClr val="dk1"/>
              </a:buClr>
              <a:buSzPts val="1100"/>
              <a:buFont typeface="Arial"/>
              <a:buNone/>
            </a:pPr>
            <a:endParaRPr sz="1200">
              <a:solidFill>
                <a:srgbClr val="222222"/>
              </a:solidFill>
            </a:endParaRPr>
          </a:p>
          <a:p>
            <a:pPr marL="0" marR="38100" lvl="0" indent="457200" algn="just" rtl="0">
              <a:lnSpc>
                <a:spcPct val="100000"/>
              </a:lnSpc>
              <a:spcBef>
                <a:spcPts val="0"/>
              </a:spcBef>
              <a:spcAft>
                <a:spcPts val="0"/>
              </a:spcAft>
              <a:buClr>
                <a:schemeClr val="dk1"/>
              </a:buClr>
              <a:buSzPts val="1100"/>
              <a:buFont typeface="Arial"/>
              <a:buNone/>
            </a:pPr>
            <a:r>
              <a:rPr lang="pt-BR" sz="1200">
                <a:solidFill>
                  <a:srgbClr val="222222"/>
                </a:solidFill>
              </a:rPr>
              <a:t>Este software integra:</a:t>
            </a:r>
            <a:endParaRPr sz="1200">
              <a:solidFill>
                <a:srgbClr val="222222"/>
              </a:solidFill>
            </a:endParaRPr>
          </a:p>
          <a:p>
            <a:pPr marL="0" marR="38100" lvl="0" indent="457200" algn="just" rtl="0">
              <a:lnSpc>
                <a:spcPct val="100000"/>
              </a:lnSpc>
              <a:spcBef>
                <a:spcPts val="0"/>
              </a:spcBef>
              <a:spcAft>
                <a:spcPts val="0"/>
              </a:spcAft>
              <a:buClr>
                <a:schemeClr val="dk1"/>
              </a:buClr>
              <a:buSzPts val="1100"/>
              <a:buFont typeface="Arial"/>
              <a:buNone/>
            </a:pPr>
            <a:endParaRPr sz="1200" b="1">
              <a:solidFill>
                <a:srgbClr val="222222"/>
              </a:solidFill>
              <a:highlight>
                <a:srgbClr val="E0FF00"/>
              </a:highlight>
            </a:endParaRPr>
          </a:p>
          <a:p>
            <a:pPr marL="0" marR="38100" lvl="0" indent="457200" algn="just" rtl="0">
              <a:lnSpc>
                <a:spcPct val="150000"/>
              </a:lnSpc>
              <a:spcBef>
                <a:spcPts val="0"/>
              </a:spcBef>
              <a:spcAft>
                <a:spcPts val="0"/>
              </a:spcAft>
              <a:buClr>
                <a:schemeClr val="dk1"/>
              </a:buClr>
              <a:buSzPts val="1100"/>
              <a:buFont typeface="Arial"/>
              <a:buNone/>
            </a:pPr>
            <a:r>
              <a:rPr lang="pt-BR" sz="1200" b="1">
                <a:solidFill>
                  <a:srgbClr val="222222"/>
                </a:solidFill>
              </a:rPr>
              <a:t>Design</a:t>
            </a:r>
            <a:r>
              <a:rPr lang="pt-BR" sz="1200">
                <a:solidFill>
                  <a:srgbClr val="222222"/>
                </a:solidFill>
              </a:rPr>
              <a:t>: O MySQL Workbench permite a um DBA, desenvolvedor ou arquiteto de dados projetar, modelar, gerar e administrar bancos de dados visualmente. </a:t>
            </a:r>
            <a:endParaRPr sz="1200">
              <a:solidFill>
                <a:srgbClr val="222222"/>
              </a:solidFill>
            </a:endParaRPr>
          </a:p>
          <a:p>
            <a:pPr marL="0" marR="38100" lvl="0" indent="457200" algn="just" rtl="0">
              <a:lnSpc>
                <a:spcPct val="150000"/>
              </a:lnSpc>
              <a:spcBef>
                <a:spcPts val="0"/>
              </a:spcBef>
              <a:spcAft>
                <a:spcPts val="0"/>
              </a:spcAft>
              <a:buClr>
                <a:schemeClr val="dk1"/>
              </a:buClr>
              <a:buSzPts val="1100"/>
              <a:buFont typeface="Arial"/>
              <a:buNone/>
            </a:pPr>
            <a:r>
              <a:rPr lang="pt-BR" sz="1200">
                <a:solidFill>
                  <a:srgbClr val="222222"/>
                </a:solidFill>
              </a:rPr>
              <a:t>Inclui tudo o que um modelador de dados precisa para criar modelos ER complexos, engenharia direta e inversa, e também tem características fundamentais para realizar tarefas de documentação e administração de mudanças difíceis que normalmente exigem muito tempo e esforço. </a:t>
            </a:r>
            <a:endParaRPr sz="1200">
              <a:solidFill>
                <a:srgbClr val="222222"/>
              </a:solidFill>
            </a:endParaRPr>
          </a:p>
          <a:p>
            <a:pPr marL="0" marR="38100" lvl="0" indent="0" algn="just" rtl="0">
              <a:lnSpc>
                <a:spcPct val="150000"/>
              </a:lnSpc>
              <a:spcBef>
                <a:spcPts val="0"/>
              </a:spcBef>
              <a:spcAft>
                <a:spcPts val="0"/>
              </a:spcAft>
              <a:buClr>
                <a:schemeClr val="dk1"/>
              </a:buClr>
              <a:buSzPts val="1100"/>
              <a:buFont typeface="Arial"/>
              <a:buNone/>
            </a:pPr>
            <a:r>
              <a:rPr lang="pt-BR" sz="1200">
                <a:solidFill>
                  <a:srgbClr val="222222"/>
                </a:solidFill>
              </a:rPr>
              <a:t>Fonte: </a:t>
            </a:r>
            <a:r>
              <a:rPr lang="pt-BR" sz="1200" u="sng">
                <a:solidFill>
                  <a:srgbClr val="1155CC"/>
                </a:solidFill>
                <a:hlinkClick r:id="rId3">
                  <a:extLst>
                    <a:ext uri="{A12FA001-AC4F-418D-AE19-62706E023703}">
                      <ahyp:hlinkClr xmlns:ahyp="http://schemas.microsoft.com/office/drawing/2018/hyperlinkcolor" val="tx"/>
                    </a:ext>
                  </a:extLst>
                </a:hlinkClick>
              </a:rPr>
              <a:t>MySQL Workbench: Visual Database Design</a:t>
            </a:r>
            <a:endParaRPr sz="1200">
              <a:solidFill>
                <a:srgbClr val="222222"/>
              </a:solidFill>
            </a:endParaRPr>
          </a:p>
          <a:p>
            <a:pPr marL="0" marR="38100" lvl="0" indent="457200" algn="just" rtl="0">
              <a:lnSpc>
                <a:spcPct val="150000"/>
              </a:lnSpc>
              <a:spcBef>
                <a:spcPts val="0"/>
              </a:spcBef>
              <a:spcAft>
                <a:spcPts val="0"/>
              </a:spcAft>
              <a:buClr>
                <a:schemeClr val="dk1"/>
              </a:buClr>
              <a:buSzPts val="1100"/>
              <a:buFont typeface="Arial"/>
              <a:buNone/>
            </a:pPr>
            <a:endParaRPr sz="1200">
              <a:solidFill>
                <a:srgbClr val="222222"/>
              </a:solidFill>
            </a:endParaRPr>
          </a:p>
          <a:p>
            <a:pPr marL="0" marR="38100" lvl="0" indent="457200" algn="just" rtl="0">
              <a:lnSpc>
                <a:spcPct val="150000"/>
              </a:lnSpc>
              <a:spcBef>
                <a:spcPts val="0"/>
              </a:spcBef>
              <a:spcAft>
                <a:spcPts val="0"/>
              </a:spcAft>
              <a:buClr>
                <a:schemeClr val="dk1"/>
              </a:buClr>
              <a:buSzPts val="1100"/>
              <a:buFont typeface="Arial"/>
              <a:buNone/>
            </a:pPr>
            <a:r>
              <a:rPr lang="pt-BR" sz="1200" b="1">
                <a:solidFill>
                  <a:srgbClr val="222222"/>
                </a:solidFill>
              </a:rPr>
              <a:t>Desenvolvimento</a:t>
            </a:r>
            <a:r>
              <a:rPr lang="pt-BR" sz="1200">
                <a:solidFill>
                  <a:srgbClr val="222222"/>
                </a:solidFill>
              </a:rPr>
              <a:t>: O MySQL Workbench oferece ferramentas visuais para criar, executar e otimizar consultas SQL. O editor de SQL proporciona destaque de sintaxe colorido, recurso autocompletar, reutilização de fragmentos de código SQL e histórico de execução de SQL. O painel de conexões de banco de dados permite aos desenvolvedores administrar facilmente as conexões de bancos de dados padrão, incluindo MySQL Fabric. O explorador de objetos permite acesso instantâneo ao esquema e aos objetos do banco de dados. </a:t>
            </a:r>
            <a:endParaRPr sz="1200">
              <a:solidFill>
                <a:srgbClr val="222222"/>
              </a:solidFill>
            </a:endParaRPr>
          </a:p>
          <a:p>
            <a:pPr marL="0" marR="38100" lvl="0" indent="0" algn="just" rtl="0">
              <a:lnSpc>
                <a:spcPct val="150000"/>
              </a:lnSpc>
              <a:spcBef>
                <a:spcPts val="0"/>
              </a:spcBef>
              <a:spcAft>
                <a:spcPts val="0"/>
              </a:spcAft>
              <a:buClr>
                <a:schemeClr val="dk1"/>
              </a:buClr>
              <a:buSzPts val="1100"/>
              <a:buFont typeface="Arial"/>
              <a:buNone/>
            </a:pPr>
            <a:r>
              <a:rPr lang="pt-BR" sz="1200">
                <a:solidFill>
                  <a:srgbClr val="222222"/>
                </a:solidFill>
              </a:rPr>
              <a:t>Fonte: </a:t>
            </a:r>
            <a:r>
              <a:rPr lang="pt-BR" sz="1200" u="sng">
                <a:solidFill>
                  <a:srgbClr val="1155CC"/>
                </a:solidFill>
                <a:hlinkClick r:id="rId4">
                  <a:extLst>
                    <a:ext uri="{A12FA001-AC4F-418D-AE19-62706E023703}">
                      <ahyp:hlinkClr xmlns:ahyp="http://schemas.microsoft.com/office/drawing/2018/hyperlinkcolor" val="tx"/>
                    </a:ext>
                  </a:extLst>
                </a:hlinkClick>
              </a:rPr>
              <a:t>MySQL Workbench: SQL Development</a:t>
            </a:r>
            <a:endParaRPr sz="1200">
              <a:solidFill>
                <a:srgbClr val="222222"/>
              </a:solidFill>
            </a:endParaRPr>
          </a:p>
          <a:p>
            <a:pPr marL="0" marR="38100" lvl="0" indent="457200" algn="just" rtl="0">
              <a:lnSpc>
                <a:spcPct val="150000"/>
              </a:lnSpc>
              <a:spcBef>
                <a:spcPts val="0"/>
              </a:spcBef>
              <a:spcAft>
                <a:spcPts val="0"/>
              </a:spcAft>
              <a:buClr>
                <a:schemeClr val="dk1"/>
              </a:buClr>
              <a:buSzPts val="1100"/>
              <a:buFont typeface="Arial"/>
              <a:buNone/>
            </a:pPr>
            <a:endParaRPr sz="1200">
              <a:solidFill>
                <a:srgbClr val="222222"/>
              </a:solidFill>
            </a:endParaRPr>
          </a:p>
          <a:p>
            <a:pPr marL="0" marR="38100" lvl="0" indent="457200" algn="just" rtl="0">
              <a:lnSpc>
                <a:spcPct val="150000"/>
              </a:lnSpc>
              <a:spcBef>
                <a:spcPts val="0"/>
              </a:spcBef>
              <a:spcAft>
                <a:spcPts val="0"/>
              </a:spcAft>
              <a:buClr>
                <a:schemeClr val="dk1"/>
              </a:buClr>
              <a:buSzPts val="1100"/>
              <a:buFont typeface="Arial"/>
              <a:buNone/>
            </a:pPr>
            <a:r>
              <a:rPr lang="pt-BR" sz="1200" b="1">
                <a:solidFill>
                  <a:srgbClr val="222222"/>
                </a:solidFill>
              </a:rPr>
              <a:t>Administração</a:t>
            </a:r>
            <a:r>
              <a:rPr lang="pt-BR" sz="1200">
                <a:solidFill>
                  <a:srgbClr val="222222"/>
                </a:solidFill>
              </a:rPr>
              <a:t>: O MySQL Workbench oferece um console visual para administrar facilmente os ambientes MySQL e obter uma melhor visibilidade dos bancos de dados. Os desenvolvedores e administradores de bancos de dados podem utilizar as ferramentas visuais para configurar servidores, administrar usuários, realizar cópias de segurança e recuperação, inspecionar dados de auditoria e ver o status do banco de dados. </a:t>
            </a:r>
            <a:endParaRPr sz="1200">
              <a:solidFill>
                <a:srgbClr val="222222"/>
              </a:solidFill>
            </a:endParaRPr>
          </a:p>
          <a:p>
            <a:pPr marL="0" marR="38100" lvl="0" indent="0" algn="just" rtl="0">
              <a:lnSpc>
                <a:spcPct val="150000"/>
              </a:lnSpc>
              <a:spcBef>
                <a:spcPts val="0"/>
              </a:spcBef>
              <a:spcAft>
                <a:spcPts val="0"/>
              </a:spcAft>
              <a:buClr>
                <a:schemeClr val="dk1"/>
              </a:buClr>
              <a:buSzPts val="1100"/>
              <a:buFont typeface="Arial"/>
              <a:buNone/>
            </a:pPr>
            <a:r>
              <a:rPr lang="pt-BR" sz="1200">
                <a:solidFill>
                  <a:srgbClr val="222222"/>
                </a:solidFill>
              </a:rPr>
              <a:t>Fonte: </a:t>
            </a:r>
            <a:r>
              <a:rPr lang="pt-BR" sz="1200" u="sng">
                <a:solidFill>
                  <a:srgbClr val="1155CC"/>
                </a:solidFill>
                <a:hlinkClick r:id="rId5">
                  <a:extLst>
                    <a:ext uri="{A12FA001-AC4F-418D-AE19-62706E023703}">
                      <ahyp:hlinkClr xmlns:ahyp="http://schemas.microsoft.com/office/drawing/2018/hyperlinkcolor" val="tx"/>
                    </a:ext>
                  </a:extLst>
                </a:hlinkClick>
              </a:rPr>
              <a:t>MySQL Workbench: Administration</a:t>
            </a:r>
            <a:endParaRPr sz="1200">
              <a:solidFill>
                <a:srgbClr val="222222"/>
              </a:solidFill>
            </a:endParaRPr>
          </a:p>
          <a:p>
            <a:pPr marL="0" marR="38100" lvl="0" indent="457200" algn="just" rtl="0">
              <a:lnSpc>
                <a:spcPct val="150000"/>
              </a:lnSpc>
              <a:spcBef>
                <a:spcPts val="0"/>
              </a:spcBef>
              <a:spcAft>
                <a:spcPts val="0"/>
              </a:spcAft>
              <a:buClr>
                <a:schemeClr val="dk1"/>
              </a:buClr>
              <a:buSzPts val="1100"/>
              <a:buFont typeface="Arial"/>
              <a:buNone/>
            </a:pPr>
            <a:endParaRPr sz="1200">
              <a:solidFill>
                <a:srgbClr val="222222"/>
              </a:solidFill>
            </a:endParaRPr>
          </a:p>
          <a:p>
            <a:pPr marL="0" marR="38100" lvl="0" indent="457200" algn="just" rtl="0">
              <a:lnSpc>
                <a:spcPct val="150000"/>
              </a:lnSpc>
              <a:spcBef>
                <a:spcPts val="0"/>
              </a:spcBef>
              <a:spcAft>
                <a:spcPts val="0"/>
              </a:spcAft>
              <a:buClr>
                <a:schemeClr val="dk1"/>
              </a:buClr>
              <a:buSzPts val="1100"/>
              <a:buFont typeface="Arial"/>
              <a:buNone/>
            </a:pPr>
            <a:r>
              <a:rPr lang="pt-BR" sz="1200" b="1">
                <a:solidFill>
                  <a:srgbClr val="222222"/>
                </a:solidFill>
              </a:rPr>
              <a:t>Manutenção</a:t>
            </a:r>
            <a:r>
              <a:rPr lang="pt-BR" sz="1200">
                <a:solidFill>
                  <a:srgbClr val="222222"/>
                </a:solidFill>
              </a:rPr>
              <a:t>: O MySQL Workbench oferece um conjunto de ferramentas para melhorar o rendimento dos aplicativos MySQL e a migração de banco de dados, uma solução completa e fácil de usar para migrar Microsoft SQL Server, Microsoft Access, Sybase ASE, PostgreSQL e outras tabelas, objetos e dados RDBMS para o MySQL. </a:t>
            </a:r>
            <a:endParaRPr sz="1200">
              <a:solidFill>
                <a:srgbClr val="222222"/>
              </a:solidFill>
            </a:endParaRPr>
          </a:p>
          <a:p>
            <a:pPr marL="0" marR="38100" lvl="0" indent="0" algn="just" rtl="0">
              <a:lnSpc>
                <a:spcPct val="150000"/>
              </a:lnSpc>
              <a:spcBef>
                <a:spcPts val="0"/>
              </a:spcBef>
              <a:spcAft>
                <a:spcPts val="0"/>
              </a:spcAft>
              <a:buClr>
                <a:schemeClr val="dk1"/>
              </a:buClr>
              <a:buSzPts val="1100"/>
              <a:buFont typeface="Arial"/>
              <a:buNone/>
            </a:pPr>
            <a:r>
              <a:rPr lang="pt-BR" sz="1200">
                <a:solidFill>
                  <a:srgbClr val="222222"/>
                </a:solidFill>
              </a:rPr>
              <a:t>Fonte: </a:t>
            </a:r>
            <a:r>
              <a:rPr lang="pt-BR" sz="1200" u="sng">
                <a:solidFill>
                  <a:srgbClr val="1155CC"/>
                </a:solidFill>
                <a:hlinkClick r:id="rId6">
                  <a:extLst>
                    <a:ext uri="{A12FA001-AC4F-418D-AE19-62706E023703}">
                      <ahyp:hlinkClr xmlns:ahyp="http://schemas.microsoft.com/office/drawing/2018/hyperlinkcolor" val="tx"/>
                    </a:ext>
                  </a:extLst>
                </a:hlinkClick>
              </a:rPr>
              <a:t>MySQL Workbench</a:t>
            </a:r>
            <a:endParaRPr sz="1200">
              <a:solidFill>
                <a:srgbClr val="222222"/>
              </a:solidFill>
            </a:endParaRPr>
          </a:p>
          <a:p>
            <a:pPr marL="0" marR="38100" lvl="0" indent="0" algn="just" rtl="0">
              <a:lnSpc>
                <a:spcPct val="150000"/>
              </a:lnSpc>
              <a:spcBef>
                <a:spcPts val="0"/>
              </a:spcBef>
              <a:spcAft>
                <a:spcPts val="0"/>
              </a:spcAft>
              <a:buClr>
                <a:schemeClr val="dk1"/>
              </a:buClr>
              <a:buSzPts val="1100"/>
              <a:buFont typeface="Arial"/>
              <a:buNone/>
            </a:pPr>
            <a:endParaRPr sz="1200">
              <a:solidFill>
                <a:srgbClr val="222222"/>
              </a:solidFill>
            </a:endParaRPr>
          </a:p>
          <a:p>
            <a:pPr marL="0" marR="38100" lvl="0" indent="0" algn="just" rtl="0">
              <a:lnSpc>
                <a:spcPct val="150000"/>
              </a:lnSpc>
              <a:spcBef>
                <a:spcPts val="0"/>
              </a:spcBef>
              <a:spcAft>
                <a:spcPts val="0"/>
              </a:spcAft>
              <a:buClr>
                <a:schemeClr val="dk1"/>
              </a:buClr>
              <a:buSzPts val="1100"/>
              <a:buFont typeface="Arial"/>
              <a:buNone/>
            </a:pPr>
            <a:r>
              <a:rPr lang="pt-BR" sz="1200">
                <a:solidFill>
                  <a:srgbClr val="222222"/>
                </a:solidFill>
              </a:rPr>
              <a:t>Vídeo no Youtube: </a:t>
            </a:r>
            <a:r>
              <a:rPr lang="pt-BR" sz="1200" u="sng">
                <a:solidFill>
                  <a:srgbClr val="222222"/>
                </a:solidFill>
                <a:hlinkClick r:id="rId7">
                  <a:extLst>
                    <a:ext uri="{A12FA001-AC4F-418D-AE19-62706E023703}">
                      <ahyp:hlinkClr xmlns:ahyp="http://schemas.microsoft.com/office/drawing/2018/hyperlinkcolor" val="tx"/>
                    </a:ext>
                  </a:extLst>
                </a:hlinkClick>
              </a:rPr>
              <a:t>https://www.youtube.com/watch?v=X_umYKqKaF0</a:t>
            </a:r>
            <a:endParaRPr sz="1000"/>
          </a:p>
          <a:p>
            <a:pPr marL="0" lvl="0" indent="0" algn="l" rtl="0">
              <a:lnSpc>
                <a:spcPct val="100000"/>
              </a:lnSpc>
              <a:spcBef>
                <a:spcPts val="2100"/>
              </a:spcBef>
              <a:spcAft>
                <a:spcPts val="0"/>
              </a:spcAft>
              <a:buSzPts val="1100"/>
              <a:buNone/>
            </a:pPr>
            <a:endParaRPr sz="1000">
              <a:solidFill>
                <a:srgbClr val="202122"/>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3" name="Google Shape;713;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solidFill>
                <a:srgbClr val="202122"/>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5" name="Google Shape;725;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solidFill>
                <a:srgbClr val="202122"/>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5" name="Google Shape;73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solidFill>
                <a:srgbClr val="202122"/>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4" name="Google Shape;744;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solidFill>
                <a:srgbClr val="202122"/>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0" name="Google Shape;510;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Clr>
                <a:schemeClr val="dk1"/>
              </a:buClr>
              <a:buSzPts val="1100"/>
              <a:buFont typeface="Arial"/>
              <a:buNone/>
            </a:pPr>
            <a:r>
              <a:rPr lang="pt-BR" sz="1800"/>
              <a:t>Os registros estão relacionados entre si dentro de uma mesma tabela, porque têm uma característica que os torna iguais. Por exemplo, a tabela de FORNECEDORES terá a informação de todas as entidades do tipo fornecedor, que nos fornecem produtos ou serviços. Porém, por sua vez, cada fornecedor é unívoco por seu identificador, nome ou razão social, endereço, telefones de contato e o tipo de serviço ou produto que ele comercializa.</a:t>
            </a:r>
            <a:endParaRPr sz="1800"/>
          </a:p>
          <a:p>
            <a:pPr marL="158750" lvl="0" indent="0" algn="l" rtl="0">
              <a:lnSpc>
                <a:spcPct val="100000"/>
              </a:lnSpc>
              <a:spcBef>
                <a:spcPts val="0"/>
              </a:spcBef>
              <a:spcAft>
                <a:spcPts val="0"/>
              </a:spcAft>
              <a:buSzPts val="1100"/>
              <a:buNone/>
            </a:pPr>
            <a:endParaRPr sz="1800"/>
          </a:p>
          <a:p>
            <a:pPr marL="158750" lvl="0" indent="0" algn="l" rtl="0">
              <a:lnSpc>
                <a:spcPct val="100000"/>
              </a:lnSpc>
              <a:spcBef>
                <a:spcPts val="0"/>
              </a:spcBef>
              <a:spcAft>
                <a:spcPts val="0"/>
              </a:spcAft>
              <a:buClr>
                <a:schemeClr val="dk1"/>
              </a:buClr>
              <a:buSzPts val="1100"/>
              <a:buFont typeface="Arial"/>
              <a:buNone/>
            </a:pPr>
            <a:r>
              <a:rPr lang="pt-BR" sz="1800"/>
              <a:t>De todos os dados que constituem cada fornecedor, haverá pelo menos um que diferencia este do resto dos fornecedores. Além disso, os fornecedores estarão relacionados entre si porque compartilham uma mesma entidade ou categoria (a de fornecedor).</a:t>
            </a:r>
            <a:endParaRPr sz="1800"/>
          </a:p>
          <a:p>
            <a:pPr marL="158750" lvl="0" indent="0" algn="l" rtl="0">
              <a:lnSpc>
                <a:spcPct val="100000"/>
              </a:lnSpc>
              <a:spcBef>
                <a:spcPts val="0"/>
              </a:spcBef>
              <a:spcAft>
                <a:spcPts val="0"/>
              </a:spcAft>
              <a:buSzPts val="1100"/>
              <a:buNone/>
            </a:pPr>
            <a:endParaRPr sz="18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500"/>
              </a:spcBef>
              <a:spcAft>
                <a:spcPts val="0"/>
              </a:spcAft>
              <a:buClr>
                <a:schemeClr val="dk1"/>
              </a:buClr>
              <a:buSzPts val="1100"/>
              <a:buFont typeface="Arial"/>
              <a:buNone/>
            </a:pPr>
            <a:r>
              <a:rPr lang="pt-BR">
                <a:solidFill>
                  <a:schemeClr val="dk1"/>
                </a:solidFill>
              </a:rPr>
              <a:t>Nas linguagens de programação , uma </a:t>
            </a:r>
            <a:r>
              <a:rPr lang="pt-BR" b="1">
                <a:solidFill>
                  <a:schemeClr val="dk1"/>
                </a:solidFill>
              </a:rPr>
              <a:t>palavra reservada</a:t>
            </a:r>
            <a:r>
              <a:rPr lang="pt-BR">
                <a:solidFill>
                  <a:schemeClr val="dk1"/>
                </a:solidFill>
              </a:rPr>
              <a:t> é uma palavra que tem um significado gramatical especial para essa linguagem e não pode ser utilizada como um identificador de objetos em códigos dele mesmo, como pode ser feito com as </a:t>
            </a:r>
            <a:r>
              <a:rPr lang="pt-BR" b="1">
                <a:solidFill>
                  <a:schemeClr val="dk1"/>
                </a:solidFill>
              </a:rPr>
              <a:t>variáveis</a:t>
            </a:r>
            <a:r>
              <a:rPr lang="pt-BR">
                <a:solidFill>
                  <a:schemeClr val="dk1"/>
                </a:solidFill>
              </a:rPr>
              <a:t>.</a:t>
            </a:r>
            <a:endParaRPr>
              <a:solidFill>
                <a:schemeClr val="dk1"/>
              </a:solidFill>
            </a:endParaRPr>
          </a:p>
          <a:p>
            <a:pPr marL="0" lvl="0" indent="457200" algn="l" rtl="0">
              <a:lnSpc>
                <a:spcPct val="115000"/>
              </a:lnSpc>
              <a:spcBef>
                <a:spcPts val="500"/>
              </a:spcBef>
              <a:spcAft>
                <a:spcPts val="0"/>
              </a:spcAft>
              <a:buClr>
                <a:schemeClr val="dk1"/>
              </a:buClr>
              <a:buSzPts val="1100"/>
              <a:buFont typeface="Arial"/>
              <a:buNone/>
            </a:pPr>
            <a:r>
              <a:rPr lang="pt-BR">
                <a:solidFill>
                  <a:schemeClr val="dk1"/>
                </a:solidFill>
              </a:rPr>
              <a:t>Por exemplo, em SQL, um usuário não pode ser chamado de "</a:t>
            </a:r>
            <a:r>
              <a:rPr lang="pt-BR" i="1">
                <a:solidFill>
                  <a:schemeClr val="dk1"/>
                </a:solidFill>
              </a:rPr>
              <a:t>group</a:t>
            </a:r>
            <a:r>
              <a:rPr lang="pt-BR">
                <a:solidFill>
                  <a:schemeClr val="dk1"/>
                </a:solidFill>
              </a:rPr>
              <a:t>", porque a palavra </a:t>
            </a:r>
            <a:r>
              <a:rPr lang="pt-BR" i="1">
                <a:solidFill>
                  <a:schemeClr val="dk1"/>
                </a:solidFill>
              </a:rPr>
              <a:t>group</a:t>
            </a:r>
            <a:r>
              <a:rPr lang="pt-BR">
                <a:solidFill>
                  <a:schemeClr val="dk1"/>
                </a:solidFill>
              </a:rPr>
              <a:t> é usada para indicar que um identificador se refere a um grupo, não a um usuário. Por se tratar de uma palavra-chave, seu uso é restrito.Outros exemplos de palavras reservadas em SQL são </a:t>
            </a:r>
            <a:r>
              <a:rPr lang="pt-BR" i="1">
                <a:solidFill>
                  <a:schemeClr val="dk1"/>
                </a:solidFill>
              </a:rPr>
              <a:t>select, from, table, by, where </a:t>
            </a:r>
            <a:r>
              <a:rPr lang="pt-BR">
                <a:solidFill>
                  <a:schemeClr val="dk1"/>
                </a:solidFill>
              </a:rPr>
              <a:t>etc.</a:t>
            </a:r>
            <a:endParaRPr sz="1800">
              <a:solidFill>
                <a:schemeClr val="dk1"/>
              </a:solidFill>
            </a:endParaRPr>
          </a:p>
          <a:p>
            <a:pPr marL="0" lvl="0" indent="0" algn="l" rtl="0">
              <a:lnSpc>
                <a:spcPct val="100000"/>
              </a:lnSpc>
              <a:spcBef>
                <a:spcPts val="500"/>
              </a:spcBef>
              <a:spcAft>
                <a:spcPts val="0"/>
              </a:spcAft>
              <a:buSzPts val="1100"/>
              <a:buNone/>
            </a:pPr>
            <a:endParaRPr sz="14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sz="1000"/>
              <a:t>Embora as ferramentas como </a:t>
            </a:r>
            <a:r>
              <a:rPr lang="pt-BR" sz="1000" b="1"/>
              <a:t>Mysql Workbench</a:t>
            </a:r>
            <a:r>
              <a:rPr lang="pt-BR" sz="1000"/>
              <a:t> nos indiquem em tempo real quando estamos escrevendo mal uma sentença, devemos prestar muita atenção quando a elaboramos, não só por segurança e integridade da informação com a qual estamos trabalhando, como também porque, conforme avançamos com a linguagem e o nosso trabalho cotidiano passa pelo uso contínuo dessa ferramenta, as sentenças que elaborarmos terão uma complexidade e uma quantidade de indicadores muito alta.</a:t>
            </a:r>
            <a:endParaRPr/>
          </a:p>
          <a:p>
            <a:pPr marL="0" lvl="0" indent="0" algn="l" rtl="0">
              <a:lnSpc>
                <a:spcPct val="100000"/>
              </a:lnSpc>
              <a:spcBef>
                <a:spcPts val="0"/>
              </a:spcBef>
              <a:spcAft>
                <a:spcPts val="0"/>
              </a:spcAft>
              <a:buSzPts val="1100"/>
              <a:buNone/>
            </a:pPr>
            <a:endParaRPr sz="1000"/>
          </a:p>
          <a:p>
            <a:pPr marL="0" lvl="0" indent="0" algn="l" rtl="0">
              <a:lnSpc>
                <a:spcPct val="100000"/>
              </a:lnSpc>
              <a:spcBef>
                <a:spcPts val="0"/>
              </a:spcBef>
              <a:spcAft>
                <a:spcPts val="0"/>
              </a:spcAft>
              <a:buSzPts val="1100"/>
              <a:buNone/>
            </a:pPr>
            <a:r>
              <a:rPr lang="pt-BR" sz="1000"/>
              <a:t>Por isso, é conveniente sempre prestar muita atenção à elaboração delas, assim como quando temos uma consulta pré-criada a partir de um recurso externo.</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457200" algn="l" rtl="0">
              <a:lnSpc>
                <a:spcPct val="128332"/>
              </a:lnSpc>
              <a:spcBef>
                <a:spcPts val="0"/>
              </a:spcBef>
              <a:spcAft>
                <a:spcPts val="0"/>
              </a:spcAft>
              <a:buClr>
                <a:schemeClr val="dk1"/>
              </a:buClr>
              <a:buSzPts val="1100"/>
              <a:buFont typeface="Arial"/>
              <a:buNone/>
            </a:pPr>
            <a:r>
              <a:rPr lang="pt-BR">
                <a:solidFill>
                  <a:schemeClr val="dk1"/>
                </a:solidFill>
              </a:rPr>
              <a:t>As consultas SQL nos permitem trazer todos os campos de uma tabela de dados, ou só determinados campos. Se desejamos trazer determinados campos de uma tabela, devemos simplesmente mencioná-los um ao lado do outro, separando-os por uma vírgula, como é mostrado na primeira linha de código deste exemplo:</a:t>
            </a:r>
            <a:endParaRPr>
              <a:solidFill>
                <a:schemeClr val="dk1"/>
              </a:solidFill>
            </a:endParaRPr>
          </a:p>
          <a:p>
            <a:pPr marL="0" marR="38100" lvl="0" indent="457200" algn="l" rtl="0">
              <a:lnSpc>
                <a:spcPct val="128332"/>
              </a:lnSpc>
              <a:spcBef>
                <a:spcPts val="0"/>
              </a:spcBef>
              <a:spcAft>
                <a:spcPts val="0"/>
              </a:spcAft>
              <a:buClr>
                <a:schemeClr val="dk1"/>
              </a:buClr>
              <a:buSzPts val="1100"/>
              <a:buFont typeface="Arial"/>
              <a:buNone/>
            </a:pPr>
            <a:endParaRPr>
              <a:solidFill>
                <a:schemeClr val="dk1"/>
              </a:solidFill>
            </a:endParaRPr>
          </a:p>
          <a:p>
            <a:pPr marL="0" marR="38100" lvl="0" indent="457200" algn="l" rtl="0">
              <a:lnSpc>
                <a:spcPct val="128332"/>
              </a:lnSpc>
              <a:spcBef>
                <a:spcPts val="0"/>
              </a:spcBef>
              <a:spcAft>
                <a:spcPts val="0"/>
              </a:spcAft>
              <a:buClr>
                <a:schemeClr val="dk1"/>
              </a:buClr>
              <a:buSzPts val="1100"/>
              <a:buFont typeface="Arial"/>
              <a:buNone/>
            </a:pPr>
            <a:r>
              <a:rPr lang="pt-BR">
                <a:solidFill>
                  <a:srgbClr val="0000FF"/>
                </a:solidFill>
              </a:rPr>
              <a:t>SELECT</a:t>
            </a:r>
            <a:r>
              <a:rPr lang="pt-BR">
                <a:solidFill>
                  <a:schemeClr val="dk1"/>
                </a:solidFill>
              </a:rPr>
              <a:t> id_class, description </a:t>
            </a:r>
            <a:r>
              <a:rPr lang="pt-BR">
                <a:solidFill>
                  <a:srgbClr val="0000FF"/>
                </a:solidFill>
              </a:rPr>
              <a:t>FROM</a:t>
            </a:r>
            <a:r>
              <a:rPr lang="pt-BR">
                <a:solidFill>
                  <a:schemeClr val="dk1"/>
                </a:solidFill>
              </a:rPr>
              <a:t> class;</a:t>
            </a:r>
            <a:endParaRPr>
              <a:solidFill>
                <a:schemeClr val="dk1"/>
              </a:solidFill>
            </a:endParaRPr>
          </a:p>
          <a:p>
            <a:pPr marL="0" marR="38100" lvl="0" indent="457200" algn="l" rtl="0">
              <a:lnSpc>
                <a:spcPct val="128332"/>
              </a:lnSpc>
              <a:spcBef>
                <a:spcPts val="0"/>
              </a:spcBef>
              <a:spcAft>
                <a:spcPts val="0"/>
              </a:spcAft>
              <a:buClr>
                <a:schemeClr val="dk1"/>
              </a:buClr>
              <a:buSzPts val="1100"/>
              <a:buFont typeface="Arial"/>
              <a:buNone/>
            </a:pPr>
            <a:endParaRPr>
              <a:solidFill>
                <a:schemeClr val="dk1"/>
              </a:solidFill>
            </a:endParaRPr>
          </a:p>
          <a:p>
            <a:pPr marL="0" marR="38100" lvl="0" indent="457200" algn="l" rtl="0">
              <a:lnSpc>
                <a:spcPct val="128332"/>
              </a:lnSpc>
              <a:spcBef>
                <a:spcPts val="0"/>
              </a:spcBef>
              <a:spcAft>
                <a:spcPts val="0"/>
              </a:spcAft>
              <a:buClr>
                <a:schemeClr val="dk1"/>
              </a:buClr>
              <a:buSzPts val="1100"/>
              <a:buFont typeface="Arial"/>
              <a:buNone/>
            </a:pPr>
            <a:r>
              <a:rPr lang="pt-BR">
                <a:solidFill>
                  <a:schemeClr val="dk1"/>
                </a:solidFill>
              </a:rPr>
              <a:t>No qual são selecionados apenas 2 campos (id_class e description) da tabela de aulas (class) de videogames do esquema que trabalharemos em todo o curso</a:t>
            </a:r>
            <a:r>
              <a:rPr lang="pt-BR">
                <a:solidFill>
                  <a:srgbClr val="1E1E1E"/>
                </a:solidFill>
                <a:highlight>
                  <a:srgbClr val="FFFFFF"/>
                </a:highlight>
              </a:rPr>
              <a:t>.</a:t>
            </a:r>
            <a:endParaRPr sz="18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sz="1400"/>
              <a:t>Vamos lembrar que, na aula anterior, mencionamos que, na década de 1990, foi criada a associação denominada ANSI SQL, que se ocupou de administrar as bases dessa linguagem de consulta para, assim, evitar que cada empresa desenvolvedora de banco  de dados, utilize-a com adaptações a seu critério.</a:t>
            </a:r>
            <a:endParaRPr/>
          </a:p>
          <a:p>
            <a:pPr marL="0" lvl="0" indent="0" algn="l" rtl="0">
              <a:lnSpc>
                <a:spcPct val="100000"/>
              </a:lnSpc>
              <a:spcBef>
                <a:spcPts val="0"/>
              </a:spcBef>
              <a:spcAft>
                <a:spcPts val="0"/>
              </a:spcAft>
              <a:buSzPts val="1100"/>
              <a:buNone/>
            </a:pPr>
            <a:endParaRPr sz="1400"/>
          </a:p>
          <a:p>
            <a:pPr marL="0" lvl="0" indent="0" algn="l" rtl="0">
              <a:lnSpc>
                <a:spcPct val="100000"/>
              </a:lnSpc>
              <a:spcBef>
                <a:spcPts val="0"/>
              </a:spcBef>
              <a:spcAft>
                <a:spcPts val="0"/>
              </a:spcAft>
              <a:buSzPts val="1100"/>
              <a:buNone/>
            </a:pPr>
            <a:r>
              <a:rPr lang="pt-BR" sz="1400"/>
              <a:t>Essa prática, é muito comum com a maioria das linguagens de programação que são incorporadas em tecnologias, IDEs ou Frameworks de algum tipo, para evitar sua incompatibilidade com o objetivo original e causar complexidade para os desenvolvedores na sua aprendizagem e compreensão.</a:t>
            </a:r>
            <a:endParaRPr/>
          </a:p>
          <a:p>
            <a:pPr marL="0" lvl="0" indent="0" algn="l" rtl="0">
              <a:lnSpc>
                <a:spcPct val="100000"/>
              </a:lnSpc>
              <a:spcBef>
                <a:spcPts val="0"/>
              </a:spcBef>
              <a:spcAft>
                <a:spcPts val="0"/>
              </a:spcAft>
              <a:buSzPts val="1100"/>
              <a:buNone/>
            </a:pPr>
            <a:endParaRPr sz="1400"/>
          </a:p>
          <a:p>
            <a:pPr marL="0" lvl="0" indent="0" algn="l" rtl="0">
              <a:lnSpc>
                <a:spcPct val="100000"/>
              </a:lnSpc>
              <a:spcBef>
                <a:spcPts val="0"/>
              </a:spcBef>
              <a:spcAft>
                <a:spcPts val="0"/>
              </a:spcAft>
              <a:buSzPts val="1100"/>
              <a:buNone/>
            </a:pPr>
            <a:r>
              <a:rPr lang="pt-BR" sz="1400"/>
              <a:t>Por exemplo, para a linguagem </a:t>
            </a:r>
            <a:r>
              <a:rPr lang="pt-BR" sz="1400" b="1"/>
              <a:t>JavaScript</a:t>
            </a:r>
            <a:r>
              <a:rPr lang="pt-BR" sz="1400"/>
              <a:t>, que também tinha um histórico semelhante ao SQL, suas bases foram definidas com a criação do padrão </a:t>
            </a:r>
            <a:r>
              <a:rPr lang="pt-BR" sz="1400" b="1"/>
              <a:t>ECMAScript.</a:t>
            </a:r>
            <a:endParaRPr/>
          </a:p>
          <a:p>
            <a:pPr marL="0" lvl="0" indent="0" algn="l" rtl="0">
              <a:lnSpc>
                <a:spcPct val="100000"/>
              </a:lnSpc>
              <a:spcBef>
                <a:spcPts val="0"/>
              </a:spcBef>
              <a:spcAft>
                <a:spcPts val="0"/>
              </a:spcAft>
              <a:buSzPts val="1100"/>
              <a:buNone/>
            </a:pPr>
            <a:endParaRPr sz="1400"/>
          </a:p>
          <a:p>
            <a:pPr marL="0" lvl="0" indent="0" algn="l" rtl="0">
              <a:lnSpc>
                <a:spcPct val="100000"/>
              </a:lnSpc>
              <a:spcBef>
                <a:spcPts val="0"/>
              </a:spcBef>
              <a:spcAft>
                <a:spcPts val="0"/>
              </a:spcAft>
              <a:buSzPts val="1100"/>
              <a:buNone/>
            </a:pPr>
            <a:r>
              <a:rPr lang="pt-BR" sz="1400"/>
              <a:t>Se a partir de nossa função de trabalho começarmos a interagir com diferentes mecanismos de banco de dados ao longo do tempo, veremos que há uma diferença em algumas coisas mínimas da linguagem SQL de acordo com sua marca comercial.</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9" name="Google Shape;51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sz="1400"/>
              <a:t>A ordem é estabelecida de acordo com a necessidade de como desejamos mostrá-los, não de como foram definidos inicialmente ao preencher a tabela. </a:t>
            </a:r>
            <a:endParaRPr/>
          </a:p>
          <a:p>
            <a:pPr marL="0" lvl="0" indent="0" algn="l" rtl="0">
              <a:lnSpc>
                <a:spcPct val="100000"/>
              </a:lnSpc>
              <a:spcBef>
                <a:spcPts val="0"/>
              </a:spcBef>
              <a:spcAft>
                <a:spcPts val="0"/>
              </a:spcAft>
              <a:buSzPts val="1100"/>
              <a:buNone/>
            </a:pPr>
            <a:r>
              <a:rPr lang="pt-BR" sz="1400"/>
              <a:t>É muito útil naqueles casos nos quais se costuma incluir um </a:t>
            </a:r>
            <a:r>
              <a:rPr lang="pt-BR" sz="1400" b="1">
                <a:latin typeface="Consolas"/>
                <a:ea typeface="Consolas"/>
                <a:cs typeface="Consolas"/>
                <a:sym typeface="Consolas"/>
              </a:rPr>
              <a:t>ID</a:t>
            </a:r>
            <a:r>
              <a:rPr lang="pt-BR" sz="1400"/>
              <a:t> que identifica cada registro de forma unívoca, mas que talvez esse ID não nos seja útil quando devemos trabalhar com esses dados.</a:t>
            </a:r>
            <a:endParaRPr/>
          </a:p>
          <a:p>
            <a:pPr marL="0" lvl="0" indent="0" algn="l" rtl="0">
              <a:lnSpc>
                <a:spcPct val="100000"/>
              </a:lnSpc>
              <a:spcBef>
                <a:spcPts val="0"/>
              </a:spcBef>
              <a:spcAft>
                <a:spcPts val="0"/>
              </a:spcAft>
              <a:buSzPts val="1100"/>
              <a:buNone/>
            </a:pPr>
            <a:endParaRPr sz="1400"/>
          </a:p>
          <a:p>
            <a:pPr marL="0" lvl="0" indent="0" algn="l" rtl="0">
              <a:lnSpc>
                <a:spcPct val="100000"/>
              </a:lnSpc>
              <a:spcBef>
                <a:spcPts val="0"/>
              </a:spcBef>
              <a:spcAft>
                <a:spcPts val="0"/>
              </a:spcAft>
              <a:buSzPts val="1100"/>
              <a:buNone/>
            </a:pPr>
            <a:r>
              <a:rPr lang="pt-BR" sz="1400"/>
              <a:t>Se só precisamos mostrar os dados em tela, devemos simplesmente extrair o que for necessário, o indispensável, e não todo o conteúdo da tabela.</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0" name="Google Shape;43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0" algn="just" rtl="0">
              <a:lnSpc>
                <a:spcPct val="128571"/>
              </a:lnSpc>
              <a:spcBef>
                <a:spcPts val="0"/>
              </a:spcBef>
              <a:spcAft>
                <a:spcPts val="0"/>
              </a:spcAft>
              <a:buClr>
                <a:schemeClr val="dk1"/>
              </a:buClr>
              <a:buSzPts val="1100"/>
              <a:buFont typeface="Arial"/>
              <a:buNone/>
            </a:pPr>
            <a:r>
              <a:rPr lang="pt-BR" sz="1400">
                <a:solidFill>
                  <a:schemeClr val="dk1"/>
                </a:solidFill>
                <a:highlight>
                  <a:schemeClr val="lt1"/>
                </a:highlight>
              </a:rPr>
              <a:t>Para saber se os registros desta tabela são ou não registros repetidos, devemos considerar que cada registro recuperado dessa tabela é composto da </a:t>
            </a:r>
            <a:r>
              <a:rPr lang="pt-BR" sz="1400" i="1">
                <a:solidFill>
                  <a:schemeClr val="dk1"/>
                </a:solidFill>
                <a:highlight>
                  <a:schemeClr val="lt1"/>
                </a:highlight>
              </a:rPr>
              <a:t>união</a:t>
            </a:r>
            <a:r>
              <a:rPr lang="pt-BR" sz="1400">
                <a:solidFill>
                  <a:schemeClr val="dk1"/>
                </a:solidFill>
                <a:highlight>
                  <a:schemeClr val="lt1"/>
                </a:highlight>
              </a:rPr>
              <a:t> de todas as colunas que a constituem. Em muitas ocasiões, podemos achar que são iguais, mas são diferentes. </a:t>
            </a:r>
            <a:endParaRPr sz="1400"/>
          </a:p>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0" algn="just" rtl="0">
              <a:lnSpc>
                <a:spcPct val="128571"/>
              </a:lnSpc>
              <a:spcBef>
                <a:spcPts val="0"/>
              </a:spcBef>
              <a:spcAft>
                <a:spcPts val="0"/>
              </a:spcAft>
              <a:buClr>
                <a:schemeClr val="dk1"/>
              </a:buClr>
              <a:buSzPts val="1100"/>
              <a:buFont typeface="Arial"/>
              <a:buNone/>
            </a:pPr>
            <a:r>
              <a:rPr lang="pt-BR" sz="1400">
                <a:solidFill>
                  <a:schemeClr val="dk1"/>
                </a:solidFill>
                <a:highlight>
                  <a:schemeClr val="lt1"/>
                </a:highlight>
              </a:rPr>
              <a:t>Para saber se os registros dessa tabela são ou não registros repetidos, devemos considerar que cada registro recuperado dessa tabela é composto da </a:t>
            </a:r>
            <a:r>
              <a:rPr lang="pt-BR" sz="1400" i="1">
                <a:solidFill>
                  <a:schemeClr val="dk1"/>
                </a:solidFill>
                <a:highlight>
                  <a:schemeClr val="lt1"/>
                </a:highlight>
              </a:rPr>
              <a:t>união</a:t>
            </a:r>
            <a:r>
              <a:rPr lang="pt-BR" sz="1400">
                <a:solidFill>
                  <a:schemeClr val="dk1"/>
                </a:solidFill>
                <a:highlight>
                  <a:schemeClr val="lt1"/>
                </a:highlight>
              </a:rPr>
              <a:t> de todas as colunas que a constituem. Em muitas ocasiões, podemos achar que são iguais, mas são diferentes. </a:t>
            </a:r>
            <a:endParaRPr sz="1400"/>
          </a:p>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8" name="Google Shape;528;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38100" lvl="0" indent="0" algn="just" rtl="0">
              <a:lnSpc>
                <a:spcPct val="128571"/>
              </a:lnSpc>
              <a:spcBef>
                <a:spcPts val="0"/>
              </a:spcBef>
              <a:spcAft>
                <a:spcPts val="0"/>
              </a:spcAft>
              <a:buClr>
                <a:schemeClr val="dk1"/>
              </a:buClr>
              <a:buSzPts val="1100"/>
              <a:buFont typeface="Arial"/>
              <a:buNone/>
            </a:pPr>
            <a:r>
              <a:rPr lang="pt-BR" sz="1400">
                <a:solidFill>
                  <a:schemeClr val="dk1"/>
                </a:solidFill>
                <a:highlight>
                  <a:schemeClr val="lt1"/>
                </a:highlight>
              </a:rPr>
              <a:t>Para saber se os registros dessa tabela são ou não registros repetidos, devemos considerar que cada registro recuperado dessa tabela é composto da </a:t>
            </a:r>
            <a:r>
              <a:rPr lang="pt-BR" sz="1400" i="1">
                <a:solidFill>
                  <a:schemeClr val="dk1"/>
                </a:solidFill>
                <a:highlight>
                  <a:schemeClr val="lt1"/>
                </a:highlight>
              </a:rPr>
              <a:t>união</a:t>
            </a:r>
            <a:r>
              <a:rPr lang="pt-BR" sz="1400">
                <a:solidFill>
                  <a:schemeClr val="dk1"/>
                </a:solidFill>
                <a:highlight>
                  <a:schemeClr val="lt1"/>
                </a:highlight>
              </a:rPr>
              <a:t> de todas as colunas que a constituem. Em muitas ocasiões, podemos achar que são iguais, mas são diferentes. </a:t>
            </a:r>
            <a:endParaRPr sz="1400"/>
          </a:p>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4" name="Google Shape;484;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0" name="Google Shape;49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sz="1400"/>
              <a:t>A SQL permite usar operadores de comparação para comparar cadeias e expressões aritméticas, assim como tipos especiais, como o tipo data.</a:t>
            </a:r>
            <a:endParaRPr/>
          </a:p>
          <a:p>
            <a:pPr marL="0" lvl="0" indent="0" algn="l" rtl="0">
              <a:lnSpc>
                <a:spcPct val="100000"/>
              </a:lnSpc>
              <a:spcBef>
                <a:spcPts val="0"/>
              </a:spcBef>
              <a:spcAft>
                <a:spcPts val="0"/>
              </a:spcAft>
              <a:buClr>
                <a:schemeClr val="dk1"/>
              </a:buClr>
              <a:buSzPts val="1100"/>
              <a:buFont typeface="Arial"/>
              <a:buNone/>
            </a:pPr>
            <a:r>
              <a:rPr lang="pt-BR" sz="1400"/>
              <a:t>Como o restante das linguagens de programação quando o campo a ser comparado tem um valor, o resultado da comparação lançará um valor de verdade (VERDADEIRO ou FALSO). Mas como sabemos, nas DBs existem campos que, em alguns casos não têm um valor, têm o valor especial NULO que indica «valor desconhecido ou não existente», portanto qualquer comparação (como &lt;, &lt;=, &gt;, &gt;= e != ou &lt;&gt;) que inclua um valor nulo é avaliada com o valor especial </a:t>
            </a:r>
            <a:r>
              <a:rPr lang="pt-BR" sz="1400" b="1" u="sng"/>
              <a:t>desconhecido</a:t>
            </a:r>
            <a:r>
              <a:rPr lang="pt-BR" sz="1400"/>
              <a:t>; não se pode dizer se o resultado da comparação é verdadeiro ou falso, assim, dizemos que o resultado é o </a:t>
            </a:r>
            <a:r>
              <a:rPr lang="pt-BR" sz="1400" b="1" u="sng"/>
              <a:t>novo valor lógico desconhecido</a:t>
            </a:r>
            <a:r>
              <a:rPr lang="pt-BR" sz="1400"/>
              <a:t>.</a:t>
            </a:r>
            <a:endParaRPr/>
          </a:p>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8" name="Google Shape;49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sz="1400"/>
              <a:t>Quando a cláusula WHERE é aplicada em uma consulta SQL, são obtidas todas as linhas cujo valor de verdade da referida sentença é avaliado como VERDADEIRO.</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6" name="Google Shape;506;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sz="1800">
                <a:latin typeface="Arial"/>
                <a:ea typeface="Arial"/>
                <a:cs typeface="Arial"/>
                <a:sym typeface="Arial"/>
              </a:rPr>
              <a:t>Esta é a lista dos principais operadores que podemos utilizar junto com a sentença </a:t>
            </a:r>
            <a:r>
              <a:rPr lang="pt-BR" sz="1400" b="1"/>
              <a:t>WHERE</a:t>
            </a:r>
            <a:r>
              <a:rPr lang="pt-BR" sz="1400"/>
              <a:t>. </a:t>
            </a:r>
            <a:endParaRPr sz="140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1" name="Google Shape;521;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7" name="Google Shape;537;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2" name="Google Shape;552;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4" name="Google Shape;534;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sz="1400"/>
              <a:t>Esses componentes representam cada uma das figuras que nos permitirão definir um diagrama entidade-relacionamento da forma mais clara possível. Como passo prévio para a construção de um banco de dados, temos cada </a:t>
            </a:r>
            <a:r>
              <a:rPr lang="pt-BR" sz="1400" b="1"/>
              <a:t>entidade </a:t>
            </a:r>
            <a:r>
              <a:rPr lang="pt-BR" sz="1400"/>
              <a:t>clara e associada com as demais entidades por um ou mais pontos em comum, que chamamos de </a:t>
            </a:r>
            <a:r>
              <a:rPr lang="pt-BR" sz="1400" b="1"/>
              <a:t>relacionamento</a:t>
            </a:r>
            <a:r>
              <a:rPr lang="pt-BR" sz="1400"/>
              <a:t>.</a:t>
            </a:r>
            <a:endParaRPr/>
          </a:p>
          <a:p>
            <a:pPr marL="0" lvl="0" indent="0" algn="l" rtl="0">
              <a:lnSpc>
                <a:spcPct val="100000"/>
              </a:lnSpc>
              <a:spcBef>
                <a:spcPts val="0"/>
              </a:spcBef>
              <a:spcAft>
                <a:spcPts val="0"/>
              </a:spcAft>
              <a:buSzPts val="1100"/>
              <a:buNone/>
            </a:pPr>
            <a:endParaRPr sz="1400"/>
          </a:p>
          <a:p>
            <a:pPr marL="0" lvl="0" indent="0" algn="l" rtl="0">
              <a:lnSpc>
                <a:spcPct val="100000"/>
              </a:lnSpc>
              <a:spcBef>
                <a:spcPts val="0"/>
              </a:spcBef>
              <a:spcAft>
                <a:spcPts val="0"/>
              </a:spcAft>
              <a:buSzPts val="1100"/>
              <a:buNone/>
            </a:pPr>
            <a:r>
              <a:rPr lang="pt-BR" sz="1400">
                <a:solidFill>
                  <a:schemeClr val="dk1"/>
                </a:solidFill>
                <a:highlight>
                  <a:srgbClr val="FFFFFF"/>
                </a:highlight>
              </a:rPr>
              <a:t>• </a:t>
            </a:r>
            <a:r>
              <a:rPr lang="pt-BR" sz="1800" b="1">
                <a:highlight>
                  <a:srgbClr val="FFFFFF"/>
                </a:highlight>
                <a:latin typeface="Arial"/>
                <a:ea typeface="Arial"/>
                <a:cs typeface="Arial"/>
                <a:sym typeface="Arial"/>
              </a:rPr>
              <a:t>Retângulos</a:t>
            </a:r>
            <a:r>
              <a:rPr lang="pt-BR" sz="1800">
                <a:highlight>
                  <a:srgbClr val="FFFFFF"/>
                </a:highlight>
                <a:latin typeface="Arial"/>
                <a:ea typeface="Arial"/>
                <a:cs typeface="Arial"/>
                <a:sym typeface="Arial"/>
              </a:rPr>
              <a:t>: representam conjuntos de entidades</a:t>
            </a:r>
            <a:r>
              <a:rPr lang="pt-BR" sz="1400">
                <a:solidFill>
                  <a:schemeClr val="dk1"/>
                </a:solidFill>
                <a:highlight>
                  <a:srgbClr val="FFFFFF"/>
                </a:highlight>
              </a:rPr>
              <a:t>.</a:t>
            </a:r>
            <a:endParaRPr/>
          </a:p>
          <a:p>
            <a:pPr marL="0" lvl="0" indent="0" algn="l" rtl="0">
              <a:lnSpc>
                <a:spcPct val="100000"/>
              </a:lnSpc>
              <a:spcBef>
                <a:spcPts val="0"/>
              </a:spcBef>
              <a:spcAft>
                <a:spcPts val="0"/>
              </a:spcAft>
              <a:buSzPts val="1100"/>
              <a:buNone/>
            </a:pPr>
            <a:endParaRPr sz="1400">
              <a:solidFill>
                <a:schemeClr val="dk1"/>
              </a:solidFill>
              <a:highlight>
                <a:srgbClr val="FFFFFF"/>
              </a:highlight>
            </a:endParaRPr>
          </a:p>
          <a:p>
            <a:pPr marL="0" lvl="0" indent="0" algn="l" rtl="0">
              <a:lnSpc>
                <a:spcPct val="100000"/>
              </a:lnSpc>
              <a:spcBef>
                <a:spcPts val="0"/>
              </a:spcBef>
              <a:spcAft>
                <a:spcPts val="0"/>
              </a:spcAft>
              <a:buSzPts val="1100"/>
              <a:buNone/>
            </a:pPr>
            <a:r>
              <a:rPr lang="pt-BR" sz="1400">
                <a:solidFill>
                  <a:schemeClr val="dk1"/>
                </a:solidFill>
                <a:highlight>
                  <a:srgbClr val="FFFFFF"/>
                </a:highlight>
              </a:rPr>
              <a:t>• </a:t>
            </a:r>
            <a:r>
              <a:rPr lang="pt-BR" sz="1400" b="1">
                <a:solidFill>
                  <a:schemeClr val="dk1"/>
                </a:solidFill>
                <a:highlight>
                  <a:srgbClr val="FFFFFF"/>
                </a:highlight>
              </a:rPr>
              <a:t>Elipses</a:t>
            </a:r>
            <a:r>
              <a:rPr lang="pt-BR" sz="1400">
                <a:solidFill>
                  <a:schemeClr val="dk1"/>
                </a:solidFill>
                <a:highlight>
                  <a:srgbClr val="FFFFFF"/>
                </a:highlight>
              </a:rPr>
              <a:t>: representam atributos.</a:t>
            </a:r>
            <a:endParaRPr/>
          </a:p>
          <a:p>
            <a:pPr marL="0" lvl="0" indent="0" algn="l" rtl="0">
              <a:lnSpc>
                <a:spcPct val="100000"/>
              </a:lnSpc>
              <a:spcBef>
                <a:spcPts val="0"/>
              </a:spcBef>
              <a:spcAft>
                <a:spcPts val="0"/>
              </a:spcAft>
              <a:buSzPts val="1100"/>
              <a:buNone/>
            </a:pPr>
            <a:endParaRPr sz="1400">
              <a:solidFill>
                <a:schemeClr val="dk1"/>
              </a:solidFill>
              <a:highlight>
                <a:srgbClr val="FFFFFF"/>
              </a:highlight>
            </a:endParaRPr>
          </a:p>
          <a:p>
            <a:pPr marL="0" lvl="0" indent="0" algn="l" rtl="0">
              <a:lnSpc>
                <a:spcPct val="100000"/>
              </a:lnSpc>
              <a:spcBef>
                <a:spcPts val="0"/>
              </a:spcBef>
              <a:spcAft>
                <a:spcPts val="0"/>
              </a:spcAft>
              <a:buSzPts val="1100"/>
              <a:buNone/>
            </a:pPr>
            <a:r>
              <a:rPr lang="pt-BR" sz="1400">
                <a:solidFill>
                  <a:schemeClr val="dk1"/>
                </a:solidFill>
                <a:highlight>
                  <a:srgbClr val="FFFFFF"/>
                </a:highlight>
              </a:rPr>
              <a:t>• </a:t>
            </a:r>
            <a:r>
              <a:rPr lang="pt-BR" sz="1800" b="1">
                <a:highlight>
                  <a:srgbClr val="FFFFFF"/>
                </a:highlight>
                <a:latin typeface="Arial"/>
                <a:ea typeface="Arial"/>
                <a:cs typeface="Arial"/>
                <a:sym typeface="Arial"/>
              </a:rPr>
              <a:t>Losangos</a:t>
            </a:r>
            <a:r>
              <a:rPr lang="pt-BR" sz="1800">
                <a:highlight>
                  <a:srgbClr val="FFFFFF"/>
                </a:highlight>
                <a:latin typeface="Arial"/>
                <a:ea typeface="Arial"/>
                <a:cs typeface="Arial"/>
                <a:sym typeface="Arial"/>
              </a:rPr>
              <a:t>: representam relacionamentos</a:t>
            </a:r>
            <a:r>
              <a:rPr lang="pt-BR" sz="1400">
                <a:solidFill>
                  <a:schemeClr val="dk1"/>
                </a:solidFill>
                <a:highlight>
                  <a:srgbClr val="FFFFFF"/>
                </a:highlight>
              </a:rPr>
              <a:t>.</a:t>
            </a:r>
            <a:endParaRPr/>
          </a:p>
          <a:p>
            <a:pPr marL="0" lvl="0" indent="0" algn="l" rtl="0">
              <a:lnSpc>
                <a:spcPct val="100000"/>
              </a:lnSpc>
              <a:spcBef>
                <a:spcPts val="0"/>
              </a:spcBef>
              <a:spcAft>
                <a:spcPts val="0"/>
              </a:spcAft>
              <a:buSzPts val="1100"/>
              <a:buNone/>
            </a:pPr>
            <a:endParaRPr sz="1400">
              <a:solidFill>
                <a:schemeClr val="dk1"/>
              </a:solidFill>
              <a:highlight>
                <a:srgbClr val="FFFFFF"/>
              </a:highlight>
            </a:endParaRPr>
          </a:p>
          <a:p>
            <a:pPr marL="0" lvl="0" indent="0" algn="l" rtl="0">
              <a:lnSpc>
                <a:spcPct val="100000"/>
              </a:lnSpc>
              <a:spcBef>
                <a:spcPts val="0"/>
              </a:spcBef>
              <a:spcAft>
                <a:spcPts val="0"/>
              </a:spcAft>
              <a:buSzPts val="1100"/>
              <a:buNone/>
            </a:pPr>
            <a:r>
              <a:rPr lang="pt-BR" sz="1400">
                <a:solidFill>
                  <a:schemeClr val="dk1"/>
                </a:solidFill>
                <a:highlight>
                  <a:srgbClr val="FFFFFF"/>
                </a:highlight>
              </a:rPr>
              <a:t>• </a:t>
            </a:r>
            <a:r>
              <a:rPr lang="pt-BR" sz="1400" b="1">
                <a:solidFill>
                  <a:schemeClr val="dk1"/>
                </a:solidFill>
                <a:highlight>
                  <a:srgbClr val="FFFFFF"/>
                </a:highlight>
              </a:rPr>
              <a:t>Linhas</a:t>
            </a:r>
            <a:r>
              <a:rPr lang="pt-BR" sz="1400">
                <a:solidFill>
                  <a:schemeClr val="dk1"/>
                </a:solidFill>
                <a:highlight>
                  <a:srgbClr val="FFFFFF"/>
                </a:highlight>
              </a:rPr>
              <a:t>: </a:t>
            </a:r>
            <a:r>
              <a:rPr lang="pt-BR" sz="1800">
                <a:highlight>
                  <a:srgbClr val="FFFFFF"/>
                </a:highlight>
              </a:rPr>
              <a:t>Unem atributos a conjuntos de entidades e conjuntos de entidades a conjuntos de relações. Representam a união entre ações e entidades.</a:t>
            </a:r>
            <a:endParaRPr/>
          </a:p>
          <a:p>
            <a:pPr marL="0" lvl="0" indent="0" algn="l" rtl="0">
              <a:lnSpc>
                <a:spcPct val="100000"/>
              </a:lnSpc>
              <a:spcBef>
                <a:spcPts val="0"/>
              </a:spcBef>
              <a:spcAft>
                <a:spcPts val="0"/>
              </a:spcAft>
              <a:buSzPts val="1100"/>
              <a:buNone/>
            </a:pPr>
            <a:endParaRPr sz="1400">
              <a:solidFill>
                <a:schemeClr val="dk1"/>
              </a:solidFill>
              <a:highlight>
                <a:srgbClr val="FFFFFF"/>
              </a:highlight>
            </a:endParaRPr>
          </a:p>
          <a:p>
            <a:pPr marL="0" lvl="0" indent="0" algn="l" rtl="0">
              <a:lnSpc>
                <a:spcPct val="100000"/>
              </a:lnSpc>
              <a:spcBef>
                <a:spcPts val="0"/>
              </a:spcBef>
              <a:spcAft>
                <a:spcPts val="0"/>
              </a:spcAft>
              <a:buSzPts val="1100"/>
              <a:buNone/>
            </a:pPr>
            <a:r>
              <a:rPr lang="pt-BR" sz="1800">
                <a:highlight>
                  <a:srgbClr val="FFFFFF"/>
                </a:highlight>
                <a:latin typeface="Arial"/>
                <a:ea typeface="Arial"/>
                <a:cs typeface="Arial"/>
                <a:sym typeface="Arial"/>
              </a:rPr>
              <a:t>Além disso, existem outras combinações mais complexas, que utilizam sua simbologia. Elas estão a seguir e serão abordadas mais adiante neste mesmo curso</a:t>
            </a:r>
            <a:r>
              <a:rPr lang="pt-BR" sz="1400">
                <a:solidFill>
                  <a:schemeClr val="dk1"/>
                </a:solidFill>
                <a:highlight>
                  <a:srgbClr val="FFFFFF"/>
                </a:highlight>
              </a:rPr>
              <a:t>.</a:t>
            </a:r>
            <a:endParaRPr/>
          </a:p>
          <a:p>
            <a:pPr marL="0" lvl="0" indent="0" algn="l" rtl="0">
              <a:lnSpc>
                <a:spcPct val="100000"/>
              </a:lnSpc>
              <a:spcBef>
                <a:spcPts val="0"/>
              </a:spcBef>
              <a:spcAft>
                <a:spcPts val="0"/>
              </a:spcAft>
              <a:buSzPts val="1100"/>
              <a:buNone/>
            </a:pPr>
            <a:endParaRPr sz="1400">
              <a:solidFill>
                <a:schemeClr val="dk1"/>
              </a:solidFill>
              <a:highlight>
                <a:srgbClr val="FFFFFF"/>
              </a:highlight>
            </a:endParaRPr>
          </a:p>
          <a:p>
            <a:pPr marL="0" lvl="0" indent="0" algn="l" rtl="0">
              <a:lnSpc>
                <a:spcPct val="100000"/>
              </a:lnSpc>
              <a:spcBef>
                <a:spcPts val="0"/>
              </a:spcBef>
              <a:spcAft>
                <a:spcPts val="0"/>
              </a:spcAft>
              <a:buSzPts val="1100"/>
              <a:buNone/>
            </a:pPr>
            <a:r>
              <a:rPr lang="pt-BR" sz="1400">
                <a:solidFill>
                  <a:schemeClr val="dk1"/>
                </a:solidFill>
                <a:highlight>
                  <a:srgbClr val="FFFFFF"/>
                </a:highlight>
              </a:rPr>
              <a:t>• </a:t>
            </a:r>
            <a:r>
              <a:rPr lang="pt-BR" sz="1800" b="1">
                <a:highlight>
                  <a:srgbClr val="FFFFFF"/>
                </a:highlight>
                <a:latin typeface="Arial"/>
                <a:ea typeface="Arial"/>
                <a:cs typeface="Arial"/>
                <a:sym typeface="Arial"/>
              </a:rPr>
              <a:t>Elipses duplas</a:t>
            </a:r>
            <a:r>
              <a:rPr lang="pt-BR" sz="1800">
                <a:highlight>
                  <a:srgbClr val="FFFFFF"/>
                </a:highlight>
                <a:latin typeface="Arial"/>
                <a:ea typeface="Arial"/>
                <a:cs typeface="Arial"/>
                <a:sym typeface="Arial"/>
              </a:rPr>
              <a:t>: representam atributos multi-avaliados</a:t>
            </a:r>
            <a:r>
              <a:rPr lang="pt-BR" sz="1400">
                <a:solidFill>
                  <a:schemeClr val="dk1"/>
                </a:solidFill>
                <a:highlight>
                  <a:srgbClr val="FFFFFF"/>
                </a:highlight>
              </a:rPr>
              <a:t>.</a:t>
            </a:r>
            <a:endParaRPr/>
          </a:p>
          <a:p>
            <a:pPr marL="0" lvl="0" indent="0" algn="l" rtl="0">
              <a:lnSpc>
                <a:spcPct val="100000"/>
              </a:lnSpc>
              <a:spcBef>
                <a:spcPts val="0"/>
              </a:spcBef>
              <a:spcAft>
                <a:spcPts val="0"/>
              </a:spcAft>
              <a:buSzPts val="1100"/>
              <a:buNone/>
            </a:pPr>
            <a:endParaRPr sz="1400">
              <a:solidFill>
                <a:schemeClr val="dk1"/>
              </a:solidFill>
              <a:highlight>
                <a:srgbClr val="FFFFFF"/>
              </a:highlight>
            </a:endParaRPr>
          </a:p>
          <a:p>
            <a:pPr marL="0" lvl="0" indent="0" algn="l" rtl="0">
              <a:lnSpc>
                <a:spcPct val="100000"/>
              </a:lnSpc>
              <a:spcBef>
                <a:spcPts val="0"/>
              </a:spcBef>
              <a:spcAft>
                <a:spcPts val="0"/>
              </a:spcAft>
              <a:buSzPts val="1100"/>
              <a:buNone/>
            </a:pPr>
            <a:r>
              <a:rPr lang="pt-BR" sz="1400">
                <a:solidFill>
                  <a:schemeClr val="dk1"/>
                </a:solidFill>
                <a:highlight>
                  <a:srgbClr val="FFFFFF"/>
                </a:highlight>
              </a:rPr>
              <a:t>• </a:t>
            </a:r>
            <a:r>
              <a:rPr lang="pt-BR" sz="1800" b="1">
                <a:highlight>
                  <a:srgbClr val="FFFFFF"/>
                </a:highlight>
                <a:latin typeface="Arial"/>
                <a:ea typeface="Arial"/>
                <a:cs typeface="Arial"/>
                <a:sym typeface="Arial"/>
              </a:rPr>
              <a:t>Elipses não contínuas</a:t>
            </a:r>
            <a:r>
              <a:rPr lang="pt-BR" sz="1800">
                <a:highlight>
                  <a:srgbClr val="FFFFFF"/>
                </a:highlight>
                <a:latin typeface="Arial"/>
                <a:ea typeface="Arial"/>
                <a:cs typeface="Arial"/>
                <a:sym typeface="Arial"/>
              </a:rPr>
              <a:t>: que denotam atributos derivados</a:t>
            </a:r>
            <a:r>
              <a:rPr lang="pt-BR" sz="1400">
                <a:solidFill>
                  <a:schemeClr val="dk1"/>
                </a:solidFill>
                <a:highlight>
                  <a:srgbClr val="FFFFFF"/>
                </a:highlight>
              </a:rPr>
              <a:t>.</a:t>
            </a:r>
            <a:endParaRPr/>
          </a:p>
          <a:p>
            <a:pPr marL="0" lvl="0" indent="0" algn="l" rtl="0">
              <a:lnSpc>
                <a:spcPct val="100000"/>
              </a:lnSpc>
              <a:spcBef>
                <a:spcPts val="0"/>
              </a:spcBef>
              <a:spcAft>
                <a:spcPts val="0"/>
              </a:spcAft>
              <a:buSzPts val="1100"/>
              <a:buNone/>
            </a:pPr>
            <a:endParaRPr sz="1400">
              <a:solidFill>
                <a:schemeClr val="dk1"/>
              </a:solidFill>
              <a:highlight>
                <a:srgbClr val="FFFFFF"/>
              </a:highlight>
            </a:endParaRPr>
          </a:p>
          <a:p>
            <a:pPr marL="0" lvl="0" indent="0" algn="l" rtl="0">
              <a:lnSpc>
                <a:spcPct val="100000"/>
              </a:lnSpc>
              <a:spcBef>
                <a:spcPts val="0"/>
              </a:spcBef>
              <a:spcAft>
                <a:spcPts val="0"/>
              </a:spcAft>
              <a:buSzPts val="1100"/>
              <a:buNone/>
            </a:pPr>
            <a:r>
              <a:rPr lang="pt-BR" sz="1400">
                <a:solidFill>
                  <a:schemeClr val="dk1"/>
                </a:solidFill>
                <a:highlight>
                  <a:srgbClr val="FFFFFF"/>
                </a:highlight>
              </a:rPr>
              <a:t>• </a:t>
            </a:r>
            <a:r>
              <a:rPr lang="pt-BR" sz="1800" b="1">
                <a:highlight>
                  <a:srgbClr val="FFFFFF"/>
                </a:highlight>
                <a:latin typeface="Arial"/>
                <a:ea typeface="Arial"/>
                <a:cs typeface="Arial"/>
                <a:sym typeface="Arial"/>
              </a:rPr>
              <a:t>Linhas duplas</a:t>
            </a:r>
            <a:r>
              <a:rPr lang="pt-BR" sz="1800">
                <a:highlight>
                  <a:srgbClr val="FFFFFF"/>
                </a:highlight>
                <a:latin typeface="Arial"/>
                <a:ea typeface="Arial"/>
                <a:cs typeface="Arial"/>
                <a:sym typeface="Arial"/>
              </a:rPr>
              <a:t>: indicam a participação total de uma entidade em um conjunto de relacionamentos</a:t>
            </a:r>
            <a:r>
              <a:rPr lang="pt-BR" sz="1400">
                <a:solidFill>
                  <a:schemeClr val="dk1"/>
                </a:solidFill>
                <a:highlight>
                  <a:srgbClr val="FFFFFF"/>
                </a:highlight>
              </a:rPr>
              <a:t>.</a:t>
            </a:r>
            <a:endParaRPr/>
          </a:p>
          <a:p>
            <a:pPr marL="0" lvl="0" indent="0" algn="l" rtl="0">
              <a:lnSpc>
                <a:spcPct val="100000"/>
              </a:lnSpc>
              <a:spcBef>
                <a:spcPts val="0"/>
              </a:spcBef>
              <a:spcAft>
                <a:spcPts val="0"/>
              </a:spcAft>
              <a:buSzPts val="1100"/>
              <a:buNone/>
            </a:pPr>
            <a:endParaRPr sz="1400">
              <a:solidFill>
                <a:schemeClr val="dk1"/>
              </a:solidFill>
              <a:highlight>
                <a:srgbClr val="FFFFFF"/>
              </a:highlight>
            </a:endParaRPr>
          </a:p>
          <a:p>
            <a:pPr marL="0" lvl="0" indent="0" algn="l" rtl="0">
              <a:lnSpc>
                <a:spcPct val="100000"/>
              </a:lnSpc>
              <a:spcBef>
                <a:spcPts val="0"/>
              </a:spcBef>
              <a:spcAft>
                <a:spcPts val="0"/>
              </a:spcAft>
              <a:buSzPts val="1100"/>
              <a:buNone/>
            </a:pPr>
            <a:r>
              <a:rPr lang="pt-BR" sz="1400">
                <a:solidFill>
                  <a:schemeClr val="dk1"/>
                </a:solidFill>
                <a:highlight>
                  <a:srgbClr val="FFFFFF"/>
                </a:highlight>
              </a:rPr>
              <a:t>• </a:t>
            </a:r>
            <a:r>
              <a:rPr lang="pt-BR" sz="1800" b="1">
                <a:highlight>
                  <a:srgbClr val="FFFFFF"/>
                </a:highlight>
                <a:latin typeface="Arial"/>
                <a:ea typeface="Arial"/>
                <a:cs typeface="Arial"/>
                <a:sym typeface="Arial"/>
              </a:rPr>
              <a:t>Retângulos duplos</a:t>
            </a:r>
            <a:r>
              <a:rPr lang="pt-BR" sz="1800">
                <a:highlight>
                  <a:srgbClr val="FFFFFF"/>
                </a:highlight>
                <a:latin typeface="Arial"/>
                <a:ea typeface="Arial"/>
                <a:cs typeface="Arial"/>
                <a:sym typeface="Arial"/>
              </a:rPr>
              <a:t>: representam conjuntos de entidades frágeis</a:t>
            </a:r>
            <a:r>
              <a:rPr lang="pt-BR" sz="1400">
                <a:solidFill>
                  <a:schemeClr val="dk1"/>
                </a:solidFill>
                <a:highlight>
                  <a:srgbClr val="FFFFFF"/>
                </a:highlight>
              </a:rPr>
              <a:t>.</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5" name="Google Shape;555;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4" name="Google Shape;56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sz="1400"/>
              <a:t>Neste diagrama, vemos que dispomos de três entidades:</a:t>
            </a:r>
            <a:endParaRPr/>
          </a:p>
          <a:p>
            <a:pPr marL="457200" lvl="0" indent="-317500" algn="l" rtl="0">
              <a:lnSpc>
                <a:spcPct val="100000"/>
              </a:lnSpc>
              <a:spcBef>
                <a:spcPts val="0"/>
              </a:spcBef>
              <a:spcAft>
                <a:spcPts val="0"/>
              </a:spcAft>
              <a:buSzPts val="1400"/>
              <a:buChar char="●"/>
            </a:pPr>
            <a:r>
              <a:rPr lang="pt-BR" sz="1400"/>
              <a:t>CLIENTE</a:t>
            </a:r>
            <a:endParaRPr/>
          </a:p>
          <a:p>
            <a:pPr marL="457200" lvl="0" indent="-317500" algn="l" rtl="0">
              <a:lnSpc>
                <a:spcPct val="100000"/>
              </a:lnSpc>
              <a:spcBef>
                <a:spcPts val="0"/>
              </a:spcBef>
              <a:spcAft>
                <a:spcPts val="0"/>
              </a:spcAft>
              <a:buSzPts val="1400"/>
              <a:buChar char="●"/>
            </a:pPr>
            <a:r>
              <a:rPr lang="pt-BR" sz="1400"/>
              <a:t>PEDIDO</a:t>
            </a:r>
            <a:endParaRPr/>
          </a:p>
          <a:p>
            <a:pPr marL="457200" lvl="0" indent="-317500" algn="l" rtl="0">
              <a:lnSpc>
                <a:spcPct val="100000"/>
              </a:lnSpc>
              <a:spcBef>
                <a:spcPts val="0"/>
              </a:spcBef>
              <a:spcAft>
                <a:spcPts val="0"/>
              </a:spcAft>
              <a:buSzPts val="1400"/>
              <a:buChar char="●"/>
            </a:pPr>
            <a:r>
              <a:rPr lang="pt-BR" sz="1400"/>
              <a:t>ARTIGO</a:t>
            </a:r>
            <a:endParaRPr/>
          </a:p>
          <a:p>
            <a:pPr marL="0" lvl="0" indent="0" algn="l" rtl="0">
              <a:lnSpc>
                <a:spcPct val="100000"/>
              </a:lnSpc>
              <a:spcBef>
                <a:spcPts val="0"/>
              </a:spcBef>
              <a:spcAft>
                <a:spcPts val="0"/>
              </a:spcAft>
              <a:buSzPts val="1100"/>
              <a:buNone/>
            </a:pPr>
            <a:endParaRPr sz="1400"/>
          </a:p>
          <a:p>
            <a:pPr marL="0" lvl="0" indent="0" algn="l" rtl="0">
              <a:lnSpc>
                <a:spcPct val="100000"/>
              </a:lnSpc>
              <a:spcBef>
                <a:spcPts val="0"/>
              </a:spcBef>
              <a:spcAft>
                <a:spcPts val="0"/>
              </a:spcAft>
              <a:buSzPts val="1100"/>
              <a:buNone/>
            </a:pPr>
            <a:r>
              <a:rPr lang="pt-BR" sz="1400"/>
              <a:t>Cada </a:t>
            </a:r>
            <a:r>
              <a:rPr lang="pt-BR" sz="1400" b="1"/>
              <a:t>Cliente</a:t>
            </a:r>
            <a:r>
              <a:rPr lang="pt-BR" sz="1400"/>
              <a:t> é definido por uma chave unívoca que o diferencia dos demais: seu </a:t>
            </a:r>
            <a:r>
              <a:rPr lang="pt-BR" sz="1400" b="1"/>
              <a:t>RG</a:t>
            </a:r>
            <a:r>
              <a:rPr lang="pt-BR" sz="1400"/>
              <a:t>. </a:t>
            </a:r>
            <a:endParaRPr/>
          </a:p>
          <a:p>
            <a:pPr marL="0" lvl="0" indent="0" algn="l" rtl="0">
              <a:lnSpc>
                <a:spcPct val="100000"/>
              </a:lnSpc>
              <a:spcBef>
                <a:spcPts val="0"/>
              </a:spcBef>
              <a:spcAft>
                <a:spcPts val="0"/>
              </a:spcAft>
              <a:buSzPts val="1100"/>
              <a:buNone/>
            </a:pPr>
            <a:r>
              <a:rPr lang="pt-BR" sz="1400"/>
              <a:t>O cliente deseja realizar um </a:t>
            </a:r>
            <a:r>
              <a:rPr lang="pt-BR" sz="1400" b="1"/>
              <a:t>Pedido</a:t>
            </a:r>
            <a:r>
              <a:rPr lang="pt-BR" sz="1400"/>
              <a:t>, tendo em mente, neste caso, que o identificador dos pedidos é a </a:t>
            </a:r>
            <a:r>
              <a:rPr lang="pt-BR" sz="1400" b="1"/>
              <a:t>data</a:t>
            </a:r>
            <a:r>
              <a:rPr lang="pt-BR" sz="1400"/>
              <a:t>. Porém, por sua vez, cada cliente realiza um pedido e, </a:t>
            </a:r>
            <a:r>
              <a:rPr lang="pt-BR" sz="1400" i="1"/>
              <a:t>a posteriori</a:t>
            </a:r>
            <a:r>
              <a:rPr lang="pt-BR" sz="1400"/>
              <a:t>, poderá continuar realizando outros tantos pedidos, motivo pelo qual a associação entre Cliente e Pedido é de </a:t>
            </a:r>
            <a:r>
              <a:rPr lang="pt-BR" sz="1400" b="1"/>
              <a:t>um para muitos</a:t>
            </a:r>
            <a:r>
              <a:rPr lang="pt-BR" sz="1400"/>
              <a:t> (</a:t>
            </a:r>
            <a:r>
              <a:rPr lang="pt-BR" sz="1400" i="1"/>
              <a:t>um cliente pode realizar muitos pedidos</a:t>
            </a:r>
            <a:r>
              <a:rPr lang="pt-BR" sz="1400"/>
              <a:t>).</a:t>
            </a:r>
            <a:endParaRPr/>
          </a:p>
          <a:p>
            <a:pPr marL="0" lvl="0" indent="0" algn="l" rtl="0">
              <a:lnSpc>
                <a:spcPct val="100000"/>
              </a:lnSpc>
              <a:spcBef>
                <a:spcPts val="0"/>
              </a:spcBef>
              <a:spcAft>
                <a:spcPts val="0"/>
              </a:spcAft>
              <a:buSzPts val="1100"/>
              <a:buNone/>
            </a:pPr>
            <a:endParaRPr sz="1400"/>
          </a:p>
          <a:p>
            <a:pPr marL="0" lvl="0" indent="0" algn="l" rtl="0">
              <a:lnSpc>
                <a:spcPct val="100000"/>
              </a:lnSpc>
              <a:spcBef>
                <a:spcPts val="0"/>
              </a:spcBef>
              <a:spcAft>
                <a:spcPts val="0"/>
              </a:spcAft>
              <a:buSzPts val="1100"/>
              <a:buNone/>
            </a:pPr>
            <a:r>
              <a:rPr lang="pt-BR" sz="1400"/>
              <a:t>Por outro lado, temos a associação de </a:t>
            </a:r>
            <a:r>
              <a:rPr lang="pt-BR" sz="1400" b="1"/>
              <a:t>Pedido</a:t>
            </a:r>
            <a:r>
              <a:rPr lang="pt-BR" sz="1400"/>
              <a:t> e </a:t>
            </a:r>
            <a:r>
              <a:rPr lang="pt-BR" sz="1400" b="1"/>
              <a:t>Artigo</a:t>
            </a:r>
            <a:r>
              <a:rPr lang="pt-BR" sz="1400"/>
              <a:t>, o que indica que, cada Pedido pode ser composto de um ou mais artigos. Cada pedido se diferencia pela </a:t>
            </a:r>
            <a:r>
              <a:rPr lang="pt-BR" sz="1400" b="1"/>
              <a:t>quantidade de artigos</a:t>
            </a:r>
            <a:r>
              <a:rPr lang="pt-BR" sz="1400"/>
              <a:t> que o compõem. Por sua vez, artigo é definido univocamente por seu </a:t>
            </a:r>
            <a:r>
              <a:rPr lang="pt-BR" sz="1400" b="1"/>
              <a:t>número de série</a:t>
            </a:r>
            <a:r>
              <a:rPr lang="pt-BR" sz="1400"/>
              <a:t>.</a:t>
            </a:r>
            <a:endParaRPr/>
          </a:p>
          <a:p>
            <a:pPr marL="0" lvl="0" indent="0" algn="l" rtl="0">
              <a:lnSpc>
                <a:spcPct val="100000"/>
              </a:lnSpc>
              <a:spcBef>
                <a:spcPts val="0"/>
              </a:spcBef>
              <a:spcAft>
                <a:spcPts val="0"/>
              </a:spcAft>
              <a:buSzPts val="1100"/>
              <a:buNone/>
            </a:pPr>
            <a:endParaRPr sz="1400"/>
          </a:p>
          <a:p>
            <a:pPr marL="0" lvl="0" indent="0" algn="l" rtl="0">
              <a:lnSpc>
                <a:spcPct val="100000"/>
              </a:lnSpc>
              <a:spcBef>
                <a:spcPts val="0"/>
              </a:spcBef>
              <a:spcAft>
                <a:spcPts val="0"/>
              </a:spcAft>
              <a:buSzPts val="1100"/>
              <a:buNone/>
            </a:pPr>
            <a:r>
              <a:rPr lang="pt-BR" sz="1400"/>
              <a:t>Graças ao </a:t>
            </a:r>
            <a:r>
              <a:rPr lang="pt-BR" sz="1400" b="1"/>
              <a:t>Diagrama Entidade-Relacionamento</a:t>
            </a:r>
            <a:r>
              <a:rPr lang="pt-BR" sz="1400"/>
              <a:t>, poderemos elaborar a estrutura de um banco de dados definindo previamente as entidades que irão compô-la, o tipo de identificador que cada uma destas terá e como cada entidade se relacionará com uma ou mais entidades que estão no mesmo banco de dados.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7"/>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7"/>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10"/>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a:spLocks noGrp="1"/>
          </p:cNvSpPr>
          <p:nvPr>
            <p:ph type="pic" idx="2"/>
          </p:nvPr>
        </p:nvSpPr>
        <p:spPr>
          <a:xfrm>
            <a:off x="3887391" y="740569"/>
            <a:ext cx="4629150" cy="3655219"/>
          </a:xfrm>
          <a:prstGeom prst="rect">
            <a:avLst/>
          </a:prstGeom>
          <a:noFill/>
          <a:ln>
            <a:noFill/>
          </a:ln>
        </p:spPr>
      </p:sp>
      <p:sp>
        <p:nvSpPr>
          <p:cNvPr id="68" name="Google Shape;68;p11"/>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www.mysql.com"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8.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284"/>
        <p:cNvGrpSpPr/>
        <p:nvPr/>
      </p:nvGrpSpPr>
      <p:grpSpPr>
        <a:xfrm>
          <a:off x="0" y="0"/>
          <a:ext cx="0" cy="0"/>
          <a:chOff x="0" y="0"/>
          <a:chExt cx="0" cy="0"/>
        </a:xfrm>
      </p:grpSpPr>
      <p:sp>
        <p:nvSpPr>
          <p:cNvPr id="286" name="Google Shape;286;p37"/>
          <p:cNvSpPr txBox="1"/>
          <p:nvPr/>
        </p:nvSpPr>
        <p:spPr>
          <a:xfrm>
            <a:off x="434250" y="1889775"/>
            <a:ext cx="8187600" cy="1642500"/>
          </a:xfrm>
          <a:prstGeom prst="rect">
            <a:avLst/>
          </a:prstGeom>
          <a:noFill/>
          <a:ln>
            <a:noFill/>
          </a:ln>
        </p:spPr>
        <p:txBody>
          <a:bodyPr spcFirstLastPara="1" wrap="square" lIns="91425" tIns="91425" rIns="91425" bIns="91425" anchor="ctr" anchorCtr="0">
            <a:noAutofit/>
          </a:bodyPr>
          <a:lstStyle/>
          <a:p>
            <a:pPr marL="0" marR="38100" lvl="0" indent="0" algn="ctr" rtl="0">
              <a:lnSpc>
                <a:spcPct val="150000"/>
              </a:lnSpc>
              <a:spcBef>
                <a:spcPts val="0"/>
              </a:spcBef>
              <a:spcAft>
                <a:spcPts val="0"/>
              </a:spcAft>
              <a:buClr>
                <a:srgbClr val="000000"/>
              </a:buClr>
              <a:buSzPts val="23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Recapitulando o que foi visto na primeira aula e o que foi mencionado nos </a:t>
            </a:r>
            <a:r>
              <a:rPr lang="pt-BR" sz="1800" b="0" i="1" u="none" strike="noStrike" cap="none">
                <a:solidFill>
                  <a:srgbClr val="222222"/>
                </a:solidFill>
                <a:latin typeface="Helvetica Neue Light"/>
                <a:ea typeface="Helvetica Neue Light"/>
                <a:cs typeface="Helvetica Neue Light"/>
                <a:sym typeface="Helvetica Neue Light"/>
              </a:rPr>
              <a:t>slides</a:t>
            </a:r>
            <a:r>
              <a:rPr lang="pt-BR" sz="1800" b="0" i="0" u="none" strike="noStrike" cap="none">
                <a:solidFill>
                  <a:srgbClr val="222222"/>
                </a:solidFill>
                <a:latin typeface="Helvetica Neue Light"/>
                <a:ea typeface="Helvetica Neue Light"/>
                <a:cs typeface="Helvetica Neue Light"/>
                <a:sym typeface="Helvetica Neue Light"/>
              </a:rPr>
              <a:t> anteriores, notamos que </a:t>
            </a:r>
            <a:r>
              <a:rPr lang="pt-BR" sz="1800" b="1" i="0" u="none" strike="noStrike" cap="none">
                <a:solidFill>
                  <a:srgbClr val="222222"/>
                </a:solidFill>
                <a:latin typeface="Helvetica Neue"/>
                <a:ea typeface="Helvetica Neue"/>
                <a:cs typeface="Helvetica Neue"/>
                <a:sym typeface="Helvetica Neue"/>
              </a:rPr>
              <a:t>tabela</a:t>
            </a:r>
            <a:r>
              <a:rPr lang="pt-BR" sz="1800" b="0" i="0" u="none" strike="noStrike" cap="none">
                <a:solidFill>
                  <a:srgbClr val="222222"/>
                </a:solidFill>
                <a:latin typeface="Helvetica Neue Light"/>
                <a:ea typeface="Helvetica Neue Light"/>
                <a:cs typeface="Helvetica Neue Light"/>
                <a:sym typeface="Helvetica Neue Light"/>
              </a:rPr>
              <a:t> é um termo frequentemente utilizado.</a:t>
            </a:r>
            <a:endParaRPr sz="1400" b="0" i="0" u="none" strike="noStrike" cap="none">
              <a:solidFill>
                <a:srgbClr val="000000"/>
              </a:solidFill>
              <a:latin typeface="Arial"/>
              <a:ea typeface="Arial"/>
              <a:cs typeface="Arial"/>
              <a:sym typeface="Arial"/>
            </a:endParaRPr>
          </a:p>
        </p:txBody>
      </p:sp>
      <p:sp>
        <p:nvSpPr>
          <p:cNvPr id="287" name="Google Shape;287;p37"/>
          <p:cNvSpPr txBox="1"/>
          <p:nvPr/>
        </p:nvSpPr>
        <p:spPr>
          <a:xfrm>
            <a:off x="0" y="1243863"/>
            <a:ext cx="91440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400" b="0" i="1" u="none" strike="noStrike" cap="none">
                <a:solidFill>
                  <a:srgbClr val="000000"/>
                </a:solidFill>
                <a:latin typeface="Anton"/>
                <a:ea typeface="Anton"/>
                <a:cs typeface="Anton"/>
                <a:sym typeface="Anton"/>
              </a:rPr>
              <a:t>SOBRE O QUE FOI MENCIONADO ATÉ AQUI..</a:t>
            </a:r>
            <a:endParaRPr sz="1400" b="0" i="0" u="none" strike="noStrike" cap="none">
              <a:solidFill>
                <a:srgbClr val="000000"/>
              </a:solidFill>
              <a:latin typeface="Arial"/>
              <a:ea typeface="Arial"/>
              <a:cs typeface="Arial"/>
              <a:sym typeface="Arial"/>
            </a:endParaRPr>
          </a:p>
        </p:txBody>
      </p:sp>
      <p:pic>
        <p:nvPicPr>
          <p:cNvPr id="288" name="Google Shape;288;p37"/>
          <p:cNvPicPr preferRelativeResize="0"/>
          <p:nvPr/>
        </p:nvPicPr>
        <p:blipFill rotWithShape="1">
          <a:blip r:embed="rId3">
            <a:alphaModFix/>
          </a:blip>
          <a:srcRect/>
          <a:stretch/>
        </p:blipFill>
        <p:spPr>
          <a:xfrm>
            <a:off x="4114800" y="76200"/>
            <a:ext cx="1186525" cy="1186525"/>
          </a:xfrm>
          <a:prstGeom prst="rect">
            <a:avLst/>
          </a:prstGeom>
          <a:noFill/>
          <a:ln>
            <a:noFill/>
          </a:ln>
        </p:spPr>
      </p:pic>
      <p:sp>
        <p:nvSpPr>
          <p:cNvPr id="289" name="Google Shape;289;p37"/>
          <p:cNvSpPr txBox="1"/>
          <p:nvPr/>
        </p:nvSpPr>
        <p:spPr>
          <a:xfrm>
            <a:off x="395250" y="3463059"/>
            <a:ext cx="8353500" cy="1015632"/>
          </a:xfrm>
          <a:prstGeom prst="rect">
            <a:avLst/>
          </a:prstGeom>
          <a:noFill/>
          <a:ln>
            <a:noFill/>
          </a:ln>
        </p:spPr>
        <p:txBody>
          <a:bodyPr spcFirstLastPara="1" wrap="square" lIns="91425" tIns="91425" rIns="91425" bIns="91425" anchor="ctr" anchorCtr="0">
            <a:spAutoFit/>
          </a:bodyPr>
          <a:lstStyle/>
          <a:p>
            <a:pPr marL="0" marR="38100" lvl="0" indent="0" algn="ctr" rtl="0">
              <a:lnSpc>
                <a:spcPct val="150000"/>
              </a:lnSpc>
              <a:spcBef>
                <a:spcPts val="0"/>
              </a:spcBef>
              <a:spcAft>
                <a:spcPts val="0"/>
              </a:spcAft>
              <a:buClr>
                <a:srgbClr val="000000"/>
              </a:buClr>
              <a:buSzPts val="23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Vamos aprofundar um pouco mais este e outros termos de uso frequente no universo das DBs.</a:t>
            </a:r>
            <a:endParaRPr sz="18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10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9"/>
                                        </p:tgtEl>
                                        <p:attrNameLst>
                                          <p:attrName>style.visibility</p:attrName>
                                        </p:attrNameLst>
                                      </p:cBhvr>
                                      <p:to>
                                        <p:strVal val="visible"/>
                                      </p:to>
                                    </p:set>
                                    <p:animEffect transition="in" filter="fade">
                                      <p:cBhvr>
                                        <p:cTn id="12" dur="10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303"/>
        <p:cNvGrpSpPr/>
        <p:nvPr/>
      </p:nvGrpSpPr>
      <p:grpSpPr>
        <a:xfrm>
          <a:off x="0" y="0"/>
          <a:ext cx="0" cy="0"/>
          <a:chOff x="0" y="0"/>
          <a:chExt cx="0" cy="0"/>
        </a:xfrm>
      </p:grpSpPr>
      <p:sp>
        <p:nvSpPr>
          <p:cNvPr id="304" name="Google Shape;304;p39"/>
          <p:cNvSpPr txBox="1"/>
          <p:nvPr/>
        </p:nvSpPr>
        <p:spPr>
          <a:xfrm>
            <a:off x="1060200" y="2077200"/>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dirty="0">
                <a:solidFill>
                  <a:srgbClr val="000000"/>
                </a:solidFill>
                <a:latin typeface="Anton"/>
                <a:ea typeface="Anton"/>
                <a:cs typeface="Anton"/>
                <a:sym typeface="Anton"/>
              </a:rPr>
              <a:t>TABELAS</a:t>
            </a:r>
            <a:endParaRPr sz="3600" b="0" i="1" u="none" strike="noStrike" cap="none" dirty="0">
              <a:solidFill>
                <a:srgbClr val="0000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2" name="Google Shape;312;p40"/>
          <p:cNvSpPr txBox="1"/>
          <p:nvPr/>
        </p:nvSpPr>
        <p:spPr>
          <a:xfrm>
            <a:off x="3760025" y="374000"/>
            <a:ext cx="1623900" cy="62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TABELA</a:t>
            </a:r>
            <a:endParaRPr sz="1400" b="0" i="0" u="none" strike="noStrike" cap="none">
              <a:solidFill>
                <a:srgbClr val="000000"/>
              </a:solidFill>
              <a:latin typeface="Arial"/>
              <a:ea typeface="Arial"/>
              <a:cs typeface="Arial"/>
              <a:sym typeface="Arial"/>
            </a:endParaRPr>
          </a:p>
        </p:txBody>
      </p:sp>
      <p:sp>
        <p:nvSpPr>
          <p:cNvPr id="313" name="Google Shape;313;p40"/>
          <p:cNvSpPr txBox="1"/>
          <p:nvPr/>
        </p:nvSpPr>
        <p:spPr>
          <a:xfrm>
            <a:off x="672613" y="3684788"/>
            <a:ext cx="7798800" cy="899318"/>
          </a:xfrm>
          <a:prstGeom prst="rect">
            <a:avLst/>
          </a:prstGeom>
          <a:noFill/>
          <a:ln>
            <a:noFill/>
          </a:ln>
        </p:spPr>
        <p:txBody>
          <a:bodyPr spcFirstLastPara="1" wrap="square" lIns="91425" tIns="91425" rIns="91425" bIns="91425" anchor="t" anchorCtr="0">
            <a:spAutoFit/>
          </a:bodyPr>
          <a:lstStyle/>
          <a:p>
            <a:pPr marL="0" marR="38100" lvl="0" indent="0" algn="ctr" rtl="0">
              <a:lnSpc>
                <a:spcPct val="128571"/>
              </a:lnSpc>
              <a:spcBef>
                <a:spcPts val="0"/>
              </a:spcBef>
              <a:spcAft>
                <a:spcPts val="0"/>
              </a:spcAft>
              <a:buClr>
                <a:srgbClr val="000000"/>
              </a:buClr>
              <a:buSzPts val="21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Nos referimos a um </a:t>
            </a:r>
            <a:r>
              <a:rPr lang="pt-BR" sz="1800" b="1" i="0" u="none" strike="noStrike" cap="none">
                <a:solidFill>
                  <a:srgbClr val="222222"/>
                </a:solidFill>
                <a:highlight>
                  <a:srgbClr val="3CEFAB"/>
                </a:highlight>
                <a:latin typeface="Helvetica Neue"/>
                <a:ea typeface="Helvetica Neue"/>
                <a:cs typeface="Helvetica Neue"/>
                <a:sym typeface="Helvetica Neue"/>
              </a:rPr>
              <a:t>tipo de elemento</a:t>
            </a:r>
            <a:r>
              <a:rPr lang="pt-BR" sz="1800" b="0" i="0" u="none" strike="noStrike" cap="none">
                <a:solidFill>
                  <a:srgbClr val="222222"/>
                </a:solidFill>
                <a:latin typeface="Helvetica Neue Light"/>
                <a:ea typeface="Helvetica Neue Light"/>
                <a:cs typeface="Helvetica Neue Light"/>
                <a:sym typeface="Helvetica Neue Light"/>
              </a:rPr>
              <a:t> que permite salvar as informações em </a:t>
            </a:r>
            <a:r>
              <a:rPr lang="pt-BR" sz="1800" b="1" i="0" u="none" strike="noStrike" cap="none">
                <a:solidFill>
                  <a:srgbClr val="222222"/>
                </a:solidFill>
                <a:highlight>
                  <a:srgbClr val="3CEFAB"/>
                </a:highlight>
                <a:latin typeface="Helvetica Neue"/>
                <a:ea typeface="Helvetica Neue"/>
                <a:cs typeface="Helvetica Neue"/>
                <a:sym typeface="Helvetica Neue"/>
              </a:rPr>
              <a:t>registros</a:t>
            </a:r>
            <a:r>
              <a:rPr lang="pt-BR" sz="1800" b="0" i="0" u="none" strike="noStrike" cap="none">
                <a:solidFill>
                  <a:srgbClr val="222222"/>
                </a:solidFill>
                <a:latin typeface="Helvetica Neue Light"/>
                <a:ea typeface="Helvetica Neue Light"/>
                <a:cs typeface="Helvetica Neue Light"/>
                <a:sym typeface="Helvetica Neue Light"/>
              </a:rPr>
              <a:t> e atende o paradigma de </a:t>
            </a:r>
            <a:r>
              <a:rPr lang="pt-BR" sz="1800" b="1" i="0" u="none" strike="noStrike" cap="none">
                <a:solidFill>
                  <a:srgbClr val="222222"/>
                </a:solidFill>
                <a:highlight>
                  <a:srgbClr val="3CEFAB"/>
                </a:highlight>
                <a:latin typeface="Helvetica Neue"/>
                <a:ea typeface="Helvetica Neue"/>
                <a:cs typeface="Helvetica Neue"/>
                <a:sym typeface="Helvetica Neue"/>
              </a:rPr>
              <a:t>modelo relacional.</a:t>
            </a:r>
            <a:endParaRPr sz="1800" b="0" i="0" u="none" strike="noStrike" cap="none">
              <a:solidFill>
                <a:srgbClr val="000000"/>
              </a:solidFill>
              <a:highlight>
                <a:srgbClr val="3CEFAB"/>
              </a:highlight>
              <a:latin typeface="Arial"/>
              <a:ea typeface="Arial"/>
              <a:cs typeface="Arial"/>
              <a:sym typeface="Arial"/>
            </a:endParaRPr>
          </a:p>
        </p:txBody>
      </p:sp>
      <p:pic>
        <p:nvPicPr>
          <p:cNvPr id="314" name="Google Shape;314;p40"/>
          <p:cNvPicPr preferRelativeResize="0"/>
          <p:nvPr/>
        </p:nvPicPr>
        <p:blipFill rotWithShape="1">
          <a:blip r:embed="rId3">
            <a:alphaModFix/>
          </a:blip>
          <a:srcRect/>
          <a:stretch/>
        </p:blipFill>
        <p:spPr>
          <a:xfrm>
            <a:off x="1432950" y="1070575"/>
            <a:ext cx="6278075" cy="2244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41"/>
          <p:cNvSpPr txBox="1"/>
          <p:nvPr/>
        </p:nvSpPr>
        <p:spPr>
          <a:xfrm>
            <a:off x="596400" y="221650"/>
            <a:ext cx="79512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LINHAS E COLUNAS</a:t>
            </a:r>
            <a:endParaRPr sz="1400" b="0" i="0" u="none" strike="noStrike" cap="none">
              <a:solidFill>
                <a:srgbClr val="000000"/>
              </a:solidFill>
              <a:latin typeface="Arial"/>
              <a:ea typeface="Arial"/>
              <a:cs typeface="Arial"/>
              <a:sym typeface="Arial"/>
            </a:endParaRPr>
          </a:p>
        </p:txBody>
      </p:sp>
      <p:pic>
        <p:nvPicPr>
          <p:cNvPr id="322" name="Google Shape;322;p41"/>
          <p:cNvPicPr preferRelativeResize="0"/>
          <p:nvPr/>
        </p:nvPicPr>
        <p:blipFill rotWithShape="1">
          <a:blip r:embed="rId3">
            <a:alphaModFix/>
          </a:blip>
          <a:srcRect/>
          <a:stretch/>
        </p:blipFill>
        <p:spPr>
          <a:xfrm>
            <a:off x="1416075" y="1969861"/>
            <a:ext cx="5642574" cy="2017625"/>
          </a:xfrm>
          <a:prstGeom prst="rect">
            <a:avLst/>
          </a:prstGeom>
          <a:noFill/>
          <a:ln>
            <a:noFill/>
          </a:ln>
        </p:spPr>
      </p:pic>
      <p:sp>
        <p:nvSpPr>
          <p:cNvPr id="323" name="Google Shape;323;p41"/>
          <p:cNvSpPr/>
          <p:nvPr/>
        </p:nvSpPr>
        <p:spPr>
          <a:xfrm>
            <a:off x="3901075" y="1156038"/>
            <a:ext cx="1588800" cy="496500"/>
          </a:xfrm>
          <a:prstGeom prst="wedgeRoundRectCallout">
            <a:avLst>
              <a:gd name="adj1" fmla="val -45547"/>
              <a:gd name="adj2" fmla="val 121146"/>
              <a:gd name="adj3" fmla="val 0"/>
            </a:avLst>
          </a:prstGeom>
          <a:solidFill>
            <a:srgbClr val="E0FF00"/>
          </a:solidFill>
          <a:ln w="9525" cap="flat" cmpd="sng">
            <a:solidFill>
              <a:srgbClr val="E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pt-BR" sz="1400" b="0" i="1" u="none" strike="noStrike" cap="none">
                <a:solidFill>
                  <a:srgbClr val="000000"/>
                </a:solidFill>
                <a:latin typeface="Helvetica Neue"/>
                <a:ea typeface="Helvetica Neue"/>
                <a:cs typeface="Helvetica Neue"/>
                <a:sym typeface="Helvetica Neue"/>
              </a:rPr>
              <a:t>Nome da tabela</a:t>
            </a:r>
            <a:endParaRPr sz="1400" b="0" i="0" u="none" strike="noStrike" cap="none">
              <a:solidFill>
                <a:srgbClr val="000000"/>
              </a:solidFill>
              <a:latin typeface="Arial"/>
              <a:ea typeface="Arial"/>
              <a:cs typeface="Arial"/>
              <a:sym typeface="Arial"/>
            </a:endParaRPr>
          </a:p>
        </p:txBody>
      </p:sp>
      <p:sp>
        <p:nvSpPr>
          <p:cNvPr id="324" name="Google Shape;324;p41"/>
          <p:cNvSpPr/>
          <p:nvPr/>
        </p:nvSpPr>
        <p:spPr>
          <a:xfrm>
            <a:off x="1418675" y="2228413"/>
            <a:ext cx="5642700" cy="138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41"/>
          <p:cNvSpPr/>
          <p:nvPr/>
        </p:nvSpPr>
        <p:spPr>
          <a:xfrm>
            <a:off x="172200" y="1281513"/>
            <a:ext cx="1588800" cy="496500"/>
          </a:xfrm>
          <a:prstGeom prst="wedgeRoundRectCallout">
            <a:avLst>
              <a:gd name="adj1" fmla="val 49157"/>
              <a:gd name="adj2" fmla="val 131871"/>
              <a:gd name="adj3" fmla="val 0"/>
            </a:avLst>
          </a:prstGeom>
          <a:solidFill>
            <a:srgbClr val="E0FF00"/>
          </a:solidFill>
          <a:ln w="9525" cap="flat" cmpd="sng">
            <a:solidFill>
              <a:srgbClr val="E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pt-BR" sz="1400" b="0" i="1" u="none" strike="noStrike" cap="none">
                <a:solidFill>
                  <a:srgbClr val="000000"/>
                </a:solidFill>
                <a:latin typeface="Helvetica Neue"/>
                <a:ea typeface="Helvetica Neue"/>
                <a:cs typeface="Helvetica Neue"/>
                <a:sym typeface="Helvetica Neue"/>
              </a:rPr>
              <a:t>Esquema da tabela ou cabeçalho</a:t>
            </a:r>
            <a:endParaRPr sz="1400" b="0" i="0" u="none" strike="noStrike" cap="none">
              <a:solidFill>
                <a:srgbClr val="000000"/>
              </a:solidFill>
              <a:latin typeface="Arial"/>
              <a:ea typeface="Arial"/>
              <a:cs typeface="Arial"/>
              <a:sym typeface="Arial"/>
            </a:endParaRPr>
          </a:p>
        </p:txBody>
      </p:sp>
      <p:sp>
        <p:nvSpPr>
          <p:cNvPr id="326" name="Google Shape;326;p41"/>
          <p:cNvSpPr/>
          <p:nvPr/>
        </p:nvSpPr>
        <p:spPr>
          <a:xfrm>
            <a:off x="6004575" y="2132563"/>
            <a:ext cx="959700" cy="330600"/>
          </a:xfrm>
          <a:prstGeom prst="rect">
            <a:avLst/>
          </a:prstGeom>
          <a:noFill/>
          <a:ln w="28575" cap="flat" cmpd="sng">
            <a:solidFill>
              <a:srgbClr val="3CEFA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41"/>
          <p:cNvSpPr/>
          <p:nvPr/>
        </p:nvSpPr>
        <p:spPr>
          <a:xfrm>
            <a:off x="6560350" y="1156038"/>
            <a:ext cx="1588800" cy="496500"/>
          </a:xfrm>
          <a:prstGeom prst="wedgeRoundRectCallout">
            <a:avLst>
              <a:gd name="adj1" fmla="val -19183"/>
              <a:gd name="adj2" fmla="val 149141"/>
              <a:gd name="adj3" fmla="val 0"/>
            </a:avLst>
          </a:prstGeom>
          <a:solidFill>
            <a:srgbClr val="E0FF00"/>
          </a:solidFill>
          <a:ln w="9525" cap="flat" cmpd="sng">
            <a:solidFill>
              <a:srgbClr val="E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pt-BR" sz="1500" b="0" i="1" u="none" strike="noStrike" cap="none">
                <a:solidFill>
                  <a:srgbClr val="000000"/>
                </a:solidFill>
                <a:latin typeface="Helvetica Neue"/>
                <a:ea typeface="Helvetica Neue"/>
                <a:cs typeface="Helvetica Neue"/>
                <a:sym typeface="Helvetica Neue"/>
              </a:rPr>
              <a:t>Coluna ou atributo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42"/>
          <p:cNvSpPr/>
          <p:nvPr/>
        </p:nvSpPr>
        <p:spPr>
          <a:xfrm>
            <a:off x="160400" y="1210738"/>
            <a:ext cx="1588800" cy="496500"/>
          </a:xfrm>
          <a:prstGeom prst="wedgeRoundRectCallout">
            <a:avLst>
              <a:gd name="adj1" fmla="val 49157"/>
              <a:gd name="adj2" fmla="val 131871"/>
              <a:gd name="adj3" fmla="val 0"/>
            </a:avLst>
          </a:prstGeom>
          <a:solidFill>
            <a:srgbClr val="E0FF00"/>
          </a:solidFill>
          <a:ln w="9525" cap="flat" cmpd="sng">
            <a:solidFill>
              <a:srgbClr val="E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pt-BR" sz="1500" b="1" i="0" u="none" strike="noStrike" cap="none">
                <a:solidFill>
                  <a:srgbClr val="000000"/>
                </a:solidFill>
                <a:latin typeface="Helvetica Neue"/>
                <a:ea typeface="Helvetica Neue"/>
                <a:cs typeface="Helvetica Neue"/>
                <a:sym typeface="Helvetica Neue"/>
              </a:rPr>
              <a:t>Linhas</a:t>
            </a:r>
            <a:endParaRPr sz="1500" b="1" i="0" u="none" strike="noStrike" cap="none">
              <a:solidFill>
                <a:srgbClr val="000000"/>
              </a:solidFill>
              <a:latin typeface="Helvetica Neue"/>
              <a:ea typeface="Helvetica Neue"/>
              <a:cs typeface="Helvetica Neue"/>
              <a:sym typeface="Helvetica Neue"/>
            </a:endParaRPr>
          </a:p>
        </p:txBody>
      </p:sp>
      <p:sp>
        <p:nvSpPr>
          <p:cNvPr id="335" name="Google Shape;335;p42"/>
          <p:cNvSpPr/>
          <p:nvPr/>
        </p:nvSpPr>
        <p:spPr>
          <a:xfrm>
            <a:off x="160400" y="2571738"/>
            <a:ext cx="1588800" cy="496500"/>
          </a:xfrm>
          <a:prstGeom prst="wedgeRoundRectCallout">
            <a:avLst>
              <a:gd name="adj1" fmla="val 49157"/>
              <a:gd name="adj2" fmla="val 131871"/>
              <a:gd name="adj3" fmla="val 0"/>
            </a:avLst>
          </a:prstGeom>
          <a:solidFill>
            <a:srgbClr val="E0FF00"/>
          </a:solidFill>
          <a:ln w="9525" cap="flat" cmpd="sng">
            <a:solidFill>
              <a:srgbClr val="E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pt-BR" sz="1500" b="1" i="0" u="none" strike="noStrike" cap="none">
                <a:solidFill>
                  <a:schemeClr val="dk1"/>
                </a:solidFill>
                <a:latin typeface="Helvetica Neue"/>
                <a:ea typeface="Helvetica Neue"/>
                <a:cs typeface="Helvetica Neue"/>
                <a:sym typeface="Helvetica Neue"/>
              </a:rPr>
              <a:t>Coluna ou atributo</a:t>
            </a:r>
            <a:endParaRPr sz="1600" b="1" i="0" u="none" strike="noStrike" cap="none">
              <a:solidFill>
                <a:srgbClr val="000000"/>
              </a:solidFill>
              <a:latin typeface="Helvetica Neue"/>
              <a:ea typeface="Helvetica Neue"/>
              <a:cs typeface="Helvetica Neue"/>
              <a:sym typeface="Helvetica Neue"/>
            </a:endParaRPr>
          </a:p>
        </p:txBody>
      </p:sp>
      <p:sp>
        <p:nvSpPr>
          <p:cNvPr id="336" name="Google Shape;336;p42"/>
          <p:cNvSpPr txBox="1"/>
          <p:nvPr/>
        </p:nvSpPr>
        <p:spPr>
          <a:xfrm>
            <a:off x="1899450" y="1385300"/>
            <a:ext cx="6855000" cy="1623491"/>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900"/>
              </a:spcBef>
              <a:spcAft>
                <a:spcPts val="0"/>
              </a:spcAft>
              <a:buClr>
                <a:srgbClr val="000000"/>
              </a:buClr>
              <a:buSzPts val="1600"/>
              <a:buFont typeface="Arial"/>
              <a:buNone/>
            </a:pPr>
            <a:r>
              <a:rPr lang="pt-BR" sz="1600" b="0" i="0" u="none" strike="noStrike" cap="none">
                <a:solidFill>
                  <a:srgbClr val="202122"/>
                </a:solidFill>
                <a:latin typeface="Helvetica Neue Light"/>
                <a:ea typeface="Helvetica Neue Light"/>
                <a:cs typeface="Helvetica Neue Light"/>
                <a:sym typeface="Helvetica Neue Light"/>
              </a:rPr>
              <a:t>A primeira linha da tabela corresponde ao nome dos campos que a integram e é denominada </a:t>
            </a:r>
            <a:r>
              <a:rPr lang="pt-BR" sz="1600" b="0" i="0" u="sng" strike="noStrike" cap="none">
                <a:solidFill>
                  <a:srgbClr val="202122"/>
                </a:solidFill>
                <a:latin typeface="Helvetica Neue Light"/>
                <a:ea typeface="Helvetica Neue Light"/>
                <a:cs typeface="Helvetica Neue Light"/>
                <a:sym typeface="Helvetica Neue Light"/>
              </a:rPr>
              <a:t>esquema da tabela ou cabeçalho</a:t>
            </a:r>
            <a:r>
              <a:rPr lang="pt-BR" sz="1600" b="0" i="0" u="none" strike="noStrike" cap="none">
                <a:solidFill>
                  <a:srgbClr val="202122"/>
                </a:solidFill>
                <a:latin typeface="Helvetica Neue Light"/>
                <a:ea typeface="Helvetica Neue Light"/>
                <a:cs typeface="Helvetica Neue Light"/>
                <a:sym typeface="Helvetica Neue Light"/>
              </a:rPr>
              <a:t>. O restante das linhas da tabela são os registros de dados.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37" name="Google Shape;337;p42"/>
          <p:cNvSpPr txBox="1"/>
          <p:nvPr/>
        </p:nvSpPr>
        <p:spPr>
          <a:xfrm>
            <a:off x="2064425" y="3068250"/>
            <a:ext cx="6240600" cy="923299"/>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600"/>
              <a:buFont typeface="Arial"/>
              <a:buNone/>
            </a:pPr>
            <a:r>
              <a:rPr lang="pt-BR" sz="1600" b="0" i="0" u="none" strike="noStrike" cap="none">
                <a:solidFill>
                  <a:srgbClr val="202122"/>
                </a:solidFill>
                <a:latin typeface="Helvetica Neue Light"/>
                <a:ea typeface="Helvetica Neue Light"/>
                <a:cs typeface="Helvetica Neue Light"/>
                <a:sym typeface="Helvetica Neue Light"/>
              </a:rPr>
              <a:t>Correspondem ao nome do campo e a todos os dados que ela armazena para cada registro nessa posição.</a:t>
            </a:r>
            <a:endParaRPr sz="1700" b="0" i="0" u="none" strike="noStrike" cap="none">
              <a:solidFill>
                <a:srgbClr val="000000"/>
              </a:solidFill>
              <a:latin typeface="Helvetica Neue Light"/>
              <a:ea typeface="Helvetica Neue Light"/>
              <a:cs typeface="Helvetica Neue Light"/>
              <a:sym typeface="Helvetica Neue Light"/>
            </a:endParaRPr>
          </a:p>
        </p:txBody>
      </p:sp>
      <p:sp>
        <p:nvSpPr>
          <p:cNvPr id="338" name="Google Shape;338;p42"/>
          <p:cNvSpPr txBox="1"/>
          <p:nvPr/>
        </p:nvSpPr>
        <p:spPr>
          <a:xfrm>
            <a:off x="596400" y="221650"/>
            <a:ext cx="79512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LINHAS E COLUNAS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5" name="Google Shape;345;p43"/>
          <p:cNvSpPr txBox="1"/>
          <p:nvPr/>
        </p:nvSpPr>
        <p:spPr>
          <a:xfrm>
            <a:off x="596400" y="166550"/>
            <a:ext cx="79512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REGISTRO</a:t>
            </a:r>
            <a:endParaRPr sz="1400" b="0" i="0" u="none" strike="noStrike" cap="none">
              <a:solidFill>
                <a:srgbClr val="000000"/>
              </a:solidFill>
              <a:latin typeface="Arial"/>
              <a:ea typeface="Arial"/>
              <a:cs typeface="Arial"/>
              <a:sym typeface="Arial"/>
            </a:endParaRPr>
          </a:p>
        </p:txBody>
      </p:sp>
      <p:pic>
        <p:nvPicPr>
          <p:cNvPr id="346" name="Google Shape;346;p43"/>
          <p:cNvPicPr preferRelativeResize="0"/>
          <p:nvPr/>
        </p:nvPicPr>
        <p:blipFill rotWithShape="1">
          <a:blip r:embed="rId3">
            <a:alphaModFix/>
          </a:blip>
          <a:srcRect/>
          <a:stretch/>
        </p:blipFill>
        <p:spPr>
          <a:xfrm>
            <a:off x="621700" y="1155661"/>
            <a:ext cx="5642574" cy="2017625"/>
          </a:xfrm>
          <a:prstGeom prst="rect">
            <a:avLst/>
          </a:prstGeom>
          <a:noFill/>
          <a:ln>
            <a:noFill/>
          </a:ln>
        </p:spPr>
      </p:pic>
      <p:sp>
        <p:nvSpPr>
          <p:cNvPr id="347" name="Google Shape;347;p43"/>
          <p:cNvSpPr/>
          <p:nvPr/>
        </p:nvSpPr>
        <p:spPr>
          <a:xfrm>
            <a:off x="624300" y="2003513"/>
            <a:ext cx="5642700" cy="138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43"/>
          <p:cNvSpPr/>
          <p:nvPr/>
        </p:nvSpPr>
        <p:spPr>
          <a:xfrm>
            <a:off x="7090650" y="785013"/>
            <a:ext cx="1497300" cy="496500"/>
          </a:xfrm>
          <a:prstGeom prst="wedgeRoundRectCallout">
            <a:avLst>
              <a:gd name="adj1" fmla="val -105770"/>
              <a:gd name="adj2" fmla="val 195874"/>
              <a:gd name="adj3" fmla="val 0"/>
            </a:avLst>
          </a:prstGeom>
          <a:solidFill>
            <a:srgbClr val="E0FF00"/>
          </a:solidFill>
          <a:ln w="9525" cap="flat" cmpd="sng">
            <a:solidFill>
              <a:srgbClr val="EEFF4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Arial"/>
                <a:ea typeface="Arial"/>
                <a:cs typeface="Arial"/>
                <a:sym typeface="Arial"/>
              </a:rPr>
              <a:t>Registro ou tupla</a:t>
            </a:r>
            <a:endParaRPr sz="1400" b="0" i="0" u="none" strike="noStrike" cap="none">
              <a:solidFill>
                <a:srgbClr val="000000"/>
              </a:solidFill>
              <a:latin typeface="Arial"/>
              <a:ea typeface="Arial"/>
              <a:cs typeface="Arial"/>
              <a:sym typeface="Arial"/>
            </a:endParaRPr>
          </a:p>
        </p:txBody>
      </p:sp>
      <p:sp>
        <p:nvSpPr>
          <p:cNvPr id="349" name="Google Shape;349;p43"/>
          <p:cNvSpPr/>
          <p:nvPr/>
        </p:nvSpPr>
        <p:spPr>
          <a:xfrm>
            <a:off x="5205275" y="2304863"/>
            <a:ext cx="959700" cy="330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43"/>
          <p:cNvSpPr/>
          <p:nvPr/>
        </p:nvSpPr>
        <p:spPr>
          <a:xfrm>
            <a:off x="6434325" y="2571750"/>
            <a:ext cx="2236800" cy="843600"/>
          </a:xfrm>
          <a:prstGeom prst="wedgeRoundRectCallout">
            <a:avLst>
              <a:gd name="adj1" fmla="val -59765"/>
              <a:gd name="adj2" fmla="val -66187"/>
              <a:gd name="adj3" fmla="val 0"/>
            </a:avLst>
          </a:prstGeom>
          <a:solidFill>
            <a:srgbClr val="E0FF00"/>
          </a:solidFill>
          <a:ln w="9525" cap="flat" cmpd="sng">
            <a:solidFill>
              <a:srgbClr val="EEFF4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Arial"/>
                <a:ea typeface="Arial"/>
                <a:cs typeface="Arial"/>
                <a:sym typeface="Arial"/>
              </a:rPr>
              <a:t>Valor armazenado no campo password do 5º registro da tabela.</a:t>
            </a:r>
            <a:endParaRPr sz="1400" b="0" i="0" u="none" strike="noStrike" cap="none">
              <a:solidFill>
                <a:srgbClr val="000000"/>
              </a:solidFill>
              <a:latin typeface="Arial"/>
              <a:ea typeface="Arial"/>
              <a:cs typeface="Arial"/>
              <a:sym typeface="Arial"/>
            </a:endParaRPr>
          </a:p>
        </p:txBody>
      </p:sp>
      <p:sp>
        <p:nvSpPr>
          <p:cNvPr id="351" name="Google Shape;351;p43"/>
          <p:cNvSpPr txBox="1"/>
          <p:nvPr/>
        </p:nvSpPr>
        <p:spPr>
          <a:xfrm>
            <a:off x="0" y="3685600"/>
            <a:ext cx="8287500" cy="541978"/>
          </a:xfrm>
          <a:prstGeom prst="rect">
            <a:avLst/>
          </a:prstGeom>
          <a:noFill/>
          <a:ln>
            <a:noFill/>
          </a:ln>
        </p:spPr>
        <p:txBody>
          <a:bodyPr spcFirstLastPara="1" wrap="square" lIns="91425" tIns="91425" rIns="91425" bIns="91425" anchor="t" anchorCtr="0">
            <a:spAutoFit/>
          </a:bodyPr>
          <a:lstStyle/>
          <a:p>
            <a:pPr marL="0" marR="38100" lvl="0" indent="0" algn="ctr" rtl="0">
              <a:lnSpc>
                <a:spcPct val="128571"/>
              </a:lnSpc>
              <a:spcBef>
                <a:spcPts val="0"/>
              </a:spcBef>
              <a:spcAft>
                <a:spcPts val="0"/>
              </a:spcAft>
              <a:buClr>
                <a:srgbClr val="000000"/>
              </a:buClr>
              <a:buSzPts val="21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Um </a:t>
            </a:r>
            <a:r>
              <a:rPr lang="pt-BR" sz="1800" b="1" i="0" u="none" strike="noStrike" cap="none">
                <a:solidFill>
                  <a:srgbClr val="222222"/>
                </a:solidFill>
                <a:latin typeface="Helvetica Neue"/>
                <a:ea typeface="Helvetica Neue"/>
                <a:cs typeface="Helvetica Neue"/>
                <a:sym typeface="Helvetica Neue"/>
              </a:rPr>
              <a:t>registro</a:t>
            </a:r>
            <a:r>
              <a:rPr lang="pt-BR" sz="1800" b="0" i="0" u="none" strike="noStrike" cap="none">
                <a:solidFill>
                  <a:srgbClr val="222222"/>
                </a:solidFill>
                <a:latin typeface="Helvetica Neue Light"/>
                <a:ea typeface="Helvetica Neue Light"/>
                <a:cs typeface="Helvetica Neue Light"/>
                <a:sym typeface="Helvetica Neue Light"/>
              </a:rPr>
              <a:t> é o dado inserido em forma de linha, dentro de uma tabela.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356"/>
        <p:cNvGrpSpPr/>
        <p:nvPr/>
      </p:nvGrpSpPr>
      <p:grpSpPr>
        <a:xfrm>
          <a:off x="0" y="0"/>
          <a:ext cx="0" cy="0"/>
          <a:chOff x="0" y="0"/>
          <a:chExt cx="0" cy="0"/>
        </a:xfrm>
      </p:grpSpPr>
      <p:sp>
        <p:nvSpPr>
          <p:cNvPr id="357" name="Google Shape;357;p44"/>
          <p:cNvSpPr txBox="1"/>
          <p:nvPr/>
        </p:nvSpPr>
        <p:spPr>
          <a:xfrm>
            <a:off x="1015761" y="203744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ESTRUTURA DE TABELAS</a:t>
            </a:r>
            <a:endParaRPr sz="3600" b="0" i="1" u="none" strike="noStrike" cap="none">
              <a:solidFill>
                <a:srgbClr val="0000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362"/>
        <p:cNvGrpSpPr/>
        <p:nvPr/>
      </p:nvGrpSpPr>
      <p:grpSpPr>
        <a:xfrm>
          <a:off x="0" y="0"/>
          <a:ext cx="0" cy="0"/>
          <a:chOff x="0" y="0"/>
          <a:chExt cx="0" cy="0"/>
        </a:xfrm>
      </p:grpSpPr>
      <p:sp>
        <p:nvSpPr>
          <p:cNvPr id="364" name="Google Shape;364;p45"/>
          <p:cNvSpPr txBox="1"/>
          <p:nvPr/>
        </p:nvSpPr>
        <p:spPr>
          <a:xfrm>
            <a:off x="623700" y="2038975"/>
            <a:ext cx="7896600" cy="2522100"/>
          </a:xfrm>
          <a:prstGeom prst="rect">
            <a:avLst/>
          </a:prstGeom>
          <a:noFill/>
          <a:ln>
            <a:noFill/>
          </a:ln>
        </p:spPr>
        <p:txBody>
          <a:bodyPr spcFirstLastPara="1" wrap="square" lIns="91425" tIns="91425" rIns="91425" bIns="91425" anchor="ctr" anchorCtr="0">
            <a:noAutofit/>
          </a:bodyPr>
          <a:lstStyle/>
          <a:p>
            <a:pPr marL="0" marR="38100" lvl="0" indent="0" algn="r" rtl="0">
              <a:lnSpc>
                <a:spcPct val="128571"/>
              </a:lnSpc>
              <a:spcBef>
                <a:spcPts val="0"/>
              </a:spcBef>
              <a:spcAft>
                <a:spcPts val="0"/>
              </a:spcAft>
              <a:buClr>
                <a:srgbClr val="000000"/>
              </a:buClr>
              <a:buSzPts val="23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A partir daqui é quando começa a fazer mais sentido os termos </a:t>
            </a:r>
            <a:r>
              <a:rPr lang="pt-BR" sz="1800" b="1" i="0" u="none" strike="noStrike" cap="none">
                <a:solidFill>
                  <a:srgbClr val="222222"/>
                </a:solidFill>
                <a:latin typeface="Helvetica Neue"/>
                <a:ea typeface="Helvetica Neue"/>
                <a:cs typeface="Helvetica Neue"/>
                <a:sym typeface="Helvetica Neue"/>
              </a:rPr>
              <a:t>Relacionamento</a:t>
            </a:r>
            <a:r>
              <a:rPr lang="pt-BR" sz="1800" b="0" i="0" u="none" strike="noStrike" cap="none">
                <a:solidFill>
                  <a:srgbClr val="222222"/>
                </a:solidFill>
                <a:latin typeface="Helvetica Neue Light"/>
                <a:ea typeface="Helvetica Neue Light"/>
                <a:cs typeface="Helvetica Neue Light"/>
                <a:sym typeface="Helvetica Neue Light"/>
              </a:rPr>
              <a:t> e </a:t>
            </a:r>
            <a:r>
              <a:rPr lang="pt-BR" sz="1800" b="1" i="0" u="none" strike="noStrike" cap="none">
                <a:solidFill>
                  <a:srgbClr val="222222"/>
                </a:solidFill>
                <a:latin typeface="Helvetica Neue"/>
                <a:ea typeface="Helvetica Neue"/>
                <a:cs typeface="Helvetica Neue"/>
                <a:sym typeface="Helvetica Neue"/>
              </a:rPr>
              <a:t>Relacionais</a:t>
            </a:r>
            <a:r>
              <a:rPr lang="pt-BR" sz="1800" b="0" i="0" u="none" strike="noStrike" cap="none">
                <a:solidFill>
                  <a:srgbClr val="222222"/>
                </a:solidFill>
                <a:latin typeface="Helvetica Neue Light"/>
                <a:ea typeface="Helvetica Neue Light"/>
                <a:cs typeface="Helvetica Neue Light"/>
                <a:sym typeface="Helvetica Neue Light"/>
              </a:rPr>
              <a:t> que temos mencionado até agora.</a:t>
            </a:r>
            <a:endParaRPr sz="1400" b="0" i="0" u="none" strike="noStrike" cap="none">
              <a:solidFill>
                <a:srgbClr val="000000"/>
              </a:solidFill>
              <a:latin typeface="Arial"/>
              <a:ea typeface="Arial"/>
              <a:cs typeface="Arial"/>
              <a:sym typeface="Arial"/>
            </a:endParaRPr>
          </a:p>
          <a:p>
            <a:pPr marL="0" marR="38100" lvl="0" indent="0" algn="ctr" rtl="0">
              <a:lnSpc>
                <a:spcPct val="128571"/>
              </a:lnSpc>
              <a:spcBef>
                <a:spcPts val="0"/>
              </a:spcBef>
              <a:spcAft>
                <a:spcPts val="0"/>
              </a:spcAft>
              <a:buClr>
                <a:srgbClr val="000000"/>
              </a:buClr>
              <a:buSzPts val="2300"/>
              <a:buFont typeface="Arial"/>
              <a:buNone/>
            </a:pPr>
            <a:endParaRPr sz="1800" b="0" i="0" u="none" strike="noStrike" cap="none">
              <a:solidFill>
                <a:srgbClr val="222222"/>
              </a:solidFill>
              <a:latin typeface="Helvetica Neue Light"/>
              <a:ea typeface="Helvetica Neue Light"/>
              <a:cs typeface="Helvetica Neue Light"/>
              <a:sym typeface="Helvetica Neue Light"/>
            </a:endParaRPr>
          </a:p>
          <a:p>
            <a:pPr marL="0" marR="38100" lvl="0" indent="0" algn="ctr" rtl="0">
              <a:lnSpc>
                <a:spcPct val="128571"/>
              </a:lnSpc>
              <a:spcBef>
                <a:spcPts val="0"/>
              </a:spcBef>
              <a:spcAft>
                <a:spcPts val="0"/>
              </a:spcAft>
              <a:buClr>
                <a:srgbClr val="000000"/>
              </a:buClr>
              <a:buSzPts val="23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Vejamos então qual é seu propósito...</a:t>
            </a:r>
            <a:endParaRPr sz="1400" b="0" i="0" u="none" strike="noStrike" cap="none">
              <a:solidFill>
                <a:srgbClr val="000000"/>
              </a:solidFill>
              <a:latin typeface="Arial"/>
              <a:ea typeface="Arial"/>
              <a:cs typeface="Arial"/>
              <a:sym typeface="Arial"/>
            </a:endParaRPr>
          </a:p>
        </p:txBody>
      </p:sp>
      <p:sp>
        <p:nvSpPr>
          <p:cNvPr id="365" name="Google Shape;365;p45"/>
          <p:cNvSpPr txBox="1"/>
          <p:nvPr/>
        </p:nvSpPr>
        <p:spPr>
          <a:xfrm>
            <a:off x="623700" y="1372675"/>
            <a:ext cx="7896600" cy="66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TABELA, RELACIONAMENTO, RELACIONAIS...</a:t>
            </a:r>
            <a:endParaRPr sz="1400" b="0" i="0" u="none" strike="noStrike" cap="none">
              <a:solidFill>
                <a:srgbClr val="000000"/>
              </a:solidFill>
              <a:latin typeface="Arial"/>
              <a:ea typeface="Arial"/>
              <a:cs typeface="Arial"/>
              <a:sym typeface="Arial"/>
            </a:endParaRPr>
          </a:p>
        </p:txBody>
      </p:sp>
      <p:pic>
        <p:nvPicPr>
          <p:cNvPr id="366" name="Google Shape;366;p45"/>
          <p:cNvPicPr preferRelativeResize="0"/>
          <p:nvPr/>
        </p:nvPicPr>
        <p:blipFill rotWithShape="1">
          <a:blip r:embed="rId3">
            <a:alphaModFix/>
          </a:blip>
          <a:srcRect/>
          <a:stretch/>
        </p:blipFill>
        <p:spPr>
          <a:xfrm>
            <a:off x="4159750" y="253275"/>
            <a:ext cx="887075" cy="887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46"/>
          <p:cNvSpPr txBox="1"/>
          <p:nvPr/>
        </p:nvSpPr>
        <p:spPr>
          <a:xfrm>
            <a:off x="240975" y="903550"/>
            <a:ext cx="4405500" cy="4021200"/>
          </a:xfrm>
          <a:prstGeom prst="rect">
            <a:avLst/>
          </a:prstGeom>
          <a:noFill/>
          <a:ln>
            <a:noFill/>
          </a:ln>
        </p:spPr>
        <p:txBody>
          <a:bodyPr spcFirstLastPara="1" wrap="square" lIns="91425" tIns="91425" rIns="91425" bIns="91425" anchor="ctr" anchorCtr="0">
            <a:noAutofit/>
          </a:bodyPr>
          <a:lstStyle/>
          <a:p>
            <a:pPr marL="0" marR="38100" lvl="0" indent="0" algn="l" rtl="0">
              <a:lnSpc>
                <a:spcPct val="128571"/>
              </a:lnSpc>
              <a:spcBef>
                <a:spcPts val="0"/>
              </a:spcBef>
              <a:spcAft>
                <a:spcPts val="0"/>
              </a:spcAft>
              <a:buClr>
                <a:srgbClr val="000000"/>
              </a:buClr>
              <a:buSzPts val="11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Estrutura de tabelas é quando um conjunto de tabelas possuem informações nas quais as mesmas conseguem se </a:t>
            </a:r>
            <a:r>
              <a:rPr lang="pt-BR" sz="1800" b="1" i="0" u="none" strike="noStrike" cap="none">
                <a:solidFill>
                  <a:srgbClr val="222222"/>
                </a:solidFill>
                <a:latin typeface="Helvetica Neue"/>
                <a:ea typeface="Helvetica Neue"/>
                <a:cs typeface="Helvetica Neue"/>
                <a:sym typeface="Helvetica Neue"/>
              </a:rPr>
              <a:t>relacionar uma com as outras</a:t>
            </a:r>
            <a:r>
              <a:rPr lang="pt-BR" sz="1800" b="0" i="0" u="none" strike="noStrike" cap="none">
                <a:solidFill>
                  <a:srgbClr val="222222"/>
                </a:solidFill>
                <a:latin typeface="Helvetica Neue Light"/>
                <a:ea typeface="Helvetica Neue Light"/>
                <a:cs typeface="Helvetica Neue Light"/>
                <a:sym typeface="Helvetica Neue Light"/>
              </a:rPr>
              <a:t>.</a:t>
            </a:r>
            <a:endParaRPr sz="1400" b="0" i="0" u="none" strike="noStrike" cap="none">
              <a:solidFill>
                <a:srgbClr val="000000"/>
              </a:solidFill>
              <a:latin typeface="Arial"/>
              <a:ea typeface="Arial"/>
              <a:cs typeface="Arial"/>
              <a:sym typeface="Arial"/>
            </a:endParaRPr>
          </a:p>
          <a:p>
            <a:pPr marL="0" marR="38100" lvl="0" indent="0" algn="l" rtl="0">
              <a:lnSpc>
                <a:spcPct val="128571"/>
              </a:lnSpc>
              <a:spcBef>
                <a:spcPts val="0"/>
              </a:spcBef>
              <a:spcAft>
                <a:spcPts val="0"/>
              </a:spcAft>
              <a:buClr>
                <a:srgbClr val="000000"/>
              </a:buClr>
              <a:buSzPts val="11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 </a:t>
            </a:r>
            <a:endParaRPr sz="1400" b="0" i="0" u="none" strike="noStrike" cap="none">
              <a:solidFill>
                <a:srgbClr val="000000"/>
              </a:solidFill>
              <a:latin typeface="Arial"/>
              <a:ea typeface="Arial"/>
              <a:cs typeface="Arial"/>
              <a:sym typeface="Arial"/>
            </a:endParaRPr>
          </a:p>
          <a:p>
            <a:pPr marL="0" marR="38100" lvl="0" indent="0" algn="l" rtl="0">
              <a:lnSpc>
                <a:spcPct val="128571"/>
              </a:lnSpc>
              <a:spcBef>
                <a:spcPts val="0"/>
              </a:spcBef>
              <a:spcAft>
                <a:spcPts val="0"/>
              </a:spcAft>
              <a:buClr>
                <a:schemeClr val="dk1"/>
              </a:buClr>
              <a:buSzPts val="11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Sua principal característica é </a:t>
            </a:r>
            <a:r>
              <a:rPr lang="pt-BR" sz="1800" b="1" i="0" u="none" strike="noStrike" cap="none">
                <a:solidFill>
                  <a:srgbClr val="222222"/>
                </a:solidFill>
                <a:latin typeface="Helvetica Neue"/>
                <a:ea typeface="Helvetica Neue"/>
                <a:cs typeface="Helvetica Neue"/>
                <a:sym typeface="Helvetica Neue"/>
              </a:rPr>
              <a:t>não ter informação repetida</a:t>
            </a:r>
            <a:r>
              <a:rPr lang="pt-BR" sz="1800" b="0" i="0" u="none" strike="noStrike" cap="none">
                <a:solidFill>
                  <a:srgbClr val="222222"/>
                </a:solidFill>
                <a:latin typeface="Helvetica Neue Light"/>
                <a:ea typeface="Helvetica Neue Light"/>
                <a:cs typeface="Helvetica Neue Light"/>
                <a:sym typeface="Helvetica Neue Light"/>
              </a:rPr>
              <a:t> de forma desnecessária, o que permite adicionar mais informação sem afetar a outra armazenada.</a:t>
            </a:r>
            <a:endParaRPr sz="1400" b="0" i="0" u="none" strike="noStrike" cap="none">
              <a:solidFill>
                <a:srgbClr val="000000"/>
              </a:solidFill>
              <a:latin typeface="Arial"/>
              <a:ea typeface="Arial"/>
              <a:cs typeface="Arial"/>
              <a:sym typeface="Arial"/>
            </a:endParaRPr>
          </a:p>
        </p:txBody>
      </p:sp>
      <p:pic>
        <p:nvPicPr>
          <p:cNvPr id="374" name="Google Shape;374;p46"/>
          <p:cNvPicPr preferRelativeResize="0"/>
          <p:nvPr/>
        </p:nvPicPr>
        <p:blipFill rotWithShape="1">
          <a:blip r:embed="rId3">
            <a:alphaModFix/>
          </a:blip>
          <a:srcRect/>
          <a:stretch/>
        </p:blipFill>
        <p:spPr>
          <a:xfrm>
            <a:off x="4646475" y="1071100"/>
            <a:ext cx="4107975" cy="3557614"/>
          </a:xfrm>
          <a:prstGeom prst="rect">
            <a:avLst/>
          </a:prstGeom>
          <a:noFill/>
          <a:ln>
            <a:noFill/>
          </a:ln>
        </p:spPr>
      </p:pic>
      <p:sp>
        <p:nvSpPr>
          <p:cNvPr id="375" name="Google Shape;375;p46"/>
          <p:cNvSpPr txBox="1"/>
          <p:nvPr/>
        </p:nvSpPr>
        <p:spPr>
          <a:xfrm>
            <a:off x="1015761" y="95421"/>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ESTRUTURA DE TABELAS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380"/>
        <p:cNvGrpSpPr/>
        <p:nvPr/>
      </p:nvGrpSpPr>
      <p:grpSpPr>
        <a:xfrm>
          <a:off x="0" y="0"/>
          <a:ext cx="0" cy="0"/>
          <a:chOff x="0" y="0"/>
          <a:chExt cx="0" cy="0"/>
        </a:xfrm>
      </p:grpSpPr>
      <p:sp>
        <p:nvSpPr>
          <p:cNvPr id="381" name="Google Shape;381;p47"/>
          <p:cNvSpPr txBox="1"/>
          <p:nvPr/>
        </p:nvSpPr>
        <p:spPr>
          <a:xfrm>
            <a:off x="1015761" y="203744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VANTAGENS DO MODELO RELACIONAL</a:t>
            </a:r>
            <a:endParaRPr sz="3600" b="0" i="1" u="none" strike="noStrike" cap="none">
              <a:solidFill>
                <a:srgbClr val="000000"/>
              </a:solidFill>
              <a:latin typeface="Anton"/>
              <a:ea typeface="Anton"/>
              <a:cs typeface="Anton"/>
              <a:sym typeface="Anto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48"/>
          <p:cNvSpPr txBox="1"/>
          <p:nvPr/>
        </p:nvSpPr>
        <p:spPr>
          <a:xfrm>
            <a:off x="1537950" y="236425"/>
            <a:ext cx="6068100" cy="710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Vantagens</a:t>
            </a:r>
            <a:endParaRPr sz="3600" b="0" i="0" u="none" strike="noStrike" cap="none">
              <a:solidFill>
                <a:srgbClr val="000000"/>
              </a:solidFill>
              <a:latin typeface="Arial"/>
              <a:ea typeface="Arial"/>
              <a:cs typeface="Arial"/>
              <a:sym typeface="Arial"/>
            </a:endParaRPr>
          </a:p>
        </p:txBody>
      </p:sp>
      <p:grpSp>
        <p:nvGrpSpPr>
          <p:cNvPr id="389" name="Google Shape;389;p48"/>
          <p:cNvGrpSpPr/>
          <p:nvPr/>
        </p:nvGrpSpPr>
        <p:grpSpPr>
          <a:xfrm>
            <a:off x="325650" y="1279350"/>
            <a:ext cx="8492700" cy="1292400"/>
            <a:chOff x="188775" y="1090800"/>
            <a:chExt cx="8492700" cy="1292400"/>
          </a:xfrm>
        </p:grpSpPr>
        <p:sp>
          <p:nvSpPr>
            <p:cNvPr id="390" name="Google Shape;390;p48"/>
            <p:cNvSpPr txBox="1"/>
            <p:nvPr/>
          </p:nvSpPr>
          <p:spPr>
            <a:xfrm>
              <a:off x="552975" y="1090800"/>
              <a:ext cx="8128500" cy="1292400"/>
            </a:xfrm>
            <a:prstGeom prst="rect">
              <a:avLst/>
            </a:prstGeom>
            <a:noFill/>
            <a:ln>
              <a:noFill/>
            </a:ln>
          </p:spPr>
          <p:txBody>
            <a:bodyPr spcFirstLastPara="1" wrap="square" lIns="91425" tIns="91425" rIns="91425" bIns="91425" anchor="t" anchorCtr="0">
              <a:noAutofit/>
            </a:bodyPr>
            <a:lstStyle/>
            <a:p>
              <a:pPr marL="0" marR="38100" lvl="0" indent="0" algn="ctr" rtl="0">
                <a:lnSpc>
                  <a:spcPct val="128571"/>
                </a:lnSpc>
                <a:spcBef>
                  <a:spcPts val="0"/>
                </a:spcBef>
                <a:spcAft>
                  <a:spcPts val="0"/>
                </a:spcAft>
                <a:buClr>
                  <a:srgbClr val="000000"/>
                </a:buClr>
                <a:buSzPts val="21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Favorece o processo de </a:t>
              </a:r>
              <a:r>
                <a:rPr lang="pt-BR" sz="1800" b="1" i="0" u="none" strike="noStrike" cap="none">
                  <a:solidFill>
                    <a:srgbClr val="222222"/>
                  </a:solidFill>
                  <a:latin typeface="Helvetica Neue Light"/>
                  <a:ea typeface="Helvetica Neue Light"/>
                  <a:cs typeface="Helvetica Neue Light"/>
                  <a:sym typeface="Helvetica Neue Light"/>
                </a:rPr>
                <a:t>normalização</a:t>
              </a:r>
              <a:r>
                <a:rPr lang="pt-BR" sz="1800" b="0" i="0" u="none" strike="noStrike" cap="none">
                  <a:solidFill>
                    <a:srgbClr val="222222"/>
                  </a:solidFill>
                  <a:latin typeface="Helvetica Neue Light"/>
                  <a:ea typeface="Helvetica Neue Light"/>
                  <a:cs typeface="Helvetica Neue Light"/>
                  <a:sym typeface="Helvetica Neue Light"/>
                </a:rPr>
                <a:t>, que permite eliminar a redundância e </a:t>
              </a:r>
              <a:r>
                <a:rPr lang="pt-BR" sz="1800" b="1" i="0" u="none" strike="noStrike" cap="none">
                  <a:solidFill>
                    <a:srgbClr val="222222"/>
                  </a:solidFill>
                  <a:latin typeface="Helvetica Neue Light"/>
                  <a:ea typeface="Helvetica Neue Light"/>
                  <a:cs typeface="Helvetica Neue Light"/>
                  <a:sym typeface="Helvetica Neue Light"/>
                </a:rPr>
                <a:t>evitar a duplicidade </a:t>
              </a:r>
              <a:r>
                <a:rPr lang="pt-BR" sz="1800" b="0" i="0" u="none" strike="noStrike" cap="none">
                  <a:solidFill>
                    <a:srgbClr val="222222"/>
                  </a:solidFill>
                  <a:latin typeface="Helvetica Neue Light"/>
                  <a:ea typeface="Helvetica Neue Light"/>
                  <a:cs typeface="Helvetica Neue Light"/>
                  <a:sym typeface="Helvetica Neue Light"/>
                </a:rPr>
                <a:t>de informação nos registros salvos.</a:t>
              </a:r>
              <a:endParaRPr sz="1800" b="0" i="0" u="none" strike="noStrike" cap="none">
                <a:solidFill>
                  <a:srgbClr val="222222"/>
                </a:solidFill>
                <a:latin typeface="Helvetica Neue Light"/>
                <a:ea typeface="Helvetica Neue Light"/>
                <a:cs typeface="Helvetica Neue Light"/>
                <a:sym typeface="Helvetica Neue Light"/>
              </a:endParaRPr>
            </a:p>
          </p:txBody>
        </p:sp>
        <p:sp>
          <p:nvSpPr>
            <p:cNvPr id="391" name="Google Shape;391;p48"/>
            <p:cNvSpPr txBox="1"/>
            <p:nvPr/>
          </p:nvSpPr>
          <p:spPr>
            <a:xfrm>
              <a:off x="188775" y="1090800"/>
              <a:ext cx="6723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80000"/>
                </a:lnSpc>
                <a:spcBef>
                  <a:spcPts val="0"/>
                </a:spcBef>
                <a:spcAft>
                  <a:spcPts val="0"/>
                </a:spcAft>
                <a:buClr>
                  <a:srgbClr val="000000"/>
                </a:buClr>
                <a:buSzPts val="1800"/>
                <a:buFont typeface="Arial"/>
                <a:buNone/>
              </a:pPr>
              <a:r>
                <a:rPr lang="pt-BR" sz="1800" b="0" i="0" u="none" strike="noStrike" cap="none">
                  <a:solidFill>
                    <a:srgbClr val="444444"/>
                  </a:solidFill>
                  <a:highlight>
                    <a:schemeClr val="lt1"/>
                  </a:highlight>
                  <a:latin typeface="Helvetica Neue Light"/>
                  <a:ea typeface="Helvetica Neue Light"/>
                  <a:cs typeface="Helvetica Neue Light"/>
                  <a:sym typeface="Helvetica Neue Light"/>
                </a:rPr>
                <a:t>👉</a:t>
              </a:r>
              <a:endParaRPr sz="1400" b="0" i="0" u="none" strike="noStrike" cap="none">
                <a:solidFill>
                  <a:srgbClr val="000000"/>
                </a:solidFill>
                <a:latin typeface="Arial"/>
                <a:ea typeface="Arial"/>
                <a:cs typeface="Arial"/>
                <a:sym typeface="Arial"/>
              </a:endParaRPr>
            </a:p>
          </p:txBody>
        </p:sp>
      </p:grpSp>
      <p:grpSp>
        <p:nvGrpSpPr>
          <p:cNvPr id="392" name="Google Shape;392;p48"/>
          <p:cNvGrpSpPr/>
          <p:nvPr/>
        </p:nvGrpSpPr>
        <p:grpSpPr>
          <a:xfrm>
            <a:off x="325650" y="2571750"/>
            <a:ext cx="8620000" cy="829900"/>
            <a:chOff x="188775" y="2700825"/>
            <a:chExt cx="8620000" cy="829900"/>
          </a:xfrm>
        </p:grpSpPr>
        <p:sp>
          <p:nvSpPr>
            <p:cNvPr id="393" name="Google Shape;393;p48"/>
            <p:cNvSpPr txBox="1"/>
            <p:nvPr/>
          </p:nvSpPr>
          <p:spPr>
            <a:xfrm>
              <a:off x="726175" y="2712625"/>
              <a:ext cx="8082600" cy="818100"/>
            </a:xfrm>
            <a:prstGeom prst="rect">
              <a:avLst/>
            </a:prstGeom>
            <a:noFill/>
            <a:ln>
              <a:noFill/>
            </a:ln>
          </p:spPr>
          <p:txBody>
            <a:bodyPr spcFirstLastPara="1" wrap="square" lIns="91425" tIns="91425" rIns="91425" bIns="91425" anchor="t" anchorCtr="0">
              <a:spAutoFit/>
            </a:bodyPr>
            <a:lstStyle/>
            <a:p>
              <a:pPr marL="0" marR="38100" lvl="0" indent="0" algn="ctr" rtl="0">
                <a:lnSpc>
                  <a:spcPct val="128571"/>
                </a:lnSpc>
                <a:spcBef>
                  <a:spcPts val="0"/>
                </a:spcBef>
                <a:spcAft>
                  <a:spcPts val="0"/>
                </a:spcAft>
                <a:buClr>
                  <a:srgbClr val="000000"/>
                </a:buClr>
                <a:buSzPts val="21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Permite realizar </a:t>
              </a:r>
              <a:r>
                <a:rPr lang="pt-BR" sz="1800" b="1" i="0" u="none" strike="noStrike" cap="none">
                  <a:solidFill>
                    <a:srgbClr val="222222"/>
                  </a:solidFill>
                  <a:latin typeface="Helvetica Neue Light"/>
                  <a:ea typeface="Helvetica Neue Light"/>
                  <a:cs typeface="Helvetica Neue Light"/>
                  <a:sym typeface="Helvetica Neue Light"/>
                </a:rPr>
                <a:t>consultas</a:t>
              </a:r>
              <a:r>
                <a:rPr lang="pt-BR" sz="1800" b="0" i="0" u="none" strike="noStrike" cap="none">
                  <a:solidFill>
                    <a:srgbClr val="222222"/>
                  </a:solidFill>
                  <a:latin typeface="Helvetica Neue Light"/>
                  <a:ea typeface="Helvetica Neue Light"/>
                  <a:cs typeface="Helvetica Neue Light"/>
                  <a:sym typeface="Helvetica Neue Light"/>
                </a:rPr>
                <a:t> e obter </a:t>
              </a:r>
              <a:r>
                <a:rPr lang="pt-BR" sz="1800" b="1" i="0" u="none" strike="noStrike" cap="none">
                  <a:solidFill>
                    <a:srgbClr val="222222"/>
                  </a:solidFill>
                  <a:latin typeface="Helvetica Neue Light"/>
                  <a:ea typeface="Helvetica Neue Light"/>
                  <a:cs typeface="Helvetica Neue Light"/>
                  <a:sym typeface="Helvetica Neue Light"/>
                </a:rPr>
                <a:t>relatórios</a:t>
              </a:r>
              <a:r>
                <a:rPr lang="pt-BR" sz="1800" b="0" i="0" u="none" strike="noStrike" cap="none">
                  <a:solidFill>
                    <a:srgbClr val="222222"/>
                  </a:solidFill>
                  <a:latin typeface="Helvetica Neue Light"/>
                  <a:ea typeface="Helvetica Neue Light"/>
                  <a:cs typeface="Helvetica Neue Light"/>
                  <a:sym typeface="Helvetica Neue Light"/>
                </a:rPr>
                <a:t> de </a:t>
              </a:r>
              <a:r>
                <a:rPr lang="pt-BR" sz="1800" b="1" i="0" u="none" strike="noStrike" cap="none">
                  <a:solidFill>
                    <a:srgbClr val="222222"/>
                  </a:solidFill>
                  <a:latin typeface="Helvetica Neue Light"/>
                  <a:ea typeface="Helvetica Neue Light"/>
                  <a:cs typeface="Helvetica Neue Light"/>
                  <a:sym typeface="Helvetica Neue Light"/>
                </a:rPr>
                <a:t>forma ágil e rápida </a:t>
              </a:r>
              <a:r>
                <a:rPr lang="pt-BR" sz="1800" b="0" i="0" u="none" strike="noStrike" cap="none">
                  <a:solidFill>
                    <a:srgbClr val="222222"/>
                  </a:solidFill>
                  <a:latin typeface="Helvetica Neue Light"/>
                  <a:ea typeface="Helvetica Neue Light"/>
                  <a:cs typeface="Helvetica Neue Light"/>
                  <a:sym typeface="Helvetica Neue Light"/>
                </a:rPr>
                <a:t>por meio de SQL ou outra linguagem de banco de dados estruturado.</a:t>
              </a:r>
              <a:endParaRPr sz="1400" b="0" i="0" u="none" strike="noStrike" cap="none">
                <a:solidFill>
                  <a:srgbClr val="000000"/>
                </a:solidFill>
                <a:latin typeface="Calibri"/>
                <a:ea typeface="Calibri"/>
                <a:cs typeface="Calibri"/>
                <a:sym typeface="Calibri"/>
              </a:endParaRPr>
            </a:p>
          </p:txBody>
        </p:sp>
        <p:sp>
          <p:nvSpPr>
            <p:cNvPr id="394" name="Google Shape;394;p48"/>
            <p:cNvSpPr txBox="1"/>
            <p:nvPr/>
          </p:nvSpPr>
          <p:spPr>
            <a:xfrm>
              <a:off x="188775" y="2700825"/>
              <a:ext cx="6723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80000"/>
                </a:lnSpc>
                <a:spcBef>
                  <a:spcPts val="0"/>
                </a:spcBef>
                <a:spcAft>
                  <a:spcPts val="0"/>
                </a:spcAft>
                <a:buClr>
                  <a:srgbClr val="000000"/>
                </a:buClr>
                <a:buSzPts val="1800"/>
                <a:buFont typeface="Arial"/>
                <a:buNone/>
              </a:pPr>
              <a:r>
                <a:rPr lang="pt-BR" sz="1800" b="0" i="0" u="none" strike="noStrike" cap="none">
                  <a:solidFill>
                    <a:srgbClr val="444444"/>
                  </a:solidFill>
                  <a:highlight>
                    <a:schemeClr val="lt1"/>
                  </a:highlight>
                  <a:latin typeface="Helvetica Neue Light"/>
                  <a:ea typeface="Helvetica Neue Light"/>
                  <a:cs typeface="Helvetica Neue Light"/>
                  <a:sym typeface="Helvetica Neue Light"/>
                </a:rPr>
                <a:t>👉</a:t>
              </a:r>
              <a:endParaRPr sz="1400" b="0" i="0" u="none" strike="noStrike" cap="none">
                <a:solidFill>
                  <a:srgbClr val="000000"/>
                </a:solidFill>
                <a:latin typeface="Arial"/>
                <a:ea typeface="Arial"/>
                <a:cs typeface="Arial"/>
                <a:sym typeface="Arial"/>
              </a:endParaRPr>
            </a:p>
          </p:txBody>
        </p:sp>
      </p:grpSp>
      <p:pic>
        <p:nvPicPr>
          <p:cNvPr id="395" name="Google Shape;395;p48"/>
          <p:cNvPicPr preferRelativeResize="0"/>
          <p:nvPr/>
        </p:nvPicPr>
        <p:blipFill rotWithShape="1">
          <a:blip r:embed="rId3">
            <a:alphaModFix/>
          </a:blip>
          <a:srcRect/>
          <a:stretch/>
        </p:blipFill>
        <p:spPr>
          <a:xfrm>
            <a:off x="328650" y="255325"/>
            <a:ext cx="672300" cy="67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497"/>
        <p:cNvGrpSpPr/>
        <p:nvPr/>
      </p:nvGrpSpPr>
      <p:grpSpPr>
        <a:xfrm>
          <a:off x="0" y="0"/>
          <a:ext cx="0" cy="0"/>
          <a:chOff x="0" y="0"/>
          <a:chExt cx="0" cy="0"/>
        </a:xfrm>
      </p:grpSpPr>
      <p:sp>
        <p:nvSpPr>
          <p:cNvPr id="498" name="Google Shape;498;p60"/>
          <p:cNvSpPr txBox="1"/>
          <p:nvPr/>
        </p:nvSpPr>
        <p:spPr>
          <a:xfrm>
            <a:off x="1015761" y="203744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O MODELO DE DADOS ENTIDADE-RELACIONAMENTO </a:t>
            </a:r>
            <a:endParaRPr sz="3600" b="0" i="1" u="none" strike="noStrike" cap="none">
              <a:solidFill>
                <a:srgbClr val="000000"/>
              </a:solidFill>
              <a:latin typeface="Anton"/>
              <a:ea typeface="Anton"/>
              <a:cs typeface="Anton"/>
              <a:sym typeface="Anto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2" name="Google Shape;402;p49"/>
          <p:cNvSpPr txBox="1"/>
          <p:nvPr/>
        </p:nvSpPr>
        <p:spPr>
          <a:xfrm>
            <a:off x="1537950" y="201025"/>
            <a:ext cx="6068100" cy="710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Vantagens</a:t>
            </a:r>
            <a:endParaRPr sz="3600" b="0" i="0" u="none" strike="noStrike" cap="none">
              <a:solidFill>
                <a:srgbClr val="000000"/>
              </a:solidFill>
              <a:latin typeface="Arial"/>
              <a:ea typeface="Arial"/>
              <a:cs typeface="Arial"/>
              <a:sym typeface="Arial"/>
            </a:endParaRPr>
          </a:p>
        </p:txBody>
      </p:sp>
      <p:grpSp>
        <p:nvGrpSpPr>
          <p:cNvPr id="403" name="Google Shape;403;p49"/>
          <p:cNvGrpSpPr/>
          <p:nvPr/>
        </p:nvGrpSpPr>
        <p:grpSpPr>
          <a:xfrm>
            <a:off x="187800" y="1101225"/>
            <a:ext cx="7716100" cy="710100"/>
            <a:chOff x="187800" y="1101225"/>
            <a:chExt cx="7716100" cy="710100"/>
          </a:xfrm>
        </p:grpSpPr>
        <p:sp>
          <p:nvSpPr>
            <p:cNvPr id="404" name="Google Shape;404;p49"/>
            <p:cNvSpPr txBox="1"/>
            <p:nvPr/>
          </p:nvSpPr>
          <p:spPr>
            <a:xfrm>
              <a:off x="860200" y="1101225"/>
              <a:ext cx="7043700" cy="710100"/>
            </a:xfrm>
            <a:prstGeom prst="rect">
              <a:avLst/>
            </a:prstGeom>
            <a:noFill/>
            <a:ln>
              <a:noFill/>
            </a:ln>
          </p:spPr>
          <p:txBody>
            <a:bodyPr spcFirstLastPara="1" wrap="square" lIns="91425" tIns="91425" rIns="91425" bIns="91425" anchor="t" anchorCtr="0">
              <a:noAutofit/>
            </a:bodyPr>
            <a:lstStyle/>
            <a:p>
              <a:pPr marL="0" marR="38100" lvl="0" indent="0" algn="ctr" rtl="0">
                <a:lnSpc>
                  <a:spcPct val="128571"/>
                </a:lnSpc>
                <a:spcBef>
                  <a:spcPts val="0"/>
                </a:spcBef>
                <a:spcAft>
                  <a:spcPts val="0"/>
                </a:spcAft>
                <a:buClr>
                  <a:srgbClr val="000000"/>
                </a:buClr>
                <a:buSzPts val="18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É possível criar </a:t>
              </a:r>
              <a:r>
                <a:rPr lang="pt-BR" sz="1800" b="1" i="0" u="none" strike="noStrike" cap="none">
                  <a:solidFill>
                    <a:srgbClr val="222222"/>
                  </a:solidFill>
                  <a:latin typeface="Helvetica Neue"/>
                  <a:ea typeface="Helvetica Neue"/>
                  <a:cs typeface="Helvetica Neue"/>
                  <a:sym typeface="Helvetica Neue"/>
                </a:rPr>
                <a:t>um ou vários</a:t>
              </a:r>
              <a:r>
                <a:rPr lang="pt-BR" sz="1800" b="0" i="0" u="none" strike="noStrike" cap="none">
                  <a:solidFill>
                    <a:srgbClr val="222222"/>
                  </a:solidFill>
                  <a:latin typeface="Helvetica Neue Light"/>
                  <a:ea typeface="Helvetica Neue Light"/>
                  <a:cs typeface="Helvetica Neue Light"/>
                  <a:sym typeface="Helvetica Neue Light"/>
                </a:rPr>
                <a:t> relacionamentos entre as tabelas.</a:t>
              </a:r>
              <a:br>
                <a:rPr lang="pt-BR" sz="2200" b="0" i="0" u="none" strike="noStrike" cap="none">
                  <a:solidFill>
                    <a:srgbClr val="222222"/>
                  </a:solidFill>
                  <a:latin typeface="Helvetica Neue Light"/>
                  <a:ea typeface="Helvetica Neue Light"/>
                  <a:cs typeface="Helvetica Neue Light"/>
                  <a:sym typeface="Helvetica Neue Light"/>
                </a:rPr>
              </a:br>
              <a:endParaRPr sz="2200" b="0" i="0" u="none" strike="noStrike" cap="none">
                <a:solidFill>
                  <a:srgbClr val="222222"/>
                </a:solidFill>
                <a:latin typeface="Helvetica Neue Light"/>
                <a:ea typeface="Helvetica Neue Light"/>
                <a:cs typeface="Helvetica Neue Light"/>
                <a:sym typeface="Helvetica Neue Light"/>
              </a:endParaRPr>
            </a:p>
            <a:p>
              <a:pPr marL="0" marR="38100" lvl="0" indent="0" algn="ctr" rtl="0">
                <a:lnSpc>
                  <a:spcPct val="128571"/>
                </a:lnSpc>
                <a:spcBef>
                  <a:spcPts val="0"/>
                </a:spcBef>
                <a:spcAft>
                  <a:spcPts val="0"/>
                </a:spcAft>
                <a:buClr>
                  <a:srgbClr val="000000"/>
                </a:buClr>
                <a:buSzPts val="2200"/>
                <a:buFont typeface="Arial"/>
                <a:buNone/>
              </a:pPr>
              <a:br>
                <a:rPr lang="pt-BR" sz="2200" b="0" i="0" u="none" strike="noStrike" cap="none">
                  <a:solidFill>
                    <a:srgbClr val="222222"/>
                  </a:solidFill>
                  <a:latin typeface="Helvetica Neue Light"/>
                  <a:ea typeface="Helvetica Neue Light"/>
                  <a:cs typeface="Helvetica Neue Light"/>
                  <a:sym typeface="Helvetica Neue Light"/>
                </a:rPr>
              </a:br>
              <a:endParaRPr sz="2200" b="0" i="0" u="none" strike="noStrike" cap="none">
                <a:solidFill>
                  <a:srgbClr val="222222"/>
                </a:solidFill>
                <a:latin typeface="Helvetica Neue Light"/>
                <a:ea typeface="Helvetica Neue Light"/>
                <a:cs typeface="Helvetica Neue Light"/>
                <a:sym typeface="Helvetica Neue Light"/>
              </a:endParaRPr>
            </a:p>
            <a:p>
              <a:pPr marL="457200" marR="38100" lvl="0" indent="0" algn="l" rtl="0">
                <a:lnSpc>
                  <a:spcPct val="128571"/>
                </a:lnSpc>
                <a:spcBef>
                  <a:spcPts val="0"/>
                </a:spcBef>
                <a:spcAft>
                  <a:spcPts val="0"/>
                </a:spcAft>
                <a:buClr>
                  <a:srgbClr val="000000"/>
                </a:buClr>
                <a:buSzPts val="2200"/>
                <a:buFont typeface="Arial"/>
                <a:buNone/>
              </a:pPr>
              <a:endParaRPr sz="2200" b="0" i="0" u="none" strike="noStrike" cap="none">
                <a:solidFill>
                  <a:srgbClr val="222222"/>
                </a:solidFill>
                <a:latin typeface="Helvetica Neue Light"/>
                <a:ea typeface="Helvetica Neue Light"/>
                <a:cs typeface="Helvetica Neue Light"/>
                <a:sym typeface="Helvetica Neue Light"/>
              </a:endParaRPr>
            </a:p>
          </p:txBody>
        </p:sp>
        <p:sp>
          <p:nvSpPr>
            <p:cNvPr id="405" name="Google Shape;405;p49"/>
            <p:cNvSpPr txBox="1"/>
            <p:nvPr/>
          </p:nvSpPr>
          <p:spPr>
            <a:xfrm>
              <a:off x="187800" y="1101225"/>
              <a:ext cx="6723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80000"/>
                </a:lnSpc>
                <a:spcBef>
                  <a:spcPts val="0"/>
                </a:spcBef>
                <a:spcAft>
                  <a:spcPts val="0"/>
                </a:spcAft>
                <a:buClr>
                  <a:srgbClr val="000000"/>
                </a:buClr>
                <a:buSzPts val="1800"/>
                <a:buFont typeface="Arial"/>
                <a:buNone/>
              </a:pPr>
              <a:r>
                <a:rPr lang="pt-BR" sz="1800" b="0" i="0" u="none" strike="noStrike" cap="none">
                  <a:solidFill>
                    <a:srgbClr val="444444"/>
                  </a:solidFill>
                  <a:highlight>
                    <a:schemeClr val="lt1"/>
                  </a:highlight>
                  <a:latin typeface="Helvetica Neue Light"/>
                  <a:ea typeface="Helvetica Neue Light"/>
                  <a:cs typeface="Helvetica Neue Light"/>
                  <a:sym typeface="Helvetica Neue Light"/>
                </a:rPr>
                <a:t>👉</a:t>
              </a:r>
              <a:endParaRPr sz="1400" b="0" i="0" u="none" strike="noStrike" cap="none">
                <a:solidFill>
                  <a:srgbClr val="000000"/>
                </a:solidFill>
                <a:latin typeface="Arial"/>
                <a:ea typeface="Arial"/>
                <a:cs typeface="Arial"/>
                <a:sym typeface="Arial"/>
              </a:endParaRPr>
            </a:p>
          </p:txBody>
        </p:sp>
      </p:grpSp>
      <p:grpSp>
        <p:nvGrpSpPr>
          <p:cNvPr id="406" name="Google Shape;406;p49"/>
          <p:cNvGrpSpPr/>
          <p:nvPr/>
        </p:nvGrpSpPr>
        <p:grpSpPr>
          <a:xfrm>
            <a:off x="187800" y="2145575"/>
            <a:ext cx="8435700" cy="2062500"/>
            <a:chOff x="187800" y="2145575"/>
            <a:chExt cx="8435700" cy="2062500"/>
          </a:xfrm>
        </p:grpSpPr>
        <p:sp>
          <p:nvSpPr>
            <p:cNvPr id="407" name="Google Shape;407;p49"/>
            <p:cNvSpPr txBox="1"/>
            <p:nvPr/>
          </p:nvSpPr>
          <p:spPr>
            <a:xfrm>
              <a:off x="520500" y="2145575"/>
              <a:ext cx="8103000" cy="2062500"/>
            </a:xfrm>
            <a:prstGeom prst="rect">
              <a:avLst/>
            </a:prstGeom>
            <a:noFill/>
            <a:ln>
              <a:noFill/>
            </a:ln>
          </p:spPr>
          <p:txBody>
            <a:bodyPr spcFirstLastPara="1" wrap="square" lIns="91425" tIns="91425" rIns="91425" bIns="91425" anchor="t" anchorCtr="0">
              <a:spAutoFit/>
            </a:bodyPr>
            <a:lstStyle/>
            <a:p>
              <a:pPr marL="0" marR="38100" lvl="0" indent="0" algn="ctr" rtl="0">
                <a:lnSpc>
                  <a:spcPct val="150000"/>
                </a:lnSpc>
                <a:spcBef>
                  <a:spcPts val="0"/>
                </a:spcBef>
                <a:spcAft>
                  <a:spcPts val="0"/>
                </a:spcAft>
                <a:buClr>
                  <a:schemeClr val="dk1"/>
                </a:buClr>
                <a:buSzPts val="1100"/>
                <a:buFont typeface="Arial"/>
                <a:buNone/>
              </a:pPr>
              <a:r>
                <a:rPr lang="pt-BR" sz="1800" b="0" i="0" u="none" strike="noStrike" cap="none">
                  <a:solidFill>
                    <a:srgbClr val="222222"/>
                  </a:solidFill>
                  <a:latin typeface="Helvetica Neue"/>
                  <a:ea typeface="Helvetica Neue"/>
                  <a:cs typeface="Helvetica Neue"/>
                  <a:sym typeface="Helvetica Neue"/>
                </a:rPr>
                <a:t>Garante a</a:t>
              </a:r>
              <a:r>
                <a:rPr lang="pt-BR" sz="1800" b="1" i="0" u="none" strike="noStrike" cap="none">
                  <a:solidFill>
                    <a:srgbClr val="222222"/>
                  </a:solidFill>
                  <a:latin typeface="Helvetica Neue"/>
                  <a:ea typeface="Helvetica Neue"/>
                  <a:cs typeface="Helvetica Neue"/>
                  <a:sym typeface="Helvetica Neue"/>
                </a:rPr>
                <a:t> integridade referencial, </a:t>
              </a:r>
              <a:r>
                <a:rPr lang="pt-BR" sz="1800" b="0" i="0" u="none" strike="noStrike" cap="none">
                  <a:solidFill>
                    <a:srgbClr val="222222"/>
                  </a:solidFill>
                  <a:latin typeface="Helvetica Neue Light"/>
                  <a:ea typeface="Helvetica Neue Light"/>
                  <a:cs typeface="Helvetica Neue Light"/>
                  <a:sym typeface="Helvetica Neue Light"/>
                </a:rPr>
                <a:t>se um </a:t>
              </a:r>
              <a:r>
                <a:rPr lang="pt-BR" sz="1800" b="1" i="0" u="none" strike="noStrike" cap="none">
                  <a:solidFill>
                    <a:srgbClr val="222222"/>
                  </a:solidFill>
                  <a:latin typeface="Helvetica Neue"/>
                  <a:ea typeface="Helvetica Neue"/>
                  <a:cs typeface="Helvetica Neue"/>
                  <a:sym typeface="Helvetica Neue"/>
                </a:rPr>
                <a:t>registro está relacionado com outro registro de outra tabela</a:t>
              </a:r>
              <a:r>
                <a:rPr lang="pt-BR" sz="1800" b="0" i="0" u="none" strike="noStrike" cap="none">
                  <a:solidFill>
                    <a:srgbClr val="222222"/>
                  </a:solidFill>
                  <a:latin typeface="Helvetica Neue Light"/>
                  <a:ea typeface="Helvetica Neue Light"/>
                  <a:cs typeface="Helvetica Neue Light"/>
                  <a:sym typeface="Helvetica Neue Light"/>
                </a:rPr>
                <a:t>, isso </a:t>
              </a:r>
              <a:r>
                <a:rPr lang="pt-BR" sz="1800" b="1" i="0" u="none" strike="noStrike" cap="none">
                  <a:solidFill>
                    <a:srgbClr val="222222"/>
                  </a:solidFill>
                  <a:latin typeface="Helvetica Neue"/>
                  <a:ea typeface="Helvetica Neue"/>
                  <a:cs typeface="Helvetica Neue"/>
                  <a:sym typeface="Helvetica Neue"/>
                </a:rPr>
                <a:t>não permite</a:t>
              </a:r>
              <a:r>
                <a:rPr lang="pt-BR" sz="1800" b="0" i="0" u="none" strike="noStrike" cap="none">
                  <a:solidFill>
                    <a:srgbClr val="222222"/>
                  </a:solidFill>
                  <a:latin typeface="Helvetica Neue Light"/>
                  <a:ea typeface="Helvetica Neue Light"/>
                  <a:cs typeface="Helvetica Neue Light"/>
                  <a:sym typeface="Helvetica Neue Light"/>
                </a:rPr>
                <a:t> </a:t>
              </a:r>
              <a:r>
                <a:rPr lang="pt-BR" sz="1800" b="1" i="0" u="none" strike="noStrike" cap="none">
                  <a:solidFill>
                    <a:srgbClr val="222222"/>
                  </a:solidFill>
                  <a:latin typeface="Helvetica Neue"/>
                  <a:ea typeface="Helvetica Neue"/>
                  <a:cs typeface="Helvetica Neue"/>
                  <a:sym typeface="Helvetica Neue"/>
                </a:rPr>
                <a:t>que</a:t>
              </a:r>
              <a:r>
                <a:rPr lang="pt-BR" sz="1800" b="0" i="0" u="none" strike="noStrike" cap="none">
                  <a:solidFill>
                    <a:srgbClr val="222222"/>
                  </a:solidFill>
                  <a:latin typeface="Helvetica Neue Light"/>
                  <a:ea typeface="Helvetica Neue Light"/>
                  <a:cs typeface="Helvetica Neue Light"/>
                  <a:sym typeface="Helvetica Neue Light"/>
                </a:rPr>
                <a:t> ele </a:t>
              </a:r>
              <a:r>
                <a:rPr lang="pt-BR" sz="1800" b="1" i="0" u="none" strike="noStrike" cap="none">
                  <a:solidFill>
                    <a:srgbClr val="222222"/>
                  </a:solidFill>
                  <a:latin typeface="Helvetica Neue"/>
                  <a:ea typeface="Helvetica Neue"/>
                  <a:cs typeface="Helvetica Neue"/>
                  <a:sym typeface="Helvetica Neue"/>
                </a:rPr>
                <a:t>seja eliminado</a:t>
              </a:r>
              <a:r>
                <a:rPr lang="pt-BR" sz="1800" b="0" i="0" u="none" strike="noStrike" cap="none">
                  <a:solidFill>
                    <a:srgbClr val="222222"/>
                  </a:solidFill>
                  <a:latin typeface="Helvetica Neue Light"/>
                  <a:ea typeface="Helvetica Neue Light"/>
                  <a:cs typeface="Helvetica Neue Light"/>
                  <a:sym typeface="Helvetica Neue Light"/>
                </a:rPr>
                <a:t>. </a:t>
              </a:r>
              <a:endParaRPr sz="2300" b="0" i="0" u="none" strike="noStrike" cap="none">
                <a:solidFill>
                  <a:srgbClr val="222222"/>
                </a:solidFill>
                <a:latin typeface="Helvetica Neue Light"/>
                <a:ea typeface="Helvetica Neue Light"/>
                <a:cs typeface="Helvetica Neue Light"/>
                <a:sym typeface="Helvetica Neue Light"/>
              </a:endParaRPr>
            </a:p>
            <a:p>
              <a:pPr marL="0" marR="38100" lvl="0" indent="0" algn="ctr" rtl="0">
                <a:lnSpc>
                  <a:spcPct val="150000"/>
                </a:lnSpc>
                <a:spcBef>
                  <a:spcPts val="0"/>
                </a:spcBef>
                <a:spcAft>
                  <a:spcPts val="0"/>
                </a:spcAft>
                <a:buClr>
                  <a:schemeClr val="dk1"/>
                </a:buClr>
                <a:buSzPts val="11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Além disso, se alguém quiser apagá-lo, também fará isso com todos os dados relacionados.</a:t>
              </a:r>
              <a:endParaRPr sz="1800" b="1" i="0" u="none" strike="noStrike" cap="none">
                <a:solidFill>
                  <a:srgbClr val="222222"/>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08" name="Google Shape;408;p49"/>
            <p:cNvSpPr txBox="1"/>
            <p:nvPr/>
          </p:nvSpPr>
          <p:spPr>
            <a:xfrm>
              <a:off x="187800" y="2204575"/>
              <a:ext cx="6723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80000"/>
                </a:lnSpc>
                <a:spcBef>
                  <a:spcPts val="0"/>
                </a:spcBef>
                <a:spcAft>
                  <a:spcPts val="0"/>
                </a:spcAft>
                <a:buClr>
                  <a:srgbClr val="000000"/>
                </a:buClr>
                <a:buSzPts val="1800"/>
                <a:buFont typeface="Arial"/>
                <a:buNone/>
              </a:pPr>
              <a:r>
                <a:rPr lang="pt-BR" sz="1800" b="0" i="0" u="none" strike="noStrike" cap="none">
                  <a:solidFill>
                    <a:srgbClr val="444444"/>
                  </a:solidFill>
                  <a:highlight>
                    <a:schemeClr val="lt1"/>
                  </a:highlight>
                  <a:latin typeface="Helvetica Neue Light"/>
                  <a:ea typeface="Helvetica Neue Light"/>
                  <a:cs typeface="Helvetica Neue Light"/>
                  <a:sym typeface="Helvetica Neue Light"/>
                </a:rPr>
                <a:t>👉</a:t>
              </a:r>
              <a:endParaRPr sz="1400" b="0" i="0" u="none" strike="noStrike" cap="none">
                <a:solidFill>
                  <a:srgbClr val="000000"/>
                </a:solidFill>
                <a:latin typeface="Arial"/>
                <a:ea typeface="Arial"/>
                <a:cs typeface="Arial"/>
                <a:sym typeface="Arial"/>
              </a:endParaRPr>
            </a:p>
          </p:txBody>
        </p:sp>
      </p:grpSp>
      <p:pic>
        <p:nvPicPr>
          <p:cNvPr id="409" name="Google Shape;409;p49"/>
          <p:cNvPicPr preferRelativeResize="0"/>
          <p:nvPr/>
        </p:nvPicPr>
        <p:blipFill rotWithShape="1">
          <a:blip r:embed="rId3">
            <a:alphaModFix/>
          </a:blip>
          <a:srcRect/>
          <a:stretch/>
        </p:blipFill>
        <p:spPr>
          <a:xfrm>
            <a:off x="328650" y="255325"/>
            <a:ext cx="672300" cy="672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414"/>
        <p:cNvGrpSpPr/>
        <p:nvPr/>
      </p:nvGrpSpPr>
      <p:grpSpPr>
        <a:xfrm>
          <a:off x="0" y="0"/>
          <a:ext cx="0" cy="0"/>
          <a:chOff x="0" y="0"/>
          <a:chExt cx="0" cy="0"/>
        </a:xfrm>
      </p:grpSpPr>
      <p:sp>
        <p:nvSpPr>
          <p:cNvPr id="415" name="Google Shape;415;p50"/>
          <p:cNvSpPr txBox="1"/>
          <p:nvPr/>
        </p:nvSpPr>
        <p:spPr>
          <a:xfrm>
            <a:off x="1015761" y="203744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TIPOS DE RELACIONAMENTOS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2" name="Google Shape;422;p51"/>
          <p:cNvSpPr txBox="1"/>
          <p:nvPr/>
        </p:nvSpPr>
        <p:spPr>
          <a:xfrm>
            <a:off x="813650" y="3270200"/>
            <a:ext cx="7269000" cy="1488900"/>
          </a:xfrm>
          <a:prstGeom prst="rect">
            <a:avLst/>
          </a:prstGeom>
          <a:noFill/>
          <a:ln>
            <a:noFill/>
          </a:ln>
        </p:spPr>
        <p:txBody>
          <a:bodyPr spcFirstLastPara="1" wrap="square" lIns="91425" tIns="91425" rIns="91425" bIns="91425" anchor="t" anchorCtr="0">
            <a:noAutofit/>
          </a:bodyPr>
          <a:lstStyle/>
          <a:p>
            <a:pPr marL="0" marR="38100" lvl="0" indent="0" algn="l" rtl="0">
              <a:lnSpc>
                <a:spcPct val="128571"/>
              </a:lnSpc>
              <a:spcBef>
                <a:spcPts val="0"/>
              </a:spcBef>
              <a:spcAft>
                <a:spcPts val="0"/>
              </a:spcAft>
              <a:buClr>
                <a:srgbClr val="000000"/>
              </a:buClr>
              <a:buSzPts val="2400"/>
              <a:buFont typeface="Arial"/>
              <a:buNone/>
            </a:pPr>
            <a:r>
              <a:rPr lang="pt-BR" sz="1800" b="0" i="0" u="none" strike="noStrike" cap="none">
                <a:solidFill>
                  <a:srgbClr val="222222"/>
                </a:solidFill>
                <a:latin typeface="Helvetica Neue"/>
                <a:ea typeface="Helvetica Neue"/>
                <a:cs typeface="Helvetica Neue"/>
                <a:sym typeface="Helvetica Neue"/>
              </a:rPr>
              <a:t>Cada registro, em cada tabela, aparece somente uma vez e tem um relacionamento unívoco.</a:t>
            </a:r>
            <a:endParaRPr sz="1800" b="0" i="0" u="none" strike="noStrike" cap="none">
              <a:solidFill>
                <a:srgbClr val="222222"/>
              </a:solidFill>
              <a:latin typeface="Helvetica Neue Light"/>
              <a:ea typeface="Helvetica Neue Light"/>
              <a:cs typeface="Helvetica Neue Light"/>
              <a:sym typeface="Helvetica Neue Light"/>
            </a:endParaRPr>
          </a:p>
        </p:txBody>
      </p:sp>
      <p:sp>
        <p:nvSpPr>
          <p:cNvPr id="423" name="Google Shape;423;p51"/>
          <p:cNvSpPr txBox="1"/>
          <p:nvPr/>
        </p:nvSpPr>
        <p:spPr>
          <a:xfrm>
            <a:off x="-123850" y="300800"/>
            <a:ext cx="9144000" cy="710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UM PARA UM</a:t>
            </a:r>
            <a:endParaRPr sz="3600" b="0" i="0" u="none" strike="noStrike" cap="none">
              <a:solidFill>
                <a:srgbClr val="000000"/>
              </a:solidFill>
              <a:latin typeface="Arial"/>
              <a:ea typeface="Arial"/>
              <a:cs typeface="Arial"/>
              <a:sym typeface="Arial"/>
            </a:endParaRPr>
          </a:p>
        </p:txBody>
      </p:sp>
      <p:pic>
        <p:nvPicPr>
          <p:cNvPr id="424" name="Google Shape;424;p51"/>
          <p:cNvPicPr preferRelativeResize="0"/>
          <p:nvPr/>
        </p:nvPicPr>
        <p:blipFill rotWithShape="1">
          <a:blip r:embed="rId3">
            <a:alphaModFix/>
          </a:blip>
          <a:srcRect/>
          <a:stretch/>
        </p:blipFill>
        <p:spPr>
          <a:xfrm>
            <a:off x="2533650" y="1349987"/>
            <a:ext cx="4076700" cy="1581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1" name="Google Shape;431;p52"/>
          <p:cNvSpPr txBox="1"/>
          <p:nvPr/>
        </p:nvSpPr>
        <p:spPr>
          <a:xfrm>
            <a:off x="1073350" y="2878625"/>
            <a:ext cx="6964500" cy="1691700"/>
          </a:xfrm>
          <a:prstGeom prst="rect">
            <a:avLst/>
          </a:prstGeom>
          <a:noFill/>
          <a:ln>
            <a:noFill/>
          </a:ln>
        </p:spPr>
        <p:txBody>
          <a:bodyPr spcFirstLastPara="1" wrap="square" lIns="91425" tIns="91425" rIns="91425" bIns="91425" anchor="ctr" anchorCtr="0">
            <a:noAutofit/>
          </a:bodyPr>
          <a:lstStyle/>
          <a:p>
            <a:pPr marL="0" marR="38100" lvl="0" indent="0" algn="ctr" rtl="0">
              <a:lnSpc>
                <a:spcPct val="128571"/>
              </a:lnSpc>
              <a:spcBef>
                <a:spcPts val="0"/>
              </a:spcBef>
              <a:spcAft>
                <a:spcPts val="0"/>
              </a:spcAft>
              <a:buClr>
                <a:srgbClr val="000000"/>
              </a:buClr>
              <a:buSzPts val="24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Um registro em uma tabela pode estar relacionado com vários elementos de outra tabela.</a:t>
            </a:r>
            <a:endParaRPr sz="1800" b="0" i="0" u="none" strike="noStrike" cap="none">
              <a:solidFill>
                <a:srgbClr val="222222"/>
              </a:solidFill>
              <a:latin typeface="Helvetica Neue Light"/>
              <a:ea typeface="Helvetica Neue Light"/>
              <a:cs typeface="Helvetica Neue Light"/>
              <a:sym typeface="Helvetica Neue Light"/>
            </a:endParaRPr>
          </a:p>
        </p:txBody>
      </p:sp>
      <p:sp>
        <p:nvSpPr>
          <p:cNvPr id="432" name="Google Shape;432;p52"/>
          <p:cNvSpPr txBox="1"/>
          <p:nvPr/>
        </p:nvSpPr>
        <p:spPr>
          <a:xfrm>
            <a:off x="13" y="407000"/>
            <a:ext cx="9144000" cy="710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UM PARA MUITOS</a:t>
            </a:r>
            <a:endParaRPr sz="3600" b="0" i="0" u="none" strike="noStrike" cap="none">
              <a:solidFill>
                <a:srgbClr val="000000"/>
              </a:solidFill>
              <a:latin typeface="Arial"/>
              <a:ea typeface="Arial"/>
              <a:cs typeface="Arial"/>
              <a:sym typeface="Arial"/>
            </a:endParaRPr>
          </a:p>
        </p:txBody>
      </p:sp>
      <p:pic>
        <p:nvPicPr>
          <p:cNvPr id="433" name="Google Shape;433;p52"/>
          <p:cNvPicPr preferRelativeResize="0"/>
          <p:nvPr/>
        </p:nvPicPr>
        <p:blipFill rotWithShape="1">
          <a:blip r:embed="rId3">
            <a:alphaModFix/>
          </a:blip>
          <a:srcRect/>
          <a:stretch/>
        </p:blipFill>
        <p:spPr>
          <a:xfrm>
            <a:off x="8173000" y="201850"/>
            <a:ext cx="753075" cy="753075"/>
          </a:xfrm>
          <a:prstGeom prst="rect">
            <a:avLst/>
          </a:prstGeom>
          <a:noFill/>
          <a:ln>
            <a:noFill/>
          </a:ln>
        </p:spPr>
      </p:pic>
      <p:pic>
        <p:nvPicPr>
          <p:cNvPr id="434" name="Google Shape;434;p52"/>
          <p:cNvPicPr preferRelativeResize="0"/>
          <p:nvPr/>
        </p:nvPicPr>
        <p:blipFill rotWithShape="1">
          <a:blip r:embed="rId4">
            <a:alphaModFix/>
          </a:blip>
          <a:srcRect/>
          <a:stretch/>
        </p:blipFill>
        <p:spPr>
          <a:xfrm>
            <a:off x="2709875" y="1326050"/>
            <a:ext cx="3724275" cy="1552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1" name="Google Shape;441;p53"/>
          <p:cNvSpPr txBox="1"/>
          <p:nvPr/>
        </p:nvSpPr>
        <p:spPr>
          <a:xfrm>
            <a:off x="0" y="300825"/>
            <a:ext cx="9144000" cy="710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MUITOS PARA MUITOS</a:t>
            </a:r>
            <a:endParaRPr sz="3600" b="0" i="0" u="none" strike="noStrike" cap="none">
              <a:solidFill>
                <a:srgbClr val="000000"/>
              </a:solidFill>
              <a:latin typeface="Arial"/>
              <a:ea typeface="Arial"/>
              <a:cs typeface="Arial"/>
              <a:sym typeface="Arial"/>
            </a:endParaRPr>
          </a:p>
        </p:txBody>
      </p:sp>
      <p:sp>
        <p:nvSpPr>
          <p:cNvPr id="442" name="Google Shape;442;p53"/>
          <p:cNvSpPr txBox="1"/>
          <p:nvPr/>
        </p:nvSpPr>
        <p:spPr>
          <a:xfrm>
            <a:off x="717300" y="2878625"/>
            <a:ext cx="7662600" cy="1691700"/>
          </a:xfrm>
          <a:prstGeom prst="rect">
            <a:avLst/>
          </a:prstGeom>
          <a:noFill/>
          <a:ln>
            <a:noFill/>
          </a:ln>
        </p:spPr>
        <p:txBody>
          <a:bodyPr spcFirstLastPara="1" wrap="square" lIns="91425" tIns="91425" rIns="91425" bIns="91425" anchor="ctr" anchorCtr="0">
            <a:noAutofit/>
          </a:bodyPr>
          <a:lstStyle/>
          <a:p>
            <a:pPr marL="0" marR="38100" lvl="0" indent="0" algn="ctr" rtl="0">
              <a:lnSpc>
                <a:spcPct val="150000"/>
              </a:lnSpc>
              <a:spcBef>
                <a:spcPts val="0"/>
              </a:spcBef>
              <a:spcAft>
                <a:spcPts val="0"/>
              </a:spcAft>
              <a:buClr>
                <a:srgbClr val="000000"/>
              </a:buClr>
              <a:buSzPts val="2400"/>
              <a:buFont typeface="Arial"/>
              <a:buNone/>
            </a:pPr>
            <a:r>
              <a:rPr lang="pt-BR" sz="1800" b="0" i="0" u="none" strike="noStrike" cap="none" dirty="0">
                <a:solidFill>
                  <a:srgbClr val="222222"/>
                </a:solidFill>
                <a:latin typeface="Helvetica Neue Light"/>
                <a:ea typeface="Helvetica Neue Light"/>
                <a:cs typeface="Helvetica Neue Light"/>
                <a:sym typeface="Helvetica Neue Light"/>
              </a:rPr>
              <a:t>Um ou mais registros em uma tabela podem estar relacionados com um ou mais elementos de outra tabela.</a:t>
            </a:r>
            <a:endParaRPr sz="1800" b="0" i="0" u="none" strike="noStrike" cap="none" dirty="0">
              <a:solidFill>
                <a:srgbClr val="222222"/>
              </a:solidFill>
              <a:latin typeface="Helvetica Neue Light"/>
              <a:ea typeface="Helvetica Neue Light"/>
              <a:cs typeface="Helvetica Neue Light"/>
              <a:sym typeface="Helvetica Neue Light"/>
            </a:endParaRPr>
          </a:p>
        </p:txBody>
      </p:sp>
      <p:pic>
        <p:nvPicPr>
          <p:cNvPr id="443" name="Google Shape;443;p53"/>
          <p:cNvPicPr preferRelativeResize="0"/>
          <p:nvPr/>
        </p:nvPicPr>
        <p:blipFill rotWithShape="1">
          <a:blip r:embed="rId3">
            <a:alphaModFix/>
          </a:blip>
          <a:srcRect/>
          <a:stretch/>
        </p:blipFill>
        <p:spPr>
          <a:xfrm>
            <a:off x="8173000" y="201850"/>
            <a:ext cx="753075" cy="753075"/>
          </a:xfrm>
          <a:prstGeom prst="rect">
            <a:avLst/>
          </a:prstGeom>
          <a:noFill/>
          <a:ln>
            <a:noFill/>
          </a:ln>
        </p:spPr>
      </p:pic>
      <p:pic>
        <p:nvPicPr>
          <p:cNvPr id="444" name="Google Shape;444;p53"/>
          <p:cNvPicPr preferRelativeResize="0"/>
          <p:nvPr/>
        </p:nvPicPr>
        <p:blipFill rotWithShape="1">
          <a:blip r:embed="rId4">
            <a:alphaModFix/>
          </a:blip>
          <a:srcRect/>
          <a:stretch/>
        </p:blipFill>
        <p:spPr>
          <a:xfrm>
            <a:off x="1138650" y="1241400"/>
            <a:ext cx="6819900" cy="1924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449"/>
        <p:cNvGrpSpPr/>
        <p:nvPr/>
      </p:nvGrpSpPr>
      <p:grpSpPr>
        <a:xfrm>
          <a:off x="0" y="0"/>
          <a:ext cx="0" cy="0"/>
          <a:chOff x="0" y="0"/>
          <a:chExt cx="0" cy="0"/>
        </a:xfrm>
      </p:grpSpPr>
      <p:sp>
        <p:nvSpPr>
          <p:cNvPr id="450" name="Google Shape;450;p54"/>
          <p:cNvSpPr txBox="1"/>
          <p:nvPr/>
        </p:nvSpPr>
        <p:spPr>
          <a:xfrm>
            <a:off x="1015761" y="203744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CHAVES NAS TABELAS</a:t>
            </a:r>
            <a:endParaRPr sz="3600" b="0" i="1" u="none" strike="noStrike" cap="none">
              <a:solidFill>
                <a:srgbClr val="000000"/>
              </a:solidFill>
              <a:latin typeface="Anton"/>
              <a:ea typeface="Anton"/>
              <a:cs typeface="Anton"/>
              <a:sym typeface="Anto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7" name="Google Shape;457;p55"/>
          <p:cNvSpPr txBox="1"/>
          <p:nvPr/>
        </p:nvSpPr>
        <p:spPr>
          <a:xfrm>
            <a:off x="483575" y="1239525"/>
            <a:ext cx="6178800" cy="3524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2100"/>
              <a:buFont typeface="Arial"/>
              <a:buNone/>
            </a:pPr>
            <a:r>
              <a:rPr lang="pt-BR" sz="2100" b="1" i="0" u="none" strike="noStrike" cap="none">
                <a:solidFill>
                  <a:srgbClr val="222222"/>
                </a:solidFill>
                <a:highlight>
                  <a:srgbClr val="E0FF00"/>
                </a:highlight>
                <a:latin typeface="Helvetica Neue"/>
                <a:ea typeface="Helvetica Neue"/>
                <a:cs typeface="Helvetica Neue"/>
                <a:sym typeface="Helvetica Neue"/>
              </a:rPr>
              <a:t>Chave primária PK</a:t>
            </a:r>
            <a:r>
              <a:rPr lang="pt-BR" sz="2100" b="1" i="0" u="none" strike="noStrike" cap="none">
                <a:solidFill>
                  <a:srgbClr val="222222"/>
                </a:solidFill>
                <a:latin typeface="Helvetica Neue"/>
                <a:ea typeface="Helvetica Neue"/>
                <a:cs typeface="Helvetica Neue"/>
                <a:sym typeface="Helvetica Neue"/>
              </a:rPr>
              <a:t>: </a:t>
            </a:r>
            <a:r>
              <a:rPr lang="pt-BR" sz="2100" b="0" i="0" u="none" strike="noStrike" cap="none">
                <a:solidFill>
                  <a:srgbClr val="222222"/>
                </a:solidFill>
                <a:latin typeface="Helvetica Neue"/>
                <a:ea typeface="Helvetica Neue"/>
                <a:cs typeface="Helvetica Neue"/>
                <a:sym typeface="Helvetica Neue"/>
              </a:rPr>
              <a:t>Também chamada de chave primária ou primary key, faz que o </a:t>
            </a:r>
            <a:r>
              <a:rPr lang="pt-BR" sz="2100" b="1" i="0" u="none" strike="noStrike" cap="none">
                <a:solidFill>
                  <a:srgbClr val="222222"/>
                </a:solidFill>
                <a:highlight>
                  <a:srgbClr val="3CEFAB"/>
                </a:highlight>
                <a:latin typeface="Helvetica Neue"/>
                <a:ea typeface="Helvetica Neue"/>
                <a:cs typeface="Helvetica Neue"/>
                <a:sym typeface="Helvetica Neue"/>
              </a:rPr>
              <a:t>registro</a:t>
            </a:r>
            <a:r>
              <a:rPr lang="pt-BR" sz="2100" b="1" i="0" u="none" strike="noStrike" cap="none">
                <a:solidFill>
                  <a:srgbClr val="222222"/>
                </a:solidFill>
                <a:latin typeface="Helvetica Neue"/>
                <a:ea typeface="Helvetica Neue"/>
                <a:cs typeface="Helvetica Neue"/>
                <a:sym typeface="Helvetica Neue"/>
              </a:rPr>
              <a:t> </a:t>
            </a:r>
            <a:r>
              <a:rPr lang="pt-BR" sz="2100" b="0" i="0" u="none" strike="noStrike" cap="none">
                <a:solidFill>
                  <a:srgbClr val="222222"/>
                </a:solidFill>
                <a:latin typeface="Helvetica Neue"/>
                <a:ea typeface="Helvetica Neue"/>
                <a:cs typeface="Helvetica Neue"/>
                <a:sym typeface="Helvetica Neue"/>
              </a:rPr>
              <a:t>seja </a:t>
            </a:r>
            <a:r>
              <a:rPr lang="pt-BR" sz="2100" b="1" i="0" u="none" strike="noStrike" cap="none">
                <a:solidFill>
                  <a:srgbClr val="222222"/>
                </a:solidFill>
                <a:highlight>
                  <a:srgbClr val="3CEFAB"/>
                </a:highlight>
                <a:latin typeface="Helvetica Neue"/>
                <a:ea typeface="Helvetica Neue"/>
                <a:cs typeface="Helvetica Neue"/>
                <a:sym typeface="Helvetica Neue"/>
              </a:rPr>
              <a:t>unívoco</a:t>
            </a:r>
            <a:r>
              <a:rPr lang="pt-BR" sz="2100" b="1" i="0" u="none" strike="noStrike" cap="none">
                <a:solidFill>
                  <a:srgbClr val="222222"/>
                </a:solidFill>
                <a:latin typeface="Helvetica Neue"/>
                <a:ea typeface="Helvetica Neue"/>
                <a:cs typeface="Helvetica Neue"/>
                <a:sym typeface="Helvetica Neue"/>
              </a:rPr>
              <a:t> </a:t>
            </a:r>
            <a:r>
              <a:rPr lang="pt-BR" sz="2100" b="0" i="0" u="none" strike="noStrike" cap="none">
                <a:solidFill>
                  <a:srgbClr val="222222"/>
                </a:solidFill>
                <a:latin typeface="Helvetica Neue"/>
                <a:ea typeface="Helvetica Neue"/>
                <a:cs typeface="Helvetica Neue"/>
                <a:sym typeface="Helvetica Neue"/>
              </a:rPr>
              <a:t>e obrigatoriamente </a:t>
            </a:r>
            <a:r>
              <a:rPr lang="pt-BR" sz="2100" b="1" i="0" u="none" strike="noStrike" cap="none">
                <a:solidFill>
                  <a:srgbClr val="222222"/>
                </a:solidFill>
                <a:highlight>
                  <a:srgbClr val="3CEFAB"/>
                </a:highlight>
                <a:latin typeface="Helvetica Neue"/>
                <a:ea typeface="Helvetica Neue"/>
                <a:cs typeface="Helvetica Neue"/>
                <a:sym typeface="Helvetica Neue"/>
              </a:rPr>
              <a:t>não nulo</a:t>
            </a:r>
            <a:r>
              <a:rPr lang="pt-BR" sz="2100" b="0" i="0" u="none" strike="noStrike" cap="none">
                <a:solidFill>
                  <a:srgbClr val="222222"/>
                </a:solidFill>
                <a:latin typeface="Helvetica Neue"/>
                <a:ea typeface="Helvetica Neue"/>
                <a:cs typeface="Helvetica Neue"/>
                <a:sym typeface="Helvetica Neue"/>
              </a:rPr>
              <a:t>.</a:t>
            </a:r>
            <a:endParaRPr sz="2100" b="0" i="0" u="none" strike="noStrike" cap="none">
              <a:solidFill>
                <a:srgbClr val="222222"/>
              </a:solidFill>
              <a:highlight>
                <a:srgbClr val="3CEFAB"/>
              </a:highlight>
              <a:latin typeface="Helvetica Neue Light"/>
              <a:ea typeface="Helvetica Neue Light"/>
              <a:cs typeface="Helvetica Neue Light"/>
              <a:sym typeface="Helvetica Neue Light"/>
            </a:endParaRPr>
          </a:p>
        </p:txBody>
      </p:sp>
      <p:sp>
        <p:nvSpPr>
          <p:cNvPr id="458" name="Google Shape;458;p55"/>
          <p:cNvSpPr txBox="1"/>
          <p:nvPr/>
        </p:nvSpPr>
        <p:spPr>
          <a:xfrm>
            <a:off x="621975" y="224625"/>
            <a:ext cx="21150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Lógicas</a:t>
            </a:r>
            <a:endParaRPr sz="3600" b="0" i="0" u="none" strike="noStrike" cap="none">
              <a:solidFill>
                <a:srgbClr val="000000"/>
              </a:solidFill>
              <a:latin typeface="Arial"/>
              <a:ea typeface="Arial"/>
              <a:cs typeface="Arial"/>
              <a:sym typeface="Arial"/>
            </a:endParaRPr>
          </a:p>
        </p:txBody>
      </p:sp>
      <p:sp>
        <p:nvSpPr>
          <p:cNvPr id="459" name="Google Shape;459;p55"/>
          <p:cNvSpPr txBox="1"/>
          <p:nvPr/>
        </p:nvSpPr>
        <p:spPr>
          <a:xfrm>
            <a:off x="6421500" y="286775"/>
            <a:ext cx="2722500" cy="242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12000" b="0" i="1" u="none" strike="noStrike" cap="none">
                <a:solidFill>
                  <a:srgbClr val="000000"/>
                </a:solidFill>
                <a:highlight>
                  <a:srgbClr val="00FF00"/>
                </a:highlight>
                <a:latin typeface="Anton"/>
                <a:ea typeface="Anton"/>
                <a:cs typeface="Anton"/>
                <a:sym typeface="Anton"/>
              </a:rPr>
              <a:t>PK</a:t>
            </a:r>
            <a:endParaRPr sz="12000" b="0" i="0" u="none" strike="noStrike" cap="none">
              <a:solidFill>
                <a:srgbClr val="000000"/>
              </a:solidFill>
              <a:highlight>
                <a:srgbClr val="00FF00"/>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56"/>
          <p:cNvSpPr txBox="1"/>
          <p:nvPr/>
        </p:nvSpPr>
        <p:spPr>
          <a:xfrm>
            <a:off x="483575" y="1192350"/>
            <a:ext cx="6178800" cy="3524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2100"/>
              <a:buFont typeface="Arial"/>
              <a:buNone/>
            </a:pPr>
            <a:r>
              <a:rPr lang="pt-BR" sz="1800" b="1" i="0" u="none" strike="noStrike" cap="none">
                <a:solidFill>
                  <a:srgbClr val="222222"/>
                </a:solidFill>
                <a:highlight>
                  <a:srgbClr val="E0FF00"/>
                </a:highlight>
                <a:latin typeface="Helvetica Neue"/>
                <a:ea typeface="Helvetica Neue"/>
                <a:cs typeface="Helvetica Neue"/>
                <a:sym typeface="Helvetica Neue"/>
              </a:rPr>
              <a:t>Chave estrangeira FK</a:t>
            </a:r>
            <a:r>
              <a:rPr lang="pt-BR" sz="1800" b="0" i="0" u="none" strike="noStrike" cap="none">
                <a:solidFill>
                  <a:srgbClr val="222222"/>
                </a:solidFill>
                <a:latin typeface="Helvetica Neue Light"/>
                <a:ea typeface="Helvetica Neue Light"/>
                <a:cs typeface="Helvetica Neue Light"/>
                <a:sym typeface="Helvetica Neue Light"/>
              </a:rPr>
              <a:t>: também chamada </a:t>
            </a:r>
            <a:r>
              <a:rPr lang="pt-BR" sz="1800" b="0" i="1" u="none" strike="noStrike" cap="none">
                <a:solidFill>
                  <a:srgbClr val="222222"/>
                </a:solidFill>
                <a:latin typeface="Helvetica Neue Light"/>
                <a:ea typeface="Helvetica Neue Light"/>
                <a:cs typeface="Helvetica Neue Light"/>
                <a:sym typeface="Helvetica Neue Light"/>
              </a:rPr>
              <a:t>foreign key</a:t>
            </a:r>
            <a:r>
              <a:rPr lang="pt-BR" sz="1800" b="0" i="0" u="none" strike="noStrike" cap="none">
                <a:solidFill>
                  <a:srgbClr val="222222"/>
                </a:solidFill>
                <a:latin typeface="Helvetica Neue Light"/>
                <a:ea typeface="Helvetica Neue Light"/>
                <a:cs typeface="Helvetica Neue Light"/>
                <a:sym typeface="Helvetica Neue Light"/>
              </a:rPr>
              <a:t>, chave secundária ou chave externa, pode ser (ou não) uma chave primária dentro da tabela. Sua característica é que ela é </a:t>
            </a:r>
            <a:r>
              <a:rPr lang="pt-BR" sz="1800" b="0" i="0" u="none" strike="noStrike" cap="none">
                <a:solidFill>
                  <a:srgbClr val="222222"/>
                </a:solidFill>
                <a:highlight>
                  <a:srgbClr val="3CEFAB"/>
                </a:highlight>
                <a:latin typeface="Helvetica Neue Light"/>
                <a:ea typeface="Helvetica Neue Light"/>
                <a:cs typeface="Helvetica Neue Light"/>
                <a:sym typeface="Helvetica Neue Light"/>
              </a:rPr>
              <a:t>o ponto de ligação com outra tabela onde esta é </a:t>
            </a:r>
            <a:r>
              <a:rPr lang="pt-BR" sz="1800" b="0" i="1" u="none" strike="noStrike" cap="none">
                <a:solidFill>
                  <a:srgbClr val="222222"/>
                </a:solidFill>
                <a:highlight>
                  <a:srgbClr val="3CEFAB"/>
                </a:highlight>
                <a:latin typeface="Helvetica Neue Light"/>
                <a:ea typeface="Helvetica Neue Light"/>
                <a:cs typeface="Helvetica Neue Light"/>
                <a:sym typeface="Helvetica Neue Light"/>
              </a:rPr>
              <a:t>primary key</a:t>
            </a:r>
            <a:r>
              <a:rPr lang="pt-BR" sz="1800" b="0" i="0" u="none" strike="noStrike" cap="none">
                <a:solidFill>
                  <a:srgbClr val="222222"/>
                </a:solidFill>
                <a:latin typeface="Helvetica Neue Light"/>
                <a:ea typeface="Helvetica Neue Light"/>
                <a:cs typeface="Helvetica Neue Light"/>
                <a:sym typeface="Helvetica Neue Light"/>
              </a:rPr>
              <a:t>.</a:t>
            </a:r>
            <a:endParaRPr sz="1800" b="0" i="0" u="none" strike="noStrike" cap="none">
              <a:solidFill>
                <a:srgbClr val="222222"/>
              </a:solidFill>
              <a:latin typeface="Helvetica Neue Light"/>
              <a:ea typeface="Helvetica Neue Light"/>
              <a:cs typeface="Helvetica Neue Light"/>
              <a:sym typeface="Helvetica Neue Light"/>
            </a:endParaRPr>
          </a:p>
        </p:txBody>
      </p:sp>
      <p:sp>
        <p:nvSpPr>
          <p:cNvPr id="467" name="Google Shape;467;p56"/>
          <p:cNvSpPr txBox="1"/>
          <p:nvPr/>
        </p:nvSpPr>
        <p:spPr>
          <a:xfrm>
            <a:off x="621975" y="224625"/>
            <a:ext cx="18909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Lógicas</a:t>
            </a:r>
            <a:endParaRPr sz="3600" b="0" i="0" u="none" strike="noStrike" cap="none">
              <a:solidFill>
                <a:srgbClr val="000000"/>
              </a:solidFill>
              <a:latin typeface="Arial"/>
              <a:ea typeface="Arial"/>
              <a:cs typeface="Arial"/>
              <a:sym typeface="Arial"/>
            </a:endParaRPr>
          </a:p>
        </p:txBody>
      </p:sp>
      <p:sp>
        <p:nvSpPr>
          <p:cNvPr id="468" name="Google Shape;468;p56"/>
          <p:cNvSpPr txBox="1"/>
          <p:nvPr/>
        </p:nvSpPr>
        <p:spPr>
          <a:xfrm>
            <a:off x="6741650" y="304800"/>
            <a:ext cx="2097600" cy="1941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12000" b="0" i="1" u="none" strike="noStrike" cap="none">
                <a:solidFill>
                  <a:srgbClr val="000000"/>
                </a:solidFill>
                <a:highlight>
                  <a:srgbClr val="FFFF00"/>
                </a:highlight>
                <a:latin typeface="Anton"/>
                <a:ea typeface="Anton"/>
                <a:cs typeface="Anton"/>
                <a:sym typeface="Anton"/>
              </a:rPr>
              <a:t>FK</a:t>
            </a:r>
            <a:endParaRPr sz="12000" b="0" i="0" u="none" strike="noStrike" cap="none">
              <a:solidFill>
                <a:srgbClr val="000000"/>
              </a:solidFill>
              <a:highlight>
                <a:srgbClr val="FFFF00"/>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5" name="Google Shape;475;p57"/>
          <p:cNvSpPr txBox="1"/>
          <p:nvPr/>
        </p:nvSpPr>
        <p:spPr>
          <a:xfrm>
            <a:off x="507150" y="991800"/>
            <a:ext cx="6178800" cy="35241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2100"/>
              <a:buFont typeface="Arial"/>
              <a:buNone/>
            </a:pPr>
            <a:r>
              <a:rPr lang="pt-BR" sz="1800" b="1" i="0" u="none" strike="noStrike" cap="none">
                <a:solidFill>
                  <a:srgbClr val="222222"/>
                </a:solidFill>
                <a:highlight>
                  <a:srgbClr val="E0FF00"/>
                </a:highlight>
                <a:latin typeface="Helvetica Neue"/>
                <a:ea typeface="Helvetica Neue"/>
                <a:cs typeface="Helvetica Neue"/>
                <a:sym typeface="Helvetica Neue"/>
              </a:rPr>
              <a:t>Chave índice</a:t>
            </a:r>
            <a:r>
              <a:rPr lang="pt-BR" sz="1800" b="0" i="0" u="none" strike="noStrike" cap="none">
                <a:solidFill>
                  <a:srgbClr val="222222"/>
                </a:solidFill>
                <a:latin typeface="Helvetica Neue Light"/>
                <a:ea typeface="Helvetica Neue Light"/>
                <a:cs typeface="Helvetica Neue Light"/>
                <a:sym typeface="Helvetica Neue Light"/>
              </a:rPr>
              <a:t>: É um campo que </a:t>
            </a:r>
            <a:r>
              <a:rPr lang="pt-BR" sz="1800" b="1" i="0" u="none" strike="noStrike" cap="none">
                <a:solidFill>
                  <a:srgbClr val="222222"/>
                </a:solidFill>
                <a:highlight>
                  <a:srgbClr val="3CEFAB"/>
                </a:highlight>
                <a:latin typeface="Helvetica Neue"/>
                <a:ea typeface="Helvetica Neue"/>
                <a:cs typeface="Helvetica Neue"/>
                <a:sym typeface="Helvetica Neue"/>
              </a:rPr>
              <a:t>facilita a busca dentro de uma tabel</a:t>
            </a:r>
            <a:r>
              <a:rPr lang="pt-BR" sz="1800" b="0" i="0" u="none" strike="noStrike" cap="none">
                <a:solidFill>
                  <a:srgbClr val="222222"/>
                </a:solidFill>
                <a:highlight>
                  <a:srgbClr val="3CEFAB"/>
                </a:highlight>
                <a:latin typeface="Helvetica Neue Light"/>
                <a:ea typeface="Helvetica Neue Light"/>
                <a:cs typeface="Helvetica Neue Light"/>
                <a:sym typeface="Helvetica Neue Light"/>
              </a:rPr>
              <a:t>a</a:t>
            </a:r>
            <a:r>
              <a:rPr lang="pt-BR" sz="1800" b="0" i="0" u="none" strike="noStrike" cap="none">
                <a:solidFill>
                  <a:srgbClr val="222222"/>
                </a:solidFill>
                <a:latin typeface="Helvetica Neue Light"/>
                <a:ea typeface="Helvetica Neue Light"/>
                <a:cs typeface="Helvetica Neue Light"/>
                <a:sym typeface="Helvetica Neue Light"/>
              </a:rPr>
              <a:t>. Geralmente é um campo primary key.</a:t>
            </a:r>
            <a:endParaRPr sz="1800" b="0" i="0" u="none" strike="noStrike" cap="none">
              <a:solidFill>
                <a:srgbClr val="222222"/>
              </a:solidFill>
              <a:latin typeface="Helvetica Neue Light"/>
              <a:ea typeface="Helvetica Neue Light"/>
              <a:cs typeface="Helvetica Neue Light"/>
              <a:sym typeface="Helvetica Neue Light"/>
            </a:endParaRPr>
          </a:p>
        </p:txBody>
      </p:sp>
      <p:sp>
        <p:nvSpPr>
          <p:cNvPr id="476" name="Google Shape;476;p57"/>
          <p:cNvSpPr txBox="1"/>
          <p:nvPr/>
        </p:nvSpPr>
        <p:spPr>
          <a:xfrm>
            <a:off x="621975" y="224625"/>
            <a:ext cx="21858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Lógicas</a:t>
            </a:r>
            <a:endParaRPr sz="3600" b="0" i="0" u="none" strike="noStrike" cap="none">
              <a:solidFill>
                <a:srgbClr val="000000"/>
              </a:solidFill>
              <a:latin typeface="Arial"/>
              <a:ea typeface="Arial"/>
              <a:cs typeface="Arial"/>
              <a:sym typeface="Arial"/>
            </a:endParaRPr>
          </a:p>
        </p:txBody>
      </p:sp>
      <p:sp>
        <p:nvSpPr>
          <p:cNvPr id="477" name="Google Shape;477;p57"/>
          <p:cNvSpPr txBox="1"/>
          <p:nvPr/>
        </p:nvSpPr>
        <p:spPr>
          <a:xfrm>
            <a:off x="5624862" y="377025"/>
            <a:ext cx="3526800" cy="1986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9000" b="0" i="1" u="none" strike="noStrike" cap="none">
                <a:solidFill>
                  <a:srgbClr val="000000"/>
                </a:solidFill>
                <a:highlight>
                  <a:srgbClr val="FF00FF"/>
                </a:highlight>
                <a:latin typeface="Anton"/>
                <a:ea typeface="Anton"/>
                <a:cs typeface="Anton"/>
                <a:sym typeface="Anton"/>
              </a:rPr>
              <a:t>INDEX</a:t>
            </a:r>
            <a:endParaRPr sz="9000" b="0" i="0" u="none" strike="noStrike" cap="none">
              <a:solidFill>
                <a:srgbClr val="000000"/>
              </a:solidFill>
              <a:highlight>
                <a:srgbClr val="FF00FF"/>
              </a:highlight>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4" name="Google Shape;484;p58"/>
          <p:cNvSpPr txBox="1"/>
          <p:nvPr/>
        </p:nvSpPr>
        <p:spPr>
          <a:xfrm>
            <a:off x="4176925" y="688325"/>
            <a:ext cx="4740900" cy="3689700"/>
          </a:xfrm>
          <a:prstGeom prst="rect">
            <a:avLst/>
          </a:prstGeom>
          <a:noFill/>
          <a:ln>
            <a:noFill/>
          </a:ln>
        </p:spPr>
        <p:txBody>
          <a:bodyPr spcFirstLastPara="1" wrap="square" lIns="91425" tIns="91425" rIns="91425" bIns="91425" anchor="ctr" anchorCtr="0">
            <a:noAutofit/>
          </a:bodyPr>
          <a:lstStyle/>
          <a:p>
            <a:pPr marL="457200" marR="0" lvl="0" indent="-355600" algn="l" rtl="0">
              <a:lnSpc>
                <a:spcPct val="115000"/>
              </a:lnSpc>
              <a:spcBef>
                <a:spcPts val="0"/>
              </a:spcBef>
              <a:spcAft>
                <a:spcPts val="0"/>
              </a:spcAft>
              <a:buClr>
                <a:srgbClr val="E0FF00"/>
              </a:buClr>
              <a:buSzPts val="2000"/>
              <a:buFont typeface="Helvetica Neue Light"/>
              <a:buChar char="●"/>
            </a:pPr>
            <a:r>
              <a:rPr lang="pt-BR" sz="1900" b="1" i="0" u="none" strike="noStrike" cap="none">
                <a:solidFill>
                  <a:srgbClr val="222222"/>
                </a:solidFill>
                <a:highlight>
                  <a:srgbClr val="E0FF00"/>
                </a:highlight>
                <a:latin typeface="Helvetica Neue"/>
                <a:ea typeface="Helvetica Neue"/>
                <a:cs typeface="Helvetica Neue"/>
                <a:sym typeface="Helvetica Neue"/>
              </a:rPr>
              <a:t>Chave concatenada CK</a:t>
            </a:r>
            <a:r>
              <a:rPr lang="pt-BR" sz="1900" b="0" i="0" u="none" strike="noStrike" cap="none">
                <a:solidFill>
                  <a:srgbClr val="222222"/>
                </a:solidFill>
                <a:highlight>
                  <a:srgbClr val="E0FF00"/>
                </a:highlight>
                <a:latin typeface="Helvetica Neue"/>
                <a:ea typeface="Helvetica Neue"/>
                <a:cs typeface="Helvetica Neue"/>
                <a:sym typeface="Helvetica Neue"/>
              </a:rPr>
              <a:t>:</a:t>
            </a:r>
            <a:r>
              <a:rPr lang="pt-BR" sz="1900" b="0" i="0" u="none" strike="noStrike" cap="none">
                <a:solidFill>
                  <a:srgbClr val="222222"/>
                </a:solidFill>
                <a:latin typeface="Helvetica Neue"/>
                <a:ea typeface="Helvetica Neue"/>
                <a:cs typeface="Helvetica Neue"/>
                <a:sym typeface="Helvetica Neue"/>
              </a:rPr>
              <a:t> </a:t>
            </a:r>
            <a:r>
              <a:rPr lang="pt-BR" sz="1900" b="0" i="0" u="none" strike="noStrike" cap="none">
                <a:solidFill>
                  <a:srgbClr val="222222"/>
                </a:solidFill>
                <a:latin typeface="Helvetica Neue Light"/>
                <a:ea typeface="Helvetica Neue Light"/>
                <a:cs typeface="Helvetica Neue Light"/>
                <a:sym typeface="Helvetica Neue Light"/>
              </a:rPr>
              <a:t>Também chamada concatenate key, ajuda a encontrar a singularidade em uma tabela </a:t>
            </a:r>
            <a:r>
              <a:rPr lang="pt-BR" sz="1900" b="1" i="0" u="none" strike="noStrike" cap="none">
                <a:solidFill>
                  <a:srgbClr val="222222"/>
                </a:solidFill>
                <a:highlight>
                  <a:srgbClr val="3CEFAB"/>
                </a:highlight>
                <a:latin typeface="Helvetica Neue"/>
                <a:ea typeface="Helvetica Neue"/>
                <a:cs typeface="Helvetica Neue"/>
                <a:sym typeface="Helvetica Neue"/>
              </a:rPr>
              <a:t>combinando dois campos</a:t>
            </a:r>
            <a:r>
              <a:rPr lang="pt-BR" sz="1900" b="0" i="0" u="none" strike="noStrike" cap="none">
                <a:solidFill>
                  <a:srgbClr val="222222"/>
                </a:solidFill>
                <a:latin typeface="Helvetica Neue Light"/>
                <a:ea typeface="Helvetica Neue Light"/>
                <a:cs typeface="Helvetica Neue Light"/>
                <a:sym typeface="Helvetica Neue Light"/>
              </a:rPr>
              <a:t>, já que não há uma chave primária.  </a:t>
            </a:r>
            <a:endParaRPr sz="1900" b="0" i="0" u="none" strike="noStrike" cap="none">
              <a:solidFill>
                <a:schemeClr val="dk1"/>
              </a:solidFill>
              <a:latin typeface="Helvetica Neue Light"/>
              <a:ea typeface="Helvetica Neue Light"/>
              <a:cs typeface="Helvetica Neue Light"/>
              <a:sym typeface="Helvetica Neue Light"/>
            </a:endParaRPr>
          </a:p>
          <a:p>
            <a:pPr marL="457200" marR="0" lvl="0" indent="0" algn="l" rtl="0">
              <a:lnSpc>
                <a:spcPct val="115000"/>
              </a:lnSpc>
              <a:spcBef>
                <a:spcPts val="0"/>
              </a:spcBef>
              <a:spcAft>
                <a:spcPts val="0"/>
              </a:spcAft>
              <a:buClr>
                <a:srgbClr val="000000"/>
              </a:buClr>
              <a:buSzPts val="1900"/>
              <a:buFont typeface="Arial"/>
              <a:buNone/>
            </a:pPr>
            <a:endParaRPr sz="1900" b="0" i="0" u="none" strike="noStrike" cap="none">
              <a:solidFill>
                <a:srgbClr val="222222"/>
              </a:solidFill>
              <a:latin typeface="Helvetica Neue"/>
              <a:ea typeface="Helvetica Neue"/>
              <a:cs typeface="Helvetica Neue"/>
              <a:sym typeface="Helvetica Neue"/>
            </a:endParaRPr>
          </a:p>
          <a:p>
            <a:pPr marL="457200" marR="0" lvl="0" indent="-355600" algn="l" rtl="0">
              <a:lnSpc>
                <a:spcPct val="115000"/>
              </a:lnSpc>
              <a:spcBef>
                <a:spcPts val="0"/>
              </a:spcBef>
              <a:spcAft>
                <a:spcPts val="0"/>
              </a:spcAft>
              <a:buClr>
                <a:srgbClr val="E0FF00"/>
              </a:buClr>
              <a:buSzPts val="2000"/>
              <a:buFont typeface="Helvetica Neue Light"/>
              <a:buChar char="●"/>
            </a:pPr>
            <a:r>
              <a:rPr lang="pt-BR" sz="1900" b="1" i="0" u="none" strike="noStrike" cap="none">
                <a:solidFill>
                  <a:srgbClr val="222222"/>
                </a:solidFill>
                <a:highlight>
                  <a:srgbClr val="E0FF00"/>
                </a:highlight>
                <a:latin typeface="Helvetica Neue"/>
                <a:ea typeface="Helvetica Neue"/>
                <a:cs typeface="Helvetica Neue"/>
                <a:sym typeface="Helvetica Neue"/>
              </a:rPr>
              <a:t>Chaves candidatas</a:t>
            </a:r>
            <a:r>
              <a:rPr lang="pt-BR" sz="1900" b="0" i="0" u="none" strike="noStrike" cap="none">
                <a:solidFill>
                  <a:srgbClr val="222222"/>
                </a:solidFill>
                <a:highlight>
                  <a:srgbClr val="E0FF00"/>
                </a:highlight>
                <a:latin typeface="Helvetica Neue"/>
                <a:ea typeface="Helvetica Neue"/>
                <a:cs typeface="Helvetica Neue"/>
                <a:sym typeface="Helvetica Neue"/>
              </a:rPr>
              <a:t>:</a:t>
            </a:r>
            <a:r>
              <a:rPr lang="pt-BR" sz="1900" b="0" i="0" u="none" strike="noStrike" cap="none">
                <a:solidFill>
                  <a:srgbClr val="222222"/>
                </a:solidFill>
                <a:latin typeface="Helvetica Neue"/>
                <a:ea typeface="Helvetica Neue"/>
                <a:cs typeface="Helvetica Neue"/>
                <a:sym typeface="Helvetica Neue"/>
              </a:rPr>
              <a:t> </a:t>
            </a:r>
            <a:r>
              <a:rPr lang="pt-BR" sz="1900" b="0" i="0" u="none" strike="noStrike" cap="none">
                <a:solidFill>
                  <a:srgbClr val="222222"/>
                </a:solidFill>
                <a:latin typeface="Helvetica Neue Light"/>
                <a:ea typeface="Helvetica Neue Light"/>
                <a:cs typeface="Helvetica Neue Light"/>
                <a:sym typeface="Helvetica Neue Light"/>
              </a:rPr>
              <a:t>Quando existe mais de uma chave primária dentro da tabela, por exemplo, número de registro e RG.</a:t>
            </a:r>
            <a:endParaRPr sz="2400" b="0" i="0" u="none" strike="noStrike" cap="none">
              <a:solidFill>
                <a:srgbClr val="222222"/>
              </a:solidFill>
              <a:latin typeface="Helvetica Neue Light"/>
              <a:ea typeface="Helvetica Neue Light"/>
              <a:cs typeface="Helvetica Neue Light"/>
              <a:sym typeface="Helvetica Neue Light"/>
            </a:endParaRPr>
          </a:p>
        </p:txBody>
      </p:sp>
      <p:sp>
        <p:nvSpPr>
          <p:cNvPr id="485" name="Google Shape;485;p58"/>
          <p:cNvSpPr txBox="1"/>
          <p:nvPr/>
        </p:nvSpPr>
        <p:spPr>
          <a:xfrm>
            <a:off x="429025" y="223325"/>
            <a:ext cx="60681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Conceituais</a:t>
            </a:r>
            <a:endParaRPr sz="3600" b="0" i="0" u="none" strike="noStrike" cap="none">
              <a:solidFill>
                <a:srgbClr val="000000"/>
              </a:solidFill>
              <a:latin typeface="Arial"/>
              <a:ea typeface="Arial"/>
              <a:cs typeface="Arial"/>
              <a:sym typeface="Arial"/>
            </a:endParaRPr>
          </a:p>
        </p:txBody>
      </p:sp>
      <p:pic>
        <p:nvPicPr>
          <p:cNvPr id="486" name="Google Shape;486;p58"/>
          <p:cNvPicPr preferRelativeResize="0"/>
          <p:nvPr/>
        </p:nvPicPr>
        <p:blipFill rotWithShape="1">
          <a:blip r:embed="rId3">
            <a:alphaModFix/>
          </a:blip>
          <a:srcRect/>
          <a:stretch/>
        </p:blipFill>
        <p:spPr>
          <a:xfrm>
            <a:off x="1136951" y="1396563"/>
            <a:ext cx="2573575" cy="2941225"/>
          </a:xfrm>
          <a:prstGeom prst="rect">
            <a:avLst/>
          </a:prstGeom>
          <a:noFill/>
          <a:ln>
            <a:noFill/>
          </a:ln>
        </p:spPr>
      </p:pic>
      <p:pic>
        <p:nvPicPr>
          <p:cNvPr id="487" name="Google Shape;487;p58"/>
          <p:cNvPicPr preferRelativeResize="0"/>
          <p:nvPr/>
        </p:nvPicPr>
        <p:blipFill rotWithShape="1">
          <a:blip r:embed="rId4">
            <a:alphaModFix/>
          </a:blip>
          <a:srcRect/>
          <a:stretch/>
        </p:blipFill>
        <p:spPr>
          <a:xfrm>
            <a:off x="8173000" y="201850"/>
            <a:ext cx="753075" cy="75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1"/>
          <p:cNvSpPr txBox="1"/>
          <p:nvPr/>
        </p:nvSpPr>
        <p:spPr>
          <a:xfrm>
            <a:off x="621975" y="1172650"/>
            <a:ext cx="5642700" cy="33894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21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O modelo de dados Entidade-Relacionamento (E-R) se baseia na percepção do mundo real que consiste em um </a:t>
            </a:r>
            <a:r>
              <a:rPr lang="pt-BR" sz="1800" b="1" i="0" u="none" strike="noStrike" cap="none">
                <a:solidFill>
                  <a:srgbClr val="222222"/>
                </a:solidFill>
                <a:highlight>
                  <a:srgbClr val="3CEFAB"/>
                </a:highlight>
                <a:latin typeface="Helvetica Neue"/>
                <a:ea typeface="Helvetica Neue"/>
                <a:cs typeface="Helvetica Neue"/>
                <a:sym typeface="Helvetica Neue"/>
              </a:rPr>
              <a:t>conjunto de objetos básicos</a:t>
            </a:r>
            <a:r>
              <a:rPr lang="pt-BR" sz="1800" b="0" i="0" u="none" strike="noStrike" cap="none">
                <a:solidFill>
                  <a:srgbClr val="222222"/>
                </a:solidFill>
                <a:latin typeface="Helvetica Neue Light"/>
                <a:ea typeface="Helvetica Neue Light"/>
                <a:cs typeface="Helvetica Neue Light"/>
                <a:sym typeface="Helvetica Neue Light"/>
              </a:rPr>
              <a:t>, denominados </a:t>
            </a:r>
            <a:r>
              <a:rPr lang="pt-BR" sz="1800" b="1" i="0" u="none" strike="noStrike" cap="none">
                <a:solidFill>
                  <a:srgbClr val="222222"/>
                </a:solidFill>
                <a:highlight>
                  <a:srgbClr val="3CEFAB"/>
                </a:highlight>
                <a:latin typeface="Helvetica Neue"/>
                <a:ea typeface="Helvetica Neue"/>
                <a:cs typeface="Helvetica Neue"/>
                <a:sym typeface="Helvetica Neue"/>
              </a:rPr>
              <a:t>entidades</a:t>
            </a:r>
            <a:r>
              <a:rPr lang="pt-BR" sz="1800" b="0" i="0" u="none" strike="noStrike" cap="none">
                <a:solidFill>
                  <a:srgbClr val="222222"/>
                </a:solidFill>
                <a:latin typeface="Helvetica Neue Light"/>
                <a:ea typeface="Helvetica Neue Light"/>
                <a:cs typeface="Helvetica Neue Light"/>
                <a:sym typeface="Helvetica Neue Light"/>
              </a:rPr>
              <a:t>, e das relações </a:t>
            </a:r>
            <a:r>
              <a:rPr lang="pt-BR" sz="1800" b="1" i="0" u="none" strike="noStrike" cap="none">
                <a:solidFill>
                  <a:srgbClr val="222222"/>
                </a:solidFill>
                <a:highlight>
                  <a:srgbClr val="3CEFAB"/>
                </a:highlight>
                <a:latin typeface="Helvetica Neue"/>
                <a:ea typeface="Helvetica Neue"/>
                <a:cs typeface="Helvetica Neue"/>
                <a:sym typeface="Helvetica Neue"/>
              </a:rPr>
              <a:t>entre esses objetos</a:t>
            </a:r>
            <a:r>
              <a:rPr lang="pt-BR" sz="1800" b="0" i="0" u="none" strike="noStrike" cap="none">
                <a:solidFill>
                  <a:srgbClr val="222222"/>
                </a:solidFill>
                <a:highlight>
                  <a:srgbClr val="3CEFAB"/>
                </a:highlight>
                <a:latin typeface="Helvetica Neue Light"/>
                <a:ea typeface="Helvetica Neue Light"/>
                <a:cs typeface="Helvetica Neue Light"/>
                <a:sym typeface="Helvetica Neue Light"/>
              </a:rPr>
              <a:t>.</a:t>
            </a:r>
            <a:endParaRPr sz="2100" b="0" i="0" u="none" strike="noStrike" cap="none">
              <a:solidFill>
                <a:srgbClr val="222222"/>
              </a:solidFill>
              <a:latin typeface="Helvetica Neue Light"/>
              <a:ea typeface="Helvetica Neue Light"/>
              <a:cs typeface="Helvetica Neue Light"/>
              <a:sym typeface="Helvetica Neue Light"/>
            </a:endParaRPr>
          </a:p>
        </p:txBody>
      </p:sp>
      <p:sp>
        <p:nvSpPr>
          <p:cNvPr id="505" name="Google Shape;505;p61"/>
          <p:cNvSpPr txBox="1"/>
          <p:nvPr/>
        </p:nvSpPr>
        <p:spPr>
          <a:xfrm>
            <a:off x="621975" y="453225"/>
            <a:ext cx="60681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Do que se trata?</a:t>
            </a:r>
            <a:endParaRPr sz="3700" b="0" i="0" u="none" strike="noStrike" cap="none">
              <a:solidFill>
                <a:srgbClr val="000000"/>
              </a:solidFill>
              <a:latin typeface="Arial"/>
              <a:ea typeface="Arial"/>
              <a:cs typeface="Arial"/>
              <a:sym typeface="Arial"/>
            </a:endParaRPr>
          </a:p>
        </p:txBody>
      </p:sp>
      <p:sp>
        <p:nvSpPr>
          <p:cNvPr id="506" name="Google Shape;506;p61"/>
          <p:cNvSpPr txBox="1"/>
          <p:nvPr/>
        </p:nvSpPr>
        <p:spPr>
          <a:xfrm>
            <a:off x="6243650" y="134824"/>
            <a:ext cx="2934300" cy="2110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12700" b="0" i="1" u="none" strike="noStrike" cap="none">
                <a:solidFill>
                  <a:srgbClr val="000000"/>
                </a:solidFill>
                <a:highlight>
                  <a:srgbClr val="00FFFF"/>
                </a:highlight>
                <a:latin typeface="Anton"/>
                <a:ea typeface="Anton"/>
                <a:cs typeface="Anton"/>
                <a:sym typeface="Anton"/>
              </a:rPr>
              <a:t>E-R</a:t>
            </a:r>
            <a:endParaRPr sz="12700" b="0" i="0" u="none" strike="noStrike" cap="none">
              <a:solidFill>
                <a:srgbClr val="000000"/>
              </a:solidFill>
              <a:highlight>
                <a:srgbClr val="00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647"/>
        <p:cNvGrpSpPr/>
        <p:nvPr/>
      </p:nvGrpSpPr>
      <p:grpSpPr>
        <a:xfrm>
          <a:off x="0" y="0"/>
          <a:ext cx="0" cy="0"/>
          <a:chOff x="0" y="0"/>
          <a:chExt cx="0" cy="0"/>
        </a:xfrm>
      </p:grpSpPr>
      <p:sp>
        <p:nvSpPr>
          <p:cNvPr id="648" name="Google Shape;648;p73"/>
          <p:cNvSpPr txBox="1"/>
          <p:nvPr/>
        </p:nvSpPr>
        <p:spPr>
          <a:xfrm>
            <a:off x="1015761" y="203744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MYSQL</a:t>
            </a:r>
            <a:endParaRPr sz="3600" b="0" i="1" u="none" strike="noStrike" cap="none">
              <a:solidFill>
                <a:srgbClr val="000000"/>
              </a:solidFill>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5" name="Google Shape;655;p74"/>
          <p:cNvSpPr txBox="1"/>
          <p:nvPr/>
        </p:nvSpPr>
        <p:spPr>
          <a:xfrm>
            <a:off x="3746175" y="300825"/>
            <a:ext cx="1771500" cy="710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Mysql</a:t>
            </a:r>
            <a:endParaRPr sz="3600" b="0" i="0" u="none" strike="noStrike" cap="none">
              <a:solidFill>
                <a:srgbClr val="000000"/>
              </a:solidFill>
              <a:latin typeface="Arial"/>
              <a:ea typeface="Arial"/>
              <a:cs typeface="Arial"/>
              <a:sym typeface="Arial"/>
            </a:endParaRPr>
          </a:p>
        </p:txBody>
      </p:sp>
      <p:sp>
        <p:nvSpPr>
          <p:cNvPr id="656" name="Google Shape;656;p74"/>
          <p:cNvSpPr txBox="1"/>
          <p:nvPr/>
        </p:nvSpPr>
        <p:spPr>
          <a:xfrm>
            <a:off x="621975" y="1286600"/>
            <a:ext cx="4492500" cy="33729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1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É um </a:t>
            </a:r>
            <a:r>
              <a:rPr lang="pt-BR" sz="1800" b="1" i="0" u="none" strike="noStrike" cap="none">
                <a:solidFill>
                  <a:srgbClr val="222222"/>
                </a:solidFill>
                <a:highlight>
                  <a:srgbClr val="3CEFAB"/>
                </a:highlight>
                <a:latin typeface="Helvetica Neue"/>
                <a:ea typeface="Helvetica Neue"/>
                <a:cs typeface="Helvetica Neue"/>
                <a:sym typeface="Helvetica Neue"/>
              </a:rPr>
              <a:t>sistema de gestão de banco de dados relacional</a:t>
            </a:r>
            <a:r>
              <a:rPr lang="pt-BR" sz="1800" b="0" i="0" u="none" strike="noStrike" cap="none">
                <a:solidFill>
                  <a:srgbClr val="222222"/>
                </a:solidFill>
                <a:highlight>
                  <a:srgbClr val="3CEFAB"/>
                </a:highlight>
                <a:latin typeface="Helvetica Neue Light"/>
                <a:ea typeface="Helvetica Neue Light"/>
                <a:cs typeface="Helvetica Neue Light"/>
                <a:sym typeface="Helvetica Neue Light"/>
              </a:rPr>
              <a:t>.</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100"/>
              <a:buFont typeface="Arial"/>
              <a:buNone/>
            </a:pPr>
            <a:endParaRPr sz="1800" b="0" i="0" u="none" strike="noStrike" cap="none">
              <a:solidFill>
                <a:srgbClr val="222222"/>
              </a:solidFill>
              <a:latin typeface="Helvetica Neue Light"/>
              <a:ea typeface="Helvetica Neue Light"/>
              <a:cs typeface="Helvetica Neue Light"/>
              <a:sym typeface="Helvetica Neue Light"/>
            </a:endParaRPr>
          </a:p>
          <a:p>
            <a:pPr marL="0" marR="0" lvl="0" indent="0" algn="l" rtl="0">
              <a:lnSpc>
                <a:spcPct val="150000"/>
              </a:lnSpc>
              <a:spcBef>
                <a:spcPts val="0"/>
              </a:spcBef>
              <a:spcAft>
                <a:spcPts val="0"/>
              </a:spcAft>
              <a:buClr>
                <a:srgbClr val="000000"/>
              </a:buClr>
              <a:buSzPts val="2100"/>
              <a:buFont typeface="Arial"/>
              <a:buNone/>
            </a:pPr>
            <a:r>
              <a:rPr lang="pt-BR" sz="1800" b="1" i="0" u="none" strike="noStrike" cap="none">
                <a:solidFill>
                  <a:srgbClr val="222222"/>
                </a:solidFill>
                <a:latin typeface="Helvetica Neue"/>
                <a:ea typeface="Helvetica Neue"/>
                <a:cs typeface="Helvetica Neue"/>
                <a:sym typeface="Helvetica Neue"/>
              </a:rPr>
              <a:t>A ORACLE</a:t>
            </a:r>
            <a:r>
              <a:rPr lang="pt-BR" sz="1800" b="0" i="0" u="none" strike="noStrike" cap="none">
                <a:solidFill>
                  <a:srgbClr val="222222"/>
                </a:solidFill>
                <a:latin typeface="Helvetica Neue Light"/>
                <a:ea typeface="Helvetica Neue Light"/>
                <a:cs typeface="Helvetica Neue Light"/>
                <a:sym typeface="Helvetica Neue Light"/>
              </a:rPr>
              <a:t> é seu proprietário atual, mas mantém uma </a:t>
            </a:r>
            <a:r>
              <a:rPr lang="pt-BR" sz="1800" b="1" i="0" u="none" strike="noStrike" cap="none">
                <a:solidFill>
                  <a:srgbClr val="222222"/>
                </a:solidFill>
                <a:latin typeface="Helvetica Neue"/>
                <a:ea typeface="Helvetica Neue"/>
                <a:cs typeface="Helvetica Neue"/>
                <a:sym typeface="Helvetica Neue"/>
              </a:rPr>
              <a:t>licença dupla</a:t>
            </a:r>
            <a:r>
              <a:rPr lang="pt-BR" sz="1800" b="0" i="0" u="none" strike="noStrike" cap="none">
                <a:solidFill>
                  <a:srgbClr val="222222"/>
                </a:solidFill>
                <a:latin typeface="Helvetica Neue Light"/>
                <a:ea typeface="Helvetica Neue Light"/>
                <a:cs typeface="Helvetica Neue Light"/>
                <a:sym typeface="Helvetica Neue Light"/>
              </a:rPr>
              <a:t>, que permite que você tenha uma opção </a:t>
            </a:r>
            <a:r>
              <a:rPr lang="pt-BR" sz="1800" b="1" i="0" u="none" strike="noStrike" cap="none">
                <a:solidFill>
                  <a:srgbClr val="222222"/>
                </a:solidFill>
                <a:latin typeface="Helvetica Neue Light"/>
                <a:ea typeface="Helvetica Neue Light"/>
                <a:cs typeface="Helvetica Neue Light"/>
                <a:sym typeface="Helvetica Neue Light"/>
              </a:rPr>
              <a:t>no padrão</a:t>
            </a:r>
            <a:r>
              <a:rPr lang="pt-BR" sz="1800" b="1" i="0" u="none" strike="noStrike" cap="none">
                <a:solidFill>
                  <a:srgbClr val="222222"/>
                </a:solidFill>
                <a:latin typeface="Helvetica Neue"/>
                <a:ea typeface="Helvetica Neue"/>
                <a:cs typeface="Helvetica Neue"/>
                <a:sym typeface="Helvetica Neue"/>
              </a:rPr>
              <a:t> OPEN SOURCE</a:t>
            </a:r>
            <a:r>
              <a:rPr lang="pt-BR" sz="1800" b="0" i="0" u="none" strike="noStrike" cap="none">
                <a:solidFill>
                  <a:srgbClr val="222222"/>
                </a:solidFill>
                <a:latin typeface="Helvetica Neue Light"/>
                <a:ea typeface="Helvetica Neue Light"/>
                <a:cs typeface="Helvetica Neue Light"/>
                <a:sym typeface="Helvetica Neue Light"/>
              </a:rPr>
              <a:t> (</a:t>
            </a:r>
            <a:r>
              <a:rPr lang="pt-BR" sz="1800" b="0" i="1" u="none" strike="noStrike" cap="none">
                <a:solidFill>
                  <a:srgbClr val="222222"/>
                </a:solidFill>
                <a:latin typeface="Helvetica Neue Light"/>
                <a:ea typeface="Helvetica Neue Light"/>
                <a:cs typeface="Helvetica Neue Light"/>
                <a:sym typeface="Helvetica Neue Light"/>
              </a:rPr>
              <a:t>Código aberto</a:t>
            </a:r>
            <a:r>
              <a:rPr lang="pt-BR" sz="1800" b="0" i="0" u="none" strike="noStrike" cap="none">
                <a:solidFill>
                  <a:srgbClr val="222222"/>
                </a:solidFill>
                <a:latin typeface="Helvetica Neue Light"/>
                <a:ea typeface="Helvetica Neue Light"/>
                <a:cs typeface="Helvetica Neue Light"/>
                <a:sym typeface="Helvetica Neue Light"/>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100"/>
              <a:buFont typeface="Arial"/>
              <a:buNone/>
            </a:pPr>
            <a:endParaRPr sz="2100" b="0" i="0" u="none" strike="noStrike" cap="none">
              <a:solidFill>
                <a:srgbClr val="222222"/>
              </a:solidFill>
              <a:latin typeface="Helvetica Neue Light"/>
              <a:ea typeface="Helvetica Neue Light"/>
              <a:cs typeface="Helvetica Neue Light"/>
              <a:sym typeface="Helvetica Neue Light"/>
            </a:endParaRPr>
          </a:p>
          <a:p>
            <a:pPr marL="0" marR="0" lvl="0" indent="0" algn="ctr" rtl="0">
              <a:lnSpc>
                <a:spcPct val="115000"/>
              </a:lnSpc>
              <a:spcBef>
                <a:spcPts val="0"/>
              </a:spcBef>
              <a:spcAft>
                <a:spcPts val="0"/>
              </a:spcAft>
              <a:buClr>
                <a:srgbClr val="000000"/>
              </a:buClr>
              <a:buSzPts val="2100"/>
              <a:buFont typeface="Arial"/>
              <a:buNone/>
            </a:pPr>
            <a:r>
              <a:rPr lang="pt-BR" sz="2100" b="0" i="0" u="sng" strike="noStrike" cap="none">
                <a:solidFill>
                  <a:schemeClr val="hlink"/>
                </a:solidFill>
                <a:latin typeface="Helvetica Neue Light"/>
                <a:ea typeface="Helvetica Neue Light"/>
                <a:cs typeface="Helvetica Neue Light"/>
                <a:sym typeface="Helvetica Neue Light"/>
                <a:hlinkClick r:id="rId3"/>
              </a:rPr>
              <a:t>www.mysql.com</a:t>
            </a:r>
            <a:r>
              <a:rPr lang="pt-BR" sz="2100" b="0" i="0" u="none" strike="noStrike" cap="none">
                <a:solidFill>
                  <a:srgbClr val="222222"/>
                </a:solidFill>
                <a:latin typeface="Helvetica Neue Light"/>
                <a:ea typeface="Helvetica Neue Light"/>
                <a:cs typeface="Helvetica Neue Light"/>
                <a:sym typeface="Helvetica Neue Light"/>
              </a:rPr>
              <a:t> </a:t>
            </a:r>
            <a:endParaRPr sz="1400" b="0" i="0" u="none" strike="noStrike" cap="none">
              <a:solidFill>
                <a:srgbClr val="000000"/>
              </a:solidFill>
              <a:latin typeface="Arial"/>
              <a:ea typeface="Arial"/>
              <a:cs typeface="Arial"/>
              <a:sym typeface="Arial"/>
            </a:endParaRPr>
          </a:p>
        </p:txBody>
      </p:sp>
      <p:pic>
        <p:nvPicPr>
          <p:cNvPr id="657" name="Google Shape;657;p74"/>
          <p:cNvPicPr preferRelativeResize="0"/>
          <p:nvPr/>
        </p:nvPicPr>
        <p:blipFill rotWithShape="1">
          <a:blip r:embed="rId4">
            <a:alphaModFix/>
          </a:blip>
          <a:srcRect/>
          <a:stretch/>
        </p:blipFill>
        <p:spPr>
          <a:xfrm>
            <a:off x="5114464" y="1286602"/>
            <a:ext cx="4029413" cy="1994701"/>
          </a:xfrm>
          <a:prstGeom prst="rect">
            <a:avLst/>
          </a:prstGeom>
          <a:noFill/>
          <a:ln>
            <a:noFill/>
          </a:ln>
        </p:spPr>
      </p:pic>
      <p:pic>
        <p:nvPicPr>
          <p:cNvPr id="658" name="Google Shape;658;p74"/>
          <p:cNvPicPr preferRelativeResize="0"/>
          <p:nvPr/>
        </p:nvPicPr>
        <p:blipFill rotWithShape="1">
          <a:blip r:embed="rId5">
            <a:alphaModFix/>
          </a:blip>
          <a:srcRect/>
          <a:stretch/>
        </p:blipFill>
        <p:spPr>
          <a:xfrm>
            <a:off x="8173000" y="201850"/>
            <a:ext cx="753075" cy="753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5" name="Google Shape;665;p75"/>
          <p:cNvSpPr txBox="1"/>
          <p:nvPr/>
        </p:nvSpPr>
        <p:spPr>
          <a:xfrm>
            <a:off x="925875" y="1286600"/>
            <a:ext cx="7177800" cy="33729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1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Foi concebido para ser usado no </a:t>
            </a:r>
            <a:r>
              <a:rPr lang="pt-BR" sz="1800" b="1" i="0" u="none" strike="noStrike" cap="none">
                <a:solidFill>
                  <a:srgbClr val="222222"/>
                </a:solidFill>
                <a:highlight>
                  <a:srgbClr val="3CEFAB"/>
                </a:highlight>
                <a:latin typeface="Helvetica Neue"/>
                <a:ea typeface="Helvetica Neue"/>
                <a:cs typeface="Helvetica Neue"/>
                <a:sym typeface="Helvetica Neue"/>
              </a:rPr>
              <a:t>modelo cliente-servidor</a:t>
            </a:r>
            <a:r>
              <a:rPr lang="pt-BR" sz="1800" b="0" i="0" u="none" strike="noStrike" cap="none">
                <a:solidFill>
                  <a:srgbClr val="222222"/>
                </a:solidFill>
                <a:latin typeface="Helvetica Neue Light"/>
                <a:ea typeface="Helvetica Neue Light"/>
                <a:cs typeface="Helvetica Neue Light"/>
                <a:sym typeface="Helvetica Neue Light"/>
              </a:rPr>
              <a:t>. Deve ser instalado em um servidor, para que os clientes se conectem e utilizem a informação do banco de dados.</a:t>
            </a:r>
            <a:endParaRPr sz="14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100"/>
              <a:buFont typeface="Arial"/>
              <a:buNone/>
            </a:pPr>
            <a:endParaRPr sz="1800" b="0" i="0" u="none" strike="noStrike" cap="none">
              <a:solidFill>
                <a:srgbClr val="222222"/>
              </a:solidFill>
              <a:latin typeface="Helvetica Neue Light"/>
              <a:ea typeface="Helvetica Neue Light"/>
              <a:cs typeface="Helvetica Neue Light"/>
              <a:sym typeface="Helvetica Neue Light"/>
            </a:endParaRPr>
          </a:p>
          <a:p>
            <a:pPr marL="0" marR="0" lvl="0" indent="0" algn="ctr" rtl="0">
              <a:lnSpc>
                <a:spcPct val="150000"/>
              </a:lnSpc>
              <a:spcBef>
                <a:spcPts val="0"/>
              </a:spcBef>
              <a:spcAft>
                <a:spcPts val="0"/>
              </a:spcAft>
              <a:buClr>
                <a:srgbClr val="000000"/>
              </a:buClr>
              <a:buSzPts val="21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Suporta vários bancos de dados em um único motor e, para uma resposta efetiva, dependerá do hardware de processamento do servidor no qual for executado.</a:t>
            </a:r>
            <a:endParaRPr sz="1400" b="0" i="0" u="none" strike="noStrike" cap="none">
              <a:solidFill>
                <a:srgbClr val="000000"/>
              </a:solidFill>
              <a:latin typeface="Arial"/>
              <a:ea typeface="Arial"/>
              <a:cs typeface="Arial"/>
              <a:sym typeface="Arial"/>
            </a:endParaRPr>
          </a:p>
        </p:txBody>
      </p:sp>
      <p:pic>
        <p:nvPicPr>
          <p:cNvPr id="666" name="Google Shape;666;p75"/>
          <p:cNvPicPr preferRelativeResize="0"/>
          <p:nvPr/>
        </p:nvPicPr>
        <p:blipFill rotWithShape="1">
          <a:blip r:embed="rId3">
            <a:alphaModFix/>
          </a:blip>
          <a:srcRect/>
          <a:stretch/>
        </p:blipFill>
        <p:spPr>
          <a:xfrm>
            <a:off x="235575" y="216375"/>
            <a:ext cx="1578051" cy="781200"/>
          </a:xfrm>
          <a:prstGeom prst="rect">
            <a:avLst/>
          </a:prstGeom>
          <a:noFill/>
          <a:ln>
            <a:noFill/>
          </a:ln>
        </p:spPr>
      </p:pic>
      <p:pic>
        <p:nvPicPr>
          <p:cNvPr id="667" name="Google Shape;667;p75"/>
          <p:cNvPicPr preferRelativeResize="0"/>
          <p:nvPr/>
        </p:nvPicPr>
        <p:blipFill rotWithShape="1">
          <a:blip r:embed="rId4">
            <a:alphaModFix/>
          </a:blip>
          <a:srcRect/>
          <a:stretch/>
        </p:blipFill>
        <p:spPr>
          <a:xfrm>
            <a:off x="8173000" y="201850"/>
            <a:ext cx="753075" cy="753075"/>
          </a:xfrm>
          <a:prstGeom prst="rect">
            <a:avLst/>
          </a:prstGeom>
          <a:noFill/>
          <a:ln>
            <a:noFill/>
          </a:ln>
        </p:spPr>
      </p:pic>
      <p:sp>
        <p:nvSpPr>
          <p:cNvPr id="668" name="Google Shape;668;p75"/>
          <p:cNvSpPr txBox="1"/>
          <p:nvPr/>
        </p:nvSpPr>
        <p:spPr>
          <a:xfrm>
            <a:off x="3746175" y="300825"/>
            <a:ext cx="1771500" cy="710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Mysql</a:t>
            </a:r>
            <a:endParaRPr sz="36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5" name="Google Shape;675;p76"/>
          <p:cNvSpPr txBox="1"/>
          <p:nvPr/>
        </p:nvSpPr>
        <p:spPr>
          <a:xfrm>
            <a:off x="695375" y="1286600"/>
            <a:ext cx="2576700" cy="3372900"/>
          </a:xfrm>
          <a:prstGeom prst="rect">
            <a:avLst/>
          </a:prstGeom>
          <a:noFill/>
          <a:ln>
            <a:noFill/>
          </a:ln>
        </p:spPr>
        <p:txBody>
          <a:bodyPr spcFirstLastPara="1" wrap="square" lIns="91425" tIns="91425" rIns="91425" bIns="91425" anchor="t" anchorCtr="0">
            <a:noAutofit/>
          </a:bodyPr>
          <a:lstStyle/>
          <a:p>
            <a:pPr marL="457200" marR="0" lvl="0" indent="-361950" algn="l" rtl="0">
              <a:lnSpc>
                <a:spcPct val="115000"/>
              </a:lnSpc>
              <a:spcBef>
                <a:spcPts val="0"/>
              </a:spcBef>
              <a:spcAft>
                <a:spcPts val="0"/>
              </a:spcAft>
              <a:buClr>
                <a:srgbClr val="3CEFAB"/>
              </a:buClr>
              <a:buSzPts val="2100"/>
              <a:buFont typeface="Helvetica Neue Light"/>
              <a:buChar char="●"/>
            </a:pPr>
            <a:r>
              <a:rPr lang="pt-BR" sz="2100" b="0" i="0" u="none" strike="noStrike" cap="none">
                <a:solidFill>
                  <a:srgbClr val="222222"/>
                </a:solidFill>
                <a:latin typeface="Helvetica Neue Light"/>
                <a:ea typeface="Helvetica Neue Light"/>
                <a:cs typeface="Helvetica Neue Light"/>
                <a:sym typeface="Helvetica Neue Light"/>
              </a:rPr>
              <a:t>mysqld</a:t>
            </a:r>
            <a:endParaRPr sz="2100" b="0" i="0" u="none" strike="noStrike" cap="none">
              <a:solidFill>
                <a:srgbClr val="222222"/>
              </a:solidFill>
              <a:latin typeface="Helvetica Neue Light"/>
              <a:ea typeface="Helvetica Neue Light"/>
              <a:cs typeface="Helvetica Neue Light"/>
              <a:sym typeface="Helvetica Neue Light"/>
            </a:endParaRPr>
          </a:p>
          <a:p>
            <a:pPr marL="457200" marR="0" lvl="0" indent="0" algn="l" rtl="0">
              <a:lnSpc>
                <a:spcPct val="115000"/>
              </a:lnSpc>
              <a:spcBef>
                <a:spcPts val="0"/>
              </a:spcBef>
              <a:spcAft>
                <a:spcPts val="0"/>
              </a:spcAft>
              <a:buClr>
                <a:srgbClr val="000000"/>
              </a:buClr>
              <a:buSzPts val="2100"/>
              <a:buFont typeface="Arial"/>
              <a:buNone/>
            </a:pPr>
            <a:endParaRPr sz="2100" b="0" i="0" u="none" strike="noStrike" cap="none">
              <a:solidFill>
                <a:srgbClr val="222222"/>
              </a:solidFill>
              <a:latin typeface="Helvetica Neue Light"/>
              <a:ea typeface="Helvetica Neue Light"/>
              <a:cs typeface="Helvetica Neue Light"/>
              <a:sym typeface="Helvetica Neue Light"/>
            </a:endParaRPr>
          </a:p>
          <a:p>
            <a:pPr marL="457200" marR="0" lvl="0" indent="-361950" algn="l" rtl="0">
              <a:lnSpc>
                <a:spcPct val="115000"/>
              </a:lnSpc>
              <a:spcBef>
                <a:spcPts val="0"/>
              </a:spcBef>
              <a:spcAft>
                <a:spcPts val="0"/>
              </a:spcAft>
              <a:buClr>
                <a:srgbClr val="3CEFAB"/>
              </a:buClr>
              <a:buSzPts val="2100"/>
              <a:buFont typeface="Helvetica Neue Light"/>
              <a:buChar char="●"/>
            </a:pPr>
            <a:r>
              <a:rPr lang="pt-BR" sz="2100" b="0" i="0" u="none" strike="noStrike" cap="none">
                <a:solidFill>
                  <a:srgbClr val="222222"/>
                </a:solidFill>
                <a:latin typeface="Helvetica Neue Light"/>
                <a:ea typeface="Helvetica Neue Light"/>
                <a:cs typeface="Helvetica Neue Light"/>
                <a:sym typeface="Helvetica Neue Light"/>
              </a:rPr>
              <a:t>mysql</a:t>
            </a:r>
            <a:endParaRPr sz="2100" b="0" i="0" u="none" strike="noStrike" cap="none">
              <a:solidFill>
                <a:srgbClr val="222222"/>
              </a:solidFill>
              <a:latin typeface="Helvetica Neue Light"/>
              <a:ea typeface="Helvetica Neue Light"/>
              <a:cs typeface="Helvetica Neue Light"/>
              <a:sym typeface="Helvetica Neue Light"/>
            </a:endParaRPr>
          </a:p>
          <a:p>
            <a:pPr marL="457200" marR="0" lvl="0" indent="0" algn="l" rtl="0">
              <a:lnSpc>
                <a:spcPct val="115000"/>
              </a:lnSpc>
              <a:spcBef>
                <a:spcPts val="0"/>
              </a:spcBef>
              <a:spcAft>
                <a:spcPts val="0"/>
              </a:spcAft>
              <a:buClr>
                <a:srgbClr val="000000"/>
              </a:buClr>
              <a:buSzPts val="2100"/>
              <a:buFont typeface="Arial"/>
              <a:buNone/>
            </a:pPr>
            <a:endParaRPr sz="2100" b="0" i="0" u="none" strike="noStrike" cap="none">
              <a:solidFill>
                <a:srgbClr val="222222"/>
              </a:solidFill>
              <a:latin typeface="Helvetica Neue Light"/>
              <a:ea typeface="Helvetica Neue Light"/>
              <a:cs typeface="Helvetica Neue Light"/>
              <a:sym typeface="Helvetica Neue Light"/>
            </a:endParaRPr>
          </a:p>
          <a:p>
            <a:pPr marL="457200" marR="0" lvl="0" indent="-361950" algn="l" rtl="0">
              <a:lnSpc>
                <a:spcPct val="115000"/>
              </a:lnSpc>
              <a:spcBef>
                <a:spcPts val="0"/>
              </a:spcBef>
              <a:spcAft>
                <a:spcPts val="0"/>
              </a:spcAft>
              <a:buClr>
                <a:srgbClr val="3CEFAB"/>
              </a:buClr>
              <a:buSzPts val="2100"/>
              <a:buFont typeface="Helvetica Neue Light"/>
              <a:buChar char="●"/>
            </a:pPr>
            <a:r>
              <a:rPr lang="pt-BR" sz="2100" b="0" i="0" u="none" strike="noStrike" cap="none">
                <a:solidFill>
                  <a:srgbClr val="222222"/>
                </a:solidFill>
                <a:latin typeface="Helvetica Neue Light"/>
                <a:ea typeface="Helvetica Neue Light"/>
                <a:cs typeface="Helvetica Neue Light"/>
                <a:sym typeface="Helvetica Neue Light"/>
              </a:rPr>
              <a:t>mysqlimport</a:t>
            </a:r>
            <a:endParaRPr sz="2100" b="0" i="0" u="none" strike="noStrike" cap="none">
              <a:solidFill>
                <a:srgbClr val="222222"/>
              </a:solidFill>
              <a:latin typeface="Helvetica Neue Light"/>
              <a:ea typeface="Helvetica Neue Light"/>
              <a:cs typeface="Helvetica Neue Light"/>
              <a:sym typeface="Helvetica Neue Light"/>
            </a:endParaRPr>
          </a:p>
          <a:p>
            <a:pPr marL="457200" marR="0" lvl="0" indent="0" algn="l" rtl="0">
              <a:lnSpc>
                <a:spcPct val="115000"/>
              </a:lnSpc>
              <a:spcBef>
                <a:spcPts val="0"/>
              </a:spcBef>
              <a:spcAft>
                <a:spcPts val="0"/>
              </a:spcAft>
              <a:buClr>
                <a:srgbClr val="000000"/>
              </a:buClr>
              <a:buSzPts val="2100"/>
              <a:buFont typeface="Arial"/>
              <a:buNone/>
            </a:pPr>
            <a:endParaRPr sz="2100" b="0" i="0" u="none" strike="noStrike" cap="none">
              <a:solidFill>
                <a:srgbClr val="222222"/>
              </a:solidFill>
              <a:latin typeface="Helvetica Neue Light"/>
              <a:ea typeface="Helvetica Neue Light"/>
              <a:cs typeface="Helvetica Neue Light"/>
              <a:sym typeface="Helvetica Neue Light"/>
            </a:endParaRPr>
          </a:p>
          <a:p>
            <a:pPr marL="457200" marR="0" lvl="0" indent="-361950" algn="l" rtl="0">
              <a:lnSpc>
                <a:spcPct val="115000"/>
              </a:lnSpc>
              <a:spcBef>
                <a:spcPts val="0"/>
              </a:spcBef>
              <a:spcAft>
                <a:spcPts val="0"/>
              </a:spcAft>
              <a:buClr>
                <a:srgbClr val="3CEFAB"/>
              </a:buClr>
              <a:buSzPts val="2100"/>
              <a:buFont typeface="Helvetica Neue Light"/>
              <a:buChar char="●"/>
            </a:pPr>
            <a:r>
              <a:rPr lang="pt-BR" sz="2100" b="0" i="0" u="none" strike="noStrike" cap="none">
                <a:solidFill>
                  <a:srgbClr val="222222"/>
                </a:solidFill>
                <a:latin typeface="Helvetica Neue Light"/>
                <a:ea typeface="Helvetica Neue Light"/>
                <a:cs typeface="Helvetica Neue Light"/>
                <a:sym typeface="Helvetica Neue Light"/>
              </a:rPr>
              <a:t>mysqladmin</a:t>
            </a:r>
            <a:endParaRPr sz="2100" b="0" i="0" u="none" strike="noStrike" cap="none">
              <a:solidFill>
                <a:srgbClr val="222222"/>
              </a:solidFill>
              <a:latin typeface="Helvetica Neue Light"/>
              <a:ea typeface="Helvetica Neue Light"/>
              <a:cs typeface="Helvetica Neue Light"/>
              <a:sym typeface="Helvetica Neue Light"/>
            </a:endParaRPr>
          </a:p>
        </p:txBody>
      </p:sp>
      <p:sp>
        <p:nvSpPr>
          <p:cNvPr id="676" name="Google Shape;676;p76"/>
          <p:cNvSpPr txBox="1"/>
          <p:nvPr/>
        </p:nvSpPr>
        <p:spPr>
          <a:xfrm>
            <a:off x="3272075" y="1286600"/>
            <a:ext cx="2576700" cy="3372900"/>
          </a:xfrm>
          <a:prstGeom prst="rect">
            <a:avLst/>
          </a:prstGeom>
          <a:noFill/>
          <a:ln>
            <a:noFill/>
          </a:ln>
        </p:spPr>
        <p:txBody>
          <a:bodyPr spcFirstLastPara="1" wrap="square" lIns="91425" tIns="91425" rIns="91425" bIns="91425" anchor="t" anchorCtr="0">
            <a:noAutofit/>
          </a:bodyPr>
          <a:lstStyle/>
          <a:p>
            <a:pPr marL="457200" marR="0" lvl="0" indent="-361950" algn="l" rtl="0">
              <a:lnSpc>
                <a:spcPct val="115000"/>
              </a:lnSpc>
              <a:spcBef>
                <a:spcPts val="0"/>
              </a:spcBef>
              <a:spcAft>
                <a:spcPts val="0"/>
              </a:spcAft>
              <a:buClr>
                <a:srgbClr val="3CEFAB"/>
              </a:buClr>
              <a:buSzPts val="2100"/>
              <a:buFont typeface="Helvetica Neue Light"/>
              <a:buChar char="●"/>
            </a:pPr>
            <a:r>
              <a:rPr lang="pt-BR" sz="2100" b="0" i="0" u="none" strike="noStrike" cap="none">
                <a:solidFill>
                  <a:srgbClr val="222222"/>
                </a:solidFill>
                <a:latin typeface="Helvetica Neue Light"/>
                <a:ea typeface="Helvetica Neue Light"/>
                <a:cs typeface="Helvetica Neue Light"/>
                <a:sym typeface="Helvetica Neue Light"/>
              </a:rPr>
              <a:t>mysqldump</a:t>
            </a:r>
            <a:endParaRPr sz="2100" b="0" i="0" u="none" strike="noStrike" cap="none">
              <a:solidFill>
                <a:srgbClr val="222222"/>
              </a:solidFill>
              <a:latin typeface="Helvetica Neue Light"/>
              <a:ea typeface="Helvetica Neue Light"/>
              <a:cs typeface="Helvetica Neue Light"/>
              <a:sym typeface="Helvetica Neue Light"/>
            </a:endParaRPr>
          </a:p>
          <a:p>
            <a:pPr marL="457200" marR="0" lvl="0" indent="0" algn="l" rtl="0">
              <a:lnSpc>
                <a:spcPct val="115000"/>
              </a:lnSpc>
              <a:spcBef>
                <a:spcPts val="0"/>
              </a:spcBef>
              <a:spcAft>
                <a:spcPts val="0"/>
              </a:spcAft>
              <a:buClr>
                <a:srgbClr val="000000"/>
              </a:buClr>
              <a:buSzPts val="2100"/>
              <a:buFont typeface="Arial"/>
              <a:buNone/>
            </a:pPr>
            <a:endParaRPr sz="2100" b="0" i="0" u="none" strike="noStrike" cap="none">
              <a:solidFill>
                <a:srgbClr val="222222"/>
              </a:solidFill>
              <a:latin typeface="Helvetica Neue Light"/>
              <a:ea typeface="Helvetica Neue Light"/>
              <a:cs typeface="Helvetica Neue Light"/>
              <a:sym typeface="Helvetica Neue Light"/>
            </a:endParaRPr>
          </a:p>
          <a:p>
            <a:pPr marL="457200" marR="0" lvl="0" indent="-361950" algn="l" rtl="0">
              <a:lnSpc>
                <a:spcPct val="115000"/>
              </a:lnSpc>
              <a:spcBef>
                <a:spcPts val="0"/>
              </a:spcBef>
              <a:spcAft>
                <a:spcPts val="0"/>
              </a:spcAft>
              <a:buClr>
                <a:srgbClr val="3CEFAB"/>
              </a:buClr>
              <a:buSzPts val="2100"/>
              <a:buFont typeface="Helvetica Neue Light"/>
              <a:buChar char="●"/>
            </a:pPr>
            <a:r>
              <a:rPr lang="pt-BR" sz="2100" b="0" i="0" u="none" strike="noStrike" cap="none">
                <a:solidFill>
                  <a:srgbClr val="222222"/>
                </a:solidFill>
                <a:latin typeface="Helvetica Neue Light"/>
                <a:ea typeface="Helvetica Neue Light"/>
                <a:cs typeface="Helvetica Neue Light"/>
                <a:sym typeface="Helvetica Neue Light"/>
              </a:rPr>
              <a:t>mysqlexport</a:t>
            </a:r>
            <a:endParaRPr sz="2100" b="0" i="0" u="none" strike="noStrike" cap="none">
              <a:solidFill>
                <a:srgbClr val="222222"/>
              </a:solidFill>
              <a:latin typeface="Helvetica Neue Light"/>
              <a:ea typeface="Helvetica Neue Light"/>
              <a:cs typeface="Helvetica Neue Light"/>
              <a:sym typeface="Helvetica Neue Light"/>
            </a:endParaRPr>
          </a:p>
          <a:p>
            <a:pPr marL="457200" marR="0" lvl="0" indent="0" algn="l" rtl="0">
              <a:lnSpc>
                <a:spcPct val="115000"/>
              </a:lnSpc>
              <a:spcBef>
                <a:spcPts val="0"/>
              </a:spcBef>
              <a:spcAft>
                <a:spcPts val="0"/>
              </a:spcAft>
              <a:buClr>
                <a:srgbClr val="000000"/>
              </a:buClr>
              <a:buSzPts val="2100"/>
              <a:buFont typeface="Arial"/>
              <a:buNone/>
            </a:pPr>
            <a:endParaRPr sz="2100" b="0" i="0" u="none" strike="noStrike" cap="none">
              <a:solidFill>
                <a:srgbClr val="222222"/>
              </a:solidFill>
              <a:latin typeface="Helvetica Neue Light"/>
              <a:ea typeface="Helvetica Neue Light"/>
              <a:cs typeface="Helvetica Neue Light"/>
              <a:sym typeface="Helvetica Neue Light"/>
            </a:endParaRPr>
          </a:p>
          <a:p>
            <a:pPr marL="457200" marR="0" lvl="0" indent="-361950" algn="l" rtl="0">
              <a:lnSpc>
                <a:spcPct val="115000"/>
              </a:lnSpc>
              <a:spcBef>
                <a:spcPts val="0"/>
              </a:spcBef>
              <a:spcAft>
                <a:spcPts val="0"/>
              </a:spcAft>
              <a:buClr>
                <a:srgbClr val="3CEFAB"/>
              </a:buClr>
              <a:buSzPts val="2100"/>
              <a:buFont typeface="Helvetica Neue Light"/>
              <a:buChar char="●"/>
            </a:pPr>
            <a:r>
              <a:rPr lang="pt-BR" sz="2100" b="0" i="0" u="none" strike="noStrike" cap="none">
                <a:solidFill>
                  <a:srgbClr val="222222"/>
                </a:solidFill>
                <a:latin typeface="Helvetica Neue Light"/>
                <a:ea typeface="Helvetica Neue Light"/>
                <a:cs typeface="Helvetica Neue Light"/>
                <a:sym typeface="Helvetica Neue Light"/>
              </a:rPr>
              <a:t>mysqlcheck</a:t>
            </a:r>
            <a:endParaRPr sz="2100" b="0" i="0" u="none" strike="noStrike" cap="none">
              <a:solidFill>
                <a:srgbClr val="222222"/>
              </a:solidFill>
              <a:latin typeface="Helvetica Neue Light"/>
              <a:ea typeface="Helvetica Neue Light"/>
              <a:cs typeface="Helvetica Neue Light"/>
              <a:sym typeface="Helvetica Neue Light"/>
            </a:endParaRPr>
          </a:p>
        </p:txBody>
      </p:sp>
      <p:sp>
        <p:nvSpPr>
          <p:cNvPr id="677" name="Google Shape;677;p76"/>
          <p:cNvSpPr txBox="1"/>
          <p:nvPr/>
        </p:nvSpPr>
        <p:spPr>
          <a:xfrm>
            <a:off x="5848775" y="1286600"/>
            <a:ext cx="2576700" cy="3372900"/>
          </a:xfrm>
          <a:prstGeom prst="rect">
            <a:avLst/>
          </a:prstGeom>
          <a:noFill/>
          <a:ln>
            <a:noFill/>
          </a:ln>
        </p:spPr>
        <p:txBody>
          <a:bodyPr spcFirstLastPara="1" wrap="square" lIns="91425" tIns="91425" rIns="91425" bIns="91425" anchor="t" anchorCtr="0">
            <a:noAutofit/>
          </a:bodyPr>
          <a:lstStyle/>
          <a:p>
            <a:pPr marL="457200" marR="0" lvl="0" indent="-361950" algn="l" rtl="0">
              <a:lnSpc>
                <a:spcPct val="115000"/>
              </a:lnSpc>
              <a:spcBef>
                <a:spcPts val="0"/>
              </a:spcBef>
              <a:spcAft>
                <a:spcPts val="0"/>
              </a:spcAft>
              <a:buClr>
                <a:srgbClr val="3CEFAB"/>
              </a:buClr>
              <a:buSzPts val="2100"/>
              <a:buFont typeface="Helvetica Neue Light"/>
              <a:buChar char="●"/>
            </a:pPr>
            <a:r>
              <a:rPr lang="pt-BR" sz="2100" b="0" i="0" u="none" strike="noStrike" cap="none">
                <a:solidFill>
                  <a:srgbClr val="222222"/>
                </a:solidFill>
                <a:latin typeface="Helvetica Neue Light"/>
                <a:ea typeface="Helvetica Neue Light"/>
                <a:cs typeface="Helvetica Neue Light"/>
                <a:sym typeface="Helvetica Neue Light"/>
              </a:rPr>
              <a:t>myisamchk</a:t>
            </a:r>
            <a:endParaRPr sz="2100" b="0" i="0" u="none" strike="noStrike" cap="none">
              <a:solidFill>
                <a:srgbClr val="222222"/>
              </a:solidFill>
              <a:latin typeface="Helvetica Neue Light"/>
              <a:ea typeface="Helvetica Neue Light"/>
              <a:cs typeface="Helvetica Neue Light"/>
              <a:sym typeface="Helvetica Neue Light"/>
            </a:endParaRPr>
          </a:p>
          <a:p>
            <a:pPr marL="457200" marR="0" lvl="0" indent="0" algn="l" rtl="0">
              <a:lnSpc>
                <a:spcPct val="115000"/>
              </a:lnSpc>
              <a:spcBef>
                <a:spcPts val="0"/>
              </a:spcBef>
              <a:spcAft>
                <a:spcPts val="0"/>
              </a:spcAft>
              <a:buClr>
                <a:srgbClr val="000000"/>
              </a:buClr>
              <a:buSzPts val="2100"/>
              <a:buFont typeface="Arial"/>
              <a:buNone/>
            </a:pPr>
            <a:endParaRPr sz="2100" b="0" i="0" u="none" strike="noStrike" cap="none">
              <a:solidFill>
                <a:srgbClr val="222222"/>
              </a:solidFill>
              <a:latin typeface="Helvetica Neue Light"/>
              <a:ea typeface="Helvetica Neue Light"/>
              <a:cs typeface="Helvetica Neue Light"/>
              <a:sym typeface="Helvetica Neue Light"/>
            </a:endParaRPr>
          </a:p>
          <a:p>
            <a:pPr marL="457200" marR="0" lvl="0" indent="-361950" algn="l" rtl="0">
              <a:lnSpc>
                <a:spcPct val="115000"/>
              </a:lnSpc>
              <a:spcBef>
                <a:spcPts val="0"/>
              </a:spcBef>
              <a:spcAft>
                <a:spcPts val="0"/>
              </a:spcAft>
              <a:buClr>
                <a:srgbClr val="3CEFAB"/>
              </a:buClr>
              <a:buSzPts val="2100"/>
              <a:buFont typeface="Helvetica Neue Light"/>
              <a:buChar char="●"/>
            </a:pPr>
            <a:r>
              <a:rPr lang="pt-BR" sz="2100" b="0" i="0" u="none" strike="noStrike" cap="none">
                <a:solidFill>
                  <a:srgbClr val="222222"/>
                </a:solidFill>
                <a:latin typeface="Helvetica Neue Light"/>
                <a:ea typeface="Helvetica Neue Light"/>
                <a:cs typeface="Helvetica Neue Light"/>
                <a:sym typeface="Helvetica Neue Light"/>
              </a:rPr>
              <a:t>myisampack</a:t>
            </a:r>
            <a:endParaRPr sz="2100" b="0" i="0" u="none" strike="noStrike" cap="none">
              <a:solidFill>
                <a:srgbClr val="222222"/>
              </a:solidFill>
              <a:latin typeface="Helvetica Neue Light"/>
              <a:ea typeface="Helvetica Neue Light"/>
              <a:cs typeface="Helvetica Neue Light"/>
              <a:sym typeface="Helvetica Neue Light"/>
            </a:endParaRPr>
          </a:p>
        </p:txBody>
      </p:sp>
      <p:pic>
        <p:nvPicPr>
          <p:cNvPr id="678" name="Google Shape;678;p76"/>
          <p:cNvPicPr preferRelativeResize="0"/>
          <p:nvPr/>
        </p:nvPicPr>
        <p:blipFill rotWithShape="1">
          <a:blip r:embed="rId3">
            <a:alphaModFix/>
          </a:blip>
          <a:srcRect/>
          <a:stretch/>
        </p:blipFill>
        <p:spPr>
          <a:xfrm>
            <a:off x="235575" y="216375"/>
            <a:ext cx="1578051" cy="781200"/>
          </a:xfrm>
          <a:prstGeom prst="rect">
            <a:avLst/>
          </a:prstGeom>
          <a:noFill/>
          <a:ln>
            <a:noFill/>
          </a:ln>
        </p:spPr>
      </p:pic>
      <p:pic>
        <p:nvPicPr>
          <p:cNvPr id="679" name="Google Shape;679;p76"/>
          <p:cNvPicPr preferRelativeResize="0"/>
          <p:nvPr/>
        </p:nvPicPr>
        <p:blipFill rotWithShape="1">
          <a:blip r:embed="rId4">
            <a:alphaModFix/>
          </a:blip>
          <a:srcRect/>
          <a:stretch/>
        </p:blipFill>
        <p:spPr>
          <a:xfrm>
            <a:off x="8173000" y="201850"/>
            <a:ext cx="753075" cy="753075"/>
          </a:xfrm>
          <a:prstGeom prst="rect">
            <a:avLst/>
          </a:prstGeom>
          <a:noFill/>
          <a:ln>
            <a:noFill/>
          </a:ln>
        </p:spPr>
      </p:pic>
      <p:sp>
        <p:nvSpPr>
          <p:cNvPr id="680" name="Google Shape;680;p76"/>
          <p:cNvSpPr txBox="1"/>
          <p:nvPr/>
        </p:nvSpPr>
        <p:spPr>
          <a:xfrm>
            <a:off x="2542500" y="251925"/>
            <a:ext cx="4059000" cy="710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Componentes Mysql</a:t>
            </a:r>
            <a:endParaRPr sz="36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5" name="Google Shape;705;p79"/>
          <p:cNvSpPr txBox="1"/>
          <p:nvPr/>
        </p:nvSpPr>
        <p:spPr>
          <a:xfrm>
            <a:off x="621975" y="224625"/>
            <a:ext cx="60681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Mysql Workbench</a:t>
            </a:r>
            <a:endParaRPr sz="3600" b="0" i="0" u="none" strike="noStrike" cap="none">
              <a:solidFill>
                <a:srgbClr val="000000"/>
              </a:solidFill>
              <a:latin typeface="Arial"/>
              <a:ea typeface="Arial"/>
              <a:cs typeface="Arial"/>
              <a:sym typeface="Arial"/>
            </a:endParaRPr>
          </a:p>
        </p:txBody>
      </p:sp>
      <p:sp>
        <p:nvSpPr>
          <p:cNvPr id="706" name="Google Shape;706;p79"/>
          <p:cNvSpPr txBox="1"/>
          <p:nvPr/>
        </p:nvSpPr>
        <p:spPr>
          <a:xfrm>
            <a:off x="491509" y="892668"/>
            <a:ext cx="7825500" cy="1049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1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É uma ferramenta visual que permite criar e administrar bancos de dados de forma gráfica.</a:t>
            </a:r>
            <a:endParaRPr sz="1400" b="0" i="0" u="none" strike="noStrike" cap="none">
              <a:solidFill>
                <a:srgbClr val="000000"/>
              </a:solidFill>
              <a:latin typeface="Arial"/>
              <a:ea typeface="Arial"/>
              <a:cs typeface="Arial"/>
              <a:sym typeface="Arial"/>
            </a:endParaRPr>
          </a:p>
        </p:txBody>
      </p:sp>
      <p:sp>
        <p:nvSpPr>
          <p:cNvPr id="707" name="Google Shape;707;p79"/>
          <p:cNvSpPr txBox="1"/>
          <p:nvPr/>
        </p:nvSpPr>
        <p:spPr>
          <a:xfrm>
            <a:off x="491509" y="1988705"/>
            <a:ext cx="5100600" cy="2262127"/>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1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Este software integra:</a:t>
            </a:r>
            <a:endParaRPr sz="1400" b="0" i="0" u="none" strike="noStrike" cap="none">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3CEFAB"/>
              </a:buClr>
              <a:buSzPts val="1800"/>
              <a:buFont typeface="Helvetica Neue Light"/>
              <a:buChar char="●"/>
            </a:pPr>
            <a:r>
              <a:rPr lang="pt-BR" sz="1800" b="0" i="0" u="none" strike="noStrike" cap="none">
                <a:solidFill>
                  <a:srgbClr val="222222"/>
                </a:solidFill>
                <a:latin typeface="Helvetica Neue Light"/>
                <a:ea typeface="Helvetica Neue Light"/>
                <a:cs typeface="Helvetica Neue Light"/>
                <a:sym typeface="Helvetica Neue Light"/>
              </a:rPr>
              <a:t>o</a:t>
            </a:r>
            <a:r>
              <a:rPr lang="pt-BR" sz="1800" b="0" i="1" u="none" strike="noStrike" cap="none">
                <a:solidFill>
                  <a:srgbClr val="222222"/>
                </a:solidFill>
                <a:latin typeface="Helvetica Neue Light"/>
                <a:ea typeface="Helvetica Neue Light"/>
                <a:cs typeface="Helvetica Neue Light"/>
                <a:sym typeface="Helvetica Neue Light"/>
              </a:rPr>
              <a:t> design</a:t>
            </a:r>
            <a:r>
              <a:rPr lang="pt-BR" sz="1800" b="0" i="0" u="none" strike="noStrike" cap="none">
                <a:solidFill>
                  <a:srgbClr val="222222"/>
                </a:solidFill>
                <a:latin typeface="Helvetica Neue Light"/>
                <a:ea typeface="Helvetica Neue Light"/>
                <a:cs typeface="Helvetica Neue Light"/>
                <a:sym typeface="Helvetica Neue Light"/>
              </a:rPr>
              <a:t> das DBs;</a:t>
            </a:r>
            <a:endParaRPr sz="1400" b="0" i="0" u="none" strike="noStrike" cap="none">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3CEFAB"/>
              </a:buClr>
              <a:buSzPts val="1800"/>
              <a:buFont typeface="Helvetica Neue Light"/>
              <a:buChar char="●"/>
            </a:pPr>
            <a:r>
              <a:rPr lang="pt-BR" sz="1800" b="0" i="0" u="none" strike="noStrike" cap="none">
                <a:solidFill>
                  <a:srgbClr val="222222"/>
                </a:solidFill>
                <a:latin typeface="Helvetica Neue Light"/>
                <a:ea typeface="Helvetica Neue Light"/>
                <a:cs typeface="Helvetica Neue Light"/>
                <a:sym typeface="Helvetica Neue Light"/>
              </a:rPr>
              <a:t>o desenvolvimento das DBs;</a:t>
            </a:r>
            <a:endParaRPr sz="1400" b="0" i="0" u="none" strike="noStrike" cap="none">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3CEFAB"/>
              </a:buClr>
              <a:buSzPts val="1800"/>
              <a:buFont typeface="Helvetica Neue Light"/>
              <a:buChar char="●"/>
            </a:pPr>
            <a:r>
              <a:rPr lang="pt-BR" sz="1800" b="0" i="0" u="none" strike="noStrike" cap="none">
                <a:solidFill>
                  <a:srgbClr val="222222"/>
                </a:solidFill>
                <a:latin typeface="Helvetica Neue Light"/>
                <a:ea typeface="Helvetica Neue Light"/>
                <a:cs typeface="Helvetica Neue Light"/>
                <a:sym typeface="Helvetica Neue Light"/>
              </a:rPr>
              <a:t>a administração das DBs; e</a:t>
            </a:r>
            <a:endParaRPr sz="1400" b="0" i="0" u="none" strike="noStrike" cap="none">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3CEFAB"/>
              </a:buClr>
              <a:buSzPts val="1800"/>
              <a:buFont typeface="Helvetica Neue Light"/>
              <a:buChar char="●"/>
            </a:pPr>
            <a:r>
              <a:rPr lang="pt-BR" sz="1800" b="0" i="0" u="none" strike="noStrike" cap="none">
                <a:solidFill>
                  <a:srgbClr val="222222"/>
                </a:solidFill>
                <a:latin typeface="Helvetica Neue Light"/>
                <a:ea typeface="Helvetica Neue Light"/>
                <a:cs typeface="Helvetica Neue Light"/>
                <a:sym typeface="Helvetica Neue Light"/>
              </a:rPr>
              <a:t>a manutenção das DBs.</a:t>
            </a:r>
            <a:endParaRPr sz="1400" b="0" i="0" u="none" strike="noStrike" cap="none">
              <a:solidFill>
                <a:srgbClr val="000000"/>
              </a:solidFill>
              <a:latin typeface="Arial"/>
              <a:ea typeface="Arial"/>
              <a:cs typeface="Arial"/>
              <a:sym typeface="Arial"/>
            </a:endParaRPr>
          </a:p>
        </p:txBody>
      </p:sp>
      <p:pic>
        <p:nvPicPr>
          <p:cNvPr id="708" name="Google Shape;708;p79"/>
          <p:cNvPicPr preferRelativeResize="0"/>
          <p:nvPr/>
        </p:nvPicPr>
        <p:blipFill rotWithShape="1">
          <a:blip r:embed="rId3">
            <a:alphaModFix/>
          </a:blip>
          <a:srcRect/>
          <a:stretch/>
        </p:blipFill>
        <p:spPr>
          <a:xfrm>
            <a:off x="8172675" y="224625"/>
            <a:ext cx="710100" cy="710100"/>
          </a:xfrm>
          <a:prstGeom prst="rect">
            <a:avLst/>
          </a:prstGeom>
          <a:noFill/>
          <a:ln>
            <a:noFill/>
          </a:ln>
        </p:spPr>
      </p:pic>
      <p:pic>
        <p:nvPicPr>
          <p:cNvPr id="709" name="Google Shape;709;p79"/>
          <p:cNvPicPr preferRelativeResize="0"/>
          <p:nvPr/>
        </p:nvPicPr>
        <p:blipFill rotWithShape="1">
          <a:blip r:embed="rId4">
            <a:alphaModFix/>
          </a:blip>
          <a:srcRect/>
          <a:stretch/>
        </p:blipFill>
        <p:spPr>
          <a:xfrm>
            <a:off x="3975975" y="1715112"/>
            <a:ext cx="4978450" cy="2657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80"/>
          <p:cNvSpPr/>
          <p:nvPr/>
        </p:nvSpPr>
        <p:spPr>
          <a:xfrm>
            <a:off x="-7175" y="7175"/>
            <a:ext cx="2198100" cy="5143500"/>
          </a:xfrm>
          <a:prstGeom prst="rect">
            <a:avLst/>
          </a:prstGeom>
          <a:gradFill>
            <a:gsLst>
              <a:gs pos="0">
                <a:srgbClr val="424242"/>
              </a:gs>
              <a:gs pos="100000">
                <a:srgbClr val="01010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80"/>
          <p:cNvSpPr txBox="1"/>
          <p:nvPr/>
        </p:nvSpPr>
        <p:spPr>
          <a:xfrm>
            <a:off x="2191025" y="224625"/>
            <a:ext cx="44991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Painel Schemas</a:t>
            </a:r>
            <a:endParaRPr sz="3600" b="0" i="0" u="none" strike="noStrike" cap="none">
              <a:solidFill>
                <a:srgbClr val="000000"/>
              </a:solidFill>
              <a:latin typeface="Arial"/>
              <a:ea typeface="Arial"/>
              <a:cs typeface="Arial"/>
              <a:sym typeface="Arial"/>
            </a:endParaRPr>
          </a:p>
        </p:txBody>
      </p:sp>
      <p:sp>
        <p:nvSpPr>
          <p:cNvPr id="718" name="Google Shape;718;p80"/>
          <p:cNvSpPr txBox="1"/>
          <p:nvPr/>
        </p:nvSpPr>
        <p:spPr>
          <a:xfrm>
            <a:off x="2442450" y="1134200"/>
            <a:ext cx="6551100" cy="870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O </a:t>
            </a:r>
            <a:r>
              <a:rPr lang="pt-BR" sz="1800" b="1" i="0" u="none" strike="noStrike" cap="none">
                <a:solidFill>
                  <a:srgbClr val="222222"/>
                </a:solidFill>
                <a:highlight>
                  <a:srgbClr val="3CEFAB"/>
                </a:highlight>
                <a:latin typeface="Helvetica Neue"/>
                <a:ea typeface="Helvetica Neue"/>
                <a:cs typeface="Helvetica Neue"/>
                <a:sym typeface="Helvetica Neue"/>
              </a:rPr>
              <a:t>Painel Schemas</a:t>
            </a:r>
            <a:r>
              <a:rPr lang="pt-BR" sz="1800" b="0" i="0" u="none" strike="noStrike" cap="none">
                <a:solidFill>
                  <a:srgbClr val="222222"/>
                </a:solidFill>
                <a:latin typeface="Helvetica Neue Light"/>
                <a:ea typeface="Helvetica Neue Light"/>
                <a:cs typeface="Helvetica Neue Light"/>
                <a:sym typeface="Helvetica Neue Light"/>
              </a:rPr>
              <a:t> lista para nós todos os bancos de dados que tenhamos, junto com seus objetos.</a:t>
            </a:r>
            <a:endParaRPr sz="2100" b="0" i="0" u="none" strike="noStrike" cap="none">
              <a:solidFill>
                <a:srgbClr val="222222"/>
              </a:solidFill>
              <a:latin typeface="Helvetica Neue Light"/>
              <a:ea typeface="Helvetica Neue Light"/>
              <a:cs typeface="Helvetica Neue Light"/>
              <a:sym typeface="Helvetica Neue Light"/>
            </a:endParaRPr>
          </a:p>
        </p:txBody>
      </p:sp>
      <p:sp>
        <p:nvSpPr>
          <p:cNvPr id="719" name="Google Shape;719;p80"/>
          <p:cNvSpPr txBox="1"/>
          <p:nvPr/>
        </p:nvSpPr>
        <p:spPr>
          <a:xfrm>
            <a:off x="2480150" y="2329850"/>
            <a:ext cx="6513600" cy="8772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Podemos navegar cada objeto por meio do </a:t>
            </a:r>
            <a:r>
              <a:rPr lang="pt-BR" sz="1800" b="1" i="0" u="none" strike="noStrike" cap="none">
                <a:solidFill>
                  <a:srgbClr val="222222"/>
                </a:solidFill>
                <a:highlight>
                  <a:srgbClr val="3CEFAB"/>
                </a:highlight>
                <a:latin typeface="Helvetica Neue"/>
                <a:ea typeface="Helvetica Neue"/>
                <a:cs typeface="Helvetica Neue"/>
                <a:sym typeface="Helvetica Neue"/>
              </a:rPr>
              <a:t>menu de árvore</a:t>
            </a:r>
            <a:r>
              <a:rPr lang="pt-BR" sz="1800" b="0" i="0" u="none" strike="noStrike" cap="none">
                <a:solidFill>
                  <a:srgbClr val="222222"/>
                </a:solidFill>
                <a:latin typeface="Helvetica Neue Light"/>
                <a:ea typeface="Helvetica Neue Light"/>
                <a:cs typeface="Helvetica Neue Light"/>
                <a:sym typeface="Helvetica Neue Light"/>
              </a:rPr>
              <a:t>, para ver suas propriedades e ações.</a:t>
            </a:r>
            <a:endParaRPr sz="1800" b="0" i="0" u="none" strike="noStrike" cap="none">
              <a:solidFill>
                <a:srgbClr val="000000"/>
              </a:solidFill>
              <a:latin typeface="Calibri"/>
              <a:ea typeface="Calibri"/>
              <a:cs typeface="Calibri"/>
              <a:sym typeface="Calibri"/>
            </a:endParaRPr>
          </a:p>
        </p:txBody>
      </p:sp>
      <p:sp>
        <p:nvSpPr>
          <p:cNvPr id="720" name="Google Shape;720;p80"/>
          <p:cNvSpPr txBox="1"/>
          <p:nvPr/>
        </p:nvSpPr>
        <p:spPr>
          <a:xfrm>
            <a:off x="2530250" y="3432125"/>
            <a:ext cx="6463200" cy="1015632"/>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Na parte inferior, obtemos </a:t>
            </a:r>
            <a:r>
              <a:rPr lang="pt-BR" sz="1800" b="1" i="0" u="none" strike="noStrike" cap="none">
                <a:solidFill>
                  <a:srgbClr val="222222"/>
                </a:solidFill>
                <a:highlight>
                  <a:srgbClr val="3CEFAB"/>
                </a:highlight>
                <a:latin typeface="Helvetica Neue"/>
                <a:ea typeface="Helvetica Neue"/>
                <a:cs typeface="Helvetica Neue"/>
                <a:sym typeface="Helvetica Neue"/>
              </a:rPr>
              <a:t>informação geral do elemento</a:t>
            </a:r>
            <a:r>
              <a:rPr lang="pt-BR" sz="1800" b="0" i="0" u="none" strike="noStrike" cap="none">
                <a:solidFill>
                  <a:srgbClr val="222222"/>
                </a:solidFill>
                <a:latin typeface="Helvetica Neue Light"/>
                <a:ea typeface="Helvetica Neue Light"/>
                <a:cs typeface="Helvetica Neue Light"/>
                <a:sym typeface="Helvetica Neue Light"/>
              </a:rPr>
              <a:t> selecionado.</a:t>
            </a:r>
            <a:endParaRPr sz="1800" b="0" i="0" u="none" strike="noStrike" cap="none">
              <a:solidFill>
                <a:srgbClr val="000000"/>
              </a:solidFill>
              <a:latin typeface="Calibri"/>
              <a:ea typeface="Calibri"/>
              <a:cs typeface="Calibri"/>
              <a:sym typeface="Calibri"/>
            </a:endParaRPr>
          </a:p>
        </p:txBody>
      </p:sp>
      <p:pic>
        <p:nvPicPr>
          <p:cNvPr id="721" name="Google Shape;721;p80"/>
          <p:cNvPicPr preferRelativeResize="0"/>
          <p:nvPr/>
        </p:nvPicPr>
        <p:blipFill rotWithShape="1">
          <a:blip r:embed="rId3">
            <a:alphaModFix/>
          </a:blip>
          <a:srcRect/>
          <a:stretch/>
        </p:blipFill>
        <p:spPr>
          <a:xfrm>
            <a:off x="23613" y="767688"/>
            <a:ext cx="2136525" cy="3608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5"/>
                                        </p:tgtEl>
                                        <p:attrNameLst>
                                          <p:attrName>style.visibility</p:attrName>
                                        </p:attrNameLst>
                                      </p:cBhvr>
                                      <p:to>
                                        <p:strVal val="visible"/>
                                      </p:to>
                                    </p:set>
                                    <p:animEffect transition="in" filter="fade">
                                      <p:cBhvr>
                                        <p:cTn id="7" dur="1000"/>
                                        <p:tgtEl>
                                          <p:spTgt spid="715"/>
                                        </p:tgtEl>
                                      </p:cBhvr>
                                    </p:animEffect>
                                  </p:childTnLst>
                                </p:cTn>
                              </p:par>
                              <p:par>
                                <p:cTn id="8" presetID="10" presetClass="entr" presetSubtype="0" fill="hold" nodeType="withEffect">
                                  <p:stCondLst>
                                    <p:cond delay="0"/>
                                  </p:stCondLst>
                                  <p:childTnLst>
                                    <p:set>
                                      <p:cBhvr>
                                        <p:cTn id="9" dur="1" fill="hold">
                                          <p:stCondLst>
                                            <p:cond delay="0"/>
                                          </p:stCondLst>
                                        </p:cTn>
                                        <p:tgtEl>
                                          <p:spTgt spid="718"/>
                                        </p:tgtEl>
                                        <p:attrNameLst>
                                          <p:attrName>style.visibility</p:attrName>
                                        </p:attrNameLst>
                                      </p:cBhvr>
                                      <p:to>
                                        <p:strVal val="visible"/>
                                      </p:to>
                                    </p:set>
                                    <p:animEffect transition="in" filter="fade">
                                      <p:cBhvr>
                                        <p:cTn id="10" dur="1000"/>
                                        <p:tgtEl>
                                          <p:spTgt spid="7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9"/>
                                        </p:tgtEl>
                                        <p:attrNameLst>
                                          <p:attrName>style.visibility</p:attrName>
                                        </p:attrNameLst>
                                      </p:cBhvr>
                                      <p:to>
                                        <p:strVal val="visible"/>
                                      </p:to>
                                    </p:set>
                                    <p:animEffect transition="in" filter="fade">
                                      <p:cBhvr>
                                        <p:cTn id="15" dur="1000"/>
                                        <p:tgtEl>
                                          <p:spTgt spid="7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20"/>
                                        </p:tgtEl>
                                        <p:attrNameLst>
                                          <p:attrName>style.visibility</p:attrName>
                                        </p:attrNameLst>
                                      </p:cBhvr>
                                      <p:to>
                                        <p:strVal val="visible"/>
                                      </p:to>
                                    </p:set>
                                    <p:animEffect transition="in" filter="fade">
                                      <p:cBhvr>
                                        <p:cTn id="20" dur="1000"/>
                                        <p:tgtEl>
                                          <p:spTgt spid="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8" name="Google Shape;728;p81"/>
          <p:cNvSpPr txBox="1"/>
          <p:nvPr/>
        </p:nvSpPr>
        <p:spPr>
          <a:xfrm>
            <a:off x="1518075" y="224625"/>
            <a:ext cx="6068100" cy="710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Barra de ferramentas superior</a:t>
            </a:r>
            <a:endParaRPr sz="3600" b="0" i="0" u="none" strike="noStrike" cap="none">
              <a:solidFill>
                <a:srgbClr val="000000"/>
              </a:solidFill>
              <a:latin typeface="Arial"/>
              <a:ea typeface="Arial"/>
              <a:cs typeface="Arial"/>
              <a:sym typeface="Arial"/>
            </a:endParaRPr>
          </a:p>
        </p:txBody>
      </p:sp>
      <p:sp>
        <p:nvSpPr>
          <p:cNvPr id="729" name="Google Shape;729;p81"/>
          <p:cNvSpPr txBox="1"/>
          <p:nvPr/>
        </p:nvSpPr>
        <p:spPr>
          <a:xfrm>
            <a:off x="621975" y="2058275"/>
            <a:ext cx="7860300" cy="1263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Inclui botões para iniciar qualquer uma das principais tarefas, como criar um banco de dados, abrir uma janela de script, criar uma tabela, uma função, um stored procedure e mais outras opções.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222222"/>
              </a:solidFill>
              <a:latin typeface="Helvetica Neue Light"/>
              <a:ea typeface="Helvetica Neue Light"/>
              <a:cs typeface="Helvetica Neue Light"/>
              <a:sym typeface="Helvetica Neue Light"/>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rgbClr val="222222"/>
              </a:solidFill>
              <a:latin typeface="Helvetica Neue Light"/>
              <a:ea typeface="Helvetica Neue Light"/>
              <a:cs typeface="Helvetica Neue Light"/>
              <a:sym typeface="Helvetica Neue Light"/>
            </a:endParaRPr>
          </a:p>
        </p:txBody>
      </p:sp>
      <p:sp>
        <p:nvSpPr>
          <p:cNvPr id="730" name="Google Shape;730;p81"/>
          <p:cNvSpPr txBox="1"/>
          <p:nvPr/>
        </p:nvSpPr>
        <p:spPr>
          <a:xfrm>
            <a:off x="641850" y="3462850"/>
            <a:ext cx="7860300" cy="1015632"/>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Na parte inferior, encontram-se </a:t>
            </a:r>
            <a:r>
              <a:rPr lang="pt-BR" sz="1800" b="1" i="0" u="none" strike="noStrike" cap="none">
                <a:solidFill>
                  <a:srgbClr val="222222"/>
                </a:solidFill>
                <a:highlight>
                  <a:srgbClr val="3CEFAB"/>
                </a:highlight>
                <a:latin typeface="Helvetica Neue"/>
                <a:ea typeface="Helvetica Neue"/>
                <a:cs typeface="Helvetica Neue"/>
                <a:sym typeface="Helvetica Neue"/>
              </a:rPr>
              <a:t>as abas de ação</a:t>
            </a:r>
            <a:r>
              <a:rPr lang="pt-BR" sz="1800" b="0" i="0" u="none" strike="noStrike" cap="none">
                <a:solidFill>
                  <a:srgbClr val="222222"/>
                </a:solidFill>
                <a:latin typeface="Helvetica Neue Light"/>
                <a:ea typeface="Helvetica Neue Light"/>
                <a:cs typeface="Helvetica Neue Light"/>
                <a:sym typeface="Helvetica Neue Light"/>
              </a:rPr>
              <a:t> para navegar entre os objetos em uso.</a:t>
            </a:r>
            <a:endParaRPr sz="1400" b="0" i="0" u="none" strike="noStrike" cap="none">
              <a:solidFill>
                <a:srgbClr val="000000"/>
              </a:solidFill>
              <a:latin typeface="Calibri"/>
              <a:ea typeface="Calibri"/>
              <a:cs typeface="Calibri"/>
              <a:sym typeface="Calibri"/>
            </a:endParaRPr>
          </a:p>
        </p:txBody>
      </p:sp>
      <p:pic>
        <p:nvPicPr>
          <p:cNvPr id="731" name="Google Shape;731;p81"/>
          <p:cNvPicPr preferRelativeResize="0"/>
          <p:nvPr/>
        </p:nvPicPr>
        <p:blipFill rotWithShape="1">
          <a:blip r:embed="rId3">
            <a:alphaModFix/>
          </a:blip>
          <a:srcRect/>
          <a:stretch/>
        </p:blipFill>
        <p:spPr>
          <a:xfrm>
            <a:off x="1517225" y="934721"/>
            <a:ext cx="6109539" cy="710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9"/>
                                        </p:tgtEl>
                                        <p:attrNameLst>
                                          <p:attrName>style.visibility</p:attrName>
                                        </p:attrNameLst>
                                      </p:cBhvr>
                                      <p:to>
                                        <p:strVal val="visible"/>
                                      </p:to>
                                    </p:set>
                                    <p:animEffect transition="in" filter="fade">
                                      <p:cBhvr>
                                        <p:cTn id="7" dur="1000"/>
                                        <p:tgtEl>
                                          <p:spTgt spid="7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0"/>
                                        </p:tgtEl>
                                        <p:attrNameLst>
                                          <p:attrName>style.visibility</p:attrName>
                                        </p:attrNameLst>
                                      </p:cBhvr>
                                      <p:to>
                                        <p:strVal val="visible"/>
                                      </p:to>
                                    </p:set>
                                    <p:animEffect transition="in" filter="fade">
                                      <p:cBhvr>
                                        <p:cTn id="12" dur="1000"/>
                                        <p:tgtEl>
                                          <p:spTgt spid="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8" name="Google Shape;738;p82"/>
          <p:cNvSpPr txBox="1"/>
          <p:nvPr/>
        </p:nvSpPr>
        <p:spPr>
          <a:xfrm>
            <a:off x="621975" y="224625"/>
            <a:ext cx="60681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Painel central</a:t>
            </a:r>
            <a:endParaRPr sz="3600" b="0" i="0" u="none" strike="noStrike" cap="none">
              <a:solidFill>
                <a:srgbClr val="000000"/>
              </a:solidFill>
              <a:latin typeface="Arial"/>
              <a:ea typeface="Arial"/>
              <a:cs typeface="Arial"/>
              <a:sym typeface="Arial"/>
            </a:endParaRPr>
          </a:p>
        </p:txBody>
      </p:sp>
      <p:sp>
        <p:nvSpPr>
          <p:cNvPr id="739" name="Google Shape;739;p82"/>
          <p:cNvSpPr txBox="1"/>
          <p:nvPr/>
        </p:nvSpPr>
        <p:spPr>
          <a:xfrm>
            <a:off x="4855275" y="1226700"/>
            <a:ext cx="4027500" cy="26901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21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Permite visualizar diferentes abas para ver ou escrever comandos SQL, junto à janela de resultados na parte inferior deste painel.</a:t>
            </a:r>
            <a:endParaRPr sz="1800" b="0" i="0" u="none" strike="noStrike" cap="none">
              <a:solidFill>
                <a:srgbClr val="222222"/>
              </a:solidFill>
              <a:latin typeface="Helvetica Neue Light"/>
              <a:ea typeface="Helvetica Neue Light"/>
              <a:cs typeface="Helvetica Neue Light"/>
              <a:sym typeface="Helvetica Neue Light"/>
            </a:endParaRPr>
          </a:p>
        </p:txBody>
      </p:sp>
      <p:pic>
        <p:nvPicPr>
          <p:cNvPr id="740" name="Google Shape;740;p82"/>
          <p:cNvPicPr preferRelativeResize="0"/>
          <p:nvPr/>
        </p:nvPicPr>
        <p:blipFill rotWithShape="1">
          <a:blip r:embed="rId3">
            <a:alphaModFix/>
          </a:blip>
          <a:srcRect/>
          <a:stretch/>
        </p:blipFill>
        <p:spPr>
          <a:xfrm>
            <a:off x="102825" y="1619825"/>
            <a:ext cx="4550475" cy="190384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7" name="Google Shape;747;p83"/>
          <p:cNvSpPr txBox="1"/>
          <p:nvPr/>
        </p:nvSpPr>
        <p:spPr>
          <a:xfrm>
            <a:off x="621975" y="224625"/>
            <a:ext cx="60681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Aba de Ações</a:t>
            </a:r>
            <a:endParaRPr sz="3600" b="0" i="0" u="none" strike="noStrike" cap="none">
              <a:solidFill>
                <a:srgbClr val="000000"/>
              </a:solidFill>
              <a:latin typeface="Arial"/>
              <a:ea typeface="Arial"/>
              <a:cs typeface="Arial"/>
              <a:sym typeface="Arial"/>
            </a:endParaRPr>
          </a:p>
        </p:txBody>
      </p:sp>
      <p:sp>
        <p:nvSpPr>
          <p:cNvPr id="748" name="Google Shape;748;p83"/>
          <p:cNvSpPr txBox="1"/>
          <p:nvPr/>
        </p:nvSpPr>
        <p:spPr>
          <a:xfrm>
            <a:off x="621975" y="2571750"/>
            <a:ext cx="7971000" cy="21078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21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Na parte inferior da janela, está a </a:t>
            </a:r>
            <a:r>
              <a:rPr lang="pt-BR" sz="1800" b="1" i="0" u="none" strike="noStrike" cap="none">
                <a:solidFill>
                  <a:srgbClr val="222222"/>
                </a:solidFill>
                <a:highlight>
                  <a:srgbClr val="3CEFAB"/>
                </a:highlight>
                <a:latin typeface="Helvetica Neue"/>
                <a:ea typeface="Helvetica Neue"/>
                <a:cs typeface="Helvetica Neue"/>
                <a:sym typeface="Helvetica Neue"/>
              </a:rPr>
              <a:t>aba de ações</a:t>
            </a:r>
            <a:r>
              <a:rPr lang="pt-BR" sz="1800" b="0" i="0" u="none" strike="noStrike" cap="none">
                <a:solidFill>
                  <a:srgbClr val="222222"/>
                </a:solidFill>
                <a:latin typeface="Helvetica Neue Light"/>
                <a:ea typeface="Helvetica Neue Light"/>
                <a:cs typeface="Helvetica Neue Light"/>
                <a:sym typeface="Helvetica Neue Light"/>
              </a:rPr>
              <a:t>, onde veremos o resultado de cada consulta ou comando SQL que seja disparado, a confirmação de execução, os erros, e outras mensagens do sistema.</a:t>
            </a:r>
            <a:endParaRPr sz="1800" b="0" i="0" u="none" strike="noStrike" cap="none">
              <a:solidFill>
                <a:srgbClr val="222222"/>
              </a:solidFill>
              <a:latin typeface="Helvetica Neue Light"/>
              <a:ea typeface="Helvetica Neue Light"/>
              <a:cs typeface="Helvetica Neue Light"/>
              <a:sym typeface="Helvetica Neue Light"/>
            </a:endParaRPr>
          </a:p>
        </p:txBody>
      </p:sp>
      <p:pic>
        <p:nvPicPr>
          <p:cNvPr id="749" name="Google Shape;749;p83"/>
          <p:cNvPicPr preferRelativeResize="0"/>
          <p:nvPr/>
        </p:nvPicPr>
        <p:blipFill rotWithShape="1">
          <a:blip r:embed="rId3">
            <a:alphaModFix/>
          </a:blip>
          <a:srcRect/>
          <a:stretch/>
        </p:blipFill>
        <p:spPr>
          <a:xfrm>
            <a:off x="152400" y="1322650"/>
            <a:ext cx="8839199" cy="102633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3"/>
          <p:cNvSpPr txBox="1"/>
          <p:nvPr/>
        </p:nvSpPr>
        <p:spPr>
          <a:xfrm>
            <a:off x="1263900" y="286350"/>
            <a:ext cx="60681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O QUE PODEMOS FAZER?</a:t>
            </a:r>
            <a:endParaRPr sz="3600" b="0" i="0" u="none" strike="noStrike" cap="none">
              <a:solidFill>
                <a:srgbClr val="000000"/>
              </a:solidFill>
              <a:latin typeface="Arial"/>
              <a:ea typeface="Arial"/>
              <a:cs typeface="Arial"/>
              <a:sym typeface="Arial"/>
            </a:endParaRPr>
          </a:p>
        </p:txBody>
      </p:sp>
      <p:sp>
        <p:nvSpPr>
          <p:cNvPr id="225" name="Google Shape;225;p23"/>
          <p:cNvSpPr txBox="1"/>
          <p:nvPr/>
        </p:nvSpPr>
        <p:spPr>
          <a:xfrm>
            <a:off x="337425" y="1066925"/>
            <a:ext cx="5108100" cy="3185100"/>
          </a:xfrm>
          <a:prstGeom prst="rect">
            <a:avLst/>
          </a:prstGeom>
          <a:noFill/>
          <a:ln>
            <a:noFill/>
          </a:ln>
        </p:spPr>
        <p:txBody>
          <a:bodyPr spcFirstLastPara="1" wrap="square" lIns="91425" tIns="91425" rIns="91425" bIns="91425" anchor="ctr" anchorCtr="0">
            <a:noAutofit/>
          </a:bodyPr>
          <a:lstStyle/>
          <a:p>
            <a:pPr marL="457200" marR="38100" lvl="0" indent="-342900" algn="l" rtl="0">
              <a:lnSpc>
                <a:spcPct val="150000"/>
              </a:lnSpc>
              <a:spcBef>
                <a:spcPts val="0"/>
              </a:spcBef>
              <a:spcAft>
                <a:spcPts val="0"/>
              </a:spcAft>
              <a:buClr>
                <a:srgbClr val="3CEFAB"/>
              </a:buClr>
              <a:buSzPts val="1800"/>
              <a:buFont typeface="Helvetica Neue Light"/>
              <a:buChar char="●"/>
            </a:pPr>
            <a:r>
              <a:rPr lang="pt-BR" sz="1800" b="1" i="0" u="none" strike="noStrike" cap="none">
                <a:solidFill>
                  <a:srgbClr val="1E1E1E"/>
                </a:solidFill>
                <a:highlight>
                  <a:schemeClr val="lt1"/>
                </a:highlight>
                <a:latin typeface="Helvetica Neue"/>
                <a:ea typeface="Helvetica Neue"/>
                <a:cs typeface="Helvetica Neue"/>
                <a:sym typeface="Helvetica Neue"/>
              </a:rPr>
              <a:t>Executar </a:t>
            </a:r>
            <a:r>
              <a:rPr lang="pt-BR" sz="1800" b="0" i="0" u="none" strike="noStrike" cap="none">
                <a:solidFill>
                  <a:srgbClr val="1E1E1E"/>
                </a:solidFill>
                <a:highlight>
                  <a:schemeClr val="lt1"/>
                </a:highlight>
                <a:latin typeface="Helvetica Neue"/>
                <a:ea typeface="Helvetica Neue"/>
                <a:cs typeface="Helvetica Neue"/>
                <a:sym typeface="Helvetica Neue"/>
              </a:rPr>
              <a:t>consultas para recuperar dados</a:t>
            </a:r>
            <a:r>
              <a:rPr lang="pt-BR" sz="1800" b="0" i="0" u="none" strike="noStrike" cap="none">
                <a:solidFill>
                  <a:srgbClr val="1E1E1E"/>
                </a:solidFill>
                <a:highlight>
                  <a:schemeClr val="lt1"/>
                </a:highlight>
                <a:latin typeface="Helvetica Neue Light"/>
                <a:ea typeface="Helvetica Neue Light"/>
                <a:cs typeface="Helvetica Neue Light"/>
                <a:sym typeface="Helvetica Neue Light"/>
              </a:rPr>
              <a:t>. </a:t>
            </a:r>
            <a:endParaRPr sz="1400" b="0" i="0" u="none" strike="noStrike" cap="none">
              <a:solidFill>
                <a:srgbClr val="000000"/>
              </a:solidFill>
              <a:latin typeface="Arial"/>
              <a:ea typeface="Arial"/>
              <a:cs typeface="Arial"/>
              <a:sym typeface="Arial"/>
            </a:endParaRPr>
          </a:p>
          <a:p>
            <a:pPr marL="457200" marR="38100" lvl="0" indent="-342900" algn="l" rtl="0">
              <a:lnSpc>
                <a:spcPct val="150000"/>
              </a:lnSpc>
              <a:spcBef>
                <a:spcPts val="0"/>
              </a:spcBef>
              <a:spcAft>
                <a:spcPts val="0"/>
              </a:spcAft>
              <a:buClr>
                <a:srgbClr val="3CEFAB"/>
              </a:buClr>
              <a:buSzPts val="1800"/>
              <a:buFont typeface="Helvetica Neue Light"/>
              <a:buChar char="●"/>
            </a:pPr>
            <a:r>
              <a:rPr lang="pt-BR" sz="1800" b="1" i="0" u="none" strike="noStrike" cap="none">
                <a:solidFill>
                  <a:srgbClr val="1E1E1E"/>
                </a:solidFill>
                <a:highlight>
                  <a:schemeClr val="lt1"/>
                </a:highlight>
                <a:latin typeface="Helvetica Neue"/>
                <a:ea typeface="Helvetica Neue"/>
                <a:cs typeface="Helvetica Neue"/>
                <a:sym typeface="Helvetica Neue"/>
              </a:rPr>
              <a:t>Inserir, modificar </a:t>
            </a:r>
            <a:r>
              <a:rPr lang="pt-BR" sz="1800" b="0" i="0" u="none" strike="noStrike" cap="none">
                <a:solidFill>
                  <a:srgbClr val="1E1E1E"/>
                </a:solidFill>
                <a:highlight>
                  <a:schemeClr val="lt1"/>
                </a:highlight>
                <a:latin typeface="Helvetica Neue"/>
                <a:ea typeface="Helvetica Neue"/>
                <a:cs typeface="Helvetica Neue"/>
                <a:sym typeface="Helvetica Neue"/>
              </a:rPr>
              <a:t>e</a:t>
            </a:r>
            <a:r>
              <a:rPr lang="pt-BR" sz="1800" b="1" i="0" u="none" strike="noStrike" cap="none">
                <a:solidFill>
                  <a:srgbClr val="1E1E1E"/>
                </a:solidFill>
                <a:highlight>
                  <a:schemeClr val="lt1"/>
                </a:highlight>
                <a:latin typeface="Helvetica Neue"/>
                <a:ea typeface="Helvetica Neue"/>
                <a:cs typeface="Helvetica Neue"/>
                <a:sym typeface="Helvetica Neue"/>
              </a:rPr>
              <a:t> eliminar </a:t>
            </a:r>
            <a:r>
              <a:rPr lang="pt-BR" sz="1800" b="0" i="0" u="none" strike="noStrike" cap="none">
                <a:solidFill>
                  <a:srgbClr val="1E1E1E"/>
                </a:solidFill>
                <a:highlight>
                  <a:schemeClr val="lt1"/>
                </a:highlight>
                <a:latin typeface="Helvetica Neue"/>
                <a:ea typeface="Helvetica Neue"/>
                <a:cs typeface="Helvetica Neue"/>
                <a:sym typeface="Helvetica Neue"/>
              </a:rPr>
              <a:t>registros</a:t>
            </a:r>
            <a:r>
              <a:rPr lang="pt-BR" sz="1800" b="0" i="0" u="none" strike="noStrike" cap="none">
                <a:solidFill>
                  <a:srgbClr val="1E1E1E"/>
                </a:solidFill>
                <a:highlight>
                  <a:schemeClr val="lt1"/>
                </a:highlight>
                <a:latin typeface="Helvetica Neue Light"/>
                <a:ea typeface="Helvetica Neue Light"/>
                <a:cs typeface="Helvetica Neue Light"/>
                <a:sym typeface="Helvetica Neue Light"/>
              </a:rPr>
              <a:t>.</a:t>
            </a:r>
            <a:endParaRPr sz="1400" b="0" i="0" u="none" strike="noStrike" cap="none">
              <a:solidFill>
                <a:srgbClr val="000000"/>
              </a:solidFill>
              <a:latin typeface="Arial"/>
              <a:ea typeface="Arial"/>
              <a:cs typeface="Arial"/>
              <a:sym typeface="Arial"/>
            </a:endParaRPr>
          </a:p>
          <a:p>
            <a:pPr marL="457200" marR="38100" lvl="0" indent="-342900" algn="l" rtl="0">
              <a:lnSpc>
                <a:spcPct val="150000"/>
              </a:lnSpc>
              <a:spcBef>
                <a:spcPts val="0"/>
              </a:spcBef>
              <a:spcAft>
                <a:spcPts val="0"/>
              </a:spcAft>
              <a:buClr>
                <a:srgbClr val="3CEFAB"/>
              </a:buClr>
              <a:buSzPts val="1800"/>
              <a:buFont typeface="Helvetica Neue Light"/>
              <a:buChar char="●"/>
            </a:pPr>
            <a:r>
              <a:rPr lang="pt-BR" sz="1800" b="1" i="0" u="none" strike="noStrike" cap="none">
                <a:solidFill>
                  <a:srgbClr val="1E1E1E"/>
                </a:solidFill>
                <a:highlight>
                  <a:schemeClr val="lt1"/>
                </a:highlight>
                <a:latin typeface="Helvetica Neue"/>
                <a:ea typeface="Helvetica Neue"/>
                <a:cs typeface="Helvetica Neue"/>
                <a:sym typeface="Helvetica Neue"/>
              </a:rPr>
              <a:t>Criar </a:t>
            </a:r>
            <a:r>
              <a:rPr lang="pt-BR" sz="1800" b="0" i="0" u="none" strike="noStrike" cap="none">
                <a:solidFill>
                  <a:srgbClr val="1E1E1E"/>
                </a:solidFill>
                <a:highlight>
                  <a:schemeClr val="lt1"/>
                </a:highlight>
                <a:latin typeface="Helvetica Neue"/>
                <a:ea typeface="Helvetica Neue"/>
                <a:cs typeface="Helvetica Neue"/>
                <a:sym typeface="Helvetica Neue"/>
              </a:rPr>
              <a:t>bancos de dados, tabelas, procedimentos ou visualizações</a:t>
            </a:r>
            <a:r>
              <a:rPr lang="pt-BR" sz="1800" b="0" i="0" u="none" strike="noStrike" cap="none">
                <a:solidFill>
                  <a:srgbClr val="1E1E1E"/>
                </a:solidFill>
                <a:highlight>
                  <a:schemeClr val="lt1"/>
                </a:highlight>
                <a:latin typeface="Helvetica Neue Light"/>
                <a:ea typeface="Helvetica Neue Light"/>
                <a:cs typeface="Helvetica Neue Light"/>
                <a:sym typeface="Helvetica Neue Light"/>
              </a:rPr>
              <a:t>.</a:t>
            </a:r>
            <a:endParaRPr sz="1800" b="0" i="0" u="none" strike="noStrike" cap="none">
              <a:solidFill>
                <a:srgbClr val="1E1E1E"/>
              </a:solidFill>
              <a:highlight>
                <a:schemeClr val="lt1"/>
              </a:highlight>
              <a:latin typeface="Helvetica Neue Light"/>
              <a:ea typeface="Helvetica Neue Light"/>
              <a:cs typeface="Helvetica Neue Light"/>
              <a:sym typeface="Helvetica Neue Light"/>
            </a:endParaRPr>
          </a:p>
          <a:p>
            <a:pPr marL="457200" marR="38100" lvl="0" indent="-355600" algn="l" rtl="0">
              <a:lnSpc>
                <a:spcPct val="150000"/>
              </a:lnSpc>
              <a:spcBef>
                <a:spcPts val="0"/>
              </a:spcBef>
              <a:spcAft>
                <a:spcPts val="0"/>
              </a:spcAft>
              <a:buClr>
                <a:srgbClr val="3CEFAB"/>
              </a:buClr>
              <a:buSzPts val="2000"/>
              <a:buFont typeface="Helvetica Neue Light"/>
              <a:buChar char="●"/>
            </a:pPr>
            <a:r>
              <a:rPr lang="pt-BR" sz="1800" b="0" i="0" u="none" strike="noStrike" cap="none">
                <a:solidFill>
                  <a:srgbClr val="1E1E1E"/>
                </a:solidFill>
                <a:highlight>
                  <a:schemeClr val="lt1"/>
                </a:highlight>
                <a:latin typeface="Helvetica Neue Light"/>
                <a:ea typeface="Helvetica Neue Light"/>
                <a:cs typeface="Helvetica Neue Light"/>
                <a:sym typeface="Helvetica Neue Light"/>
              </a:rPr>
              <a:t>Estabelecer </a:t>
            </a:r>
            <a:r>
              <a:rPr lang="pt-BR" sz="1800" b="1" i="0" u="none" strike="noStrike" cap="none">
                <a:solidFill>
                  <a:srgbClr val="1E1E1E"/>
                </a:solidFill>
                <a:highlight>
                  <a:schemeClr val="lt1"/>
                </a:highlight>
                <a:latin typeface="Helvetica Neue"/>
                <a:ea typeface="Helvetica Neue"/>
                <a:cs typeface="Helvetica Neue"/>
                <a:sym typeface="Helvetica Neue"/>
              </a:rPr>
              <a:t>permissões </a:t>
            </a:r>
            <a:r>
              <a:rPr lang="pt-BR" sz="1800" b="1" i="0" u="none" strike="noStrike" cap="none">
                <a:solidFill>
                  <a:srgbClr val="1E1E1E"/>
                </a:solidFill>
                <a:highlight>
                  <a:schemeClr val="lt1"/>
                </a:highlight>
                <a:latin typeface="Helvetica Neue Light"/>
                <a:ea typeface="Helvetica Neue Light"/>
                <a:cs typeface="Helvetica Neue Light"/>
                <a:sym typeface="Helvetica Neue Light"/>
              </a:rPr>
              <a:t>em tabelas</a:t>
            </a:r>
            <a:r>
              <a:rPr lang="pt-BR" sz="1800" b="0" i="0" u="none" strike="noStrike" cap="none">
                <a:solidFill>
                  <a:srgbClr val="1E1E1E"/>
                </a:solidFill>
                <a:highlight>
                  <a:schemeClr val="lt1"/>
                </a:highlight>
                <a:latin typeface="Helvetica Neue Light"/>
                <a:ea typeface="Helvetica Neue Light"/>
                <a:cs typeface="Helvetica Neue Light"/>
                <a:sym typeface="Helvetica Neue Light"/>
              </a:rPr>
              <a:t>, </a:t>
            </a:r>
            <a:r>
              <a:rPr lang="pt-BR" sz="1800" b="1" i="0" u="none" strike="noStrike" cap="none">
                <a:solidFill>
                  <a:srgbClr val="1E1E1E"/>
                </a:solidFill>
                <a:highlight>
                  <a:schemeClr val="lt1"/>
                </a:highlight>
                <a:latin typeface="Helvetica Neue"/>
                <a:ea typeface="Helvetica Neue"/>
                <a:cs typeface="Helvetica Neue"/>
                <a:sym typeface="Helvetica Neue"/>
              </a:rPr>
              <a:t>procedimentos </a:t>
            </a:r>
            <a:r>
              <a:rPr lang="pt-BR" sz="1800" b="0" i="0" u="none" strike="noStrike" cap="none">
                <a:solidFill>
                  <a:srgbClr val="1E1E1E"/>
                </a:solidFill>
                <a:highlight>
                  <a:schemeClr val="lt1"/>
                </a:highlight>
                <a:latin typeface="Helvetica Neue Light"/>
                <a:ea typeface="Helvetica Neue Light"/>
                <a:cs typeface="Helvetica Neue Light"/>
                <a:sym typeface="Helvetica Neue Light"/>
              </a:rPr>
              <a:t>e </a:t>
            </a:r>
            <a:r>
              <a:rPr lang="pt-BR" sz="1800" b="1" i="0" u="none" strike="noStrike" cap="none">
                <a:solidFill>
                  <a:srgbClr val="1E1E1E"/>
                </a:solidFill>
                <a:highlight>
                  <a:schemeClr val="lt1"/>
                </a:highlight>
                <a:latin typeface="Helvetica Neue"/>
                <a:ea typeface="Helvetica Neue"/>
                <a:cs typeface="Helvetica Neue"/>
                <a:sym typeface="Helvetica Neue"/>
              </a:rPr>
              <a:t>visualizações.</a:t>
            </a:r>
            <a:r>
              <a:rPr lang="pt-BR" sz="2000" b="0" i="0" u="none" strike="noStrike" cap="none">
                <a:solidFill>
                  <a:srgbClr val="1E1E1E"/>
                </a:solidFill>
                <a:highlight>
                  <a:schemeClr val="lt1"/>
                </a:highlight>
                <a:latin typeface="Helvetica Neue Light"/>
                <a:ea typeface="Helvetica Neue Light"/>
                <a:cs typeface="Helvetica Neue Light"/>
                <a:sym typeface="Helvetica Neue Light"/>
              </a:rPr>
              <a:t> </a:t>
            </a:r>
            <a:endParaRPr sz="1400" b="0" i="0" u="none" strike="noStrike" cap="none">
              <a:solidFill>
                <a:srgbClr val="000000"/>
              </a:solidFill>
              <a:latin typeface="Arial"/>
              <a:ea typeface="Arial"/>
              <a:cs typeface="Arial"/>
              <a:sym typeface="Arial"/>
            </a:endParaRPr>
          </a:p>
        </p:txBody>
      </p:sp>
      <p:pic>
        <p:nvPicPr>
          <p:cNvPr id="226" name="Google Shape;226;p23"/>
          <p:cNvPicPr preferRelativeResize="0"/>
          <p:nvPr/>
        </p:nvPicPr>
        <p:blipFill rotWithShape="1">
          <a:blip r:embed="rId3">
            <a:alphaModFix/>
          </a:blip>
          <a:srcRect/>
          <a:stretch/>
        </p:blipFill>
        <p:spPr>
          <a:xfrm>
            <a:off x="5539900" y="1261526"/>
            <a:ext cx="3470790" cy="2620449"/>
          </a:xfrm>
          <a:prstGeom prst="rect">
            <a:avLst/>
          </a:prstGeom>
          <a:noFill/>
          <a:ln>
            <a:noFill/>
          </a:ln>
        </p:spPr>
      </p:pic>
      <p:pic>
        <p:nvPicPr>
          <p:cNvPr id="227" name="Google Shape;227;p23"/>
          <p:cNvPicPr preferRelativeResize="0"/>
          <p:nvPr/>
        </p:nvPicPr>
        <p:blipFill rotWithShape="1">
          <a:blip r:embed="rId4">
            <a:alphaModFix/>
          </a:blip>
          <a:srcRect/>
          <a:stretch/>
        </p:blipFill>
        <p:spPr>
          <a:xfrm>
            <a:off x="257900" y="215875"/>
            <a:ext cx="851050" cy="851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3" name="Google Shape;513;p62"/>
          <p:cNvSpPr txBox="1"/>
          <p:nvPr/>
        </p:nvSpPr>
        <p:spPr>
          <a:xfrm>
            <a:off x="621975" y="1134200"/>
            <a:ext cx="5642700" cy="33894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2100"/>
              <a:buFont typeface="Arial"/>
              <a:buNone/>
            </a:pPr>
            <a:r>
              <a:rPr lang="pt-BR" sz="1800" b="0" i="0" u="none" strike="noStrike" cap="none">
                <a:solidFill>
                  <a:srgbClr val="222222"/>
                </a:solidFill>
                <a:latin typeface="Arial"/>
                <a:ea typeface="Arial"/>
                <a:cs typeface="Arial"/>
                <a:sym typeface="Arial"/>
              </a:rPr>
              <a:t>Ao levar esse modelo para o território dos bancos de dados, começamos a ver que cada uma das tabelas tem </a:t>
            </a:r>
            <a:r>
              <a:rPr lang="pt-BR" sz="1800" b="1" i="0" u="none" strike="noStrike" cap="none">
                <a:solidFill>
                  <a:srgbClr val="222222"/>
                </a:solidFill>
                <a:highlight>
                  <a:srgbClr val="3CEFAB"/>
                </a:highlight>
                <a:latin typeface="Helvetica Neue"/>
                <a:ea typeface="Helvetica Neue"/>
                <a:cs typeface="Helvetica Neue"/>
                <a:sym typeface="Helvetica Neue"/>
              </a:rPr>
              <a:t>registros</a:t>
            </a:r>
            <a:r>
              <a:rPr lang="pt-BR" sz="1800" b="0" i="0" u="none" strike="noStrike" cap="none">
                <a:solidFill>
                  <a:srgbClr val="222222"/>
                </a:solidFill>
                <a:latin typeface="Helvetica Neue Light"/>
                <a:ea typeface="Helvetica Neue Light"/>
                <a:cs typeface="Helvetica Neue Light"/>
                <a:sym typeface="Helvetica Neue Light"/>
              </a:rPr>
              <a:t> </a:t>
            </a:r>
            <a:r>
              <a:rPr lang="pt-BR" sz="1800" b="0" i="0" u="none" strike="noStrike" cap="none">
                <a:solidFill>
                  <a:srgbClr val="222222"/>
                </a:solidFill>
                <a:latin typeface="Arial"/>
                <a:ea typeface="Arial"/>
                <a:cs typeface="Arial"/>
                <a:sym typeface="Arial"/>
              </a:rPr>
              <a:t>(entidades), e que estes se diferenciam do resto de seus pares por alguma característica particular.</a:t>
            </a:r>
            <a:endParaRPr sz="1400" b="0" i="0" u="none" strike="noStrike" cap="none">
              <a:solidFill>
                <a:srgbClr val="000000"/>
              </a:solidFill>
              <a:latin typeface="Arial"/>
              <a:ea typeface="Arial"/>
              <a:cs typeface="Arial"/>
              <a:sym typeface="Arial"/>
            </a:endParaRPr>
          </a:p>
        </p:txBody>
      </p:sp>
      <p:sp>
        <p:nvSpPr>
          <p:cNvPr id="514" name="Google Shape;514;p62"/>
          <p:cNvSpPr txBox="1"/>
          <p:nvPr/>
        </p:nvSpPr>
        <p:spPr>
          <a:xfrm>
            <a:off x="6243650" y="134824"/>
            <a:ext cx="2934300" cy="2110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12700" b="0" i="1" u="none" strike="noStrike" cap="none">
                <a:solidFill>
                  <a:srgbClr val="000000"/>
                </a:solidFill>
                <a:highlight>
                  <a:srgbClr val="00FFFF"/>
                </a:highlight>
                <a:latin typeface="Anton"/>
                <a:ea typeface="Anton"/>
                <a:cs typeface="Anton"/>
                <a:sym typeface="Anton"/>
              </a:rPr>
              <a:t>E-R</a:t>
            </a:r>
            <a:endParaRPr sz="12700" b="0" i="0" u="none" strike="noStrike" cap="none">
              <a:solidFill>
                <a:srgbClr val="000000"/>
              </a:solidFill>
              <a:highlight>
                <a:srgbClr val="00FFFF"/>
              </a:highlight>
              <a:latin typeface="Arial"/>
              <a:ea typeface="Arial"/>
              <a:cs typeface="Arial"/>
              <a:sym typeface="Arial"/>
            </a:endParaRPr>
          </a:p>
        </p:txBody>
      </p:sp>
      <p:sp>
        <p:nvSpPr>
          <p:cNvPr id="515" name="Google Shape;515;p62"/>
          <p:cNvSpPr txBox="1"/>
          <p:nvPr/>
        </p:nvSpPr>
        <p:spPr>
          <a:xfrm>
            <a:off x="621975" y="453225"/>
            <a:ext cx="60681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Do que se trata?</a:t>
            </a:r>
            <a:endParaRPr sz="37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p:nvPr/>
        </p:nvSpPr>
        <p:spPr>
          <a:xfrm>
            <a:off x="1065450" y="1617717"/>
            <a:ext cx="7013100" cy="954000"/>
          </a:xfrm>
          <a:prstGeom prst="rect">
            <a:avLst/>
          </a:prstGeom>
          <a:noFill/>
          <a:ln>
            <a:noFill/>
          </a:ln>
        </p:spPr>
        <p:txBody>
          <a:bodyPr spcFirstLastPara="1" wrap="square" lIns="91425" tIns="91425" rIns="91425" bIns="91425" anchor="t" anchorCtr="0">
            <a:noAutofit/>
          </a:bodyPr>
          <a:lstStyle/>
          <a:p>
            <a:pPr marL="0" marR="38100" lvl="0" indent="0" algn="l" rtl="0">
              <a:lnSpc>
                <a:spcPct val="115000"/>
              </a:lnSpc>
              <a:spcBef>
                <a:spcPts val="0"/>
              </a:spcBef>
              <a:spcAft>
                <a:spcPts val="0"/>
              </a:spcAft>
              <a:buClr>
                <a:srgbClr val="000000"/>
              </a:buClr>
              <a:buSzPts val="1100"/>
              <a:buFont typeface="Arial"/>
              <a:buNone/>
            </a:pPr>
            <a:r>
              <a:rPr lang="pt-BR" sz="2200" b="0" i="0" u="none" strike="noStrike" cap="none">
                <a:solidFill>
                  <a:srgbClr val="000000"/>
                </a:solidFill>
                <a:latin typeface="Helvetica Neue Light"/>
                <a:ea typeface="Helvetica Neue Light"/>
                <a:cs typeface="Helvetica Neue Light"/>
                <a:sym typeface="Helvetica Neue Light"/>
              </a:rPr>
              <a:t>Podemos </a:t>
            </a:r>
            <a:r>
              <a:rPr lang="pt-BR" sz="2200" b="1" i="0" u="none" strike="noStrike" cap="none">
                <a:solidFill>
                  <a:srgbClr val="000000"/>
                </a:solidFill>
                <a:latin typeface="Helvetica Neue"/>
                <a:ea typeface="Helvetica Neue"/>
                <a:cs typeface="Helvetica Neue"/>
                <a:sym typeface="Helvetica Neue"/>
              </a:rPr>
              <a:t>realizar</a:t>
            </a:r>
            <a:r>
              <a:rPr lang="pt-BR" sz="2200" b="0" i="0" u="none" strike="noStrike" cap="none">
                <a:solidFill>
                  <a:srgbClr val="000000"/>
                </a:solidFill>
                <a:latin typeface="Helvetica Neue Light"/>
                <a:ea typeface="Helvetica Neue Light"/>
                <a:cs typeface="Helvetica Neue Light"/>
                <a:sym typeface="Helvetica Neue Light"/>
              </a:rPr>
              <a:t> na DB </a:t>
            </a:r>
            <a:r>
              <a:rPr lang="pt-BR" sz="2200" b="1" i="0" u="sng" strike="noStrike" cap="none">
                <a:solidFill>
                  <a:srgbClr val="000000"/>
                </a:solidFill>
                <a:latin typeface="Helvetica Neue"/>
                <a:ea typeface="Helvetica Neue"/>
                <a:cs typeface="Helvetica Neue"/>
                <a:sym typeface="Helvetica Neue"/>
              </a:rPr>
              <a:t>absolutamente</a:t>
            </a:r>
            <a:r>
              <a:rPr lang="pt-BR" sz="2200" b="0" i="0" u="sng" strike="noStrike" cap="none">
                <a:solidFill>
                  <a:srgbClr val="000000"/>
                </a:solidFill>
                <a:latin typeface="Helvetica Neue Light"/>
                <a:ea typeface="Helvetica Neue Light"/>
                <a:cs typeface="Helvetica Neue Light"/>
                <a:sym typeface="Helvetica Neue Light"/>
              </a:rPr>
              <a:t> </a:t>
            </a:r>
            <a:r>
              <a:rPr lang="pt-BR" sz="2200" b="1" i="0" u="sng" strike="noStrike" cap="none">
                <a:solidFill>
                  <a:srgbClr val="000000"/>
                </a:solidFill>
                <a:latin typeface="Helvetica Neue"/>
                <a:ea typeface="Helvetica Neue"/>
                <a:cs typeface="Helvetica Neue"/>
                <a:sym typeface="Helvetica Neue"/>
              </a:rPr>
              <a:t>todo tipo de operação</a:t>
            </a:r>
            <a:r>
              <a:rPr lang="pt-BR" sz="2200" b="0" i="0" u="none" strike="noStrike" cap="none">
                <a:solidFill>
                  <a:srgbClr val="000000"/>
                </a:solidFill>
                <a:latin typeface="Helvetica Neue Light"/>
                <a:ea typeface="Helvetica Neue Light"/>
                <a:cs typeface="Helvetica Neue Light"/>
                <a:sym typeface="Helvetica Neue Light"/>
              </a:rPr>
              <a:t> utilizando sentenças SQL.</a:t>
            </a:r>
            <a:endParaRPr sz="2200" b="0" i="1" u="none" strike="noStrike" cap="none">
              <a:solidFill>
                <a:srgbClr val="000000"/>
              </a:solidFill>
              <a:latin typeface="Helvetica Neue Light"/>
              <a:ea typeface="Helvetica Neue Light"/>
              <a:cs typeface="Helvetica Neue Light"/>
              <a:sym typeface="Helvetica Neue Light"/>
            </a:endParaRPr>
          </a:p>
        </p:txBody>
      </p:sp>
      <p:pic>
        <p:nvPicPr>
          <p:cNvPr id="234" name="Google Shape;234;p24"/>
          <p:cNvPicPr preferRelativeResize="0"/>
          <p:nvPr/>
        </p:nvPicPr>
        <p:blipFill rotWithShape="1">
          <a:blip r:embed="rId3">
            <a:alphaModFix/>
          </a:blip>
          <a:srcRect/>
          <a:stretch/>
        </p:blipFill>
        <p:spPr>
          <a:xfrm>
            <a:off x="8241125" y="170575"/>
            <a:ext cx="710100" cy="710100"/>
          </a:xfrm>
          <a:prstGeom prst="rect">
            <a:avLst/>
          </a:prstGeom>
          <a:noFill/>
          <a:ln>
            <a:noFill/>
          </a:ln>
        </p:spPr>
      </p:pic>
      <p:sp>
        <p:nvSpPr>
          <p:cNvPr id="235" name="Google Shape;235;p24"/>
          <p:cNvSpPr txBox="1"/>
          <p:nvPr/>
        </p:nvSpPr>
        <p:spPr>
          <a:xfrm>
            <a:off x="3508825" y="566300"/>
            <a:ext cx="25572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200" b="0" i="1" u="none" strike="noStrike" cap="none">
                <a:solidFill>
                  <a:srgbClr val="000000"/>
                </a:solidFill>
                <a:latin typeface="Anton"/>
                <a:ea typeface="Anton"/>
                <a:cs typeface="Anton"/>
                <a:sym typeface="Anton"/>
              </a:rPr>
              <a:t>EM RESUMO</a:t>
            </a:r>
            <a:endParaRPr sz="3200" b="0" i="0" u="none" strike="noStrike" cap="none">
              <a:solidFill>
                <a:srgbClr val="000000"/>
              </a:solidFill>
              <a:latin typeface="Arial"/>
              <a:ea typeface="Arial"/>
              <a:cs typeface="Arial"/>
              <a:sym typeface="Arial"/>
            </a:endParaRPr>
          </a:p>
        </p:txBody>
      </p:sp>
      <p:sp>
        <p:nvSpPr>
          <p:cNvPr id="236" name="Google Shape;236;p24"/>
          <p:cNvSpPr txBox="1"/>
          <p:nvPr/>
        </p:nvSpPr>
        <p:spPr>
          <a:xfrm>
            <a:off x="1065450" y="2741900"/>
            <a:ext cx="7013100" cy="1444500"/>
          </a:xfrm>
          <a:prstGeom prst="rect">
            <a:avLst/>
          </a:prstGeom>
          <a:noFill/>
          <a:ln>
            <a:noFill/>
          </a:ln>
        </p:spPr>
        <p:txBody>
          <a:bodyPr spcFirstLastPara="1" wrap="square" lIns="91425" tIns="91425" rIns="91425" bIns="91425" anchor="t" anchorCtr="0">
            <a:noAutofit/>
          </a:bodyPr>
          <a:lstStyle/>
          <a:p>
            <a:pPr marL="0" marR="38100" lvl="0" indent="0" algn="l" rtl="0">
              <a:lnSpc>
                <a:spcPct val="115000"/>
              </a:lnSpc>
              <a:spcBef>
                <a:spcPts val="0"/>
              </a:spcBef>
              <a:spcAft>
                <a:spcPts val="0"/>
              </a:spcAft>
              <a:buClr>
                <a:srgbClr val="000000"/>
              </a:buClr>
              <a:buSzPts val="1100"/>
              <a:buFont typeface="Arial"/>
              <a:buNone/>
            </a:pPr>
            <a:r>
              <a:rPr lang="pt-BR" sz="2200" b="1" i="0" u="none" strike="noStrike" cap="none">
                <a:solidFill>
                  <a:srgbClr val="000000"/>
                </a:solidFill>
                <a:latin typeface="Helvetica Neue"/>
                <a:ea typeface="Helvetica Neue"/>
                <a:cs typeface="Helvetica Neue"/>
                <a:sym typeface="Helvetica Neue"/>
              </a:rPr>
              <a:t>Existe uma sentença para tudo</a:t>
            </a:r>
            <a:r>
              <a:rPr lang="pt-BR" sz="2200" b="0" i="0" u="none" strike="noStrike" cap="none">
                <a:solidFill>
                  <a:srgbClr val="000000"/>
                </a:solidFill>
                <a:latin typeface="Helvetica Neue Light"/>
                <a:ea typeface="Helvetica Neue Light"/>
                <a:cs typeface="Helvetica Neue Light"/>
                <a:sym typeface="Helvetica Neue Light"/>
              </a:rPr>
              <a:t> o que foi mencionado no </a:t>
            </a:r>
            <a:r>
              <a:rPr lang="pt-BR" sz="2200" b="0" i="1" u="none" strike="noStrike" cap="none">
                <a:solidFill>
                  <a:srgbClr val="000000"/>
                </a:solidFill>
                <a:latin typeface="Helvetica Neue Light"/>
                <a:ea typeface="Helvetica Neue Light"/>
                <a:cs typeface="Helvetica Neue Light"/>
                <a:sym typeface="Helvetica Neue Light"/>
              </a:rPr>
              <a:t>slide</a:t>
            </a:r>
            <a:r>
              <a:rPr lang="pt-BR" sz="2200" b="0" i="0" u="none" strike="noStrike" cap="none">
                <a:solidFill>
                  <a:srgbClr val="000000"/>
                </a:solidFill>
                <a:latin typeface="Helvetica Neue Light"/>
                <a:ea typeface="Helvetica Neue Light"/>
                <a:cs typeface="Helvetica Neue Light"/>
                <a:sym typeface="Helvetica Neue Light"/>
              </a:rPr>
              <a:t> anterior e muito mais também. </a:t>
            </a:r>
            <a:r>
              <a:rPr lang="pt-BR" sz="2200" b="1" i="0" u="none" strike="noStrike" cap="none">
                <a:solidFill>
                  <a:srgbClr val="000000"/>
                </a:solidFill>
                <a:latin typeface="Helvetica Neue"/>
                <a:ea typeface="Helvetica Neue"/>
                <a:cs typeface="Helvetica Neue"/>
                <a:sym typeface="Helvetica Neue"/>
              </a:rPr>
              <a:t>Veremos isso detalhadamente</a:t>
            </a:r>
            <a:r>
              <a:rPr lang="pt-BR" sz="2200" b="0" i="0" u="none" strike="noStrike" cap="none">
                <a:solidFill>
                  <a:srgbClr val="000000"/>
                </a:solidFill>
                <a:latin typeface="Helvetica Neue Light"/>
                <a:ea typeface="Helvetica Neue Light"/>
                <a:cs typeface="Helvetica Neue Light"/>
                <a:sym typeface="Helvetica Neue Light"/>
              </a:rPr>
              <a:t> ao longo do curso.</a:t>
            </a:r>
            <a:endParaRPr sz="2200" b="0" i="1"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10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p:nvPr/>
        </p:nvSpPr>
        <p:spPr>
          <a:xfrm>
            <a:off x="1015761" y="203744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SENTENÇAS</a:t>
            </a:r>
            <a:endParaRPr sz="3600" b="0" i="1" u="none" strike="noStrike" cap="none">
              <a:solidFill>
                <a:srgbClr val="000000"/>
              </a:solidFill>
              <a:latin typeface="Anton"/>
              <a:ea typeface="Anton"/>
              <a:cs typeface="Anton"/>
              <a:sym typeface="Anto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6"/>
          <p:cNvSpPr txBox="1"/>
          <p:nvPr/>
        </p:nvSpPr>
        <p:spPr>
          <a:xfrm>
            <a:off x="590700" y="1515150"/>
            <a:ext cx="7962600" cy="1349100"/>
          </a:xfrm>
          <a:prstGeom prst="rect">
            <a:avLst/>
          </a:prstGeom>
          <a:noFill/>
          <a:ln>
            <a:noFill/>
          </a:ln>
        </p:spPr>
        <p:txBody>
          <a:bodyPr spcFirstLastPara="1" wrap="square" lIns="91425" tIns="91425" rIns="91425" bIns="91425" anchor="ctr" anchorCtr="0">
            <a:noAutofit/>
          </a:bodyPr>
          <a:lstStyle/>
          <a:p>
            <a:pPr marL="0" marR="38100" lvl="0" indent="0" algn="l" rtl="0">
              <a:lnSpc>
                <a:spcPct val="128571"/>
              </a:lnSpc>
              <a:spcBef>
                <a:spcPts val="0"/>
              </a:spcBef>
              <a:spcAft>
                <a:spcPts val="0"/>
              </a:spcAft>
              <a:buClr>
                <a:srgbClr val="000000"/>
              </a:buClr>
              <a:buSzPts val="1100"/>
              <a:buFont typeface="Arial"/>
              <a:buNone/>
            </a:pPr>
            <a:r>
              <a:rPr lang="pt-BR" sz="2200" b="0" i="0" u="none" strike="noStrike" cap="none">
                <a:solidFill>
                  <a:srgbClr val="000000"/>
                </a:solidFill>
                <a:highlight>
                  <a:srgbClr val="3CEFAB"/>
                </a:highlight>
                <a:latin typeface="Helvetica Neue Light"/>
                <a:ea typeface="Helvetica Neue Light"/>
                <a:cs typeface="Helvetica Neue Light"/>
                <a:sym typeface="Helvetica Neue Light"/>
              </a:rPr>
              <a:t>Para concretizar a comunicação entre nós e os bancos de dados, utilizamos </a:t>
            </a:r>
            <a:r>
              <a:rPr lang="pt-BR" sz="2200" b="1" i="0" u="none" strike="noStrike" cap="none">
                <a:solidFill>
                  <a:srgbClr val="000000"/>
                </a:solidFill>
                <a:highlight>
                  <a:srgbClr val="3CEFAB"/>
                </a:highlight>
                <a:latin typeface="Helvetica Neue"/>
                <a:ea typeface="Helvetica Neue"/>
                <a:cs typeface="Helvetica Neue"/>
                <a:sym typeface="Helvetica Neue"/>
              </a:rPr>
              <a:t>sentenças</a:t>
            </a:r>
            <a:r>
              <a:rPr lang="pt-BR" sz="2200" b="0" i="0" u="none" strike="noStrike" cap="none">
                <a:solidFill>
                  <a:srgbClr val="000000"/>
                </a:solidFill>
                <a:highlight>
                  <a:srgbClr val="3CEFAB"/>
                </a:highlight>
                <a:latin typeface="Helvetica Neue Light"/>
                <a:ea typeface="Helvetica Neue Light"/>
                <a:cs typeface="Helvetica Neue Light"/>
                <a:sym typeface="Helvetica Neue Light"/>
              </a:rPr>
              <a:t> SQL.</a:t>
            </a:r>
            <a:endParaRPr sz="2200" b="0" i="1" u="none" strike="noStrike" cap="none">
              <a:solidFill>
                <a:srgbClr val="000000"/>
              </a:solidFill>
              <a:highlight>
                <a:srgbClr val="3CEFAB"/>
              </a:highlight>
              <a:latin typeface="Helvetica Neue Light"/>
              <a:ea typeface="Helvetica Neue Light"/>
              <a:cs typeface="Helvetica Neue Light"/>
              <a:sym typeface="Helvetica Neue Light"/>
            </a:endParaRPr>
          </a:p>
        </p:txBody>
      </p:sp>
      <p:pic>
        <p:nvPicPr>
          <p:cNvPr id="249" name="Google Shape;249;p26"/>
          <p:cNvPicPr preferRelativeResize="0"/>
          <p:nvPr/>
        </p:nvPicPr>
        <p:blipFill rotWithShape="1">
          <a:blip r:embed="rId3">
            <a:alphaModFix/>
          </a:blip>
          <a:srcRect/>
          <a:stretch/>
        </p:blipFill>
        <p:spPr>
          <a:xfrm>
            <a:off x="3882600" y="419100"/>
            <a:ext cx="1186525" cy="1186525"/>
          </a:xfrm>
          <a:prstGeom prst="rect">
            <a:avLst/>
          </a:prstGeom>
          <a:noFill/>
          <a:ln>
            <a:noFill/>
          </a:ln>
        </p:spPr>
      </p:pic>
      <p:sp>
        <p:nvSpPr>
          <p:cNvPr id="250" name="Google Shape;250;p26"/>
          <p:cNvSpPr txBox="1"/>
          <p:nvPr/>
        </p:nvSpPr>
        <p:spPr>
          <a:xfrm>
            <a:off x="590700" y="2699000"/>
            <a:ext cx="7962600" cy="1795500"/>
          </a:xfrm>
          <a:prstGeom prst="rect">
            <a:avLst/>
          </a:prstGeom>
          <a:noFill/>
          <a:ln>
            <a:noFill/>
          </a:ln>
        </p:spPr>
        <p:txBody>
          <a:bodyPr spcFirstLastPara="1" wrap="square" lIns="91425" tIns="91425" rIns="91425" bIns="91425" anchor="ctr" anchorCtr="0">
            <a:noAutofit/>
          </a:bodyPr>
          <a:lstStyle/>
          <a:p>
            <a:pPr marL="0" marR="38100" lvl="0" indent="0" algn="l" rtl="0">
              <a:lnSpc>
                <a:spcPct val="128571"/>
              </a:lnSpc>
              <a:spcBef>
                <a:spcPts val="0"/>
              </a:spcBef>
              <a:spcAft>
                <a:spcPts val="0"/>
              </a:spcAft>
              <a:buClr>
                <a:srgbClr val="000000"/>
              </a:buClr>
              <a:buSzPts val="1100"/>
              <a:buFont typeface="Arial"/>
              <a:buNone/>
            </a:pPr>
            <a:r>
              <a:rPr lang="pt-BR" sz="2200" b="0" i="0" u="none" strike="noStrike" cap="none">
                <a:solidFill>
                  <a:srgbClr val="000000"/>
                </a:solidFill>
                <a:highlight>
                  <a:srgbClr val="3CEFAB"/>
                </a:highlight>
                <a:latin typeface="Helvetica Neue Light"/>
                <a:ea typeface="Helvetica Neue Light"/>
                <a:cs typeface="Helvetica Neue Light"/>
                <a:sym typeface="Helvetica Neue Light"/>
              </a:rPr>
              <a:t>E, praticamente como toda linguagem de programação ou execução de </a:t>
            </a:r>
            <a:r>
              <a:rPr lang="pt-BR" sz="2200" b="0" i="1" u="none" strike="noStrike" cap="none">
                <a:solidFill>
                  <a:srgbClr val="000000"/>
                </a:solidFill>
                <a:highlight>
                  <a:srgbClr val="3CEFAB"/>
                </a:highlight>
                <a:latin typeface="Helvetica Neue Light"/>
                <a:ea typeface="Helvetica Neue Light"/>
                <a:cs typeface="Helvetica Neue Light"/>
                <a:sym typeface="Helvetica Neue Light"/>
              </a:rPr>
              <a:t>scripts,</a:t>
            </a:r>
            <a:r>
              <a:rPr lang="pt-BR" sz="2200" b="0" i="0" u="none" strike="noStrike" cap="none">
                <a:solidFill>
                  <a:srgbClr val="000000"/>
                </a:solidFill>
                <a:highlight>
                  <a:srgbClr val="3CEFAB"/>
                </a:highlight>
                <a:latin typeface="Helvetica Neue Light"/>
                <a:ea typeface="Helvetica Neue Light"/>
                <a:cs typeface="Helvetica Neue Light"/>
                <a:sym typeface="Helvetica Neue Light"/>
              </a:rPr>
              <a:t> </a:t>
            </a:r>
            <a:r>
              <a:rPr lang="pt-BR" sz="2200" b="1" i="0" u="sng" strike="noStrike" cap="none">
                <a:solidFill>
                  <a:srgbClr val="000000"/>
                </a:solidFill>
                <a:highlight>
                  <a:srgbClr val="3CEFAB"/>
                </a:highlight>
                <a:latin typeface="Helvetica Neue"/>
                <a:ea typeface="Helvetica Neue"/>
                <a:cs typeface="Helvetica Neue"/>
                <a:sym typeface="Helvetica Neue"/>
              </a:rPr>
              <a:t>sua sintaxe é em inglês</a:t>
            </a:r>
            <a:r>
              <a:rPr lang="pt-BR" sz="2200" b="0" i="0" u="none" strike="noStrike" cap="none">
                <a:solidFill>
                  <a:srgbClr val="000000"/>
                </a:solidFill>
                <a:highlight>
                  <a:srgbClr val="3CEFAB"/>
                </a:highlight>
                <a:latin typeface="Helvetica Neue Light"/>
                <a:ea typeface="Helvetica Neue Light"/>
                <a:cs typeface="Helvetica Neue Light"/>
                <a:sym typeface="Helvetica Neue Light"/>
              </a:rPr>
              <a:t>, assim, tenha isso em mente para praticá-la e/ou começar a dominá-la melhor.</a:t>
            </a:r>
            <a:endParaRPr sz="2200" b="0" i="1" u="none" strike="noStrike" cap="none">
              <a:solidFill>
                <a:srgbClr val="000000"/>
              </a:solidFill>
              <a:highlight>
                <a:srgbClr val="3CEFAB"/>
              </a:highlight>
              <a:latin typeface="Helvetica Neue Light"/>
              <a:ea typeface="Helvetica Neue Light"/>
              <a:cs typeface="Helvetica Neue Light"/>
              <a:sym typeface="Helvetica Neue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10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7"/>
          <p:cNvSpPr txBox="1"/>
          <p:nvPr/>
        </p:nvSpPr>
        <p:spPr>
          <a:xfrm>
            <a:off x="501675" y="1291075"/>
            <a:ext cx="5519700" cy="1504800"/>
          </a:xfrm>
          <a:prstGeom prst="rect">
            <a:avLst/>
          </a:prstGeom>
          <a:noFill/>
          <a:ln>
            <a:noFill/>
          </a:ln>
        </p:spPr>
        <p:txBody>
          <a:bodyPr spcFirstLastPara="1" wrap="square" lIns="91425" tIns="91425" rIns="91425" bIns="91425" anchor="ctr" anchorCtr="0">
            <a:noAutofit/>
          </a:bodyPr>
          <a:lstStyle/>
          <a:p>
            <a:pPr marL="0" marR="38100" lvl="0" indent="0" algn="l" rtl="0">
              <a:lnSpc>
                <a:spcPct val="128571"/>
              </a:lnSpc>
              <a:spcBef>
                <a:spcPts val="0"/>
              </a:spcBef>
              <a:spcAft>
                <a:spcPts val="0"/>
              </a:spcAft>
              <a:buClr>
                <a:srgbClr val="000000"/>
              </a:buClr>
              <a:buSzPts val="1100"/>
              <a:buFont typeface="Arial"/>
              <a:buNone/>
            </a:pP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As </a:t>
            </a:r>
            <a:r>
              <a:rPr lang="pt-BR" sz="1800" b="1" i="0" u="none" strike="noStrike" cap="none">
                <a:solidFill>
                  <a:srgbClr val="000000"/>
                </a:solidFill>
                <a:highlight>
                  <a:srgbClr val="3CEFAB"/>
                </a:highlight>
                <a:latin typeface="Helvetica Neue"/>
                <a:ea typeface="Helvetica Neue"/>
                <a:cs typeface="Helvetica Neue"/>
                <a:sym typeface="Helvetica Neue"/>
              </a:rPr>
              <a:t>sentenças</a:t>
            </a: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 (</a:t>
            </a:r>
            <a:r>
              <a:rPr lang="pt-BR" sz="1800" b="0" i="1" u="none" strike="noStrike" cap="none">
                <a:solidFill>
                  <a:srgbClr val="000000"/>
                </a:solidFill>
                <a:highlight>
                  <a:srgbClr val="FFFFFF"/>
                </a:highlight>
                <a:latin typeface="Helvetica Neue Light"/>
                <a:ea typeface="Helvetica Neue Light"/>
                <a:cs typeface="Helvetica Neue Light"/>
                <a:sym typeface="Helvetica Neue Light"/>
              </a:rPr>
              <a:t>também denominadas comandos ou cláusulas</a:t>
            </a: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 são as </a:t>
            </a:r>
            <a:r>
              <a:rPr lang="pt-BR" sz="1800" b="1" i="0" u="none" strike="noStrike" cap="none">
                <a:solidFill>
                  <a:srgbClr val="000000"/>
                </a:solidFill>
                <a:highlight>
                  <a:srgbClr val="3CEFAB"/>
                </a:highlight>
                <a:latin typeface="Helvetica Neue"/>
                <a:ea typeface="Helvetica Neue"/>
                <a:cs typeface="Helvetica Neue"/>
                <a:sym typeface="Helvetica Neue"/>
              </a:rPr>
              <a:t>palavras reservadas</a:t>
            </a:r>
            <a:r>
              <a:rPr lang="pt-BR" sz="1800" b="0" i="0" u="none" strike="noStrike" cap="none">
                <a:solidFill>
                  <a:srgbClr val="000000"/>
                </a:solidFill>
                <a:highlight>
                  <a:srgbClr val="3CEFAB"/>
                </a:highlight>
                <a:latin typeface="Helvetica Neue Light"/>
                <a:ea typeface="Helvetica Neue Light"/>
                <a:cs typeface="Helvetica Neue Light"/>
                <a:sym typeface="Helvetica Neue Light"/>
              </a:rPr>
              <a:t> </a:t>
            </a:r>
            <a:r>
              <a:rPr lang="pt-BR" sz="1800" b="1" i="0" u="none" strike="noStrike" cap="none">
                <a:solidFill>
                  <a:srgbClr val="000000"/>
                </a:solidFill>
                <a:highlight>
                  <a:srgbClr val="3CEFAB"/>
                </a:highlight>
                <a:latin typeface="Helvetica Neue"/>
                <a:ea typeface="Helvetica Neue"/>
                <a:cs typeface="Helvetica Neue"/>
                <a:sym typeface="Helvetica Neue"/>
              </a:rPr>
              <a:t>para executar ações no banco de dados.</a:t>
            </a:r>
            <a:endParaRPr sz="1800" b="0" i="0" u="none" strike="noStrike" cap="none">
              <a:solidFill>
                <a:srgbClr val="000000"/>
              </a:solidFill>
              <a:highlight>
                <a:srgbClr val="3CEFAB"/>
              </a:highlight>
              <a:latin typeface="Helvetica Neue Light"/>
              <a:ea typeface="Helvetica Neue Light"/>
              <a:cs typeface="Helvetica Neue Light"/>
              <a:sym typeface="Helvetica Neue Light"/>
            </a:endParaRPr>
          </a:p>
          <a:p>
            <a:pPr marL="0" marR="38100" lvl="0" indent="0" algn="l" rtl="0">
              <a:lnSpc>
                <a:spcPct val="128571"/>
              </a:lnSpc>
              <a:spcBef>
                <a:spcPts val="0"/>
              </a:spcBef>
              <a:spcAft>
                <a:spcPts val="0"/>
              </a:spcAft>
              <a:buClr>
                <a:srgbClr val="000000"/>
              </a:buClr>
              <a:buSzPts val="1100"/>
              <a:buFont typeface="Arial"/>
              <a:buNone/>
            </a:pPr>
            <a:endParaRPr sz="1700" b="0" i="0" u="none" strike="noStrike" cap="none">
              <a:solidFill>
                <a:srgbClr val="1E1E1E"/>
              </a:solidFill>
              <a:highlight>
                <a:srgbClr val="FFFFFF"/>
              </a:highlight>
              <a:latin typeface="Helvetica Neue"/>
              <a:ea typeface="Helvetica Neue"/>
              <a:cs typeface="Helvetica Neue"/>
              <a:sym typeface="Helvetica Neue"/>
            </a:endParaRPr>
          </a:p>
        </p:txBody>
      </p:sp>
      <p:sp>
        <p:nvSpPr>
          <p:cNvPr id="257" name="Google Shape;257;p27"/>
          <p:cNvSpPr txBox="1"/>
          <p:nvPr/>
        </p:nvSpPr>
        <p:spPr>
          <a:xfrm>
            <a:off x="621975" y="356825"/>
            <a:ext cx="30576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O QUE SÃO?</a:t>
            </a:r>
            <a:endParaRPr sz="3600" b="0" i="0" u="none" strike="noStrike" cap="none">
              <a:solidFill>
                <a:srgbClr val="000000"/>
              </a:solidFill>
              <a:latin typeface="Arial"/>
              <a:ea typeface="Arial"/>
              <a:cs typeface="Arial"/>
              <a:sym typeface="Arial"/>
            </a:endParaRPr>
          </a:p>
        </p:txBody>
      </p:sp>
      <p:pic>
        <p:nvPicPr>
          <p:cNvPr id="258" name="Google Shape;258;p27"/>
          <p:cNvPicPr preferRelativeResize="0"/>
          <p:nvPr/>
        </p:nvPicPr>
        <p:blipFill rotWithShape="1">
          <a:blip r:embed="rId3">
            <a:alphaModFix/>
          </a:blip>
          <a:srcRect/>
          <a:stretch/>
        </p:blipFill>
        <p:spPr>
          <a:xfrm>
            <a:off x="5894750" y="1291075"/>
            <a:ext cx="2969875" cy="2843300"/>
          </a:xfrm>
          <a:prstGeom prst="rect">
            <a:avLst/>
          </a:prstGeom>
          <a:noFill/>
          <a:ln>
            <a:noFill/>
          </a:ln>
        </p:spPr>
      </p:pic>
      <p:sp>
        <p:nvSpPr>
          <p:cNvPr id="259" name="Google Shape;259;p27"/>
          <p:cNvSpPr txBox="1"/>
          <p:nvPr/>
        </p:nvSpPr>
        <p:spPr>
          <a:xfrm>
            <a:off x="501675" y="2507600"/>
            <a:ext cx="5279100" cy="1614001"/>
          </a:xfrm>
          <a:prstGeom prst="rect">
            <a:avLst/>
          </a:prstGeom>
          <a:noFill/>
          <a:ln>
            <a:noFill/>
          </a:ln>
        </p:spPr>
        <p:txBody>
          <a:bodyPr spcFirstLastPara="1" wrap="square" lIns="91425" tIns="91425" rIns="91425" bIns="91425" anchor="ctr" anchorCtr="0">
            <a:spAutoFit/>
          </a:bodyPr>
          <a:lstStyle/>
          <a:p>
            <a:pPr marL="0" marR="38100" lvl="0" indent="0" algn="l" rtl="0">
              <a:lnSpc>
                <a:spcPct val="128571"/>
              </a:lnSpc>
              <a:spcBef>
                <a:spcPts val="0"/>
              </a:spcBef>
              <a:spcAft>
                <a:spcPts val="0"/>
              </a:spcAft>
              <a:buClr>
                <a:srgbClr val="000000"/>
              </a:buClr>
              <a:buSzPts val="1800"/>
              <a:buFont typeface="Arial"/>
              <a:buNone/>
            </a:pP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Ao escrever as instruções em um editor, com autopreenchimento de texto, veremos que </a:t>
            </a:r>
            <a:r>
              <a:rPr lang="pt-BR" sz="1800" b="1" i="0" u="none" strike="noStrike" cap="none">
                <a:solidFill>
                  <a:schemeClr val="dk1"/>
                </a:solidFill>
                <a:highlight>
                  <a:schemeClr val="lt1"/>
                </a:highlight>
                <a:latin typeface="Helvetica Neue"/>
                <a:ea typeface="Helvetica Neue"/>
                <a:cs typeface="Helvetica Neue"/>
                <a:sym typeface="Helvetica Neue"/>
              </a:rPr>
              <a:t>as sentenças assumem uma cor diferente</a:t>
            </a: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 do restante.</a:t>
            </a:r>
            <a:endParaRPr sz="15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p:cTn id="7" dur="1000"/>
                                        <p:tgtEl>
                                          <p:spTgt spid="259"/>
                                        </p:tgtEl>
                                      </p:cBhvr>
                                    </p:animEffect>
                                  </p:childTnLst>
                                </p:cTn>
                              </p:par>
                              <p:par>
                                <p:cTn id="8" presetID="10" presetClass="entr" presetSubtype="0" fill="hold" nodeType="withEffect">
                                  <p:stCondLst>
                                    <p:cond delay="0"/>
                                  </p:stCondLst>
                                  <p:childTnLst>
                                    <p:set>
                                      <p:cBhvr>
                                        <p:cTn id="9" dur="1" fill="hold">
                                          <p:stCondLst>
                                            <p:cond delay="0"/>
                                          </p:stCondLst>
                                        </p:cTn>
                                        <p:tgtEl>
                                          <p:spTgt spid="258"/>
                                        </p:tgtEl>
                                        <p:attrNameLst>
                                          <p:attrName>style.visibility</p:attrName>
                                        </p:attrNameLst>
                                      </p:cBhvr>
                                      <p:to>
                                        <p:strVal val="visible"/>
                                      </p:to>
                                    </p:set>
                                    <p:animEffect transition="in" filter="fade">
                                      <p:cBhvr>
                                        <p:cTn id="10" dur="10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8"/>
          <p:cNvSpPr/>
          <p:nvPr/>
        </p:nvSpPr>
        <p:spPr>
          <a:xfrm>
            <a:off x="75" y="0"/>
            <a:ext cx="3200400" cy="29529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8"/>
          <p:cNvSpPr txBox="1"/>
          <p:nvPr/>
        </p:nvSpPr>
        <p:spPr>
          <a:xfrm>
            <a:off x="205750" y="1022100"/>
            <a:ext cx="2788800" cy="908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2600" b="0" i="1" u="none" strike="noStrike" cap="none">
                <a:solidFill>
                  <a:schemeClr val="lt1"/>
                </a:solidFill>
                <a:latin typeface="Anton"/>
                <a:ea typeface="Anton"/>
                <a:cs typeface="Anton"/>
                <a:sym typeface="Anton"/>
              </a:rPr>
              <a:t>OUTRA FORMA DE PENSAR</a:t>
            </a:r>
            <a:endParaRPr sz="2600" b="0" i="0" u="none" strike="noStrike" cap="none">
              <a:solidFill>
                <a:schemeClr val="lt1"/>
              </a:solidFill>
              <a:latin typeface="Arial"/>
              <a:ea typeface="Arial"/>
              <a:cs typeface="Arial"/>
              <a:sym typeface="Arial"/>
            </a:endParaRPr>
          </a:p>
        </p:txBody>
      </p:sp>
      <p:sp>
        <p:nvSpPr>
          <p:cNvPr id="267" name="Google Shape;267;p28"/>
          <p:cNvSpPr txBox="1"/>
          <p:nvPr/>
        </p:nvSpPr>
        <p:spPr>
          <a:xfrm>
            <a:off x="3428575" y="1022100"/>
            <a:ext cx="5483700" cy="2580600"/>
          </a:xfrm>
          <a:prstGeom prst="rect">
            <a:avLst/>
          </a:prstGeom>
          <a:noFill/>
          <a:ln>
            <a:noFill/>
          </a:ln>
        </p:spPr>
        <p:txBody>
          <a:bodyPr spcFirstLastPara="1" wrap="square" lIns="91425" tIns="91425" rIns="91425" bIns="91425" anchor="t" anchorCtr="0">
            <a:noAutofit/>
          </a:bodyPr>
          <a:lstStyle/>
          <a:p>
            <a:pPr marL="0" marR="38100" lvl="0" indent="0" algn="ctr" rtl="0">
              <a:lnSpc>
                <a:spcPct val="150000"/>
              </a:lnSpc>
              <a:spcBef>
                <a:spcPts val="0"/>
              </a:spcBef>
              <a:spcAft>
                <a:spcPts val="0"/>
              </a:spcAft>
              <a:buClr>
                <a:srgbClr val="000000"/>
              </a:buClr>
              <a:buSzPts val="1100"/>
              <a:buFont typeface="Arial"/>
              <a:buNone/>
            </a:pP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Por meio das sentenças, podemos recuperar e operar com certos registros, inclusive estabelecendo condições segundo suas características. </a:t>
            </a:r>
            <a:endParaRPr sz="1400" b="0" i="0" u="none" strike="noStrike" cap="none">
              <a:solidFill>
                <a:srgbClr val="000000"/>
              </a:solidFill>
              <a:latin typeface="Arial"/>
              <a:ea typeface="Arial"/>
              <a:cs typeface="Arial"/>
              <a:sym typeface="Arial"/>
            </a:endParaRPr>
          </a:p>
          <a:p>
            <a:pPr marL="0" marR="38100" lvl="0" indent="0" algn="ctr" rtl="0">
              <a:lnSpc>
                <a:spcPct val="150000"/>
              </a:lnSpc>
              <a:spcBef>
                <a:spcPts val="0"/>
              </a:spcBef>
              <a:spcAft>
                <a:spcPts val="0"/>
              </a:spcAft>
              <a:buClr>
                <a:srgbClr val="000000"/>
              </a:buClr>
              <a:buSzPts val="1100"/>
              <a:buFont typeface="Arial"/>
              <a:buNone/>
            </a:pPr>
            <a:endParaRPr sz="1800" b="0" i="0" u="none" strike="noStrike" cap="none">
              <a:solidFill>
                <a:srgbClr val="000000"/>
              </a:solidFill>
              <a:highlight>
                <a:srgbClr val="FFFFFF"/>
              </a:highlight>
              <a:latin typeface="Helvetica Neue Light"/>
              <a:ea typeface="Helvetica Neue Light"/>
              <a:cs typeface="Helvetica Neue Light"/>
              <a:sym typeface="Helvetica Neue Light"/>
            </a:endParaRPr>
          </a:p>
          <a:p>
            <a:pPr marL="0" marR="38100" lvl="0" indent="0" algn="ctr" rtl="0">
              <a:lnSpc>
                <a:spcPct val="150000"/>
              </a:lnSpc>
              <a:spcBef>
                <a:spcPts val="0"/>
              </a:spcBef>
              <a:spcAft>
                <a:spcPts val="0"/>
              </a:spcAft>
              <a:buClr>
                <a:srgbClr val="000000"/>
              </a:buClr>
              <a:buSzPts val="1100"/>
              <a:buFont typeface="Arial"/>
              <a:buNone/>
            </a:pP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Um bom exemplo disso é o jogo “</a:t>
            </a:r>
            <a:r>
              <a:rPr lang="pt-BR" sz="1800" b="0" i="1" u="none" strike="noStrike" cap="none">
                <a:solidFill>
                  <a:srgbClr val="000000"/>
                </a:solidFill>
                <a:highlight>
                  <a:srgbClr val="FFFFFF"/>
                </a:highlight>
                <a:latin typeface="Helvetica Neue Light"/>
                <a:ea typeface="Helvetica Neue Light"/>
                <a:cs typeface="Helvetica Neue Light"/>
                <a:sym typeface="Helvetica Neue Light"/>
              </a:rPr>
              <a:t>Adivinha quem é</a:t>
            </a: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 no qual vamos “</a:t>
            </a:r>
            <a:r>
              <a:rPr lang="pt-BR" sz="1800" b="0" i="1" u="none" strike="noStrike" cap="none">
                <a:solidFill>
                  <a:srgbClr val="000000"/>
                </a:solidFill>
                <a:highlight>
                  <a:srgbClr val="FFFFFF"/>
                </a:highlight>
                <a:latin typeface="Helvetica Neue Light"/>
                <a:ea typeface="Helvetica Neue Light"/>
                <a:cs typeface="Helvetica Neue Light"/>
                <a:sym typeface="Helvetica Neue Light"/>
              </a:rPr>
              <a:t>consultando</a:t>
            </a: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 personagens de acordo com suas características.</a:t>
            </a:r>
            <a:endParaRPr sz="1400" b="0" i="0" u="none" strike="noStrike" cap="none">
              <a:solidFill>
                <a:srgbClr val="000000"/>
              </a:solidFill>
              <a:latin typeface="Arial"/>
              <a:ea typeface="Arial"/>
              <a:cs typeface="Arial"/>
              <a:sym typeface="Arial"/>
            </a:endParaRPr>
          </a:p>
        </p:txBody>
      </p:sp>
      <p:pic>
        <p:nvPicPr>
          <p:cNvPr id="268" name="Google Shape;268;p28"/>
          <p:cNvPicPr preferRelativeResize="0"/>
          <p:nvPr/>
        </p:nvPicPr>
        <p:blipFill rotWithShape="1">
          <a:blip r:embed="rId3">
            <a:alphaModFix/>
          </a:blip>
          <a:srcRect/>
          <a:stretch/>
        </p:blipFill>
        <p:spPr>
          <a:xfrm>
            <a:off x="0" y="2904577"/>
            <a:ext cx="3200300" cy="22389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9"/>
          <p:cNvSpPr txBox="1"/>
          <p:nvPr/>
        </p:nvSpPr>
        <p:spPr>
          <a:xfrm>
            <a:off x="1015761" y="203744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SINTAXE</a:t>
            </a:r>
            <a:endParaRPr sz="3600" b="0" i="1" u="none" strike="noStrike" cap="none">
              <a:solidFill>
                <a:srgbClr val="000000"/>
              </a:solidFill>
              <a:latin typeface="Anton"/>
              <a:ea typeface="Anton"/>
              <a:cs typeface="Anton"/>
              <a:sym typeface="Anto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p:nvPr/>
        </p:nvSpPr>
        <p:spPr>
          <a:xfrm>
            <a:off x="1565700" y="1487875"/>
            <a:ext cx="6012600" cy="2586300"/>
          </a:xfrm>
          <a:prstGeom prst="rect">
            <a:avLst/>
          </a:prstGeom>
          <a:noFill/>
          <a:ln>
            <a:noFill/>
          </a:ln>
        </p:spPr>
        <p:txBody>
          <a:bodyPr spcFirstLastPara="1" wrap="square" lIns="91425" tIns="91425" rIns="91425" bIns="91425" anchor="ctr" anchorCtr="0">
            <a:noAutofit/>
          </a:bodyPr>
          <a:lstStyle/>
          <a:p>
            <a:pPr marL="0" marR="38100" lvl="0" indent="457200" algn="ctr" rtl="0">
              <a:lnSpc>
                <a:spcPct val="150000"/>
              </a:lnSpc>
              <a:spcBef>
                <a:spcPts val="0"/>
              </a:spcBef>
              <a:spcAft>
                <a:spcPts val="0"/>
              </a:spcAft>
              <a:buClr>
                <a:schemeClr val="dk1"/>
              </a:buClr>
              <a:buSzPts val="1100"/>
              <a:buFont typeface="Arial"/>
              <a:buNone/>
            </a:pPr>
            <a:r>
              <a:rPr lang="pt-BR" sz="2100" b="0" i="0" u="none" strike="noStrike" cap="none">
                <a:solidFill>
                  <a:srgbClr val="000000"/>
                </a:solidFill>
                <a:highlight>
                  <a:srgbClr val="3CEFAB"/>
                </a:highlight>
                <a:latin typeface="Helvetica Neue Light"/>
                <a:ea typeface="Helvetica Neue Light"/>
                <a:cs typeface="Helvetica Neue Light"/>
                <a:sym typeface="Helvetica Neue Light"/>
              </a:rPr>
              <a:t>Conjunto de regras que devem ser seguidas ao escrever o código SQL para que sejam consideradas corretas e, assim, completar a execução com sucesso.</a:t>
            </a:r>
            <a:endParaRPr sz="2100" b="0" i="0" u="none" strike="noStrike" cap="none">
              <a:solidFill>
                <a:srgbClr val="1E1E1E"/>
              </a:solidFill>
              <a:highlight>
                <a:srgbClr val="3CEFAB"/>
              </a:highlight>
              <a:latin typeface="Helvetica Neue"/>
              <a:ea typeface="Helvetica Neue"/>
              <a:cs typeface="Helvetica Neue"/>
              <a:sym typeface="Helvetica Neue"/>
            </a:endParaRPr>
          </a:p>
        </p:txBody>
      </p:sp>
      <p:sp>
        <p:nvSpPr>
          <p:cNvPr id="281" name="Google Shape;281;p30"/>
          <p:cNvSpPr txBox="1"/>
          <p:nvPr/>
        </p:nvSpPr>
        <p:spPr>
          <a:xfrm>
            <a:off x="75" y="509225"/>
            <a:ext cx="9144000" cy="710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A sintaxe SQL</a:t>
            </a:r>
            <a:endParaRPr sz="3600" b="0" i="0" u="none" strike="noStrike" cap="none">
              <a:solidFill>
                <a:srgbClr val="000000"/>
              </a:solidFill>
              <a:latin typeface="Arial"/>
              <a:ea typeface="Arial"/>
              <a:cs typeface="Arial"/>
              <a:sym typeface="Arial"/>
            </a:endParaRPr>
          </a:p>
        </p:txBody>
      </p:sp>
      <p:pic>
        <p:nvPicPr>
          <p:cNvPr id="282" name="Google Shape;282;p30"/>
          <p:cNvPicPr preferRelativeResize="0"/>
          <p:nvPr/>
        </p:nvPicPr>
        <p:blipFill rotWithShape="1">
          <a:blip r:embed="rId3">
            <a:alphaModFix/>
          </a:blip>
          <a:srcRect/>
          <a:stretch/>
        </p:blipFill>
        <p:spPr>
          <a:xfrm>
            <a:off x="8067275" y="209750"/>
            <a:ext cx="803500" cy="8035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p:nvPr/>
        </p:nvSpPr>
        <p:spPr>
          <a:xfrm>
            <a:off x="394800" y="763656"/>
            <a:ext cx="8354400" cy="1101900"/>
          </a:xfrm>
          <a:prstGeom prst="rect">
            <a:avLst/>
          </a:prstGeom>
          <a:noFill/>
          <a:ln>
            <a:noFill/>
          </a:ln>
        </p:spPr>
        <p:txBody>
          <a:bodyPr spcFirstLastPara="1" wrap="square" lIns="91425" tIns="91425" rIns="91425" bIns="91425" anchor="t" anchorCtr="0">
            <a:noAutofit/>
          </a:bodyPr>
          <a:lstStyle/>
          <a:p>
            <a:pPr marL="0" marR="38100" lvl="0" indent="0" algn="l" rtl="0">
              <a:lnSpc>
                <a:spcPct val="150000"/>
              </a:lnSpc>
              <a:spcBef>
                <a:spcPts val="0"/>
              </a:spcBef>
              <a:spcAft>
                <a:spcPts val="0"/>
              </a:spcAft>
              <a:buClr>
                <a:srgbClr val="000000"/>
              </a:buClr>
              <a:buSzPts val="1100"/>
              <a:buFont typeface="Arial"/>
              <a:buNone/>
            </a:pPr>
            <a:r>
              <a:rPr lang="pt-BR" sz="1700" b="0" i="0" u="none" strike="noStrike" cap="none">
                <a:solidFill>
                  <a:srgbClr val="000000"/>
                </a:solidFill>
                <a:highlight>
                  <a:srgbClr val="FFFFFF"/>
                </a:highlight>
                <a:latin typeface="Helvetica Neue Light"/>
                <a:ea typeface="Helvetica Neue Light"/>
                <a:cs typeface="Helvetica Neue Light"/>
                <a:sym typeface="Helvetica Neue Light"/>
              </a:rPr>
              <a:t>As operações em SQL seguem </a:t>
            </a:r>
            <a:r>
              <a:rPr lang="pt-BR" sz="1700" b="0" i="0" u="none" strike="noStrike" cap="none">
                <a:solidFill>
                  <a:srgbClr val="000000"/>
                </a:solidFill>
                <a:highlight>
                  <a:srgbClr val="3CEFAB"/>
                </a:highlight>
                <a:latin typeface="Helvetica Neue"/>
                <a:ea typeface="Helvetica Neue"/>
                <a:cs typeface="Helvetica Neue"/>
                <a:sym typeface="Helvetica Neue"/>
              </a:rPr>
              <a:t>uma</a:t>
            </a:r>
            <a:r>
              <a:rPr lang="pt-BR" sz="1700" b="1" i="0" u="none" strike="noStrike" cap="none">
                <a:solidFill>
                  <a:srgbClr val="000000"/>
                </a:solidFill>
                <a:highlight>
                  <a:srgbClr val="3CEFAB"/>
                </a:highlight>
                <a:latin typeface="Helvetica Neue"/>
                <a:ea typeface="Helvetica Neue"/>
                <a:cs typeface="Helvetica Neue"/>
                <a:sym typeface="Helvetica Neue"/>
              </a:rPr>
              <a:t> estrutura </a:t>
            </a:r>
            <a:r>
              <a:rPr lang="pt-BR" sz="1700" b="0" i="0" u="none" strike="noStrike" cap="none">
                <a:solidFill>
                  <a:srgbClr val="000000"/>
                </a:solidFill>
                <a:highlight>
                  <a:srgbClr val="3CEFAB"/>
                </a:highlight>
                <a:latin typeface="Helvetica Neue"/>
                <a:ea typeface="Helvetica Neue"/>
                <a:cs typeface="Helvetica Neue"/>
                <a:sym typeface="Helvetica Neue"/>
              </a:rPr>
              <a:t>que</a:t>
            </a:r>
            <a:r>
              <a:rPr lang="pt-BR" sz="1700" b="1" i="0" u="none" strike="noStrike" cap="none">
                <a:solidFill>
                  <a:srgbClr val="000000"/>
                </a:solidFill>
                <a:highlight>
                  <a:srgbClr val="3CEFAB"/>
                </a:highlight>
                <a:latin typeface="Helvetica Neue"/>
                <a:ea typeface="Helvetica Neue"/>
                <a:cs typeface="Helvetica Neue"/>
                <a:sym typeface="Helvetica Neue"/>
              </a:rPr>
              <a:t> descreve </a:t>
            </a:r>
            <a:r>
              <a:rPr lang="pt-BR" sz="1700" b="0" i="0" u="none" strike="noStrike" cap="none">
                <a:solidFill>
                  <a:srgbClr val="000000"/>
                </a:solidFill>
                <a:highlight>
                  <a:srgbClr val="3CEFAB"/>
                </a:highlight>
                <a:latin typeface="Helvetica Neue"/>
                <a:ea typeface="Helvetica Neue"/>
                <a:cs typeface="Helvetica Neue"/>
                <a:sym typeface="Helvetica Neue"/>
              </a:rPr>
              <a:t>a</a:t>
            </a:r>
            <a:r>
              <a:rPr lang="pt-BR" sz="1700" b="1" i="0" u="none" strike="noStrike" cap="none">
                <a:solidFill>
                  <a:srgbClr val="000000"/>
                </a:solidFill>
                <a:highlight>
                  <a:srgbClr val="3CEFAB"/>
                </a:highlight>
                <a:latin typeface="Helvetica Neue"/>
                <a:ea typeface="Helvetica Neue"/>
                <a:cs typeface="Helvetica Neue"/>
                <a:sym typeface="Helvetica Neue"/>
              </a:rPr>
              <a:t> operação </a:t>
            </a:r>
            <a:r>
              <a:rPr lang="pt-BR" sz="1700" b="0" i="0" u="none" strike="noStrike" cap="none">
                <a:solidFill>
                  <a:srgbClr val="000000"/>
                </a:solidFill>
                <a:highlight>
                  <a:srgbClr val="3CEFAB"/>
                </a:highlight>
                <a:latin typeface="Helvetica Neue"/>
                <a:ea typeface="Helvetica Neue"/>
                <a:cs typeface="Helvetica Neue"/>
                <a:sym typeface="Helvetica Neue"/>
              </a:rPr>
              <a:t>que</a:t>
            </a:r>
            <a:r>
              <a:rPr lang="pt-BR" sz="1700" b="1" i="0" u="none" strike="noStrike" cap="none">
                <a:solidFill>
                  <a:srgbClr val="000000"/>
                </a:solidFill>
                <a:highlight>
                  <a:srgbClr val="3CEFAB"/>
                </a:highlight>
                <a:latin typeface="Helvetica Neue"/>
                <a:ea typeface="Helvetica Neue"/>
                <a:cs typeface="Helvetica Neue"/>
                <a:sym typeface="Helvetica Neue"/>
              </a:rPr>
              <a:t> </a:t>
            </a:r>
            <a:r>
              <a:rPr lang="pt-BR" sz="1700" b="0" i="0" u="none" strike="noStrike" cap="none">
                <a:solidFill>
                  <a:srgbClr val="000000"/>
                </a:solidFill>
                <a:highlight>
                  <a:srgbClr val="3CEFAB"/>
                </a:highlight>
                <a:latin typeface="Helvetica Neue"/>
                <a:ea typeface="Helvetica Neue"/>
                <a:cs typeface="Helvetica Neue"/>
                <a:sym typeface="Helvetica Neue"/>
              </a:rPr>
              <a:t>desejamos realizar</a:t>
            </a:r>
            <a:r>
              <a:rPr lang="pt-BR" sz="1700" b="0" i="0" u="none" strike="noStrike" cap="none">
                <a:solidFill>
                  <a:srgbClr val="000000"/>
                </a:solidFill>
                <a:highlight>
                  <a:srgbClr val="FFFFFF"/>
                </a:highlight>
                <a:latin typeface="Helvetica Neue Light"/>
                <a:ea typeface="Helvetica Neue Light"/>
                <a:cs typeface="Helvetica Neue Light"/>
                <a:sym typeface="Helvetica Neue Light"/>
              </a:rPr>
              <a:t>. Embora encontremos consultas muito simples e outras mais complexas, existem alguns elementos que aparecem com maior frequência.</a:t>
            </a:r>
            <a:endParaRPr sz="1700" b="0" i="0" u="none" strike="noStrike" cap="none">
              <a:solidFill>
                <a:srgbClr val="000000"/>
              </a:solidFill>
              <a:highlight>
                <a:srgbClr val="FFFFFF"/>
              </a:highlight>
              <a:latin typeface="Helvetica Neue Light"/>
              <a:ea typeface="Helvetica Neue Light"/>
              <a:cs typeface="Helvetica Neue Light"/>
              <a:sym typeface="Helvetica Neue Light"/>
            </a:endParaRPr>
          </a:p>
          <a:p>
            <a:pPr marL="0" marR="38100" lvl="0" indent="0" algn="l" rtl="0">
              <a:lnSpc>
                <a:spcPct val="128571"/>
              </a:lnSpc>
              <a:spcBef>
                <a:spcPts val="0"/>
              </a:spcBef>
              <a:spcAft>
                <a:spcPts val="0"/>
              </a:spcAft>
              <a:buClr>
                <a:srgbClr val="000000"/>
              </a:buClr>
              <a:buSzPts val="1100"/>
              <a:buFont typeface="Arial"/>
              <a:buNone/>
            </a:pPr>
            <a:endParaRPr sz="1300" b="0" i="0" u="none" strike="noStrike" cap="none">
              <a:solidFill>
                <a:srgbClr val="000000"/>
              </a:solidFill>
              <a:highlight>
                <a:srgbClr val="FFFFFF"/>
              </a:highlight>
              <a:latin typeface="Helvetica Neue Light"/>
              <a:ea typeface="Helvetica Neue Light"/>
              <a:cs typeface="Helvetica Neue Light"/>
              <a:sym typeface="Helvetica Neue Light"/>
            </a:endParaRPr>
          </a:p>
          <a:p>
            <a:pPr marL="0" marR="38100" lvl="0" indent="0" algn="l" rtl="0">
              <a:lnSpc>
                <a:spcPct val="128571"/>
              </a:lnSpc>
              <a:spcBef>
                <a:spcPts val="0"/>
              </a:spcBef>
              <a:spcAft>
                <a:spcPts val="0"/>
              </a:spcAft>
              <a:buClr>
                <a:srgbClr val="000000"/>
              </a:buClr>
              <a:buSzPts val="1100"/>
              <a:buFont typeface="Arial"/>
              <a:buNone/>
            </a:pPr>
            <a:endParaRPr sz="1300" b="0" i="0" u="none" strike="noStrike" cap="none">
              <a:solidFill>
                <a:srgbClr val="000000"/>
              </a:solidFill>
              <a:highlight>
                <a:srgbClr val="FFFFFF"/>
              </a:highlight>
              <a:latin typeface="Helvetica Neue Light"/>
              <a:ea typeface="Helvetica Neue Light"/>
              <a:cs typeface="Helvetica Neue Light"/>
              <a:sym typeface="Helvetica Neue Light"/>
            </a:endParaRPr>
          </a:p>
          <a:p>
            <a:pPr marL="0" marR="38100" lvl="0" indent="0" algn="l" rtl="0">
              <a:lnSpc>
                <a:spcPct val="150000"/>
              </a:lnSpc>
              <a:spcBef>
                <a:spcPts val="0"/>
              </a:spcBef>
              <a:spcAft>
                <a:spcPts val="0"/>
              </a:spcAft>
              <a:buClr>
                <a:srgbClr val="000000"/>
              </a:buClr>
              <a:buSzPts val="1700"/>
              <a:buFont typeface="Arial"/>
              <a:buNone/>
            </a:pPr>
            <a:endParaRPr sz="1700" b="0" i="0" u="none" strike="noStrike" cap="none">
              <a:solidFill>
                <a:srgbClr val="000000"/>
              </a:solidFill>
              <a:highlight>
                <a:srgbClr val="FFFFFF"/>
              </a:highlight>
              <a:latin typeface="Helvetica Neue Light"/>
              <a:ea typeface="Helvetica Neue Light"/>
              <a:cs typeface="Helvetica Neue Light"/>
              <a:sym typeface="Helvetica Neue Light"/>
            </a:endParaRPr>
          </a:p>
        </p:txBody>
      </p:sp>
      <p:sp>
        <p:nvSpPr>
          <p:cNvPr id="290" name="Google Shape;290;p31"/>
          <p:cNvSpPr txBox="1"/>
          <p:nvPr/>
        </p:nvSpPr>
        <p:spPr>
          <a:xfrm>
            <a:off x="621975" y="166660"/>
            <a:ext cx="60681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Sintaxe básica </a:t>
            </a:r>
            <a:endParaRPr sz="3600" b="0" i="0" u="none" strike="noStrike" cap="none">
              <a:solidFill>
                <a:srgbClr val="000000"/>
              </a:solidFill>
              <a:latin typeface="Arial"/>
              <a:ea typeface="Arial"/>
              <a:cs typeface="Arial"/>
              <a:sym typeface="Arial"/>
            </a:endParaRPr>
          </a:p>
        </p:txBody>
      </p:sp>
      <p:sp>
        <p:nvSpPr>
          <p:cNvPr id="291" name="Google Shape;291;p31"/>
          <p:cNvSpPr txBox="1"/>
          <p:nvPr/>
        </p:nvSpPr>
        <p:spPr>
          <a:xfrm>
            <a:off x="842275" y="2103956"/>
            <a:ext cx="7107300" cy="600134"/>
          </a:xfrm>
          <a:prstGeom prst="rect">
            <a:avLst/>
          </a:prstGeom>
          <a:noFill/>
          <a:ln>
            <a:noFill/>
          </a:ln>
        </p:spPr>
        <p:txBody>
          <a:bodyPr spcFirstLastPara="1" wrap="square" lIns="91425" tIns="91425" rIns="91425" bIns="91425" anchor="t" anchorCtr="0">
            <a:spAutoFit/>
          </a:bodyPr>
          <a:lstStyle/>
          <a:p>
            <a:pPr marL="0" marR="38100" lvl="0" indent="0" algn="l" rtl="0">
              <a:lnSpc>
                <a:spcPct val="150000"/>
              </a:lnSpc>
              <a:spcBef>
                <a:spcPts val="0"/>
              </a:spcBef>
              <a:spcAft>
                <a:spcPts val="0"/>
              </a:spcAft>
              <a:buClr>
                <a:srgbClr val="000000"/>
              </a:buClr>
              <a:buSzPts val="1800"/>
              <a:buFont typeface="Arial"/>
              <a:buNone/>
            </a:pPr>
            <a:r>
              <a:rPr lang="pt-BR" sz="1800" b="1" i="0" u="none" strike="noStrike" cap="none">
                <a:solidFill>
                  <a:schemeClr val="dk1"/>
                </a:solidFill>
                <a:highlight>
                  <a:srgbClr val="E0FF00"/>
                </a:highlight>
                <a:latin typeface="Helvetica Neue"/>
                <a:ea typeface="Helvetica Neue"/>
                <a:cs typeface="Helvetica Neue"/>
                <a:sym typeface="Helvetica Neue"/>
              </a:rPr>
              <a:t>Ação</a:t>
            </a:r>
            <a:r>
              <a:rPr lang="pt-BR" sz="1800" b="0" i="0" u="none" strike="noStrike" cap="none">
                <a:solidFill>
                  <a:schemeClr val="dk1"/>
                </a:solidFill>
                <a:highlight>
                  <a:srgbClr val="E0FF00"/>
                </a:highlight>
                <a:latin typeface="Helvetica Neue Light"/>
                <a:ea typeface="Helvetica Neue Light"/>
                <a:cs typeface="Helvetica Neue Light"/>
                <a:sym typeface="Helvetica Neue Light"/>
              </a:rPr>
              <a:t> </a:t>
            </a:r>
            <a:r>
              <a:rPr lang="pt-BR" sz="1800" b="0" i="1" u="none" strike="noStrike" cap="none">
                <a:solidFill>
                  <a:schemeClr val="dk1"/>
                </a:solidFill>
                <a:highlight>
                  <a:schemeClr val="lt1"/>
                </a:highlight>
                <a:latin typeface="Helvetica Neue Light"/>
                <a:ea typeface="Helvetica Neue Light"/>
                <a:cs typeface="Helvetica Neue Light"/>
                <a:sym typeface="Helvetica Neue Light"/>
              </a:rPr>
              <a:t>(keyword)</a:t>
            </a: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 </a:t>
            </a:r>
            <a:r>
              <a:rPr lang="pt-BR" sz="1800" b="0" i="0" u="none" strike="noStrike" cap="none">
                <a:solidFill>
                  <a:schemeClr val="dk1"/>
                </a:solidFill>
                <a:latin typeface="Helvetica Neue Light"/>
                <a:ea typeface="Helvetica Neue Light"/>
                <a:cs typeface="Helvetica Neue Light"/>
                <a:sym typeface="Helvetica Neue Light"/>
              </a:rPr>
              <a:t>criar, selecionar, inserir, atualizar, eliminar etc</a:t>
            </a: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a:t>
            </a:r>
            <a:endParaRPr sz="1500" b="0" i="0" u="none" strike="noStrike" cap="none">
              <a:solidFill>
                <a:srgbClr val="000000"/>
              </a:solidFill>
              <a:latin typeface="Calibri"/>
              <a:ea typeface="Calibri"/>
              <a:cs typeface="Calibri"/>
              <a:sym typeface="Calibri"/>
            </a:endParaRPr>
          </a:p>
        </p:txBody>
      </p:sp>
      <p:sp>
        <p:nvSpPr>
          <p:cNvPr id="292" name="Google Shape;292;p31"/>
          <p:cNvSpPr txBox="1"/>
          <p:nvPr/>
        </p:nvSpPr>
        <p:spPr>
          <a:xfrm>
            <a:off x="842274" y="2550344"/>
            <a:ext cx="7459449" cy="1015632"/>
          </a:xfrm>
          <a:prstGeom prst="rect">
            <a:avLst/>
          </a:prstGeom>
          <a:noFill/>
          <a:ln>
            <a:noFill/>
          </a:ln>
        </p:spPr>
        <p:txBody>
          <a:bodyPr spcFirstLastPara="1" wrap="square" lIns="91425" tIns="91425" rIns="91425" bIns="91425" anchor="t" anchorCtr="0">
            <a:spAutoFit/>
          </a:bodyPr>
          <a:lstStyle/>
          <a:p>
            <a:pPr marL="0" marR="38100" lvl="0" indent="0" algn="l" rtl="0">
              <a:lnSpc>
                <a:spcPct val="150000"/>
              </a:lnSpc>
              <a:spcBef>
                <a:spcPts val="0"/>
              </a:spcBef>
              <a:spcAft>
                <a:spcPts val="0"/>
              </a:spcAft>
              <a:buClr>
                <a:srgbClr val="000000"/>
              </a:buClr>
              <a:buSzPts val="1800"/>
              <a:buFont typeface="Arial"/>
              <a:buNone/>
            </a:pPr>
            <a:r>
              <a:rPr lang="pt-BR" sz="1800" b="1" i="0" u="none" strike="noStrike" cap="none">
                <a:solidFill>
                  <a:schemeClr val="dk1"/>
                </a:solidFill>
                <a:highlight>
                  <a:srgbClr val="E0FF00"/>
                </a:highlight>
                <a:latin typeface="Helvetica Neue"/>
                <a:ea typeface="Helvetica Neue"/>
                <a:cs typeface="Helvetica Neue"/>
                <a:sym typeface="Helvetica Neue"/>
              </a:rPr>
              <a:t>Parte em que vamos operar</a:t>
            </a: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 </a:t>
            </a:r>
            <a:r>
              <a:rPr lang="pt-BR" sz="1800" b="0" i="0" u="none" strike="noStrike" cap="none">
                <a:solidFill>
                  <a:schemeClr val="dk1"/>
                </a:solidFill>
                <a:latin typeface="Helvetica Neue Light"/>
                <a:ea typeface="Helvetica Neue Light"/>
                <a:cs typeface="Helvetica Neue Light"/>
                <a:sym typeface="Helvetica Neue Light"/>
              </a:rPr>
              <a:t>pode ser um ou mais campos, uma ou mais tabelas, ou um asterisco (*) para todas</a:t>
            </a: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a:t>
            </a:r>
            <a:endParaRPr sz="1500" b="0" i="0" u="none" strike="noStrike" cap="none">
              <a:solidFill>
                <a:srgbClr val="000000"/>
              </a:solidFill>
              <a:latin typeface="Calibri"/>
              <a:ea typeface="Calibri"/>
              <a:cs typeface="Calibri"/>
              <a:sym typeface="Calibri"/>
            </a:endParaRPr>
          </a:p>
        </p:txBody>
      </p:sp>
      <p:sp>
        <p:nvSpPr>
          <p:cNvPr id="293" name="Google Shape;293;p31"/>
          <p:cNvSpPr txBox="1"/>
          <p:nvPr/>
        </p:nvSpPr>
        <p:spPr>
          <a:xfrm>
            <a:off x="842275" y="3297756"/>
            <a:ext cx="7459450" cy="1015632"/>
          </a:xfrm>
          <a:prstGeom prst="rect">
            <a:avLst/>
          </a:prstGeom>
          <a:noFill/>
          <a:ln>
            <a:noFill/>
          </a:ln>
        </p:spPr>
        <p:txBody>
          <a:bodyPr spcFirstLastPara="1" wrap="square" lIns="91425" tIns="91425" rIns="91425" bIns="91425" anchor="t" anchorCtr="0">
            <a:spAutoFit/>
          </a:bodyPr>
          <a:lstStyle/>
          <a:p>
            <a:pPr marL="0" marR="38100" lvl="0" indent="0" algn="l" rtl="0">
              <a:lnSpc>
                <a:spcPct val="150000"/>
              </a:lnSpc>
              <a:spcBef>
                <a:spcPts val="0"/>
              </a:spcBef>
              <a:spcAft>
                <a:spcPts val="0"/>
              </a:spcAft>
              <a:buClr>
                <a:srgbClr val="000000"/>
              </a:buClr>
              <a:buSzPts val="1800"/>
              <a:buFont typeface="Arial"/>
              <a:buNone/>
            </a:pPr>
            <a:r>
              <a:rPr lang="pt-BR" sz="1800" b="1" i="0" u="none" strike="noStrike" cap="none">
                <a:solidFill>
                  <a:schemeClr val="dk1"/>
                </a:solidFill>
                <a:highlight>
                  <a:srgbClr val="E0FF00"/>
                </a:highlight>
                <a:latin typeface="Helvetica Neue"/>
                <a:ea typeface="Helvetica Neue"/>
                <a:cs typeface="Helvetica Neue"/>
                <a:sym typeface="Helvetica Neue"/>
              </a:rPr>
              <a:t>Tabela(s) que queremos acessar</a:t>
            </a:r>
            <a:r>
              <a:rPr lang="pt-BR" sz="1800" b="0" i="0" u="none" strike="noStrike" cap="none">
                <a:solidFill>
                  <a:schemeClr val="dk1"/>
                </a:solidFill>
                <a:highlight>
                  <a:srgbClr val="E0FF00"/>
                </a:highlight>
                <a:latin typeface="Helvetica Neue Light"/>
                <a:ea typeface="Helvetica Neue Light"/>
                <a:cs typeface="Helvetica Neue Light"/>
                <a:sym typeface="Helvetica Neue Light"/>
              </a:rPr>
              <a:t>:</a:t>
            </a: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 </a:t>
            </a:r>
            <a:r>
              <a:rPr lang="pt-BR" sz="1800" b="0" i="0" u="none" strike="noStrike" cap="none">
                <a:solidFill>
                  <a:schemeClr val="dk1"/>
                </a:solidFill>
                <a:latin typeface="Helvetica Neue Light"/>
                <a:ea typeface="Helvetica Neue Light"/>
                <a:cs typeface="Helvetica Neue Light"/>
                <a:sym typeface="Helvetica Neue Light"/>
              </a:rPr>
              <a:t>identificamos essa(s) tabela(s) escrevendo o(s) nome(s)</a:t>
            </a: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a:t>
            </a:r>
            <a:endParaRPr sz="1500" b="0" i="0" u="none" strike="noStrike" cap="none">
              <a:solidFill>
                <a:srgbClr val="000000"/>
              </a:solidFill>
              <a:latin typeface="Calibri"/>
              <a:ea typeface="Calibri"/>
              <a:cs typeface="Calibri"/>
              <a:sym typeface="Calibri"/>
            </a:endParaRPr>
          </a:p>
        </p:txBody>
      </p:sp>
      <p:sp>
        <p:nvSpPr>
          <p:cNvPr id="294" name="Google Shape;294;p31"/>
          <p:cNvSpPr txBox="1"/>
          <p:nvPr/>
        </p:nvSpPr>
        <p:spPr>
          <a:xfrm>
            <a:off x="291400" y="2005100"/>
            <a:ext cx="672300" cy="683234"/>
          </a:xfrm>
          <a:prstGeom prst="rect">
            <a:avLst/>
          </a:prstGeom>
          <a:noFill/>
          <a:ln>
            <a:noFill/>
          </a:ln>
        </p:spPr>
        <p:txBody>
          <a:bodyPr spcFirstLastPara="1" wrap="square" lIns="91425" tIns="91425" rIns="91425" bIns="91425" anchor="t" anchorCtr="0">
            <a:spAutoFit/>
          </a:bodyPr>
          <a:lstStyle/>
          <a:p>
            <a:pPr marL="0" marR="0" lvl="0" indent="0" algn="ctr" rtl="0">
              <a:lnSpc>
                <a:spcPct val="180000"/>
              </a:lnSpc>
              <a:spcBef>
                <a:spcPts val="0"/>
              </a:spcBef>
              <a:spcAft>
                <a:spcPts val="0"/>
              </a:spcAft>
              <a:buClr>
                <a:srgbClr val="000000"/>
              </a:buClr>
              <a:buSzPts val="1800"/>
              <a:buFont typeface="Arial"/>
              <a:buNone/>
            </a:pPr>
            <a:r>
              <a:rPr lang="pt-BR" sz="1800" b="0" i="0" u="none" strike="noStrike" cap="none">
                <a:solidFill>
                  <a:srgbClr val="444444"/>
                </a:solidFill>
                <a:highlight>
                  <a:srgbClr val="FFFFFF"/>
                </a:highlight>
                <a:latin typeface="Helvetica Neue Light"/>
                <a:ea typeface="Helvetica Neue Light"/>
                <a:cs typeface="Helvetica Neue Light"/>
                <a:sym typeface="Helvetica Neue Light"/>
              </a:rPr>
              <a:t>👉</a:t>
            </a:r>
            <a:endParaRPr sz="1400" b="0" i="0" u="none" strike="noStrike" cap="none">
              <a:solidFill>
                <a:srgbClr val="000000"/>
              </a:solidFill>
              <a:latin typeface="Arial"/>
              <a:ea typeface="Arial"/>
              <a:cs typeface="Arial"/>
              <a:sym typeface="Arial"/>
            </a:endParaRPr>
          </a:p>
        </p:txBody>
      </p:sp>
      <p:sp>
        <p:nvSpPr>
          <p:cNvPr id="295" name="Google Shape;295;p31"/>
          <p:cNvSpPr txBox="1"/>
          <p:nvPr/>
        </p:nvSpPr>
        <p:spPr>
          <a:xfrm>
            <a:off x="291400" y="2451500"/>
            <a:ext cx="672300" cy="683234"/>
          </a:xfrm>
          <a:prstGeom prst="rect">
            <a:avLst/>
          </a:prstGeom>
          <a:noFill/>
          <a:ln>
            <a:noFill/>
          </a:ln>
        </p:spPr>
        <p:txBody>
          <a:bodyPr spcFirstLastPara="1" wrap="square" lIns="91425" tIns="91425" rIns="91425" bIns="91425" anchor="t" anchorCtr="0">
            <a:spAutoFit/>
          </a:bodyPr>
          <a:lstStyle/>
          <a:p>
            <a:pPr marL="0" marR="0" lvl="0" indent="0" algn="ctr" rtl="0">
              <a:lnSpc>
                <a:spcPct val="180000"/>
              </a:lnSpc>
              <a:spcBef>
                <a:spcPts val="0"/>
              </a:spcBef>
              <a:spcAft>
                <a:spcPts val="0"/>
              </a:spcAft>
              <a:buClr>
                <a:srgbClr val="000000"/>
              </a:buClr>
              <a:buSzPts val="1800"/>
              <a:buFont typeface="Arial"/>
              <a:buNone/>
            </a:pPr>
            <a:r>
              <a:rPr lang="pt-BR" sz="1800" b="0" i="0" u="none" strike="noStrike" cap="none">
                <a:solidFill>
                  <a:srgbClr val="444444"/>
                </a:solidFill>
                <a:highlight>
                  <a:srgbClr val="FFFFFF"/>
                </a:highlight>
                <a:latin typeface="Helvetica Neue Light"/>
                <a:ea typeface="Helvetica Neue Light"/>
                <a:cs typeface="Helvetica Neue Light"/>
                <a:sym typeface="Helvetica Neue Light"/>
              </a:rPr>
              <a:t>👉</a:t>
            </a:r>
            <a:endParaRPr sz="1400" b="0" i="0" u="none" strike="noStrike" cap="none">
              <a:solidFill>
                <a:srgbClr val="000000"/>
              </a:solidFill>
              <a:latin typeface="Arial"/>
              <a:ea typeface="Arial"/>
              <a:cs typeface="Arial"/>
              <a:sym typeface="Arial"/>
            </a:endParaRPr>
          </a:p>
        </p:txBody>
      </p:sp>
      <p:sp>
        <p:nvSpPr>
          <p:cNvPr id="296" name="Google Shape;296;p31"/>
          <p:cNvSpPr txBox="1"/>
          <p:nvPr/>
        </p:nvSpPr>
        <p:spPr>
          <a:xfrm>
            <a:off x="291400" y="3189688"/>
            <a:ext cx="672300" cy="683234"/>
          </a:xfrm>
          <a:prstGeom prst="rect">
            <a:avLst/>
          </a:prstGeom>
          <a:noFill/>
          <a:ln>
            <a:noFill/>
          </a:ln>
        </p:spPr>
        <p:txBody>
          <a:bodyPr spcFirstLastPara="1" wrap="square" lIns="91425" tIns="91425" rIns="91425" bIns="91425" anchor="t" anchorCtr="0">
            <a:spAutoFit/>
          </a:bodyPr>
          <a:lstStyle/>
          <a:p>
            <a:pPr marL="0" marR="0" lvl="0" indent="0" algn="ctr" rtl="0">
              <a:lnSpc>
                <a:spcPct val="180000"/>
              </a:lnSpc>
              <a:spcBef>
                <a:spcPts val="0"/>
              </a:spcBef>
              <a:spcAft>
                <a:spcPts val="0"/>
              </a:spcAft>
              <a:buClr>
                <a:srgbClr val="000000"/>
              </a:buClr>
              <a:buSzPts val="1800"/>
              <a:buFont typeface="Arial"/>
              <a:buNone/>
            </a:pPr>
            <a:r>
              <a:rPr lang="pt-BR" sz="1800" b="0" i="0" u="none" strike="noStrike" cap="none">
                <a:solidFill>
                  <a:srgbClr val="444444"/>
                </a:solidFill>
                <a:highlight>
                  <a:srgbClr val="FFFFFF"/>
                </a:highlight>
                <a:latin typeface="Helvetica Neue Light"/>
                <a:ea typeface="Helvetica Neue Light"/>
                <a:cs typeface="Helvetica Neue Light"/>
                <a:sym typeface="Helvetica Neue Light"/>
              </a:rPr>
              <a: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fade">
                                      <p:cBhvr>
                                        <p:cTn id="7" dur="1000"/>
                                        <p:tgtEl>
                                          <p:spTgt spid="2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2"/>
                                        </p:tgtEl>
                                        <p:attrNameLst>
                                          <p:attrName>style.visibility</p:attrName>
                                        </p:attrNameLst>
                                      </p:cBhvr>
                                      <p:to>
                                        <p:strVal val="visible"/>
                                      </p:to>
                                    </p:set>
                                    <p:animEffect transition="in" filter="fade">
                                      <p:cBhvr>
                                        <p:cTn id="12" dur="1000"/>
                                        <p:tgtEl>
                                          <p:spTgt spid="2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3"/>
                                        </p:tgtEl>
                                        <p:attrNameLst>
                                          <p:attrName>style.visibility</p:attrName>
                                        </p:attrNameLst>
                                      </p:cBhvr>
                                      <p:to>
                                        <p:strVal val="visible"/>
                                      </p:to>
                                    </p:set>
                                    <p:animEffect transition="in" filter="fade">
                                      <p:cBhvr>
                                        <p:cTn id="17" dur="10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2"/>
          <p:cNvSpPr txBox="1"/>
          <p:nvPr/>
        </p:nvSpPr>
        <p:spPr>
          <a:xfrm>
            <a:off x="382475" y="1208350"/>
            <a:ext cx="8516100" cy="1939800"/>
          </a:xfrm>
          <a:prstGeom prst="rect">
            <a:avLst/>
          </a:prstGeom>
          <a:noFill/>
          <a:ln>
            <a:noFill/>
          </a:ln>
        </p:spPr>
        <p:txBody>
          <a:bodyPr spcFirstLastPara="1" wrap="square" lIns="91425" tIns="91425" rIns="91425" bIns="91425" anchor="t" anchorCtr="0">
            <a:noAutofit/>
          </a:bodyPr>
          <a:lstStyle/>
          <a:p>
            <a:pPr marL="0" marR="38100" lvl="0" indent="0" algn="just" rtl="0">
              <a:lnSpc>
                <a:spcPct val="128571"/>
              </a:lnSpc>
              <a:spcBef>
                <a:spcPts val="0"/>
              </a:spcBef>
              <a:spcAft>
                <a:spcPts val="0"/>
              </a:spcAft>
              <a:buClr>
                <a:srgbClr val="000000"/>
              </a:buClr>
              <a:buSzPts val="1100"/>
              <a:buFont typeface="Arial"/>
              <a:buNone/>
            </a:pPr>
            <a:r>
              <a:rPr lang="pt-BR" sz="1800" b="0" i="1" u="none" strike="noStrike" cap="none">
                <a:solidFill>
                  <a:srgbClr val="000000"/>
                </a:solidFill>
                <a:highlight>
                  <a:srgbClr val="FFFFFF"/>
                </a:highlight>
                <a:latin typeface="Helvetica Neue Light"/>
                <a:ea typeface="Helvetica Neue Light"/>
                <a:cs typeface="Helvetica Neue Light"/>
                <a:sym typeface="Helvetica Neue Light"/>
              </a:rPr>
              <a:t>Por enquanto, vamos focar na estrutura; depois, veremos cada palavra detalhadamente.</a:t>
            </a:r>
            <a:br>
              <a:rPr lang="pt-BR" sz="1600" b="0" i="1" u="none" strike="noStrike" cap="none">
                <a:solidFill>
                  <a:srgbClr val="000000"/>
                </a:solidFill>
                <a:highlight>
                  <a:srgbClr val="FFFFFF"/>
                </a:highlight>
                <a:latin typeface="Helvetica Neue Light"/>
                <a:ea typeface="Helvetica Neue Light"/>
                <a:cs typeface="Helvetica Neue Light"/>
                <a:sym typeface="Helvetica Neue Light"/>
              </a:rPr>
            </a:br>
            <a:endParaRPr sz="1600" b="1" i="0" u="none" strike="noStrike" cap="none">
              <a:solidFill>
                <a:srgbClr val="000000"/>
              </a:solidFill>
              <a:highlight>
                <a:srgbClr val="FFFFFF"/>
              </a:highlight>
              <a:latin typeface="Helvetica Neue"/>
              <a:ea typeface="Helvetica Neue"/>
              <a:cs typeface="Helvetica Neue"/>
              <a:sym typeface="Helvetica Neue"/>
            </a:endParaRPr>
          </a:p>
          <a:p>
            <a:pPr marL="0" marR="38100" lvl="0" indent="0" algn="just" rtl="0">
              <a:lnSpc>
                <a:spcPct val="128571"/>
              </a:lnSpc>
              <a:spcBef>
                <a:spcPts val="0"/>
              </a:spcBef>
              <a:spcAft>
                <a:spcPts val="0"/>
              </a:spcAft>
              <a:buClr>
                <a:srgbClr val="000000"/>
              </a:buClr>
              <a:buSzPts val="1100"/>
              <a:buFont typeface="Arial"/>
              <a:buNone/>
            </a:pPr>
            <a:r>
              <a:rPr lang="pt-BR" sz="2100" b="1" i="0" u="none" strike="noStrike" cap="none">
                <a:solidFill>
                  <a:srgbClr val="000000"/>
                </a:solidFill>
                <a:highlight>
                  <a:srgbClr val="FFFFFF"/>
                </a:highlight>
                <a:latin typeface="Helvetica Neue"/>
                <a:ea typeface="Helvetica Neue"/>
                <a:cs typeface="Helvetica Neue"/>
                <a:sym typeface="Helvetica Neue"/>
              </a:rPr>
              <a:t>Para consultar determinados campos de uma tabela:</a:t>
            </a:r>
            <a:endParaRPr sz="1400" b="0" i="0" u="none" strike="noStrike" cap="none">
              <a:solidFill>
                <a:srgbClr val="000000"/>
              </a:solidFill>
              <a:latin typeface="Arial"/>
              <a:ea typeface="Arial"/>
              <a:cs typeface="Arial"/>
              <a:sym typeface="Arial"/>
            </a:endParaRPr>
          </a:p>
          <a:p>
            <a:pPr marL="0" marR="38100" lvl="0" indent="0" algn="l" rtl="0">
              <a:lnSpc>
                <a:spcPct val="128571"/>
              </a:lnSpc>
              <a:spcBef>
                <a:spcPts val="0"/>
              </a:spcBef>
              <a:spcAft>
                <a:spcPts val="0"/>
              </a:spcAft>
              <a:buClr>
                <a:srgbClr val="000000"/>
              </a:buClr>
              <a:buSzPts val="1100"/>
              <a:buFont typeface="Arial"/>
              <a:buNone/>
            </a:pPr>
            <a:r>
              <a:rPr lang="pt-BR" sz="1800" b="0" i="0" u="none" strike="noStrike" cap="none">
                <a:solidFill>
                  <a:srgbClr val="0000FF"/>
                </a:solidFill>
                <a:highlight>
                  <a:srgbClr val="FFFFFF"/>
                </a:highlight>
                <a:latin typeface="Consolas"/>
                <a:ea typeface="Consolas"/>
                <a:cs typeface="Consolas"/>
                <a:sym typeface="Consolas"/>
              </a:rPr>
              <a:t>SELECT </a:t>
            </a:r>
            <a:r>
              <a:rPr lang="pt-BR" sz="1800" b="0" i="0" u="none" strike="noStrike" cap="none">
                <a:solidFill>
                  <a:srgbClr val="1E1E1E"/>
                </a:solidFill>
                <a:highlight>
                  <a:srgbClr val="FFFFFF"/>
                </a:highlight>
                <a:latin typeface="Consolas"/>
                <a:ea typeface="Consolas"/>
                <a:cs typeface="Consolas"/>
                <a:sym typeface="Consolas"/>
              </a:rPr>
              <a:t>id_class, description </a:t>
            </a:r>
            <a:r>
              <a:rPr lang="pt-BR" sz="1800" b="0" i="0" u="none" strike="noStrike" cap="none">
                <a:solidFill>
                  <a:srgbClr val="0000FF"/>
                </a:solidFill>
                <a:highlight>
                  <a:srgbClr val="FFFFFF"/>
                </a:highlight>
                <a:latin typeface="Consolas"/>
                <a:ea typeface="Consolas"/>
                <a:cs typeface="Consolas"/>
                <a:sym typeface="Consolas"/>
              </a:rPr>
              <a:t>FROM </a:t>
            </a:r>
            <a:r>
              <a:rPr lang="pt-BR" sz="1800" b="0" i="0" u="none" strike="noStrike" cap="none">
                <a:solidFill>
                  <a:srgbClr val="1E1E1E"/>
                </a:solidFill>
                <a:highlight>
                  <a:srgbClr val="FFFFFF"/>
                </a:highlight>
                <a:latin typeface="Consolas"/>
                <a:ea typeface="Consolas"/>
                <a:cs typeface="Consolas"/>
                <a:sym typeface="Consolas"/>
              </a:rPr>
              <a:t>class;</a:t>
            </a:r>
            <a:endParaRPr sz="1400" b="0" i="0" u="none" strike="noStrike" cap="none">
              <a:solidFill>
                <a:srgbClr val="000000"/>
              </a:solidFill>
              <a:latin typeface="Arial"/>
              <a:ea typeface="Arial"/>
              <a:cs typeface="Arial"/>
              <a:sym typeface="Arial"/>
            </a:endParaRPr>
          </a:p>
          <a:p>
            <a:pPr marL="0" marR="38100" lvl="0" indent="0" algn="l" rtl="0">
              <a:lnSpc>
                <a:spcPct val="128571"/>
              </a:lnSpc>
              <a:spcBef>
                <a:spcPts val="0"/>
              </a:spcBef>
              <a:spcAft>
                <a:spcPts val="0"/>
              </a:spcAft>
              <a:buClr>
                <a:srgbClr val="000000"/>
              </a:buClr>
              <a:buSzPts val="1100"/>
              <a:buFont typeface="Arial"/>
              <a:buNone/>
            </a:pPr>
            <a:endParaRPr sz="1800" b="0" i="0" u="none" strike="noStrike" cap="none">
              <a:solidFill>
                <a:srgbClr val="1E1E1E"/>
              </a:solidFill>
              <a:highlight>
                <a:srgbClr val="FFFFFF"/>
              </a:highlight>
              <a:latin typeface="Consolas"/>
              <a:ea typeface="Consolas"/>
              <a:cs typeface="Consolas"/>
              <a:sym typeface="Consolas"/>
            </a:endParaRPr>
          </a:p>
          <a:p>
            <a:pPr marL="0" marR="38100" lvl="0" indent="0" algn="l" rtl="0">
              <a:lnSpc>
                <a:spcPct val="128571"/>
              </a:lnSpc>
              <a:spcBef>
                <a:spcPts val="0"/>
              </a:spcBef>
              <a:spcAft>
                <a:spcPts val="0"/>
              </a:spcAft>
              <a:buClr>
                <a:srgbClr val="000000"/>
              </a:buClr>
              <a:buSzPts val="1100"/>
              <a:buFont typeface="Arial"/>
              <a:buNone/>
            </a:pPr>
            <a:endParaRPr sz="1800" b="0" i="0" u="none" strike="noStrike" cap="none">
              <a:solidFill>
                <a:srgbClr val="1E1E1E"/>
              </a:solidFill>
              <a:highlight>
                <a:srgbClr val="FFFFFF"/>
              </a:highlight>
              <a:latin typeface="Consolas"/>
              <a:ea typeface="Consolas"/>
              <a:cs typeface="Consolas"/>
              <a:sym typeface="Consolas"/>
            </a:endParaRPr>
          </a:p>
          <a:p>
            <a:pPr marL="0" marR="38100" lvl="0" indent="0" algn="l" rtl="0">
              <a:lnSpc>
                <a:spcPct val="128571"/>
              </a:lnSpc>
              <a:spcBef>
                <a:spcPts val="0"/>
              </a:spcBef>
              <a:spcAft>
                <a:spcPts val="0"/>
              </a:spcAft>
              <a:buClr>
                <a:srgbClr val="000000"/>
              </a:buClr>
              <a:buSzPts val="1100"/>
              <a:buFont typeface="Arial"/>
              <a:buNone/>
            </a:pPr>
            <a:endParaRPr sz="1800" b="0" i="0" u="none" strike="noStrike" cap="none">
              <a:solidFill>
                <a:srgbClr val="1E1E1E"/>
              </a:solidFill>
              <a:highlight>
                <a:srgbClr val="FFFFFF"/>
              </a:highlight>
              <a:latin typeface="Consolas"/>
              <a:ea typeface="Consolas"/>
              <a:cs typeface="Consolas"/>
              <a:sym typeface="Consolas"/>
            </a:endParaRPr>
          </a:p>
          <a:p>
            <a:pPr marL="0" marR="38100" lvl="0" indent="0" algn="l" rtl="0">
              <a:lnSpc>
                <a:spcPct val="128571"/>
              </a:lnSpc>
              <a:spcBef>
                <a:spcPts val="0"/>
              </a:spcBef>
              <a:spcAft>
                <a:spcPts val="0"/>
              </a:spcAft>
              <a:buClr>
                <a:srgbClr val="000000"/>
              </a:buClr>
              <a:buSzPts val="1100"/>
              <a:buFont typeface="Arial"/>
              <a:buNone/>
            </a:pPr>
            <a:endParaRPr sz="1800" b="0" i="0" u="none" strike="noStrike" cap="none">
              <a:solidFill>
                <a:srgbClr val="1E1E1E"/>
              </a:solidFill>
              <a:highlight>
                <a:srgbClr val="FFFFFF"/>
              </a:highlight>
              <a:latin typeface="Consolas"/>
              <a:ea typeface="Consolas"/>
              <a:cs typeface="Consolas"/>
              <a:sym typeface="Consolas"/>
            </a:endParaRPr>
          </a:p>
        </p:txBody>
      </p:sp>
      <p:sp>
        <p:nvSpPr>
          <p:cNvPr id="304" name="Google Shape;304;p32"/>
          <p:cNvSpPr txBox="1"/>
          <p:nvPr/>
        </p:nvSpPr>
        <p:spPr>
          <a:xfrm>
            <a:off x="382475" y="356825"/>
            <a:ext cx="60681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VEJAMOS ALGUNS EXEMPLOS</a:t>
            </a:r>
            <a:endParaRPr sz="3600" b="0" i="0" u="none" strike="noStrike" cap="none">
              <a:solidFill>
                <a:srgbClr val="000000"/>
              </a:solidFill>
              <a:latin typeface="Arial"/>
              <a:ea typeface="Arial"/>
              <a:cs typeface="Arial"/>
              <a:sym typeface="Arial"/>
            </a:endParaRPr>
          </a:p>
        </p:txBody>
      </p:sp>
      <p:sp>
        <p:nvSpPr>
          <p:cNvPr id="305" name="Google Shape;305;p32"/>
          <p:cNvSpPr txBox="1"/>
          <p:nvPr/>
        </p:nvSpPr>
        <p:spPr>
          <a:xfrm>
            <a:off x="411475" y="3067400"/>
            <a:ext cx="8343000" cy="958887"/>
          </a:xfrm>
          <a:prstGeom prst="rect">
            <a:avLst/>
          </a:prstGeom>
          <a:noFill/>
          <a:ln>
            <a:noFill/>
          </a:ln>
        </p:spPr>
        <p:txBody>
          <a:bodyPr spcFirstLastPara="1" wrap="square" lIns="91425" tIns="91425" rIns="91425" bIns="91425" anchor="t" anchorCtr="0">
            <a:spAutoFit/>
          </a:bodyPr>
          <a:lstStyle/>
          <a:p>
            <a:pPr marL="0" marR="38100" lvl="0" indent="0" algn="just" rtl="0">
              <a:lnSpc>
                <a:spcPct val="128571"/>
              </a:lnSpc>
              <a:spcBef>
                <a:spcPts val="0"/>
              </a:spcBef>
              <a:spcAft>
                <a:spcPts val="0"/>
              </a:spcAft>
              <a:buClr>
                <a:schemeClr val="dk1"/>
              </a:buClr>
              <a:buSzPts val="1100"/>
              <a:buFont typeface="Arial"/>
              <a:buNone/>
            </a:pPr>
            <a:r>
              <a:rPr lang="pt-BR" sz="2100" b="1" i="0" u="none" strike="noStrike" cap="none">
                <a:solidFill>
                  <a:srgbClr val="1E1E1E"/>
                </a:solidFill>
                <a:highlight>
                  <a:schemeClr val="lt1"/>
                </a:highlight>
                <a:latin typeface="Helvetica Neue"/>
                <a:ea typeface="Helvetica Neue"/>
                <a:cs typeface="Helvetica Neue"/>
                <a:sym typeface="Helvetica Neue"/>
              </a:rPr>
              <a:t>Para consultar todos os campos de uma tabela: </a:t>
            </a:r>
            <a:endParaRPr sz="1400" b="0" i="0" u="none" strike="noStrike" cap="none">
              <a:solidFill>
                <a:srgbClr val="000000"/>
              </a:solidFill>
              <a:latin typeface="Arial"/>
              <a:ea typeface="Arial"/>
              <a:cs typeface="Arial"/>
              <a:sym typeface="Arial"/>
            </a:endParaRPr>
          </a:p>
          <a:p>
            <a:pPr marL="0" marR="38100" lvl="0" indent="0" algn="l" rtl="0">
              <a:lnSpc>
                <a:spcPct val="128571"/>
              </a:lnSpc>
              <a:spcBef>
                <a:spcPts val="0"/>
              </a:spcBef>
              <a:spcAft>
                <a:spcPts val="0"/>
              </a:spcAft>
              <a:buClr>
                <a:srgbClr val="000000"/>
              </a:buClr>
              <a:buSzPts val="1800"/>
              <a:buFont typeface="Arial"/>
              <a:buNone/>
            </a:pPr>
            <a:r>
              <a:rPr lang="pt-BR" sz="1800" b="0" i="0" u="none" strike="noStrike" cap="none">
                <a:solidFill>
                  <a:srgbClr val="0000FF"/>
                </a:solidFill>
                <a:highlight>
                  <a:schemeClr val="lt1"/>
                </a:highlight>
                <a:latin typeface="Consolas"/>
                <a:ea typeface="Consolas"/>
                <a:cs typeface="Consolas"/>
                <a:sym typeface="Consolas"/>
              </a:rPr>
              <a:t>SELECT </a:t>
            </a:r>
            <a:r>
              <a:rPr lang="pt-BR" sz="1800" b="0" i="0" u="none" strike="noStrike" cap="none">
                <a:solidFill>
                  <a:srgbClr val="1E1E1E"/>
                </a:solidFill>
                <a:highlight>
                  <a:schemeClr val="lt1"/>
                </a:highlight>
                <a:latin typeface="Consolas"/>
                <a:ea typeface="Consolas"/>
                <a:cs typeface="Consolas"/>
                <a:sym typeface="Consolas"/>
              </a:rPr>
              <a:t>* </a:t>
            </a:r>
            <a:r>
              <a:rPr lang="pt-BR" sz="1800" b="0" i="0" u="none" strike="noStrike" cap="none">
                <a:solidFill>
                  <a:srgbClr val="0000FF"/>
                </a:solidFill>
                <a:highlight>
                  <a:schemeClr val="lt1"/>
                </a:highlight>
                <a:latin typeface="Consolas"/>
                <a:ea typeface="Consolas"/>
                <a:cs typeface="Consolas"/>
                <a:sym typeface="Consolas"/>
              </a:rPr>
              <a:t>FROM </a:t>
            </a:r>
            <a:r>
              <a:rPr lang="pt-BR" sz="1800" b="0" i="0" u="none" strike="noStrike" cap="none">
                <a:solidFill>
                  <a:srgbClr val="1E1E1E"/>
                </a:solidFill>
                <a:highlight>
                  <a:schemeClr val="lt1"/>
                </a:highlight>
                <a:latin typeface="Consolas"/>
                <a:ea typeface="Consolas"/>
                <a:cs typeface="Consolas"/>
                <a:sym typeface="Consolas"/>
              </a:rPr>
              <a:t>class;</a:t>
            </a:r>
            <a:endParaRPr sz="1400" b="0" i="0" u="none" strike="noStrike" cap="none">
              <a:solidFill>
                <a:srgbClr val="000000"/>
              </a:solidFill>
              <a:latin typeface="Calibri"/>
              <a:ea typeface="Calibri"/>
              <a:cs typeface="Calibri"/>
              <a:sym typeface="Calibri"/>
            </a:endParaRPr>
          </a:p>
        </p:txBody>
      </p:sp>
      <p:grpSp>
        <p:nvGrpSpPr>
          <p:cNvPr id="307" name="Google Shape;307;p32"/>
          <p:cNvGrpSpPr/>
          <p:nvPr/>
        </p:nvGrpSpPr>
        <p:grpSpPr>
          <a:xfrm>
            <a:off x="7405438" y="192093"/>
            <a:ext cx="1634174" cy="639850"/>
            <a:chOff x="7120275" y="228143"/>
            <a:chExt cx="1634174" cy="639850"/>
          </a:xfrm>
        </p:grpSpPr>
        <p:pic>
          <p:nvPicPr>
            <p:cNvPr id="308" name="Google Shape;308;p32"/>
            <p:cNvPicPr preferRelativeResize="0"/>
            <p:nvPr/>
          </p:nvPicPr>
          <p:blipFill rotWithShape="1">
            <a:blip r:embed="rId3">
              <a:alphaModFix/>
            </a:blip>
            <a:srcRect/>
            <a:stretch/>
          </p:blipFill>
          <p:spPr>
            <a:xfrm>
              <a:off x="7120275" y="228143"/>
              <a:ext cx="1634174" cy="639850"/>
            </a:xfrm>
            <a:prstGeom prst="rect">
              <a:avLst/>
            </a:prstGeom>
            <a:noFill/>
            <a:ln>
              <a:noFill/>
            </a:ln>
          </p:spPr>
        </p:pic>
        <p:sp>
          <p:nvSpPr>
            <p:cNvPr id="309" name="Google Shape;309;p32"/>
            <p:cNvSpPr txBox="1"/>
            <p:nvPr/>
          </p:nvSpPr>
          <p:spPr>
            <a:xfrm>
              <a:off x="7380225" y="332525"/>
              <a:ext cx="647700" cy="431100"/>
            </a:xfrm>
            <a:prstGeom prst="rect">
              <a:avLst/>
            </a:prstGeom>
            <a:solidFill>
              <a:srgbClr val="33333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pt-BR" sz="800" b="1" i="0" u="none" strike="noStrike" cap="none">
                  <a:solidFill>
                    <a:srgbClr val="FFFFFF"/>
                  </a:solidFill>
                  <a:latin typeface="Poppins"/>
                  <a:ea typeface="Poppins"/>
                  <a:cs typeface="Poppins"/>
                  <a:sym typeface="Poppins"/>
                </a:rPr>
                <a:t>Exemplo ao vivo</a:t>
              </a:r>
              <a:endParaRPr sz="800" b="1" i="0" u="none" strike="noStrike" cap="none">
                <a:solidFill>
                  <a:srgbClr val="FFFFFF"/>
                </a:solidFill>
                <a:latin typeface="Poppins"/>
                <a:ea typeface="Poppins"/>
                <a:cs typeface="Poppins"/>
                <a:sym typeface="Poppi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10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3"/>
          <p:cNvSpPr txBox="1"/>
          <p:nvPr/>
        </p:nvSpPr>
        <p:spPr>
          <a:xfrm>
            <a:off x="382475" y="1213634"/>
            <a:ext cx="8516100" cy="2396700"/>
          </a:xfrm>
          <a:prstGeom prst="rect">
            <a:avLst/>
          </a:prstGeom>
          <a:noFill/>
          <a:ln>
            <a:noFill/>
          </a:ln>
        </p:spPr>
        <p:txBody>
          <a:bodyPr spcFirstLastPara="1" wrap="square" lIns="91425" tIns="91425" rIns="91425" bIns="91425" anchor="ctr" anchorCtr="0">
            <a:noAutofit/>
          </a:bodyPr>
          <a:lstStyle/>
          <a:p>
            <a:pPr marL="0" marR="38100" lvl="0" indent="0" algn="just" rtl="0">
              <a:lnSpc>
                <a:spcPct val="128571"/>
              </a:lnSpc>
              <a:spcBef>
                <a:spcPts val="0"/>
              </a:spcBef>
              <a:spcAft>
                <a:spcPts val="0"/>
              </a:spcAft>
              <a:buClr>
                <a:srgbClr val="000000"/>
              </a:buClr>
              <a:buSzPts val="1800"/>
              <a:buFont typeface="Arial"/>
              <a:buNone/>
            </a:pP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As sentenças SQL não são sensíveis às maiúsculas e minúsculas. No entanto, é importante respeitá-las ao colocar o nome de um campo ou tabela, pois dessa forma, evita-se confundir ao escrever códigos maiores com muitos nomes nos quais podem repetir ou não.</a:t>
            </a:r>
            <a:endParaRPr sz="1800" b="0" i="0" u="none" strike="noStrike" cap="none">
              <a:solidFill>
                <a:srgbClr val="1E1E1E"/>
              </a:solidFill>
              <a:highlight>
                <a:srgbClr val="FFFFFF"/>
              </a:highlight>
              <a:latin typeface="Courier New"/>
              <a:ea typeface="Courier New"/>
              <a:cs typeface="Courier New"/>
              <a:sym typeface="Courier New"/>
            </a:endParaRPr>
          </a:p>
        </p:txBody>
      </p:sp>
      <p:sp>
        <p:nvSpPr>
          <p:cNvPr id="315" name="Google Shape;315;p33"/>
          <p:cNvSpPr txBox="1"/>
          <p:nvPr/>
        </p:nvSpPr>
        <p:spPr>
          <a:xfrm>
            <a:off x="382474" y="356825"/>
            <a:ext cx="7723557"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ALGUNS ESCLARECIMENTOS SOBRE A SINTAXE</a:t>
            </a:r>
            <a:endParaRPr sz="3600" b="0" i="0" u="none" strike="noStrike" cap="none">
              <a:solidFill>
                <a:srgbClr val="000000"/>
              </a:solidFill>
              <a:latin typeface="Arial"/>
              <a:ea typeface="Arial"/>
              <a:cs typeface="Arial"/>
              <a:sym typeface="Arial"/>
            </a:endParaRPr>
          </a:p>
        </p:txBody>
      </p:sp>
      <p:pic>
        <p:nvPicPr>
          <p:cNvPr id="316" name="Google Shape;316;p33"/>
          <p:cNvPicPr preferRelativeResize="0"/>
          <p:nvPr/>
        </p:nvPicPr>
        <p:blipFill rotWithShape="1">
          <a:blip r:embed="rId3">
            <a:alphaModFix/>
          </a:blip>
          <a:srcRect/>
          <a:stretch/>
        </p:blipFill>
        <p:spPr>
          <a:xfrm>
            <a:off x="8173000" y="201850"/>
            <a:ext cx="753075" cy="753075"/>
          </a:xfrm>
          <a:prstGeom prst="rect">
            <a:avLst/>
          </a:prstGeom>
          <a:noFill/>
          <a:ln>
            <a:noFill/>
          </a:ln>
        </p:spPr>
      </p:pic>
      <p:sp>
        <p:nvSpPr>
          <p:cNvPr id="317" name="Google Shape;317;p33"/>
          <p:cNvSpPr txBox="1"/>
          <p:nvPr/>
        </p:nvSpPr>
        <p:spPr>
          <a:xfrm>
            <a:off x="391200" y="3610371"/>
            <a:ext cx="8361600" cy="461700"/>
          </a:xfrm>
          <a:prstGeom prst="rect">
            <a:avLst/>
          </a:prstGeom>
          <a:noFill/>
          <a:ln>
            <a:noFill/>
          </a:ln>
        </p:spPr>
        <p:txBody>
          <a:bodyPr spcFirstLastPara="1" wrap="square" lIns="91425" tIns="91425" rIns="91425" bIns="91425" anchor="ctr" anchorCtr="0">
            <a:spAutoFit/>
          </a:bodyPr>
          <a:lstStyle/>
          <a:p>
            <a:pPr marL="0" marR="38100" lvl="0" indent="0" algn="just" rtl="0">
              <a:lnSpc>
                <a:spcPct val="128571"/>
              </a:lnSpc>
              <a:spcBef>
                <a:spcPts val="1000"/>
              </a:spcBef>
              <a:spcAft>
                <a:spcPts val="1000"/>
              </a:spcAft>
              <a:buClr>
                <a:schemeClr val="dk1"/>
              </a:buClr>
              <a:buSzPts val="1100"/>
              <a:buFont typeface="Arial"/>
              <a:buNone/>
            </a:pPr>
            <a:r>
              <a:rPr lang="pt-BR" sz="1800" b="0" i="0" u="none" strike="noStrike" cap="none">
                <a:solidFill>
                  <a:schemeClr val="dk1"/>
                </a:solidFill>
                <a:latin typeface="Helvetica Neue Light"/>
                <a:ea typeface="Helvetica Neue Light"/>
                <a:cs typeface="Helvetica Neue Light"/>
                <a:sym typeface="Helvetica Neue Light"/>
              </a:rPr>
              <a:t>Cada consulta termina com ponto e vírgula (;). </a:t>
            </a:r>
            <a:endParaRPr sz="18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10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2" name="Google Shape;522;p63"/>
          <p:cNvSpPr txBox="1"/>
          <p:nvPr/>
        </p:nvSpPr>
        <p:spPr>
          <a:xfrm>
            <a:off x="362425" y="1860225"/>
            <a:ext cx="7303800" cy="28584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18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No ecossistema de DB, cada componente tem uma forma de ser identificado e diferenciado do resto. Além disso, a forma como se relacionam, baseia-se em um modelo claro que permite a compreensão da interação entre cada parte.</a:t>
            </a:r>
            <a:endParaRPr sz="14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8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Vejamos a seguir como diferenciar esses componentes dos demais.</a:t>
            </a:r>
            <a:endParaRPr sz="1400" b="0" i="0" u="none" strike="noStrike" cap="none">
              <a:solidFill>
                <a:srgbClr val="000000"/>
              </a:solidFill>
              <a:latin typeface="Arial"/>
              <a:ea typeface="Arial"/>
              <a:cs typeface="Arial"/>
              <a:sym typeface="Arial"/>
            </a:endParaRPr>
          </a:p>
        </p:txBody>
      </p:sp>
      <p:sp>
        <p:nvSpPr>
          <p:cNvPr id="523" name="Google Shape;523;p63"/>
          <p:cNvSpPr txBox="1"/>
          <p:nvPr/>
        </p:nvSpPr>
        <p:spPr>
          <a:xfrm>
            <a:off x="6382175" y="134825"/>
            <a:ext cx="2795700" cy="2000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12700" b="0" i="1" u="none" strike="noStrike" cap="none">
                <a:solidFill>
                  <a:srgbClr val="000000"/>
                </a:solidFill>
                <a:highlight>
                  <a:srgbClr val="00FFFF"/>
                </a:highlight>
                <a:latin typeface="Anton"/>
                <a:ea typeface="Anton"/>
                <a:cs typeface="Anton"/>
                <a:sym typeface="Anton"/>
              </a:rPr>
              <a:t>E-R</a:t>
            </a:r>
            <a:endParaRPr sz="12700" b="0" i="0" u="none" strike="noStrike" cap="none">
              <a:solidFill>
                <a:srgbClr val="000000"/>
              </a:solidFill>
              <a:highlight>
                <a:srgbClr val="00FFFF"/>
              </a:highlight>
              <a:latin typeface="Arial"/>
              <a:ea typeface="Arial"/>
              <a:cs typeface="Arial"/>
              <a:sym typeface="Arial"/>
            </a:endParaRPr>
          </a:p>
        </p:txBody>
      </p:sp>
      <p:sp>
        <p:nvSpPr>
          <p:cNvPr id="524" name="Google Shape;524;p63"/>
          <p:cNvSpPr txBox="1"/>
          <p:nvPr/>
        </p:nvSpPr>
        <p:spPr>
          <a:xfrm>
            <a:off x="621975" y="453225"/>
            <a:ext cx="60681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Do que se trata?</a:t>
            </a:r>
            <a:endParaRPr sz="37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4"/>
          <p:cNvSpPr txBox="1"/>
          <p:nvPr/>
        </p:nvSpPr>
        <p:spPr>
          <a:xfrm>
            <a:off x="2187450" y="1644800"/>
            <a:ext cx="47691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dirty="0">
                <a:solidFill>
                  <a:schemeClr val="tx1">
                    <a:lumMod val="85000"/>
                    <a:lumOff val="15000"/>
                  </a:schemeClr>
                </a:solidFill>
                <a:latin typeface="Anton"/>
                <a:ea typeface="Anton"/>
                <a:cs typeface="Anton"/>
                <a:sym typeface="Anton"/>
              </a:rPr>
              <a:t>CONSULTA POR SELEÇÃO    </a:t>
            </a:r>
            <a:endParaRPr sz="3600" b="0" i="1" u="none" strike="noStrike" cap="none" dirty="0">
              <a:solidFill>
                <a:schemeClr val="tx1">
                  <a:lumMod val="85000"/>
                  <a:lumOff val="15000"/>
                </a:schemeClr>
              </a:solidFill>
              <a:latin typeface="Anton"/>
              <a:ea typeface="Anton"/>
              <a:cs typeface="Anton"/>
              <a:sym typeface="Anto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p:nvPr/>
        </p:nvSpPr>
        <p:spPr>
          <a:xfrm>
            <a:off x="2187450" y="2077200"/>
            <a:ext cx="47691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USO DE SELECT - FROM</a:t>
            </a:r>
            <a:endParaRPr sz="3600" b="0" i="1" u="none" strike="noStrike" cap="none">
              <a:solidFill>
                <a:srgbClr val="000000"/>
              </a:solidFill>
              <a:latin typeface="Anton"/>
              <a:ea typeface="Anton"/>
              <a:cs typeface="Anton"/>
              <a:sym typeface="Anto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6"/>
          <p:cNvSpPr txBox="1"/>
          <p:nvPr/>
        </p:nvSpPr>
        <p:spPr>
          <a:xfrm>
            <a:off x="4572000" y="356825"/>
            <a:ext cx="4182300" cy="1794000"/>
          </a:xfrm>
          <a:prstGeom prst="rect">
            <a:avLst/>
          </a:prstGeom>
          <a:noFill/>
          <a:ln>
            <a:noFill/>
          </a:ln>
        </p:spPr>
        <p:txBody>
          <a:bodyPr spcFirstLastPara="1" wrap="square" lIns="91425" tIns="91425" rIns="91425" bIns="91425" anchor="ctr" anchorCtr="0">
            <a:noAutofit/>
          </a:bodyPr>
          <a:lstStyle/>
          <a:p>
            <a:pPr marL="0" marR="38100" lvl="0" indent="0" algn="ctr" rtl="0">
              <a:lnSpc>
                <a:spcPct val="128571"/>
              </a:lnSpc>
              <a:spcBef>
                <a:spcPts val="0"/>
              </a:spcBef>
              <a:spcAft>
                <a:spcPts val="0"/>
              </a:spcAft>
              <a:buClr>
                <a:srgbClr val="000000"/>
              </a:buClr>
              <a:buSzPts val="1100"/>
              <a:buFont typeface="Arial"/>
              <a:buNone/>
            </a:pP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A sentença </a:t>
            </a:r>
            <a:r>
              <a:rPr lang="pt-BR" sz="1800" b="0" i="1" u="none" strike="noStrike" cap="none">
                <a:solidFill>
                  <a:srgbClr val="000000"/>
                </a:solidFill>
                <a:highlight>
                  <a:srgbClr val="3CEFAB"/>
                </a:highlight>
                <a:latin typeface="Helvetica Neue Light"/>
                <a:ea typeface="Helvetica Neue Light"/>
                <a:cs typeface="Helvetica Neue Light"/>
                <a:sym typeface="Helvetica Neue Light"/>
              </a:rPr>
              <a:t>SELECT</a:t>
            </a: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 como indica seu nome, </a:t>
            </a:r>
            <a:r>
              <a:rPr lang="pt-BR" sz="1800" b="0" i="0" u="none" strike="noStrike" cap="none">
                <a:solidFill>
                  <a:srgbClr val="000000"/>
                </a:solidFill>
                <a:highlight>
                  <a:srgbClr val="3CEFAB"/>
                </a:highlight>
                <a:latin typeface="Helvetica Neue Light"/>
                <a:ea typeface="Helvetica Neue Light"/>
                <a:cs typeface="Helvetica Neue Light"/>
                <a:sym typeface="Helvetica Neue Light"/>
              </a:rPr>
              <a:t>permite </a:t>
            </a:r>
            <a:r>
              <a:rPr lang="pt-BR" sz="1800" b="1" i="0" u="none" strike="noStrike" cap="none">
                <a:solidFill>
                  <a:srgbClr val="000000"/>
                </a:solidFill>
                <a:highlight>
                  <a:srgbClr val="3CEFAB"/>
                </a:highlight>
                <a:latin typeface="Helvetica Neue"/>
                <a:ea typeface="Helvetica Neue"/>
                <a:cs typeface="Helvetica Neue"/>
                <a:sym typeface="Helvetica Neue"/>
              </a:rPr>
              <a:t>selecionar a informação</a:t>
            </a: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 a ser extraída e, graças a isso, visualizar o resultado.</a:t>
            </a:r>
            <a:endParaRPr sz="1800" b="0" i="0" u="none" strike="noStrike" cap="none">
              <a:solidFill>
                <a:srgbClr val="1E1E1E"/>
              </a:solidFill>
              <a:highlight>
                <a:srgbClr val="FFFFFF"/>
              </a:highlight>
              <a:latin typeface="Helvetica Neue"/>
              <a:ea typeface="Helvetica Neue"/>
              <a:cs typeface="Helvetica Neue"/>
              <a:sym typeface="Helvetica Neue"/>
            </a:endParaRPr>
          </a:p>
        </p:txBody>
      </p:sp>
      <p:grpSp>
        <p:nvGrpSpPr>
          <p:cNvPr id="336" name="Google Shape;336;p36"/>
          <p:cNvGrpSpPr/>
          <p:nvPr/>
        </p:nvGrpSpPr>
        <p:grpSpPr>
          <a:xfrm>
            <a:off x="75" y="0"/>
            <a:ext cx="3990000" cy="5143500"/>
            <a:chOff x="75" y="0"/>
            <a:chExt cx="3990000" cy="5143500"/>
          </a:xfrm>
        </p:grpSpPr>
        <p:sp>
          <p:nvSpPr>
            <p:cNvPr id="337" name="Google Shape;337;p36"/>
            <p:cNvSpPr/>
            <p:nvPr/>
          </p:nvSpPr>
          <p:spPr>
            <a:xfrm>
              <a:off x="75" y="0"/>
              <a:ext cx="3990000" cy="5143500"/>
            </a:xfrm>
            <a:prstGeom prst="rect">
              <a:avLst/>
            </a:prstGeom>
            <a:gradFill>
              <a:gsLst>
                <a:gs pos="0">
                  <a:srgbClr val="4D4D4D"/>
                </a:gs>
                <a:gs pos="100000">
                  <a:srgbClr val="00000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6"/>
            <p:cNvSpPr txBox="1"/>
            <p:nvPr/>
          </p:nvSpPr>
          <p:spPr>
            <a:xfrm>
              <a:off x="104475" y="1069950"/>
              <a:ext cx="3781200" cy="3162374"/>
            </a:xfrm>
            <a:prstGeom prst="rect">
              <a:avLst/>
            </a:prstGeom>
            <a:noFill/>
            <a:ln>
              <a:noFill/>
            </a:ln>
          </p:spPr>
          <p:txBody>
            <a:bodyPr spcFirstLastPara="1" wrap="square" lIns="91425" tIns="91425" rIns="91425" bIns="91425" anchor="t" anchorCtr="0">
              <a:spAutoFit/>
            </a:bodyPr>
            <a:lstStyle/>
            <a:p>
              <a:pPr marL="0" marR="38100" lvl="0" indent="0" algn="l" rtl="0">
                <a:lnSpc>
                  <a:spcPct val="128571"/>
                </a:lnSpc>
                <a:spcBef>
                  <a:spcPts val="0"/>
                </a:spcBef>
                <a:spcAft>
                  <a:spcPts val="0"/>
                </a:spcAft>
                <a:buClr>
                  <a:srgbClr val="000000"/>
                </a:buClr>
                <a:buSzPts val="5800"/>
                <a:buFont typeface="Arial"/>
                <a:buNone/>
              </a:pPr>
              <a:r>
                <a:rPr lang="pt-BR" sz="5800" b="1" i="0" u="none" strike="noStrike" cap="none">
                  <a:solidFill>
                    <a:schemeClr val="lt1"/>
                  </a:solidFill>
                  <a:latin typeface="Consolas"/>
                  <a:ea typeface="Consolas"/>
                  <a:cs typeface="Consolas"/>
                  <a:sym typeface="Consolas"/>
                </a:rPr>
                <a:t>SELECT</a:t>
              </a:r>
              <a:r>
                <a:rPr lang="pt-BR" sz="4000" b="0" i="0" u="none" strike="noStrike" cap="none">
                  <a:solidFill>
                    <a:schemeClr val="dk1"/>
                  </a:solidFill>
                  <a:latin typeface="Consolas"/>
                  <a:ea typeface="Consolas"/>
                  <a:cs typeface="Consolas"/>
                  <a:sym typeface="Consolas"/>
                </a:rPr>
                <a:t> </a:t>
              </a:r>
              <a:r>
                <a:rPr lang="pt-BR" sz="3400" b="0" i="0" u="none" strike="noStrike" cap="none">
                  <a:solidFill>
                    <a:srgbClr val="CCCCCC"/>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38100" lvl="0" indent="0" algn="l" rtl="0">
                <a:lnSpc>
                  <a:spcPct val="128571"/>
                </a:lnSpc>
                <a:spcBef>
                  <a:spcPts val="0"/>
                </a:spcBef>
                <a:spcAft>
                  <a:spcPts val="0"/>
                </a:spcAft>
                <a:buClr>
                  <a:srgbClr val="000000"/>
                </a:buClr>
                <a:buSzPts val="5800"/>
                <a:buFont typeface="Arial"/>
                <a:buNone/>
              </a:pPr>
              <a:r>
                <a:rPr lang="pt-BR" sz="5800" b="1" i="0" u="none" strike="noStrike" cap="none">
                  <a:solidFill>
                    <a:schemeClr val="lt1"/>
                  </a:solidFill>
                  <a:latin typeface="Consolas"/>
                  <a:ea typeface="Consolas"/>
                  <a:cs typeface="Consolas"/>
                  <a:sym typeface="Consolas"/>
                </a:rPr>
                <a:t>FROM</a:t>
              </a:r>
              <a:r>
                <a:rPr lang="pt-BR" sz="4000" b="0" i="0" u="none" strike="noStrike" cap="none">
                  <a:solidFill>
                    <a:schemeClr val="dk1"/>
                  </a:solidFill>
                  <a:latin typeface="Consolas"/>
                  <a:ea typeface="Consolas"/>
                  <a:cs typeface="Consolas"/>
                  <a:sym typeface="Consolas"/>
                </a:rPr>
                <a:t> </a:t>
              </a:r>
              <a:r>
                <a:rPr lang="pt-BR" sz="3400" b="0" i="0" u="none" strike="noStrike" cap="none">
                  <a:solidFill>
                    <a:srgbClr val="999999"/>
                  </a:solidFill>
                  <a:latin typeface="Consolas"/>
                  <a:ea typeface="Consolas"/>
                  <a:cs typeface="Consolas"/>
                  <a:sym typeface="Consolas"/>
                </a:rPr>
                <a:t>(tabela)</a:t>
              </a:r>
              <a:endParaRPr sz="1400" b="0" i="0" u="none" strike="noStrike" cap="none">
                <a:solidFill>
                  <a:srgbClr val="000000"/>
                </a:solidFill>
                <a:latin typeface="Arial"/>
                <a:ea typeface="Arial"/>
                <a:cs typeface="Arial"/>
                <a:sym typeface="Arial"/>
              </a:endParaRPr>
            </a:p>
          </p:txBody>
        </p:sp>
      </p:grpSp>
      <p:sp>
        <p:nvSpPr>
          <p:cNvPr id="339" name="Google Shape;339;p36"/>
          <p:cNvSpPr txBox="1"/>
          <p:nvPr/>
        </p:nvSpPr>
        <p:spPr>
          <a:xfrm>
            <a:off x="4601100" y="2408325"/>
            <a:ext cx="4153500" cy="1614001"/>
          </a:xfrm>
          <a:prstGeom prst="rect">
            <a:avLst/>
          </a:prstGeom>
          <a:noFill/>
          <a:ln>
            <a:noFill/>
          </a:ln>
        </p:spPr>
        <p:txBody>
          <a:bodyPr spcFirstLastPara="1" wrap="square" lIns="91425" tIns="91425" rIns="91425" bIns="91425" anchor="ctr" anchorCtr="0">
            <a:spAutoFit/>
          </a:bodyPr>
          <a:lstStyle/>
          <a:p>
            <a:pPr marL="0" marR="38100" lvl="0" indent="0" algn="ctr" rtl="0">
              <a:lnSpc>
                <a:spcPct val="128571"/>
              </a:lnSpc>
              <a:spcBef>
                <a:spcPts val="0"/>
              </a:spcBef>
              <a:spcAft>
                <a:spcPts val="0"/>
              </a:spcAft>
              <a:buClr>
                <a:schemeClr val="dk1"/>
              </a:buClr>
              <a:buSzPts val="1100"/>
              <a:buFont typeface="Arial"/>
              <a:buNone/>
            </a:pP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A cláusula </a:t>
            </a:r>
            <a:r>
              <a:rPr lang="pt-BR" sz="1800" b="1" i="0" u="none" strike="noStrike" cap="none">
                <a:solidFill>
                  <a:schemeClr val="dk1"/>
                </a:solidFill>
                <a:highlight>
                  <a:srgbClr val="3CEFAB"/>
                </a:highlight>
                <a:latin typeface="Helvetica Neue"/>
                <a:ea typeface="Helvetica Neue"/>
                <a:cs typeface="Helvetica Neue"/>
                <a:sym typeface="Helvetica Neue"/>
              </a:rPr>
              <a:t>FROM </a:t>
            </a: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complementa a </a:t>
            </a:r>
            <a:r>
              <a:rPr lang="pt-BR" sz="1800" b="0" i="1" u="none" strike="noStrike" cap="none">
                <a:solidFill>
                  <a:schemeClr val="dk1"/>
                </a:solidFill>
                <a:highlight>
                  <a:schemeClr val="lt1"/>
                </a:highlight>
                <a:latin typeface="Helvetica Neue Light"/>
                <a:ea typeface="Helvetica Neue Light"/>
                <a:cs typeface="Helvetica Neue Light"/>
                <a:sym typeface="Helvetica Neue Light"/>
              </a:rPr>
              <a:t>SELECT</a:t>
            </a: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 Esta </a:t>
            </a:r>
            <a:r>
              <a:rPr lang="pt-BR" sz="1800" b="0" i="0" u="none" strike="noStrike" cap="none">
                <a:solidFill>
                  <a:schemeClr val="dk1"/>
                </a:solidFill>
                <a:highlight>
                  <a:srgbClr val="3CEFAB"/>
                </a:highlight>
                <a:latin typeface="Helvetica Neue Light"/>
                <a:ea typeface="Helvetica Neue Light"/>
                <a:cs typeface="Helvetica Neue Light"/>
                <a:sym typeface="Helvetica Neue Light"/>
              </a:rPr>
              <a:t>declara a(s) </a:t>
            </a:r>
            <a:r>
              <a:rPr lang="pt-BR" sz="1800" b="1" i="0" u="none" strike="noStrike" cap="none">
                <a:solidFill>
                  <a:schemeClr val="dk1"/>
                </a:solidFill>
                <a:highlight>
                  <a:srgbClr val="3CEFAB"/>
                </a:highlight>
                <a:latin typeface="Helvetica Neue"/>
                <a:ea typeface="Helvetica Neue"/>
                <a:cs typeface="Helvetica Neue"/>
                <a:sym typeface="Helvetica Neue"/>
              </a:rPr>
              <a:t>tabela(s) a partir da(s) qual(is) será extraída</a:t>
            </a:r>
            <a:r>
              <a:rPr lang="pt-BR" sz="1800" b="0" i="0" u="none" strike="noStrike" cap="none">
                <a:solidFill>
                  <a:schemeClr val="dk1"/>
                </a:solidFill>
                <a:highlight>
                  <a:srgbClr val="3CEFAB"/>
                </a:highlight>
                <a:latin typeface="Helvetica Neue Light"/>
                <a:ea typeface="Helvetica Neue Light"/>
                <a:cs typeface="Helvetica Neue Light"/>
                <a:sym typeface="Helvetica Neue Light"/>
              </a:rPr>
              <a:t> a informação.</a:t>
            </a:r>
            <a:endParaRPr sz="1400" b="0" i="0" u="none" strike="noStrike" cap="none">
              <a:solidFill>
                <a:srgbClr val="000000"/>
              </a:solidFill>
              <a:highlight>
                <a:srgbClr val="3CEFAB"/>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1000"/>
                                        <p:tgtEl>
                                          <p:spTgt spid="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p:nvPr/>
        </p:nvSpPr>
        <p:spPr>
          <a:xfrm>
            <a:off x="4372950" y="596905"/>
            <a:ext cx="4381500" cy="9963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7"/>
          <p:cNvSpPr txBox="1"/>
          <p:nvPr/>
        </p:nvSpPr>
        <p:spPr>
          <a:xfrm>
            <a:off x="4686275" y="655455"/>
            <a:ext cx="3990000" cy="937800"/>
          </a:xfrm>
          <a:prstGeom prst="rect">
            <a:avLst/>
          </a:prstGeom>
          <a:noFill/>
          <a:ln>
            <a:noFill/>
          </a:ln>
        </p:spPr>
        <p:txBody>
          <a:bodyPr spcFirstLastPara="1" wrap="square" lIns="91425" tIns="91425" rIns="91425" bIns="91425" anchor="t" anchorCtr="0">
            <a:noAutofit/>
          </a:bodyPr>
          <a:lstStyle/>
          <a:p>
            <a:pPr marL="0" marR="38100" lvl="0" indent="0" algn="l" rtl="0">
              <a:lnSpc>
                <a:spcPct val="128571"/>
              </a:lnSpc>
              <a:spcBef>
                <a:spcPts val="0"/>
              </a:spcBef>
              <a:spcAft>
                <a:spcPts val="0"/>
              </a:spcAft>
              <a:buClr>
                <a:srgbClr val="000000"/>
              </a:buClr>
              <a:buSzPts val="1100"/>
              <a:buFont typeface="Arial"/>
              <a:buNone/>
            </a:pPr>
            <a:r>
              <a:rPr lang="pt-BR" sz="1900" b="1" i="0" u="none" strike="noStrike" cap="none">
                <a:solidFill>
                  <a:srgbClr val="0000FF"/>
                </a:solidFill>
                <a:latin typeface="Consolas"/>
                <a:ea typeface="Consolas"/>
                <a:cs typeface="Consolas"/>
                <a:sym typeface="Consolas"/>
              </a:rPr>
              <a:t>SELECT</a:t>
            </a:r>
            <a:r>
              <a:rPr lang="pt-BR" sz="1900" b="0" i="0" u="none" strike="noStrike" cap="none">
                <a:solidFill>
                  <a:srgbClr val="0000FF"/>
                </a:solidFill>
                <a:latin typeface="Consolas"/>
                <a:ea typeface="Consolas"/>
                <a:cs typeface="Consolas"/>
                <a:sym typeface="Consolas"/>
              </a:rPr>
              <a:t> </a:t>
            </a:r>
            <a:r>
              <a:rPr lang="pt-BR" sz="1900" b="0" i="0" u="none" strike="noStrike" cap="none">
                <a:solidFill>
                  <a:srgbClr val="F3F3F3"/>
                </a:solidFill>
                <a:latin typeface="Consolas"/>
                <a:ea typeface="Consolas"/>
                <a:cs typeface="Consolas"/>
                <a:sym typeface="Consolas"/>
              </a:rPr>
              <a:t>id_class, description</a:t>
            </a:r>
            <a:endParaRPr sz="1900" b="0" i="0" u="none" strike="noStrike" cap="none">
              <a:solidFill>
                <a:srgbClr val="F3F3F3"/>
              </a:solidFill>
              <a:latin typeface="Consolas"/>
              <a:ea typeface="Consolas"/>
              <a:cs typeface="Consolas"/>
              <a:sym typeface="Consolas"/>
            </a:endParaRPr>
          </a:p>
          <a:p>
            <a:pPr marL="0" marR="38100" lvl="0" indent="0" algn="l" rtl="0">
              <a:lnSpc>
                <a:spcPct val="128571"/>
              </a:lnSpc>
              <a:spcBef>
                <a:spcPts val="0"/>
              </a:spcBef>
              <a:spcAft>
                <a:spcPts val="0"/>
              </a:spcAft>
              <a:buClr>
                <a:srgbClr val="000000"/>
              </a:buClr>
              <a:buSzPts val="1100"/>
              <a:buFont typeface="Arial"/>
              <a:buNone/>
            </a:pPr>
            <a:r>
              <a:rPr lang="pt-BR" sz="1900" b="1" i="0" u="none" strike="noStrike" cap="none">
                <a:solidFill>
                  <a:srgbClr val="0000FF"/>
                </a:solidFill>
                <a:latin typeface="Consolas"/>
                <a:ea typeface="Consolas"/>
                <a:cs typeface="Consolas"/>
                <a:sym typeface="Consolas"/>
              </a:rPr>
              <a:t>FROM</a:t>
            </a:r>
            <a:r>
              <a:rPr lang="pt-BR" sz="1900" b="0" i="0" u="none" strike="noStrike" cap="none">
                <a:solidFill>
                  <a:srgbClr val="F3F3F3"/>
                </a:solidFill>
                <a:latin typeface="Consolas"/>
                <a:ea typeface="Consolas"/>
                <a:cs typeface="Consolas"/>
                <a:sym typeface="Consolas"/>
              </a:rPr>
              <a:t> class;</a:t>
            </a:r>
            <a:endParaRPr sz="1400" b="0" i="0" u="none" strike="noStrike" cap="none">
              <a:solidFill>
                <a:srgbClr val="000000"/>
              </a:solidFill>
              <a:latin typeface="Arial"/>
              <a:ea typeface="Arial"/>
              <a:cs typeface="Arial"/>
              <a:sym typeface="Arial"/>
            </a:endParaRPr>
          </a:p>
          <a:p>
            <a:pPr marL="0" marR="38100" lvl="0" indent="0" algn="l" rtl="0">
              <a:lnSpc>
                <a:spcPct val="128571"/>
              </a:lnSpc>
              <a:spcBef>
                <a:spcPts val="0"/>
              </a:spcBef>
              <a:spcAft>
                <a:spcPts val="0"/>
              </a:spcAft>
              <a:buClr>
                <a:srgbClr val="000000"/>
              </a:buClr>
              <a:buSzPts val="1100"/>
              <a:buFont typeface="Arial"/>
              <a:buNone/>
            </a:pPr>
            <a:endParaRPr sz="1900" b="0" i="0" u="none" strike="noStrike" cap="none">
              <a:solidFill>
                <a:srgbClr val="000000"/>
              </a:solidFill>
              <a:highlight>
                <a:srgbClr val="FFFFFF"/>
              </a:highlight>
              <a:latin typeface="Consolas"/>
              <a:ea typeface="Consolas"/>
              <a:cs typeface="Consolas"/>
              <a:sym typeface="Consolas"/>
            </a:endParaRPr>
          </a:p>
          <a:p>
            <a:pPr marL="0" marR="38100" lvl="0" indent="0" algn="l" rtl="0">
              <a:lnSpc>
                <a:spcPct val="128571"/>
              </a:lnSpc>
              <a:spcBef>
                <a:spcPts val="0"/>
              </a:spcBef>
              <a:spcAft>
                <a:spcPts val="0"/>
              </a:spcAft>
              <a:buClr>
                <a:srgbClr val="000000"/>
              </a:buClr>
              <a:buSzPts val="1100"/>
              <a:buFont typeface="Arial"/>
              <a:buNone/>
            </a:pPr>
            <a:endParaRPr sz="1900" b="0" i="0" u="none" strike="noStrike" cap="none">
              <a:solidFill>
                <a:srgbClr val="000000"/>
              </a:solidFill>
              <a:highlight>
                <a:srgbClr val="FFFFFF"/>
              </a:highlight>
              <a:latin typeface="Consolas"/>
              <a:ea typeface="Consolas"/>
              <a:cs typeface="Consolas"/>
              <a:sym typeface="Consolas"/>
            </a:endParaRPr>
          </a:p>
        </p:txBody>
      </p:sp>
      <p:sp>
        <p:nvSpPr>
          <p:cNvPr id="347" name="Google Shape;347;p37"/>
          <p:cNvSpPr txBox="1"/>
          <p:nvPr/>
        </p:nvSpPr>
        <p:spPr>
          <a:xfrm>
            <a:off x="4372950" y="1593254"/>
            <a:ext cx="4381500" cy="937800"/>
          </a:xfrm>
          <a:prstGeom prst="rect">
            <a:avLst/>
          </a:prstGeom>
          <a:noFill/>
          <a:ln>
            <a:noFill/>
          </a:ln>
        </p:spPr>
        <p:txBody>
          <a:bodyPr spcFirstLastPara="1" wrap="square" lIns="91425" tIns="91425" rIns="91425" bIns="91425" anchor="ctr" anchorCtr="0">
            <a:noAutofit/>
          </a:bodyPr>
          <a:lstStyle/>
          <a:p>
            <a:pPr marL="0" marR="38100" lvl="0" indent="0" algn="ctr" rtl="0">
              <a:lnSpc>
                <a:spcPct val="128571"/>
              </a:lnSpc>
              <a:spcBef>
                <a:spcPts val="0"/>
              </a:spcBef>
              <a:spcAft>
                <a:spcPts val="0"/>
              </a:spcAft>
              <a:buClr>
                <a:srgbClr val="000000"/>
              </a:buClr>
              <a:buSzPts val="1100"/>
              <a:buFont typeface="Arial"/>
              <a:buNone/>
            </a:pPr>
            <a:r>
              <a:rPr lang="pt-BR" sz="1600" b="0" i="1" u="none" strike="noStrike" cap="none">
                <a:solidFill>
                  <a:srgbClr val="000000"/>
                </a:solidFill>
                <a:highlight>
                  <a:srgbClr val="3CEFAB"/>
                </a:highlight>
                <a:latin typeface="Helvetica Neue Light"/>
                <a:ea typeface="Helvetica Neue Light"/>
                <a:cs typeface="Helvetica Neue Light"/>
                <a:sym typeface="Helvetica Neue Light"/>
              </a:rPr>
              <a:t>Que resultado obteremos dessa consulta? </a:t>
            </a:r>
            <a:r>
              <a:rPr lang="pt-BR" sz="1600" b="1" i="1" u="none" strike="noStrike" cap="none">
                <a:solidFill>
                  <a:srgbClr val="0000FF"/>
                </a:solidFill>
                <a:highlight>
                  <a:srgbClr val="FFFFFF"/>
                </a:highlight>
                <a:latin typeface="Helvetica Neue"/>
                <a:ea typeface="Helvetica Neue"/>
                <a:cs typeface="Helvetica Neue"/>
                <a:sym typeface="Helvetica Neue"/>
              </a:rPr>
              <a:t> </a:t>
            </a:r>
            <a:endParaRPr sz="1600" b="0" i="1" u="none" strike="noStrike" cap="none">
              <a:solidFill>
                <a:srgbClr val="1E1E1E"/>
              </a:solidFill>
              <a:highlight>
                <a:srgbClr val="FFFFFF"/>
              </a:highlight>
              <a:latin typeface="Helvetica Neue"/>
              <a:ea typeface="Helvetica Neue"/>
              <a:cs typeface="Helvetica Neue"/>
              <a:sym typeface="Helvetica Neue"/>
            </a:endParaRPr>
          </a:p>
        </p:txBody>
      </p:sp>
      <p:grpSp>
        <p:nvGrpSpPr>
          <p:cNvPr id="348" name="Google Shape;348;p37"/>
          <p:cNvGrpSpPr/>
          <p:nvPr/>
        </p:nvGrpSpPr>
        <p:grpSpPr>
          <a:xfrm>
            <a:off x="75" y="0"/>
            <a:ext cx="3990000" cy="5143500"/>
            <a:chOff x="75" y="0"/>
            <a:chExt cx="3990000" cy="5143500"/>
          </a:xfrm>
        </p:grpSpPr>
        <p:sp>
          <p:nvSpPr>
            <p:cNvPr id="349" name="Google Shape;349;p37"/>
            <p:cNvSpPr/>
            <p:nvPr/>
          </p:nvSpPr>
          <p:spPr>
            <a:xfrm>
              <a:off x="75" y="0"/>
              <a:ext cx="3990000" cy="5143500"/>
            </a:xfrm>
            <a:prstGeom prst="rect">
              <a:avLst/>
            </a:prstGeom>
            <a:gradFill>
              <a:gsLst>
                <a:gs pos="0">
                  <a:srgbClr val="4D4D4D"/>
                </a:gs>
                <a:gs pos="100000">
                  <a:srgbClr val="00000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7"/>
            <p:cNvSpPr txBox="1"/>
            <p:nvPr/>
          </p:nvSpPr>
          <p:spPr>
            <a:xfrm>
              <a:off x="104475" y="1069950"/>
              <a:ext cx="3781200" cy="3162374"/>
            </a:xfrm>
            <a:prstGeom prst="rect">
              <a:avLst/>
            </a:prstGeom>
            <a:noFill/>
            <a:ln>
              <a:noFill/>
            </a:ln>
          </p:spPr>
          <p:txBody>
            <a:bodyPr spcFirstLastPara="1" wrap="square" lIns="91425" tIns="91425" rIns="91425" bIns="91425" anchor="t" anchorCtr="0">
              <a:spAutoFit/>
            </a:bodyPr>
            <a:lstStyle/>
            <a:p>
              <a:pPr marL="0" marR="38100" lvl="0" indent="0" algn="l" rtl="0">
                <a:lnSpc>
                  <a:spcPct val="128571"/>
                </a:lnSpc>
                <a:spcBef>
                  <a:spcPts val="0"/>
                </a:spcBef>
                <a:spcAft>
                  <a:spcPts val="0"/>
                </a:spcAft>
                <a:buClr>
                  <a:srgbClr val="000000"/>
                </a:buClr>
                <a:buSzPts val="5800"/>
                <a:buFont typeface="Arial"/>
                <a:buNone/>
              </a:pPr>
              <a:r>
                <a:rPr lang="pt-BR" sz="5800" b="1" i="0" u="none" strike="noStrike" cap="none">
                  <a:solidFill>
                    <a:schemeClr val="lt1"/>
                  </a:solidFill>
                  <a:latin typeface="Consolas"/>
                  <a:ea typeface="Consolas"/>
                  <a:cs typeface="Consolas"/>
                  <a:sym typeface="Consolas"/>
                </a:rPr>
                <a:t>SELECT</a:t>
              </a:r>
              <a:r>
                <a:rPr lang="pt-BR" sz="4000" b="0" i="0" u="none" strike="noStrike" cap="none">
                  <a:solidFill>
                    <a:schemeClr val="dk1"/>
                  </a:solidFill>
                  <a:latin typeface="Consolas"/>
                  <a:ea typeface="Consolas"/>
                  <a:cs typeface="Consolas"/>
                  <a:sym typeface="Consolas"/>
                </a:rPr>
                <a:t> </a:t>
              </a:r>
              <a:r>
                <a:rPr lang="pt-BR" sz="3400" b="0" i="0" u="none" strike="noStrike" cap="none">
                  <a:solidFill>
                    <a:srgbClr val="999999"/>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38100" lvl="0" indent="0" algn="l" rtl="0">
                <a:lnSpc>
                  <a:spcPct val="128571"/>
                </a:lnSpc>
                <a:spcBef>
                  <a:spcPts val="0"/>
                </a:spcBef>
                <a:spcAft>
                  <a:spcPts val="0"/>
                </a:spcAft>
                <a:buClr>
                  <a:srgbClr val="000000"/>
                </a:buClr>
                <a:buSzPts val="5800"/>
                <a:buFont typeface="Arial"/>
                <a:buNone/>
              </a:pPr>
              <a:r>
                <a:rPr lang="pt-BR" sz="5800" b="1" i="0" u="none" strike="noStrike" cap="none">
                  <a:solidFill>
                    <a:schemeClr val="lt1"/>
                  </a:solidFill>
                  <a:latin typeface="Consolas"/>
                  <a:ea typeface="Consolas"/>
                  <a:cs typeface="Consolas"/>
                  <a:sym typeface="Consolas"/>
                </a:rPr>
                <a:t>FROM</a:t>
              </a:r>
              <a:r>
                <a:rPr lang="pt-BR" sz="4000" b="0" i="0" u="none" strike="noStrike" cap="none">
                  <a:solidFill>
                    <a:schemeClr val="dk1"/>
                  </a:solidFill>
                  <a:latin typeface="Consolas"/>
                  <a:ea typeface="Consolas"/>
                  <a:cs typeface="Consolas"/>
                  <a:sym typeface="Consolas"/>
                </a:rPr>
                <a:t> </a:t>
              </a:r>
              <a:r>
                <a:rPr lang="pt-BR" sz="3400" b="0" i="0" u="none" strike="noStrike" cap="none">
                  <a:solidFill>
                    <a:srgbClr val="999999"/>
                  </a:solidFill>
                  <a:latin typeface="Consolas"/>
                  <a:ea typeface="Consolas"/>
                  <a:cs typeface="Consolas"/>
                  <a:sym typeface="Consolas"/>
                </a:rPr>
                <a:t>(tabela)</a:t>
              </a:r>
              <a:endParaRPr sz="1400" b="0" i="0" u="none" strike="noStrike" cap="none">
                <a:solidFill>
                  <a:srgbClr val="000000"/>
                </a:solidFill>
                <a:latin typeface="Arial"/>
                <a:ea typeface="Arial"/>
                <a:cs typeface="Arial"/>
                <a:sym typeface="Arial"/>
              </a:endParaRPr>
            </a:p>
          </p:txBody>
        </p:sp>
      </p:grpSp>
      <p:pic>
        <p:nvPicPr>
          <p:cNvPr id="351" name="Google Shape;351;p37"/>
          <p:cNvPicPr preferRelativeResize="0"/>
          <p:nvPr/>
        </p:nvPicPr>
        <p:blipFill rotWithShape="1">
          <a:blip r:embed="rId3">
            <a:alphaModFix/>
          </a:blip>
          <a:srcRect/>
          <a:stretch/>
        </p:blipFill>
        <p:spPr>
          <a:xfrm>
            <a:off x="4572000" y="2382327"/>
            <a:ext cx="2795321" cy="2707125"/>
          </a:xfrm>
          <a:prstGeom prst="rect">
            <a:avLst/>
          </a:prstGeom>
          <a:noFill/>
          <a:ln>
            <a:noFill/>
          </a:ln>
        </p:spPr>
      </p:pic>
      <p:grpSp>
        <p:nvGrpSpPr>
          <p:cNvPr id="353" name="Google Shape;353;p37"/>
          <p:cNvGrpSpPr/>
          <p:nvPr/>
        </p:nvGrpSpPr>
        <p:grpSpPr>
          <a:xfrm>
            <a:off x="7367313" y="-7"/>
            <a:ext cx="1634174" cy="639850"/>
            <a:chOff x="7120275" y="228143"/>
            <a:chExt cx="1634174" cy="639850"/>
          </a:xfrm>
        </p:grpSpPr>
        <p:pic>
          <p:nvPicPr>
            <p:cNvPr id="354" name="Google Shape;354;p37"/>
            <p:cNvPicPr preferRelativeResize="0"/>
            <p:nvPr/>
          </p:nvPicPr>
          <p:blipFill rotWithShape="1">
            <a:blip r:embed="rId4">
              <a:alphaModFix/>
            </a:blip>
            <a:srcRect/>
            <a:stretch/>
          </p:blipFill>
          <p:spPr>
            <a:xfrm>
              <a:off x="7120275" y="228143"/>
              <a:ext cx="1634174" cy="639850"/>
            </a:xfrm>
            <a:prstGeom prst="rect">
              <a:avLst/>
            </a:prstGeom>
            <a:noFill/>
            <a:ln>
              <a:noFill/>
            </a:ln>
          </p:spPr>
        </p:pic>
        <p:sp>
          <p:nvSpPr>
            <p:cNvPr id="355" name="Google Shape;355;p37"/>
            <p:cNvSpPr txBox="1"/>
            <p:nvPr/>
          </p:nvSpPr>
          <p:spPr>
            <a:xfrm>
              <a:off x="7380225" y="332525"/>
              <a:ext cx="647700" cy="431100"/>
            </a:xfrm>
            <a:prstGeom prst="rect">
              <a:avLst/>
            </a:prstGeom>
            <a:solidFill>
              <a:srgbClr val="33333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pt-BR" sz="800" b="1" i="0" u="none" strike="noStrike" cap="none">
                  <a:solidFill>
                    <a:srgbClr val="FFFFFF"/>
                  </a:solidFill>
                  <a:latin typeface="Poppins"/>
                  <a:ea typeface="Poppins"/>
                  <a:cs typeface="Poppins"/>
                  <a:sym typeface="Poppins"/>
                </a:rPr>
                <a:t>Exemplo ao vivo</a:t>
              </a:r>
              <a:endParaRPr sz="800" b="1" i="0" u="none" strike="noStrike" cap="none">
                <a:solidFill>
                  <a:srgbClr val="FFFFFF"/>
                </a:solidFill>
                <a:latin typeface="Poppins"/>
                <a:ea typeface="Poppins"/>
                <a:cs typeface="Poppins"/>
                <a:sym typeface="Poppi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fade">
                                      <p:cBhvr>
                                        <p:cTn id="7" dur="100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8"/>
          <p:cNvSpPr/>
          <p:nvPr/>
        </p:nvSpPr>
        <p:spPr>
          <a:xfrm>
            <a:off x="0" y="3788675"/>
            <a:ext cx="9144000" cy="13551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8"/>
          <p:cNvSpPr txBox="1"/>
          <p:nvPr/>
        </p:nvSpPr>
        <p:spPr>
          <a:xfrm>
            <a:off x="634200" y="1091175"/>
            <a:ext cx="7875600" cy="5901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pt-BR" sz="1800" b="1" i="0" u="none" strike="noStrike" cap="none">
                <a:solidFill>
                  <a:schemeClr val="dk1"/>
                </a:solidFill>
                <a:latin typeface="Helvetica Neue"/>
                <a:ea typeface="Helvetica Neue"/>
                <a:cs typeface="Helvetica Neue"/>
                <a:sym typeface="Helvetica Neue"/>
              </a:rPr>
              <a:t>A ordem dos campos na SELECT é irrelevante.</a:t>
            </a:r>
            <a:endParaRPr sz="1800" b="1" i="0" u="none" strike="noStrike" cap="none">
              <a:solidFill>
                <a:schemeClr val="dk1"/>
              </a:solidFill>
              <a:latin typeface="Helvetica Neue"/>
              <a:ea typeface="Helvetica Neue"/>
              <a:cs typeface="Helvetica Neue"/>
              <a:sym typeface="Helvetica Neue"/>
            </a:endParaRPr>
          </a:p>
          <a:p>
            <a:pPr marL="0" marR="0" lvl="0" indent="0" algn="l" rtl="0">
              <a:lnSpc>
                <a:spcPct val="115000"/>
              </a:lnSpc>
              <a:spcBef>
                <a:spcPts val="0"/>
              </a:spcBef>
              <a:spcAft>
                <a:spcPts val="0"/>
              </a:spcAft>
              <a:buClr>
                <a:srgbClr val="000000"/>
              </a:buClr>
              <a:buSzPts val="1100"/>
              <a:buFont typeface="Arial"/>
              <a:buNone/>
            </a:pPr>
            <a:endParaRPr sz="2100" b="0" i="0" u="none" strike="noStrike" cap="none">
              <a:solidFill>
                <a:schemeClr val="dk1"/>
              </a:solidFill>
              <a:latin typeface="Helvetica Neue"/>
              <a:ea typeface="Helvetica Neue"/>
              <a:cs typeface="Helvetica Neue"/>
              <a:sym typeface="Helvetica Neue"/>
            </a:endParaRPr>
          </a:p>
        </p:txBody>
      </p:sp>
      <p:sp>
        <p:nvSpPr>
          <p:cNvPr id="362" name="Google Shape;362;p38"/>
          <p:cNvSpPr txBox="1"/>
          <p:nvPr/>
        </p:nvSpPr>
        <p:spPr>
          <a:xfrm>
            <a:off x="385950" y="316875"/>
            <a:ext cx="75333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SELEÇÃO DE DETERMINADOS CAMPOS</a:t>
            </a:r>
            <a:endParaRPr sz="3600" b="0" i="0" u="none" strike="noStrike" cap="none">
              <a:solidFill>
                <a:srgbClr val="000000"/>
              </a:solidFill>
              <a:latin typeface="Arial"/>
              <a:ea typeface="Arial"/>
              <a:cs typeface="Arial"/>
              <a:sym typeface="Arial"/>
            </a:endParaRPr>
          </a:p>
        </p:txBody>
      </p:sp>
      <p:sp>
        <p:nvSpPr>
          <p:cNvPr id="363" name="Google Shape;363;p38"/>
          <p:cNvSpPr txBox="1"/>
          <p:nvPr/>
        </p:nvSpPr>
        <p:spPr>
          <a:xfrm>
            <a:off x="385950" y="3941075"/>
            <a:ext cx="8372100" cy="477000"/>
          </a:xfrm>
          <a:prstGeom prst="rect">
            <a:avLst/>
          </a:prstGeom>
          <a:noFill/>
          <a:ln>
            <a:noFill/>
          </a:ln>
        </p:spPr>
        <p:txBody>
          <a:bodyPr spcFirstLastPara="1" wrap="square" lIns="91425" tIns="91425" rIns="91425" bIns="91425" anchor="t" anchorCtr="0">
            <a:spAutoFit/>
          </a:bodyPr>
          <a:lstStyle/>
          <a:p>
            <a:pPr marL="0" marR="38100" lvl="0" indent="0" algn="l" rtl="0">
              <a:lnSpc>
                <a:spcPct val="128571"/>
              </a:lnSpc>
              <a:spcBef>
                <a:spcPts val="0"/>
              </a:spcBef>
              <a:spcAft>
                <a:spcPts val="0"/>
              </a:spcAft>
              <a:buClr>
                <a:schemeClr val="dk1"/>
              </a:buClr>
              <a:buSzPts val="1100"/>
              <a:buFont typeface="Arial"/>
              <a:buNone/>
            </a:pPr>
            <a:r>
              <a:rPr lang="pt-BR" sz="1900" b="1" i="0" u="none" strike="noStrike" cap="none">
                <a:solidFill>
                  <a:srgbClr val="4A86E8"/>
                </a:solidFill>
                <a:latin typeface="Consolas"/>
                <a:ea typeface="Consolas"/>
                <a:cs typeface="Consolas"/>
                <a:sym typeface="Consolas"/>
              </a:rPr>
              <a:t>SELECT</a:t>
            </a:r>
            <a:r>
              <a:rPr lang="pt-BR" sz="1900" b="0" i="0" u="none" strike="noStrike" cap="none">
                <a:solidFill>
                  <a:srgbClr val="0000FF"/>
                </a:solidFill>
                <a:latin typeface="Consolas"/>
                <a:ea typeface="Consolas"/>
                <a:cs typeface="Consolas"/>
                <a:sym typeface="Consolas"/>
              </a:rPr>
              <a:t> </a:t>
            </a:r>
            <a:r>
              <a:rPr lang="pt-BR" sz="1900" b="0" i="0" u="none" strike="noStrike" cap="none">
                <a:solidFill>
                  <a:srgbClr val="F3F3F3"/>
                </a:solidFill>
                <a:latin typeface="Consolas"/>
                <a:ea typeface="Consolas"/>
                <a:cs typeface="Consolas"/>
                <a:sym typeface="Consolas"/>
              </a:rPr>
              <a:t>description, id_class </a:t>
            </a:r>
            <a:r>
              <a:rPr lang="pt-BR" sz="1900" b="1" i="0" u="none" strike="noStrike" cap="none">
                <a:solidFill>
                  <a:srgbClr val="4A86E8"/>
                </a:solidFill>
                <a:latin typeface="Consolas"/>
                <a:ea typeface="Consolas"/>
                <a:cs typeface="Consolas"/>
                <a:sym typeface="Consolas"/>
              </a:rPr>
              <a:t>FROM</a:t>
            </a:r>
            <a:r>
              <a:rPr lang="pt-BR" sz="1900" b="0" i="0" u="none" strike="noStrike" cap="none">
                <a:solidFill>
                  <a:srgbClr val="F3F3F3"/>
                </a:solidFill>
                <a:latin typeface="Consolas"/>
                <a:ea typeface="Consolas"/>
                <a:cs typeface="Consolas"/>
                <a:sym typeface="Consolas"/>
              </a:rPr>
              <a:t> class;</a:t>
            </a:r>
            <a:endParaRPr sz="2000" b="0" i="0" u="none" strike="noStrike" cap="none">
              <a:solidFill>
                <a:srgbClr val="4A86E8"/>
              </a:solidFill>
              <a:latin typeface="Consolas"/>
              <a:ea typeface="Consolas"/>
              <a:cs typeface="Consolas"/>
              <a:sym typeface="Consolas"/>
            </a:endParaRPr>
          </a:p>
        </p:txBody>
      </p:sp>
      <p:sp>
        <p:nvSpPr>
          <p:cNvPr id="364" name="Google Shape;364;p38"/>
          <p:cNvSpPr txBox="1"/>
          <p:nvPr/>
        </p:nvSpPr>
        <p:spPr>
          <a:xfrm>
            <a:off x="625500" y="1675025"/>
            <a:ext cx="7893000" cy="1015632"/>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pt-BR" sz="1800" b="0" i="0" u="none" strike="noStrike" cap="none">
                <a:solidFill>
                  <a:schemeClr val="dk1"/>
                </a:solidFill>
                <a:latin typeface="Helvetica Neue"/>
                <a:ea typeface="Helvetica Neue"/>
                <a:cs typeface="Helvetica Neue"/>
                <a:sym typeface="Helvetica Neue"/>
              </a:rPr>
              <a:t>Podemos definir o que precisamos em primeiro lugar, independentemente da posição em que tenha sido definido quando a tabela foi criada.</a:t>
            </a:r>
            <a:endParaRPr sz="1800" b="0" i="0" u="none" strike="noStrike" cap="none">
              <a:solidFill>
                <a:srgbClr val="000000"/>
              </a:solidFill>
              <a:latin typeface="Calibri"/>
              <a:ea typeface="Calibri"/>
              <a:cs typeface="Calibri"/>
              <a:sym typeface="Calibri"/>
            </a:endParaRPr>
          </a:p>
        </p:txBody>
      </p:sp>
      <p:sp>
        <p:nvSpPr>
          <p:cNvPr id="365" name="Google Shape;365;p38"/>
          <p:cNvSpPr txBox="1"/>
          <p:nvPr/>
        </p:nvSpPr>
        <p:spPr>
          <a:xfrm>
            <a:off x="611075" y="2731850"/>
            <a:ext cx="7738500" cy="1015632"/>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pt-BR" sz="1800" b="0" i="0" u="none" strike="noStrike" cap="none">
                <a:solidFill>
                  <a:schemeClr val="dk1"/>
                </a:solidFill>
                <a:latin typeface="Helvetica Neue"/>
                <a:ea typeface="Helvetica Neue"/>
                <a:cs typeface="Helvetica Neue"/>
                <a:sym typeface="Helvetica Neue"/>
              </a:rPr>
              <a:t>Ao visualizar o resultado, a ordem dos campos será a que colocarmos na consulta.</a:t>
            </a:r>
            <a:endParaRPr sz="1800" b="0" i="0" u="none" strike="noStrike" cap="none">
              <a:solidFill>
                <a:srgbClr val="000000"/>
              </a:solidFill>
              <a:latin typeface="Calibri"/>
              <a:ea typeface="Calibri"/>
              <a:cs typeface="Calibri"/>
              <a:sym typeface="Calibri"/>
            </a:endParaRPr>
          </a:p>
        </p:txBody>
      </p:sp>
      <p:sp>
        <p:nvSpPr>
          <p:cNvPr id="366" name="Google Shape;366;p38"/>
          <p:cNvSpPr txBox="1"/>
          <p:nvPr/>
        </p:nvSpPr>
        <p:spPr>
          <a:xfrm>
            <a:off x="0" y="1046925"/>
            <a:ext cx="6723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80000"/>
              </a:lnSpc>
              <a:spcBef>
                <a:spcPts val="0"/>
              </a:spcBef>
              <a:spcAft>
                <a:spcPts val="0"/>
              </a:spcAft>
              <a:buClr>
                <a:srgbClr val="000000"/>
              </a:buClr>
              <a:buSzPts val="1800"/>
              <a:buFont typeface="Arial"/>
              <a:buNone/>
            </a:pPr>
            <a:r>
              <a:rPr lang="pt-BR" sz="1800" b="0" i="0" u="none" strike="noStrike" cap="none">
                <a:solidFill>
                  <a:srgbClr val="444444"/>
                </a:solidFill>
                <a:highlight>
                  <a:srgbClr val="FFFFFF"/>
                </a:highlight>
                <a:latin typeface="Helvetica Neue Light"/>
                <a:ea typeface="Helvetica Neue Light"/>
                <a:cs typeface="Helvetica Neue Light"/>
                <a:sym typeface="Helvetica Neue Light"/>
              </a:rPr>
              <a:t>👉</a:t>
            </a:r>
            <a:endParaRPr sz="1400" b="0" i="0" u="none" strike="noStrike" cap="none">
              <a:solidFill>
                <a:srgbClr val="000000"/>
              </a:solidFill>
              <a:latin typeface="Arial"/>
              <a:ea typeface="Arial"/>
              <a:cs typeface="Arial"/>
              <a:sym typeface="Arial"/>
            </a:endParaRPr>
          </a:p>
        </p:txBody>
      </p:sp>
      <p:sp>
        <p:nvSpPr>
          <p:cNvPr id="367" name="Google Shape;367;p38"/>
          <p:cNvSpPr txBox="1"/>
          <p:nvPr/>
        </p:nvSpPr>
        <p:spPr>
          <a:xfrm>
            <a:off x="0" y="1648563"/>
            <a:ext cx="6723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80000"/>
              </a:lnSpc>
              <a:spcBef>
                <a:spcPts val="0"/>
              </a:spcBef>
              <a:spcAft>
                <a:spcPts val="0"/>
              </a:spcAft>
              <a:buClr>
                <a:srgbClr val="000000"/>
              </a:buClr>
              <a:buSzPts val="1800"/>
              <a:buFont typeface="Arial"/>
              <a:buNone/>
            </a:pPr>
            <a:r>
              <a:rPr lang="pt-BR" sz="1800" b="0" i="0" u="none" strike="noStrike" cap="none">
                <a:solidFill>
                  <a:srgbClr val="444444"/>
                </a:solidFill>
                <a:highlight>
                  <a:srgbClr val="FFFFFF"/>
                </a:highlight>
                <a:latin typeface="Helvetica Neue Light"/>
                <a:ea typeface="Helvetica Neue Light"/>
                <a:cs typeface="Helvetica Neue Light"/>
                <a:sym typeface="Helvetica Neue Light"/>
              </a:rPr>
              <a:t>👉</a:t>
            </a:r>
            <a:endParaRPr sz="1400" b="0" i="0" u="none" strike="noStrike" cap="none">
              <a:solidFill>
                <a:srgbClr val="000000"/>
              </a:solidFill>
              <a:latin typeface="Arial"/>
              <a:ea typeface="Arial"/>
              <a:cs typeface="Arial"/>
              <a:sym typeface="Arial"/>
            </a:endParaRPr>
          </a:p>
        </p:txBody>
      </p:sp>
      <p:sp>
        <p:nvSpPr>
          <p:cNvPr id="368" name="Google Shape;368;p38"/>
          <p:cNvSpPr txBox="1"/>
          <p:nvPr/>
        </p:nvSpPr>
        <p:spPr>
          <a:xfrm>
            <a:off x="0" y="2718625"/>
            <a:ext cx="6723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80000"/>
              </a:lnSpc>
              <a:spcBef>
                <a:spcPts val="0"/>
              </a:spcBef>
              <a:spcAft>
                <a:spcPts val="0"/>
              </a:spcAft>
              <a:buClr>
                <a:srgbClr val="000000"/>
              </a:buClr>
              <a:buSzPts val="1800"/>
              <a:buFont typeface="Arial"/>
              <a:buNone/>
            </a:pPr>
            <a:r>
              <a:rPr lang="pt-BR" sz="1800" b="0" i="0" u="none" strike="noStrike" cap="none">
                <a:solidFill>
                  <a:srgbClr val="444444"/>
                </a:solidFill>
                <a:highlight>
                  <a:srgbClr val="FFFFFF"/>
                </a:highlight>
                <a:latin typeface="Helvetica Neue Light"/>
                <a:ea typeface="Helvetica Neue Light"/>
                <a:cs typeface="Helvetica Neue Light"/>
                <a:sym typeface="Helvetica Neue Light"/>
              </a:rPr>
              <a:t>👉</a:t>
            </a:r>
            <a:endParaRPr sz="1400" b="0" i="0" u="none" strike="noStrike" cap="none">
              <a:solidFill>
                <a:srgbClr val="000000"/>
              </a:solidFill>
              <a:latin typeface="Arial"/>
              <a:ea typeface="Arial"/>
              <a:cs typeface="Arial"/>
              <a:sym typeface="Arial"/>
            </a:endParaRPr>
          </a:p>
        </p:txBody>
      </p:sp>
      <p:grpSp>
        <p:nvGrpSpPr>
          <p:cNvPr id="369" name="Google Shape;369;p38"/>
          <p:cNvGrpSpPr/>
          <p:nvPr/>
        </p:nvGrpSpPr>
        <p:grpSpPr>
          <a:xfrm>
            <a:off x="7442588" y="105343"/>
            <a:ext cx="1634174" cy="639850"/>
            <a:chOff x="7120275" y="228143"/>
            <a:chExt cx="1634174" cy="639850"/>
          </a:xfrm>
        </p:grpSpPr>
        <p:pic>
          <p:nvPicPr>
            <p:cNvPr id="370" name="Google Shape;370;p38"/>
            <p:cNvPicPr preferRelativeResize="0"/>
            <p:nvPr/>
          </p:nvPicPr>
          <p:blipFill rotWithShape="1">
            <a:blip r:embed="rId3">
              <a:alphaModFix/>
            </a:blip>
            <a:srcRect/>
            <a:stretch/>
          </p:blipFill>
          <p:spPr>
            <a:xfrm>
              <a:off x="7120275" y="228143"/>
              <a:ext cx="1634174" cy="639850"/>
            </a:xfrm>
            <a:prstGeom prst="rect">
              <a:avLst/>
            </a:prstGeom>
            <a:noFill/>
            <a:ln>
              <a:noFill/>
            </a:ln>
          </p:spPr>
        </p:pic>
        <p:sp>
          <p:nvSpPr>
            <p:cNvPr id="371" name="Google Shape;371;p38"/>
            <p:cNvSpPr txBox="1"/>
            <p:nvPr/>
          </p:nvSpPr>
          <p:spPr>
            <a:xfrm>
              <a:off x="7380225" y="332525"/>
              <a:ext cx="647700" cy="431100"/>
            </a:xfrm>
            <a:prstGeom prst="rect">
              <a:avLst/>
            </a:prstGeom>
            <a:solidFill>
              <a:srgbClr val="33333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pt-BR" sz="800" b="1" i="0" u="none" strike="noStrike" cap="none">
                  <a:solidFill>
                    <a:srgbClr val="FFFFFF"/>
                  </a:solidFill>
                  <a:latin typeface="Poppins"/>
                  <a:ea typeface="Poppins"/>
                  <a:cs typeface="Poppins"/>
                  <a:sym typeface="Poppins"/>
                </a:rPr>
                <a:t>Exemplo ao vivo</a:t>
              </a:r>
              <a:endParaRPr sz="800" b="1" i="0" u="none" strike="noStrike" cap="none">
                <a:solidFill>
                  <a:srgbClr val="FFFFFF"/>
                </a:solidFill>
                <a:latin typeface="Poppins"/>
                <a:ea typeface="Poppins"/>
                <a:cs typeface="Poppins"/>
                <a:sym typeface="Poppi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5"/>
                                        </p:tgtEl>
                                        <p:attrNameLst>
                                          <p:attrName>style.visibility</p:attrName>
                                        </p:attrNameLst>
                                      </p:cBhvr>
                                      <p:to>
                                        <p:strVal val="visible"/>
                                      </p:to>
                                    </p:set>
                                    <p:animEffect transition="in" filter="fade">
                                      <p:cBhvr>
                                        <p:cTn id="12" dur="1000"/>
                                        <p:tgtEl>
                                          <p:spTgt spid="3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0"/>
                                        </p:tgtEl>
                                        <p:attrNameLst>
                                          <p:attrName>style.visibility</p:attrName>
                                        </p:attrNameLst>
                                      </p:cBhvr>
                                      <p:to>
                                        <p:strVal val="visible"/>
                                      </p:to>
                                    </p:set>
                                    <p:animEffect transition="in" filter="fade">
                                      <p:cBhvr>
                                        <p:cTn id="17" dur="1000"/>
                                        <p:tgtEl>
                                          <p:spTgt spid="360"/>
                                        </p:tgtEl>
                                      </p:cBhvr>
                                    </p:animEffect>
                                  </p:childTnLst>
                                </p:cTn>
                              </p:par>
                              <p:par>
                                <p:cTn id="18" presetID="10" presetClass="entr" presetSubtype="0" fill="hold" nodeType="withEffect">
                                  <p:stCondLst>
                                    <p:cond delay="0"/>
                                  </p:stCondLst>
                                  <p:childTnLst>
                                    <p:set>
                                      <p:cBhvr>
                                        <p:cTn id="19" dur="1" fill="hold">
                                          <p:stCondLst>
                                            <p:cond delay="0"/>
                                          </p:stCondLst>
                                        </p:cTn>
                                        <p:tgtEl>
                                          <p:spTgt spid="363"/>
                                        </p:tgtEl>
                                        <p:attrNameLst>
                                          <p:attrName>style.visibility</p:attrName>
                                        </p:attrNameLst>
                                      </p:cBhvr>
                                      <p:to>
                                        <p:strVal val="visible"/>
                                      </p:to>
                                    </p:set>
                                    <p:animEffect transition="in" filter="fade">
                                      <p:cBhvr>
                                        <p:cTn id="20" dur="1000"/>
                                        <p:tgtEl>
                                          <p:spTgt spid="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9"/>
          <p:cNvSpPr/>
          <p:nvPr/>
        </p:nvSpPr>
        <p:spPr>
          <a:xfrm>
            <a:off x="0" y="3803350"/>
            <a:ext cx="9144000" cy="13404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9"/>
          <p:cNvSpPr txBox="1"/>
          <p:nvPr/>
        </p:nvSpPr>
        <p:spPr>
          <a:xfrm>
            <a:off x="500250" y="1228750"/>
            <a:ext cx="8143500" cy="1150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pt-BR" sz="1800" b="0" i="0" u="none" strike="noStrike" cap="none">
                <a:solidFill>
                  <a:schemeClr val="dk1"/>
                </a:solidFill>
                <a:latin typeface="Helvetica Neue Light"/>
                <a:ea typeface="Helvetica Neue Light"/>
                <a:cs typeface="Helvetica Neue Light"/>
                <a:sym typeface="Helvetica Neue Light"/>
              </a:rPr>
              <a:t>O símbolo </a:t>
            </a:r>
            <a:r>
              <a:rPr lang="pt-BR" sz="1800" b="0" i="1" u="none" strike="noStrike" cap="none">
                <a:solidFill>
                  <a:schemeClr val="dk1"/>
                </a:solidFill>
                <a:latin typeface="Helvetica Neue Light"/>
                <a:ea typeface="Helvetica Neue Light"/>
                <a:cs typeface="Helvetica Neue Light"/>
                <a:sym typeface="Helvetica Neue Light"/>
              </a:rPr>
              <a:t>asterisco</a:t>
            </a:r>
            <a:r>
              <a:rPr lang="pt-BR" sz="1800" b="0" i="0" u="none" strike="noStrike" cap="none">
                <a:solidFill>
                  <a:schemeClr val="dk1"/>
                </a:solidFill>
                <a:latin typeface="Helvetica Neue Light"/>
                <a:ea typeface="Helvetica Neue Light"/>
                <a:cs typeface="Helvetica Neue Light"/>
                <a:sym typeface="Helvetica Neue Light"/>
              </a:rPr>
              <a:t> </a:t>
            </a:r>
            <a:r>
              <a:rPr lang="pt-BR" sz="1800" b="0" i="0" u="none" strike="noStrike" cap="none">
                <a:solidFill>
                  <a:schemeClr val="dk1"/>
                </a:solidFill>
                <a:highlight>
                  <a:srgbClr val="3CEFAB"/>
                </a:highlight>
                <a:latin typeface="Helvetica Neue Light"/>
                <a:ea typeface="Helvetica Neue Light"/>
                <a:cs typeface="Helvetica Neue Light"/>
                <a:sym typeface="Helvetica Neue Light"/>
              </a:rPr>
              <a:t>( </a:t>
            </a:r>
            <a:r>
              <a:rPr lang="pt-BR" sz="1800" b="1" i="0" u="none" strike="noStrike" cap="none">
                <a:solidFill>
                  <a:schemeClr val="dk1"/>
                </a:solidFill>
                <a:highlight>
                  <a:srgbClr val="3CEFAB"/>
                </a:highlight>
                <a:latin typeface="Helvetica Neue"/>
                <a:ea typeface="Helvetica Neue"/>
                <a:cs typeface="Helvetica Neue"/>
                <a:sym typeface="Helvetica Neue"/>
              </a:rPr>
              <a:t>* </a:t>
            </a:r>
            <a:r>
              <a:rPr lang="pt-BR" sz="1800" b="0" i="0" u="none" strike="noStrike" cap="none">
                <a:solidFill>
                  <a:schemeClr val="dk1"/>
                </a:solidFill>
                <a:highlight>
                  <a:srgbClr val="3CEFAB"/>
                </a:highlight>
                <a:latin typeface="Helvetica Neue Light"/>
                <a:ea typeface="Helvetica Neue Light"/>
                <a:cs typeface="Helvetica Neue Light"/>
                <a:sym typeface="Helvetica Neue Light"/>
              </a:rPr>
              <a:t>)</a:t>
            </a:r>
            <a:r>
              <a:rPr lang="pt-BR" sz="1800" b="0" i="0" u="none" strike="noStrike" cap="none">
                <a:solidFill>
                  <a:schemeClr val="dk1"/>
                </a:solidFill>
                <a:latin typeface="Helvetica Neue Light"/>
                <a:ea typeface="Helvetica Neue Light"/>
                <a:cs typeface="Helvetica Neue Light"/>
                <a:sym typeface="Helvetica Neue Light"/>
              </a:rPr>
              <a:t> tem o mesmo papel de quando o usamos para pesquisar arquivos ou pastas. </a:t>
            </a:r>
            <a:r>
              <a:rPr lang="pt-BR" sz="1800" b="0" i="0" u="none" strike="noStrike" cap="none">
                <a:solidFill>
                  <a:schemeClr val="dk1"/>
                </a:solidFill>
                <a:highlight>
                  <a:srgbClr val="3CEFAB"/>
                </a:highlight>
                <a:latin typeface="Helvetica Neue Light"/>
                <a:ea typeface="Helvetica Neue Light"/>
                <a:cs typeface="Helvetica Neue Light"/>
                <a:sym typeface="Helvetica Neue Light"/>
              </a:rPr>
              <a:t>Representa “</a:t>
            </a:r>
            <a:r>
              <a:rPr lang="pt-BR" sz="1800" b="0" i="1" u="none" strike="noStrike" cap="none">
                <a:solidFill>
                  <a:schemeClr val="dk1"/>
                </a:solidFill>
                <a:highlight>
                  <a:srgbClr val="3CEFAB"/>
                </a:highlight>
                <a:latin typeface="Helvetica Neue Light"/>
                <a:ea typeface="Helvetica Neue Light"/>
                <a:cs typeface="Helvetica Neue Light"/>
                <a:sym typeface="Helvetica Neue Light"/>
              </a:rPr>
              <a:t>todos</a:t>
            </a:r>
            <a:r>
              <a:rPr lang="pt-BR" sz="1800" b="0" i="0" u="none" strike="noStrike" cap="none">
                <a:solidFill>
                  <a:schemeClr val="dk1"/>
                </a:solidFill>
                <a:highlight>
                  <a:srgbClr val="3CEFAB"/>
                </a:highlight>
                <a:latin typeface="Helvetica Neue Light"/>
                <a:ea typeface="Helvetica Neue Light"/>
                <a:cs typeface="Helvetica Neue Light"/>
                <a:sym typeface="Helvetica Neue Light"/>
              </a:rPr>
              <a:t>” os que existem.</a:t>
            </a:r>
            <a:endParaRPr sz="1800" b="0" i="0" u="none" strike="noStrike" cap="none">
              <a:solidFill>
                <a:srgbClr val="1E1E1E"/>
              </a:solidFill>
              <a:highlight>
                <a:srgbClr val="3CEFAB"/>
              </a:highlight>
              <a:latin typeface="Helvetica Neue Light"/>
              <a:ea typeface="Helvetica Neue Light"/>
              <a:cs typeface="Helvetica Neue Light"/>
              <a:sym typeface="Helvetica Neue Light"/>
            </a:endParaRPr>
          </a:p>
        </p:txBody>
      </p:sp>
      <p:sp>
        <p:nvSpPr>
          <p:cNvPr id="379" name="Google Shape;379;p39"/>
          <p:cNvSpPr txBox="1"/>
          <p:nvPr/>
        </p:nvSpPr>
        <p:spPr>
          <a:xfrm>
            <a:off x="382475" y="356825"/>
            <a:ext cx="60681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SELEÇÃO DE TODOS OS CAMPOS</a:t>
            </a:r>
            <a:endParaRPr sz="3600" b="0" i="0" u="none" strike="noStrike" cap="none">
              <a:solidFill>
                <a:srgbClr val="000000"/>
              </a:solidFill>
              <a:latin typeface="Arial"/>
              <a:ea typeface="Arial"/>
              <a:cs typeface="Arial"/>
              <a:sym typeface="Arial"/>
            </a:endParaRPr>
          </a:p>
        </p:txBody>
      </p:sp>
      <p:sp>
        <p:nvSpPr>
          <p:cNvPr id="380" name="Google Shape;380;p39"/>
          <p:cNvSpPr txBox="1"/>
          <p:nvPr/>
        </p:nvSpPr>
        <p:spPr>
          <a:xfrm>
            <a:off x="385950" y="3941075"/>
            <a:ext cx="8372100" cy="581667"/>
          </a:xfrm>
          <a:prstGeom prst="rect">
            <a:avLst/>
          </a:prstGeom>
          <a:noFill/>
          <a:ln>
            <a:noFill/>
          </a:ln>
        </p:spPr>
        <p:txBody>
          <a:bodyPr spcFirstLastPara="1" wrap="square" lIns="91425" tIns="91425" rIns="91425" bIns="91425" anchor="t" anchorCtr="0">
            <a:spAutoFit/>
          </a:bodyPr>
          <a:lstStyle/>
          <a:p>
            <a:pPr marL="0" marR="38100" lvl="0" indent="0" algn="l" rtl="0">
              <a:lnSpc>
                <a:spcPct val="128571"/>
              </a:lnSpc>
              <a:spcBef>
                <a:spcPts val="0"/>
              </a:spcBef>
              <a:spcAft>
                <a:spcPts val="0"/>
              </a:spcAft>
              <a:buClr>
                <a:srgbClr val="000000"/>
              </a:buClr>
              <a:buSzPts val="2000"/>
              <a:buFont typeface="Arial"/>
              <a:buNone/>
            </a:pPr>
            <a:r>
              <a:rPr lang="pt-BR" sz="2000" b="0" i="0" u="none" strike="noStrike" cap="none">
                <a:solidFill>
                  <a:srgbClr val="4A86E8"/>
                </a:solidFill>
                <a:latin typeface="Consolas"/>
                <a:ea typeface="Consolas"/>
                <a:cs typeface="Consolas"/>
                <a:sym typeface="Consolas"/>
              </a:rPr>
              <a:t>SELECT</a:t>
            </a:r>
            <a:r>
              <a:rPr lang="pt-BR" sz="2000" b="0" i="0" u="none" strike="noStrike" cap="none">
                <a:solidFill>
                  <a:srgbClr val="0000FF"/>
                </a:solidFill>
                <a:latin typeface="Consolas"/>
                <a:ea typeface="Consolas"/>
                <a:cs typeface="Consolas"/>
                <a:sym typeface="Consolas"/>
              </a:rPr>
              <a:t> </a:t>
            </a:r>
            <a:r>
              <a:rPr lang="pt-BR" sz="2000" b="0" i="0" u="none" strike="noStrike" cap="none">
                <a:solidFill>
                  <a:schemeClr val="lt2"/>
                </a:solidFill>
                <a:latin typeface="Consolas"/>
                <a:ea typeface="Consolas"/>
                <a:cs typeface="Consolas"/>
                <a:sym typeface="Consolas"/>
              </a:rPr>
              <a:t>*</a:t>
            </a:r>
            <a:r>
              <a:rPr lang="pt-BR" sz="2000" b="0" i="0" u="none" strike="noStrike" cap="none">
                <a:solidFill>
                  <a:srgbClr val="1E1E1E"/>
                </a:solidFill>
                <a:latin typeface="Consolas"/>
                <a:ea typeface="Consolas"/>
                <a:cs typeface="Consolas"/>
                <a:sym typeface="Consolas"/>
              </a:rPr>
              <a:t> </a:t>
            </a:r>
            <a:r>
              <a:rPr lang="pt-BR" sz="2000" b="0" i="0" u="none" strike="noStrike" cap="none">
                <a:solidFill>
                  <a:srgbClr val="4A86E8"/>
                </a:solidFill>
                <a:latin typeface="Consolas"/>
                <a:ea typeface="Consolas"/>
                <a:cs typeface="Consolas"/>
                <a:sym typeface="Consolas"/>
              </a:rPr>
              <a:t>FROM</a:t>
            </a:r>
            <a:r>
              <a:rPr lang="pt-BR" sz="2000" b="0" i="0" u="none" strike="noStrike" cap="none">
                <a:solidFill>
                  <a:srgbClr val="0000FF"/>
                </a:solidFill>
                <a:latin typeface="Consolas"/>
                <a:ea typeface="Consolas"/>
                <a:cs typeface="Consolas"/>
                <a:sym typeface="Consolas"/>
              </a:rPr>
              <a:t> </a:t>
            </a:r>
            <a:r>
              <a:rPr lang="pt-BR" sz="2000" b="0" i="0" u="none" strike="noStrike" cap="none">
                <a:solidFill>
                  <a:schemeClr val="lt2"/>
                </a:solidFill>
                <a:latin typeface="Consolas"/>
                <a:ea typeface="Consolas"/>
                <a:cs typeface="Consolas"/>
                <a:sym typeface="Consolas"/>
              </a:rPr>
              <a:t>system_user;</a:t>
            </a:r>
            <a:endParaRPr sz="1400" b="0" i="0" u="none" strike="noStrike" cap="none">
              <a:solidFill>
                <a:srgbClr val="000000"/>
              </a:solidFill>
              <a:latin typeface="Arial"/>
              <a:ea typeface="Arial"/>
              <a:cs typeface="Arial"/>
              <a:sym typeface="Arial"/>
            </a:endParaRPr>
          </a:p>
        </p:txBody>
      </p:sp>
      <p:sp>
        <p:nvSpPr>
          <p:cNvPr id="381" name="Google Shape;381;p39"/>
          <p:cNvSpPr txBox="1"/>
          <p:nvPr/>
        </p:nvSpPr>
        <p:spPr>
          <a:xfrm>
            <a:off x="458675" y="2379250"/>
            <a:ext cx="8017800" cy="821733"/>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pt-BR" sz="1800" b="0" i="0" u="none" strike="noStrike" cap="none">
                <a:solidFill>
                  <a:schemeClr val="dk1"/>
                </a:solidFill>
                <a:latin typeface="Helvetica Neue Light"/>
                <a:ea typeface="Helvetica Neue Light"/>
                <a:cs typeface="Helvetica Neue Light"/>
                <a:sym typeface="Helvetica Neue Light"/>
              </a:rPr>
              <a:t>Da mesma forma que em um S.O. buscamos “</a:t>
            </a:r>
            <a:r>
              <a:rPr lang="pt-BR" sz="1800" b="0" i="1" u="none" strike="noStrike" cap="none">
                <a:solidFill>
                  <a:schemeClr val="dk1"/>
                </a:solidFill>
                <a:latin typeface="Helvetica Neue Light"/>
                <a:ea typeface="Helvetica Neue Light"/>
                <a:cs typeface="Helvetica Neue Light"/>
                <a:sym typeface="Helvetica Neue Light"/>
              </a:rPr>
              <a:t>Todos os arquivos</a:t>
            </a:r>
            <a:r>
              <a:rPr lang="pt-BR" sz="1800" b="0" i="0" u="none" strike="noStrike" cap="none">
                <a:solidFill>
                  <a:schemeClr val="dk1"/>
                </a:solidFill>
                <a:latin typeface="Helvetica Neue Light"/>
                <a:ea typeface="Helvetica Neue Light"/>
                <a:cs typeface="Helvetica Neue Light"/>
                <a:sym typeface="Helvetica Neue Light"/>
              </a:rPr>
              <a:t>”, nas consultas, fazemos o mesmo para trazer todos os campos de uma tabela.</a:t>
            </a:r>
            <a:endParaRPr sz="1800" b="0" i="0" u="none" strike="noStrike" cap="none">
              <a:solidFill>
                <a:srgbClr val="000000"/>
              </a:solidFill>
              <a:latin typeface="Calibri"/>
              <a:ea typeface="Calibri"/>
              <a:cs typeface="Calibri"/>
              <a:sym typeface="Calibri"/>
            </a:endParaRPr>
          </a:p>
        </p:txBody>
      </p:sp>
      <p:grpSp>
        <p:nvGrpSpPr>
          <p:cNvPr id="383" name="Google Shape;383;p39"/>
          <p:cNvGrpSpPr/>
          <p:nvPr/>
        </p:nvGrpSpPr>
        <p:grpSpPr>
          <a:xfrm>
            <a:off x="7442588" y="105343"/>
            <a:ext cx="1634174" cy="639850"/>
            <a:chOff x="7120275" y="228143"/>
            <a:chExt cx="1634174" cy="639850"/>
          </a:xfrm>
        </p:grpSpPr>
        <p:pic>
          <p:nvPicPr>
            <p:cNvPr id="384" name="Google Shape;384;p39"/>
            <p:cNvPicPr preferRelativeResize="0"/>
            <p:nvPr/>
          </p:nvPicPr>
          <p:blipFill rotWithShape="1">
            <a:blip r:embed="rId3">
              <a:alphaModFix/>
            </a:blip>
            <a:srcRect/>
            <a:stretch/>
          </p:blipFill>
          <p:spPr>
            <a:xfrm>
              <a:off x="7120275" y="228143"/>
              <a:ext cx="1634174" cy="639850"/>
            </a:xfrm>
            <a:prstGeom prst="rect">
              <a:avLst/>
            </a:prstGeom>
            <a:noFill/>
            <a:ln>
              <a:noFill/>
            </a:ln>
          </p:spPr>
        </p:pic>
        <p:sp>
          <p:nvSpPr>
            <p:cNvPr id="385" name="Google Shape;385;p39"/>
            <p:cNvSpPr txBox="1"/>
            <p:nvPr/>
          </p:nvSpPr>
          <p:spPr>
            <a:xfrm>
              <a:off x="7380225" y="332525"/>
              <a:ext cx="647700" cy="431100"/>
            </a:xfrm>
            <a:prstGeom prst="rect">
              <a:avLst/>
            </a:prstGeom>
            <a:solidFill>
              <a:srgbClr val="33333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pt-BR" sz="800" b="1" i="0" u="none" strike="noStrike" cap="none">
                  <a:solidFill>
                    <a:srgbClr val="FFFFFF"/>
                  </a:solidFill>
                  <a:latin typeface="Poppins"/>
                  <a:ea typeface="Poppins"/>
                  <a:cs typeface="Poppins"/>
                  <a:sym typeface="Poppins"/>
                </a:rPr>
                <a:t>Exemplo ao vivo</a:t>
              </a:r>
              <a:endParaRPr sz="800" b="1" i="0" u="none" strike="noStrike" cap="none">
                <a:solidFill>
                  <a:srgbClr val="FFFFFF"/>
                </a:solidFill>
                <a:latin typeface="Poppins"/>
                <a:ea typeface="Poppins"/>
                <a:cs typeface="Poppins"/>
                <a:sym typeface="Poppi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animEffect transition="in" filter="fade">
                                      <p:cBhvr>
                                        <p:cTn id="7" dur="1000"/>
                                        <p:tgtEl>
                                          <p:spTgt spid="3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0"/>
                                        </p:tgtEl>
                                        <p:attrNameLst>
                                          <p:attrName>style.visibility</p:attrName>
                                        </p:attrNameLst>
                                      </p:cBhvr>
                                      <p:to>
                                        <p:strVal val="visible"/>
                                      </p:to>
                                    </p:set>
                                    <p:animEffect transition="in" filter="fade">
                                      <p:cBhvr>
                                        <p:cTn id="12" dur="1000"/>
                                        <p:tgtEl>
                                          <p:spTgt spid="380"/>
                                        </p:tgtEl>
                                      </p:cBhvr>
                                    </p:animEffect>
                                  </p:childTnLst>
                                </p:cTn>
                              </p:par>
                              <p:par>
                                <p:cTn id="13" presetID="10" presetClass="entr" presetSubtype="0" fill="hold" nodeType="withEffect">
                                  <p:stCondLst>
                                    <p:cond delay="0"/>
                                  </p:stCondLst>
                                  <p:childTnLst>
                                    <p:set>
                                      <p:cBhvr>
                                        <p:cTn id="14" dur="1" fill="hold">
                                          <p:stCondLst>
                                            <p:cond delay="0"/>
                                          </p:stCondLst>
                                        </p:cTn>
                                        <p:tgtEl>
                                          <p:spTgt spid="377"/>
                                        </p:tgtEl>
                                        <p:attrNameLst>
                                          <p:attrName>style.visibility</p:attrName>
                                        </p:attrNameLst>
                                      </p:cBhvr>
                                      <p:to>
                                        <p:strVal val="visible"/>
                                      </p:to>
                                    </p:set>
                                    <p:animEffect transition="in" filter="fade">
                                      <p:cBhvr>
                                        <p:cTn id="15" dur="1000"/>
                                        <p:tgtEl>
                                          <p:spTgt spid="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4"/>
          <p:cNvSpPr txBox="1"/>
          <p:nvPr/>
        </p:nvSpPr>
        <p:spPr>
          <a:xfrm>
            <a:off x="2187450" y="2077200"/>
            <a:ext cx="47691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SELECT DISTINCT</a:t>
            </a:r>
            <a:endParaRPr sz="3600" b="0" i="1" u="none" strike="noStrike" cap="none">
              <a:solidFill>
                <a:srgbClr val="000000"/>
              </a:solidFill>
              <a:latin typeface="Anton"/>
              <a:ea typeface="Anton"/>
              <a:cs typeface="Anton"/>
              <a:sym typeface="Anto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5"/>
          <p:cNvSpPr txBox="1"/>
          <p:nvPr/>
        </p:nvSpPr>
        <p:spPr>
          <a:xfrm>
            <a:off x="757575" y="1596300"/>
            <a:ext cx="4646700" cy="21666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800"/>
              <a:buFont typeface="Arial"/>
              <a:buNone/>
            </a:pP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A cláusula </a:t>
            </a:r>
            <a:r>
              <a:rPr lang="pt-BR" sz="1800" b="1" i="0" u="none" strike="noStrike" cap="none">
                <a:solidFill>
                  <a:srgbClr val="000000"/>
                </a:solidFill>
                <a:highlight>
                  <a:srgbClr val="FFFFFF"/>
                </a:highlight>
                <a:latin typeface="Helvetica Neue"/>
                <a:ea typeface="Helvetica Neue"/>
                <a:cs typeface="Helvetica Neue"/>
                <a:sym typeface="Helvetica Neue"/>
              </a:rPr>
              <a:t>DISTINCT </a:t>
            </a: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funciona em conjunto com a </a:t>
            </a:r>
            <a:r>
              <a:rPr lang="pt-BR" sz="1800" b="1" i="0" u="none" strike="noStrike" cap="none">
                <a:solidFill>
                  <a:srgbClr val="000000"/>
                </a:solidFill>
                <a:highlight>
                  <a:srgbClr val="FFFFFF"/>
                </a:highlight>
                <a:latin typeface="Helvetica Neue"/>
                <a:ea typeface="Helvetica Neue"/>
                <a:cs typeface="Helvetica Neue"/>
                <a:sym typeface="Helvetica Neue"/>
              </a:rPr>
              <a:t>SELECT</a:t>
            </a: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 Permite filtrar de uma consulta apenas valores distintos (diferentes), permitindo eliminar repetições na consulta realizada.</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endParaRPr sz="1800" b="0" i="1" u="none" strike="noStrike" cap="none">
              <a:solidFill>
                <a:srgbClr val="000000"/>
              </a:solidFill>
              <a:highlight>
                <a:srgbClr val="FFFFFF"/>
              </a:highlight>
              <a:latin typeface="Helvetica Neue Light"/>
              <a:ea typeface="Helvetica Neue Light"/>
              <a:cs typeface="Helvetica Neue Light"/>
              <a:sym typeface="Helvetica Neue Light"/>
            </a:endParaRPr>
          </a:p>
        </p:txBody>
      </p:sp>
      <p:sp>
        <p:nvSpPr>
          <p:cNvPr id="433" name="Google Shape;433;p45"/>
          <p:cNvSpPr txBox="1"/>
          <p:nvPr/>
        </p:nvSpPr>
        <p:spPr>
          <a:xfrm>
            <a:off x="1450950" y="270675"/>
            <a:ext cx="6242100" cy="554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3600" b="0" i="1" u="none" strike="noStrike" cap="none">
                <a:solidFill>
                  <a:schemeClr val="dk1"/>
                </a:solidFill>
                <a:latin typeface="Anton"/>
                <a:ea typeface="Anton"/>
                <a:cs typeface="Anton"/>
                <a:sym typeface="Anton"/>
              </a:rPr>
              <a:t>SELECT DISTINCT</a:t>
            </a:r>
            <a:endParaRPr sz="3600" b="0" i="1" u="none" strike="noStrike" cap="none">
              <a:solidFill>
                <a:srgbClr val="000000"/>
              </a:solidFill>
              <a:latin typeface="Anton"/>
              <a:ea typeface="Anton"/>
              <a:cs typeface="Anton"/>
              <a:sym typeface="Anton"/>
            </a:endParaRPr>
          </a:p>
        </p:txBody>
      </p:sp>
      <p:sp>
        <p:nvSpPr>
          <p:cNvPr id="434" name="Google Shape;434;p45"/>
          <p:cNvSpPr txBox="1"/>
          <p:nvPr/>
        </p:nvSpPr>
        <p:spPr>
          <a:xfrm>
            <a:off x="415850" y="3872563"/>
            <a:ext cx="8173200" cy="600134"/>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pt-BR" sz="1800" b="0" i="1" u="none" strike="noStrike" cap="none">
                <a:solidFill>
                  <a:schemeClr val="dk1"/>
                </a:solidFill>
                <a:highlight>
                  <a:srgbClr val="3CEFAB"/>
                </a:highlight>
                <a:latin typeface="Helvetica Neue Light"/>
                <a:ea typeface="Helvetica Neue Light"/>
                <a:cs typeface="Helvetica Neue Light"/>
                <a:sym typeface="Helvetica Neue Light"/>
              </a:rPr>
              <a:t>Podemos considerar os registros desta tabela registros repetidos ou não?</a:t>
            </a:r>
            <a:endParaRPr sz="1400" b="0" i="0" u="none" strike="noStrike" cap="none">
              <a:solidFill>
                <a:srgbClr val="000000"/>
              </a:solidFill>
              <a:highlight>
                <a:srgbClr val="3CEFAB"/>
              </a:highlight>
              <a:latin typeface="Calibri"/>
              <a:ea typeface="Calibri"/>
              <a:cs typeface="Calibri"/>
              <a:sym typeface="Calibri"/>
            </a:endParaRPr>
          </a:p>
        </p:txBody>
      </p:sp>
      <p:pic>
        <p:nvPicPr>
          <p:cNvPr id="435" name="Google Shape;435;p45"/>
          <p:cNvPicPr preferRelativeResize="0"/>
          <p:nvPr/>
        </p:nvPicPr>
        <p:blipFill rotWithShape="1">
          <a:blip r:embed="rId3">
            <a:alphaModFix/>
          </a:blip>
          <a:srcRect/>
          <a:stretch/>
        </p:blipFill>
        <p:spPr>
          <a:xfrm>
            <a:off x="6337525" y="1287325"/>
            <a:ext cx="2251525" cy="24034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6"/>
          <p:cNvSpPr txBox="1"/>
          <p:nvPr/>
        </p:nvSpPr>
        <p:spPr>
          <a:xfrm>
            <a:off x="150" y="586200"/>
            <a:ext cx="9144000" cy="554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3600" b="0" i="1" u="none" strike="noStrike" cap="none">
                <a:solidFill>
                  <a:schemeClr val="dk1"/>
                </a:solidFill>
                <a:latin typeface="Anton"/>
                <a:ea typeface="Anton"/>
                <a:cs typeface="Anton"/>
                <a:sym typeface="Anton"/>
              </a:rPr>
              <a:t>IDENTIFICAR O CAMPO OU CAMPOS</a:t>
            </a:r>
            <a:endParaRPr sz="3600" b="0" i="1" u="none" strike="noStrike" cap="none">
              <a:solidFill>
                <a:srgbClr val="000000"/>
              </a:solidFill>
              <a:latin typeface="Anton"/>
              <a:ea typeface="Anton"/>
              <a:cs typeface="Anton"/>
              <a:sym typeface="Anton"/>
            </a:endParaRPr>
          </a:p>
        </p:txBody>
      </p:sp>
      <p:sp>
        <p:nvSpPr>
          <p:cNvPr id="442" name="Google Shape;442;p46"/>
          <p:cNvSpPr txBox="1"/>
          <p:nvPr/>
        </p:nvSpPr>
        <p:spPr>
          <a:xfrm>
            <a:off x="599400" y="1749463"/>
            <a:ext cx="7945500" cy="2301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000"/>
              <a:buFont typeface="Arial"/>
              <a:buNone/>
            </a:pPr>
            <a:r>
              <a:rPr lang="pt-BR" sz="2000" b="0" i="0" u="none" strike="noStrike" cap="none">
                <a:solidFill>
                  <a:schemeClr val="dk1"/>
                </a:solidFill>
                <a:highlight>
                  <a:schemeClr val="lt1"/>
                </a:highlight>
                <a:latin typeface="Helvetica Neue Light"/>
                <a:ea typeface="Helvetica Neue Light"/>
                <a:cs typeface="Helvetica Neue Light"/>
                <a:sym typeface="Helvetica Neue Light"/>
              </a:rPr>
              <a:t>Para utilizar </a:t>
            </a:r>
            <a:r>
              <a:rPr lang="pt-BR" sz="2000" b="1" i="0" u="none" strike="noStrike" cap="none">
                <a:solidFill>
                  <a:schemeClr val="dk1"/>
                </a:solidFill>
                <a:highlight>
                  <a:srgbClr val="3CEFAB"/>
                </a:highlight>
                <a:latin typeface="Helvetica Neue"/>
                <a:ea typeface="Helvetica Neue"/>
                <a:cs typeface="Helvetica Neue"/>
                <a:sym typeface="Helvetica Neue"/>
              </a:rPr>
              <a:t>a sentença</a:t>
            </a:r>
            <a:r>
              <a:rPr lang="pt-BR" sz="2000" b="0" i="0" u="none" strike="noStrike" cap="none">
                <a:solidFill>
                  <a:schemeClr val="dk1"/>
                </a:solidFill>
                <a:highlight>
                  <a:srgbClr val="3CEFAB"/>
                </a:highlight>
                <a:latin typeface="Helvetica Neue Light"/>
                <a:ea typeface="Helvetica Neue Light"/>
                <a:cs typeface="Helvetica Neue Light"/>
                <a:sym typeface="Helvetica Neue Light"/>
              </a:rPr>
              <a:t> </a:t>
            </a:r>
            <a:r>
              <a:rPr lang="pt-BR" sz="2000" b="1" i="0" u="none" strike="noStrike" cap="none">
                <a:solidFill>
                  <a:schemeClr val="dk1"/>
                </a:solidFill>
                <a:highlight>
                  <a:srgbClr val="3CEFAB"/>
                </a:highlight>
                <a:latin typeface="Helvetica Neue"/>
                <a:ea typeface="Helvetica Neue"/>
                <a:cs typeface="Helvetica Neue"/>
                <a:sym typeface="Helvetica Neue"/>
              </a:rPr>
              <a:t>SELECT DISTINCT</a:t>
            </a:r>
            <a:r>
              <a:rPr lang="pt-BR" sz="2000" b="0" i="0" u="none" strike="noStrike" cap="none">
                <a:solidFill>
                  <a:schemeClr val="dk1"/>
                </a:solidFill>
                <a:highlight>
                  <a:srgbClr val="3CEFAB"/>
                </a:highlight>
                <a:latin typeface="Helvetica Neue Light"/>
                <a:ea typeface="Helvetica Neue Light"/>
                <a:cs typeface="Helvetica Neue Light"/>
                <a:sym typeface="Helvetica Neue Light"/>
              </a:rPr>
              <a:t>,</a:t>
            </a:r>
            <a:r>
              <a:rPr lang="pt-BR" sz="2000" b="0" i="0" u="none" strike="noStrike" cap="none">
                <a:solidFill>
                  <a:schemeClr val="dk1"/>
                </a:solidFill>
                <a:highlight>
                  <a:schemeClr val="lt1"/>
                </a:highlight>
                <a:latin typeface="Helvetica Neue Light"/>
                <a:ea typeface="Helvetica Neue Light"/>
                <a:cs typeface="Helvetica Neue Light"/>
                <a:sym typeface="Helvetica Neue Light"/>
              </a:rPr>
              <a:t> </a:t>
            </a:r>
            <a:r>
              <a:rPr lang="pt-BR" sz="2000" b="0" i="0" u="none" strike="noStrike" cap="none">
                <a:solidFill>
                  <a:schemeClr val="dk1"/>
                </a:solidFill>
                <a:highlight>
                  <a:srgbClr val="3CEFAB"/>
                </a:highlight>
                <a:latin typeface="Helvetica Neue Light"/>
                <a:ea typeface="Helvetica Neue Light"/>
                <a:cs typeface="Helvetica Neue Light"/>
                <a:sym typeface="Helvetica Neue Light"/>
              </a:rPr>
              <a:t>sempre devemos incorporar o nome de pelo menos um campo da tabela</a:t>
            </a:r>
            <a:r>
              <a:rPr lang="pt-BR" sz="2000" b="0" i="0" u="none" strike="noStrike" cap="none">
                <a:solidFill>
                  <a:schemeClr val="dk1"/>
                </a:solidFill>
                <a:highlight>
                  <a:schemeClr val="lt1"/>
                </a:highlight>
                <a:latin typeface="Helvetica Neue Light"/>
                <a:ea typeface="Helvetica Neue Light"/>
                <a:cs typeface="Helvetica Neue Light"/>
                <a:sym typeface="Helvetica Neue Light"/>
              </a:rPr>
              <a:t>.</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Helvetica Neue Light"/>
              <a:ea typeface="Helvetica Neue Light"/>
              <a:cs typeface="Helvetica Neue Light"/>
              <a:sym typeface="Helvetica Neue Light"/>
            </a:endParaRPr>
          </a:p>
          <a:p>
            <a:pPr marL="0" marR="0" lvl="0" indent="0" algn="l" rtl="0">
              <a:lnSpc>
                <a:spcPct val="150000"/>
              </a:lnSpc>
              <a:spcBef>
                <a:spcPts val="0"/>
              </a:spcBef>
              <a:spcAft>
                <a:spcPts val="0"/>
              </a:spcAft>
              <a:buClr>
                <a:srgbClr val="000000"/>
              </a:buClr>
              <a:buSzPts val="2000"/>
              <a:buFont typeface="Arial"/>
              <a:buNone/>
            </a:pPr>
            <a:r>
              <a:rPr lang="pt-BR" sz="2000" b="0" i="0" u="none" strike="noStrike" cap="none">
                <a:solidFill>
                  <a:schemeClr val="dk1"/>
                </a:solidFill>
                <a:highlight>
                  <a:schemeClr val="lt1"/>
                </a:highlight>
                <a:latin typeface="Helvetica Neue Light"/>
                <a:ea typeface="Helvetica Neue Light"/>
                <a:cs typeface="Helvetica Neue Light"/>
                <a:sym typeface="Helvetica Neue Light"/>
              </a:rPr>
              <a:t>Com esse dado, a SQL poderá resolver como aplicar corretamente a distinção entre os registros recuperados.</a:t>
            </a:r>
            <a:endParaRPr sz="2000" b="0" i="0" u="none" strike="noStrike" cap="none">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7"/>
          <p:cNvSpPr/>
          <p:nvPr/>
        </p:nvSpPr>
        <p:spPr>
          <a:xfrm>
            <a:off x="0" y="0"/>
            <a:ext cx="4485000" cy="5143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47"/>
          <p:cNvSpPr txBox="1"/>
          <p:nvPr/>
        </p:nvSpPr>
        <p:spPr>
          <a:xfrm>
            <a:off x="-74200" y="760525"/>
            <a:ext cx="9144000" cy="554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3600" b="0" i="1" u="none" strike="noStrike" cap="none">
                <a:solidFill>
                  <a:schemeClr val="lt1"/>
                </a:solidFill>
                <a:latin typeface="Anton"/>
                <a:ea typeface="Anton"/>
                <a:cs typeface="Anton"/>
                <a:sym typeface="Anton"/>
              </a:rPr>
              <a:t>SELECT  </a:t>
            </a:r>
            <a:r>
              <a:rPr lang="pt-BR" sz="3600" b="0" i="1" u="none" strike="noStrike" cap="none">
                <a:solidFill>
                  <a:schemeClr val="dk1"/>
                </a:solidFill>
                <a:latin typeface="Anton"/>
                <a:ea typeface="Anton"/>
                <a:cs typeface="Anton"/>
                <a:sym typeface="Anton"/>
              </a:rPr>
              <a:t>DISTINCT</a:t>
            </a:r>
            <a:endParaRPr sz="3600" b="0" i="1" u="none" strike="noStrike" cap="none">
              <a:solidFill>
                <a:srgbClr val="000000"/>
              </a:solidFill>
              <a:latin typeface="Anton"/>
              <a:ea typeface="Anton"/>
              <a:cs typeface="Anton"/>
              <a:sym typeface="Anton"/>
            </a:endParaRPr>
          </a:p>
        </p:txBody>
      </p:sp>
      <p:sp>
        <p:nvSpPr>
          <p:cNvPr id="450" name="Google Shape;450;p47"/>
          <p:cNvSpPr txBox="1"/>
          <p:nvPr/>
        </p:nvSpPr>
        <p:spPr>
          <a:xfrm>
            <a:off x="267300" y="1342638"/>
            <a:ext cx="4217700" cy="1316099"/>
          </a:xfrm>
          <a:prstGeom prst="rect">
            <a:avLst/>
          </a:prstGeom>
          <a:noFill/>
          <a:ln>
            <a:noFill/>
          </a:ln>
        </p:spPr>
        <p:txBody>
          <a:bodyPr spcFirstLastPara="1" wrap="square" lIns="91425" tIns="91425" rIns="91425" bIns="91425" anchor="t" anchorCtr="0">
            <a:spAutoFit/>
          </a:bodyPr>
          <a:lstStyle/>
          <a:p>
            <a:pPr marL="0" marR="38100" lvl="0" indent="0" algn="l" rtl="0">
              <a:lnSpc>
                <a:spcPct val="128571"/>
              </a:lnSpc>
              <a:spcBef>
                <a:spcPts val="0"/>
              </a:spcBef>
              <a:spcAft>
                <a:spcPts val="0"/>
              </a:spcAft>
              <a:buClr>
                <a:srgbClr val="000000"/>
              </a:buClr>
              <a:buSzPts val="1900"/>
              <a:buFont typeface="Arial"/>
              <a:buNone/>
            </a:pPr>
            <a:r>
              <a:rPr lang="pt-BR" sz="1900" b="1" i="0" u="none" strike="noStrike" cap="none">
                <a:solidFill>
                  <a:srgbClr val="4A86E8"/>
                </a:solidFill>
                <a:latin typeface="Consolas"/>
                <a:ea typeface="Consolas"/>
                <a:cs typeface="Consolas"/>
                <a:sym typeface="Consolas"/>
              </a:rPr>
              <a:t>SELECT DISTINCT</a:t>
            </a:r>
            <a:r>
              <a:rPr lang="pt-BR" sz="1900" b="0" i="0" u="none" strike="noStrike" cap="none">
                <a:solidFill>
                  <a:srgbClr val="F3F3F3"/>
                </a:solidFill>
                <a:latin typeface="Consolas"/>
                <a:ea typeface="Consolas"/>
                <a:cs typeface="Consolas"/>
                <a:sym typeface="Consolas"/>
              </a:rPr>
              <a:t> id_system_user, first_name</a:t>
            </a:r>
            <a:endParaRPr sz="1900" b="0" i="0" u="none" strike="noStrike" cap="none">
              <a:solidFill>
                <a:srgbClr val="F3F3F3"/>
              </a:solidFill>
              <a:latin typeface="Consolas"/>
              <a:ea typeface="Consolas"/>
              <a:cs typeface="Consolas"/>
              <a:sym typeface="Consolas"/>
            </a:endParaRPr>
          </a:p>
          <a:p>
            <a:pPr marL="0" marR="38100" lvl="0" indent="0" algn="l" rtl="0">
              <a:lnSpc>
                <a:spcPct val="128571"/>
              </a:lnSpc>
              <a:spcBef>
                <a:spcPts val="0"/>
              </a:spcBef>
              <a:spcAft>
                <a:spcPts val="0"/>
              </a:spcAft>
              <a:buClr>
                <a:srgbClr val="000000"/>
              </a:buClr>
              <a:buSzPts val="1900"/>
              <a:buFont typeface="Arial"/>
              <a:buNone/>
            </a:pPr>
            <a:r>
              <a:rPr lang="pt-BR" sz="1900" b="1" i="0" u="none" strike="noStrike" cap="none">
                <a:solidFill>
                  <a:srgbClr val="4A86E8"/>
                </a:solidFill>
                <a:latin typeface="Consolas"/>
                <a:ea typeface="Consolas"/>
                <a:cs typeface="Consolas"/>
                <a:sym typeface="Consolas"/>
              </a:rPr>
              <a:t>FROM</a:t>
            </a:r>
            <a:r>
              <a:rPr lang="pt-BR" sz="1900" b="0" i="0" u="none" strike="noStrike" cap="none">
                <a:solidFill>
                  <a:srgbClr val="F3F3F3"/>
                </a:solidFill>
                <a:latin typeface="Consolas"/>
                <a:ea typeface="Consolas"/>
                <a:cs typeface="Consolas"/>
                <a:sym typeface="Consolas"/>
              </a:rPr>
              <a:t> system_user;</a:t>
            </a:r>
            <a:endParaRPr sz="1400" b="0" i="0" u="none" strike="noStrike" cap="none">
              <a:solidFill>
                <a:srgbClr val="000000"/>
              </a:solidFill>
              <a:latin typeface="Arial"/>
              <a:ea typeface="Arial"/>
              <a:cs typeface="Arial"/>
              <a:sym typeface="Arial"/>
            </a:endParaRPr>
          </a:p>
        </p:txBody>
      </p:sp>
      <p:sp>
        <p:nvSpPr>
          <p:cNvPr id="451" name="Google Shape;451;p47"/>
          <p:cNvSpPr txBox="1"/>
          <p:nvPr/>
        </p:nvSpPr>
        <p:spPr>
          <a:xfrm>
            <a:off x="4714075" y="1342650"/>
            <a:ext cx="4040400" cy="1015632"/>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Neste caso, </a:t>
            </a:r>
            <a:r>
              <a:rPr lang="pt-BR" sz="1800" b="1" i="0" u="none" strike="noStrike" cap="none">
                <a:solidFill>
                  <a:schemeClr val="dk1"/>
                </a:solidFill>
                <a:highlight>
                  <a:schemeClr val="lt1"/>
                </a:highlight>
                <a:latin typeface="Helvetica Neue"/>
                <a:ea typeface="Helvetica Neue"/>
                <a:cs typeface="Helvetica Neue"/>
                <a:sym typeface="Helvetica Neue"/>
              </a:rPr>
              <a:t>DISTINCT</a:t>
            </a: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 se aplica aos </a:t>
            </a:r>
            <a:r>
              <a:rPr lang="pt-BR" sz="1800" b="1" i="0" u="none" strike="noStrike" cap="none">
                <a:solidFill>
                  <a:schemeClr val="dk1"/>
                </a:solidFill>
                <a:highlight>
                  <a:schemeClr val="lt1"/>
                </a:highlight>
                <a:latin typeface="Helvetica Neue"/>
                <a:ea typeface="Helvetica Neue"/>
                <a:cs typeface="Helvetica Neue"/>
                <a:sym typeface="Helvetica Neue"/>
              </a:rPr>
              <a:t>dois </a:t>
            </a: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campos.</a:t>
            </a:r>
            <a:endParaRPr sz="1400" b="0" i="0" u="none" strike="noStrike" cap="none">
              <a:solidFill>
                <a:srgbClr val="000000"/>
              </a:solidFill>
              <a:latin typeface="Arial"/>
              <a:ea typeface="Arial"/>
              <a:cs typeface="Arial"/>
              <a:sym typeface="Arial"/>
            </a:endParaRPr>
          </a:p>
        </p:txBody>
      </p:sp>
      <p:sp>
        <p:nvSpPr>
          <p:cNvPr id="452" name="Google Shape;452;p47"/>
          <p:cNvSpPr txBox="1"/>
          <p:nvPr/>
        </p:nvSpPr>
        <p:spPr>
          <a:xfrm>
            <a:off x="4747075" y="2585488"/>
            <a:ext cx="3974400" cy="1431131"/>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Dessa forma, </a:t>
            </a:r>
            <a:r>
              <a:rPr lang="pt-BR" sz="1800" b="0" i="0" u="none" strike="noStrike" cap="none">
                <a:solidFill>
                  <a:schemeClr val="dk1"/>
                </a:solidFill>
                <a:highlight>
                  <a:srgbClr val="3CEFAB"/>
                </a:highlight>
                <a:latin typeface="Helvetica Neue Light"/>
                <a:ea typeface="Helvetica Neue Light"/>
                <a:cs typeface="Helvetica Neue Light"/>
                <a:sym typeface="Helvetica Neue Light"/>
              </a:rPr>
              <a:t>determina que o </a:t>
            </a:r>
            <a:r>
              <a:rPr lang="pt-BR" sz="1800" b="1" i="0" u="none" strike="noStrike" cap="none">
                <a:solidFill>
                  <a:schemeClr val="dk1"/>
                </a:solidFill>
                <a:highlight>
                  <a:srgbClr val="3CEFAB"/>
                </a:highlight>
                <a:latin typeface="Helvetica Neue"/>
                <a:ea typeface="Helvetica Neue"/>
                <a:cs typeface="Helvetica Neue"/>
                <a:sym typeface="Helvetica Neue"/>
              </a:rPr>
              <a:t>conjunto de campos</a:t>
            </a:r>
            <a:r>
              <a:rPr lang="pt-BR" sz="1800" b="0" i="0" u="none" strike="noStrike" cap="none">
                <a:solidFill>
                  <a:schemeClr val="dk1"/>
                </a:solidFill>
                <a:highlight>
                  <a:srgbClr val="3CEFAB"/>
                </a:highlight>
                <a:latin typeface="Helvetica Neue Light"/>
                <a:ea typeface="Helvetica Neue Light"/>
                <a:cs typeface="Helvetica Neue Light"/>
                <a:sym typeface="Helvetica Neue Light"/>
              </a:rPr>
              <a:t> de cada registro é </a:t>
            </a:r>
            <a:r>
              <a:rPr lang="pt-BR" sz="1800" b="1" i="0" u="none" strike="noStrike" cap="none">
                <a:solidFill>
                  <a:schemeClr val="dk1"/>
                </a:solidFill>
                <a:highlight>
                  <a:srgbClr val="3CEFAB"/>
                </a:highlight>
                <a:latin typeface="Helvetica Neue"/>
                <a:ea typeface="Helvetica Neue"/>
                <a:cs typeface="Helvetica Neue"/>
                <a:sym typeface="Helvetica Neue"/>
              </a:rPr>
              <a:t>diferente do restante.</a:t>
            </a:r>
            <a:endParaRPr sz="1800" b="0" i="0" u="none" strike="noStrike" cap="none">
              <a:solidFill>
                <a:srgbClr val="000000"/>
              </a:solidFill>
              <a:highlight>
                <a:srgbClr val="3CEFAB"/>
              </a:highlight>
              <a:latin typeface="Calibri"/>
              <a:ea typeface="Calibri"/>
              <a:cs typeface="Calibri"/>
              <a:sym typeface="Calibri"/>
            </a:endParaRPr>
          </a:p>
        </p:txBody>
      </p:sp>
      <p:pic>
        <p:nvPicPr>
          <p:cNvPr id="453" name="Google Shape;453;p47"/>
          <p:cNvPicPr preferRelativeResize="0"/>
          <p:nvPr/>
        </p:nvPicPr>
        <p:blipFill rotWithShape="1">
          <a:blip r:embed="rId3">
            <a:alphaModFix/>
          </a:blip>
          <a:srcRect/>
          <a:stretch/>
        </p:blipFill>
        <p:spPr>
          <a:xfrm>
            <a:off x="985977" y="2773800"/>
            <a:ext cx="1823600" cy="1946675"/>
          </a:xfrm>
          <a:prstGeom prst="rect">
            <a:avLst/>
          </a:prstGeom>
          <a:noFill/>
          <a:ln>
            <a:noFill/>
          </a:ln>
        </p:spPr>
      </p:pic>
      <p:grpSp>
        <p:nvGrpSpPr>
          <p:cNvPr id="455" name="Google Shape;455;p47"/>
          <p:cNvGrpSpPr/>
          <p:nvPr/>
        </p:nvGrpSpPr>
        <p:grpSpPr>
          <a:xfrm>
            <a:off x="7298363" y="92943"/>
            <a:ext cx="1634174" cy="639850"/>
            <a:chOff x="7120275" y="228143"/>
            <a:chExt cx="1634174" cy="639850"/>
          </a:xfrm>
        </p:grpSpPr>
        <p:pic>
          <p:nvPicPr>
            <p:cNvPr id="456" name="Google Shape;456;p47"/>
            <p:cNvPicPr preferRelativeResize="0"/>
            <p:nvPr/>
          </p:nvPicPr>
          <p:blipFill rotWithShape="1">
            <a:blip r:embed="rId4">
              <a:alphaModFix/>
            </a:blip>
            <a:srcRect/>
            <a:stretch/>
          </p:blipFill>
          <p:spPr>
            <a:xfrm>
              <a:off x="7120275" y="228143"/>
              <a:ext cx="1634174" cy="639850"/>
            </a:xfrm>
            <a:prstGeom prst="rect">
              <a:avLst/>
            </a:prstGeom>
            <a:noFill/>
            <a:ln>
              <a:noFill/>
            </a:ln>
          </p:spPr>
        </p:pic>
        <p:sp>
          <p:nvSpPr>
            <p:cNvPr id="457" name="Google Shape;457;p47"/>
            <p:cNvSpPr txBox="1"/>
            <p:nvPr/>
          </p:nvSpPr>
          <p:spPr>
            <a:xfrm>
              <a:off x="7380225" y="332525"/>
              <a:ext cx="647700" cy="431100"/>
            </a:xfrm>
            <a:prstGeom prst="rect">
              <a:avLst/>
            </a:prstGeom>
            <a:solidFill>
              <a:srgbClr val="33333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pt-BR" sz="800" b="1" i="0" u="none" strike="noStrike" cap="none">
                  <a:solidFill>
                    <a:srgbClr val="FFFFFF"/>
                  </a:solidFill>
                  <a:latin typeface="Poppins"/>
                  <a:ea typeface="Poppins"/>
                  <a:cs typeface="Poppins"/>
                  <a:sym typeface="Poppins"/>
                </a:rPr>
                <a:t>Exemplo ao vivo</a:t>
              </a:r>
              <a:endParaRPr sz="800" b="1" i="0" u="none" strike="noStrike" cap="none">
                <a:solidFill>
                  <a:srgbClr val="FFFFFF"/>
                </a:solidFill>
                <a:latin typeface="Poppins"/>
                <a:ea typeface="Poppins"/>
                <a:cs typeface="Poppins"/>
                <a:sym typeface="Poppi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animEffect transition="in" filter="fade">
                                      <p:cBhvr>
                                        <p:cTn id="7" dur="1000"/>
                                        <p:tgtEl>
                                          <p:spTgt spid="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529"/>
        <p:cNvGrpSpPr/>
        <p:nvPr/>
      </p:nvGrpSpPr>
      <p:grpSpPr>
        <a:xfrm>
          <a:off x="0" y="0"/>
          <a:ext cx="0" cy="0"/>
          <a:chOff x="0" y="0"/>
          <a:chExt cx="0" cy="0"/>
        </a:xfrm>
      </p:grpSpPr>
      <p:sp>
        <p:nvSpPr>
          <p:cNvPr id="530" name="Google Shape;530;p64"/>
          <p:cNvSpPr txBox="1"/>
          <p:nvPr/>
        </p:nvSpPr>
        <p:spPr>
          <a:xfrm>
            <a:off x="1015761" y="2037443"/>
            <a:ext cx="70236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COMPONENTES DO BANCOS DE DADOS </a:t>
            </a:r>
            <a:endParaRPr sz="3600" b="0" i="1" u="none" strike="noStrike" cap="none">
              <a:solidFill>
                <a:srgbClr val="000000"/>
              </a:solidFill>
              <a:latin typeface="Anton"/>
              <a:ea typeface="Anton"/>
              <a:cs typeface="Anton"/>
              <a:sym typeface="Anto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8"/>
          <p:cNvSpPr/>
          <p:nvPr/>
        </p:nvSpPr>
        <p:spPr>
          <a:xfrm>
            <a:off x="0" y="0"/>
            <a:ext cx="4485000" cy="5143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48"/>
          <p:cNvSpPr txBox="1"/>
          <p:nvPr/>
        </p:nvSpPr>
        <p:spPr>
          <a:xfrm>
            <a:off x="150" y="586200"/>
            <a:ext cx="9144000" cy="554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3600" b="0" i="1" u="none" strike="noStrike" cap="none">
                <a:solidFill>
                  <a:schemeClr val="lt1"/>
                </a:solidFill>
                <a:latin typeface="Anton"/>
                <a:ea typeface="Anton"/>
                <a:cs typeface="Anton"/>
                <a:sym typeface="Anton"/>
              </a:rPr>
              <a:t>SELECT  </a:t>
            </a:r>
            <a:r>
              <a:rPr lang="pt-BR" sz="3600" b="0" i="1" u="none" strike="noStrike" cap="none">
                <a:solidFill>
                  <a:schemeClr val="dk1"/>
                </a:solidFill>
                <a:latin typeface="Anton"/>
                <a:ea typeface="Anton"/>
                <a:cs typeface="Anton"/>
                <a:sym typeface="Anton"/>
              </a:rPr>
              <a:t>DISTINCT</a:t>
            </a:r>
            <a:endParaRPr sz="3600" b="0" i="1" u="none" strike="noStrike" cap="none">
              <a:solidFill>
                <a:srgbClr val="000000"/>
              </a:solidFill>
              <a:latin typeface="Anton"/>
              <a:ea typeface="Anton"/>
              <a:cs typeface="Anton"/>
              <a:sym typeface="Anton"/>
            </a:endParaRPr>
          </a:p>
        </p:txBody>
      </p:sp>
      <p:sp>
        <p:nvSpPr>
          <p:cNvPr id="464" name="Google Shape;464;p48"/>
          <p:cNvSpPr txBox="1"/>
          <p:nvPr/>
        </p:nvSpPr>
        <p:spPr>
          <a:xfrm>
            <a:off x="267300" y="1342638"/>
            <a:ext cx="4217700" cy="853200"/>
          </a:xfrm>
          <a:prstGeom prst="rect">
            <a:avLst/>
          </a:prstGeom>
          <a:noFill/>
          <a:ln>
            <a:noFill/>
          </a:ln>
        </p:spPr>
        <p:txBody>
          <a:bodyPr spcFirstLastPara="1" wrap="square" lIns="91425" tIns="91425" rIns="91425" bIns="91425" anchor="t" anchorCtr="0">
            <a:spAutoFit/>
          </a:bodyPr>
          <a:lstStyle/>
          <a:p>
            <a:pPr marL="0" marR="38100" lvl="0" indent="0" algn="l" rtl="0">
              <a:lnSpc>
                <a:spcPct val="128571"/>
              </a:lnSpc>
              <a:spcBef>
                <a:spcPts val="0"/>
              </a:spcBef>
              <a:spcAft>
                <a:spcPts val="0"/>
              </a:spcAft>
              <a:buClr>
                <a:srgbClr val="000000"/>
              </a:buClr>
              <a:buSzPts val="1900"/>
              <a:buFont typeface="Arial"/>
              <a:buNone/>
            </a:pPr>
            <a:r>
              <a:rPr lang="pt-BR" sz="1900" b="1" i="0" u="none" strike="noStrike" cap="none">
                <a:solidFill>
                  <a:srgbClr val="4A86E8"/>
                </a:solidFill>
                <a:latin typeface="Consolas"/>
                <a:ea typeface="Consolas"/>
                <a:cs typeface="Consolas"/>
                <a:sym typeface="Consolas"/>
              </a:rPr>
              <a:t>SELECT DISTINCT</a:t>
            </a:r>
            <a:r>
              <a:rPr lang="pt-BR" sz="1900" b="0" i="0" u="none" strike="noStrike" cap="none">
                <a:solidFill>
                  <a:srgbClr val="F3F3F3"/>
                </a:solidFill>
                <a:latin typeface="Consolas"/>
                <a:ea typeface="Consolas"/>
                <a:cs typeface="Consolas"/>
                <a:sym typeface="Consolas"/>
              </a:rPr>
              <a:t> first_name</a:t>
            </a:r>
            <a:endParaRPr sz="1900" b="0" i="0" u="none" strike="noStrike" cap="none">
              <a:solidFill>
                <a:srgbClr val="F3F3F3"/>
              </a:solidFill>
              <a:latin typeface="Consolas"/>
              <a:ea typeface="Consolas"/>
              <a:cs typeface="Consolas"/>
              <a:sym typeface="Consolas"/>
            </a:endParaRPr>
          </a:p>
          <a:p>
            <a:pPr marL="0" marR="38100" lvl="0" indent="0" algn="l" rtl="0">
              <a:lnSpc>
                <a:spcPct val="128571"/>
              </a:lnSpc>
              <a:spcBef>
                <a:spcPts val="0"/>
              </a:spcBef>
              <a:spcAft>
                <a:spcPts val="0"/>
              </a:spcAft>
              <a:buClr>
                <a:srgbClr val="000000"/>
              </a:buClr>
              <a:buSzPts val="1900"/>
              <a:buFont typeface="Arial"/>
              <a:buNone/>
            </a:pPr>
            <a:r>
              <a:rPr lang="pt-BR" sz="1900" b="1" i="0" u="none" strike="noStrike" cap="none">
                <a:solidFill>
                  <a:srgbClr val="4A86E8"/>
                </a:solidFill>
                <a:latin typeface="Consolas"/>
                <a:ea typeface="Consolas"/>
                <a:cs typeface="Consolas"/>
                <a:sym typeface="Consolas"/>
              </a:rPr>
              <a:t>FROM</a:t>
            </a:r>
            <a:r>
              <a:rPr lang="pt-BR" sz="1900" b="0" i="0" u="none" strike="noStrike" cap="none">
                <a:solidFill>
                  <a:srgbClr val="F3F3F3"/>
                </a:solidFill>
                <a:latin typeface="Consolas"/>
                <a:ea typeface="Consolas"/>
                <a:cs typeface="Consolas"/>
                <a:sym typeface="Consolas"/>
              </a:rPr>
              <a:t> system_user;</a:t>
            </a:r>
            <a:endParaRPr sz="1900" b="0" i="0" u="none" strike="noStrike" cap="none">
              <a:solidFill>
                <a:srgbClr val="F3F3F3"/>
              </a:solidFill>
              <a:latin typeface="Consolas"/>
              <a:ea typeface="Consolas"/>
              <a:cs typeface="Consolas"/>
              <a:sym typeface="Consolas"/>
            </a:endParaRPr>
          </a:p>
        </p:txBody>
      </p:sp>
      <p:sp>
        <p:nvSpPr>
          <p:cNvPr id="465" name="Google Shape;465;p48"/>
          <p:cNvSpPr txBox="1"/>
          <p:nvPr/>
        </p:nvSpPr>
        <p:spPr>
          <a:xfrm>
            <a:off x="4773050" y="1717500"/>
            <a:ext cx="4040400" cy="1846629"/>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Neste outro caso, </a:t>
            </a:r>
            <a:r>
              <a:rPr lang="pt-BR" sz="1800" b="1" i="0" u="none" strike="noStrike" cap="none">
                <a:solidFill>
                  <a:schemeClr val="dk1"/>
                </a:solidFill>
                <a:highlight>
                  <a:srgbClr val="3CEFAB"/>
                </a:highlight>
                <a:latin typeface="Helvetica Neue"/>
                <a:ea typeface="Helvetica Neue"/>
                <a:cs typeface="Helvetica Neue"/>
                <a:sym typeface="Helvetica Neue"/>
              </a:rPr>
              <a:t>DISTINCT</a:t>
            </a: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 se aplica aos campos </a:t>
            </a:r>
            <a:r>
              <a:rPr lang="pt-BR" sz="1800" b="0" i="0" u="none" strike="noStrike" cap="none">
                <a:solidFill>
                  <a:schemeClr val="dk1"/>
                </a:solidFill>
                <a:highlight>
                  <a:srgbClr val="3CEFAB"/>
                </a:highlight>
                <a:latin typeface="Consolas"/>
                <a:ea typeface="Consolas"/>
                <a:cs typeface="Consolas"/>
                <a:sym typeface="Consolas"/>
              </a:rPr>
              <a:t>first_name</a:t>
            </a:r>
            <a:endParaRPr sz="1800" b="0" i="0" u="none" strike="noStrike" cap="none">
              <a:solidFill>
                <a:schemeClr val="dk1"/>
              </a:solidFill>
              <a:highlight>
                <a:srgbClr val="3CEFAB"/>
              </a:highlight>
              <a:latin typeface="Helvetica Neue Light"/>
              <a:ea typeface="Helvetica Neue Light"/>
              <a:cs typeface="Helvetica Neue Light"/>
              <a:sym typeface="Helvetica Neue Light"/>
            </a:endParaRPr>
          </a:p>
          <a:p>
            <a:pPr marL="0" marR="0" lvl="0" indent="0" algn="ctr" rtl="0">
              <a:lnSpc>
                <a:spcPct val="150000"/>
              </a:lnSpc>
              <a:spcBef>
                <a:spcPts val="0"/>
              </a:spcBef>
              <a:spcAft>
                <a:spcPts val="0"/>
              </a:spcAft>
              <a:buClr>
                <a:srgbClr val="000000"/>
              </a:buClr>
              <a:buSzPts val="2000"/>
              <a:buFont typeface="Arial"/>
              <a:buNone/>
            </a:pP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É aqui que se aproveita melhor a sentença DISTINCT.</a:t>
            </a:r>
            <a:endParaRPr sz="1400" b="0" i="0" u="none" strike="noStrike" cap="none">
              <a:solidFill>
                <a:srgbClr val="000000"/>
              </a:solidFill>
              <a:latin typeface="Arial"/>
              <a:ea typeface="Arial"/>
              <a:cs typeface="Arial"/>
              <a:sym typeface="Arial"/>
            </a:endParaRPr>
          </a:p>
        </p:txBody>
      </p:sp>
      <p:pic>
        <p:nvPicPr>
          <p:cNvPr id="466" name="Google Shape;466;p48"/>
          <p:cNvPicPr preferRelativeResize="0"/>
          <p:nvPr/>
        </p:nvPicPr>
        <p:blipFill rotWithShape="1">
          <a:blip r:embed="rId3">
            <a:alphaModFix/>
          </a:blip>
          <a:srcRect/>
          <a:stretch/>
        </p:blipFill>
        <p:spPr>
          <a:xfrm>
            <a:off x="1679588" y="2322250"/>
            <a:ext cx="1125825" cy="2668050"/>
          </a:xfrm>
          <a:prstGeom prst="rect">
            <a:avLst/>
          </a:prstGeom>
          <a:noFill/>
          <a:ln>
            <a:noFill/>
          </a:ln>
        </p:spPr>
      </p:pic>
      <p:grpSp>
        <p:nvGrpSpPr>
          <p:cNvPr id="468" name="Google Shape;468;p48"/>
          <p:cNvGrpSpPr/>
          <p:nvPr/>
        </p:nvGrpSpPr>
        <p:grpSpPr>
          <a:xfrm>
            <a:off x="7298363" y="92943"/>
            <a:ext cx="1634174" cy="639850"/>
            <a:chOff x="7120275" y="228143"/>
            <a:chExt cx="1634174" cy="639850"/>
          </a:xfrm>
        </p:grpSpPr>
        <p:pic>
          <p:nvPicPr>
            <p:cNvPr id="469" name="Google Shape;469;p48"/>
            <p:cNvPicPr preferRelativeResize="0"/>
            <p:nvPr/>
          </p:nvPicPr>
          <p:blipFill rotWithShape="1">
            <a:blip r:embed="rId4">
              <a:alphaModFix/>
            </a:blip>
            <a:srcRect/>
            <a:stretch/>
          </p:blipFill>
          <p:spPr>
            <a:xfrm>
              <a:off x="7120275" y="228143"/>
              <a:ext cx="1634174" cy="639850"/>
            </a:xfrm>
            <a:prstGeom prst="rect">
              <a:avLst/>
            </a:prstGeom>
            <a:noFill/>
            <a:ln>
              <a:noFill/>
            </a:ln>
          </p:spPr>
        </p:pic>
        <p:sp>
          <p:nvSpPr>
            <p:cNvPr id="470" name="Google Shape;470;p48"/>
            <p:cNvSpPr txBox="1"/>
            <p:nvPr/>
          </p:nvSpPr>
          <p:spPr>
            <a:xfrm>
              <a:off x="7380225" y="332525"/>
              <a:ext cx="647700" cy="431100"/>
            </a:xfrm>
            <a:prstGeom prst="rect">
              <a:avLst/>
            </a:prstGeom>
            <a:solidFill>
              <a:srgbClr val="33333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pt-BR" sz="800" b="1" i="0" u="none" strike="noStrike" cap="none">
                  <a:solidFill>
                    <a:srgbClr val="FFFFFF"/>
                  </a:solidFill>
                  <a:latin typeface="Poppins"/>
                  <a:ea typeface="Poppins"/>
                  <a:cs typeface="Poppins"/>
                  <a:sym typeface="Poppins"/>
                </a:rPr>
                <a:t>Exemplo ao vivo</a:t>
              </a:r>
              <a:endParaRPr sz="800" b="1" i="0" u="none" strike="noStrike" cap="none">
                <a:solidFill>
                  <a:srgbClr val="FFFFFF"/>
                </a:solidFill>
                <a:latin typeface="Poppins"/>
                <a:ea typeface="Poppins"/>
                <a:cs typeface="Poppins"/>
                <a:sym typeface="Poppins"/>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1"/>
          <p:cNvSpPr txBox="1"/>
          <p:nvPr/>
        </p:nvSpPr>
        <p:spPr>
          <a:xfrm>
            <a:off x="150" y="2077200"/>
            <a:ext cx="91440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OPERADORES DE COMPARAÇÃO</a:t>
            </a:r>
            <a:endParaRPr sz="3600" b="0" i="1" u="none" strike="noStrike" cap="none">
              <a:solidFill>
                <a:srgbClr val="000000"/>
              </a:solidFill>
              <a:latin typeface="Anton"/>
              <a:ea typeface="Anton"/>
              <a:cs typeface="Anton"/>
              <a:sym typeface="Anto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2"/>
          <p:cNvSpPr txBox="1"/>
          <p:nvPr/>
        </p:nvSpPr>
        <p:spPr>
          <a:xfrm>
            <a:off x="938100" y="1321650"/>
            <a:ext cx="7267800" cy="18639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2000"/>
              <a:buFont typeface="Arial"/>
              <a:buNone/>
            </a:pP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Os </a:t>
            </a:r>
            <a:r>
              <a:rPr lang="pt-BR" sz="1800" b="1" i="0" u="none" strike="noStrike" cap="none">
                <a:solidFill>
                  <a:schemeClr val="dk1"/>
                </a:solidFill>
                <a:highlight>
                  <a:schemeClr val="lt1"/>
                </a:highlight>
                <a:latin typeface="Helvetica Neue Light"/>
                <a:ea typeface="Helvetica Neue Light"/>
                <a:cs typeface="Helvetica Neue Light"/>
                <a:sym typeface="Helvetica Neue Light"/>
              </a:rPr>
              <a:t>operadores de comparação </a:t>
            </a: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em SQL nos </a:t>
            </a:r>
            <a:r>
              <a:rPr lang="pt-BR" sz="1800" b="1" i="0" u="none" strike="noStrike" cap="none">
                <a:solidFill>
                  <a:schemeClr val="dk1"/>
                </a:solidFill>
                <a:highlight>
                  <a:srgbClr val="3CEFAB"/>
                </a:highlight>
                <a:latin typeface="Helvetica Neue"/>
                <a:ea typeface="Helvetica Neue"/>
                <a:cs typeface="Helvetica Neue"/>
                <a:sym typeface="Helvetica Neue"/>
              </a:rPr>
              <a:t>permitem avaliar uma condição e determinar se o resultado é verdadeiro, falso ou desconhecido</a:t>
            </a:r>
            <a:r>
              <a:rPr lang="pt-BR" sz="1800" b="0" i="0" u="none" strike="noStrike" cap="none">
                <a:solidFill>
                  <a:schemeClr val="dk1"/>
                </a:solidFill>
                <a:highlight>
                  <a:srgbClr val="3CEFAB"/>
                </a:highlight>
                <a:latin typeface="Helvetica Neue Light"/>
                <a:ea typeface="Helvetica Neue Light"/>
                <a:cs typeface="Helvetica Neue Light"/>
                <a:sym typeface="Helvetica Neue Light"/>
              </a:rPr>
              <a:t> </a:t>
            </a: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a:t>
            </a:r>
            <a:r>
              <a:rPr lang="pt-BR" sz="1800" b="0" i="0" u="none" strike="noStrike" cap="none">
                <a:solidFill>
                  <a:schemeClr val="dk1"/>
                </a:solidFill>
                <a:highlight>
                  <a:schemeClr val="lt1"/>
                </a:highlight>
                <a:latin typeface="Consolas"/>
                <a:ea typeface="Consolas"/>
                <a:cs typeface="Consolas"/>
                <a:sym typeface="Consolas"/>
              </a:rPr>
              <a:t>TRUE</a:t>
            </a: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 </a:t>
            </a:r>
            <a:r>
              <a:rPr lang="pt-BR" sz="1800" b="0" i="0" u="none" strike="noStrike" cap="none">
                <a:solidFill>
                  <a:schemeClr val="dk1"/>
                </a:solidFill>
                <a:highlight>
                  <a:schemeClr val="lt1"/>
                </a:highlight>
                <a:latin typeface="Consolas"/>
                <a:ea typeface="Consolas"/>
                <a:cs typeface="Consolas"/>
                <a:sym typeface="Consolas"/>
              </a:rPr>
              <a:t>FALSE ou UNKNOWN</a:t>
            </a: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a:t>
            </a:r>
            <a:endParaRPr sz="1800" b="0" i="0" u="none" strike="noStrike" cap="none">
              <a:solidFill>
                <a:srgbClr val="6AA84F"/>
              </a:solidFill>
              <a:highlight>
                <a:schemeClr val="lt1"/>
              </a:highlight>
              <a:latin typeface="Consolas"/>
              <a:ea typeface="Consolas"/>
              <a:cs typeface="Consolas"/>
              <a:sym typeface="Consolas"/>
            </a:endParaRPr>
          </a:p>
        </p:txBody>
      </p:sp>
      <p:sp>
        <p:nvSpPr>
          <p:cNvPr id="493" name="Google Shape;493;p52"/>
          <p:cNvSpPr txBox="1"/>
          <p:nvPr/>
        </p:nvSpPr>
        <p:spPr>
          <a:xfrm>
            <a:off x="1651500" y="345800"/>
            <a:ext cx="5841000" cy="554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400"/>
              <a:buFont typeface="Arial"/>
              <a:buNone/>
            </a:pPr>
            <a:r>
              <a:rPr lang="pt-BR" sz="3600" b="0" i="1" u="none" strike="noStrike" cap="none">
                <a:solidFill>
                  <a:schemeClr val="dk1"/>
                </a:solidFill>
                <a:latin typeface="Anton"/>
                <a:ea typeface="Anton"/>
                <a:cs typeface="Anton"/>
                <a:sym typeface="Anton"/>
              </a:rPr>
              <a:t>DEFINIÇÃO</a:t>
            </a:r>
            <a:endParaRPr sz="3600" b="0" i="1" u="none" strike="noStrike" cap="none">
              <a:solidFill>
                <a:srgbClr val="000000"/>
              </a:solidFill>
              <a:latin typeface="Anton"/>
              <a:ea typeface="Anton"/>
              <a:cs typeface="Anton"/>
              <a:sym typeface="Anton"/>
            </a:endParaRPr>
          </a:p>
        </p:txBody>
      </p:sp>
      <p:sp>
        <p:nvSpPr>
          <p:cNvPr id="494" name="Google Shape;494;p52"/>
          <p:cNvSpPr txBox="1"/>
          <p:nvPr/>
        </p:nvSpPr>
        <p:spPr>
          <a:xfrm>
            <a:off x="1107275" y="3178975"/>
            <a:ext cx="6893700" cy="477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pt-BR" sz="1900" b="0" i="0" u="none" strike="noStrike" cap="none">
                <a:solidFill>
                  <a:srgbClr val="000000"/>
                </a:solidFill>
                <a:latin typeface="Roboto Mono"/>
                <a:ea typeface="Roboto Mono"/>
                <a:cs typeface="Roboto Mono"/>
                <a:sym typeface="Roboto Mono"/>
              </a:rPr>
              <a:t>first_name = ‘Gillie’</a:t>
            </a:r>
            <a:endParaRPr sz="1900" b="0" i="0" u="none" strike="noStrike" cap="none">
              <a:solidFill>
                <a:srgbClr val="000000"/>
              </a:solidFill>
              <a:latin typeface="Roboto Mono"/>
              <a:ea typeface="Roboto Mono"/>
              <a:cs typeface="Roboto Mono"/>
              <a:sym typeface="Roboto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4"/>
                                        </p:tgtEl>
                                        <p:attrNameLst>
                                          <p:attrName>style.visibility</p:attrName>
                                        </p:attrNameLst>
                                      </p:cBhvr>
                                      <p:to>
                                        <p:strVal val="visible"/>
                                      </p:to>
                                    </p:set>
                                    <p:animEffect transition="in" filter="fade">
                                      <p:cBhvr>
                                        <p:cTn id="7" dur="1000"/>
                                        <p:tgtEl>
                                          <p:spTgt spid="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3"/>
          <p:cNvSpPr txBox="1"/>
          <p:nvPr/>
        </p:nvSpPr>
        <p:spPr>
          <a:xfrm>
            <a:off x="938100" y="1321650"/>
            <a:ext cx="7267800" cy="8571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pt-BR" sz="2000" b="0" i="0" u="none" strike="noStrike" cap="none">
                <a:solidFill>
                  <a:schemeClr val="dk1"/>
                </a:solidFill>
                <a:highlight>
                  <a:schemeClr val="lt1"/>
                </a:highlight>
                <a:latin typeface="Helvetica Neue Light"/>
                <a:ea typeface="Helvetica Neue Light"/>
                <a:cs typeface="Helvetica Neue Light"/>
                <a:sym typeface="Helvetica Neue Light"/>
              </a:rPr>
              <a:t>Em SQL, esses operadores são utilizados combinados com a </a:t>
            </a:r>
            <a:r>
              <a:rPr lang="pt-BR" sz="2000" b="1" i="0" u="none" strike="noStrike" cap="none">
                <a:solidFill>
                  <a:schemeClr val="dk1"/>
                </a:solidFill>
                <a:highlight>
                  <a:srgbClr val="E0FF00"/>
                </a:highlight>
                <a:latin typeface="Helvetica Neue"/>
                <a:ea typeface="Helvetica Neue"/>
                <a:cs typeface="Helvetica Neue"/>
                <a:sym typeface="Helvetica Neue"/>
              </a:rPr>
              <a:t>sentença WHERE</a:t>
            </a:r>
            <a:r>
              <a:rPr lang="pt-BR" sz="2000" b="0" i="0" u="none" strike="noStrike" cap="none">
                <a:solidFill>
                  <a:schemeClr val="dk1"/>
                </a:solidFill>
                <a:highlight>
                  <a:schemeClr val="lt1"/>
                </a:highlight>
                <a:latin typeface="Helvetica Neue Light"/>
                <a:ea typeface="Helvetica Neue Light"/>
                <a:cs typeface="Helvetica Neue Light"/>
                <a:sym typeface="Helvetica Neue Light"/>
              </a:rPr>
              <a:t>, que veremos a seguir.</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chemeClr val="dk1"/>
              </a:solidFill>
              <a:highlight>
                <a:schemeClr val="lt1"/>
              </a:highlight>
              <a:latin typeface="Helvetica Neue Light"/>
              <a:ea typeface="Helvetica Neue Light"/>
              <a:cs typeface="Helvetica Neue Light"/>
              <a:sym typeface="Helvetica Neue Light"/>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6AA84F"/>
              </a:solidFill>
              <a:highlight>
                <a:schemeClr val="lt1"/>
              </a:highlight>
              <a:latin typeface="Consolas"/>
              <a:ea typeface="Consolas"/>
              <a:cs typeface="Consolas"/>
              <a:sym typeface="Consolas"/>
            </a:endParaRPr>
          </a:p>
        </p:txBody>
      </p:sp>
      <p:sp>
        <p:nvSpPr>
          <p:cNvPr id="501" name="Google Shape;501;p53"/>
          <p:cNvSpPr txBox="1"/>
          <p:nvPr/>
        </p:nvSpPr>
        <p:spPr>
          <a:xfrm>
            <a:off x="1017975" y="2553900"/>
            <a:ext cx="6858000" cy="1323409"/>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2000"/>
              <a:buFont typeface="Arial"/>
              <a:buNone/>
            </a:pPr>
            <a:r>
              <a:rPr lang="pt-BR" sz="2000" b="0" i="0" u="none" strike="noStrike" cap="none">
                <a:solidFill>
                  <a:schemeClr val="dk1"/>
                </a:solidFill>
                <a:highlight>
                  <a:schemeClr val="lt1"/>
                </a:highlight>
                <a:latin typeface="Helvetica Neue Light"/>
                <a:ea typeface="Helvetica Neue Light"/>
                <a:cs typeface="Helvetica Neue Light"/>
                <a:sym typeface="Helvetica Neue Light"/>
              </a:rPr>
              <a:t>O </a:t>
            </a:r>
            <a:r>
              <a:rPr lang="pt-BR" sz="2000" b="0" i="0" u="none" strike="noStrike" cap="none">
                <a:solidFill>
                  <a:schemeClr val="dk1"/>
                </a:solidFill>
                <a:highlight>
                  <a:srgbClr val="3CEFAB"/>
                </a:highlight>
                <a:latin typeface="Helvetica Neue Light"/>
                <a:ea typeface="Helvetica Neue Light"/>
                <a:cs typeface="Helvetica Neue Light"/>
                <a:sym typeface="Helvetica Neue Light"/>
              </a:rPr>
              <a:t>objetivo principal </a:t>
            </a:r>
            <a:r>
              <a:rPr lang="pt-BR" sz="2000" b="0" i="0" u="none" strike="noStrike" cap="none">
                <a:solidFill>
                  <a:schemeClr val="dk1"/>
                </a:solidFill>
                <a:highlight>
                  <a:schemeClr val="lt1"/>
                </a:highlight>
                <a:latin typeface="Helvetica Neue Light"/>
                <a:ea typeface="Helvetica Neue Light"/>
                <a:cs typeface="Helvetica Neue Light"/>
                <a:sym typeface="Helvetica Neue Light"/>
              </a:rPr>
              <a:t>é </a:t>
            </a:r>
            <a:r>
              <a:rPr lang="pt-BR" sz="2000" b="1" i="0" u="none" strike="noStrike" cap="none">
                <a:solidFill>
                  <a:schemeClr val="dk1"/>
                </a:solidFill>
                <a:highlight>
                  <a:srgbClr val="3CEFAB"/>
                </a:highlight>
                <a:latin typeface="Helvetica Neue"/>
                <a:ea typeface="Helvetica Neue"/>
                <a:cs typeface="Helvetica Neue"/>
                <a:sym typeface="Helvetica Neue"/>
              </a:rPr>
              <a:t>aplicar um filtro aos dados armazenados na tabela</a:t>
            </a:r>
            <a:r>
              <a:rPr lang="pt-BR" sz="2000" b="0" i="0" u="none" strike="noStrike" cap="none">
                <a:solidFill>
                  <a:schemeClr val="dk1"/>
                </a:solidFill>
                <a:highlight>
                  <a:schemeClr val="lt1"/>
                </a:highlight>
                <a:latin typeface="Helvetica Neue Light"/>
                <a:ea typeface="Helvetica Neue Light"/>
                <a:cs typeface="Helvetica Neue Light"/>
                <a:sym typeface="Helvetica Neue Light"/>
              </a:rPr>
              <a:t> que cumpram certa condição.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53"/>
          <p:cNvSpPr txBox="1"/>
          <p:nvPr/>
        </p:nvSpPr>
        <p:spPr>
          <a:xfrm>
            <a:off x="813075" y="276400"/>
            <a:ext cx="72678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a:solidFill>
                  <a:schemeClr val="dk1"/>
                </a:solidFill>
                <a:latin typeface="Anton"/>
                <a:ea typeface="Anton"/>
                <a:cs typeface="Anton"/>
                <a:sym typeface="Anton"/>
              </a:rPr>
              <a:t>OPERADORES DE COMPARAÇÃO</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
                                        </p:tgtEl>
                                        <p:attrNameLst>
                                          <p:attrName>style.visibility</p:attrName>
                                        </p:attrNameLst>
                                      </p:cBhvr>
                                      <p:to>
                                        <p:strVal val="visible"/>
                                      </p:to>
                                    </p:set>
                                    <p:animEffect transition="in" filter="fade">
                                      <p:cBhvr>
                                        <p:cTn id="7" dur="1000"/>
                                        <p:tgtEl>
                                          <p:spTgt spid="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4"/>
          <p:cNvSpPr txBox="1"/>
          <p:nvPr/>
        </p:nvSpPr>
        <p:spPr>
          <a:xfrm>
            <a:off x="150" y="357600"/>
            <a:ext cx="9144000" cy="554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pt-BR" sz="3500" b="0" i="1" u="none" strike="noStrike" cap="none">
                <a:solidFill>
                  <a:schemeClr val="dk1"/>
                </a:solidFill>
                <a:latin typeface="Anton"/>
                <a:ea typeface="Anton"/>
                <a:cs typeface="Anton"/>
                <a:sym typeface="Anton"/>
              </a:rPr>
              <a:t>LISTA DE OPERADORES DE COMPARAÇÃO</a:t>
            </a:r>
            <a:endParaRPr sz="3500" b="0" i="1" u="none" strike="noStrike" cap="none">
              <a:solidFill>
                <a:srgbClr val="000000"/>
              </a:solidFill>
              <a:latin typeface="Anton"/>
              <a:ea typeface="Anton"/>
              <a:cs typeface="Anton"/>
              <a:sym typeface="Anton"/>
            </a:endParaRPr>
          </a:p>
        </p:txBody>
      </p:sp>
      <p:graphicFrame>
        <p:nvGraphicFramePr>
          <p:cNvPr id="510" name="Google Shape;510;p54"/>
          <p:cNvGraphicFramePr/>
          <p:nvPr/>
        </p:nvGraphicFramePr>
        <p:xfrm>
          <a:off x="715875" y="1198100"/>
          <a:ext cx="7728925" cy="2682180"/>
        </p:xfrm>
        <a:graphic>
          <a:graphicData uri="http://schemas.openxmlformats.org/drawingml/2006/table">
            <a:tbl>
              <a:tblPr>
                <a:noFill/>
              </a:tblPr>
              <a:tblGrid>
                <a:gridCol w="814450">
                  <a:extLst>
                    <a:ext uri="{9D8B030D-6E8A-4147-A177-3AD203B41FA5}">
                      <a16:colId xmlns:a16="http://schemas.microsoft.com/office/drawing/2014/main" val="20000"/>
                    </a:ext>
                  </a:extLst>
                </a:gridCol>
                <a:gridCol w="1306125">
                  <a:extLst>
                    <a:ext uri="{9D8B030D-6E8A-4147-A177-3AD203B41FA5}">
                      <a16:colId xmlns:a16="http://schemas.microsoft.com/office/drawing/2014/main" val="20001"/>
                    </a:ext>
                  </a:extLst>
                </a:gridCol>
                <a:gridCol w="1360775">
                  <a:extLst>
                    <a:ext uri="{9D8B030D-6E8A-4147-A177-3AD203B41FA5}">
                      <a16:colId xmlns:a16="http://schemas.microsoft.com/office/drawing/2014/main" val="20002"/>
                    </a:ext>
                  </a:extLst>
                </a:gridCol>
                <a:gridCol w="1380725">
                  <a:extLst>
                    <a:ext uri="{9D8B030D-6E8A-4147-A177-3AD203B41FA5}">
                      <a16:colId xmlns:a16="http://schemas.microsoft.com/office/drawing/2014/main" val="20003"/>
                    </a:ext>
                  </a:extLst>
                </a:gridCol>
                <a:gridCol w="1556800">
                  <a:extLst>
                    <a:ext uri="{9D8B030D-6E8A-4147-A177-3AD203B41FA5}">
                      <a16:colId xmlns:a16="http://schemas.microsoft.com/office/drawing/2014/main" val="20004"/>
                    </a:ext>
                  </a:extLst>
                </a:gridCol>
                <a:gridCol w="1310050">
                  <a:extLst>
                    <a:ext uri="{9D8B030D-6E8A-4147-A177-3AD203B41FA5}">
                      <a16:colId xmlns:a16="http://schemas.microsoft.com/office/drawing/2014/main" val="20005"/>
                    </a:ext>
                  </a:extLst>
                </a:gridCol>
              </a:tblGrid>
              <a:tr h="381000">
                <a:tc>
                  <a:txBody>
                    <a:bodyPr/>
                    <a:lstStyle/>
                    <a:p>
                      <a:pPr marL="0" marR="0" lvl="0" indent="0" algn="ctr" rtl="0">
                        <a:lnSpc>
                          <a:spcPct val="100000"/>
                        </a:lnSpc>
                        <a:spcBef>
                          <a:spcPts val="0"/>
                        </a:spcBef>
                        <a:spcAft>
                          <a:spcPts val="0"/>
                        </a:spcAft>
                        <a:buClr>
                          <a:srgbClr val="000000"/>
                        </a:buClr>
                        <a:buSzPts val="1200"/>
                        <a:buFont typeface="Arial"/>
                        <a:buNone/>
                      </a:pPr>
                      <a:r>
                        <a:rPr lang="pt-BR" sz="1200" b="1" u="none" strike="noStrike" cap="none">
                          <a:latin typeface="Consolas"/>
                          <a:ea typeface="Consolas"/>
                          <a:cs typeface="Consolas"/>
                          <a:sym typeface="Consolas"/>
                        </a:rPr>
                        <a:t>=</a:t>
                      </a:r>
                      <a:endParaRPr sz="1200" b="1" u="none" strike="noStrike" cap="none">
                        <a:latin typeface="Consolas"/>
                        <a:ea typeface="Consolas"/>
                        <a:cs typeface="Consolas"/>
                        <a:sym typeface="Consola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89D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300" i="1" u="none" strike="noStrike" cap="none">
                          <a:latin typeface="Helvetica Neue"/>
                          <a:ea typeface="Helvetica Neue"/>
                          <a:cs typeface="Helvetica Neue"/>
                          <a:sym typeface="Helvetica Neue"/>
                        </a:rPr>
                        <a:t>igual a</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200" b="1" u="none" strike="noStrike" cap="none">
                          <a:latin typeface="Consolas"/>
                          <a:ea typeface="Consolas"/>
                          <a:cs typeface="Consolas"/>
                          <a:sym typeface="Consolas"/>
                        </a:rPr>
                        <a:t>IS NOT NULL</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0FF00"/>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300" i="1" u="none" strike="noStrike" cap="none">
                          <a:latin typeface="Helvetica Neue"/>
                          <a:ea typeface="Helvetica Neue"/>
                          <a:cs typeface="Helvetica Neue"/>
                          <a:sym typeface="Helvetica Neue"/>
                        </a:rPr>
                        <a:t>não é nulo</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200" b="1" u="none" strike="noStrike" cap="none">
                          <a:latin typeface="Consolas"/>
                          <a:ea typeface="Consolas"/>
                          <a:cs typeface="Consolas"/>
                          <a:sym typeface="Consolas"/>
                        </a:rPr>
                        <a:t>BETWEEN</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3CEFAB"/>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300" i="1" u="none" strike="noStrike" cap="none">
                          <a:latin typeface="Helvetica Neue"/>
                          <a:ea typeface="Helvetica Neue"/>
                          <a:cs typeface="Helvetica Neue"/>
                          <a:sym typeface="Helvetica Neue"/>
                        </a:rPr>
                        <a:t>entre</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1200"/>
                        <a:buFont typeface="Arial"/>
                        <a:buNone/>
                      </a:pPr>
                      <a:r>
                        <a:rPr lang="pt-BR" sz="1200" b="1" u="none" strike="noStrike" cap="none">
                          <a:latin typeface="Consolas"/>
                          <a:ea typeface="Consolas"/>
                          <a:cs typeface="Consolas"/>
                          <a:sym typeface="Consolas"/>
                        </a:rPr>
                        <a:t>&lt;</a:t>
                      </a:r>
                      <a:endParaRPr sz="1200" b="1" u="none" strike="noStrike" cap="none">
                        <a:latin typeface="Consolas"/>
                        <a:ea typeface="Consolas"/>
                        <a:cs typeface="Consolas"/>
                        <a:sym typeface="Consola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89D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300" i="1" u="none" strike="noStrike" cap="none">
                          <a:latin typeface="Helvetica Neue"/>
                          <a:ea typeface="Helvetica Neue"/>
                          <a:cs typeface="Helvetica Neue"/>
                          <a:sym typeface="Helvetica Neue"/>
                        </a:rPr>
                        <a:t>menor que</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200" b="1" u="none" strike="noStrike" cap="none">
                          <a:latin typeface="Consolas"/>
                          <a:ea typeface="Consolas"/>
                          <a:cs typeface="Consolas"/>
                          <a:sym typeface="Consolas"/>
                        </a:rPr>
                        <a:t>NOT</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0FF00"/>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300" i="1" u="none" strike="noStrike" cap="none">
                          <a:latin typeface="Helvetica Neue"/>
                          <a:ea typeface="Helvetica Neue"/>
                          <a:cs typeface="Helvetica Neue"/>
                          <a:sym typeface="Helvetica Neue"/>
                        </a:rPr>
                        <a:t>NÃO lógico</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pt-BR" sz="1200" b="1" u="none" strike="noStrike" cap="none">
                          <a:latin typeface="Consolas"/>
                          <a:ea typeface="Consolas"/>
                          <a:cs typeface="Consolas"/>
                          <a:sym typeface="Consolas"/>
                        </a:rPr>
                        <a:t>NOT BETWEEN</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3CEFAB"/>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300" i="1" u="none" strike="noStrike" cap="none">
                          <a:latin typeface="Helvetica Neue"/>
                          <a:ea typeface="Helvetica Neue"/>
                          <a:cs typeface="Helvetica Neue"/>
                          <a:sym typeface="Helvetica Neue"/>
                        </a:rPr>
                        <a:t>não está entre</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1200"/>
                        <a:buFont typeface="Arial"/>
                        <a:buNone/>
                      </a:pPr>
                      <a:r>
                        <a:rPr lang="pt-BR" sz="1200" b="1" u="none" strike="noStrike" cap="none">
                          <a:latin typeface="Consolas"/>
                          <a:ea typeface="Consolas"/>
                          <a:cs typeface="Consolas"/>
                          <a:sym typeface="Consolas"/>
                        </a:rPr>
                        <a:t>&gt;</a:t>
                      </a:r>
                      <a:endParaRPr sz="1200" b="1" u="none" strike="noStrike" cap="none">
                        <a:latin typeface="Consolas"/>
                        <a:ea typeface="Consolas"/>
                        <a:cs typeface="Consolas"/>
                        <a:sym typeface="Consola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89D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300" i="1" u="none" strike="noStrike" cap="none">
                          <a:latin typeface="Helvetica Neue"/>
                          <a:ea typeface="Helvetica Neue"/>
                          <a:cs typeface="Helvetica Neue"/>
                          <a:sym typeface="Helvetica Neue"/>
                        </a:rPr>
                        <a:t>maior que</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200" b="1" u="none" strike="noStrike" cap="none">
                          <a:latin typeface="Consolas"/>
                          <a:ea typeface="Consolas"/>
                          <a:cs typeface="Consolas"/>
                          <a:sym typeface="Consolas"/>
                        </a:rPr>
                        <a:t>LIKE</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0FF00"/>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300" i="1" u="none" strike="noStrike" cap="none">
                          <a:latin typeface="Helvetica Neue"/>
                          <a:ea typeface="Helvetica Neue"/>
                          <a:cs typeface="Helvetica Neue"/>
                          <a:sym typeface="Helvetica Neue"/>
                        </a:rPr>
                        <a:t>é como</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pt-BR" sz="1200" b="1" u="none" strike="noStrike" cap="none">
                          <a:latin typeface="Consolas"/>
                          <a:ea typeface="Consolas"/>
                          <a:cs typeface="Consolas"/>
                          <a:sym typeface="Consolas"/>
                        </a:rPr>
                        <a:t>IN</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3CEFAB"/>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300" i="1" u="none" strike="noStrike" cap="none">
                          <a:latin typeface="Helvetica Neue"/>
                          <a:ea typeface="Helvetica Neue"/>
                          <a:cs typeface="Helvetica Neue"/>
                          <a:sym typeface="Helvetica Neue"/>
                        </a:rPr>
                        <a:t>dentro (lista)</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387100">
                <a:tc>
                  <a:txBody>
                    <a:bodyPr/>
                    <a:lstStyle/>
                    <a:p>
                      <a:pPr marL="0" marR="0" lvl="0" indent="0" algn="ctr" rtl="0">
                        <a:lnSpc>
                          <a:spcPct val="100000"/>
                        </a:lnSpc>
                        <a:spcBef>
                          <a:spcPts val="0"/>
                        </a:spcBef>
                        <a:spcAft>
                          <a:spcPts val="0"/>
                        </a:spcAft>
                        <a:buClr>
                          <a:srgbClr val="000000"/>
                        </a:buClr>
                        <a:buSzPts val="1200"/>
                        <a:buFont typeface="Arial"/>
                        <a:buNone/>
                      </a:pPr>
                      <a:r>
                        <a:rPr lang="pt-BR" sz="1200" b="1" u="none" strike="noStrike" cap="none">
                          <a:latin typeface="Consolas"/>
                          <a:ea typeface="Consolas"/>
                          <a:cs typeface="Consolas"/>
                          <a:sym typeface="Consolas"/>
                        </a:rPr>
                        <a:t>&lt;=</a:t>
                      </a:r>
                      <a:endParaRPr sz="1200" b="1" u="none" strike="noStrike" cap="none">
                        <a:latin typeface="Consolas"/>
                        <a:ea typeface="Consolas"/>
                        <a:cs typeface="Consolas"/>
                        <a:sym typeface="Consola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89D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300" i="1" u="none" strike="noStrike" cap="none">
                          <a:latin typeface="Helvetica Neue"/>
                          <a:ea typeface="Helvetica Neue"/>
                          <a:cs typeface="Helvetica Neue"/>
                          <a:sym typeface="Helvetica Neue"/>
                        </a:rPr>
                        <a:t>menor ou igual a</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200" b="1" u="none" strike="noStrike" cap="none">
                          <a:latin typeface="Consolas"/>
                          <a:ea typeface="Consolas"/>
                          <a:cs typeface="Consolas"/>
                          <a:sym typeface="Consolas"/>
                        </a:rPr>
                        <a:t>NOT LIKE</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0FF00"/>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300" i="1" u="none" strike="noStrike" cap="none">
                          <a:latin typeface="Helvetica Neue"/>
                          <a:ea typeface="Helvetica Neue"/>
                          <a:cs typeface="Helvetica Neue"/>
                          <a:sym typeface="Helvetica Neue"/>
                        </a:rPr>
                        <a:t>não é como</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pt-BR" sz="1200" b="1" u="none" strike="noStrike" cap="none">
                          <a:latin typeface="Consolas"/>
                          <a:ea typeface="Consolas"/>
                          <a:cs typeface="Consolas"/>
                          <a:sym typeface="Consolas"/>
                        </a:rPr>
                        <a:t>NOT IN</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3CEFAB"/>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300" i="1" u="none" strike="noStrike" cap="none">
                          <a:latin typeface="Helvetica Neue"/>
                          <a:ea typeface="Helvetica Neue"/>
                          <a:cs typeface="Helvetica Neue"/>
                          <a:sym typeface="Helvetica Neue"/>
                        </a:rPr>
                        <a:t>não está dentro (lista)</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387125">
                <a:tc>
                  <a:txBody>
                    <a:bodyPr/>
                    <a:lstStyle/>
                    <a:p>
                      <a:pPr marL="0" marR="0" lvl="0" indent="0" algn="ctr" rtl="0">
                        <a:lnSpc>
                          <a:spcPct val="100000"/>
                        </a:lnSpc>
                        <a:spcBef>
                          <a:spcPts val="0"/>
                        </a:spcBef>
                        <a:spcAft>
                          <a:spcPts val="0"/>
                        </a:spcAft>
                        <a:buClr>
                          <a:srgbClr val="000000"/>
                        </a:buClr>
                        <a:buSzPts val="1200"/>
                        <a:buFont typeface="Arial"/>
                        <a:buNone/>
                      </a:pPr>
                      <a:r>
                        <a:rPr lang="pt-BR" sz="1200" b="1" u="none" strike="noStrike" cap="none">
                          <a:latin typeface="Consolas"/>
                          <a:ea typeface="Consolas"/>
                          <a:cs typeface="Consolas"/>
                          <a:sym typeface="Consolas"/>
                        </a:rPr>
                        <a:t>&gt;=</a:t>
                      </a:r>
                      <a:endParaRPr sz="1200" b="1" u="none" strike="noStrike" cap="none">
                        <a:latin typeface="Consolas"/>
                        <a:ea typeface="Consolas"/>
                        <a:cs typeface="Consolas"/>
                        <a:sym typeface="Consola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89D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300" i="1" u="none" strike="noStrike" cap="none">
                          <a:latin typeface="Helvetica Neue"/>
                          <a:ea typeface="Helvetica Neue"/>
                          <a:cs typeface="Helvetica Neue"/>
                          <a:sym typeface="Helvetica Neue"/>
                        </a:rPr>
                        <a:t>maior ou igual a</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pt-BR" sz="1200" b="1" u="none" strike="noStrike" cap="none">
                          <a:latin typeface="Consolas"/>
                          <a:ea typeface="Consolas"/>
                          <a:cs typeface="Consolas"/>
                          <a:sym typeface="Consolas"/>
                        </a:rPr>
                        <a:t>IS NOT TRUE</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0FF00"/>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300" i="1" u="none" strike="noStrike" cap="none">
                          <a:latin typeface="Helvetica Neue"/>
                          <a:ea typeface="Helvetica Neue"/>
                          <a:cs typeface="Helvetica Neue"/>
                          <a:sym typeface="Helvetica Neue"/>
                        </a:rPr>
                        <a:t>não é verdadeiro</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pt-BR" sz="1200" b="1" u="none" strike="noStrike" cap="none">
                          <a:latin typeface="Consolas"/>
                          <a:ea typeface="Consolas"/>
                          <a:cs typeface="Consolas"/>
                          <a:sym typeface="Consolas"/>
                        </a:rPr>
                        <a:t>IS NOT FALSE</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3CEFAB"/>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300" i="1" u="none" strike="noStrike" cap="none">
                          <a:latin typeface="Helvetica Neue"/>
                          <a:ea typeface="Helvetica Neue"/>
                          <a:cs typeface="Helvetica Neue"/>
                          <a:sym typeface="Helvetica Neue"/>
                        </a:rPr>
                        <a:t>não é falso</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381000">
                <a:tc>
                  <a:txBody>
                    <a:bodyPr/>
                    <a:lstStyle/>
                    <a:p>
                      <a:pPr marL="0" marR="0" lvl="0" indent="0" algn="ctr" rtl="0">
                        <a:lnSpc>
                          <a:spcPct val="100000"/>
                        </a:lnSpc>
                        <a:spcBef>
                          <a:spcPts val="0"/>
                        </a:spcBef>
                        <a:spcAft>
                          <a:spcPts val="0"/>
                        </a:spcAft>
                        <a:buClr>
                          <a:srgbClr val="000000"/>
                        </a:buClr>
                        <a:buSzPts val="1200"/>
                        <a:buFont typeface="Arial"/>
                        <a:buNone/>
                      </a:pPr>
                      <a:r>
                        <a:rPr lang="pt-BR" sz="1200" b="1" u="none" strike="noStrike" cap="none">
                          <a:latin typeface="Consolas"/>
                          <a:ea typeface="Consolas"/>
                          <a:cs typeface="Consolas"/>
                          <a:sym typeface="Consolas"/>
                        </a:rPr>
                        <a:t>!= / &lt;&gt;</a:t>
                      </a:r>
                      <a:endParaRPr sz="1200" b="1" u="none" strike="noStrike" cap="none">
                        <a:latin typeface="Consolas"/>
                        <a:ea typeface="Consolas"/>
                        <a:cs typeface="Consolas"/>
                        <a:sym typeface="Consola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89D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300" i="1" u="none" strike="noStrike" cap="none">
                          <a:latin typeface="Helvetica Neue"/>
                          <a:ea typeface="Helvetica Neue"/>
                          <a:cs typeface="Helvetica Neue"/>
                          <a:sym typeface="Helvetica Neue"/>
                        </a:rPr>
                        <a:t>diferente de</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200" b="1" u="none" strike="noStrike" cap="none">
                          <a:latin typeface="Consolas"/>
                          <a:ea typeface="Consolas"/>
                          <a:cs typeface="Consolas"/>
                          <a:sym typeface="Consolas"/>
                        </a:rPr>
                        <a:t>AND</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0FF00"/>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300" i="1" u="none" strike="noStrike" cap="none">
                          <a:latin typeface="Helvetica Neue"/>
                          <a:ea typeface="Helvetica Neue"/>
                          <a:cs typeface="Helvetica Neue"/>
                          <a:sym typeface="Helvetica Neue"/>
                        </a:rPr>
                        <a:t>E lógico</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200" b="1" u="none" strike="noStrike" cap="none">
                          <a:latin typeface="Consolas"/>
                          <a:ea typeface="Consolas"/>
                          <a:cs typeface="Consolas"/>
                          <a:sym typeface="Consolas"/>
                        </a:rPr>
                        <a:t>OR</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3CEFAB"/>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pt-BR" sz="1300" i="1" u="none" strike="noStrike" cap="none">
                          <a:latin typeface="Helvetica Neue"/>
                          <a:ea typeface="Helvetica Neue"/>
                          <a:cs typeface="Helvetica Neue"/>
                          <a:sym typeface="Helvetica Neue"/>
                        </a:rPr>
                        <a:t>OU lógico</a:t>
                      </a:r>
                      <a:endParaRPr sz="1400"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bl>
          </a:graphicData>
        </a:graphic>
      </p:graphicFrame>
      <p:sp>
        <p:nvSpPr>
          <p:cNvPr id="511" name="Google Shape;511;p54"/>
          <p:cNvSpPr txBox="1"/>
          <p:nvPr/>
        </p:nvSpPr>
        <p:spPr>
          <a:xfrm>
            <a:off x="715800" y="3782425"/>
            <a:ext cx="7712400" cy="1015632"/>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pt-BR" sz="1800" b="0" i="0" u="none" strike="noStrike" cap="none">
                <a:solidFill>
                  <a:schemeClr val="dk1"/>
                </a:solidFill>
                <a:highlight>
                  <a:schemeClr val="lt1"/>
                </a:highlight>
                <a:latin typeface="Helvetica Neue Light"/>
                <a:ea typeface="Helvetica Neue Light"/>
                <a:cs typeface="Helvetica Neue Light"/>
                <a:sym typeface="Helvetica Neue Light"/>
              </a:rPr>
              <a:t>Na próxima aula, vamos tirar o máximo proveito desses operadores, usando-os tanto de forma individual como combinados.</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55"/>
          <p:cNvSpPr txBox="1"/>
          <p:nvPr/>
        </p:nvSpPr>
        <p:spPr>
          <a:xfrm>
            <a:off x="2187450" y="1644800"/>
            <a:ext cx="47691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dirty="0">
                <a:solidFill>
                  <a:schemeClr val="tx1">
                    <a:lumMod val="85000"/>
                    <a:lumOff val="15000"/>
                  </a:schemeClr>
                </a:solidFill>
                <a:latin typeface="Anton"/>
                <a:ea typeface="Anton"/>
                <a:cs typeface="Anton"/>
                <a:sym typeface="Anton"/>
              </a:rPr>
              <a:t>SENTENÇA WHERE    </a:t>
            </a:r>
            <a:endParaRPr sz="3600" b="0" i="1" u="none" strike="noStrike" cap="none" dirty="0">
              <a:solidFill>
                <a:schemeClr val="tx1">
                  <a:lumMod val="85000"/>
                  <a:lumOff val="15000"/>
                </a:schemeClr>
              </a:solidFill>
              <a:latin typeface="Anton"/>
              <a:ea typeface="Anton"/>
              <a:cs typeface="Anton"/>
              <a:sym typeface="Anto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56"/>
          <p:cNvSpPr txBox="1"/>
          <p:nvPr/>
        </p:nvSpPr>
        <p:spPr>
          <a:xfrm>
            <a:off x="2187450" y="2077200"/>
            <a:ext cx="4769100" cy="989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b="0" i="1" u="none" strike="noStrike" cap="none">
                <a:solidFill>
                  <a:srgbClr val="000000"/>
                </a:solidFill>
                <a:latin typeface="Anton"/>
                <a:ea typeface="Anton"/>
                <a:cs typeface="Anton"/>
                <a:sym typeface="Anton"/>
              </a:rPr>
              <a:t>APLICAR CONDICIONAIS</a:t>
            </a:r>
            <a:endParaRPr sz="3600" b="0" i="1" u="none" strike="noStrike" cap="none">
              <a:solidFill>
                <a:srgbClr val="000000"/>
              </a:solidFill>
              <a:latin typeface="Anton"/>
              <a:ea typeface="Anton"/>
              <a:cs typeface="Anton"/>
              <a:sym typeface="Anto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grpSp>
        <p:nvGrpSpPr>
          <p:cNvPr id="529" name="Google Shape;529;p57"/>
          <p:cNvGrpSpPr/>
          <p:nvPr/>
        </p:nvGrpSpPr>
        <p:grpSpPr>
          <a:xfrm>
            <a:off x="5154000" y="0"/>
            <a:ext cx="3990000" cy="5143500"/>
            <a:chOff x="75" y="0"/>
            <a:chExt cx="3990000" cy="5143500"/>
          </a:xfrm>
        </p:grpSpPr>
        <p:sp>
          <p:nvSpPr>
            <p:cNvPr id="530" name="Google Shape;530;p57"/>
            <p:cNvSpPr/>
            <p:nvPr/>
          </p:nvSpPr>
          <p:spPr>
            <a:xfrm>
              <a:off x="75" y="0"/>
              <a:ext cx="3990000" cy="5143500"/>
            </a:xfrm>
            <a:prstGeom prst="rect">
              <a:avLst/>
            </a:prstGeom>
            <a:gradFill>
              <a:gsLst>
                <a:gs pos="0">
                  <a:srgbClr val="4D4D4D"/>
                </a:gs>
                <a:gs pos="100000">
                  <a:srgbClr val="00000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57"/>
            <p:cNvSpPr txBox="1"/>
            <p:nvPr/>
          </p:nvSpPr>
          <p:spPr>
            <a:xfrm>
              <a:off x="104475" y="1215000"/>
              <a:ext cx="3781200" cy="2924232"/>
            </a:xfrm>
            <a:prstGeom prst="rect">
              <a:avLst/>
            </a:prstGeom>
            <a:noFill/>
            <a:ln>
              <a:noFill/>
            </a:ln>
          </p:spPr>
          <p:txBody>
            <a:bodyPr spcFirstLastPara="1" wrap="square" lIns="91425" tIns="91425" rIns="91425" bIns="91425" anchor="t" anchorCtr="0">
              <a:spAutoFit/>
            </a:bodyPr>
            <a:lstStyle/>
            <a:p>
              <a:pPr marL="0" marR="38100" lvl="0" indent="0" algn="l" rtl="0">
                <a:lnSpc>
                  <a:spcPct val="128571"/>
                </a:lnSpc>
                <a:spcBef>
                  <a:spcPts val="0"/>
                </a:spcBef>
                <a:spcAft>
                  <a:spcPts val="0"/>
                </a:spcAft>
                <a:buClr>
                  <a:srgbClr val="000000"/>
                </a:buClr>
                <a:buSzPts val="4600"/>
                <a:buFont typeface="Arial"/>
                <a:buNone/>
              </a:pPr>
              <a:r>
                <a:rPr lang="pt-BR" sz="4600" b="1" i="0" u="none" strike="noStrike" cap="none">
                  <a:solidFill>
                    <a:schemeClr val="lt1"/>
                  </a:solidFill>
                  <a:latin typeface="Consolas"/>
                  <a:ea typeface="Consolas"/>
                  <a:cs typeface="Consolas"/>
                  <a:sym typeface="Consolas"/>
                </a:rPr>
                <a:t>SELECT</a:t>
              </a:r>
              <a:r>
                <a:rPr lang="pt-BR" sz="2800" b="0" i="0" u="none" strike="noStrike" cap="none">
                  <a:solidFill>
                    <a:schemeClr val="dk1"/>
                  </a:solidFill>
                  <a:latin typeface="Consolas"/>
                  <a:ea typeface="Consolas"/>
                  <a:cs typeface="Consolas"/>
                  <a:sym typeface="Consolas"/>
                </a:rPr>
                <a:t> </a:t>
              </a:r>
              <a:r>
                <a:rPr lang="pt-BR" sz="2200" b="0" i="0" u="none" strike="noStrike" cap="none">
                  <a:solidFill>
                    <a:srgbClr val="666666"/>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38100" lvl="0" indent="0" algn="l" rtl="0">
                <a:lnSpc>
                  <a:spcPct val="128571"/>
                </a:lnSpc>
                <a:spcBef>
                  <a:spcPts val="0"/>
                </a:spcBef>
                <a:spcAft>
                  <a:spcPts val="0"/>
                </a:spcAft>
                <a:buClr>
                  <a:srgbClr val="000000"/>
                </a:buClr>
                <a:buSzPts val="4600"/>
                <a:buFont typeface="Arial"/>
                <a:buNone/>
              </a:pPr>
              <a:r>
                <a:rPr lang="pt-BR" sz="4600" b="1" i="0" u="none" strike="noStrike" cap="none">
                  <a:solidFill>
                    <a:schemeClr val="lt1"/>
                  </a:solidFill>
                  <a:latin typeface="Consolas"/>
                  <a:ea typeface="Consolas"/>
                  <a:cs typeface="Consolas"/>
                  <a:sym typeface="Consolas"/>
                </a:rPr>
                <a:t>FROM</a:t>
              </a:r>
              <a:r>
                <a:rPr lang="pt-BR" sz="2800" b="0" i="0" u="none" strike="noStrike" cap="none">
                  <a:solidFill>
                    <a:schemeClr val="dk1"/>
                  </a:solidFill>
                  <a:latin typeface="Consolas"/>
                  <a:ea typeface="Consolas"/>
                  <a:cs typeface="Consolas"/>
                  <a:sym typeface="Consolas"/>
                </a:rPr>
                <a:t> </a:t>
              </a:r>
              <a:r>
                <a:rPr lang="pt-BR" sz="2200" b="0" i="0" u="none" strike="noStrike" cap="none">
                  <a:solidFill>
                    <a:srgbClr val="666666"/>
                  </a:solidFill>
                  <a:latin typeface="Consolas"/>
                  <a:ea typeface="Consolas"/>
                  <a:cs typeface="Consolas"/>
                  <a:sym typeface="Consolas"/>
                </a:rPr>
                <a:t>(tabela)</a:t>
              </a:r>
              <a:endParaRPr sz="1400" b="0" i="0" u="none" strike="noStrike" cap="none">
                <a:solidFill>
                  <a:srgbClr val="000000"/>
                </a:solidFill>
                <a:latin typeface="Arial"/>
                <a:ea typeface="Arial"/>
                <a:cs typeface="Arial"/>
                <a:sym typeface="Arial"/>
              </a:endParaRPr>
            </a:p>
            <a:p>
              <a:pPr marL="0" marR="38100" lvl="0" indent="0" algn="l" rtl="0">
                <a:lnSpc>
                  <a:spcPct val="128571"/>
                </a:lnSpc>
                <a:spcBef>
                  <a:spcPts val="0"/>
                </a:spcBef>
                <a:spcAft>
                  <a:spcPts val="0"/>
                </a:spcAft>
                <a:buClr>
                  <a:srgbClr val="000000"/>
                </a:buClr>
                <a:buSzPts val="4600"/>
                <a:buFont typeface="Arial"/>
                <a:buNone/>
              </a:pPr>
              <a:r>
                <a:rPr lang="pt-BR" sz="4600" b="1" i="0" u="none" strike="noStrike" cap="none">
                  <a:solidFill>
                    <a:schemeClr val="lt1"/>
                  </a:solidFill>
                  <a:latin typeface="Consolas"/>
                  <a:ea typeface="Consolas"/>
                  <a:cs typeface="Consolas"/>
                  <a:sym typeface="Consolas"/>
                </a:rPr>
                <a:t>WHERE</a:t>
              </a:r>
              <a:r>
                <a:rPr lang="pt-BR" sz="2800" b="0" i="0" u="none" strike="noStrike" cap="none">
                  <a:solidFill>
                    <a:schemeClr val="dk1"/>
                  </a:solidFill>
                  <a:latin typeface="Consolas"/>
                  <a:ea typeface="Consolas"/>
                  <a:cs typeface="Consolas"/>
                  <a:sym typeface="Consolas"/>
                </a:rPr>
                <a:t> </a:t>
              </a:r>
              <a:r>
                <a:rPr lang="pt-BR" sz="2200" b="0" i="0" u="none" strike="noStrike" cap="none">
                  <a:solidFill>
                    <a:srgbClr val="666666"/>
                  </a:solidFill>
                  <a:latin typeface="Consolas"/>
                  <a:ea typeface="Consolas"/>
                  <a:cs typeface="Consolas"/>
                  <a:sym typeface="Consolas"/>
                </a:rPr>
                <a:t>(condição)</a:t>
              </a:r>
              <a:endParaRPr sz="1400" b="0" i="0" u="none" strike="noStrike" cap="none">
                <a:solidFill>
                  <a:srgbClr val="000000"/>
                </a:solidFill>
                <a:latin typeface="Arial"/>
                <a:ea typeface="Arial"/>
                <a:cs typeface="Arial"/>
                <a:sym typeface="Arial"/>
              </a:endParaRPr>
            </a:p>
          </p:txBody>
        </p:sp>
      </p:grpSp>
      <p:sp>
        <p:nvSpPr>
          <p:cNvPr id="532" name="Google Shape;532;p57"/>
          <p:cNvSpPr txBox="1"/>
          <p:nvPr/>
        </p:nvSpPr>
        <p:spPr>
          <a:xfrm>
            <a:off x="449150" y="1110575"/>
            <a:ext cx="4052700" cy="3205500"/>
          </a:xfrm>
          <a:prstGeom prst="rect">
            <a:avLst/>
          </a:prstGeom>
          <a:noFill/>
          <a:ln>
            <a:noFill/>
          </a:ln>
        </p:spPr>
        <p:txBody>
          <a:bodyPr spcFirstLastPara="1" wrap="square" lIns="91425" tIns="91425" rIns="91425" bIns="91425" anchor="ctr" anchorCtr="0">
            <a:noAutofit/>
          </a:bodyPr>
          <a:lstStyle/>
          <a:p>
            <a:pPr marL="0" marR="38100" lvl="0" indent="0" algn="ctr" rtl="0">
              <a:lnSpc>
                <a:spcPct val="150000"/>
              </a:lnSpc>
              <a:spcBef>
                <a:spcPts val="0"/>
              </a:spcBef>
              <a:spcAft>
                <a:spcPts val="0"/>
              </a:spcAft>
              <a:buClr>
                <a:srgbClr val="000000"/>
              </a:buClr>
              <a:buSzPts val="1100"/>
              <a:buFont typeface="Arial"/>
              <a:buNone/>
            </a:pP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A sentença </a:t>
            </a:r>
            <a:r>
              <a:rPr lang="pt-BR" sz="1800" b="0" i="1" u="none" strike="noStrike" cap="none">
                <a:solidFill>
                  <a:srgbClr val="000000"/>
                </a:solidFill>
                <a:highlight>
                  <a:srgbClr val="3CEFAB"/>
                </a:highlight>
                <a:latin typeface="Helvetica Neue Light"/>
                <a:ea typeface="Helvetica Neue Light"/>
                <a:cs typeface="Helvetica Neue Light"/>
                <a:sym typeface="Helvetica Neue Light"/>
              </a:rPr>
              <a:t>WHERE </a:t>
            </a:r>
            <a:r>
              <a:rPr lang="pt-BR" sz="1800" b="0" i="0" u="none" strike="noStrike" cap="none">
                <a:solidFill>
                  <a:srgbClr val="000000"/>
                </a:solidFill>
                <a:highlight>
                  <a:srgbClr val="3CEFAB"/>
                </a:highlight>
                <a:latin typeface="Helvetica Neue Light"/>
                <a:ea typeface="Helvetica Neue Light"/>
                <a:cs typeface="Helvetica Neue Light"/>
                <a:sym typeface="Helvetica Neue Light"/>
              </a:rPr>
              <a:t>permite </a:t>
            </a:r>
            <a:r>
              <a:rPr lang="pt-BR" sz="1800" b="1" i="0" u="none" strike="noStrike" cap="none">
                <a:solidFill>
                  <a:srgbClr val="000000"/>
                </a:solidFill>
                <a:highlight>
                  <a:srgbClr val="3CEFAB"/>
                </a:highlight>
                <a:latin typeface="Helvetica Neue"/>
                <a:ea typeface="Helvetica Neue"/>
                <a:cs typeface="Helvetica Neue"/>
                <a:sym typeface="Helvetica Neue"/>
              </a:rPr>
              <a:t>adicionar condições</a:t>
            </a:r>
            <a:r>
              <a:rPr lang="pt-BR" sz="1800" b="0" i="0" u="none" strike="noStrike" cap="none">
                <a:solidFill>
                  <a:srgbClr val="000000"/>
                </a:solidFill>
                <a:highlight>
                  <a:srgbClr val="3CEFAB"/>
                </a:highlight>
                <a:latin typeface="Helvetica Neue Light"/>
                <a:ea typeface="Helvetica Neue Light"/>
                <a:cs typeface="Helvetica Neue Light"/>
                <a:sym typeface="Helvetica Neue Light"/>
              </a:rPr>
              <a:t> para </a:t>
            </a:r>
            <a:r>
              <a:rPr lang="pt-BR" sz="1800" b="1" i="0" u="none" strike="noStrike" cap="none">
                <a:solidFill>
                  <a:srgbClr val="000000"/>
                </a:solidFill>
                <a:highlight>
                  <a:srgbClr val="3CEFAB"/>
                </a:highlight>
                <a:latin typeface="Helvetica Neue"/>
                <a:ea typeface="Helvetica Neue"/>
                <a:cs typeface="Helvetica Neue"/>
                <a:sym typeface="Helvetica Neue"/>
              </a:rPr>
              <a:t>filtrar</a:t>
            </a:r>
            <a:r>
              <a:rPr lang="pt-BR" sz="1800" b="0" i="0" u="none" strike="noStrike" cap="none">
                <a:solidFill>
                  <a:srgbClr val="000000"/>
                </a:solidFill>
                <a:highlight>
                  <a:srgbClr val="3CEFAB"/>
                </a:highlight>
                <a:latin typeface="Helvetica Neue Light"/>
                <a:ea typeface="Helvetica Neue Light"/>
                <a:cs typeface="Helvetica Neue Light"/>
                <a:sym typeface="Helvetica Neue Light"/>
              </a:rPr>
              <a:t> os resultados.</a:t>
            </a:r>
            <a:endParaRPr sz="1400" b="0" i="0" u="none" strike="noStrike" cap="none">
              <a:solidFill>
                <a:srgbClr val="000000"/>
              </a:solidFill>
              <a:latin typeface="Arial"/>
              <a:ea typeface="Arial"/>
              <a:cs typeface="Arial"/>
              <a:sym typeface="Arial"/>
            </a:endParaRPr>
          </a:p>
          <a:p>
            <a:pPr marL="0" marR="38100" lvl="0" indent="0" algn="ctr" rtl="0">
              <a:lnSpc>
                <a:spcPct val="150000"/>
              </a:lnSpc>
              <a:spcBef>
                <a:spcPts val="0"/>
              </a:spcBef>
              <a:spcAft>
                <a:spcPts val="0"/>
              </a:spcAft>
              <a:buClr>
                <a:srgbClr val="000000"/>
              </a:buClr>
              <a:buSzPts val="1100"/>
              <a:buFont typeface="Arial"/>
              <a:buNone/>
            </a:pPr>
            <a:endParaRPr sz="1800" b="0" i="0" u="none" strike="noStrike" cap="none">
              <a:solidFill>
                <a:srgbClr val="000000"/>
              </a:solidFill>
              <a:highlight>
                <a:srgbClr val="FFFFFF"/>
              </a:highlight>
              <a:latin typeface="Helvetica Neue Light"/>
              <a:ea typeface="Helvetica Neue Light"/>
              <a:cs typeface="Helvetica Neue Light"/>
              <a:sym typeface="Helvetica Neue Light"/>
            </a:endParaRPr>
          </a:p>
          <a:p>
            <a:pPr marL="0" marR="38100" lvl="0" indent="0" algn="ctr" rtl="0">
              <a:lnSpc>
                <a:spcPct val="150000"/>
              </a:lnSpc>
              <a:spcBef>
                <a:spcPts val="0"/>
              </a:spcBef>
              <a:spcAft>
                <a:spcPts val="0"/>
              </a:spcAft>
              <a:buClr>
                <a:srgbClr val="000000"/>
              </a:buClr>
              <a:buSzPts val="1100"/>
              <a:buFont typeface="Arial"/>
              <a:buNone/>
            </a:pP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Obteremos apenas os registros que atendam essas condições.</a:t>
            </a:r>
            <a:endParaRPr sz="1800" b="0" i="0" u="none" strike="noStrike" cap="none">
              <a:solidFill>
                <a:srgbClr val="1E1E1E"/>
              </a:solidFill>
              <a:highlight>
                <a:srgbClr val="FFFFFF"/>
              </a:highlight>
              <a:latin typeface="Helvetica Neue"/>
              <a:ea typeface="Helvetica Neue"/>
              <a:cs typeface="Helvetica Neue"/>
              <a:sym typeface="Helvetica Neue"/>
            </a:endParaRPr>
          </a:p>
        </p:txBody>
      </p:sp>
      <p:sp>
        <p:nvSpPr>
          <p:cNvPr id="533" name="Google Shape;533;p57"/>
          <p:cNvSpPr txBox="1"/>
          <p:nvPr/>
        </p:nvSpPr>
        <p:spPr>
          <a:xfrm>
            <a:off x="449150" y="357600"/>
            <a:ext cx="4206300" cy="55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pt-BR" sz="3600" b="0" i="1" u="none" strike="noStrike" cap="none">
                <a:solidFill>
                  <a:schemeClr val="dk1"/>
                </a:solidFill>
                <a:latin typeface="Anton"/>
                <a:ea typeface="Anton"/>
                <a:cs typeface="Anton"/>
                <a:sym typeface="Anton"/>
              </a:rPr>
              <a:t>DEFINIÇÃO</a:t>
            </a:r>
            <a:endParaRPr sz="3600" b="0" i="1" u="none" strike="noStrike" cap="none">
              <a:solidFill>
                <a:srgbClr val="000000"/>
              </a:solidFill>
              <a:latin typeface="Anton"/>
              <a:ea typeface="Anton"/>
              <a:cs typeface="Anton"/>
              <a:sym typeface="Anto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58"/>
          <p:cNvSpPr txBox="1"/>
          <p:nvPr/>
        </p:nvSpPr>
        <p:spPr>
          <a:xfrm>
            <a:off x="91353" y="469146"/>
            <a:ext cx="8662997" cy="554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pt-BR" sz="2600" b="0" i="1" u="none" strike="noStrike" cap="none">
                <a:solidFill>
                  <a:schemeClr val="dk1"/>
                </a:solidFill>
                <a:latin typeface="Anton"/>
                <a:ea typeface="Anton"/>
                <a:cs typeface="Anton"/>
                <a:sym typeface="Anton"/>
              </a:rPr>
              <a:t>USO DE WHERE JUNTO COM O OPERADOR DE COMPARAÇÃO IGUAL ( = )</a:t>
            </a:r>
            <a:endParaRPr sz="2600" b="0" i="1" u="none" strike="noStrike" cap="none">
              <a:solidFill>
                <a:srgbClr val="000000"/>
              </a:solidFill>
              <a:latin typeface="Anton"/>
              <a:ea typeface="Anton"/>
              <a:cs typeface="Anton"/>
              <a:sym typeface="Anton"/>
            </a:endParaRPr>
          </a:p>
        </p:txBody>
      </p:sp>
      <p:sp>
        <p:nvSpPr>
          <p:cNvPr id="540" name="Google Shape;540;p58"/>
          <p:cNvSpPr/>
          <p:nvPr/>
        </p:nvSpPr>
        <p:spPr>
          <a:xfrm>
            <a:off x="-3463" y="3863725"/>
            <a:ext cx="9144000" cy="1279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58"/>
          <p:cNvSpPr txBox="1"/>
          <p:nvPr/>
        </p:nvSpPr>
        <p:spPr>
          <a:xfrm>
            <a:off x="1553800" y="3889975"/>
            <a:ext cx="5496300" cy="1227300"/>
          </a:xfrm>
          <a:prstGeom prst="rect">
            <a:avLst/>
          </a:prstGeom>
          <a:noFill/>
          <a:ln>
            <a:noFill/>
          </a:ln>
        </p:spPr>
        <p:txBody>
          <a:bodyPr spcFirstLastPara="1" wrap="square" lIns="91425" tIns="91425" rIns="91425" bIns="91425" anchor="t" anchorCtr="0">
            <a:noAutofit/>
          </a:bodyPr>
          <a:lstStyle/>
          <a:p>
            <a:pPr marL="0" marR="38100" lvl="0" indent="0" algn="l" rtl="0">
              <a:lnSpc>
                <a:spcPct val="128571"/>
              </a:lnSpc>
              <a:spcBef>
                <a:spcPts val="0"/>
              </a:spcBef>
              <a:spcAft>
                <a:spcPts val="0"/>
              </a:spcAft>
              <a:buClr>
                <a:srgbClr val="000000"/>
              </a:buClr>
              <a:buSzPts val="1100"/>
              <a:buFont typeface="Arial"/>
              <a:buNone/>
            </a:pPr>
            <a:r>
              <a:rPr lang="pt-BR" sz="1700" b="1" i="0" u="none" strike="noStrike" cap="none">
                <a:solidFill>
                  <a:srgbClr val="4A86E8"/>
                </a:solidFill>
                <a:latin typeface="Consolas"/>
                <a:ea typeface="Consolas"/>
                <a:cs typeface="Consolas"/>
                <a:sym typeface="Consolas"/>
              </a:rPr>
              <a:t>SELECT</a:t>
            </a:r>
            <a:r>
              <a:rPr lang="pt-BR" sz="1700" b="0" i="0" u="none" strike="noStrike" cap="none">
                <a:solidFill>
                  <a:srgbClr val="000000"/>
                </a:solidFill>
                <a:latin typeface="Consolas"/>
                <a:ea typeface="Consolas"/>
                <a:cs typeface="Consolas"/>
                <a:sym typeface="Consolas"/>
              </a:rPr>
              <a:t> </a:t>
            </a:r>
            <a:r>
              <a:rPr lang="pt-BR" sz="1700" b="0" i="0" u="none" strike="noStrike" cap="none">
                <a:solidFill>
                  <a:srgbClr val="F3F3F3"/>
                </a:solidFill>
                <a:latin typeface="Consolas"/>
                <a:ea typeface="Consolas"/>
                <a:cs typeface="Consolas"/>
                <a:sym typeface="Consolas"/>
              </a:rPr>
              <a:t>id_system_user, first_name, last_name</a:t>
            </a:r>
            <a:endParaRPr sz="1700" b="0" i="0" u="none" strike="noStrike" cap="none">
              <a:solidFill>
                <a:srgbClr val="F3F3F3"/>
              </a:solidFill>
              <a:latin typeface="Consolas"/>
              <a:ea typeface="Consolas"/>
              <a:cs typeface="Consolas"/>
              <a:sym typeface="Consolas"/>
            </a:endParaRPr>
          </a:p>
          <a:p>
            <a:pPr marL="0" marR="38100" lvl="0" indent="0" algn="l" rtl="0">
              <a:lnSpc>
                <a:spcPct val="128571"/>
              </a:lnSpc>
              <a:spcBef>
                <a:spcPts val="0"/>
              </a:spcBef>
              <a:spcAft>
                <a:spcPts val="0"/>
              </a:spcAft>
              <a:buClr>
                <a:srgbClr val="000000"/>
              </a:buClr>
              <a:buSzPts val="1100"/>
              <a:buFont typeface="Arial"/>
              <a:buNone/>
            </a:pPr>
            <a:r>
              <a:rPr lang="pt-BR" sz="1700" b="1" i="0" u="none" strike="noStrike" cap="none">
                <a:solidFill>
                  <a:srgbClr val="4A86E8"/>
                </a:solidFill>
                <a:latin typeface="Consolas"/>
                <a:ea typeface="Consolas"/>
                <a:cs typeface="Consolas"/>
                <a:sym typeface="Consolas"/>
              </a:rPr>
              <a:t>FROM</a:t>
            </a:r>
            <a:r>
              <a:rPr lang="pt-BR" sz="1700" b="0" i="0" u="none" strike="noStrike" cap="none">
                <a:solidFill>
                  <a:srgbClr val="F3F3F3"/>
                </a:solidFill>
                <a:latin typeface="Consolas"/>
                <a:ea typeface="Consolas"/>
                <a:cs typeface="Consolas"/>
                <a:sym typeface="Consolas"/>
              </a:rPr>
              <a:t> system_user</a:t>
            </a:r>
            <a:endParaRPr sz="1700" b="0" i="0" u="none" strike="noStrike" cap="none">
              <a:solidFill>
                <a:srgbClr val="F3F3F3"/>
              </a:solidFill>
              <a:latin typeface="Consolas"/>
              <a:ea typeface="Consolas"/>
              <a:cs typeface="Consolas"/>
              <a:sym typeface="Consolas"/>
            </a:endParaRPr>
          </a:p>
          <a:p>
            <a:pPr marL="0" marR="38100" lvl="0" indent="0" algn="l" rtl="0">
              <a:lnSpc>
                <a:spcPct val="128571"/>
              </a:lnSpc>
              <a:spcBef>
                <a:spcPts val="0"/>
              </a:spcBef>
              <a:spcAft>
                <a:spcPts val="0"/>
              </a:spcAft>
              <a:buClr>
                <a:srgbClr val="000000"/>
              </a:buClr>
              <a:buSzPts val="1100"/>
              <a:buFont typeface="Arial"/>
              <a:buNone/>
            </a:pPr>
            <a:r>
              <a:rPr lang="pt-BR" sz="1700" b="1" i="0" u="none" strike="noStrike" cap="none">
                <a:solidFill>
                  <a:srgbClr val="4A86E8"/>
                </a:solidFill>
                <a:latin typeface="Consolas"/>
                <a:ea typeface="Consolas"/>
                <a:cs typeface="Consolas"/>
                <a:sym typeface="Consolas"/>
              </a:rPr>
              <a:t>WHERE</a:t>
            </a:r>
            <a:r>
              <a:rPr lang="pt-BR" sz="1700" b="1" i="0" u="none" strike="noStrike" cap="none">
                <a:solidFill>
                  <a:srgbClr val="0000FF"/>
                </a:solidFill>
                <a:latin typeface="Consolas"/>
                <a:ea typeface="Consolas"/>
                <a:cs typeface="Consolas"/>
                <a:sym typeface="Consolas"/>
              </a:rPr>
              <a:t> </a:t>
            </a:r>
            <a:r>
              <a:rPr lang="pt-BR" sz="1700" b="0" i="0" u="none" strike="noStrike" cap="none">
                <a:solidFill>
                  <a:srgbClr val="F3F3F3"/>
                </a:solidFill>
                <a:latin typeface="Consolas"/>
                <a:ea typeface="Consolas"/>
                <a:cs typeface="Consolas"/>
                <a:sym typeface="Consolas"/>
              </a:rPr>
              <a:t>id_system_user = 56;</a:t>
            </a:r>
            <a:endParaRPr sz="1700" b="0" i="0" u="none" strike="noStrike" cap="none">
              <a:solidFill>
                <a:srgbClr val="F3F3F3"/>
              </a:solidFill>
              <a:latin typeface="Consolas"/>
              <a:ea typeface="Consolas"/>
              <a:cs typeface="Consolas"/>
              <a:sym typeface="Consolas"/>
            </a:endParaRPr>
          </a:p>
          <a:p>
            <a:pPr marL="0" marR="38100" lvl="0" indent="0" algn="l" rtl="0">
              <a:lnSpc>
                <a:spcPct val="128571"/>
              </a:lnSpc>
              <a:spcBef>
                <a:spcPts val="0"/>
              </a:spcBef>
              <a:spcAft>
                <a:spcPts val="0"/>
              </a:spcAft>
              <a:buClr>
                <a:srgbClr val="000000"/>
              </a:buClr>
              <a:buSzPts val="1100"/>
              <a:buFont typeface="Arial"/>
              <a:buNone/>
            </a:pPr>
            <a:endParaRPr sz="1900" b="0" i="0" u="none" strike="noStrike" cap="none">
              <a:solidFill>
                <a:srgbClr val="000000"/>
              </a:solidFill>
              <a:highlight>
                <a:srgbClr val="FFFFFF"/>
              </a:highlight>
              <a:latin typeface="Courier New"/>
              <a:ea typeface="Courier New"/>
              <a:cs typeface="Courier New"/>
              <a:sym typeface="Courier New"/>
            </a:endParaRPr>
          </a:p>
          <a:p>
            <a:pPr marL="0" marR="38100" lvl="0" indent="0" algn="l" rtl="0">
              <a:lnSpc>
                <a:spcPct val="128571"/>
              </a:lnSpc>
              <a:spcBef>
                <a:spcPts val="0"/>
              </a:spcBef>
              <a:spcAft>
                <a:spcPts val="0"/>
              </a:spcAft>
              <a:buClr>
                <a:srgbClr val="000000"/>
              </a:buClr>
              <a:buSzPts val="1100"/>
              <a:buFont typeface="Arial"/>
              <a:buNone/>
            </a:pPr>
            <a:endParaRPr sz="1900" b="0" i="0" u="none" strike="noStrike" cap="none">
              <a:solidFill>
                <a:srgbClr val="000000"/>
              </a:solidFill>
              <a:highlight>
                <a:srgbClr val="FFFFFF"/>
              </a:highlight>
              <a:latin typeface="Courier New"/>
              <a:ea typeface="Courier New"/>
              <a:cs typeface="Courier New"/>
              <a:sym typeface="Courier New"/>
            </a:endParaRPr>
          </a:p>
        </p:txBody>
      </p:sp>
      <p:cxnSp>
        <p:nvCxnSpPr>
          <p:cNvPr id="542" name="Google Shape;542;p58"/>
          <p:cNvCxnSpPr/>
          <p:nvPr/>
        </p:nvCxnSpPr>
        <p:spPr>
          <a:xfrm>
            <a:off x="2276875" y="3017750"/>
            <a:ext cx="820500" cy="854400"/>
          </a:xfrm>
          <a:prstGeom prst="straightConnector1">
            <a:avLst/>
          </a:prstGeom>
          <a:noFill/>
          <a:ln w="28575" cap="flat" cmpd="sng">
            <a:solidFill>
              <a:schemeClr val="accent1"/>
            </a:solidFill>
            <a:prstDash val="solid"/>
            <a:round/>
            <a:headEnd type="none" w="sm" len="sm"/>
            <a:tailEnd type="triangle" w="med" len="med"/>
          </a:ln>
        </p:spPr>
      </p:cxnSp>
      <p:cxnSp>
        <p:nvCxnSpPr>
          <p:cNvPr id="543" name="Google Shape;543;p58"/>
          <p:cNvCxnSpPr/>
          <p:nvPr/>
        </p:nvCxnSpPr>
        <p:spPr>
          <a:xfrm rot="10800000" flipH="1">
            <a:off x="5068575" y="2070375"/>
            <a:ext cx="685200" cy="1801800"/>
          </a:xfrm>
          <a:prstGeom prst="straightConnector1">
            <a:avLst/>
          </a:prstGeom>
          <a:noFill/>
          <a:ln w="28575" cap="flat" cmpd="sng">
            <a:solidFill>
              <a:schemeClr val="accent1"/>
            </a:solidFill>
            <a:prstDash val="solid"/>
            <a:round/>
            <a:headEnd type="none" w="sm" len="sm"/>
            <a:tailEnd type="triangle" w="med" len="med"/>
          </a:ln>
        </p:spPr>
      </p:cxnSp>
      <p:pic>
        <p:nvPicPr>
          <p:cNvPr id="544" name="Google Shape;544;p58"/>
          <p:cNvPicPr preferRelativeResize="0"/>
          <p:nvPr/>
        </p:nvPicPr>
        <p:blipFill rotWithShape="1">
          <a:blip r:embed="rId3">
            <a:alphaModFix/>
          </a:blip>
          <a:srcRect/>
          <a:stretch/>
        </p:blipFill>
        <p:spPr>
          <a:xfrm>
            <a:off x="263250" y="1051800"/>
            <a:ext cx="3612225" cy="2295400"/>
          </a:xfrm>
          <a:prstGeom prst="rect">
            <a:avLst/>
          </a:prstGeom>
          <a:noFill/>
          <a:ln>
            <a:noFill/>
          </a:ln>
        </p:spPr>
      </p:pic>
      <p:pic>
        <p:nvPicPr>
          <p:cNvPr id="545" name="Google Shape;545;p58"/>
          <p:cNvPicPr preferRelativeResize="0"/>
          <p:nvPr/>
        </p:nvPicPr>
        <p:blipFill rotWithShape="1">
          <a:blip r:embed="rId4">
            <a:alphaModFix/>
          </a:blip>
          <a:srcRect/>
          <a:stretch/>
        </p:blipFill>
        <p:spPr>
          <a:xfrm>
            <a:off x="4495300" y="1125115"/>
            <a:ext cx="3612225" cy="927460"/>
          </a:xfrm>
          <a:prstGeom prst="rect">
            <a:avLst/>
          </a:prstGeom>
          <a:noFill/>
          <a:ln>
            <a:noFill/>
          </a:ln>
        </p:spPr>
      </p:pic>
      <p:grpSp>
        <p:nvGrpSpPr>
          <p:cNvPr id="547" name="Google Shape;547;p58"/>
          <p:cNvGrpSpPr/>
          <p:nvPr/>
        </p:nvGrpSpPr>
        <p:grpSpPr>
          <a:xfrm>
            <a:off x="7526963" y="16743"/>
            <a:ext cx="1634174" cy="639850"/>
            <a:chOff x="7120275" y="228143"/>
            <a:chExt cx="1634174" cy="639850"/>
          </a:xfrm>
        </p:grpSpPr>
        <p:pic>
          <p:nvPicPr>
            <p:cNvPr id="548" name="Google Shape;548;p58"/>
            <p:cNvPicPr preferRelativeResize="0"/>
            <p:nvPr/>
          </p:nvPicPr>
          <p:blipFill rotWithShape="1">
            <a:blip r:embed="rId5">
              <a:alphaModFix/>
            </a:blip>
            <a:srcRect/>
            <a:stretch/>
          </p:blipFill>
          <p:spPr>
            <a:xfrm>
              <a:off x="7120275" y="228143"/>
              <a:ext cx="1634174" cy="639850"/>
            </a:xfrm>
            <a:prstGeom prst="rect">
              <a:avLst/>
            </a:prstGeom>
            <a:noFill/>
            <a:ln>
              <a:noFill/>
            </a:ln>
          </p:spPr>
        </p:pic>
        <p:sp>
          <p:nvSpPr>
            <p:cNvPr id="549" name="Google Shape;549;p58"/>
            <p:cNvSpPr txBox="1"/>
            <p:nvPr/>
          </p:nvSpPr>
          <p:spPr>
            <a:xfrm>
              <a:off x="7380225" y="332525"/>
              <a:ext cx="647700" cy="431100"/>
            </a:xfrm>
            <a:prstGeom prst="rect">
              <a:avLst/>
            </a:prstGeom>
            <a:solidFill>
              <a:srgbClr val="33333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pt-BR" sz="800" b="1" i="0" u="none" strike="noStrike" cap="none">
                  <a:solidFill>
                    <a:srgbClr val="FFFFFF"/>
                  </a:solidFill>
                  <a:latin typeface="Poppins"/>
                  <a:ea typeface="Poppins"/>
                  <a:cs typeface="Poppins"/>
                  <a:sym typeface="Poppins"/>
                </a:rPr>
                <a:t>Exemplo ao vivo</a:t>
              </a:r>
              <a:endParaRPr sz="800" b="1" i="0" u="none" strike="noStrike" cap="none">
                <a:solidFill>
                  <a:srgbClr val="FFFFFF"/>
                </a:solidFill>
                <a:latin typeface="Poppins"/>
                <a:ea typeface="Poppins"/>
                <a:cs typeface="Poppins"/>
                <a:sym typeface="Poppins"/>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grpSp>
        <p:nvGrpSpPr>
          <p:cNvPr id="554" name="Google Shape;554;p59"/>
          <p:cNvGrpSpPr/>
          <p:nvPr/>
        </p:nvGrpSpPr>
        <p:grpSpPr>
          <a:xfrm>
            <a:off x="6205050" y="0"/>
            <a:ext cx="3013091" cy="5143500"/>
            <a:chOff x="6205050" y="0"/>
            <a:chExt cx="3013091" cy="5143500"/>
          </a:xfrm>
        </p:grpSpPr>
        <p:sp>
          <p:nvSpPr>
            <p:cNvPr id="555" name="Google Shape;555;p59"/>
            <p:cNvSpPr/>
            <p:nvPr/>
          </p:nvSpPr>
          <p:spPr>
            <a:xfrm>
              <a:off x="6210500" y="0"/>
              <a:ext cx="2933400" cy="5143500"/>
            </a:xfrm>
            <a:prstGeom prst="rect">
              <a:avLst/>
            </a:prstGeom>
            <a:gradFill>
              <a:gsLst>
                <a:gs pos="0">
                  <a:srgbClr val="4D4D4D"/>
                </a:gs>
                <a:gs pos="100000">
                  <a:srgbClr val="00000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56" name="Google Shape;556;p59"/>
            <p:cNvGrpSpPr/>
            <p:nvPr/>
          </p:nvGrpSpPr>
          <p:grpSpPr>
            <a:xfrm>
              <a:off x="6205050" y="867800"/>
              <a:ext cx="3013091" cy="3288375"/>
              <a:chOff x="6205050" y="867800"/>
              <a:chExt cx="3013091" cy="3288375"/>
            </a:xfrm>
          </p:grpSpPr>
          <p:pic>
            <p:nvPicPr>
              <p:cNvPr id="557" name="Google Shape;557;p59"/>
              <p:cNvPicPr preferRelativeResize="0"/>
              <p:nvPr/>
            </p:nvPicPr>
            <p:blipFill rotWithShape="1">
              <a:blip r:embed="rId3">
                <a:alphaModFix/>
              </a:blip>
              <a:srcRect r="78098" b="66325"/>
              <a:stretch/>
            </p:blipFill>
            <p:spPr>
              <a:xfrm>
                <a:off x="6808050" y="3046400"/>
                <a:ext cx="1460849" cy="1109775"/>
              </a:xfrm>
              <a:prstGeom prst="rect">
                <a:avLst/>
              </a:prstGeom>
              <a:noFill/>
              <a:ln>
                <a:noFill/>
              </a:ln>
            </p:spPr>
          </p:pic>
          <p:grpSp>
            <p:nvGrpSpPr>
              <p:cNvPr id="558" name="Google Shape;558;p59"/>
              <p:cNvGrpSpPr/>
              <p:nvPr/>
            </p:nvGrpSpPr>
            <p:grpSpPr>
              <a:xfrm>
                <a:off x="6205050" y="867800"/>
                <a:ext cx="3013091" cy="1614548"/>
                <a:chOff x="6205050" y="867800"/>
                <a:chExt cx="3013091" cy="1614548"/>
              </a:xfrm>
            </p:grpSpPr>
            <p:sp>
              <p:nvSpPr>
                <p:cNvPr id="559" name="Google Shape;559;p59"/>
                <p:cNvSpPr txBox="1"/>
                <p:nvPr/>
              </p:nvSpPr>
              <p:spPr>
                <a:xfrm>
                  <a:off x="6565558" y="867800"/>
                  <a:ext cx="2652583" cy="1613873"/>
                </a:xfrm>
                <a:prstGeom prst="rect">
                  <a:avLst/>
                </a:prstGeom>
                <a:noFill/>
                <a:ln>
                  <a:noFill/>
                </a:ln>
              </p:spPr>
              <p:txBody>
                <a:bodyPr spcFirstLastPara="1" wrap="square" lIns="91425" tIns="91425" rIns="91425" bIns="91425" anchor="t" anchorCtr="0">
                  <a:spAutoFit/>
                </a:bodyPr>
                <a:lstStyle/>
                <a:p>
                  <a:pPr marL="0" marR="38100" lvl="0" indent="0" algn="l" rtl="0">
                    <a:lnSpc>
                      <a:spcPct val="128571"/>
                    </a:lnSpc>
                    <a:spcBef>
                      <a:spcPts val="0"/>
                    </a:spcBef>
                    <a:spcAft>
                      <a:spcPts val="0"/>
                    </a:spcAft>
                    <a:buClr>
                      <a:srgbClr val="000000"/>
                    </a:buClr>
                    <a:buSzPts val="2400"/>
                    <a:buFont typeface="Arial"/>
                    <a:buNone/>
                  </a:pPr>
                  <a:r>
                    <a:rPr lang="pt-BR" sz="2400" b="1" i="0" u="none" strike="noStrike" cap="none">
                      <a:solidFill>
                        <a:schemeClr val="lt1"/>
                      </a:solidFill>
                      <a:latin typeface="Consolas"/>
                      <a:ea typeface="Consolas"/>
                      <a:cs typeface="Consolas"/>
                      <a:sym typeface="Consolas"/>
                    </a:rPr>
                    <a:t>SELECT</a:t>
                  </a:r>
                  <a:r>
                    <a:rPr lang="pt-BR" sz="2300" b="0" i="0" u="none" strike="noStrike" cap="none">
                      <a:solidFill>
                        <a:schemeClr val="dk1"/>
                      </a:solidFill>
                      <a:latin typeface="Consolas"/>
                      <a:ea typeface="Consolas"/>
                      <a:cs typeface="Consolas"/>
                      <a:sym typeface="Consolas"/>
                    </a:rPr>
                    <a:t> </a:t>
                  </a:r>
                  <a:r>
                    <a:rPr lang="pt-BR" sz="1400" b="0" i="0" u="none" strike="noStrike" cap="none">
                      <a:solidFill>
                        <a:srgbClr val="999999"/>
                      </a:solidFill>
                      <a:latin typeface="Consolas"/>
                      <a:ea typeface="Consolas"/>
                      <a:cs typeface="Consolas"/>
                      <a:sym typeface="Consolas"/>
                    </a:rPr>
                    <a:t>(campos...)</a:t>
                  </a:r>
                  <a:endParaRPr sz="1400" b="0" i="0" u="none" strike="noStrike" cap="none">
                    <a:solidFill>
                      <a:srgbClr val="000000"/>
                    </a:solidFill>
                    <a:latin typeface="Arial"/>
                    <a:ea typeface="Arial"/>
                    <a:cs typeface="Arial"/>
                    <a:sym typeface="Arial"/>
                  </a:endParaRPr>
                </a:p>
                <a:p>
                  <a:pPr marL="0" marR="38100" lvl="0" indent="0" algn="l" rtl="0">
                    <a:lnSpc>
                      <a:spcPct val="128571"/>
                    </a:lnSpc>
                    <a:spcBef>
                      <a:spcPts val="0"/>
                    </a:spcBef>
                    <a:spcAft>
                      <a:spcPts val="0"/>
                    </a:spcAft>
                    <a:buClr>
                      <a:srgbClr val="000000"/>
                    </a:buClr>
                    <a:buSzPts val="2400"/>
                    <a:buFont typeface="Arial"/>
                    <a:buNone/>
                  </a:pPr>
                  <a:r>
                    <a:rPr lang="pt-BR" sz="2400" b="1" i="0" u="none" strike="noStrike" cap="none">
                      <a:solidFill>
                        <a:schemeClr val="lt1"/>
                      </a:solidFill>
                      <a:latin typeface="Consolas"/>
                      <a:ea typeface="Consolas"/>
                      <a:cs typeface="Consolas"/>
                      <a:sym typeface="Consolas"/>
                    </a:rPr>
                    <a:t>FROM</a:t>
                  </a:r>
                  <a:r>
                    <a:rPr lang="pt-BR" sz="2100" b="0" i="0" u="none" strike="noStrike" cap="none">
                      <a:solidFill>
                        <a:schemeClr val="dk1"/>
                      </a:solidFill>
                      <a:latin typeface="Consolas"/>
                      <a:ea typeface="Consolas"/>
                      <a:cs typeface="Consolas"/>
                      <a:sym typeface="Consolas"/>
                    </a:rPr>
                    <a:t> </a:t>
                  </a:r>
                  <a:r>
                    <a:rPr lang="pt-BR" sz="1400" b="0" i="0" u="none" strike="noStrike" cap="none">
                      <a:solidFill>
                        <a:srgbClr val="999999"/>
                      </a:solidFill>
                      <a:latin typeface="Consolas"/>
                      <a:ea typeface="Consolas"/>
                      <a:cs typeface="Consolas"/>
                      <a:sym typeface="Consolas"/>
                    </a:rPr>
                    <a:t>(tabela)</a:t>
                  </a:r>
                  <a:endParaRPr sz="1400" b="0" i="0" u="none" strike="noStrike" cap="none">
                    <a:solidFill>
                      <a:srgbClr val="000000"/>
                    </a:solidFill>
                    <a:latin typeface="Arial"/>
                    <a:ea typeface="Arial"/>
                    <a:cs typeface="Arial"/>
                    <a:sym typeface="Arial"/>
                  </a:endParaRPr>
                </a:p>
                <a:p>
                  <a:pPr marL="0" marR="38100" lvl="0" indent="0" algn="l" rtl="0">
                    <a:lnSpc>
                      <a:spcPct val="128571"/>
                    </a:lnSpc>
                    <a:spcBef>
                      <a:spcPts val="0"/>
                    </a:spcBef>
                    <a:spcAft>
                      <a:spcPts val="0"/>
                    </a:spcAft>
                    <a:buClr>
                      <a:srgbClr val="000000"/>
                    </a:buClr>
                    <a:buSzPts val="2400"/>
                    <a:buFont typeface="Arial"/>
                    <a:buNone/>
                  </a:pPr>
                  <a:r>
                    <a:rPr lang="pt-BR" sz="2400" b="1" i="0" u="none" strike="noStrike" cap="none">
                      <a:solidFill>
                        <a:schemeClr val="lt1"/>
                      </a:solidFill>
                      <a:latin typeface="Consolas"/>
                      <a:ea typeface="Consolas"/>
                      <a:cs typeface="Consolas"/>
                      <a:sym typeface="Consolas"/>
                    </a:rPr>
                    <a:t>WHERE</a:t>
                  </a:r>
                  <a:r>
                    <a:rPr lang="pt-BR" sz="1900" b="0" i="0" u="none" strike="noStrike" cap="none">
                      <a:solidFill>
                        <a:schemeClr val="dk1"/>
                      </a:solidFill>
                      <a:latin typeface="Consolas"/>
                      <a:ea typeface="Consolas"/>
                      <a:cs typeface="Consolas"/>
                      <a:sym typeface="Consolas"/>
                    </a:rPr>
                    <a:t> </a:t>
                  </a:r>
                  <a:r>
                    <a:rPr lang="pt-BR" sz="1400" b="0" i="0" u="none" strike="noStrike" cap="none">
                      <a:solidFill>
                        <a:srgbClr val="B7B7B7"/>
                      </a:solidFill>
                      <a:latin typeface="Consolas"/>
                      <a:ea typeface="Consolas"/>
                      <a:cs typeface="Consolas"/>
                      <a:sym typeface="Consolas"/>
                    </a:rPr>
                    <a:t>(condição(es))</a:t>
                  </a:r>
                  <a:endParaRPr sz="1400" b="0" i="0" u="none" strike="noStrike" cap="none">
                    <a:solidFill>
                      <a:srgbClr val="000000"/>
                    </a:solidFill>
                    <a:latin typeface="Arial"/>
                    <a:ea typeface="Arial"/>
                    <a:cs typeface="Arial"/>
                    <a:sym typeface="Arial"/>
                  </a:endParaRPr>
                </a:p>
              </p:txBody>
            </p:sp>
            <p:sp>
              <p:nvSpPr>
                <p:cNvPr id="560" name="Google Shape;560;p59"/>
                <p:cNvSpPr txBox="1"/>
                <p:nvPr/>
              </p:nvSpPr>
              <p:spPr>
                <a:xfrm>
                  <a:off x="6205050" y="868475"/>
                  <a:ext cx="760800" cy="1613873"/>
                </a:xfrm>
                <a:prstGeom prst="rect">
                  <a:avLst/>
                </a:prstGeom>
                <a:noFill/>
                <a:ln>
                  <a:noFill/>
                </a:ln>
              </p:spPr>
              <p:txBody>
                <a:bodyPr spcFirstLastPara="1" wrap="square" lIns="91425" tIns="91425" rIns="91425" bIns="91425" anchor="t" anchorCtr="0">
                  <a:spAutoFit/>
                </a:bodyPr>
                <a:lstStyle/>
                <a:p>
                  <a:pPr marL="0" marR="38100" lvl="0" indent="0" algn="l" rtl="0">
                    <a:lnSpc>
                      <a:spcPct val="128571"/>
                    </a:lnSpc>
                    <a:spcBef>
                      <a:spcPts val="0"/>
                    </a:spcBef>
                    <a:spcAft>
                      <a:spcPts val="0"/>
                    </a:spcAft>
                    <a:buClr>
                      <a:srgbClr val="000000"/>
                    </a:buClr>
                    <a:buSzPts val="2400"/>
                    <a:buFont typeface="Arial"/>
                    <a:buNone/>
                  </a:pPr>
                  <a:r>
                    <a:rPr lang="pt-BR" sz="2400" b="1" i="0" u="none" strike="noStrike" cap="none">
                      <a:solidFill>
                        <a:srgbClr val="999999"/>
                      </a:solidFill>
                      <a:latin typeface="Consolas"/>
                      <a:ea typeface="Consolas"/>
                      <a:cs typeface="Consolas"/>
                      <a:sym typeface="Consolas"/>
                    </a:rPr>
                    <a:t>1º</a:t>
                  </a:r>
                  <a:endParaRPr sz="1400" b="0" i="0" u="none" strike="noStrike" cap="none">
                    <a:solidFill>
                      <a:srgbClr val="000000"/>
                    </a:solidFill>
                    <a:latin typeface="Arial"/>
                    <a:ea typeface="Arial"/>
                    <a:cs typeface="Arial"/>
                    <a:sym typeface="Arial"/>
                  </a:endParaRPr>
                </a:p>
                <a:p>
                  <a:pPr marL="0" marR="38100" lvl="0" indent="0" algn="l" rtl="0">
                    <a:lnSpc>
                      <a:spcPct val="128571"/>
                    </a:lnSpc>
                    <a:spcBef>
                      <a:spcPts val="0"/>
                    </a:spcBef>
                    <a:spcAft>
                      <a:spcPts val="0"/>
                    </a:spcAft>
                    <a:buClr>
                      <a:srgbClr val="000000"/>
                    </a:buClr>
                    <a:buSzPts val="2400"/>
                    <a:buFont typeface="Arial"/>
                    <a:buNone/>
                  </a:pPr>
                  <a:r>
                    <a:rPr lang="pt-BR" sz="2400" b="1" i="0" u="none" strike="noStrike" cap="none">
                      <a:solidFill>
                        <a:srgbClr val="999999"/>
                      </a:solidFill>
                      <a:latin typeface="Consolas"/>
                      <a:ea typeface="Consolas"/>
                      <a:cs typeface="Consolas"/>
                      <a:sym typeface="Consolas"/>
                    </a:rPr>
                    <a:t>2º</a:t>
                  </a:r>
                  <a:endParaRPr sz="1400" b="0" i="0" u="none" strike="noStrike" cap="none">
                    <a:solidFill>
                      <a:srgbClr val="000000"/>
                    </a:solidFill>
                    <a:latin typeface="Arial"/>
                    <a:ea typeface="Arial"/>
                    <a:cs typeface="Arial"/>
                    <a:sym typeface="Arial"/>
                  </a:endParaRPr>
                </a:p>
                <a:p>
                  <a:pPr marL="0" marR="38100" lvl="0" indent="0" algn="l" rtl="0">
                    <a:lnSpc>
                      <a:spcPct val="128571"/>
                    </a:lnSpc>
                    <a:spcBef>
                      <a:spcPts val="0"/>
                    </a:spcBef>
                    <a:spcAft>
                      <a:spcPts val="0"/>
                    </a:spcAft>
                    <a:buClr>
                      <a:srgbClr val="000000"/>
                    </a:buClr>
                    <a:buSzPts val="2400"/>
                    <a:buFont typeface="Arial"/>
                    <a:buNone/>
                  </a:pPr>
                  <a:r>
                    <a:rPr lang="pt-BR" sz="2400" b="1" i="0" u="none" strike="noStrike" cap="none">
                      <a:solidFill>
                        <a:srgbClr val="999999"/>
                      </a:solidFill>
                      <a:latin typeface="Consolas"/>
                      <a:ea typeface="Consolas"/>
                      <a:cs typeface="Consolas"/>
                      <a:sym typeface="Consolas"/>
                    </a:rPr>
                    <a:t>3º</a:t>
                  </a:r>
                  <a:endParaRPr sz="1400" b="0" i="0" u="none" strike="noStrike" cap="none">
                    <a:solidFill>
                      <a:srgbClr val="000000"/>
                    </a:solidFill>
                    <a:latin typeface="Arial"/>
                    <a:ea typeface="Arial"/>
                    <a:cs typeface="Arial"/>
                    <a:sym typeface="Arial"/>
                  </a:endParaRPr>
                </a:p>
              </p:txBody>
            </p:sp>
          </p:grpSp>
        </p:grpSp>
      </p:grpSp>
      <p:sp>
        <p:nvSpPr>
          <p:cNvPr id="561" name="Google Shape;561;p59"/>
          <p:cNvSpPr txBox="1"/>
          <p:nvPr/>
        </p:nvSpPr>
        <p:spPr>
          <a:xfrm>
            <a:off x="515800" y="297825"/>
            <a:ext cx="30576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IMPORTANTE</a:t>
            </a:r>
            <a:endParaRPr sz="3600" b="0" i="0" u="none" strike="noStrike" cap="none">
              <a:solidFill>
                <a:srgbClr val="000000"/>
              </a:solidFill>
              <a:latin typeface="Arial"/>
              <a:ea typeface="Arial"/>
              <a:cs typeface="Arial"/>
              <a:sym typeface="Arial"/>
            </a:endParaRPr>
          </a:p>
        </p:txBody>
      </p:sp>
      <p:sp>
        <p:nvSpPr>
          <p:cNvPr id="562" name="Google Shape;562;p59"/>
          <p:cNvSpPr txBox="1"/>
          <p:nvPr/>
        </p:nvSpPr>
        <p:spPr>
          <a:xfrm>
            <a:off x="515800" y="890300"/>
            <a:ext cx="5532000" cy="3589200"/>
          </a:xfrm>
          <a:prstGeom prst="rect">
            <a:avLst/>
          </a:prstGeom>
          <a:noFill/>
          <a:ln>
            <a:noFill/>
          </a:ln>
        </p:spPr>
        <p:txBody>
          <a:bodyPr spcFirstLastPara="1" wrap="square" lIns="91425" tIns="91425" rIns="91425" bIns="91425" anchor="ctr" anchorCtr="0">
            <a:noAutofit/>
          </a:bodyPr>
          <a:lstStyle/>
          <a:p>
            <a:pPr marL="0" marR="38100" lvl="0" indent="0" algn="just" rtl="0">
              <a:lnSpc>
                <a:spcPct val="150000"/>
              </a:lnSpc>
              <a:spcBef>
                <a:spcPts val="0"/>
              </a:spcBef>
              <a:spcAft>
                <a:spcPts val="0"/>
              </a:spcAft>
              <a:buClr>
                <a:srgbClr val="000000"/>
              </a:buClr>
              <a:buSzPts val="1100"/>
              <a:buFont typeface="Arial"/>
              <a:buNone/>
            </a:pP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As </a:t>
            </a:r>
            <a:r>
              <a:rPr lang="pt-BR" sz="1800" b="1" i="0" u="none" strike="noStrike" cap="none">
                <a:solidFill>
                  <a:srgbClr val="000000"/>
                </a:solidFill>
                <a:highlight>
                  <a:srgbClr val="FFFFFF"/>
                </a:highlight>
                <a:latin typeface="Helvetica Neue"/>
                <a:ea typeface="Helvetica Neue"/>
                <a:cs typeface="Helvetica Neue"/>
                <a:sym typeface="Helvetica Neue"/>
              </a:rPr>
              <a:t>sentenças </a:t>
            </a: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têm uma </a:t>
            </a:r>
            <a:r>
              <a:rPr lang="pt-BR" sz="1800" b="1" i="0" u="none" strike="noStrike" cap="none">
                <a:solidFill>
                  <a:srgbClr val="000000"/>
                </a:solidFill>
                <a:highlight>
                  <a:srgbClr val="FFFFFF"/>
                </a:highlight>
                <a:latin typeface="Helvetica Neue"/>
                <a:ea typeface="Helvetica Neue"/>
                <a:cs typeface="Helvetica Neue"/>
                <a:sym typeface="Helvetica Neue"/>
              </a:rPr>
              <a:t>ordem </a:t>
            </a: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para seu correto funcionamento.</a:t>
            </a:r>
            <a:endParaRPr sz="1800" b="0" i="0" u="none" strike="noStrike" cap="none">
              <a:solidFill>
                <a:srgbClr val="000000"/>
              </a:solidFill>
              <a:highlight>
                <a:srgbClr val="FFFFFF"/>
              </a:highlight>
              <a:latin typeface="Helvetica Neue Light"/>
              <a:ea typeface="Helvetica Neue Light"/>
              <a:cs typeface="Helvetica Neue Light"/>
              <a:sym typeface="Helvetica Neue Light"/>
            </a:endParaRPr>
          </a:p>
          <a:p>
            <a:pPr marL="0" marR="38100" lvl="0" indent="0" algn="just" rtl="0">
              <a:lnSpc>
                <a:spcPct val="150000"/>
              </a:lnSpc>
              <a:spcBef>
                <a:spcPts val="0"/>
              </a:spcBef>
              <a:spcAft>
                <a:spcPts val="0"/>
              </a:spcAft>
              <a:buClr>
                <a:srgbClr val="000000"/>
              </a:buClr>
              <a:buSzPts val="1100"/>
              <a:buFont typeface="Arial"/>
              <a:buNone/>
            </a:pPr>
            <a:endParaRPr sz="1800" b="0" i="0" u="none" strike="noStrike" cap="none">
              <a:solidFill>
                <a:srgbClr val="000000"/>
              </a:solidFill>
              <a:highlight>
                <a:srgbClr val="FFFFFF"/>
              </a:highlight>
              <a:latin typeface="Helvetica Neue Light"/>
              <a:ea typeface="Helvetica Neue Light"/>
              <a:cs typeface="Helvetica Neue Light"/>
              <a:sym typeface="Helvetica Neue Light"/>
            </a:endParaRPr>
          </a:p>
          <a:p>
            <a:pPr marL="0" marR="38100" lvl="0" indent="0" algn="just" rtl="0">
              <a:lnSpc>
                <a:spcPct val="150000"/>
              </a:lnSpc>
              <a:spcBef>
                <a:spcPts val="0"/>
              </a:spcBef>
              <a:spcAft>
                <a:spcPts val="0"/>
              </a:spcAft>
              <a:buClr>
                <a:srgbClr val="000000"/>
              </a:buClr>
              <a:buSzPts val="1100"/>
              <a:buFont typeface="Arial"/>
              <a:buNone/>
            </a:pP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Quando temos uma </a:t>
            </a:r>
            <a:r>
              <a:rPr lang="pt-BR" sz="1800" b="1" i="0" u="none" strike="noStrike" cap="none">
                <a:solidFill>
                  <a:srgbClr val="000000"/>
                </a:solidFill>
                <a:highlight>
                  <a:srgbClr val="3CEFAB"/>
                </a:highlight>
                <a:latin typeface="Helvetica Neue"/>
                <a:ea typeface="Helvetica Neue"/>
                <a:cs typeface="Helvetica Neue"/>
                <a:sym typeface="Helvetica Neue"/>
              </a:rPr>
              <a:t>sintaxe </a:t>
            </a:r>
            <a:r>
              <a:rPr lang="pt-BR" sz="1800" b="0" i="0" u="none" strike="noStrike" cap="none">
                <a:solidFill>
                  <a:srgbClr val="000000"/>
                </a:solidFill>
                <a:highlight>
                  <a:srgbClr val="3CEFAB"/>
                </a:highlight>
                <a:latin typeface="Helvetica Neue Light"/>
                <a:ea typeface="Helvetica Neue Light"/>
                <a:cs typeface="Helvetica Neue Light"/>
                <a:sym typeface="Helvetica Neue Light"/>
              </a:rPr>
              <a:t>incorreta, o </a:t>
            </a:r>
            <a:r>
              <a:rPr lang="pt-BR" sz="1800" b="1" i="0" u="none" strike="noStrike" cap="none">
                <a:solidFill>
                  <a:srgbClr val="000000"/>
                </a:solidFill>
                <a:highlight>
                  <a:srgbClr val="3CEFAB"/>
                </a:highlight>
                <a:latin typeface="Helvetica Neue"/>
                <a:ea typeface="Helvetica Neue"/>
                <a:cs typeface="Helvetica Neue"/>
                <a:sym typeface="Helvetica Neue"/>
              </a:rPr>
              <a:t>SGBD </a:t>
            </a:r>
            <a:r>
              <a:rPr lang="pt-BR" sz="1800" b="0" i="0" u="none" strike="noStrike" cap="none">
                <a:solidFill>
                  <a:srgbClr val="000000"/>
                </a:solidFill>
                <a:highlight>
                  <a:srgbClr val="3CEFAB"/>
                </a:highlight>
                <a:latin typeface="Helvetica Neue Light"/>
                <a:ea typeface="Helvetica Neue Light"/>
                <a:cs typeface="Helvetica Neue Light"/>
                <a:sym typeface="Helvetica Neue Light"/>
              </a:rPr>
              <a:t>nos apresenta o erro</a:t>
            </a:r>
            <a:r>
              <a:rPr lang="pt-BR" sz="1800" b="0" i="0" u="none" strike="noStrike" cap="none">
                <a:solidFill>
                  <a:srgbClr val="000000"/>
                </a:solidFill>
                <a:highlight>
                  <a:srgbClr val="FFFFFF"/>
                </a:highlight>
                <a:latin typeface="Helvetica Neue Light"/>
                <a:ea typeface="Helvetica Neue Light"/>
                <a:cs typeface="Helvetica Neue Light"/>
                <a:sym typeface="Helvetica Neue Light"/>
              </a:rPr>
              <a:t> e, na maioria dos casos, faz isso de forma explícita.</a:t>
            </a:r>
            <a:endParaRPr sz="1800" b="0" i="0" u="none" strike="noStrike" cap="none">
              <a:solidFill>
                <a:srgbClr val="000000"/>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7" name="Google Shape;537;p65"/>
          <p:cNvSpPr txBox="1"/>
          <p:nvPr/>
        </p:nvSpPr>
        <p:spPr>
          <a:xfrm>
            <a:off x="621975" y="224625"/>
            <a:ext cx="60681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Componentes</a:t>
            </a:r>
            <a:endParaRPr sz="3600" b="0" i="0" u="none" strike="noStrike" cap="none">
              <a:solidFill>
                <a:srgbClr val="000000"/>
              </a:solidFill>
              <a:latin typeface="Arial"/>
              <a:ea typeface="Arial"/>
              <a:cs typeface="Arial"/>
              <a:sym typeface="Arial"/>
            </a:endParaRPr>
          </a:p>
        </p:txBody>
      </p:sp>
      <p:grpSp>
        <p:nvGrpSpPr>
          <p:cNvPr id="538" name="Google Shape;538;p65"/>
          <p:cNvGrpSpPr/>
          <p:nvPr/>
        </p:nvGrpSpPr>
        <p:grpSpPr>
          <a:xfrm>
            <a:off x="308602" y="1472975"/>
            <a:ext cx="1976100" cy="2086025"/>
            <a:chOff x="1805450" y="1472975"/>
            <a:chExt cx="1976100" cy="2086025"/>
          </a:xfrm>
        </p:grpSpPr>
        <p:sp>
          <p:nvSpPr>
            <p:cNvPr id="539" name="Google Shape;539;p65"/>
            <p:cNvSpPr txBox="1"/>
            <p:nvPr/>
          </p:nvSpPr>
          <p:spPr>
            <a:xfrm>
              <a:off x="1805450" y="2398300"/>
              <a:ext cx="1976100" cy="1160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600"/>
                <a:buFont typeface="Arial"/>
                <a:buNone/>
              </a:pPr>
              <a:r>
                <a:rPr lang="pt-BR" sz="1600" b="1" i="0" u="none" strike="noStrike" cap="none">
                  <a:solidFill>
                    <a:srgbClr val="222222"/>
                  </a:solidFill>
                  <a:latin typeface="Helvetica Neue"/>
                  <a:ea typeface="Helvetica Neue"/>
                  <a:cs typeface="Helvetica Neue"/>
                  <a:sym typeface="Helvetica Neue"/>
                </a:rPr>
                <a:t>Retângulos: </a:t>
              </a:r>
              <a:r>
                <a:rPr lang="pt-BR" sz="1600" b="0" i="0" u="none" strike="noStrike" cap="none">
                  <a:solidFill>
                    <a:srgbClr val="222222"/>
                  </a:solidFill>
                  <a:latin typeface="Helvetica Neue"/>
                  <a:ea typeface="Helvetica Neue"/>
                  <a:cs typeface="Helvetica Neue"/>
                  <a:sym typeface="Helvetica Neue"/>
                </a:rPr>
                <a:t>representam </a:t>
              </a:r>
              <a:r>
                <a:rPr lang="pt-BR" sz="1600" b="1" i="0" u="none" strike="noStrike" cap="none">
                  <a:solidFill>
                    <a:srgbClr val="222222"/>
                  </a:solidFill>
                  <a:latin typeface="Helvetica Neue"/>
                  <a:ea typeface="Helvetica Neue"/>
                  <a:cs typeface="Helvetica Neue"/>
                  <a:sym typeface="Helvetica Neue"/>
                </a:rPr>
                <a:t>conjuntos</a:t>
              </a:r>
              <a:r>
                <a:rPr lang="pt-BR" sz="1600" b="0" i="0" u="none" strike="noStrike" cap="none">
                  <a:solidFill>
                    <a:srgbClr val="222222"/>
                  </a:solidFill>
                  <a:latin typeface="Helvetica Neue"/>
                  <a:ea typeface="Helvetica Neue"/>
                  <a:cs typeface="Helvetica Neue"/>
                  <a:sym typeface="Helvetica Neue"/>
                </a:rPr>
                <a:t> de entidades</a:t>
              </a:r>
              <a:r>
                <a:rPr lang="pt-BR" sz="1600" b="0" i="0" u="none" strike="noStrike" cap="none">
                  <a:solidFill>
                    <a:srgbClr val="222222"/>
                  </a:solidFill>
                  <a:latin typeface="Helvetica Neue Light"/>
                  <a:ea typeface="Helvetica Neue Light"/>
                  <a:cs typeface="Helvetica Neue Light"/>
                  <a:sym typeface="Helvetica Neue Light"/>
                </a:rPr>
                <a:t>.</a:t>
              </a:r>
              <a:endParaRPr sz="2200" b="0" i="0" u="none" strike="noStrike" cap="none">
                <a:solidFill>
                  <a:srgbClr val="222222"/>
                </a:solidFill>
                <a:latin typeface="Helvetica Neue Light"/>
                <a:ea typeface="Helvetica Neue Light"/>
                <a:cs typeface="Helvetica Neue Light"/>
                <a:sym typeface="Helvetica Neue Light"/>
              </a:endParaRPr>
            </a:p>
          </p:txBody>
        </p:sp>
        <p:sp>
          <p:nvSpPr>
            <p:cNvPr id="540" name="Google Shape;540;p65"/>
            <p:cNvSpPr/>
            <p:nvPr/>
          </p:nvSpPr>
          <p:spPr>
            <a:xfrm>
              <a:off x="2045498" y="1472975"/>
              <a:ext cx="1371600" cy="330600"/>
            </a:xfrm>
            <a:prstGeom prst="rect">
              <a:avLst/>
            </a:prstGeom>
            <a:solidFill>
              <a:srgbClr val="3CEFA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FF00"/>
                </a:solidFill>
                <a:highlight>
                  <a:srgbClr val="00FF00"/>
                </a:highlight>
                <a:latin typeface="Arial"/>
                <a:ea typeface="Arial"/>
                <a:cs typeface="Arial"/>
                <a:sym typeface="Arial"/>
              </a:endParaRPr>
            </a:p>
          </p:txBody>
        </p:sp>
      </p:grpSp>
      <p:grpSp>
        <p:nvGrpSpPr>
          <p:cNvPr id="541" name="Google Shape;541;p65"/>
          <p:cNvGrpSpPr/>
          <p:nvPr/>
        </p:nvGrpSpPr>
        <p:grpSpPr>
          <a:xfrm>
            <a:off x="2407925" y="1396775"/>
            <a:ext cx="1757400" cy="2313250"/>
            <a:chOff x="5921575" y="1396775"/>
            <a:chExt cx="1757400" cy="2313250"/>
          </a:xfrm>
        </p:grpSpPr>
        <p:sp>
          <p:nvSpPr>
            <p:cNvPr id="542" name="Google Shape;542;p65"/>
            <p:cNvSpPr txBox="1"/>
            <p:nvPr/>
          </p:nvSpPr>
          <p:spPr>
            <a:xfrm>
              <a:off x="5921575" y="2241825"/>
              <a:ext cx="1757400" cy="14682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600"/>
                <a:buFont typeface="Arial"/>
                <a:buNone/>
              </a:pPr>
              <a:r>
                <a:rPr lang="pt-BR" sz="1600" b="1" i="0" u="none" strike="noStrike" cap="none">
                  <a:solidFill>
                    <a:srgbClr val="222222"/>
                  </a:solidFill>
                  <a:latin typeface="Helvetica Neue"/>
                  <a:ea typeface="Helvetica Neue"/>
                  <a:cs typeface="Helvetica Neue"/>
                  <a:sym typeface="Helvetica Neue"/>
                </a:rPr>
                <a:t>Elipses</a:t>
              </a:r>
              <a:r>
                <a:rPr lang="pt-BR" sz="1600" b="0" i="0" u="none" strike="noStrike" cap="none">
                  <a:solidFill>
                    <a:srgbClr val="222222"/>
                  </a:solidFill>
                  <a:latin typeface="Helvetica Neue Light"/>
                  <a:ea typeface="Helvetica Neue Light"/>
                  <a:cs typeface="Helvetica Neue Light"/>
                  <a:sym typeface="Helvetica Neue Light"/>
                </a:rPr>
                <a:t>: representam </a:t>
              </a:r>
              <a:r>
                <a:rPr lang="pt-BR" sz="1600" b="1" i="0" u="none" strike="noStrike" cap="none">
                  <a:solidFill>
                    <a:srgbClr val="222222"/>
                  </a:solidFill>
                  <a:latin typeface="Helvetica Neue Light"/>
                  <a:ea typeface="Helvetica Neue Light"/>
                  <a:cs typeface="Helvetica Neue Light"/>
                  <a:sym typeface="Helvetica Neue Light"/>
                </a:rPr>
                <a:t>atributos</a:t>
              </a:r>
              <a:r>
                <a:rPr lang="pt-BR" sz="1600" b="0" i="0" u="none" strike="noStrike" cap="none">
                  <a:solidFill>
                    <a:srgbClr val="222222"/>
                  </a:solidFill>
                  <a:latin typeface="Helvetica Neue Light"/>
                  <a:ea typeface="Helvetica Neue Light"/>
                  <a:cs typeface="Helvetica Neue Light"/>
                  <a:sym typeface="Helvetica Neue Light"/>
                </a:rPr>
                <a:t>, na maioria dos casos, a chave candidata. </a:t>
              </a:r>
              <a:endParaRPr sz="2200" b="0" i="0" u="none" strike="noStrike" cap="none">
                <a:solidFill>
                  <a:srgbClr val="222222"/>
                </a:solidFill>
                <a:latin typeface="Helvetica Neue Light"/>
                <a:ea typeface="Helvetica Neue Light"/>
                <a:cs typeface="Helvetica Neue Light"/>
                <a:sym typeface="Helvetica Neue Light"/>
              </a:endParaRPr>
            </a:p>
          </p:txBody>
        </p:sp>
        <p:sp>
          <p:nvSpPr>
            <p:cNvPr id="543" name="Google Shape;543;p65"/>
            <p:cNvSpPr/>
            <p:nvPr/>
          </p:nvSpPr>
          <p:spPr>
            <a:xfrm>
              <a:off x="6094674" y="1396775"/>
              <a:ext cx="1411200" cy="420600"/>
            </a:xfrm>
            <a:prstGeom prst="ellipse">
              <a:avLst/>
            </a:prstGeom>
            <a:solidFill>
              <a:srgbClr val="EF89D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grpSp>
      <p:sp>
        <p:nvSpPr>
          <p:cNvPr id="544" name="Google Shape;544;p65"/>
          <p:cNvSpPr txBox="1"/>
          <p:nvPr/>
        </p:nvSpPr>
        <p:spPr>
          <a:xfrm>
            <a:off x="4614524" y="2235920"/>
            <a:ext cx="1769173" cy="19446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600"/>
              <a:buFont typeface="Arial"/>
              <a:buNone/>
            </a:pPr>
            <a:r>
              <a:rPr lang="pt-BR" sz="1600" b="1" i="0" u="none" strike="noStrike" cap="none">
                <a:solidFill>
                  <a:srgbClr val="222222"/>
                </a:solidFill>
                <a:latin typeface="Helvetica Neue"/>
                <a:ea typeface="Helvetica Neue"/>
                <a:cs typeface="Helvetica Neue"/>
                <a:sym typeface="Helvetica Neue"/>
              </a:rPr>
              <a:t>Losangos: </a:t>
            </a:r>
            <a:r>
              <a:rPr lang="pt-BR" sz="1600" b="0" i="0" u="none" strike="noStrike" cap="none">
                <a:solidFill>
                  <a:srgbClr val="222222"/>
                </a:solidFill>
                <a:latin typeface="Helvetica Neue"/>
                <a:ea typeface="Helvetica Neue"/>
                <a:cs typeface="Helvetica Neue"/>
                <a:sym typeface="Helvetica Neue"/>
              </a:rPr>
              <a:t>representam </a:t>
            </a:r>
            <a:r>
              <a:rPr lang="pt-BR" sz="1600" b="1" i="0" u="none" strike="noStrike" cap="none">
                <a:solidFill>
                  <a:srgbClr val="222222"/>
                </a:solidFill>
                <a:latin typeface="Helvetica Neue"/>
                <a:ea typeface="Helvetica Neue"/>
                <a:cs typeface="Helvetica Neue"/>
                <a:sym typeface="Helvetica Neue"/>
              </a:rPr>
              <a:t>ações</a:t>
            </a:r>
            <a:r>
              <a:rPr lang="pt-BR" sz="1600" b="0" i="0" u="none" strike="noStrike" cap="none">
                <a:solidFill>
                  <a:srgbClr val="222222"/>
                </a:solidFill>
                <a:latin typeface="Helvetica Neue"/>
                <a:ea typeface="Helvetica Neue"/>
                <a:cs typeface="Helvetica Neue"/>
                <a:sym typeface="Helvetica Neue"/>
              </a:rPr>
              <a:t> que permitem relações entre tabelas</a:t>
            </a:r>
            <a:r>
              <a:rPr lang="pt-BR" sz="1600" b="0" i="0" u="none" strike="noStrike" cap="none">
                <a:solidFill>
                  <a:srgbClr val="222222"/>
                </a:solidFill>
                <a:latin typeface="Helvetica Neue Light"/>
                <a:ea typeface="Helvetica Neue Light"/>
                <a:cs typeface="Helvetica Neue Light"/>
                <a:sym typeface="Helvetica Neue Light"/>
              </a:rPr>
              <a:t>.</a:t>
            </a:r>
            <a:endParaRPr sz="1600" b="0" i="0" u="none" strike="noStrike" cap="none">
              <a:solidFill>
                <a:srgbClr val="222222"/>
              </a:solidFill>
              <a:latin typeface="Helvetica Neue Light"/>
              <a:ea typeface="Helvetica Neue Light"/>
              <a:cs typeface="Helvetica Neue Light"/>
              <a:sym typeface="Helvetica Neue Light"/>
            </a:endParaRPr>
          </a:p>
        </p:txBody>
      </p:sp>
      <p:sp>
        <p:nvSpPr>
          <p:cNvPr id="545" name="Google Shape;545;p65"/>
          <p:cNvSpPr/>
          <p:nvPr/>
        </p:nvSpPr>
        <p:spPr>
          <a:xfrm>
            <a:off x="4776401" y="1396775"/>
            <a:ext cx="1463400" cy="464700"/>
          </a:xfrm>
          <a:prstGeom prst="diamond">
            <a:avLst/>
          </a:prstGeom>
          <a:solidFill>
            <a:srgbClr val="E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65"/>
          <p:cNvSpPr txBox="1"/>
          <p:nvPr/>
        </p:nvSpPr>
        <p:spPr>
          <a:xfrm>
            <a:off x="6725425" y="2240917"/>
            <a:ext cx="1757400" cy="19446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600"/>
              <a:buFont typeface="Arial"/>
              <a:buNone/>
            </a:pPr>
            <a:r>
              <a:rPr lang="pt-BR" sz="1600" b="1" i="0" u="none" strike="noStrike" cap="none">
                <a:solidFill>
                  <a:srgbClr val="222222"/>
                </a:solidFill>
                <a:latin typeface="Helvetica Neue"/>
                <a:ea typeface="Helvetica Neue"/>
                <a:cs typeface="Helvetica Neue"/>
                <a:sym typeface="Helvetica Neue"/>
              </a:rPr>
              <a:t>Linhas</a:t>
            </a:r>
            <a:r>
              <a:rPr lang="pt-BR" sz="1600" b="0" i="0" u="none" strike="noStrike" cap="none">
                <a:solidFill>
                  <a:srgbClr val="222222"/>
                </a:solidFill>
                <a:latin typeface="Helvetica Neue Light"/>
                <a:ea typeface="Helvetica Neue Light"/>
                <a:cs typeface="Helvetica Neue Light"/>
                <a:sym typeface="Helvetica Neue Light"/>
              </a:rPr>
              <a:t>: representam a </a:t>
            </a:r>
            <a:r>
              <a:rPr lang="pt-BR" sz="1600" b="1" i="0" u="none" strike="noStrike" cap="none">
                <a:solidFill>
                  <a:srgbClr val="222222"/>
                </a:solidFill>
                <a:latin typeface="Helvetica Neue"/>
                <a:ea typeface="Helvetica Neue"/>
                <a:cs typeface="Helvetica Neue"/>
                <a:sym typeface="Helvetica Neue"/>
              </a:rPr>
              <a:t>união </a:t>
            </a:r>
            <a:r>
              <a:rPr lang="pt-BR" sz="1600" b="0" i="0" u="none" strike="noStrike" cap="none">
                <a:solidFill>
                  <a:srgbClr val="222222"/>
                </a:solidFill>
                <a:latin typeface="Helvetica Neue Light"/>
                <a:ea typeface="Helvetica Neue Light"/>
                <a:cs typeface="Helvetica Neue Light"/>
                <a:sym typeface="Helvetica Neue Light"/>
              </a:rPr>
              <a:t>entre ações e entidades.</a:t>
            </a:r>
            <a:endParaRPr sz="1400" b="0" i="0" u="none" strike="noStrike" cap="none">
              <a:solidFill>
                <a:srgbClr val="000000"/>
              </a:solidFill>
              <a:latin typeface="Arial"/>
              <a:ea typeface="Arial"/>
              <a:cs typeface="Arial"/>
              <a:sym typeface="Arial"/>
            </a:endParaRPr>
          </a:p>
        </p:txBody>
      </p:sp>
      <p:cxnSp>
        <p:nvCxnSpPr>
          <p:cNvPr id="547" name="Google Shape;547;p65"/>
          <p:cNvCxnSpPr/>
          <p:nvPr/>
        </p:nvCxnSpPr>
        <p:spPr>
          <a:xfrm flipH="1">
            <a:off x="7346550" y="1390475"/>
            <a:ext cx="889800" cy="477300"/>
          </a:xfrm>
          <a:prstGeom prst="straightConnector1">
            <a:avLst/>
          </a:prstGeom>
          <a:noFill/>
          <a:ln w="38100" cap="flat" cmpd="sng">
            <a:solidFill>
              <a:srgbClr val="00FFFF"/>
            </a:solidFill>
            <a:prstDash val="solid"/>
            <a:round/>
            <a:headEnd type="oval" w="med" len="med"/>
            <a:tailEnd type="oval" w="med" len="med"/>
          </a:ln>
        </p:spPr>
      </p:cxnSp>
      <p:cxnSp>
        <p:nvCxnSpPr>
          <p:cNvPr id="548" name="Google Shape;548;p65"/>
          <p:cNvCxnSpPr/>
          <p:nvPr/>
        </p:nvCxnSpPr>
        <p:spPr>
          <a:xfrm>
            <a:off x="2203175" y="1239525"/>
            <a:ext cx="0" cy="3257700"/>
          </a:xfrm>
          <a:prstGeom prst="straightConnector1">
            <a:avLst/>
          </a:prstGeom>
          <a:noFill/>
          <a:ln w="9525" cap="flat" cmpd="sng">
            <a:solidFill>
              <a:schemeClr val="lt2"/>
            </a:solidFill>
            <a:prstDash val="solid"/>
            <a:round/>
            <a:headEnd type="none" w="sm" len="sm"/>
            <a:tailEnd type="none" w="sm" len="sm"/>
          </a:ln>
        </p:spPr>
      </p:cxnSp>
      <p:cxnSp>
        <p:nvCxnSpPr>
          <p:cNvPr id="549" name="Google Shape;549;p65"/>
          <p:cNvCxnSpPr/>
          <p:nvPr/>
        </p:nvCxnSpPr>
        <p:spPr>
          <a:xfrm>
            <a:off x="4370075" y="1239525"/>
            <a:ext cx="0" cy="3257700"/>
          </a:xfrm>
          <a:prstGeom prst="straightConnector1">
            <a:avLst/>
          </a:prstGeom>
          <a:noFill/>
          <a:ln w="9525" cap="flat" cmpd="sng">
            <a:solidFill>
              <a:schemeClr val="lt2"/>
            </a:solidFill>
            <a:prstDash val="solid"/>
            <a:round/>
            <a:headEnd type="none" w="sm" len="sm"/>
            <a:tailEnd type="none" w="sm" len="sm"/>
          </a:ln>
        </p:spPr>
      </p:cxnSp>
      <p:cxnSp>
        <p:nvCxnSpPr>
          <p:cNvPr id="550" name="Google Shape;550;p65"/>
          <p:cNvCxnSpPr/>
          <p:nvPr/>
        </p:nvCxnSpPr>
        <p:spPr>
          <a:xfrm>
            <a:off x="6588450" y="1239525"/>
            <a:ext cx="0" cy="3257700"/>
          </a:xfrm>
          <a:prstGeom prst="straightConnector1">
            <a:avLst/>
          </a:prstGeom>
          <a:noFill/>
          <a:ln w="9525" cap="flat" cmpd="sng">
            <a:solidFill>
              <a:schemeClr val="lt2"/>
            </a:solidFill>
            <a:prstDash val="solid"/>
            <a:round/>
            <a:headEnd type="none" w="sm" len="sm"/>
            <a:tailEnd type="none" w="sm" len="sm"/>
          </a:ln>
        </p:spPr>
      </p:cxnSp>
      <p:pic>
        <p:nvPicPr>
          <p:cNvPr id="551" name="Google Shape;551;p65"/>
          <p:cNvPicPr preferRelativeResize="0"/>
          <p:nvPr/>
        </p:nvPicPr>
        <p:blipFill rotWithShape="1">
          <a:blip r:embed="rId3">
            <a:alphaModFix/>
          </a:blip>
          <a:srcRect/>
          <a:stretch/>
        </p:blipFill>
        <p:spPr>
          <a:xfrm>
            <a:off x="8173000" y="201850"/>
            <a:ext cx="753075" cy="7530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4"/>
        <p:cNvGrpSpPr/>
        <p:nvPr/>
      </p:nvGrpSpPr>
      <p:grpSpPr>
        <a:xfrm>
          <a:off x="0" y="0"/>
          <a:ext cx="0" cy="0"/>
          <a:chOff x="0" y="0"/>
          <a:chExt cx="0" cy="0"/>
        </a:xfrm>
      </p:grpSpPr>
      <p:sp>
        <p:nvSpPr>
          <p:cNvPr id="786" name="Google Shape;786;p87"/>
          <p:cNvSpPr txBox="1"/>
          <p:nvPr/>
        </p:nvSpPr>
        <p:spPr>
          <a:xfrm>
            <a:off x="1956450" y="2077200"/>
            <a:ext cx="5231100" cy="98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pt-BR" sz="4800" b="0" i="1" u="none" strike="noStrike" cap="none" dirty="0">
                <a:solidFill>
                  <a:srgbClr val="E0FF00"/>
                </a:solidFill>
                <a:latin typeface="Anton"/>
                <a:ea typeface="Anton"/>
                <a:cs typeface="Anton"/>
                <a:sym typeface="Anton"/>
              </a:rPr>
              <a:t>MUITO OBRIGADA</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8" name="Google Shape;558;p66"/>
          <p:cNvSpPr txBox="1"/>
          <p:nvPr/>
        </p:nvSpPr>
        <p:spPr>
          <a:xfrm>
            <a:off x="621975" y="224625"/>
            <a:ext cx="60681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Componentes</a:t>
            </a:r>
            <a:endParaRPr sz="3600" b="0" i="0" u="none" strike="noStrike" cap="none">
              <a:solidFill>
                <a:srgbClr val="000000"/>
              </a:solidFill>
              <a:latin typeface="Arial"/>
              <a:ea typeface="Arial"/>
              <a:cs typeface="Arial"/>
              <a:sym typeface="Arial"/>
            </a:endParaRPr>
          </a:p>
        </p:txBody>
      </p:sp>
      <p:sp>
        <p:nvSpPr>
          <p:cNvPr id="559" name="Google Shape;559;p66"/>
          <p:cNvSpPr txBox="1"/>
          <p:nvPr/>
        </p:nvSpPr>
        <p:spPr>
          <a:xfrm>
            <a:off x="900125" y="1058000"/>
            <a:ext cx="7303800" cy="33894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21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Com esses quatro componentes, estamos preparados para construir um </a:t>
            </a:r>
            <a:r>
              <a:rPr lang="pt-BR" sz="1800" b="1" i="0" u="none" strike="noStrike" cap="none">
                <a:solidFill>
                  <a:srgbClr val="222222"/>
                </a:solidFill>
                <a:highlight>
                  <a:srgbClr val="3CEFAB"/>
                </a:highlight>
                <a:latin typeface="Helvetica Neue"/>
                <a:ea typeface="Helvetica Neue"/>
                <a:cs typeface="Helvetica Neue"/>
                <a:sym typeface="Helvetica Neue"/>
              </a:rPr>
              <a:t>Diagrama Entidade-Relacionamento</a:t>
            </a:r>
            <a:r>
              <a:rPr lang="pt-BR" sz="1800" b="0" i="0" u="none" strike="noStrike" cap="none">
                <a:solidFill>
                  <a:srgbClr val="222222"/>
                </a:solidFill>
                <a:latin typeface="Helvetica Neue Light"/>
                <a:ea typeface="Helvetica Neue Light"/>
                <a:cs typeface="Helvetica Neue Light"/>
                <a:sym typeface="Helvetica Neue Light"/>
              </a:rPr>
              <a:t>, que nos permita unir cada elemento de uma tabela com um ou mais elementos de outras tabelas contidas na mesmo banco de dados.</a:t>
            </a:r>
            <a:endParaRPr sz="14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100"/>
              <a:buFont typeface="Arial"/>
              <a:buNone/>
            </a:pPr>
            <a:endParaRPr sz="1800" b="0" i="0" u="none" strike="noStrike" cap="none">
              <a:solidFill>
                <a:srgbClr val="222222"/>
              </a:solidFill>
              <a:latin typeface="Helvetica Neue Light"/>
              <a:ea typeface="Helvetica Neue Light"/>
              <a:cs typeface="Helvetica Neue Light"/>
              <a:sym typeface="Helvetica Neue Light"/>
            </a:endParaRPr>
          </a:p>
          <a:p>
            <a:pPr marL="0" marR="0" lvl="0" indent="0" algn="ctr" rtl="0">
              <a:lnSpc>
                <a:spcPct val="150000"/>
              </a:lnSpc>
              <a:spcBef>
                <a:spcPts val="0"/>
              </a:spcBef>
              <a:spcAft>
                <a:spcPts val="0"/>
              </a:spcAft>
              <a:buClr>
                <a:srgbClr val="000000"/>
              </a:buClr>
              <a:buSzPts val="2100"/>
              <a:buFont typeface="Arial"/>
              <a:buNone/>
            </a:pPr>
            <a:r>
              <a:rPr lang="pt-BR" sz="1800" b="0" i="0" u="none" strike="noStrike" cap="none">
                <a:solidFill>
                  <a:srgbClr val="222222"/>
                </a:solidFill>
                <a:latin typeface="Helvetica Neue Light"/>
                <a:ea typeface="Helvetica Neue Light"/>
                <a:cs typeface="Helvetica Neue Light"/>
                <a:sym typeface="Helvetica Neue Light"/>
              </a:rPr>
              <a:t>Vejamos a seguir um exemplo gráfico de um</a:t>
            </a:r>
            <a:endParaRPr sz="14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100"/>
              <a:buFont typeface="Arial"/>
              <a:buNone/>
            </a:pPr>
            <a:r>
              <a:rPr lang="pt-BR" sz="1800" b="1" i="0" u="none" strike="noStrike" cap="none">
                <a:solidFill>
                  <a:srgbClr val="222222"/>
                </a:solidFill>
                <a:highlight>
                  <a:srgbClr val="3CEFAB"/>
                </a:highlight>
                <a:latin typeface="Helvetica Neue"/>
                <a:ea typeface="Helvetica Neue"/>
                <a:cs typeface="Helvetica Neue"/>
                <a:sym typeface="Helvetica Neue"/>
              </a:rPr>
              <a:t>Diagrama E-R.</a:t>
            </a:r>
            <a:endParaRPr sz="1400" b="0" i="0" u="none" strike="noStrike" cap="none">
              <a:solidFill>
                <a:srgbClr val="000000"/>
              </a:solidFill>
              <a:latin typeface="Arial"/>
              <a:ea typeface="Arial"/>
              <a:cs typeface="Arial"/>
              <a:sym typeface="Arial"/>
            </a:endParaRPr>
          </a:p>
        </p:txBody>
      </p:sp>
      <p:pic>
        <p:nvPicPr>
          <p:cNvPr id="560" name="Google Shape;560;p66"/>
          <p:cNvPicPr preferRelativeResize="0"/>
          <p:nvPr/>
        </p:nvPicPr>
        <p:blipFill rotWithShape="1">
          <a:blip r:embed="rId3">
            <a:alphaModFix/>
          </a:blip>
          <a:srcRect/>
          <a:stretch/>
        </p:blipFill>
        <p:spPr>
          <a:xfrm>
            <a:off x="8173000" y="201850"/>
            <a:ext cx="753075" cy="75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7" name="Google Shape;567;p67"/>
          <p:cNvSpPr txBox="1"/>
          <p:nvPr/>
        </p:nvSpPr>
        <p:spPr>
          <a:xfrm>
            <a:off x="621975" y="529425"/>
            <a:ext cx="6068100" cy="71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pt-BR" sz="3600" b="0" i="1" u="none" strike="noStrike" cap="none">
                <a:solidFill>
                  <a:srgbClr val="000000"/>
                </a:solidFill>
                <a:latin typeface="Anton"/>
                <a:ea typeface="Anton"/>
                <a:cs typeface="Anton"/>
                <a:sym typeface="Anton"/>
              </a:rPr>
              <a:t>Diagrama</a:t>
            </a:r>
            <a:endParaRPr sz="3600" b="0" i="0" u="none" strike="noStrike" cap="none">
              <a:solidFill>
                <a:srgbClr val="000000"/>
              </a:solidFill>
              <a:latin typeface="Arial"/>
              <a:ea typeface="Arial"/>
              <a:cs typeface="Arial"/>
              <a:sym typeface="Arial"/>
            </a:endParaRPr>
          </a:p>
        </p:txBody>
      </p:sp>
      <p:sp>
        <p:nvSpPr>
          <p:cNvPr id="568" name="Google Shape;568;p67"/>
          <p:cNvSpPr/>
          <p:nvPr/>
        </p:nvSpPr>
        <p:spPr>
          <a:xfrm>
            <a:off x="1561675" y="1981400"/>
            <a:ext cx="1224000" cy="330600"/>
          </a:xfrm>
          <a:prstGeom prst="rect">
            <a:avLst/>
          </a:prstGeom>
          <a:solidFill>
            <a:srgbClr val="3CEFAB"/>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Helvetica Neue Light"/>
                <a:ea typeface="Helvetica Neue Light"/>
                <a:cs typeface="Helvetica Neue Light"/>
                <a:sym typeface="Helvetica Neue Light"/>
              </a:rPr>
              <a:t>CLIENTE</a:t>
            </a:r>
            <a:endParaRPr sz="1400" b="0" i="0" u="none" strike="noStrike" cap="none">
              <a:solidFill>
                <a:srgbClr val="000000"/>
              </a:solidFill>
              <a:latin typeface="Helvetica Neue Light"/>
              <a:ea typeface="Helvetica Neue Light"/>
              <a:cs typeface="Helvetica Neue Light"/>
              <a:sym typeface="Helvetica Neue Light"/>
            </a:endParaRPr>
          </a:p>
        </p:txBody>
      </p:sp>
      <p:sp>
        <p:nvSpPr>
          <p:cNvPr id="569" name="Google Shape;569;p67"/>
          <p:cNvSpPr/>
          <p:nvPr/>
        </p:nvSpPr>
        <p:spPr>
          <a:xfrm>
            <a:off x="5868225" y="1981400"/>
            <a:ext cx="1186500" cy="330600"/>
          </a:xfrm>
          <a:prstGeom prst="rect">
            <a:avLst/>
          </a:prstGeom>
          <a:solidFill>
            <a:srgbClr val="3CEFAB"/>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Helvetica Neue Light"/>
                <a:ea typeface="Helvetica Neue Light"/>
                <a:cs typeface="Helvetica Neue Light"/>
                <a:sym typeface="Helvetica Neue Light"/>
              </a:rPr>
              <a:t>PEDIDO</a:t>
            </a:r>
            <a:endParaRPr sz="1400" b="0" i="0" u="none" strike="noStrike" cap="none">
              <a:solidFill>
                <a:srgbClr val="000000"/>
              </a:solidFill>
              <a:latin typeface="Helvetica Neue Light"/>
              <a:ea typeface="Helvetica Neue Light"/>
              <a:cs typeface="Helvetica Neue Light"/>
              <a:sym typeface="Helvetica Neue Light"/>
            </a:endParaRPr>
          </a:p>
        </p:txBody>
      </p:sp>
      <p:sp>
        <p:nvSpPr>
          <p:cNvPr id="570" name="Google Shape;570;p67"/>
          <p:cNvSpPr/>
          <p:nvPr/>
        </p:nvSpPr>
        <p:spPr>
          <a:xfrm>
            <a:off x="3710044" y="3152019"/>
            <a:ext cx="1224000" cy="330600"/>
          </a:xfrm>
          <a:prstGeom prst="rect">
            <a:avLst/>
          </a:prstGeom>
          <a:solidFill>
            <a:srgbClr val="3CEFAB"/>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Helvetica Neue Light"/>
                <a:ea typeface="Helvetica Neue Light"/>
                <a:cs typeface="Helvetica Neue Light"/>
                <a:sym typeface="Helvetica Neue Light"/>
              </a:rPr>
              <a:t>ARTIGO</a:t>
            </a:r>
            <a:endParaRPr sz="1400" b="0" i="0" u="none" strike="noStrike" cap="none">
              <a:solidFill>
                <a:srgbClr val="000000"/>
              </a:solidFill>
              <a:latin typeface="Helvetica Neue Light"/>
              <a:ea typeface="Helvetica Neue Light"/>
              <a:cs typeface="Helvetica Neue Light"/>
              <a:sym typeface="Helvetica Neue Light"/>
            </a:endParaRPr>
          </a:p>
        </p:txBody>
      </p:sp>
      <p:sp>
        <p:nvSpPr>
          <p:cNvPr id="571" name="Google Shape;571;p67"/>
          <p:cNvSpPr/>
          <p:nvPr/>
        </p:nvSpPr>
        <p:spPr>
          <a:xfrm>
            <a:off x="1237225" y="2495750"/>
            <a:ext cx="901500" cy="491700"/>
          </a:xfrm>
          <a:prstGeom prst="flowChartConnector">
            <a:avLst/>
          </a:prstGeom>
          <a:solidFill>
            <a:srgbClr val="EF89D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Helvetica Neue Light"/>
                <a:ea typeface="Helvetica Neue Light"/>
                <a:cs typeface="Helvetica Neue Light"/>
                <a:sym typeface="Helvetica Neue Light"/>
              </a:rPr>
              <a:t>RG</a:t>
            </a:r>
            <a:endParaRPr sz="1400" b="0" i="0" u="none" strike="noStrike" cap="none">
              <a:solidFill>
                <a:srgbClr val="000000"/>
              </a:solidFill>
              <a:latin typeface="Helvetica Neue Light"/>
              <a:ea typeface="Helvetica Neue Light"/>
              <a:cs typeface="Helvetica Neue Light"/>
              <a:sym typeface="Helvetica Neue Light"/>
            </a:endParaRPr>
          </a:p>
        </p:txBody>
      </p:sp>
      <p:sp>
        <p:nvSpPr>
          <p:cNvPr id="572" name="Google Shape;572;p67"/>
          <p:cNvSpPr/>
          <p:nvPr/>
        </p:nvSpPr>
        <p:spPr>
          <a:xfrm>
            <a:off x="6519075" y="1320800"/>
            <a:ext cx="1309500" cy="491700"/>
          </a:xfrm>
          <a:prstGeom prst="flowChartConnector">
            <a:avLst/>
          </a:prstGeom>
          <a:solidFill>
            <a:srgbClr val="EF89D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Helvetica Neue Light"/>
                <a:ea typeface="Helvetica Neue Light"/>
                <a:cs typeface="Helvetica Neue Light"/>
                <a:sym typeface="Helvetica Neue Light"/>
              </a:rPr>
              <a:t>Data</a:t>
            </a:r>
            <a:endParaRPr sz="1400" b="0" i="0" u="none" strike="noStrike" cap="none">
              <a:solidFill>
                <a:srgbClr val="000000"/>
              </a:solidFill>
              <a:latin typeface="Helvetica Neue Light"/>
              <a:ea typeface="Helvetica Neue Light"/>
              <a:cs typeface="Helvetica Neue Light"/>
              <a:sym typeface="Helvetica Neue Light"/>
            </a:endParaRPr>
          </a:p>
        </p:txBody>
      </p:sp>
      <p:sp>
        <p:nvSpPr>
          <p:cNvPr id="573" name="Google Shape;573;p67"/>
          <p:cNvSpPr/>
          <p:nvPr/>
        </p:nvSpPr>
        <p:spPr>
          <a:xfrm>
            <a:off x="4682852" y="3789519"/>
            <a:ext cx="1630861" cy="583431"/>
          </a:xfrm>
          <a:prstGeom prst="flowChartConnector">
            <a:avLst/>
          </a:prstGeom>
          <a:solidFill>
            <a:srgbClr val="EF89D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Helvetica Neue Light"/>
                <a:ea typeface="Helvetica Neue Light"/>
                <a:cs typeface="Helvetica Neue Light"/>
                <a:sym typeface="Helvetica Neue Light"/>
              </a:rPr>
              <a:t>Quantidade</a:t>
            </a:r>
            <a:endParaRPr sz="1400" b="0" i="0" u="none" strike="noStrike" cap="none">
              <a:solidFill>
                <a:srgbClr val="000000"/>
              </a:solidFill>
              <a:latin typeface="Arial"/>
              <a:ea typeface="Arial"/>
              <a:cs typeface="Arial"/>
              <a:sym typeface="Arial"/>
            </a:endParaRPr>
          </a:p>
        </p:txBody>
      </p:sp>
      <p:sp>
        <p:nvSpPr>
          <p:cNvPr id="574" name="Google Shape;574;p67"/>
          <p:cNvSpPr/>
          <p:nvPr/>
        </p:nvSpPr>
        <p:spPr>
          <a:xfrm>
            <a:off x="2874200" y="3697525"/>
            <a:ext cx="1309500" cy="628800"/>
          </a:xfrm>
          <a:prstGeom prst="flowChartConnector">
            <a:avLst/>
          </a:prstGeom>
          <a:solidFill>
            <a:srgbClr val="EF89D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Helvetica Neue Light"/>
                <a:ea typeface="Helvetica Neue Light"/>
                <a:cs typeface="Helvetica Neue Light"/>
                <a:sym typeface="Helvetica Neue Light"/>
              </a:rPr>
              <a:t>Número de Série</a:t>
            </a:r>
            <a:endParaRPr sz="1400" b="0" i="0" u="none" strike="noStrike" cap="none">
              <a:solidFill>
                <a:srgbClr val="000000"/>
              </a:solidFill>
              <a:latin typeface="Arial"/>
              <a:ea typeface="Arial"/>
              <a:cs typeface="Arial"/>
              <a:sym typeface="Arial"/>
            </a:endParaRPr>
          </a:p>
        </p:txBody>
      </p:sp>
      <p:sp>
        <p:nvSpPr>
          <p:cNvPr id="575" name="Google Shape;575;p67"/>
          <p:cNvSpPr/>
          <p:nvPr/>
        </p:nvSpPr>
        <p:spPr>
          <a:xfrm>
            <a:off x="3387150" y="1892700"/>
            <a:ext cx="1879600" cy="508000"/>
          </a:xfrm>
          <a:prstGeom prst="flowChartDecision">
            <a:avLst/>
          </a:prstGeom>
          <a:solidFill>
            <a:srgbClr val="E0FF00"/>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Helvetica Neue Light"/>
                <a:ea typeface="Helvetica Neue Light"/>
                <a:cs typeface="Helvetica Neue Light"/>
                <a:sym typeface="Helvetica Neue Light"/>
              </a:rPr>
              <a:t>Realiza</a:t>
            </a:r>
            <a:endParaRPr sz="1400" b="0" i="0" u="none" strike="noStrike" cap="none">
              <a:solidFill>
                <a:srgbClr val="000000"/>
              </a:solidFill>
              <a:latin typeface="Helvetica Neue Light"/>
              <a:ea typeface="Helvetica Neue Light"/>
              <a:cs typeface="Helvetica Neue Light"/>
              <a:sym typeface="Helvetica Neue Light"/>
            </a:endParaRPr>
          </a:p>
        </p:txBody>
      </p:sp>
      <p:sp>
        <p:nvSpPr>
          <p:cNvPr id="576" name="Google Shape;576;p67"/>
          <p:cNvSpPr/>
          <p:nvPr/>
        </p:nvSpPr>
        <p:spPr>
          <a:xfrm>
            <a:off x="5459351" y="2885000"/>
            <a:ext cx="2004100" cy="864650"/>
          </a:xfrm>
          <a:prstGeom prst="flowChartDecision">
            <a:avLst/>
          </a:prstGeom>
          <a:solidFill>
            <a:srgbClr val="E0FF00"/>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Helvetica Neue Light"/>
                <a:ea typeface="Helvetica Neue Light"/>
                <a:cs typeface="Helvetica Neue Light"/>
                <a:sym typeface="Helvetica Neue Light"/>
              </a:rPr>
              <a:t>É composto por</a:t>
            </a:r>
            <a:endParaRPr sz="1400" b="0" i="0" u="none" strike="noStrike" cap="none">
              <a:solidFill>
                <a:srgbClr val="000000"/>
              </a:solidFill>
              <a:latin typeface="Helvetica Neue Light"/>
              <a:ea typeface="Helvetica Neue Light"/>
              <a:cs typeface="Helvetica Neue Light"/>
              <a:sym typeface="Helvetica Neue Light"/>
            </a:endParaRPr>
          </a:p>
        </p:txBody>
      </p:sp>
      <p:cxnSp>
        <p:nvCxnSpPr>
          <p:cNvPr id="577" name="Google Shape;577;p67"/>
          <p:cNvCxnSpPr>
            <a:stCxn id="571" idx="0"/>
            <a:endCxn id="568" idx="2"/>
          </p:cNvCxnSpPr>
          <p:nvPr/>
        </p:nvCxnSpPr>
        <p:spPr>
          <a:xfrm rot="10800000" flipH="1">
            <a:off x="1687975" y="2311850"/>
            <a:ext cx="485700" cy="183900"/>
          </a:xfrm>
          <a:prstGeom prst="straightConnector1">
            <a:avLst/>
          </a:prstGeom>
          <a:noFill/>
          <a:ln w="19050" cap="flat" cmpd="sng">
            <a:solidFill>
              <a:schemeClr val="lt2"/>
            </a:solidFill>
            <a:prstDash val="solid"/>
            <a:round/>
            <a:headEnd type="none" w="sm" len="sm"/>
            <a:tailEnd type="none" w="sm" len="sm"/>
          </a:ln>
        </p:spPr>
      </p:cxnSp>
      <p:cxnSp>
        <p:nvCxnSpPr>
          <p:cNvPr id="578" name="Google Shape;578;p67"/>
          <p:cNvCxnSpPr>
            <a:stCxn id="568" idx="3"/>
            <a:endCxn id="575" idx="1"/>
          </p:cNvCxnSpPr>
          <p:nvPr/>
        </p:nvCxnSpPr>
        <p:spPr>
          <a:xfrm>
            <a:off x="2785675" y="2146700"/>
            <a:ext cx="601500" cy="0"/>
          </a:xfrm>
          <a:prstGeom prst="straightConnector1">
            <a:avLst/>
          </a:prstGeom>
          <a:noFill/>
          <a:ln w="19050" cap="flat" cmpd="sng">
            <a:solidFill>
              <a:schemeClr val="lt2"/>
            </a:solidFill>
            <a:prstDash val="solid"/>
            <a:round/>
            <a:headEnd type="none" w="sm" len="sm"/>
            <a:tailEnd type="none" w="sm" len="sm"/>
          </a:ln>
        </p:spPr>
      </p:cxnSp>
      <p:cxnSp>
        <p:nvCxnSpPr>
          <p:cNvPr id="579" name="Google Shape;579;p67"/>
          <p:cNvCxnSpPr>
            <a:stCxn id="575" idx="3"/>
            <a:endCxn id="569" idx="1"/>
          </p:cNvCxnSpPr>
          <p:nvPr/>
        </p:nvCxnSpPr>
        <p:spPr>
          <a:xfrm>
            <a:off x="5266750" y="2146700"/>
            <a:ext cx="601500" cy="0"/>
          </a:xfrm>
          <a:prstGeom prst="straightConnector1">
            <a:avLst/>
          </a:prstGeom>
          <a:noFill/>
          <a:ln w="19050" cap="flat" cmpd="sng">
            <a:solidFill>
              <a:schemeClr val="lt2"/>
            </a:solidFill>
            <a:prstDash val="solid"/>
            <a:round/>
            <a:headEnd type="none" w="sm" len="sm"/>
            <a:tailEnd type="none" w="sm" len="sm"/>
          </a:ln>
        </p:spPr>
      </p:cxnSp>
      <p:cxnSp>
        <p:nvCxnSpPr>
          <p:cNvPr id="580" name="Google Shape;580;p67"/>
          <p:cNvCxnSpPr>
            <a:stCxn id="569" idx="0"/>
            <a:endCxn id="572" idx="3"/>
          </p:cNvCxnSpPr>
          <p:nvPr/>
        </p:nvCxnSpPr>
        <p:spPr>
          <a:xfrm rot="10800000" flipH="1">
            <a:off x="6461475" y="1740500"/>
            <a:ext cx="249300" cy="240900"/>
          </a:xfrm>
          <a:prstGeom prst="straightConnector1">
            <a:avLst/>
          </a:prstGeom>
          <a:noFill/>
          <a:ln w="19050" cap="flat" cmpd="sng">
            <a:solidFill>
              <a:schemeClr val="lt2"/>
            </a:solidFill>
            <a:prstDash val="solid"/>
            <a:round/>
            <a:headEnd type="none" w="sm" len="sm"/>
            <a:tailEnd type="none" w="sm" len="sm"/>
          </a:ln>
        </p:spPr>
      </p:cxnSp>
      <p:cxnSp>
        <p:nvCxnSpPr>
          <p:cNvPr id="581" name="Google Shape;581;p67"/>
          <p:cNvCxnSpPr>
            <a:stCxn id="569" idx="2"/>
            <a:endCxn id="576" idx="0"/>
          </p:cNvCxnSpPr>
          <p:nvPr/>
        </p:nvCxnSpPr>
        <p:spPr>
          <a:xfrm>
            <a:off x="6461475" y="2312000"/>
            <a:ext cx="0" cy="573000"/>
          </a:xfrm>
          <a:prstGeom prst="straightConnector1">
            <a:avLst/>
          </a:prstGeom>
          <a:noFill/>
          <a:ln w="19050" cap="flat" cmpd="sng">
            <a:solidFill>
              <a:schemeClr val="lt2"/>
            </a:solidFill>
            <a:prstDash val="solid"/>
            <a:round/>
            <a:headEnd type="none" w="sm" len="sm"/>
            <a:tailEnd type="none" w="sm" len="sm"/>
          </a:ln>
        </p:spPr>
      </p:cxnSp>
      <p:cxnSp>
        <p:nvCxnSpPr>
          <p:cNvPr id="582" name="Google Shape;582;p67"/>
          <p:cNvCxnSpPr>
            <a:stCxn id="576" idx="1"/>
            <a:endCxn id="570" idx="3"/>
          </p:cNvCxnSpPr>
          <p:nvPr/>
        </p:nvCxnSpPr>
        <p:spPr>
          <a:xfrm rot="10800000">
            <a:off x="4934051" y="3317325"/>
            <a:ext cx="525300" cy="0"/>
          </a:xfrm>
          <a:prstGeom prst="straightConnector1">
            <a:avLst/>
          </a:prstGeom>
          <a:noFill/>
          <a:ln w="19050" cap="flat" cmpd="sng">
            <a:solidFill>
              <a:schemeClr val="lt2"/>
            </a:solidFill>
            <a:prstDash val="solid"/>
            <a:round/>
            <a:headEnd type="none" w="sm" len="sm"/>
            <a:tailEnd type="none" w="sm" len="sm"/>
          </a:ln>
        </p:spPr>
      </p:cxnSp>
      <p:cxnSp>
        <p:nvCxnSpPr>
          <p:cNvPr id="583" name="Google Shape;583;p67"/>
          <p:cNvCxnSpPr>
            <a:endCxn id="573" idx="0"/>
          </p:cNvCxnSpPr>
          <p:nvPr/>
        </p:nvCxnSpPr>
        <p:spPr>
          <a:xfrm flipH="1">
            <a:off x="5498283" y="3596919"/>
            <a:ext cx="581400" cy="192600"/>
          </a:xfrm>
          <a:prstGeom prst="straightConnector1">
            <a:avLst/>
          </a:prstGeom>
          <a:noFill/>
          <a:ln w="19050" cap="flat" cmpd="sng">
            <a:solidFill>
              <a:schemeClr val="lt2"/>
            </a:solidFill>
            <a:prstDash val="solid"/>
            <a:round/>
            <a:headEnd type="none" w="sm" len="sm"/>
            <a:tailEnd type="none" w="sm" len="sm"/>
          </a:ln>
        </p:spPr>
      </p:cxnSp>
      <p:cxnSp>
        <p:nvCxnSpPr>
          <p:cNvPr id="584" name="Google Shape;584;p67"/>
          <p:cNvCxnSpPr>
            <a:stCxn id="570" idx="2"/>
            <a:endCxn id="574" idx="7"/>
          </p:cNvCxnSpPr>
          <p:nvPr/>
        </p:nvCxnSpPr>
        <p:spPr>
          <a:xfrm flipH="1">
            <a:off x="3992044" y="3482619"/>
            <a:ext cx="330000" cy="306900"/>
          </a:xfrm>
          <a:prstGeom prst="straightConnector1">
            <a:avLst/>
          </a:prstGeom>
          <a:noFill/>
          <a:ln w="19050" cap="flat" cmpd="sng">
            <a:solidFill>
              <a:schemeClr val="lt2"/>
            </a:solidFill>
            <a:prstDash val="solid"/>
            <a:round/>
            <a:headEnd type="none" w="sm" len="sm"/>
            <a:tailEnd type="none" w="sm" len="sm"/>
          </a:ln>
        </p:spPr>
      </p:cxnSp>
      <p:sp>
        <p:nvSpPr>
          <p:cNvPr id="585" name="Google Shape;585;p67"/>
          <p:cNvSpPr txBox="1"/>
          <p:nvPr/>
        </p:nvSpPr>
        <p:spPr>
          <a:xfrm>
            <a:off x="2789688" y="1810042"/>
            <a:ext cx="58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p:txBody>
      </p:sp>
      <p:sp>
        <p:nvSpPr>
          <p:cNvPr id="586" name="Google Shape;586;p67"/>
          <p:cNvSpPr txBox="1"/>
          <p:nvPr/>
        </p:nvSpPr>
        <p:spPr>
          <a:xfrm>
            <a:off x="4101752" y="1446217"/>
            <a:ext cx="58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Consolas"/>
                <a:ea typeface="Consolas"/>
                <a:cs typeface="Consolas"/>
                <a:sym typeface="Consolas"/>
              </a:rPr>
              <a:t>1:N</a:t>
            </a:r>
            <a:endParaRPr sz="1400" b="0" i="0" u="none" strike="noStrike" cap="none">
              <a:solidFill>
                <a:srgbClr val="000000"/>
              </a:solidFill>
              <a:latin typeface="Consolas"/>
              <a:ea typeface="Consolas"/>
              <a:cs typeface="Consolas"/>
              <a:sym typeface="Consolas"/>
            </a:endParaRPr>
          </a:p>
        </p:txBody>
      </p:sp>
      <p:sp>
        <p:nvSpPr>
          <p:cNvPr id="587" name="Google Shape;587;p67"/>
          <p:cNvSpPr txBox="1"/>
          <p:nvPr/>
        </p:nvSpPr>
        <p:spPr>
          <a:xfrm>
            <a:off x="7443097" y="3108591"/>
            <a:ext cx="58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Consolas"/>
                <a:ea typeface="Consolas"/>
                <a:cs typeface="Consolas"/>
                <a:sym typeface="Consolas"/>
              </a:rPr>
              <a:t>N:M</a:t>
            </a:r>
            <a:endParaRPr sz="1400" b="0" i="0" u="none" strike="noStrike" cap="none">
              <a:solidFill>
                <a:srgbClr val="000000"/>
              </a:solidFill>
              <a:latin typeface="Consolas"/>
              <a:ea typeface="Consolas"/>
              <a:cs typeface="Consolas"/>
              <a:sym typeface="Consolas"/>
            </a:endParaRPr>
          </a:p>
        </p:txBody>
      </p:sp>
      <p:sp>
        <p:nvSpPr>
          <p:cNvPr id="588" name="Google Shape;588;p67"/>
          <p:cNvSpPr txBox="1"/>
          <p:nvPr/>
        </p:nvSpPr>
        <p:spPr>
          <a:xfrm>
            <a:off x="5320363" y="1793660"/>
            <a:ext cx="5811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Consolas"/>
              <a:ea typeface="Consolas"/>
              <a:cs typeface="Consolas"/>
              <a:sym typeface="Consolas"/>
            </a:endParaRPr>
          </a:p>
        </p:txBody>
      </p:sp>
      <p:sp>
        <p:nvSpPr>
          <p:cNvPr id="589" name="Google Shape;589;p67"/>
          <p:cNvSpPr txBox="1"/>
          <p:nvPr/>
        </p:nvSpPr>
        <p:spPr>
          <a:xfrm>
            <a:off x="6453273" y="2287425"/>
            <a:ext cx="33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Consolas"/>
              <a:ea typeface="Consolas"/>
              <a:cs typeface="Consolas"/>
              <a:sym typeface="Consolas"/>
            </a:endParaRPr>
          </a:p>
        </p:txBody>
      </p:sp>
      <p:sp>
        <p:nvSpPr>
          <p:cNvPr id="590" name="Google Shape;590;p67"/>
          <p:cNvSpPr txBox="1"/>
          <p:nvPr/>
        </p:nvSpPr>
        <p:spPr>
          <a:xfrm>
            <a:off x="4950428" y="2949075"/>
            <a:ext cx="369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Consolas"/>
              <a:ea typeface="Consolas"/>
              <a:cs typeface="Consolas"/>
              <a:sym typeface="Consolas"/>
            </a:endParaRPr>
          </a:p>
        </p:txBody>
      </p:sp>
      <p:pic>
        <p:nvPicPr>
          <p:cNvPr id="591" name="Google Shape;591;p67"/>
          <p:cNvPicPr preferRelativeResize="0"/>
          <p:nvPr/>
        </p:nvPicPr>
        <p:blipFill rotWithShape="1">
          <a:blip r:embed="rId3">
            <a:alphaModFix/>
          </a:blip>
          <a:srcRect/>
          <a:stretch/>
        </p:blipFill>
        <p:spPr>
          <a:xfrm>
            <a:off x="8104675" y="213000"/>
            <a:ext cx="821275" cy="821275"/>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6627</Words>
  <Application>Microsoft Office PowerPoint</Application>
  <PresentationFormat>Apresentação na tela (16:9)</PresentationFormat>
  <Paragraphs>481</Paragraphs>
  <Slides>70</Slides>
  <Notes>70</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70</vt:i4>
      </vt:variant>
    </vt:vector>
  </HeadingPairs>
  <TitlesOfParts>
    <vt:vector size="80" baseType="lpstr">
      <vt:lpstr>Helvetica Neue Light</vt:lpstr>
      <vt:lpstr>Helvetica Neue</vt:lpstr>
      <vt:lpstr>Anton</vt:lpstr>
      <vt:lpstr>Poppins</vt:lpstr>
      <vt:lpstr>Courier New</vt:lpstr>
      <vt:lpstr>Arial</vt:lpstr>
      <vt:lpstr>Consolas</vt:lpstr>
      <vt:lpstr>Calibri</vt:lpstr>
      <vt:lpstr>Roboto Mono</vt:lpstr>
      <vt:lpstr>Tema de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Sofia Marshallowitz</dc:creator>
  <cp:lastModifiedBy>Sofia</cp:lastModifiedBy>
  <cp:revision>1</cp:revision>
  <dcterms:modified xsi:type="dcterms:W3CDTF">2022-08-05T20:10:50Z</dcterms:modified>
</cp:coreProperties>
</file>