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4" r:id="rId60"/>
    <p:sldId id="325" r:id="rId61"/>
  </p:sldIdLst>
  <p:sldSz cx="9144000" cy="5143500" type="screen16x9"/>
  <p:notesSz cx="6858000" cy="9144000"/>
  <p:embeddedFontLst>
    <p:embeddedFont>
      <p:font typeface="Anton" pitchFamily="2" charset="0"/>
      <p:regular r:id="rId63"/>
    </p:embeddedFont>
    <p:embeddedFont>
      <p:font typeface="Consolas" panose="020B0609020204030204" pitchFamily="49" charset="0"/>
      <p:regular r:id="rId64"/>
      <p:bold r:id="rId65"/>
      <p:italic r:id="rId66"/>
      <p:boldItalic r:id="rId67"/>
    </p:embeddedFont>
    <p:embeddedFont>
      <p:font typeface="Didact Gothic" panose="00000500000000000000" pitchFamily="2" charset="0"/>
      <p:regular r:id="rId68"/>
    </p:embeddedFont>
    <p:embeddedFont>
      <p:font typeface="Helvetica Neue" panose="020B0604020202020204" charset="0"/>
      <p:regular r:id="rId69"/>
      <p:bold r:id="rId70"/>
      <p:italic r:id="rId71"/>
      <p:boldItalic r:id="rId72"/>
    </p:embeddedFont>
    <p:embeddedFont>
      <p:font typeface="Helvetica Neue Light" panose="020B0604020202020204" charset="0"/>
      <p:regular r:id="rId73"/>
      <p:bold r:id="rId74"/>
      <p:italic r:id="rId75"/>
      <p:boldItalic r:id="rId76"/>
    </p:embeddedFont>
    <p:embeddedFont>
      <p:font typeface="Lato" panose="020F0502020204030203" pitchFamily="34" charset="0"/>
      <p:regular r:id="rId77"/>
      <p:bold r:id="rId78"/>
      <p:italic r:id="rId79"/>
      <p:boldItalic r:id="rId80"/>
    </p:embeddedFont>
    <p:embeddedFont>
      <p:font typeface="Lato Light" panose="020F0502020204030203"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font" Target="fonts/font2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b="1"/>
              <a:t>#AGORAEAHORA </a:t>
            </a:r>
            <a:r>
              <a:rPr lang="es-419" b="0"/>
              <a:t>Tem</a:t>
            </a:r>
            <a:r>
              <a:rPr lang="es-419"/>
              <a:t> outros exemplos práticos para simplificar os dados? Qual experiência de aprendizagem pode contar em relação a esse aspecto?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121212"/>
                </a:solidFill>
                <a:latin typeface="Anton"/>
                <a:ea typeface="Anton"/>
                <a:cs typeface="Anton"/>
                <a:sym typeface="Anton"/>
              </a:rPr>
              <a:t>DATA WAREHOUSE E BUSINESS INTELLIGENCE </a:t>
            </a:r>
            <a:endParaRPr sz="3600" b="0" i="1" u="none" strike="noStrike" cap="non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121212"/>
                </a:solidFill>
                <a:latin typeface="Helvetica Neue Light"/>
                <a:ea typeface="Helvetica Neue Light"/>
                <a:cs typeface="Helvetica Neue Light"/>
                <a:sym typeface="Helvetica Neue Light"/>
              </a:rPr>
              <a:t> </a:t>
            </a:r>
            <a:r>
              <a:rPr lang="es-419" sz="2000" b="1" i="0" u="none" strike="noStrike" cap="none">
                <a:solidFill>
                  <a:srgbClr val="121212"/>
                </a:solidFill>
                <a:latin typeface="Helvetica Neue"/>
                <a:ea typeface="Helvetica Neue"/>
                <a:cs typeface="Helvetica Neue"/>
                <a:sym typeface="Helvetica Neue"/>
              </a:rPr>
              <a:t>    Aula 23. </a:t>
            </a:r>
            <a:r>
              <a:rPr lang="es-419" sz="2000" b="0" i="0" u="none" strike="noStrike" cap="none">
                <a:solidFill>
                  <a:srgbClr val="121212"/>
                </a:solidFill>
                <a:latin typeface="Helvetica Neue Light"/>
                <a:ea typeface="Helvetica Neue Light"/>
                <a:cs typeface="Helvetica Neue Light"/>
                <a:sym typeface="Helvetica Neue Light"/>
              </a:rPr>
              <a:t> Curso SQL</a:t>
            </a:r>
            <a:endParaRPr sz="1400" b="0" i="0" u="none" strike="noStrike" cap="non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Arial"/>
              <a:buNone/>
            </a:pPr>
            <a:endParaRPr sz="1800" b="1"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161"/>
        <p:cNvGrpSpPr/>
        <p:nvPr/>
      </p:nvGrpSpPr>
      <p:grpSpPr>
        <a:xfrm>
          <a:off x="0" y="0"/>
          <a:ext cx="0" cy="0"/>
          <a:chOff x="0" y="0"/>
          <a:chExt cx="0" cy="0"/>
        </a:xfrm>
      </p:grpSpPr>
      <p:sp>
        <p:nvSpPr>
          <p:cNvPr id="162" name="Google Shape;162;p25"/>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OBJETIVOS DO DATA MART</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p:nvPr/>
        </p:nvSpPr>
        <p:spPr>
          <a:xfrm>
            <a:off x="2498650" y="2011393"/>
            <a:ext cx="6392325"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Como vimos, um Data Mart é um ambiente isolado de uma ou mais DBs de uma empresa e, geralmente, cada ponta da estrela ou snowflake faz referência a uma área específica da empresa (</a:t>
            </a:r>
            <a:r>
              <a:rPr lang="es-419" sz="1800" b="0" i="1" u="none" strike="noStrike" cap="none">
                <a:solidFill>
                  <a:schemeClr val="dk1"/>
                </a:solidFill>
                <a:highlight>
                  <a:srgbClr val="FFFFFF"/>
                </a:highlight>
                <a:latin typeface="Helvetica Neue Light"/>
                <a:ea typeface="Helvetica Neue Light"/>
                <a:cs typeface="Helvetica Neue Light"/>
                <a:sym typeface="Helvetica Neue Light"/>
              </a:rPr>
              <a:t>Vendas, Financeiro, Marketing, etc.</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 </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6"/>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OBJETIVOS DO DATA MART</a:t>
            </a:r>
            <a:endParaRPr sz="1400" b="0" i="0" u="none" strike="noStrike" cap="none">
              <a:solidFill>
                <a:srgbClr val="000000"/>
              </a:solidFill>
              <a:latin typeface="Arial"/>
              <a:ea typeface="Arial"/>
              <a:cs typeface="Arial"/>
              <a:sym typeface="Arial"/>
            </a:endParaRPr>
          </a:p>
        </p:txBody>
      </p:sp>
      <p:pic>
        <p:nvPicPr>
          <p:cNvPr id="170" name="Google Shape;170;p26"/>
          <p:cNvPicPr preferRelativeResize="0"/>
          <p:nvPr/>
        </p:nvPicPr>
        <p:blipFill rotWithShape="1">
          <a:blip r:embed="rId3">
            <a:alphaModFix/>
          </a:blip>
          <a:srcRect/>
          <a:stretch/>
        </p:blipFill>
        <p:spPr>
          <a:xfrm>
            <a:off x="519400" y="1960000"/>
            <a:ext cx="1976925" cy="197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2985525" y="1960000"/>
            <a:ext cx="57690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Mantendo cada uma dessas áreas isoladas, concentrando as informações relevantes para cada uma, fica muito mais fácil minerá-las para conseguir dados confiáveis que podem ser aplicados na Inteligência de Negócio.</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77" name="Google Shape;177;p27"/>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OBJETIVOS DO DATA MART</a:t>
            </a:r>
            <a:endParaRPr sz="1400" b="0" i="0" u="none" strike="noStrike" cap="none">
              <a:solidFill>
                <a:srgbClr val="000000"/>
              </a:solidFill>
              <a:latin typeface="Arial"/>
              <a:ea typeface="Arial"/>
              <a:cs typeface="Arial"/>
              <a:sym typeface="Arial"/>
            </a:endParaRPr>
          </a:p>
        </p:txBody>
      </p:sp>
      <p:pic>
        <p:nvPicPr>
          <p:cNvPr id="178" name="Google Shape;178;p27"/>
          <p:cNvPicPr preferRelativeResize="0"/>
          <p:nvPr/>
        </p:nvPicPr>
        <p:blipFill rotWithShape="1">
          <a:blip r:embed="rId3">
            <a:alphaModFix/>
          </a:blip>
          <a:srcRect/>
          <a:stretch/>
        </p:blipFill>
        <p:spPr>
          <a:xfrm>
            <a:off x="519400" y="1960000"/>
            <a:ext cx="1976925" cy="197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p:nvPr/>
        </p:nvSpPr>
        <p:spPr>
          <a:xfrm>
            <a:off x="2985525" y="1731400"/>
            <a:ext cx="57690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Por sua vez, também podemos trabalhar com dados estáticos, já que a informação é gerada de forma constante em um ambiente de produção</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Portanto, nunca conseguiremos nivelar a informação processada, além de gerar tráfego desnecessário e uma possível lentidão no serviço em áreas produtivas</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85" name="Google Shape;185;p28"/>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OBJETIVOS DO DATA MART</a:t>
            </a:r>
            <a:endParaRPr sz="1400" b="0" i="0" u="none" strike="noStrike" cap="none">
              <a:solidFill>
                <a:srgbClr val="000000"/>
              </a:solidFill>
              <a:latin typeface="Arial"/>
              <a:ea typeface="Arial"/>
              <a:cs typeface="Arial"/>
              <a:sym typeface="Arial"/>
            </a:endParaRPr>
          </a:p>
        </p:txBody>
      </p:sp>
      <p:pic>
        <p:nvPicPr>
          <p:cNvPr id="186" name="Google Shape;186;p28"/>
          <p:cNvPicPr preferRelativeResize="0"/>
          <p:nvPr/>
        </p:nvPicPr>
        <p:blipFill rotWithShape="1">
          <a:blip r:embed="rId3">
            <a:alphaModFix/>
          </a:blip>
          <a:srcRect/>
          <a:stretch/>
        </p:blipFill>
        <p:spPr>
          <a:xfrm>
            <a:off x="519400" y="1960000"/>
            <a:ext cx="1976925" cy="197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191"/>
        <p:cNvGrpSpPr/>
        <p:nvPr/>
      </p:nvGrpSpPr>
      <p:grpSpPr>
        <a:xfrm>
          <a:off x="0" y="0"/>
          <a:ext cx="0" cy="0"/>
          <a:chOff x="0" y="0"/>
          <a:chExt cx="0" cy="0"/>
        </a:xfrm>
      </p:grpSpPr>
      <p:sp>
        <p:nvSpPr>
          <p:cNvPr id="192" name="Google Shape;192;p29"/>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TIPOS DE DATA WAREHOUSE</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p:nvPr/>
        </p:nvSpPr>
        <p:spPr>
          <a:xfrm>
            <a:off x="3035475" y="1807600"/>
            <a:ext cx="6099900" cy="2638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Existem três tipos de </a:t>
            </a:r>
            <a:r>
              <a:rPr lang="es-419" sz="2000" b="1" i="0" u="none" strike="noStrike" cap="none">
                <a:solidFill>
                  <a:schemeClr val="dk1"/>
                </a:solidFill>
                <a:highlight>
                  <a:srgbClr val="FFFFFF"/>
                </a:highlight>
                <a:latin typeface="Helvetica Neue"/>
                <a:ea typeface="Helvetica Neue"/>
                <a:cs typeface="Helvetica Neue"/>
                <a:sym typeface="Helvetica Neue"/>
              </a:rPr>
              <a:t>Data Warehouses </a:t>
            </a:r>
            <a:r>
              <a:rPr lang="es-419" sz="2000" b="0" i="0" u="none" strike="noStrike" cap="none">
                <a:solidFill>
                  <a:schemeClr val="dk1"/>
                </a:solidFill>
                <a:highlight>
                  <a:srgbClr val="FFFFFF"/>
                </a:highlight>
                <a:latin typeface="Helvetica Neue"/>
                <a:ea typeface="Helvetica Neue"/>
                <a:cs typeface="Helvetica Neue"/>
                <a:sym typeface="Helvetica Neue"/>
              </a:rPr>
              <a:t>n</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o mercado corporativo:</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55600" algn="l" rtl="0">
              <a:lnSpc>
                <a:spcPct val="150000"/>
              </a:lnSpc>
              <a:spcBef>
                <a:spcPts val="0"/>
              </a:spcBef>
              <a:spcAft>
                <a:spcPts val="0"/>
              </a:spcAft>
              <a:buClr>
                <a:srgbClr val="3CEFAB"/>
              </a:buClr>
              <a:buSzPts val="2000"/>
              <a:buFont typeface="Helvetica Neue Light"/>
              <a:buChar char="●"/>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Data Warehouse empresarial</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55600" algn="l" rtl="0">
              <a:lnSpc>
                <a:spcPct val="150000"/>
              </a:lnSpc>
              <a:spcBef>
                <a:spcPts val="0"/>
              </a:spcBef>
              <a:spcAft>
                <a:spcPts val="0"/>
              </a:spcAft>
              <a:buClr>
                <a:srgbClr val="3CEFAB"/>
              </a:buClr>
              <a:buSzPts val="2000"/>
              <a:buFont typeface="Helvetica Neue Light"/>
              <a:buChar char="●"/>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Repositório de dados operacionais</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55600" algn="l" rtl="0">
              <a:lnSpc>
                <a:spcPct val="150000"/>
              </a:lnSpc>
              <a:spcBef>
                <a:spcPts val="0"/>
              </a:spcBef>
              <a:spcAft>
                <a:spcPts val="0"/>
              </a:spcAft>
              <a:buClr>
                <a:srgbClr val="3CEFAB"/>
              </a:buClr>
              <a:buSzPts val="2000"/>
              <a:buFont typeface="Helvetica Neue Light"/>
              <a:buChar char="●"/>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Mercado de dados</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99" name="Google Shape;199;p30"/>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TIPOS DE DATA WAREHOUSES</a:t>
            </a:r>
            <a:endParaRPr sz="4500" b="0" i="1" u="none" strike="noStrike" cap="none">
              <a:solidFill>
                <a:srgbClr val="000000"/>
              </a:solidFill>
              <a:latin typeface="Anton"/>
              <a:ea typeface="Anton"/>
              <a:cs typeface="Anton"/>
              <a:sym typeface="Anton"/>
            </a:endParaRPr>
          </a:p>
        </p:txBody>
      </p:sp>
      <p:pic>
        <p:nvPicPr>
          <p:cNvPr id="200" name="Google Shape;200;p30"/>
          <p:cNvPicPr preferRelativeResize="0"/>
          <p:nvPr/>
        </p:nvPicPr>
        <p:blipFill rotWithShape="1">
          <a:blip r:embed="rId3">
            <a:alphaModFix/>
          </a:blip>
          <a:srcRect/>
          <a:stretch/>
        </p:blipFill>
        <p:spPr>
          <a:xfrm>
            <a:off x="519400" y="1960000"/>
            <a:ext cx="1976925" cy="1976925"/>
          </a:xfrm>
          <a:prstGeom prst="rect">
            <a:avLst/>
          </a:prstGeom>
          <a:noFill/>
          <a:ln>
            <a:noFill/>
          </a:ln>
        </p:spPr>
      </p:pic>
      <p:pic>
        <p:nvPicPr>
          <p:cNvPr id="202" name="Google Shape;202;p30"/>
          <p:cNvPicPr preferRelativeResize="0"/>
          <p:nvPr/>
        </p:nvPicPr>
        <p:blipFill rotWithShape="1">
          <a:blip r:embed="rId3">
            <a:alphaModFix/>
          </a:blip>
          <a:srcRect/>
          <a:stretch/>
        </p:blipFill>
        <p:spPr>
          <a:xfrm>
            <a:off x="519400" y="1960000"/>
            <a:ext cx="1976925" cy="197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p:nvPr/>
        </p:nvSpPr>
        <p:spPr>
          <a:xfrm>
            <a:off x="2730675" y="1883800"/>
            <a:ext cx="6099900" cy="2638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Um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Data Warehouse empresarial</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se estrutura a partir de DBs centrais, em que a informação é organizada, classificada e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usada para a tomada de decisões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Com isso,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rotulam e classificam a informação</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para facilitar seu acesso. </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08" name="Google Shape;208;p31"/>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DATA WAREHOUSE EMPRESARIAL</a:t>
            </a:r>
            <a:endParaRPr sz="4500" b="0" i="1" u="none" strike="noStrike" cap="none">
              <a:solidFill>
                <a:srgbClr val="000000"/>
              </a:solidFill>
              <a:highlight>
                <a:srgbClr val="3CEFAB"/>
              </a:highlight>
              <a:latin typeface="Anton"/>
              <a:ea typeface="Anton"/>
              <a:cs typeface="Anton"/>
              <a:sym typeface="Anton"/>
            </a:endParaRPr>
          </a:p>
        </p:txBody>
      </p:sp>
      <p:pic>
        <p:nvPicPr>
          <p:cNvPr id="209" name="Google Shape;209;p31"/>
          <p:cNvPicPr preferRelativeResize="0"/>
          <p:nvPr/>
        </p:nvPicPr>
        <p:blipFill rotWithShape="1">
          <a:blip r:embed="rId3">
            <a:alphaModFix/>
          </a:blip>
          <a:srcRect/>
          <a:stretch/>
        </p:blipFill>
        <p:spPr>
          <a:xfrm>
            <a:off x="482275" y="2036200"/>
            <a:ext cx="1798799" cy="1798799"/>
          </a:xfrm>
          <a:prstGeom prst="rect">
            <a:avLst/>
          </a:prstGeom>
          <a:noFill/>
          <a:ln>
            <a:noFill/>
          </a:ln>
        </p:spPr>
      </p:pic>
      <p:pic>
        <p:nvPicPr>
          <p:cNvPr id="210" name="Google Shape;210;p31"/>
          <p:cNvPicPr preferRelativeResize="0"/>
          <p:nvPr/>
        </p:nvPicPr>
        <p:blipFill rotWithShape="1">
          <a:blip r:embed="rId3">
            <a:alphaModFix/>
          </a:blip>
          <a:srcRect/>
          <a:stretch/>
        </p:blipFill>
        <p:spPr>
          <a:xfrm>
            <a:off x="482275" y="2036200"/>
            <a:ext cx="1798799" cy="1798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2696925" y="1549525"/>
            <a:ext cx="6057300" cy="2638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O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Repositório de Dados Operacionais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a:t>
            </a:r>
            <a:r>
              <a:rPr lang="es-419" sz="2000" b="0" i="1" u="none" strike="noStrike" cap="none">
                <a:solidFill>
                  <a:schemeClr val="dk1"/>
                </a:solidFill>
                <a:highlight>
                  <a:srgbClr val="FFFFFF"/>
                </a:highlight>
                <a:latin typeface="Helvetica Neue Light"/>
                <a:ea typeface="Helvetica Neue Light"/>
                <a:cs typeface="Helvetica Neue Light"/>
                <a:sym typeface="Helvetica Neue Light"/>
              </a:rPr>
              <a:t>ODS, em inglês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é o cenário ideal para atividades diárias.</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1000"/>
              </a:spcBef>
              <a:spcAft>
                <a:spcPts val="100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Diferentemente de um Data Warehouse empresarial, um ODS se atualiza em tempo real e armazena dados específicos do segmento corporativo.</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17" name="Google Shape;217;p32"/>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REPOSITÓRIO DE DADOS OPERACIONAIS</a:t>
            </a:r>
            <a:endParaRPr sz="1400" b="0" i="0" u="none" strike="noStrike" cap="none">
              <a:solidFill>
                <a:srgbClr val="000000"/>
              </a:solidFill>
              <a:latin typeface="Arial"/>
              <a:ea typeface="Arial"/>
              <a:cs typeface="Arial"/>
              <a:sym typeface="Arial"/>
            </a:endParaRPr>
          </a:p>
        </p:txBody>
      </p:sp>
      <p:pic>
        <p:nvPicPr>
          <p:cNvPr id="218" name="Google Shape;218;p32"/>
          <p:cNvPicPr preferRelativeResize="0"/>
          <p:nvPr/>
        </p:nvPicPr>
        <p:blipFill rotWithShape="1">
          <a:blip r:embed="rId3">
            <a:alphaModFix/>
          </a:blip>
          <a:srcRect/>
          <a:stretch/>
        </p:blipFill>
        <p:spPr>
          <a:xfrm>
            <a:off x="567675" y="2054650"/>
            <a:ext cx="1627950" cy="1627950"/>
          </a:xfrm>
          <a:prstGeom prst="rect">
            <a:avLst/>
          </a:prstGeom>
          <a:noFill/>
          <a:ln>
            <a:noFill/>
          </a:ln>
        </p:spPr>
      </p:pic>
      <p:pic>
        <p:nvPicPr>
          <p:cNvPr id="219" name="Google Shape;219;p32"/>
          <p:cNvPicPr preferRelativeResize="0"/>
          <p:nvPr/>
        </p:nvPicPr>
        <p:blipFill rotWithShape="1">
          <a:blip r:embed="rId3">
            <a:alphaModFix/>
          </a:blip>
          <a:srcRect/>
          <a:stretch/>
        </p:blipFill>
        <p:spPr>
          <a:xfrm>
            <a:off x="567675" y="2054650"/>
            <a:ext cx="1627950" cy="162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p:nvPr/>
        </p:nvSpPr>
        <p:spPr>
          <a:xfrm>
            <a:off x="2771700" y="1883800"/>
            <a:ext cx="5983200" cy="2638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O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Mercado de dados </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faz parte do Data Warehouse e é desenvolvido para dar suporte aos Departamentos ou Equipes Empresariais, pegando informação reais, formatando-as e as armazenando no Data Warehouse para seu uso posterior. </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26" name="Google Shape;226;p33"/>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MERCADO DE DADOS</a:t>
            </a:r>
            <a:endParaRPr sz="4500" b="0" i="1" u="none" strike="noStrike" cap="none">
              <a:solidFill>
                <a:srgbClr val="000000"/>
              </a:solidFill>
              <a:highlight>
                <a:srgbClr val="3CEFAB"/>
              </a:highlight>
              <a:latin typeface="Anton"/>
              <a:ea typeface="Anton"/>
              <a:cs typeface="Anton"/>
              <a:sym typeface="Anton"/>
            </a:endParaRPr>
          </a:p>
        </p:txBody>
      </p:sp>
      <p:pic>
        <p:nvPicPr>
          <p:cNvPr id="227" name="Google Shape;227;p33"/>
          <p:cNvPicPr preferRelativeResize="0"/>
          <p:nvPr/>
        </p:nvPicPr>
        <p:blipFill rotWithShape="1">
          <a:blip r:embed="rId3">
            <a:alphaModFix/>
          </a:blip>
          <a:srcRect/>
          <a:stretch/>
        </p:blipFill>
        <p:spPr>
          <a:xfrm>
            <a:off x="447825" y="1890700"/>
            <a:ext cx="1944300" cy="1944300"/>
          </a:xfrm>
          <a:prstGeom prst="rect">
            <a:avLst/>
          </a:prstGeom>
          <a:noFill/>
          <a:ln>
            <a:noFill/>
          </a:ln>
        </p:spPr>
      </p:pic>
      <p:pic>
        <p:nvPicPr>
          <p:cNvPr id="228" name="Google Shape;228;p33"/>
          <p:cNvPicPr preferRelativeResize="0"/>
          <p:nvPr/>
        </p:nvPicPr>
        <p:blipFill rotWithShape="1">
          <a:blip r:embed="rId3">
            <a:alphaModFix/>
          </a:blip>
          <a:srcRect/>
          <a:stretch/>
        </p:blipFill>
        <p:spPr>
          <a:xfrm>
            <a:off x="447825" y="1890700"/>
            <a:ext cx="1944300" cy="194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233"/>
        <p:cNvGrpSpPr/>
        <p:nvPr/>
      </p:nvGrpSpPr>
      <p:grpSpPr>
        <a:xfrm>
          <a:off x="0" y="0"/>
          <a:ext cx="0" cy="0"/>
          <a:chOff x="0" y="0"/>
          <a:chExt cx="0" cy="0"/>
        </a:xfrm>
      </p:grpSpPr>
      <p:sp>
        <p:nvSpPr>
          <p:cNvPr id="234" name="Google Shape;234;p34"/>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COMPONENTES</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67"/>
        <p:cNvGrpSpPr/>
        <p:nvPr/>
      </p:nvGrpSpPr>
      <p:grpSpPr>
        <a:xfrm>
          <a:off x="0" y="0"/>
          <a:ext cx="0" cy="0"/>
          <a:chOff x="0" y="0"/>
          <a:chExt cx="0" cy="0"/>
        </a:xfrm>
      </p:grpSpPr>
      <p:sp>
        <p:nvSpPr>
          <p:cNvPr id="68" name="Google Shape;68;p15"/>
          <p:cNvSpPr txBox="1"/>
          <p:nvPr/>
        </p:nvSpPr>
        <p:spPr>
          <a:xfrm>
            <a:off x="4055975" y="1134750"/>
            <a:ext cx="4698600" cy="28740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rgbClr val="000000"/>
              </a:buClr>
              <a:buSzPts val="1800"/>
              <a:buFont typeface="Helvetica Neue Light"/>
              <a:buChar char="●"/>
            </a:pPr>
            <a:r>
              <a:rPr lang="es-419" sz="1800" b="0" i="0" u="none" strike="noStrike" cap="none">
                <a:solidFill>
                  <a:schemeClr val="dk1"/>
                </a:solidFill>
                <a:latin typeface="Helvetica Neue Light"/>
                <a:ea typeface="Helvetica Neue Light"/>
                <a:cs typeface="Helvetica Neue Light"/>
                <a:sym typeface="Helvetica Neue Light"/>
              </a:rPr>
              <a:t>Identificar um Data Warehouse e seus componentes.</a:t>
            </a:r>
            <a:endParaRPr sz="1800" b="0" i="0" u="none" strike="noStrike" cap="none">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1000"/>
              </a:spcBef>
              <a:spcAft>
                <a:spcPts val="0"/>
              </a:spcAft>
              <a:buClr>
                <a:schemeClr val="dk1"/>
              </a:buClr>
              <a:buSzPts val="1800"/>
              <a:buFont typeface="Helvetica Neue Light"/>
              <a:buChar char="●"/>
            </a:pPr>
            <a:r>
              <a:rPr lang="es-419" sz="1800" b="0" i="0" u="none" strike="noStrike" cap="none">
                <a:solidFill>
                  <a:schemeClr val="dk1"/>
                </a:solidFill>
                <a:latin typeface="Helvetica Neue Light"/>
                <a:ea typeface="Helvetica Neue Light"/>
                <a:cs typeface="Helvetica Neue Light"/>
                <a:sym typeface="Helvetica Neue Light"/>
              </a:rPr>
              <a:t>Identificar os componentes do Business intelligence.</a:t>
            </a:r>
            <a:endParaRPr sz="1800" b="0" i="0" u="none" strike="noStrike" cap="none">
              <a:solidFill>
                <a:schemeClr val="dk1"/>
              </a:solidFill>
              <a:latin typeface="Helvetica Neue Light"/>
              <a:ea typeface="Helvetica Neue Light"/>
              <a:cs typeface="Helvetica Neue Light"/>
              <a:sym typeface="Helvetica Neue Light"/>
            </a:endParaRPr>
          </a:p>
          <a:p>
            <a:pPr marL="457200" marR="0" lvl="0" indent="-342900" algn="l" rtl="0">
              <a:lnSpc>
                <a:spcPct val="115000"/>
              </a:lnSpc>
              <a:spcBef>
                <a:spcPts val="1000"/>
              </a:spcBef>
              <a:spcAft>
                <a:spcPts val="1000"/>
              </a:spcAft>
              <a:buClr>
                <a:schemeClr val="dk1"/>
              </a:buClr>
              <a:buSzPts val="1800"/>
              <a:buFont typeface="Helvetica Neue Light"/>
              <a:buChar char="●"/>
            </a:pPr>
            <a:r>
              <a:rPr lang="es-419" sz="1800" b="0" i="0" u="none" strike="noStrike" cap="none">
                <a:solidFill>
                  <a:schemeClr val="dk1"/>
                </a:solidFill>
                <a:latin typeface="Helvetica Neue Light"/>
                <a:ea typeface="Helvetica Neue Light"/>
                <a:cs typeface="Helvetica Neue Light"/>
                <a:sym typeface="Helvetica Neue Light"/>
              </a:rPr>
              <a:t>Reconhecer a função do Data Warehouse e Business Intelligence.</a:t>
            </a:r>
            <a:endParaRPr sz="1800" b="0" i="0" u="none" strike="noStrike" cap="none">
              <a:solidFill>
                <a:schemeClr val="dk1"/>
              </a:solidFill>
              <a:latin typeface="Helvetica Neue Light"/>
              <a:ea typeface="Helvetica Neue Light"/>
              <a:cs typeface="Helvetica Neue Light"/>
              <a:sym typeface="Helvetica Neue Light"/>
            </a:endParaRPr>
          </a:p>
        </p:txBody>
      </p:sp>
      <p:sp>
        <p:nvSpPr>
          <p:cNvPr id="69" name="Google Shape;69;p15"/>
          <p:cNvSpPr txBox="1"/>
          <p:nvPr/>
        </p:nvSpPr>
        <p:spPr>
          <a:xfrm>
            <a:off x="726496" y="2961700"/>
            <a:ext cx="36327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s-419" sz="3000" b="0" i="1" u="none" strike="noStrike" cap="none">
                <a:solidFill>
                  <a:srgbClr val="000000"/>
                </a:solidFill>
                <a:latin typeface="Anton"/>
                <a:ea typeface="Anton"/>
                <a:cs typeface="Anton"/>
                <a:sym typeface="Anton"/>
              </a:rPr>
              <a:t>OBJETIVOS DA AULA</a:t>
            </a:r>
            <a:endParaRPr sz="3000" b="0" i="1" u="none" strike="noStrike" cap="none">
              <a:solidFill>
                <a:srgbClr val="000000"/>
              </a:solidFill>
              <a:latin typeface="Anton"/>
              <a:ea typeface="Anton"/>
              <a:cs typeface="Anton"/>
              <a:sym typeface="Anton"/>
            </a:endParaRPr>
          </a:p>
        </p:txBody>
      </p:sp>
      <p:pic>
        <p:nvPicPr>
          <p:cNvPr id="70" name="Google Shape;70;p15"/>
          <p:cNvPicPr preferRelativeResize="0"/>
          <p:nvPr/>
        </p:nvPicPr>
        <p:blipFill rotWithShape="1">
          <a:blip r:embed="rId3">
            <a:alphaModFix/>
          </a:blip>
          <a:srcRect/>
          <a:stretch/>
        </p:blipFill>
        <p:spPr>
          <a:xfrm>
            <a:off x="1687888" y="1744350"/>
            <a:ext cx="1186525" cy="1186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250300" y="1960000"/>
            <a:ext cx="3561900" cy="2163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1" i="0" u="none" strike="noStrike" cap="none">
                <a:solidFill>
                  <a:schemeClr val="dk1"/>
                </a:solidFill>
                <a:highlight>
                  <a:srgbClr val="FFFFFF"/>
                </a:highlight>
                <a:latin typeface="Helvetica Neue"/>
                <a:ea typeface="Helvetica Neue"/>
                <a:cs typeface="Helvetica Neue"/>
                <a:sym typeface="Helvetica Neue"/>
              </a:rPr>
              <a:t>Da esquerda para a direita</a:t>
            </a:r>
            <a:r>
              <a:rPr lang="es-419" sz="1800" b="0" i="0" u="none" strike="noStrike" cap="none">
                <a:solidFill>
                  <a:schemeClr val="dk1"/>
                </a:solidFill>
                <a:highlight>
                  <a:srgbClr val="FFFFFF"/>
                </a:highlight>
                <a:latin typeface="Helvetica Neue"/>
                <a:ea typeface="Helvetica Neue"/>
                <a:cs typeface="Helvetica Neue"/>
                <a:sym typeface="Helvetica Neue"/>
              </a:rPr>
              <a:t>: as DB produtivas abastecem um</a:t>
            </a:r>
            <a:r>
              <a:rPr lang="es-419" sz="1800" b="1" i="0" u="none" strike="noStrike" cap="none">
                <a:solidFill>
                  <a:schemeClr val="dk1"/>
                </a:solidFill>
                <a:highlight>
                  <a:srgbClr val="FFFFFF"/>
                </a:highlight>
                <a:latin typeface="Helvetica Neue"/>
                <a:ea typeface="Helvetica Neue"/>
                <a:cs typeface="Helvetica Neue"/>
                <a:sym typeface="Helvetica Neue"/>
              </a:rPr>
              <a:t> Data Warehouse </a:t>
            </a:r>
            <a:r>
              <a:rPr lang="es-419" sz="1800" b="0" i="0" u="none" strike="noStrike" cap="none">
                <a:solidFill>
                  <a:schemeClr val="dk1"/>
                </a:solidFill>
                <a:highlight>
                  <a:srgbClr val="FFFFFF"/>
                </a:highlight>
                <a:latin typeface="Helvetica Neue"/>
                <a:ea typeface="Helvetica Neue"/>
                <a:cs typeface="Helvetica Neue"/>
                <a:sym typeface="Helvetica Neue"/>
              </a:rPr>
              <a:t>que provê informação a cada</a:t>
            </a:r>
            <a:r>
              <a:rPr lang="es-419" sz="1800" b="1" i="0" u="none" strike="noStrike" cap="none">
                <a:solidFill>
                  <a:schemeClr val="dk1"/>
                </a:solidFill>
                <a:highlight>
                  <a:srgbClr val="FFFFFF"/>
                </a:highlight>
                <a:latin typeface="Helvetica Neue"/>
                <a:ea typeface="Helvetica Neue"/>
                <a:cs typeface="Helvetica Neue"/>
                <a:sym typeface="Helvetica Neue"/>
              </a:rPr>
              <a:t> Data Mart </a:t>
            </a:r>
            <a:r>
              <a:rPr lang="es-419" sz="1800" b="0" i="0" u="none" strike="noStrike" cap="none">
                <a:solidFill>
                  <a:schemeClr val="dk1"/>
                </a:solidFill>
                <a:highlight>
                  <a:srgbClr val="FFFFFF"/>
                </a:highlight>
                <a:latin typeface="Helvetica Neue"/>
                <a:ea typeface="Helvetica Neue"/>
                <a:cs typeface="Helvetica Neue"/>
                <a:sym typeface="Helvetica Neue"/>
              </a:rPr>
              <a:t>segmentado</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41" name="Google Shape;241;p35"/>
          <p:cNvSpPr txBox="1"/>
          <p:nvPr/>
        </p:nvSpPr>
        <p:spPr>
          <a:xfrm>
            <a:off x="-75" y="5206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DIAGRAMA DE INTERAÇÃO</a:t>
            </a:r>
            <a:endParaRPr sz="1400" b="0" i="0" u="none" strike="noStrike" cap="none">
              <a:solidFill>
                <a:srgbClr val="000000"/>
              </a:solidFill>
              <a:latin typeface="Arial"/>
              <a:ea typeface="Arial"/>
              <a:cs typeface="Arial"/>
              <a:sym typeface="Arial"/>
            </a:endParaRPr>
          </a:p>
        </p:txBody>
      </p:sp>
      <p:pic>
        <p:nvPicPr>
          <p:cNvPr id="242" name="Google Shape;242;p35"/>
          <p:cNvPicPr preferRelativeResize="0"/>
          <p:nvPr/>
        </p:nvPicPr>
        <p:blipFill rotWithShape="1">
          <a:blip r:embed="rId3">
            <a:alphaModFix/>
          </a:blip>
          <a:srcRect/>
          <a:stretch/>
        </p:blipFill>
        <p:spPr>
          <a:xfrm>
            <a:off x="4030125" y="1807600"/>
            <a:ext cx="4724400" cy="236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326500" y="1960000"/>
            <a:ext cx="3561900" cy="2184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Aqui, temos uma visualização corporativa de um ecossistema de múltiplas fontes de dados, um Data Warehouse, Data Marts e áreas de exploração e análise da informação.</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49" name="Google Shape;249;p36"/>
          <p:cNvSpPr txBox="1"/>
          <p:nvPr/>
        </p:nvSpPr>
        <p:spPr>
          <a:xfrm>
            <a:off x="-75" y="5206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DIAGRAMA GERAL</a:t>
            </a:r>
            <a:endParaRPr sz="4500" b="0" i="1" u="none" strike="noStrike" cap="none">
              <a:solidFill>
                <a:srgbClr val="000000"/>
              </a:solidFill>
              <a:latin typeface="Anton"/>
              <a:ea typeface="Anton"/>
              <a:cs typeface="Anton"/>
              <a:sym typeface="Anton"/>
            </a:endParaRPr>
          </a:p>
        </p:txBody>
      </p:sp>
      <p:pic>
        <p:nvPicPr>
          <p:cNvPr id="250" name="Google Shape;250;p36"/>
          <p:cNvPicPr preferRelativeResize="0"/>
          <p:nvPr/>
        </p:nvPicPr>
        <p:blipFill rotWithShape="1">
          <a:blip r:embed="rId3">
            <a:alphaModFix/>
          </a:blip>
          <a:srcRect/>
          <a:stretch/>
        </p:blipFill>
        <p:spPr>
          <a:xfrm>
            <a:off x="3969125" y="1706425"/>
            <a:ext cx="4874604" cy="2539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p:nvPr/>
        </p:nvSpPr>
        <p:spPr>
          <a:xfrm>
            <a:off x="2029125" y="1883800"/>
            <a:ext cx="6725400" cy="2521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Para extrair a informação dos ambientes produtivos e operacionais, utiliza-se a </a:t>
            </a:r>
            <a:r>
              <a:rPr lang="es-419" sz="1800" b="1" i="0" u="none" strike="noStrike" cap="none">
                <a:solidFill>
                  <a:schemeClr val="dk1"/>
                </a:solidFill>
                <a:highlight>
                  <a:srgbClr val="FFFFFF"/>
                </a:highlight>
                <a:latin typeface="Helvetica Neue Light"/>
                <a:ea typeface="Helvetica Neue Light"/>
                <a:cs typeface="Helvetica Neue Light"/>
                <a:sym typeface="Helvetica Neue Light"/>
              </a:rPr>
              <a:t>Área de Staging</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 Área de Staging é uma </a:t>
            </a:r>
            <a:r>
              <a:rPr lang="es-419" sz="1800" b="1" i="0" u="none" strike="noStrike" cap="none">
                <a:solidFill>
                  <a:schemeClr val="dk1"/>
                </a:solidFill>
                <a:highlight>
                  <a:srgbClr val="FFFFFF"/>
                </a:highlight>
                <a:latin typeface="Helvetica Neue Light"/>
                <a:ea typeface="Helvetica Neue Light"/>
                <a:cs typeface="Helvetica Neue Light"/>
                <a:sym typeface="Helvetica Neue Light"/>
              </a:rPr>
              <a:t>área intermediária de armazenamento</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 de dados </a:t>
            </a:r>
            <a:r>
              <a:rPr lang="es-419" sz="1800" b="1" i="0" u="none" strike="noStrike" cap="none">
                <a:solidFill>
                  <a:schemeClr val="dk1"/>
                </a:solidFill>
                <a:highlight>
                  <a:srgbClr val="FFFFFF"/>
                </a:highlight>
                <a:latin typeface="Helvetica Neue Light"/>
                <a:ea typeface="Helvetica Neue Light"/>
                <a:cs typeface="Helvetica Neue Light"/>
                <a:sym typeface="Helvetica Neue Light"/>
              </a:rPr>
              <a:t>usada para processá-los</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 </a:t>
            </a:r>
            <a:r>
              <a:rPr lang="es-419" sz="1800" b="1" i="0" u="none" strike="noStrike" cap="none">
                <a:solidFill>
                  <a:schemeClr val="dk1"/>
                </a:solidFill>
                <a:highlight>
                  <a:srgbClr val="FFFFFF"/>
                </a:highlight>
                <a:latin typeface="Helvetica Neue Light"/>
                <a:ea typeface="Helvetica Neue Light"/>
                <a:cs typeface="Helvetica Neue Light"/>
                <a:sym typeface="Helvetica Neue Light"/>
              </a:rPr>
              <a:t>através do mecanismo de extração, transformação e carregamento</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257" name="Google Shape;257;p37"/>
          <p:cNvSpPr txBox="1"/>
          <p:nvPr/>
        </p:nvSpPr>
        <p:spPr>
          <a:xfrm>
            <a:off x="-75" y="5206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ÁREA DE STAGING</a:t>
            </a:r>
            <a:endParaRPr sz="4500" b="0" i="1" u="none" strike="noStrike" cap="none">
              <a:solidFill>
                <a:srgbClr val="000000"/>
              </a:solidFill>
              <a:latin typeface="Anton"/>
              <a:ea typeface="Anton"/>
              <a:cs typeface="Anton"/>
              <a:sym typeface="Anton"/>
            </a:endParaRPr>
          </a:p>
        </p:txBody>
      </p:sp>
      <p:pic>
        <p:nvPicPr>
          <p:cNvPr id="258" name="Google Shape;258;p37"/>
          <p:cNvPicPr preferRelativeResize="0"/>
          <p:nvPr/>
        </p:nvPicPr>
        <p:blipFill rotWithShape="1">
          <a:blip r:embed="rId3">
            <a:alphaModFix/>
          </a:blip>
          <a:srcRect l="19417" r="63181"/>
          <a:stretch/>
        </p:blipFill>
        <p:spPr>
          <a:xfrm>
            <a:off x="606700" y="1350250"/>
            <a:ext cx="1085920" cy="3252000"/>
          </a:xfrm>
          <a:prstGeom prst="rect">
            <a:avLst/>
          </a:prstGeom>
          <a:noFill/>
          <a:ln>
            <a:noFill/>
          </a:ln>
          <a:effectLst>
            <a:outerShdw blurRad="314325" dist="19050" dir="5400000" algn="bl" rotWithShape="0">
              <a:srgbClr val="000000">
                <a:alpha val="49019"/>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63"/>
        <p:cNvGrpSpPr/>
        <p:nvPr/>
      </p:nvGrpSpPr>
      <p:grpSpPr>
        <a:xfrm>
          <a:off x="0" y="0"/>
          <a:ext cx="0" cy="0"/>
          <a:chOff x="0" y="0"/>
          <a:chExt cx="0" cy="0"/>
        </a:xfrm>
      </p:grpSpPr>
      <p:sp>
        <p:nvSpPr>
          <p:cNvPr id="264" name="Google Shape;264;p38"/>
          <p:cNvSpPr txBox="1"/>
          <p:nvPr/>
        </p:nvSpPr>
        <p:spPr>
          <a:xfrm>
            <a:off x="2187450" y="1848600"/>
            <a:ext cx="48027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E0FF00"/>
                </a:solidFill>
                <a:latin typeface="Anton"/>
                <a:ea typeface="Anton"/>
                <a:cs typeface="Anton"/>
                <a:sym typeface="Anton"/>
              </a:rPr>
              <a:t>ETL</a:t>
            </a:r>
            <a:endParaRPr sz="3600" b="0" i="1" u="none" strike="noStrike" cap="none">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p:nvPr/>
        </p:nvSpPr>
        <p:spPr>
          <a:xfrm>
            <a:off x="852150" y="2039150"/>
            <a:ext cx="7356185" cy="20145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1" i="0" u="none" strike="noStrike" cap="none">
                <a:solidFill>
                  <a:schemeClr val="dk1"/>
                </a:solidFill>
                <a:highlight>
                  <a:srgbClr val="FFFFFF"/>
                </a:highlight>
                <a:latin typeface="Helvetica Neue"/>
                <a:ea typeface="Helvetica Neue"/>
                <a:cs typeface="Helvetica Neue"/>
                <a:sym typeface="Helvetica Neue"/>
              </a:rPr>
              <a:t>ETL</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da sigla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E</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xtract,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T</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ransform and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L</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oad (Extração, Transformação e Carregamento).</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r>
              <a:rPr lang="es-419" sz="2000" b="1" i="0" u="none" strike="noStrike" cap="none">
                <a:solidFill>
                  <a:schemeClr val="dk1"/>
                </a:solidFill>
                <a:highlight>
                  <a:srgbClr val="FFFFFF"/>
                </a:highlight>
                <a:latin typeface="Helvetica Neue"/>
                <a:ea typeface="Helvetica Neue"/>
                <a:cs typeface="Helvetica Neue"/>
                <a:sym typeface="Helvetica Neue"/>
              </a:rPr>
              <a:t>ETL</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representa o </a:t>
            </a:r>
            <a:r>
              <a:rPr lang="es-419" sz="2000" b="0" i="0" u="none" strike="noStrike" cap="none">
                <a:solidFill>
                  <a:schemeClr val="dk1"/>
                </a:solidFill>
                <a:highlight>
                  <a:srgbClr val="EEFF41"/>
                </a:highlight>
                <a:latin typeface="Helvetica Neue Light"/>
                <a:ea typeface="Helvetica Neue Light"/>
                <a:cs typeface="Helvetica Neue Light"/>
                <a:sym typeface="Helvetica Neue Light"/>
              </a:rPr>
              <a:t>processo de transferir, formatar, limpar e, por fim, fazer o upload ou carregamento dos dados a partir de múltiplas fontes (</a:t>
            </a:r>
            <a:r>
              <a:rPr lang="es-419" sz="2000" b="0" i="1" u="none" strike="noStrike" cap="none">
                <a:solidFill>
                  <a:schemeClr val="dk1"/>
                </a:solidFill>
                <a:highlight>
                  <a:srgbClr val="EEFF41"/>
                </a:highlight>
                <a:latin typeface="Helvetica Neue Light"/>
                <a:ea typeface="Helvetica Neue Light"/>
                <a:cs typeface="Helvetica Neue Light"/>
                <a:sym typeface="Helvetica Neue Light"/>
              </a:rPr>
              <a:t>produtivas e/ou operacionais</a:t>
            </a:r>
            <a:r>
              <a:rPr lang="es-419" sz="2000" b="0" i="0" u="none" strike="noStrike" cap="none">
                <a:solidFill>
                  <a:schemeClr val="dk1"/>
                </a:solidFill>
                <a:highlight>
                  <a:srgbClr val="EEFF41"/>
                </a:highlight>
                <a:latin typeface="Helvetica Neue Light"/>
                <a:ea typeface="Helvetica Neue Light"/>
                <a:cs typeface="Helvetica Neue Light"/>
                <a:sym typeface="Helvetica Neue Light"/>
              </a:rPr>
              <a:t>) em um </a:t>
            </a:r>
            <a:r>
              <a:rPr lang="es-419" sz="2000" b="1" i="0" u="none" strike="noStrike" cap="none">
                <a:solidFill>
                  <a:schemeClr val="dk1"/>
                </a:solidFill>
                <a:highlight>
                  <a:srgbClr val="EEFF41"/>
                </a:highlight>
                <a:latin typeface="Helvetica Neue Light"/>
                <a:ea typeface="Helvetica Neue Light"/>
                <a:cs typeface="Helvetica Neue Light"/>
                <a:sym typeface="Helvetica Neue Light"/>
              </a:rPr>
              <a:t>DW</a:t>
            </a:r>
            <a:r>
              <a:rPr lang="es-419" sz="2000" b="0" i="0" u="none" strike="noStrike" cap="none">
                <a:solidFill>
                  <a:schemeClr val="dk1"/>
                </a:solidFill>
                <a:highlight>
                  <a:schemeClr val="accent6"/>
                </a:highlight>
                <a:latin typeface="Helvetica Neue Light"/>
                <a:ea typeface="Helvetica Neue Light"/>
                <a:cs typeface="Helvetica Neue Light"/>
                <a:sym typeface="Helvetica Neue Light"/>
              </a:rPr>
              <a:t>.</a:t>
            </a:r>
            <a:endParaRPr sz="2000" b="0" i="0" u="none" strike="noStrike" cap="none">
              <a:solidFill>
                <a:srgbClr val="000000"/>
              </a:solidFill>
              <a:highlight>
                <a:schemeClr val="accent6"/>
              </a:highlight>
              <a:latin typeface="Helvetica Neue Light"/>
              <a:ea typeface="Helvetica Neue Light"/>
              <a:cs typeface="Helvetica Neue Light"/>
              <a:sym typeface="Helvetica Neue Light"/>
            </a:endParaRPr>
          </a:p>
        </p:txBody>
      </p:sp>
      <p:sp>
        <p:nvSpPr>
          <p:cNvPr id="271" name="Google Shape;271;p39"/>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ETL</a:t>
            </a:r>
            <a:endParaRPr sz="4500" b="0" i="1" u="none" strike="noStrike" cap="none">
              <a:solidFill>
                <a:srgbClr val="0000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p:nvPr/>
        </p:nvSpPr>
        <p:spPr>
          <a:xfrm>
            <a:off x="852150" y="3256650"/>
            <a:ext cx="7439700" cy="1428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Como mencionamos anteriormente, a Área de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Staging</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se encarrega de conter os processos e aplicações de ETL para que a informação chegue a mais limpa possível ao DW.</a:t>
            </a:r>
            <a:endParaRPr sz="2000" b="0" i="0" u="none" strike="noStrike" cap="none">
              <a:solidFill>
                <a:srgbClr val="000000"/>
              </a:solidFill>
              <a:latin typeface="Helvetica Neue Light"/>
              <a:ea typeface="Helvetica Neue Light"/>
              <a:cs typeface="Helvetica Neue Light"/>
              <a:sym typeface="Helvetica Neue Light"/>
            </a:endParaRPr>
          </a:p>
        </p:txBody>
      </p:sp>
      <p:sp>
        <p:nvSpPr>
          <p:cNvPr id="278" name="Google Shape;278;p40"/>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ETL</a:t>
            </a:r>
            <a:endParaRPr sz="4500" b="0" i="1" u="none" strike="noStrike" cap="none">
              <a:solidFill>
                <a:srgbClr val="000000"/>
              </a:solidFill>
              <a:latin typeface="Anton"/>
              <a:ea typeface="Anton"/>
              <a:cs typeface="Anton"/>
              <a:sym typeface="Anton"/>
            </a:endParaRPr>
          </a:p>
        </p:txBody>
      </p:sp>
      <p:pic>
        <p:nvPicPr>
          <p:cNvPr id="279" name="Google Shape;279;p40"/>
          <p:cNvPicPr preferRelativeResize="0"/>
          <p:nvPr/>
        </p:nvPicPr>
        <p:blipFill rotWithShape="1">
          <a:blip r:embed="rId3">
            <a:alphaModFix/>
          </a:blip>
          <a:srcRect/>
          <a:stretch/>
        </p:blipFill>
        <p:spPr>
          <a:xfrm>
            <a:off x="1822819" y="1277238"/>
            <a:ext cx="5498369" cy="1979413"/>
          </a:xfrm>
          <a:prstGeom prst="rect">
            <a:avLst/>
          </a:prstGeom>
          <a:noFill/>
          <a:ln>
            <a:noFill/>
          </a:ln>
        </p:spPr>
      </p:pic>
      <p:pic>
        <p:nvPicPr>
          <p:cNvPr id="280" name="Google Shape;280;p40"/>
          <p:cNvPicPr preferRelativeResize="0"/>
          <p:nvPr/>
        </p:nvPicPr>
        <p:blipFill rotWithShape="1">
          <a:blip r:embed="rId3">
            <a:alphaModFix/>
          </a:blip>
          <a:srcRect/>
          <a:stretch/>
        </p:blipFill>
        <p:spPr>
          <a:xfrm>
            <a:off x="1822819" y="1277238"/>
            <a:ext cx="5498369" cy="19794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85"/>
        <p:cNvGrpSpPr/>
        <p:nvPr/>
      </p:nvGrpSpPr>
      <p:grpSpPr>
        <a:xfrm>
          <a:off x="0" y="0"/>
          <a:ext cx="0" cy="0"/>
          <a:chOff x="0" y="0"/>
          <a:chExt cx="0" cy="0"/>
        </a:xfrm>
      </p:grpSpPr>
      <p:sp>
        <p:nvSpPr>
          <p:cNvPr id="286" name="Google Shape;286;p41"/>
          <p:cNvSpPr txBox="1"/>
          <p:nvPr/>
        </p:nvSpPr>
        <p:spPr>
          <a:xfrm>
            <a:off x="852150" y="2209325"/>
            <a:ext cx="7439700" cy="1674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a:buNone/>
            </a:pPr>
            <a:endParaRPr sz="2000" b="0" i="0" u="none" strike="noStrike" cap="none">
              <a:solidFill>
                <a:srgbClr val="8215BC"/>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8215BC"/>
              </a:solidFill>
              <a:latin typeface="Lato Light"/>
              <a:ea typeface="Lato Light"/>
              <a:cs typeface="Lato Light"/>
              <a:sym typeface="Lato Light"/>
            </a:endParaRPr>
          </a:p>
        </p:txBody>
      </p:sp>
      <p:sp>
        <p:nvSpPr>
          <p:cNvPr id="287" name="Google Shape;287;p41"/>
          <p:cNvSpPr txBox="1"/>
          <p:nvPr/>
        </p:nvSpPr>
        <p:spPr>
          <a:xfrm>
            <a:off x="710350" y="1612625"/>
            <a:ext cx="7739100" cy="2410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s-419" sz="2000" b="0" i="0" u="none" strike="noStrike" cap="none">
                <a:solidFill>
                  <a:srgbClr val="000000"/>
                </a:solidFill>
                <a:latin typeface="Helvetica Neue Light"/>
                <a:ea typeface="Helvetica Neue Light"/>
                <a:cs typeface="Helvetica Neue Light"/>
                <a:sym typeface="Helvetica Neue Light"/>
              </a:rPr>
              <a:t>Como seu nome indica, o ETL se divide em três processos: </a:t>
            </a:r>
            <a:r>
              <a:rPr lang="es-419" sz="2000" b="1" i="0" u="none" strike="noStrike" cap="none">
                <a:solidFill>
                  <a:srgbClr val="000000"/>
                </a:solidFill>
                <a:latin typeface="Helvetica Neue Light"/>
                <a:ea typeface="Helvetica Neue Light"/>
                <a:cs typeface="Helvetica Neue Light"/>
                <a:sym typeface="Helvetica Neue Light"/>
              </a:rPr>
              <a:t>Extração</a:t>
            </a:r>
            <a:r>
              <a:rPr lang="es-419" sz="2000" b="0" i="0" u="none" strike="noStrike" cap="none">
                <a:solidFill>
                  <a:srgbClr val="000000"/>
                </a:solidFill>
                <a:latin typeface="Helvetica Neue Light"/>
                <a:ea typeface="Helvetica Neue Light"/>
                <a:cs typeface="Helvetica Neue Light"/>
                <a:sym typeface="Helvetica Neue Light"/>
              </a:rPr>
              <a:t>, </a:t>
            </a:r>
            <a:r>
              <a:rPr lang="es-419" sz="2000" b="1" i="0" u="none" strike="noStrike" cap="none">
                <a:solidFill>
                  <a:srgbClr val="000000"/>
                </a:solidFill>
                <a:latin typeface="Helvetica Neue Light"/>
                <a:ea typeface="Helvetica Neue Light"/>
                <a:cs typeface="Helvetica Neue Light"/>
                <a:sym typeface="Helvetica Neue Light"/>
              </a:rPr>
              <a:t>Transformação </a:t>
            </a:r>
            <a:r>
              <a:rPr lang="es-419" sz="2000" b="0" i="0" u="none" strike="noStrike" cap="none">
                <a:solidFill>
                  <a:srgbClr val="000000"/>
                </a:solidFill>
                <a:latin typeface="Helvetica Neue Light"/>
                <a:ea typeface="Helvetica Neue Light"/>
                <a:cs typeface="Helvetica Neue Light"/>
                <a:sym typeface="Helvetica Neue Light"/>
              </a:rPr>
              <a:t>e </a:t>
            </a:r>
            <a:r>
              <a:rPr lang="es-419" sz="2000" b="1" i="0" u="none" strike="noStrike" cap="none">
                <a:solidFill>
                  <a:srgbClr val="000000"/>
                </a:solidFill>
                <a:latin typeface="Helvetica Neue Light"/>
                <a:ea typeface="Helvetica Neue Light"/>
                <a:cs typeface="Helvetica Neue Light"/>
                <a:sym typeface="Helvetica Neue Light"/>
              </a:rPr>
              <a:t>Carregamento</a:t>
            </a:r>
            <a:r>
              <a:rPr lang="es-419" sz="2000" b="0" i="0" u="none" strike="noStrike" cap="none">
                <a:solidFill>
                  <a:srgbClr val="000000"/>
                </a:solidFill>
                <a:latin typeface="Helvetica Neue Light"/>
                <a:ea typeface="Helvetica Neue Light"/>
                <a:cs typeface="Helvetica Neue Light"/>
                <a:sym typeface="Helvetica Neue Light"/>
              </a:rPr>
              <a:t>.</a:t>
            </a:r>
            <a:endParaRPr sz="2000" b="0" i="0" u="none" strike="noStrike" cap="none">
              <a:solidFill>
                <a:srgbClr val="000000"/>
              </a:solidFill>
              <a:latin typeface="Helvetica Neue Light"/>
              <a:ea typeface="Helvetica Neue Light"/>
              <a:cs typeface="Helvetica Neue Light"/>
              <a:sym typeface="Helvetica Neue Light"/>
            </a:endParaRPr>
          </a:p>
          <a:p>
            <a:pPr marL="0" marR="0" lvl="0" indent="0" algn="ctr" rtl="0">
              <a:lnSpc>
                <a:spcPct val="115000"/>
              </a:lnSpc>
              <a:spcBef>
                <a:spcPts val="1000"/>
              </a:spcBef>
              <a:spcAft>
                <a:spcPts val="0"/>
              </a:spcAft>
              <a:buClr>
                <a:srgbClr val="000000"/>
              </a:buClr>
              <a:buSzPts val="2000"/>
              <a:buFont typeface="Arial"/>
              <a:buNone/>
            </a:pPr>
            <a:r>
              <a:rPr lang="es-419" sz="2000" b="0" i="1" u="none" strike="noStrike" cap="none">
                <a:solidFill>
                  <a:srgbClr val="000000"/>
                </a:solidFill>
                <a:latin typeface="Helvetica Neue Light"/>
                <a:ea typeface="Helvetica Neue Light"/>
                <a:cs typeface="Helvetica Neue Light"/>
                <a:sym typeface="Helvetica Neue Light"/>
              </a:rPr>
              <a:t>Vejamos o </a:t>
            </a:r>
            <a:r>
              <a:rPr lang="es-419" sz="2000" b="1" i="1" u="none" strike="noStrike" cap="none">
                <a:solidFill>
                  <a:srgbClr val="000000"/>
                </a:solidFill>
                <a:latin typeface="Helvetica Neue Light"/>
                <a:ea typeface="Helvetica Neue Light"/>
                <a:cs typeface="Helvetica Neue Light"/>
                <a:sym typeface="Helvetica Neue Light"/>
              </a:rPr>
              <a:t>ETL</a:t>
            </a:r>
            <a:r>
              <a:rPr lang="es-419" sz="2000" b="0" i="1" u="none" strike="noStrike" cap="none">
                <a:solidFill>
                  <a:srgbClr val="000000"/>
                </a:solidFill>
                <a:latin typeface="Helvetica Neue Light"/>
                <a:ea typeface="Helvetica Neue Light"/>
                <a:cs typeface="Helvetica Neue Light"/>
                <a:sym typeface="Helvetica Neue Light"/>
              </a:rPr>
              <a:t> em detalhe e o funcionamento de cada uma de suas etapas para fornecer informações efetivas a cada um dos processos de negócio em uma empresa!</a:t>
            </a:r>
            <a:endParaRPr sz="2000" b="0" i="1"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292"/>
        <p:cNvGrpSpPr/>
        <p:nvPr/>
      </p:nvGrpSpPr>
      <p:grpSpPr>
        <a:xfrm>
          <a:off x="0" y="0"/>
          <a:ext cx="0" cy="0"/>
          <a:chOff x="0" y="0"/>
          <a:chExt cx="0" cy="0"/>
        </a:xfrm>
      </p:grpSpPr>
      <p:sp>
        <p:nvSpPr>
          <p:cNvPr id="293" name="Google Shape;293;p42"/>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highlight>
                  <a:schemeClr val="lt1"/>
                </a:highlight>
                <a:latin typeface="Anton"/>
                <a:ea typeface="Anton"/>
                <a:cs typeface="Anton"/>
                <a:sym typeface="Anton"/>
              </a:rPr>
              <a:t>ETL:</a:t>
            </a:r>
            <a:r>
              <a:rPr lang="es-419" sz="3600" b="0" i="1" u="none" strike="noStrike" cap="none">
                <a:solidFill>
                  <a:srgbClr val="000000"/>
                </a:solidFill>
                <a:latin typeface="Anton"/>
                <a:ea typeface="Anton"/>
                <a:cs typeface="Anton"/>
                <a:sym typeface="Anton"/>
              </a:rPr>
              <a:t> EXTRAÇÃO</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p:nvPr/>
        </p:nvSpPr>
        <p:spPr>
          <a:xfrm>
            <a:off x="899675" y="1575025"/>
            <a:ext cx="7562100" cy="2544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000000"/>
                </a:solidFill>
                <a:highlight>
                  <a:srgbClr val="FFFFFF"/>
                </a:highlight>
                <a:latin typeface="Arial"/>
                <a:ea typeface="Arial"/>
                <a:cs typeface="Arial"/>
                <a:sym typeface="Arial"/>
              </a:rPr>
              <a:t>Essa etapa consiste na </a:t>
            </a:r>
            <a:r>
              <a:rPr lang="es-419" sz="2000" b="1" i="0" u="none" strike="noStrike" cap="none">
                <a:solidFill>
                  <a:srgbClr val="000000"/>
                </a:solidFill>
                <a:highlight>
                  <a:srgbClr val="FFFFFF"/>
                </a:highlight>
                <a:latin typeface="Arial"/>
                <a:ea typeface="Arial"/>
                <a:cs typeface="Arial"/>
                <a:sym typeface="Arial"/>
              </a:rPr>
              <a:t>extração dos dados de sistemas originários</a:t>
            </a:r>
            <a:r>
              <a:rPr lang="es-419" sz="2000" b="0" i="0" u="none" strike="noStrike" cap="none">
                <a:solidFill>
                  <a:srgbClr val="000000"/>
                </a:solidFill>
                <a:highlight>
                  <a:srgbClr val="FFFFFF"/>
                </a:highlight>
                <a:latin typeface="Arial"/>
                <a:ea typeface="Arial"/>
                <a:cs typeface="Arial"/>
                <a:sym typeface="Arial"/>
              </a:rPr>
              <a:t>. Nesse caso, podem ser tanto </a:t>
            </a:r>
            <a:r>
              <a:rPr lang="es-419" sz="2000" b="1" i="0" u="none" strike="noStrike" cap="none">
                <a:solidFill>
                  <a:srgbClr val="000000"/>
                </a:solidFill>
                <a:highlight>
                  <a:srgbClr val="FFFFFF"/>
                </a:highlight>
                <a:latin typeface="Arial"/>
                <a:ea typeface="Arial"/>
                <a:cs typeface="Arial"/>
                <a:sym typeface="Arial"/>
              </a:rPr>
              <a:t>bancos de dados SQL </a:t>
            </a:r>
            <a:r>
              <a:rPr lang="es-419" sz="2000" b="0" i="0" u="none" strike="noStrike" cap="none">
                <a:solidFill>
                  <a:srgbClr val="000000"/>
                </a:solidFill>
                <a:highlight>
                  <a:srgbClr val="FFFFFF"/>
                </a:highlight>
                <a:latin typeface="Arial"/>
                <a:ea typeface="Arial"/>
                <a:cs typeface="Arial"/>
                <a:sym typeface="Arial"/>
              </a:rPr>
              <a:t>e </a:t>
            </a:r>
            <a:r>
              <a:rPr lang="es-419" sz="2000" b="1" i="0" u="none" strike="noStrike" cap="none">
                <a:solidFill>
                  <a:srgbClr val="000000"/>
                </a:solidFill>
                <a:highlight>
                  <a:srgbClr val="FFFFFF"/>
                </a:highlight>
                <a:latin typeface="Arial"/>
                <a:ea typeface="Arial"/>
                <a:cs typeface="Arial"/>
                <a:sym typeface="Arial"/>
              </a:rPr>
              <a:t>NoSQL</a:t>
            </a:r>
            <a:r>
              <a:rPr lang="es-419" sz="2000" b="0" i="0" u="none" strike="noStrike" cap="none">
                <a:solidFill>
                  <a:srgbClr val="000000"/>
                </a:solidFill>
                <a:highlight>
                  <a:srgbClr val="FFFFFF"/>
                </a:highlight>
                <a:latin typeface="Arial"/>
                <a:ea typeface="Arial"/>
                <a:cs typeface="Arial"/>
                <a:sym typeface="Arial"/>
              </a:rPr>
              <a:t> quanto </a:t>
            </a:r>
            <a:r>
              <a:rPr lang="es-419" sz="2000" b="1" i="0" u="none" strike="noStrike" cap="none">
                <a:solidFill>
                  <a:srgbClr val="000000"/>
                </a:solidFill>
                <a:highlight>
                  <a:srgbClr val="FFFFFF"/>
                </a:highlight>
                <a:latin typeface="Arial"/>
                <a:ea typeface="Arial"/>
                <a:cs typeface="Arial"/>
                <a:sym typeface="Arial"/>
              </a:rPr>
              <a:t>sistemas de arquivos simples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0" i="0" u="none" strike="noStrike" cap="none">
                <a:solidFill>
                  <a:srgbClr val="000000"/>
                </a:solidFill>
                <a:highlight>
                  <a:srgbClr val="FFFFFF"/>
                </a:highlight>
                <a:latin typeface="Arial"/>
                <a:ea typeface="Arial"/>
                <a:cs typeface="Arial"/>
                <a:sym typeface="Arial"/>
              </a:rPr>
              <a:t>Nessa etapa, além de extrair os dados, o ETL </a:t>
            </a:r>
            <a:r>
              <a:rPr lang="es-419" sz="2000" b="1" i="0" u="none" strike="noStrike" cap="none">
                <a:solidFill>
                  <a:srgbClr val="000000"/>
                </a:solidFill>
                <a:highlight>
                  <a:srgbClr val="FFFFFF"/>
                </a:highlight>
                <a:latin typeface="Arial"/>
                <a:ea typeface="Arial"/>
                <a:cs typeface="Arial"/>
                <a:sym typeface="Arial"/>
              </a:rPr>
              <a:t>realiza uma checagem de verificação</a:t>
            </a:r>
            <a:r>
              <a:rPr lang="es-419" sz="2000" b="0" i="0" u="none" strike="noStrike" cap="none">
                <a:solidFill>
                  <a:srgbClr val="000000"/>
                </a:solidFill>
                <a:highlight>
                  <a:srgbClr val="FFFFFF"/>
                </a:highlight>
                <a:latin typeface="Arial"/>
                <a:ea typeface="Arial"/>
                <a:cs typeface="Arial"/>
                <a:sym typeface="Arial"/>
              </a:rPr>
              <a:t> para garantir que a </a:t>
            </a:r>
            <a:r>
              <a:rPr lang="es-419" sz="2000" b="1" i="0" u="none" strike="noStrike" cap="none">
                <a:solidFill>
                  <a:srgbClr val="000000"/>
                </a:solidFill>
                <a:highlight>
                  <a:srgbClr val="FFFFFF"/>
                </a:highlight>
                <a:latin typeface="Arial"/>
                <a:ea typeface="Arial"/>
                <a:cs typeface="Arial"/>
                <a:sym typeface="Arial"/>
              </a:rPr>
              <a:t>informação cumpre as diretrizes ou estruturas esperadas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00" name="Google Shape;300;p43"/>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EXTRAÇÃO</a:t>
            </a:r>
            <a:endParaRPr sz="4500" b="0" i="1" u="none" strike="noStrike" cap="none">
              <a:solidFill>
                <a:srgbClr val="000000"/>
              </a:solidFill>
              <a:latin typeface="Anton"/>
              <a:ea typeface="Anton"/>
              <a:cs typeface="Anton"/>
              <a:sym typeface="Anto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1000"/>
                                        <p:tgtEl>
                                          <p:spTgt spid="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xEl>
                                              <p:pRg st="1" end="1"/>
                                            </p:txEl>
                                          </p:spTgt>
                                        </p:tgtEl>
                                        <p:attrNameLst>
                                          <p:attrName>style.visibility</p:attrName>
                                        </p:attrNameLst>
                                      </p:cBhvr>
                                      <p:to>
                                        <p:strVal val="visible"/>
                                      </p:to>
                                    </p:set>
                                    <p:animEffect transition="in" filter="fade">
                                      <p:cBhvr>
                                        <p:cTn id="12" dur="1000"/>
                                        <p:tgtEl>
                                          <p:spTgt spid="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p:nvPr/>
        </p:nvSpPr>
        <p:spPr>
          <a:xfrm>
            <a:off x="752475" y="1651225"/>
            <a:ext cx="7902300" cy="2544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Durante o processo de extração, o ETL deve causar o mínimo de impacto possível dentro do sistema original dos dados. </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Se houver um grande volume de informação a ser extraída, será preciso elaborar um processo separado em ciclos curtos e iterativos ao longo da jornada operacional para a obtenção da informação.</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07" name="Google Shape;307;p44"/>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EXTRAÇÃO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109"/>
        <p:cNvGrpSpPr/>
        <p:nvPr/>
      </p:nvGrpSpPr>
      <p:grpSpPr>
        <a:xfrm>
          <a:off x="0" y="0"/>
          <a:ext cx="0" cy="0"/>
          <a:chOff x="0" y="0"/>
          <a:chExt cx="0" cy="0"/>
        </a:xfrm>
      </p:grpSpPr>
      <p:sp>
        <p:nvSpPr>
          <p:cNvPr id="110" name="Google Shape;110;p18"/>
          <p:cNvSpPr txBox="1"/>
          <p:nvPr/>
        </p:nvSpPr>
        <p:spPr>
          <a:xfrm>
            <a:off x="3337775" y="1814500"/>
            <a:ext cx="5569200" cy="22815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Nesta aula, abordaremos dois elementos fundamentais: </a:t>
            </a:r>
            <a:r>
              <a:rPr lang="es-419" sz="1800" b="1" i="0" u="none" strike="noStrike" cap="none">
                <a:solidFill>
                  <a:schemeClr val="dk1"/>
                </a:solidFill>
                <a:latin typeface="Helvetica Neue Light"/>
                <a:ea typeface="Helvetica Neue Light"/>
                <a:cs typeface="Helvetica Neue Light"/>
                <a:sym typeface="Helvetica Neue Light"/>
              </a:rPr>
              <a:t>Data Warehouse </a:t>
            </a:r>
            <a:r>
              <a:rPr lang="es-419" sz="1800" b="0" i="0" u="none" strike="noStrike" cap="none">
                <a:solidFill>
                  <a:schemeClr val="dk1"/>
                </a:solidFill>
                <a:latin typeface="Helvetica Neue Light"/>
                <a:ea typeface="Helvetica Neue Light"/>
                <a:cs typeface="Helvetica Neue Light"/>
                <a:sym typeface="Helvetica Neue Light"/>
              </a:rPr>
              <a:t>and</a:t>
            </a:r>
            <a:r>
              <a:rPr lang="es-419" sz="1800" b="1" i="0" u="none" strike="noStrike" cap="none">
                <a:solidFill>
                  <a:schemeClr val="dk1"/>
                </a:solidFill>
                <a:latin typeface="Helvetica Neue Light"/>
                <a:ea typeface="Helvetica Neue Light"/>
                <a:cs typeface="Helvetica Neue Light"/>
                <a:sym typeface="Helvetica Neue Light"/>
              </a:rPr>
              <a:t> Business Intelligence</a:t>
            </a:r>
            <a:r>
              <a:rPr lang="es-419" sz="1800" b="0" i="0" u="none" strike="noStrike" cap="none">
                <a:solidFill>
                  <a:schemeClr val="dk1"/>
                </a:solidFill>
                <a:latin typeface="Helvetica Neue Light"/>
                <a:ea typeface="Helvetica Neue Light"/>
                <a:cs typeface="Helvetica Neue Light"/>
                <a:sym typeface="Helvetica Neue Light"/>
              </a:rPr>
              <a:t>.</a:t>
            </a:r>
            <a:endParaRPr sz="1800" b="0" i="0" u="none" strike="noStrike" cap="none">
              <a:solidFill>
                <a:schemeClr val="dk1"/>
              </a:solidFill>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Ambos se complementam muito bem e trabalham junto a outras ferramentas para fazer com que qualquer negócio seja bem-sucedido através da Inteligência de Negócio.</a:t>
            </a: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111" name="Google Shape;111;p18"/>
          <p:cNvSpPr txBox="1"/>
          <p:nvPr/>
        </p:nvSpPr>
        <p:spPr>
          <a:xfrm>
            <a:off x="19004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DATA WAREHOUSE</a:t>
            </a:r>
            <a:endParaRPr sz="4500" b="0" i="1" u="none" strike="noStrike" cap="none">
              <a:solidFill>
                <a:srgbClr val="000000"/>
              </a:solidFill>
              <a:latin typeface="Anton"/>
              <a:ea typeface="Anton"/>
              <a:cs typeface="Anton"/>
              <a:sym typeface="Anton"/>
            </a:endParaRPr>
          </a:p>
        </p:txBody>
      </p:sp>
      <p:pic>
        <p:nvPicPr>
          <p:cNvPr id="112" name="Google Shape;112;p18"/>
          <p:cNvPicPr preferRelativeResize="0"/>
          <p:nvPr/>
        </p:nvPicPr>
        <p:blipFill rotWithShape="1">
          <a:blip r:embed="rId3">
            <a:alphaModFix/>
          </a:blip>
          <a:srcRect/>
          <a:stretch/>
        </p:blipFill>
        <p:spPr>
          <a:xfrm>
            <a:off x="381775" y="1922012"/>
            <a:ext cx="2755325" cy="2066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EXTRAÇÃO</a:t>
            </a:r>
            <a:endParaRPr sz="1400" b="0" i="0" u="none" strike="noStrike" cap="none">
              <a:solidFill>
                <a:srgbClr val="000000"/>
              </a:solidFill>
              <a:latin typeface="Arial"/>
              <a:ea typeface="Arial"/>
              <a:cs typeface="Arial"/>
              <a:sym typeface="Arial"/>
            </a:endParaRPr>
          </a:p>
        </p:txBody>
      </p:sp>
      <p:pic>
        <p:nvPicPr>
          <p:cNvPr id="314" name="Google Shape;314;p45"/>
          <p:cNvPicPr preferRelativeResize="0"/>
          <p:nvPr/>
        </p:nvPicPr>
        <p:blipFill rotWithShape="1">
          <a:blip r:embed="rId3">
            <a:alphaModFix/>
          </a:blip>
          <a:srcRect/>
          <a:stretch/>
        </p:blipFill>
        <p:spPr>
          <a:xfrm>
            <a:off x="843675" y="1528194"/>
            <a:ext cx="989100" cy="989100"/>
          </a:xfrm>
          <a:prstGeom prst="rect">
            <a:avLst/>
          </a:prstGeom>
          <a:noFill/>
          <a:ln>
            <a:noFill/>
          </a:ln>
        </p:spPr>
      </p:pic>
      <p:grpSp>
        <p:nvGrpSpPr>
          <p:cNvPr id="315" name="Google Shape;315;p45"/>
          <p:cNvGrpSpPr/>
          <p:nvPr/>
        </p:nvGrpSpPr>
        <p:grpSpPr>
          <a:xfrm>
            <a:off x="127591" y="3063924"/>
            <a:ext cx="8594108" cy="1313226"/>
            <a:chOff x="160341" y="3140124"/>
            <a:chExt cx="8594108" cy="1313226"/>
          </a:xfrm>
        </p:grpSpPr>
        <p:sp>
          <p:nvSpPr>
            <p:cNvPr id="316" name="Google Shape;316;p45"/>
            <p:cNvSpPr txBox="1"/>
            <p:nvPr/>
          </p:nvSpPr>
          <p:spPr>
            <a:xfrm>
              <a:off x="160341" y="3211888"/>
              <a:ext cx="58518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600"/>
                <a:buFont typeface="Arial"/>
                <a:buNone/>
              </a:pPr>
              <a:r>
                <a:rPr lang="es-419" sz="1600" b="0" i="0" u="none" strike="noStrike" cap="none">
                  <a:solidFill>
                    <a:srgbClr val="000000"/>
                  </a:solidFill>
                  <a:highlight>
                    <a:srgbClr val="FFFFFF"/>
                  </a:highlight>
                  <a:latin typeface="Helvetica Neue Light"/>
                  <a:ea typeface="Helvetica Neue Light"/>
                  <a:cs typeface="Helvetica Neue Light"/>
                  <a:sym typeface="Helvetica Neue Light"/>
                </a:rPr>
                <a:t>Existem várias opções para realizar esse trabalho. A mais eficiente e usada hoje em dia são processos programados que se executam através de tarefas de servidor. </a:t>
              </a:r>
              <a:endParaRPr sz="16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grpSp>
          <p:nvGrpSpPr>
            <p:cNvPr id="317" name="Google Shape;317;p45"/>
            <p:cNvGrpSpPr/>
            <p:nvPr/>
          </p:nvGrpSpPr>
          <p:grpSpPr>
            <a:xfrm>
              <a:off x="6206375" y="3140124"/>
              <a:ext cx="2548074" cy="1313226"/>
              <a:chOff x="455050" y="3388349"/>
              <a:chExt cx="2548074" cy="1313226"/>
            </a:xfrm>
          </p:grpSpPr>
          <p:pic>
            <p:nvPicPr>
              <p:cNvPr id="318" name="Google Shape;318;p45"/>
              <p:cNvPicPr preferRelativeResize="0"/>
              <p:nvPr/>
            </p:nvPicPr>
            <p:blipFill rotWithShape="1">
              <a:blip r:embed="rId4">
                <a:alphaModFix/>
              </a:blip>
              <a:srcRect/>
              <a:stretch/>
            </p:blipFill>
            <p:spPr>
              <a:xfrm>
                <a:off x="455050" y="3388349"/>
                <a:ext cx="481925" cy="481925"/>
              </a:xfrm>
              <a:prstGeom prst="rect">
                <a:avLst/>
              </a:prstGeom>
              <a:noFill/>
              <a:ln>
                <a:noFill/>
              </a:ln>
            </p:spPr>
          </p:pic>
          <p:pic>
            <p:nvPicPr>
              <p:cNvPr id="319" name="Google Shape;319;p45"/>
              <p:cNvPicPr preferRelativeResize="0"/>
              <p:nvPr/>
            </p:nvPicPr>
            <p:blipFill rotWithShape="1">
              <a:blip r:embed="rId5">
                <a:alphaModFix/>
              </a:blip>
              <a:srcRect/>
              <a:stretch/>
            </p:blipFill>
            <p:spPr>
              <a:xfrm>
                <a:off x="1627200" y="3850300"/>
                <a:ext cx="481925" cy="481925"/>
              </a:xfrm>
              <a:prstGeom prst="rect">
                <a:avLst/>
              </a:prstGeom>
              <a:noFill/>
              <a:ln>
                <a:noFill/>
              </a:ln>
            </p:spPr>
          </p:pic>
          <p:pic>
            <p:nvPicPr>
              <p:cNvPr id="320" name="Google Shape;320;p45"/>
              <p:cNvPicPr preferRelativeResize="0"/>
              <p:nvPr/>
            </p:nvPicPr>
            <p:blipFill rotWithShape="1">
              <a:blip r:embed="rId6">
                <a:alphaModFix/>
              </a:blip>
              <a:srcRect/>
              <a:stretch/>
            </p:blipFill>
            <p:spPr>
              <a:xfrm>
                <a:off x="455050" y="4219650"/>
                <a:ext cx="481925" cy="481925"/>
              </a:xfrm>
              <a:prstGeom prst="rect">
                <a:avLst/>
              </a:prstGeom>
              <a:noFill/>
              <a:ln>
                <a:noFill/>
              </a:ln>
            </p:spPr>
          </p:pic>
          <p:pic>
            <p:nvPicPr>
              <p:cNvPr id="321" name="Google Shape;321;p45"/>
              <p:cNvPicPr preferRelativeResize="0"/>
              <p:nvPr/>
            </p:nvPicPr>
            <p:blipFill rotWithShape="1">
              <a:blip r:embed="rId7">
                <a:alphaModFix/>
              </a:blip>
              <a:srcRect/>
              <a:stretch/>
            </p:blipFill>
            <p:spPr>
              <a:xfrm>
                <a:off x="2399399" y="3789399"/>
                <a:ext cx="603725" cy="603725"/>
              </a:xfrm>
              <a:prstGeom prst="rect">
                <a:avLst/>
              </a:prstGeom>
              <a:noFill/>
              <a:ln>
                <a:noFill/>
              </a:ln>
            </p:spPr>
          </p:pic>
          <p:cxnSp>
            <p:nvCxnSpPr>
              <p:cNvPr id="322" name="Google Shape;322;p45"/>
              <p:cNvCxnSpPr>
                <a:stCxn id="318" idx="3"/>
                <a:endCxn id="319" idx="1"/>
              </p:cNvCxnSpPr>
              <p:nvPr/>
            </p:nvCxnSpPr>
            <p:spPr>
              <a:xfrm>
                <a:off x="936975" y="3629312"/>
                <a:ext cx="690300" cy="462000"/>
              </a:xfrm>
              <a:prstGeom prst="straightConnector1">
                <a:avLst/>
              </a:prstGeom>
              <a:noFill/>
              <a:ln w="9525" cap="flat" cmpd="sng">
                <a:solidFill>
                  <a:srgbClr val="595959"/>
                </a:solidFill>
                <a:prstDash val="solid"/>
                <a:round/>
                <a:headEnd type="triangle" w="med" len="med"/>
                <a:tailEnd type="triangle" w="med" len="med"/>
              </a:ln>
            </p:spPr>
          </p:cxnSp>
          <p:cxnSp>
            <p:nvCxnSpPr>
              <p:cNvPr id="323" name="Google Shape;323;p45"/>
              <p:cNvCxnSpPr>
                <a:stCxn id="320" idx="3"/>
                <a:endCxn id="319" idx="1"/>
              </p:cNvCxnSpPr>
              <p:nvPr/>
            </p:nvCxnSpPr>
            <p:spPr>
              <a:xfrm rot="10800000" flipH="1">
                <a:off x="936975" y="4091313"/>
                <a:ext cx="690300" cy="369300"/>
              </a:xfrm>
              <a:prstGeom prst="straightConnector1">
                <a:avLst/>
              </a:prstGeom>
              <a:noFill/>
              <a:ln w="9525" cap="flat" cmpd="sng">
                <a:solidFill>
                  <a:srgbClr val="595959"/>
                </a:solidFill>
                <a:prstDash val="solid"/>
                <a:round/>
                <a:headEnd type="triangle" w="med" len="med"/>
                <a:tailEnd type="triangle" w="med" len="med"/>
              </a:ln>
            </p:spPr>
          </p:cxnSp>
          <p:cxnSp>
            <p:nvCxnSpPr>
              <p:cNvPr id="324" name="Google Shape;324;p45"/>
              <p:cNvCxnSpPr>
                <a:stCxn id="319" idx="3"/>
                <a:endCxn id="321" idx="1"/>
              </p:cNvCxnSpPr>
              <p:nvPr/>
            </p:nvCxnSpPr>
            <p:spPr>
              <a:xfrm>
                <a:off x="2109125" y="4091263"/>
                <a:ext cx="290400" cy="0"/>
              </a:xfrm>
              <a:prstGeom prst="straightConnector1">
                <a:avLst/>
              </a:prstGeom>
              <a:noFill/>
              <a:ln w="9525" cap="flat" cmpd="sng">
                <a:solidFill>
                  <a:srgbClr val="595959"/>
                </a:solidFill>
                <a:prstDash val="solid"/>
                <a:round/>
                <a:headEnd type="none" w="sm" len="sm"/>
                <a:tailEnd type="triangle" w="med" len="med"/>
              </a:ln>
            </p:spPr>
          </p:cxnSp>
        </p:grpSp>
      </p:grpSp>
      <p:grpSp>
        <p:nvGrpSpPr>
          <p:cNvPr id="325" name="Google Shape;325;p45"/>
          <p:cNvGrpSpPr/>
          <p:nvPr/>
        </p:nvGrpSpPr>
        <p:grpSpPr>
          <a:xfrm>
            <a:off x="996075" y="1680594"/>
            <a:ext cx="7843200" cy="989113"/>
            <a:chOff x="455050" y="1633575"/>
            <a:chExt cx="7843200" cy="989113"/>
          </a:xfrm>
        </p:grpSpPr>
        <p:sp>
          <p:nvSpPr>
            <p:cNvPr id="326" name="Google Shape;326;p45"/>
            <p:cNvSpPr txBox="1"/>
            <p:nvPr/>
          </p:nvSpPr>
          <p:spPr>
            <a:xfrm>
              <a:off x="2047750" y="1633588"/>
              <a:ext cx="62505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Os processos curtos e iterativos podem ser realizados através de arquivos batch programados em um servidor.</a:t>
              </a:r>
              <a:endParaRPr sz="20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endParaRPr sz="20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pic>
          <p:nvPicPr>
            <p:cNvPr id="327" name="Google Shape;327;p45"/>
            <p:cNvPicPr preferRelativeResize="0"/>
            <p:nvPr/>
          </p:nvPicPr>
          <p:blipFill rotWithShape="1">
            <a:blip r:embed="rId3">
              <a:alphaModFix/>
            </a:blip>
            <a:srcRect/>
            <a:stretch/>
          </p:blipFill>
          <p:spPr>
            <a:xfrm>
              <a:off x="455050" y="1633575"/>
              <a:ext cx="989100" cy="98910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332"/>
        <p:cNvGrpSpPr/>
        <p:nvPr/>
      </p:nvGrpSpPr>
      <p:grpSpPr>
        <a:xfrm>
          <a:off x="0" y="0"/>
          <a:ext cx="0" cy="0"/>
          <a:chOff x="0" y="0"/>
          <a:chExt cx="0" cy="0"/>
        </a:xfrm>
      </p:grpSpPr>
      <p:sp>
        <p:nvSpPr>
          <p:cNvPr id="333" name="Google Shape;333;p46"/>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highlight>
                  <a:srgbClr val="F8F8F8"/>
                </a:highlight>
                <a:latin typeface="Anton"/>
                <a:ea typeface="Anton"/>
                <a:cs typeface="Anton"/>
                <a:sym typeface="Anton"/>
              </a:rPr>
              <a:t>ETL:</a:t>
            </a:r>
            <a:r>
              <a:rPr lang="es-419" sz="3600" b="0" i="1" u="none" strike="noStrike" cap="none">
                <a:solidFill>
                  <a:srgbClr val="000000"/>
                </a:solidFill>
                <a:latin typeface="Anton"/>
                <a:ea typeface="Anton"/>
                <a:cs typeface="Anton"/>
                <a:sym typeface="Anton"/>
              </a:rPr>
              <a:t> TRANSFORMAÇÃO</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p:nvPr/>
        </p:nvSpPr>
        <p:spPr>
          <a:xfrm>
            <a:off x="341001" y="1727425"/>
            <a:ext cx="8461997" cy="2544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Nessa outra fase, </a:t>
            </a:r>
            <a:r>
              <a:rPr lang="es-419" sz="2000" b="1" i="0" u="none" strike="noStrike" cap="none">
                <a:solidFill>
                  <a:srgbClr val="000000"/>
                </a:solidFill>
                <a:highlight>
                  <a:srgbClr val="FFFFFF"/>
                </a:highlight>
                <a:latin typeface="Helvetica Neue"/>
                <a:ea typeface="Helvetica Neue"/>
                <a:cs typeface="Helvetica Neue"/>
                <a:sym typeface="Helvetica Neue"/>
              </a:rPr>
              <a:t>determinados pontos da informação</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 são convertidos/simplificados com base em uma série de regras de negócio que </a:t>
            </a:r>
            <a:r>
              <a:rPr lang="es-419" sz="2000" b="1" i="0" u="none" strike="noStrike" cap="none">
                <a:solidFill>
                  <a:srgbClr val="000000"/>
                </a:solidFill>
                <a:highlight>
                  <a:srgbClr val="FFFFFF"/>
                </a:highlight>
                <a:latin typeface="Helvetica Neue"/>
                <a:ea typeface="Helvetica Neue"/>
                <a:cs typeface="Helvetica Neue"/>
                <a:sym typeface="Helvetica Neue"/>
              </a:rPr>
              <a:t>moldam os dados</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 </a:t>
            </a:r>
            <a:r>
              <a:rPr lang="es-419" sz="2000" b="1" i="0" u="none" strike="noStrike" cap="none">
                <a:solidFill>
                  <a:srgbClr val="000000"/>
                </a:solidFill>
                <a:highlight>
                  <a:srgbClr val="FFFFFF"/>
                </a:highlight>
                <a:latin typeface="Helvetica Neue"/>
                <a:ea typeface="Helvetica Neue"/>
                <a:cs typeface="Helvetica Neue"/>
                <a:sym typeface="Helvetica Neue"/>
              </a:rPr>
              <a:t>antes de carregá-los nos Data Marts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Na transformação, modificações são aplicadas na fonte de dados através da simplificação baseada em uma convenção estabelecida.</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40" name="Google Shape;340;p47"/>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TRANSFORMAÇÃO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p:nvPr/>
        </p:nvSpPr>
        <p:spPr>
          <a:xfrm>
            <a:off x="2052825" y="1498825"/>
            <a:ext cx="7082700" cy="2932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es-419" sz="1700" b="0" i="0" u="none" strike="noStrike" cap="none">
                <a:solidFill>
                  <a:schemeClr val="dk1"/>
                </a:solidFill>
                <a:highlight>
                  <a:srgbClr val="FFFFFF"/>
                </a:highlight>
                <a:latin typeface="Helvetica Neue Light"/>
                <a:ea typeface="Helvetica Neue Light"/>
                <a:cs typeface="Helvetica Neue Light"/>
                <a:sym typeface="Helvetica Neue Light"/>
              </a:rPr>
              <a:t>Vejamos alguns exemplos (</a:t>
            </a:r>
            <a:r>
              <a:rPr lang="es-419" sz="1700" b="0" i="1" u="none" strike="noStrike" cap="none">
                <a:solidFill>
                  <a:schemeClr val="dk1"/>
                </a:solidFill>
                <a:highlight>
                  <a:srgbClr val="FFFFFF"/>
                </a:highlight>
                <a:latin typeface="Helvetica Neue Light"/>
                <a:ea typeface="Helvetica Neue Light"/>
                <a:cs typeface="Helvetica Neue Light"/>
                <a:sym typeface="Helvetica Neue Light"/>
              </a:rPr>
              <a:t>tentativas</a:t>
            </a:r>
            <a:r>
              <a:rPr lang="es-419" sz="1700" b="0" i="0" u="none" strike="noStrike" cap="none">
                <a:solidFill>
                  <a:schemeClr val="dk1"/>
                </a:solidFill>
                <a:highlight>
                  <a:srgbClr val="FFFFFF"/>
                </a:highlight>
                <a:latin typeface="Helvetica Neue Light"/>
                <a:ea typeface="Helvetica Neue Light"/>
                <a:cs typeface="Helvetica Neue Light"/>
                <a:sym typeface="Helvetica Neue Light"/>
              </a:rPr>
              <a:t>) de simplificação de dados:</a:t>
            </a: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36550" algn="l" rtl="0">
              <a:lnSpc>
                <a:spcPct val="150000"/>
              </a:lnSpc>
              <a:spcBef>
                <a:spcPts val="0"/>
              </a:spcBef>
              <a:spcAft>
                <a:spcPts val="0"/>
              </a:spcAft>
              <a:buClr>
                <a:srgbClr val="00FFFF"/>
              </a:buClr>
              <a:buSzPts val="1700"/>
              <a:buFont typeface="Arial"/>
              <a:buChar char="●"/>
            </a:pPr>
            <a:r>
              <a:rPr lang="es-419" sz="1700" b="0" i="0" u="none" strike="noStrike" cap="none">
                <a:solidFill>
                  <a:schemeClr val="dk1"/>
                </a:solidFill>
                <a:highlight>
                  <a:srgbClr val="FFFFFF"/>
                </a:highlight>
                <a:latin typeface="Consolas"/>
                <a:ea typeface="Consolas"/>
                <a:cs typeface="Consolas"/>
                <a:sym typeface="Consolas"/>
              </a:rPr>
              <a:t>“Homem” e “Mulher” são convertidos em “H” e “M”.</a:t>
            </a:r>
            <a:endParaRPr sz="1400" b="0" i="0" u="none" strike="noStrike" cap="none">
              <a:solidFill>
                <a:srgbClr val="000000"/>
              </a:solidFill>
              <a:latin typeface="Arial"/>
              <a:ea typeface="Arial"/>
              <a:cs typeface="Arial"/>
              <a:sym typeface="Arial"/>
            </a:endParaRPr>
          </a:p>
          <a:p>
            <a:pPr marL="457200" marR="0" lvl="0" indent="-336550" algn="l" rtl="0">
              <a:lnSpc>
                <a:spcPct val="150000"/>
              </a:lnSpc>
              <a:spcBef>
                <a:spcPts val="0"/>
              </a:spcBef>
              <a:spcAft>
                <a:spcPts val="0"/>
              </a:spcAft>
              <a:buClr>
                <a:srgbClr val="00FFFF"/>
              </a:buClr>
              <a:buSzPts val="1700"/>
              <a:buFont typeface="Arial"/>
              <a:buChar char="●"/>
            </a:pPr>
            <a:r>
              <a:rPr lang="es-419" sz="1700" b="0" i="0" u="none" strike="noStrike" cap="none">
                <a:solidFill>
                  <a:schemeClr val="dk1"/>
                </a:solidFill>
                <a:highlight>
                  <a:srgbClr val="FFFFFF"/>
                </a:highlight>
                <a:latin typeface="Consolas"/>
                <a:ea typeface="Consolas"/>
                <a:cs typeface="Consolas"/>
                <a:sym typeface="Consolas"/>
              </a:rPr>
              <a:t>Dividir uma coluna em várias outras: “João Pedro Silva” em “nome:João”, “Sobrenome1:Pedro”, “Sobrenome2:Silva”.</a:t>
            </a:r>
            <a:endParaRPr sz="1400" b="0" i="0" u="none" strike="noStrike" cap="none">
              <a:solidFill>
                <a:srgbClr val="000000"/>
              </a:solidFill>
              <a:latin typeface="Arial"/>
              <a:ea typeface="Arial"/>
              <a:cs typeface="Arial"/>
              <a:sym typeface="Arial"/>
            </a:endParaRPr>
          </a:p>
          <a:p>
            <a:pPr marL="457200" marR="0" lvl="0" indent="-336550" algn="l" rtl="0">
              <a:lnSpc>
                <a:spcPct val="150000"/>
              </a:lnSpc>
              <a:spcBef>
                <a:spcPts val="0"/>
              </a:spcBef>
              <a:spcAft>
                <a:spcPts val="0"/>
              </a:spcAft>
              <a:buClr>
                <a:srgbClr val="00FFFF"/>
              </a:buClr>
              <a:buSzPts val="1700"/>
              <a:buFont typeface="Arial"/>
              <a:buChar char="●"/>
            </a:pPr>
            <a:r>
              <a:rPr lang="es-419" sz="1700" b="0" i="0" u="none" strike="noStrike" cap="none">
                <a:solidFill>
                  <a:schemeClr val="dk1"/>
                </a:solidFill>
                <a:highlight>
                  <a:srgbClr val="FFFFFF"/>
                </a:highlight>
                <a:latin typeface="Consolas"/>
                <a:ea typeface="Consolas"/>
                <a:cs typeface="Consolas"/>
                <a:sym typeface="Consolas"/>
              </a:rPr>
              <a:t>200 registros de Vendas gerados em março em “VendasTotaisMarço:200”.</a:t>
            </a:r>
            <a:endParaRPr sz="1400" b="0" i="0" u="none" strike="noStrike" cap="none">
              <a:solidFill>
                <a:srgbClr val="000000"/>
              </a:solidFill>
              <a:latin typeface="Arial"/>
              <a:ea typeface="Arial"/>
              <a:cs typeface="Arial"/>
              <a:sym typeface="Arial"/>
            </a:endParaRPr>
          </a:p>
          <a:p>
            <a:pPr marL="457200" marR="0" lvl="0" indent="-336550" algn="l" rtl="0">
              <a:lnSpc>
                <a:spcPct val="150000"/>
              </a:lnSpc>
              <a:spcBef>
                <a:spcPts val="0"/>
              </a:spcBef>
              <a:spcAft>
                <a:spcPts val="0"/>
              </a:spcAft>
              <a:buClr>
                <a:srgbClr val="00FFFF"/>
              </a:buClr>
              <a:buSzPts val="1700"/>
              <a:buFont typeface="Arial"/>
              <a:buChar char="●"/>
            </a:pPr>
            <a:r>
              <a:rPr lang="es-419" sz="1700" b="0" i="0" u="none" strike="noStrike" cap="none">
                <a:solidFill>
                  <a:schemeClr val="dk1"/>
                </a:solidFill>
                <a:highlight>
                  <a:srgbClr val="FFFFFF"/>
                </a:highlight>
                <a:latin typeface="Consolas"/>
                <a:ea typeface="Consolas"/>
                <a:cs typeface="Consolas"/>
                <a:sym typeface="Consolas"/>
              </a:rPr>
              <a:t>“True” ou “False” são convertidos em “1” ou “0”.</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600"/>
              <a:buFont typeface="Arial"/>
              <a:buNone/>
            </a:pP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47" name="Google Shape;347;p48"/>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TRANSFORMAção</a:t>
            </a:r>
            <a:endParaRPr sz="4500" b="0" i="1" u="none" strike="noStrike" cap="none">
              <a:solidFill>
                <a:srgbClr val="000000"/>
              </a:solidFill>
              <a:latin typeface="Anton"/>
              <a:ea typeface="Anton"/>
              <a:cs typeface="Anton"/>
              <a:sym typeface="Anton"/>
            </a:endParaRPr>
          </a:p>
        </p:txBody>
      </p:sp>
      <p:pic>
        <p:nvPicPr>
          <p:cNvPr id="348" name="Google Shape;348;p48"/>
          <p:cNvPicPr preferRelativeResize="0"/>
          <p:nvPr/>
        </p:nvPicPr>
        <p:blipFill rotWithShape="1">
          <a:blip r:embed="rId3">
            <a:alphaModFix/>
          </a:blip>
          <a:srcRect/>
          <a:stretch/>
        </p:blipFill>
        <p:spPr>
          <a:xfrm>
            <a:off x="442400" y="1727425"/>
            <a:ext cx="1186525" cy="1186525"/>
          </a:xfrm>
          <a:prstGeom prst="rect">
            <a:avLst/>
          </a:prstGeom>
          <a:noFill/>
          <a:ln>
            <a:noFill/>
          </a:ln>
        </p:spPr>
      </p:pic>
      <p:pic>
        <p:nvPicPr>
          <p:cNvPr id="349" name="Google Shape;349;p48"/>
          <p:cNvPicPr preferRelativeResize="0"/>
          <p:nvPr/>
        </p:nvPicPr>
        <p:blipFill rotWithShape="1">
          <a:blip r:embed="rId3">
            <a:alphaModFix/>
          </a:blip>
          <a:srcRect/>
          <a:stretch/>
        </p:blipFill>
        <p:spPr>
          <a:xfrm>
            <a:off x="442400" y="172742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p:nvPr/>
        </p:nvSpPr>
        <p:spPr>
          <a:xfrm>
            <a:off x="2594850" y="1727425"/>
            <a:ext cx="6159600" cy="2544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700"/>
              <a:buFont typeface="Arial"/>
              <a:buNone/>
            </a:pPr>
            <a:r>
              <a:rPr lang="es-419" sz="1700" b="1" i="0" u="none" strike="noStrike" cap="none">
                <a:solidFill>
                  <a:schemeClr val="dk1"/>
                </a:solidFill>
                <a:highlight>
                  <a:srgbClr val="FFFFFF"/>
                </a:highlight>
                <a:latin typeface="Helvetica Neue"/>
                <a:ea typeface="Helvetica Neue"/>
                <a:cs typeface="Helvetica Neue"/>
                <a:sym typeface="Helvetica Neue"/>
              </a:rPr>
              <a:t>TRUE</a:t>
            </a:r>
            <a:r>
              <a:rPr lang="es-419" sz="1700" b="0" i="0" u="none" strike="noStrike" cap="none">
                <a:solidFill>
                  <a:schemeClr val="dk1"/>
                </a:solidFill>
                <a:highlight>
                  <a:srgbClr val="FFFFFF"/>
                </a:highlight>
                <a:latin typeface="Helvetica Neue Light"/>
                <a:ea typeface="Helvetica Neue Light"/>
                <a:cs typeface="Helvetica Neue Light"/>
                <a:sym typeface="Helvetica Neue Light"/>
              </a:rPr>
              <a:t>: envio de dados ao processo </a:t>
            </a:r>
            <a:r>
              <a:rPr lang="es-419" sz="1700" b="1" i="0" u="none" strike="noStrike" cap="none">
                <a:solidFill>
                  <a:schemeClr val="dk1"/>
                </a:solidFill>
                <a:highlight>
                  <a:srgbClr val="FFFFFF"/>
                </a:highlight>
                <a:latin typeface="Helvetica Neue"/>
                <a:ea typeface="Helvetica Neue"/>
                <a:cs typeface="Helvetica Neue"/>
                <a:sym typeface="Helvetica Neue"/>
              </a:rPr>
              <a:t>ETL: carregamento</a:t>
            </a:r>
            <a:endParaRPr sz="1700" b="1" i="0" u="none" strike="noStrike" cap="none">
              <a:solidFill>
                <a:schemeClr val="dk1"/>
              </a:solidFill>
              <a:highlight>
                <a:srgbClr val="FFFFFF"/>
              </a:highlight>
              <a:latin typeface="Helvetica Neue"/>
              <a:ea typeface="Helvetica Neue"/>
              <a:cs typeface="Helvetica Neue"/>
              <a:sym typeface="Helvetica Neue"/>
            </a:endParaRPr>
          </a:p>
          <a:p>
            <a:pPr marL="0" marR="0" lvl="0" indent="0" algn="l" rtl="0">
              <a:lnSpc>
                <a:spcPct val="150000"/>
              </a:lnSpc>
              <a:spcBef>
                <a:spcPts val="0"/>
              </a:spcBef>
              <a:spcAft>
                <a:spcPts val="0"/>
              </a:spcAft>
              <a:buClr>
                <a:srgbClr val="000000"/>
              </a:buClr>
              <a:buSzPts val="1700"/>
              <a:buFont typeface="Arial"/>
              <a:buNone/>
            </a:pP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700"/>
              <a:buFont typeface="Arial"/>
              <a:buNone/>
            </a:pPr>
            <a:r>
              <a:rPr lang="es-419" sz="1700" b="1" i="0" u="none" strike="noStrike" cap="none">
                <a:solidFill>
                  <a:schemeClr val="dk1"/>
                </a:solidFill>
                <a:highlight>
                  <a:srgbClr val="FFFFFF"/>
                </a:highlight>
                <a:latin typeface="Helvetica Neue"/>
                <a:ea typeface="Helvetica Neue"/>
                <a:cs typeface="Helvetica Neue"/>
                <a:sym typeface="Helvetica Neue"/>
              </a:rPr>
              <a:t>FALSE</a:t>
            </a:r>
            <a:r>
              <a:rPr lang="es-419" sz="1700" b="0" i="0" u="none" strike="noStrike" cap="none">
                <a:solidFill>
                  <a:schemeClr val="dk1"/>
                </a:solidFill>
                <a:highlight>
                  <a:srgbClr val="FFFFFF"/>
                </a:highlight>
                <a:latin typeface="Helvetica Neue Light"/>
                <a:ea typeface="Helvetica Neue Light"/>
                <a:cs typeface="Helvetica Neue Light"/>
                <a:sym typeface="Helvetica Neue Light"/>
              </a:rPr>
              <a:t>: aplica políticas de tratamento de exceções</a:t>
            </a:r>
            <a:r>
              <a:rPr lang="es-419" sz="1700" b="0" i="0" u="none" strike="noStrike" cap="none">
                <a:solidFill>
                  <a:schemeClr val="dk1"/>
                </a:solidFill>
                <a:latin typeface="Helvetica Neue Light"/>
                <a:ea typeface="Helvetica Neue Light"/>
                <a:cs typeface="Helvetica Neue Light"/>
                <a:sym typeface="Helvetica Neue Light"/>
              </a:rPr>
              <a:t> </a:t>
            </a:r>
            <a:r>
              <a:rPr lang="es-419" sz="1300" b="0" i="0" u="none" strike="noStrike" cap="none">
                <a:solidFill>
                  <a:schemeClr val="dk1"/>
                </a:solidFill>
                <a:latin typeface="Helvetica Neue Light"/>
                <a:ea typeface="Helvetica Neue Light"/>
                <a:cs typeface="Helvetica Neue Light"/>
                <a:sym typeface="Helvetica Neue Light"/>
              </a:rPr>
              <a:t>(</a:t>
            </a:r>
            <a:r>
              <a:rPr lang="es-419" sz="1300" b="0" i="1" u="none" strike="noStrike" cap="none">
                <a:solidFill>
                  <a:schemeClr val="dk1"/>
                </a:solidFill>
                <a:latin typeface="Helvetica Neue Light"/>
                <a:ea typeface="Helvetica Neue Light"/>
                <a:cs typeface="Helvetica Neue Light"/>
                <a:sym typeface="Helvetica Neue Light"/>
              </a:rPr>
              <a:t>recusar </a:t>
            </a:r>
            <a:r>
              <a:rPr lang="es-419" sz="1300" b="0" i="1" u="none" strike="noStrike" cap="none">
                <a:solidFill>
                  <a:schemeClr val="dk1"/>
                </a:solidFill>
                <a:highlight>
                  <a:srgbClr val="FFFFFF"/>
                </a:highlight>
                <a:latin typeface="Helvetica Neue Light"/>
                <a:ea typeface="Helvetica Neue Light"/>
                <a:cs typeface="Helvetica Neue Light"/>
                <a:sym typeface="Helvetica Neue Light"/>
              </a:rPr>
              <a:t>a informação completa, aplicar </a:t>
            </a:r>
            <a:r>
              <a:rPr lang="es-419" sz="1300" b="1" i="1" u="none" strike="noStrike" cap="none">
                <a:solidFill>
                  <a:schemeClr val="dk1"/>
                </a:solidFill>
                <a:highlight>
                  <a:srgbClr val="FFFFFF"/>
                </a:highlight>
                <a:latin typeface="Helvetica Neue"/>
                <a:ea typeface="Helvetica Neue"/>
                <a:cs typeface="Helvetica Neue"/>
                <a:sym typeface="Helvetica Neue"/>
              </a:rPr>
              <a:t>null</a:t>
            </a:r>
            <a:r>
              <a:rPr lang="es-419" sz="1300" b="0" i="1" u="none" strike="noStrike" cap="none">
                <a:solidFill>
                  <a:schemeClr val="dk1"/>
                </a:solidFill>
                <a:highlight>
                  <a:srgbClr val="FFFFFF"/>
                </a:highlight>
                <a:latin typeface="Helvetica Neue Light"/>
                <a:ea typeface="Helvetica Neue Light"/>
                <a:cs typeface="Helvetica Neue Light"/>
                <a:sym typeface="Helvetica Neue Light"/>
              </a:rPr>
              <a:t> em determinados campos e aplicar um valor sentinela</a:t>
            </a:r>
            <a:r>
              <a:rPr lang="es-419" sz="13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3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700"/>
              <a:buFont typeface="Arial"/>
              <a:buNone/>
            </a:pP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700"/>
              <a:buFont typeface="Arial"/>
              <a:buNone/>
            </a:pPr>
            <a:r>
              <a:rPr lang="es-419" sz="1700" b="0" i="0" u="none" strike="noStrike" cap="none">
                <a:solidFill>
                  <a:schemeClr val="dk1"/>
                </a:solidFill>
                <a:highlight>
                  <a:srgbClr val="FFFFFF"/>
                </a:highlight>
                <a:latin typeface="Helvetica Neue Light"/>
                <a:ea typeface="Helvetica Neue Light"/>
                <a:cs typeface="Helvetica Neue Light"/>
                <a:sym typeface="Helvetica Neue Light"/>
              </a:rPr>
              <a:t>Verificam-se os dados e se aplica uma ação, de acordo com o resultado.</a:t>
            </a:r>
            <a:endParaRPr sz="17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56" name="Google Shape;356;p49"/>
          <p:cNvSpPr txBox="1"/>
          <p:nvPr/>
        </p:nvSpPr>
        <p:spPr>
          <a:xfrm>
            <a:off x="1671825" y="368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TRANSFORMAÇÃO</a:t>
            </a:r>
            <a:endParaRPr sz="1400" b="0" i="0" u="none" strike="noStrike" cap="none">
              <a:solidFill>
                <a:srgbClr val="000000"/>
              </a:solidFill>
              <a:latin typeface="Arial"/>
              <a:ea typeface="Arial"/>
              <a:cs typeface="Arial"/>
              <a:sym typeface="Arial"/>
            </a:endParaRPr>
          </a:p>
        </p:txBody>
      </p:sp>
      <p:pic>
        <p:nvPicPr>
          <p:cNvPr id="357" name="Google Shape;357;p49"/>
          <p:cNvPicPr preferRelativeResize="0"/>
          <p:nvPr/>
        </p:nvPicPr>
        <p:blipFill rotWithShape="1">
          <a:blip r:embed="rId3">
            <a:alphaModFix/>
          </a:blip>
          <a:srcRect/>
          <a:stretch/>
        </p:blipFill>
        <p:spPr>
          <a:xfrm>
            <a:off x="823850" y="1582662"/>
            <a:ext cx="989100" cy="989100"/>
          </a:xfrm>
          <a:prstGeom prst="rect">
            <a:avLst/>
          </a:prstGeom>
          <a:noFill/>
          <a:ln>
            <a:noFill/>
          </a:ln>
        </p:spPr>
      </p:pic>
      <p:sp>
        <p:nvSpPr>
          <p:cNvPr id="358" name="Google Shape;358;p49"/>
          <p:cNvSpPr/>
          <p:nvPr/>
        </p:nvSpPr>
        <p:spPr>
          <a:xfrm>
            <a:off x="627961" y="3090050"/>
            <a:ext cx="1382286" cy="128092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Arial"/>
                <a:ea typeface="Arial"/>
                <a:cs typeface="Arial"/>
                <a:sym typeface="Arial"/>
              </a:rPr>
              <a:t>dadosOK</a:t>
            </a:r>
            <a:endParaRPr sz="900" b="1" i="0" u="none" strike="noStrike" cap="none">
              <a:solidFill>
                <a:srgbClr val="000000"/>
              </a:solidFill>
              <a:latin typeface="Arial"/>
              <a:ea typeface="Arial"/>
              <a:cs typeface="Arial"/>
              <a:sym typeface="Arial"/>
            </a:endParaRPr>
          </a:p>
        </p:txBody>
      </p:sp>
      <p:sp>
        <p:nvSpPr>
          <p:cNvPr id="359" name="Google Shape;359;p49"/>
          <p:cNvSpPr/>
          <p:nvPr/>
        </p:nvSpPr>
        <p:spPr>
          <a:xfrm>
            <a:off x="2429850" y="1855350"/>
            <a:ext cx="165000" cy="165000"/>
          </a:xfrm>
          <a:prstGeom prst="ellipse">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9"/>
          <p:cNvSpPr/>
          <p:nvPr/>
        </p:nvSpPr>
        <p:spPr>
          <a:xfrm>
            <a:off x="2429850" y="2571750"/>
            <a:ext cx="165000" cy="165000"/>
          </a:xfrm>
          <a:prstGeom prst="ellipse">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49"/>
          <p:cNvCxnSpPr>
            <a:stCxn id="357" idx="2"/>
            <a:endCxn id="358" idx="0"/>
          </p:cNvCxnSpPr>
          <p:nvPr/>
        </p:nvCxnSpPr>
        <p:spPr>
          <a:xfrm>
            <a:off x="1318400" y="2571762"/>
            <a:ext cx="600" cy="518400"/>
          </a:xfrm>
          <a:prstGeom prst="straightConnector1">
            <a:avLst/>
          </a:prstGeom>
          <a:noFill/>
          <a:ln w="9525" cap="flat" cmpd="sng">
            <a:solidFill>
              <a:schemeClr val="dk2"/>
            </a:solidFill>
            <a:prstDash val="solid"/>
            <a:round/>
            <a:headEnd type="none" w="sm" len="sm"/>
            <a:tailEnd type="triangle" w="med" len="med"/>
          </a:ln>
        </p:spPr>
      </p:cxnSp>
      <p:cxnSp>
        <p:nvCxnSpPr>
          <p:cNvPr id="362" name="Google Shape;362;p49"/>
          <p:cNvCxnSpPr>
            <a:stCxn id="358" idx="3"/>
            <a:endCxn id="359" idx="2"/>
          </p:cNvCxnSpPr>
          <p:nvPr/>
        </p:nvCxnSpPr>
        <p:spPr>
          <a:xfrm rot="10800000" flipH="1">
            <a:off x="2010247" y="1937713"/>
            <a:ext cx="419700" cy="1792800"/>
          </a:xfrm>
          <a:prstGeom prst="bentConnector3">
            <a:avLst>
              <a:gd name="adj1" fmla="val 49988"/>
            </a:avLst>
          </a:prstGeom>
          <a:noFill/>
          <a:ln w="9525" cap="flat" cmpd="sng">
            <a:solidFill>
              <a:schemeClr val="dk2"/>
            </a:solidFill>
            <a:prstDash val="solid"/>
            <a:round/>
            <a:headEnd type="none" w="sm" len="sm"/>
            <a:tailEnd type="none" w="sm" len="sm"/>
          </a:ln>
        </p:spPr>
      </p:cxnSp>
      <p:cxnSp>
        <p:nvCxnSpPr>
          <p:cNvPr id="363" name="Google Shape;363;p49"/>
          <p:cNvCxnSpPr>
            <a:stCxn id="358" idx="2"/>
            <a:endCxn id="360" idx="2"/>
          </p:cNvCxnSpPr>
          <p:nvPr/>
        </p:nvCxnSpPr>
        <p:spPr>
          <a:xfrm rot="-5400000">
            <a:off x="1016104" y="2957375"/>
            <a:ext cx="1716600" cy="1110600"/>
          </a:xfrm>
          <a:prstGeom prst="bentConnector4">
            <a:avLst>
              <a:gd name="adj1" fmla="val -13317"/>
              <a:gd name="adj2" fmla="val 81123"/>
            </a:avLst>
          </a:prstGeom>
          <a:noFill/>
          <a:ln w="9525" cap="flat" cmpd="sng">
            <a:solidFill>
              <a:schemeClr val="dk2"/>
            </a:solidFill>
            <a:prstDash val="solid"/>
            <a:round/>
            <a:headEnd type="none" w="sm" len="sm"/>
            <a:tailEnd type="none" w="sm" len="sm"/>
          </a:ln>
        </p:spPr>
      </p:cxnSp>
      <p:pic>
        <p:nvPicPr>
          <p:cNvPr id="364" name="Google Shape;364;p49"/>
          <p:cNvPicPr preferRelativeResize="0"/>
          <p:nvPr/>
        </p:nvPicPr>
        <p:blipFill rotWithShape="1">
          <a:blip r:embed="rId3">
            <a:alphaModFix/>
          </a:blip>
          <a:srcRect/>
          <a:stretch/>
        </p:blipFill>
        <p:spPr>
          <a:xfrm>
            <a:off x="823850" y="1582662"/>
            <a:ext cx="989100" cy="989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369"/>
        <p:cNvGrpSpPr/>
        <p:nvPr/>
      </p:nvGrpSpPr>
      <p:grpSpPr>
        <a:xfrm>
          <a:off x="0" y="0"/>
          <a:ext cx="0" cy="0"/>
          <a:chOff x="0" y="0"/>
          <a:chExt cx="0" cy="0"/>
        </a:xfrm>
      </p:grpSpPr>
      <p:sp>
        <p:nvSpPr>
          <p:cNvPr id="370" name="Google Shape;370;p50"/>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highlight>
                  <a:srgbClr val="F8F8F8"/>
                </a:highlight>
                <a:latin typeface="Anton"/>
                <a:ea typeface="Anton"/>
                <a:cs typeface="Anton"/>
                <a:sym typeface="Anton"/>
              </a:rPr>
              <a:t>ETL:</a:t>
            </a:r>
            <a:r>
              <a:rPr lang="es-419" sz="3600" b="0" i="1" u="none" strike="noStrike" cap="none">
                <a:solidFill>
                  <a:srgbClr val="000000"/>
                </a:solidFill>
                <a:latin typeface="Anton"/>
                <a:ea typeface="Anton"/>
                <a:cs typeface="Anton"/>
                <a:sym typeface="Anton"/>
              </a:rPr>
              <a:t> CARREGAMENTO</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p:nvPr/>
        </p:nvSpPr>
        <p:spPr>
          <a:xfrm>
            <a:off x="508300" y="1803625"/>
            <a:ext cx="8247000" cy="2544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Nessa última fase, os dados provenientes da transformação são finalmente carregados nos sistemas de destino: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Data Marts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De acordo com o tipo de informação que será armazenada, ela pode sobrescrever ou se juntar à informação previamente processada.</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77" name="Google Shape;377;p51"/>
          <p:cNvSpPr txBox="1"/>
          <p:nvPr/>
        </p:nvSpPr>
        <p:spPr>
          <a:xfrm>
            <a:off x="1671825" y="749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CARREGAMENTO</a:t>
            </a:r>
            <a:endParaRPr sz="4500" b="0" i="1" u="none" strike="noStrike" cap="none">
              <a:solidFill>
                <a:srgbClr val="0000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p:nvPr/>
        </p:nvSpPr>
        <p:spPr>
          <a:xfrm>
            <a:off x="751125" y="1246491"/>
            <a:ext cx="7782300" cy="2544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O uso de um DW visa manter um histórico atualizado de informação armazenada, já que, geralmente, esse histórico é consultado por áreas de Auditoria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interna ou externa</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Essa informação </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também é </a:t>
            </a:r>
            <a:r>
              <a:rPr lang="es-419" sz="2000" b="1" i="0" u="none" strike="noStrike" cap="none">
                <a:solidFill>
                  <a:schemeClr val="dk1"/>
                </a:solidFill>
                <a:highlight>
                  <a:srgbClr val="FFFFFF"/>
                </a:highlight>
                <a:latin typeface="Helvetica Neue Light"/>
                <a:ea typeface="Helvetica Neue Light"/>
                <a:cs typeface="Helvetica Neue Light"/>
                <a:sym typeface="Helvetica Neue Light"/>
              </a:rPr>
              <a:t>consultada quando se realizam processos de certificação</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ou recertificação de Normas de Trabalho (</a:t>
            </a:r>
            <a:r>
              <a:rPr lang="es-419" sz="2000" b="0" i="1" u="none" strike="noStrike" cap="none">
                <a:solidFill>
                  <a:schemeClr val="dk1"/>
                </a:solidFill>
                <a:highlight>
                  <a:srgbClr val="FFFFFF"/>
                </a:highlight>
                <a:latin typeface="Helvetica Neue Light"/>
                <a:ea typeface="Helvetica Neue Light"/>
                <a:cs typeface="Helvetica Neue Light"/>
                <a:sym typeface="Helvetica Neue Light"/>
              </a:rPr>
              <a:t>ISO, IRAM, BPF, etc.</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384" name="Google Shape;384;p52"/>
          <p:cNvSpPr txBox="1"/>
          <p:nvPr/>
        </p:nvSpPr>
        <p:spPr>
          <a:xfrm>
            <a:off x="1671825" y="36361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CARREGAMENTO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3"/>
          <p:cNvSpPr txBox="1"/>
          <p:nvPr/>
        </p:nvSpPr>
        <p:spPr>
          <a:xfrm>
            <a:off x="981950" y="1542126"/>
            <a:ext cx="7659000" cy="22266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1" i="0" u="none" strike="noStrike" cap="none">
                <a:solidFill>
                  <a:schemeClr val="dk1"/>
                </a:solidFill>
                <a:highlight>
                  <a:srgbClr val="E8E7E3"/>
                </a:highlight>
                <a:latin typeface="Helvetica Neue"/>
                <a:ea typeface="Helvetica Neue"/>
                <a:cs typeface="Helvetica Neue"/>
                <a:sym typeface="Helvetica Neue"/>
              </a:rPr>
              <a:t>Rolling</a:t>
            </a:r>
            <a:r>
              <a:rPr lang="es-419" sz="2000" b="0" i="0" u="none" strike="noStrike" cap="none">
                <a:solidFill>
                  <a:schemeClr val="dk1"/>
                </a:solidFill>
                <a:highlight>
                  <a:srgbClr val="E8E7E3"/>
                </a:highlight>
                <a:latin typeface="Helvetica Neue Light"/>
                <a:ea typeface="Helvetica Neue Light"/>
                <a:cs typeface="Helvetica Neue Light"/>
                <a:sym typeface="Helvetica Neue Light"/>
              </a:rPr>
              <a:t>:</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 </a:t>
            </a:r>
            <a:r>
              <a:rPr lang="es-419" sz="2000" b="0" i="0" u="none" strike="noStrike" cap="none">
                <a:solidFill>
                  <a:schemeClr val="dk1"/>
                </a:solidFill>
                <a:latin typeface="Helvetica Neue Light"/>
                <a:ea typeface="Helvetica Neue Light"/>
                <a:cs typeface="Helvetica Neue Light"/>
                <a:sym typeface="Helvetica Neue Light"/>
              </a:rPr>
              <a:t>representa um </a:t>
            </a:r>
            <a:r>
              <a:rPr lang="es-419" sz="2000" b="1" i="0" u="none" strike="noStrike" cap="none">
                <a:solidFill>
                  <a:schemeClr val="dk1"/>
                </a:solidFill>
                <a:latin typeface="Helvetica Neue Light"/>
                <a:ea typeface="Helvetica Neue Light"/>
                <a:cs typeface="Helvetica Neue Light"/>
                <a:sym typeface="Helvetica Neue Light"/>
              </a:rPr>
              <a:t>processo associado a ETL que oferece níveis de granularidade por hierarquias à informação armazenada</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1000"/>
              </a:spcBef>
              <a:spcAft>
                <a:spcPts val="1000"/>
              </a:spcAft>
              <a:buClr>
                <a:srgbClr val="000000"/>
              </a:buClr>
              <a:buSzPts val="2000"/>
              <a:buFont typeface="Arial"/>
              <a:buNone/>
            </a:pPr>
            <a:r>
              <a:rPr lang="es-419" sz="2000" b="0" i="0" u="none" strike="noStrike" cap="none">
                <a:solidFill>
                  <a:schemeClr val="dk1"/>
                </a:solidFill>
                <a:latin typeface="Helvetica Neue Light"/>
                <a:ea typeface="Helvetica Neue Light"/>
                <a:cs typeface="Helvetica Neue Light"/>
                <a:sym typeface="Helvetica Neue Light"/>
              </a:rPr>
              <a:t>A informação é armazenada de forma resumida em diversos níveis que correspondem a agrupamentos de unidades de tempo ou hierárquicos, variando conforme a magnitude dos dados contidos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rgbClr val="000000"/>
              </a:solidFill>
              <a:latin typeface="Helvetica Neue Light"/>
              <a:ea typeface="Helvetica Neue Light"/>
              <a:cs typeface="Helvetica Neue Light"/>
              <a:sym typeface="Helvetica Neue Light"/>
            </a:endParaRPr>
          </a:p>
        </p:txBody>
      </p:sp>
      <p:sp>
        <p:nvSpPr>
          <p:cNvPr id="391" name="Google Shape;391;p53"/>
          <p:cNvSpPr txBox="1"/>
          <p:nvPr/>
        </p:nvSpPr>
        <p:spPr>
          <a:xfrm>
            <a:off x="1671825" y="341576"/>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ETL:</a:t>
            </a:r>
            <a:r>
              <a:rPr lang="es-419" sz="4500" b="0" i="1" u="none" strike="noStrike" cap="none">
                <a:solidFill>
                  <a:srgbClr val="000000"/>
                </a:solidFill>
                <a:latin typeface="Anton"/>
                <a:ea typeface="Anton"/>
                <a:cs typeface="Anton"/>
                <a:sym typeface="Anton"/>
              </a:rPr>
              <a:t> CARREGAMENTO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Effect transition="in" filter="fade">
                                      <p:cBhvr>
                                        <p:cTn id="7" dur="1000"/>
                                        <p:tgtEl>
                                          <p:spTgt spid="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
                                            <p:txEl>
                                              <p:pRg st="1" end="1"/>
                                            </p:txEl>
                                          </p:spTgt>
                                        </p:tgtEl>
                                        <p:attrNameLst>
                                          <p:attrName>style.visibility</p:attrName>
                                        </p:attrNameLst>
                                      </p:cBhvr>
                                      <p:to>
                                        <p:strVal val="visible"/>
                                      </p:to>
                                    </p:set>
                                    <p:animEffect transition="in" filter="fade">
                                      <p:cBhvr>
                                        <p:cTn id="12" dur="1000"/>
                                        <p:tgtEl>
                                          <p:spTgt spid="3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96"/>
        <p:cNvGrpSpPr/>
        <p:nvPr/>
      </p:nvGrpSpPr>
      <p:grpSpPr>
        <a:xfrm>
          <a:off x="0" y="0"/>
          <a:ext cx="0" cy="0"/>
          <a:chOff x="0" y="0"/>
          <a:chExt cx="0" cy="0"/>
        </a:xfrm>
      </p:grpSpPr>
      <p:sp>
        <p:nvSpPr>
          <p:cNvPr id="397" name="Google Shape;397;p54"/>
          <p:cNvSpPr txBox="1"/>
          <p:nvPr/>
        </p:nvSpPr>
        <p:spPr>
          <a:xfrm>
            <a:off x="1233150" y="2285525"/>
            <a:ext cx="7439700" cy="1674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a:buNone/>
            </a:pPr>
            <a:endParaRPr sz="2000" b="0" i="0" u="none" strike="noStrike" cap="none">
              <a:solidFill>
                <a:srgbClr val="8215BC"/>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8215BC"/>
              </a:solidFill>
              <a:latin typeface="Lato Light"/>
              <a:ea typeface="Lato Light"/>
              <a:cs typeface="Lato Light"/>
              <a:sym typeface="Lato Light"/>
            </a:endParaRPr>
          </a:p>
        </p:txBody>
      </p:sp>
      <p:sp>
        <p:nvSpPr>
          <p:cNvPr id="398" name="Google Shape;398;p54"/>
          <p:cNvSpPr txBox="1"/>
          <p:nvPr/>
        </p:nvSpPr>
        <p:spPr>
          <a:xfrm>
            <a:off x="2000950" y="588125"/>
            <a:ext cx="53043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s-419" sz="4000" b="0" i="1" u="none" strike="noStrike" cap="none">
                <a:solidFill>
                  <a:srgbClr val="000000"/>
                </a:solidFill>
                <a:latin typeface="Anton"/>
                <a:ea typeface="Anton"/>
                <a:cs typeface="Anton"/>
                <a:sym typeface="Anton"/>
              </a:rPr>
              <a:t>COMO PROCESSAR ETL?</a:t>
            </a:r>
            <a:endParaRPr sz="4000" b="0" i="1" u="none" strike="noStrike" cap="none">
              <a:solidFill>
                <a:srgbClr val="000000"/>
              </a:solidFill>
              <a:latin typeface="Anton"/>
              <a:ea typeface="Anton"/>
              <a:cs typeface="Anton"/>
              <a:sym typeface="Anton"/>
            </a:endParaRPr>
          </a:p>
        </p:txBody>
      </p:sp>
      <p:sp>
        <p:nvSpPr>
          <p:cNvPr id="399" name="Google Shape;399;p54"/>
          <p:cNvSpPr txBox="1"/>
          <p:nvPr/>
        </p:nvSpPr>
        <p:spPr>
          <a:xfrm>
            <a:off x="2705150" y="1917425"/>
            <a:ext cx="6106800" cy="2410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latin typeface="Helvetica Neue Light"/>
                <a:ea typeface="Helvetica Neue Light"/>
                <a:cs typeface="Helvetica Neue Light"/>
                <a:sym typeface="Helvetica Neue Light"/>
              </a:rPr>
              <a:t>O </a:t>
            </a:r>
            <a:r>
              <a:rPr lang="es-419" sz="1800" b="1" i="0" u="sng" strike="noStrike" cap="none">
                <a:solidFill>
                  <a:schemeClr val="hlink"/>
                </a:solidFill>
                <a:latin typeface="Helvetica Neue"/>
                <a:ea typeface="Helvetica Neue"/>
                <a:cs typeface="Helvetica Neue"/>
                <a:sym typeface="Helvetica Neue"/>
                <a:hlinkClick r:id="rId3"/>
              </a:rPr>
              <a:t>Python</a:t>
            </a:r>
            <a:r>
              <a:rPr lang="es-419" sz="1800" b="0" i="0" u="sng" strike="noStrike" cap="none">
                <a:solidFill>
                  <a:schemeClr val="hlink"/>
                </a:solidFill>
                <a:latin typeface="Helvetica Neue Light"/>
                <a:ea typeface="Helvetica Neue Light"/>
                <a:cs typeface="Helvetica Neue Light"/>
                <a:sym typeface="Helvetica Neue Light"/>
                <a:hlinkClick r:id="rId3"/>
              </a:rPr>
              <a:t> </a:t>
            </a:r>
            <a:r>
              <a:rPr lang="es-419" sz="1800" b="0" i="0" u="none" strike="noStrike" cap="none">
                <a:solidFill>
                  <a:srgbClr val="000000"/>
                </a:solidFill>
                <a:latin typeface="Helvetica Neue Light"/>
                <a:ea typeface="Helvetica Neue Light"/>
                <a:cs typeface="Helvetica Neue Light"/>
                <a:sym typeface="Helvetica Neue Light"/>
              </a:rPr>
              <a:t>é uma </a:t>
            </a:r>
            <a:r>
              <a:rPr lang="es-419" sz="1800" b="1" i="0" u="none" strike="noStrike" cap="none">
                <a:solidFill>
                  <a:srgbClr val="000000"/>
                </a:solidFill>
                <a:latin typeface="Helvetica Neue Light"/>
                <a:ea typeface="Helvetica Neue Light"/>
                <a:cs typeface="Helvetica Neue Light"/>
                <a:sym typeface="Helvetica Neue Light"/>
              </a:rPr>
              <a:t>linguagem de programação muito poderosa </a:t>
            </a:r>
            <a:r>
              <a:rPr lang="es-419" sz="1800" b="0" i="0" u="none" strike="noStrike" cap="none">
                <a:solidFill>
                  <a:srgbClr val="000000"/>
                </a:solidFill>
                <a:latin typeface="Helvetica Neue Light"/>
                <a:ea typeface="Helvetica Neue Light"/>
                <a:cs typeface="Helvetica Neue Light"/>
                <a:sym typeface="Helvetica Neue Light"/>
              </a:rPr>
              <a:t>que abrange diversas áreas do desenvolvimento de software, entre elas, o processamento da informação.</a:t>
            </a:r>
            <a:endParaRPr sz="1800" b="0" i="0" u="none" strike="noStrike" cap="none">
              <a:solidFill>
                <a:srgbClr val="000000"/>
              </a:solidFill>
              <a:latin typeface="Helvetica Neue Light"/>
              <a:ea typeface="Helvetica Neue Light"/>
              <a:cs typeface="Helvetica Neue Light"/>
              <a:sym typeface="Helvetica Neue Light"/>
            </a:endParaRPr>
          </a:p>
          <a:p>
            <a:pPr marL="0" marR="0" lvl="0" indent="0" algn="ctr" rtl="0">
              <a:lnSpc>
                <a:spcPct val="115000"/>
              </a:lnSpc>
              <a:spcBef>
                <a:spcPts val="1000"/>
              </a:spcBef>
              <a:spcAft>
                <a:spcPts val="1000"/>
              </a:spcAft>
              <a:buClr>
                <a:srgbClr val="000000"/>
              </a:buClr>
              <a:buSzPts val="1800"/>
              <a:buFont typeface="Arial"/>
              <a:buNone/>
            </a:pPr>
            <a:r>
              <a:rPr lang="es-419" sz="1800" b="1" i="0" u="none" strike="noStrike" cap="none">
                <a:solidFill>
                  <a:srgbClr val="000000"/>
                </a:solidFill>
                <a:latin typeface="Helvetica Neue"/>
                <a:ea typeface="Helvetica Neue"/>
                <a:cs typeface="Helvetica Neue"/>
                <a:sym typeface="Helvetica Neue"/>
              </a:rPr>
              <a:t>Conta com poderosos complementos que facilitam a programação de um código que realize a entrada, processamento e armazenamento </a:t>
            </a:r>
            <a:r>
              <a:rPr lang="es-419" sz="1800" b="0" i="0" u="none" strike="noStrike" cap="none">
                <a:solidFill>
                  <a:srgbClr val="000000"/>
                </a:solidFill>
                <a:latin typeface="Helvetica Neue"/>
                <a:ea typeface="Helvetica Neue"/>
                <a:cs typeface="Helvetica Neue"/>
                <a:sym typeface="Helvetica Neue"/>
              </a:rPr>
              <a:t>de dados com poucas linhas de código.</a:t>
            </a:r>
            <a:endParaRPr sz="1800" b="0" i="0" u="none" strike="noStrike" cap="none">
              <a:solidFill>
                <a:srgbClr val="000000"/>
              </a:solidFill>
              <a:latin typeface="Helvetica Neue Light"/>
              <a:ea typeface="Helvetica Neue Light"/>
              <a:cs typeface="Helvetica Neue Light"/>
              <a:sym typeface="Helvetica Neue Light"/>
            </a:endParaRPr>
          </a:p>
        </p:txBody>
      </p:sp>
      <p:pic>
        <p:nvPicPr>
          <p:cNvPr id="400" name="Google Shape;400;p54"/>
          <p:cNvPicPr preferRelativeResize="0"/>
          <p:nvPr/>
        </p:nvPicPr>
        <p:blipFill rotWithShape="1">
          <a:blip r:embed="rId4">
            <a:alphaModFix/>
          </a:blip>
          <a:srcRect/>
          <a:stretch/>
        </p:blipFill>
        <p:spPr>
          <a:xfrm>
            <a:off x="556225" y="2198550"/>
            <a:ext cx="1696150" cy="1696150"/>
          </a:xfrm>
          <a:prstGeom prst="rect">
            <a:avLst/>
          </a:prstGeom>
          <a:noFill/>
          <a:ln>
            <a:noFill/>
          </a:ln>
          <a:effectLst>
            <a:outerShdw blurRad="214313" dist="19050" dir="5400000" algn="bl" rotWithShape="0">
              <a:srgbClr val="000000">
                <a:alpha val="48627"/>
              </a:srgbClr>
            </a:outerShdw>
          </a:effectLst>
        </p:spPr>
      </p:pic>
      <p:pic>
        <p:nvPicPr>
          <p:cNvPr id="401" name="Google Shape;401;p54"/>
          <p:cNvPicPr preferRelativeResize="0"/>
          <p:nvPr/>
        </p:nvPicPr>
        <p:blipFill rotWithShape="1">
          <a:blip r:embed="rId4">
            <a:alphaModFix/>
          </a:blip>
          <a:srcRect/>
          <a:stretch/>
        </p:blipFill>
        <p:spPr>
          <a:xfrm>
            <a:off x="556225" y="2198550"/>
            <a:ext cx="1696150" cy="1696150"/>
          </a:xfrm>
          <a:prstGeom prst="rect">
            <a:avLst/>
          </a:prstGeom>
          <a:noFill/>
          <a:ln>
            <a:noFill/>
          </a:ln>
          <a:effectLst>
            <a:outerShdw blurRad="214313" dist="19050" dir="5400000" algn="bl" rotWithShape="0">
              <a:srgbClr val="000000">
                <a:alpha val="49019"/>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18" name="Google Shape;118;p19"/>
          <p:cNvSpPr txBox="1"/>
          <p:nvPr/>
        </p:nvSpPr>
        <p:spPr>
          <a:xfrm>
            <a:off x="2187450" y="1848600"/>
            <a:ext cx="48027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E0FF00"/>
                </a:solidFill>
                <a:latin typeface="Anton"/>
                <a:ea typeface="Anton"/>
                <a:cs typeface="Anton"/>
                <a:sym typeface="Anton"/>
              </a:rPr>
              <a:t>DATA WAREHOUSE</a:t>
            </a:r>
            <a:endParaRPr sz="3600" b="0" i="1" u="none" strike="noStrike" cap="none">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7"/>
        <p:cNvGrpSpPr/>
        <p:nvPr/>
      </p:nvGrpSpPr>
      <p:grpSpPr>
        <a:xfrm>
          <a:off x="0" y="0"/>
          <a:ext cx="0" cy="0"/>
          <a:chOff x="0" y="0"/>
          <a:chExt cx="0" cy="0"/>
        </a:xfrm>
      </p:grpSpPr>
      <p:sp>
        <p:nvSpPr>
          <p:cNvPr id="428" name="Google Shape;428;p58"/>
          <p:cNvSpPr txBox="1"/>
          <p:nvPr/>
        </p:nvSpPr>
        <p:spPr>
          <a:xfrm>
            <a:off x="2187450" y="1848600"/>
            <a:ext cx="48027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E0FF00"/>
                </a:solidFill>
                <a:latin typeface="Anton"/>
                <a:ea typeface="Anton"/>
                <a:cs typeface="Anton"/>
                <a:sym typeface="Anton"/>
              </a:rPr>
              <a:t>BUSINESS INTELLIGENCE</a:t>
            </a:r>
            <a:endParaRPr sz="3600" b="0" i="1" u="none" strike="noStrike" cap="none">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33"/>
        <p:cNvGrpSpPr/>
        <p:nvPr/>
      </p:nvGrpSpPr>
      <p:grpSpPr>
        <a:xfrm>
          <a:off x="0" y="0"/>
          <a:ext cx="0" cy="0"/>
          <a:chOff x="0" y="0"/>
          <a:chExt cx="0" cy="0"/>
        </a:xfrm>
      </p:grpSpPr>
      <p:sp>
        <p:nvSpPr>
          <p:cNvPr id="434" name="Google Shape;434;p59"/>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CONCEITO GERAL</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0"/>
          <p:cNvSpPr txBox="1"/>
          <p:nvPr/>
        </p:nvSpPr>
        <p:spPr>
          <a:xfrm>
            <a:off x="623450" y="1879875"/>
            <a:ext cx="80814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O desenvolvimento incessante de novas tecnologias levou o setor empresarial a experimentar mudanças cíclicas e constantes.</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1000"/>
              </a:spcBef>
              <a:spcAft>
                <a:spcPts val="100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Entre elas, podemos destacar a comunicação contínua com o resto do mundo, a necessidade do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Networking</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a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criação de</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Alianças</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e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Novos Tipos de Negócios</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441" name="Google Shape;441;p60"/>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BUSINESS INTELLIGENCE</a:t>
            </a:r>
            <a:endParaRPr sz="4500" b="0" i="1" u="none" strike="noStrike" cap="none">
              <a:solidFill>
                <a:srgbClr val="0000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1"/>
          <p:cNvSpPr txBox="1"/>
          <p:nvPr/>
        </p:nvSpPr>
        <p:spPr>
          <a:xfrm>
            <a:off x="993750" y="1579000"/>
            <a:ext cx="7156500" cy="2638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Para administrar todos esses fatores,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as empresas deixaram de acumular dados por obrigação</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empresarial-fiscal e começaram a explorar a informação desses dados para:</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61950" algn="l" rtl="0">
              <a:lnSpc>
                <a:spcPct val="150000"/>
              </a:lnSpc>
              <a:spcBef>
                <a:spcPts val="0"/>
              </a:spcBef>
              <a:spcAft>
                <a:spcPts val="0"/>
              </a:spcAft>
              <a:buClr>
                <a:srgbClr val="3CEFAB"/>
              </a:buClr>
              <a:buSzPts val="2100"/>
              <a:buFont typeface="Helvetica Neue Light"/>
              <a:buChar char="●"/>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melhorar sua produtividade</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61950" algn="l" rtl="0">
              <a:lnSpc>
                <a:spcPct val="150000"/>
              </a:lnSpc>
              <a:spcBef>
                <a:spcPts val="0"/>
              </a:spcBef>
              <a:spcAft>
                <a:spcPts val="0"/>
              </a:spcAft>
              <a:buClr>
                <a:srgbClr val="3CEFAB"/>
              </a:buClr>
              <a:buSzPts val="2100"/>
              <a:buFont typeface="Helvetica Neue Light"/>
              <a:buChar char="●"/>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projetar novos modelos de negócio</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61950" algn="l" rtl="0">
              <a:lnSpc>
                <a:spcPct val="150000"/>
              </a:lnSpc>
              <a:spcBef>
                <a:spcPts val="0"/>
              </a:spcBef>
              <a:spcAft>
                <a:spcPts val="0"/>
              </a:spcAft>
              <a:buClr>
                <a:srgbClr val="3CEFAB"/>
              </a:buClr>
              <a:buSzPts val="2100"/>
              <a:buFont typeface="Helvetica Neue Light"/>
              <a:buChar char="●"/>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melhorar os modelos existentes</a:t>
            </a:r>
            <a:endParaRPr sz="1400" b="0" i="0" u="none" strike="noStrike" cap="none">
              <a:solidFill>
                <a:srgbClr val="000000"/>
              </a:solidFill>
              <a:latin typeface="Arial"/>
              <a:ea typeface="Arial"/>
              <a:cs typeface="Arial"/>
              <a:sym typeface="Arial"/>
            </a:endParaRPr>
          </a:p>
        </p:txBody>
      </p:sp>
      <p:sp>
        <p:nvSpPr>
          <p:cNvPr id="448" name="Google Shape;448;p61"/>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BUSINESS INTELLIGENCE</a:t>
            </a:r>
            <a:endParaRPr sz="4500" b="0" i="1" u="none" strike="noStrike" cap="none">
              <a:solidFill>
                <a:srgbClr val="0000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62"/>
          <p:cNvPicPr preferRelativeResize="0"/>
          <p:nvPr/>
        </p:nvPicPr>
        <p:blipFill rotWithShape="1">
          <a:blip r:embed="rId3">
            <a:alphaModFix/>
          </a:blip>
          <a:srcRect/>
          <a:stretch/>
        </p:blipFill>
        <p:spPr>
          <a:xfrm>
            <a:off x="423675" y="1811050"/>
            <a:ext cx="2122426" cy="2122426"/>
          </a:xfrm>
          <a:prstGeom prst="rect">
            <a:avLst/>
          </a:prstGeom>
          <a:noFill/>
          <a:ln>
            <a:noFill/>
          </a:ln>
        </p:spPr>
      </p:pic>
      <p:sp>
        <p:nvSpPr>
          <p:cNvPr id="455" name="Google Shape;455;p62"/>
          <p:cNvSpPr txBox="1"/>
          <p:nvPr/>
        </p:nvSpPr>
        <p:spPr>
          <a:xfrm>
            <a:off x="2641075" y="1883800"/>
            <a:ext cx="60483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Assim, para que uma empresa possa se adaptar às necessidades desse novo paradigma, o processo que conhecemos como</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 Tomada de Decisões</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deve ser realizado com celeridade e precisão através de ferramentas que permitam conquistar esses objetivos.</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456" name="Google Shape;456;p62"/>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BUSINESS INTELLIGENCE</a:t>
            </a:r>
            <a:endParaRPr sz="4500" b="0" i="1" u="none" strike="noStrike" cap="none">
              <a:solidFill>
                <a:srgbClr val="000000"/>
              </a:solidFill>
              <a:latin typeface="Anton"/>
              <a:ea typeface="Anton"/>
              <a:cs typeface="Anton"/>
              <a:sym typeface="Anton"/>
            </a:endParaRPr>
          </a:p>
        </p:txBody>
      </p:sp>
      <p:pic>
        <p:nvPicPr>
          <p:cNvPr id="457" name="Google Shape;457;p62"/>
          <p:cNvPicPr preferRelativeResize="0"/>
          <p:nvPr/>
        </p:nvPicPr>
        <p:blipFill rotWithShape="1">
          <a:blip r:embed="rId3">
            <a:alphaModFix/>
          </a:blip>
          <a:srcRect/>
          <a:stretch/>
        </p:blipFill>
        <p:spPr>
          <a:xfrm>
            <a:off x="423675" y="1811050"/>
            <a:ext cx="2122426" cy="21224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462"/>
        <p:cNvGrpSpPr/>
        <p:nvPr/>
      </p:nvGrpSpPr>
      <p:grpSpPr>
        <a:xfrm>
          <a:off x="0" y="0"/>
          <a:ext cx="0" cy="0"/>
          <a:chOff x="0" y="0"/>
          <a:chExt cx="0" cy="0"/>
        </a:xfrm>
      </p:grpSpPr>
      <p:sp>
        <p:nvSpPr>
          <p:cNvPr id="463" name="Google Shape;463;p63"/>
          <p:cNvSpPr txBox="1"/>
          <p:nvPr/>
        </p:nvSpPr>
        <p:spPr>
          <a:xfrm>
            <a:off x="852150" y="1828325"/>
            <a:ext cx="7439700" cy="1674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a:buNone/>
            </a:pPr>
            <a:endParaRPr sz="2000" b="0" i="0" u="none" strike="noStrike" cap="none">
              <a:solidFill>
                <a:srgbClr val="8215BC"/>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8215BC"/>
              </a:solidFill>
              <a:latin typeface="Lato Light"/>
              <a:ea typeface="Lato Light"/>
              <a:cs typeface="Lato Light"/>
              <a:sym typeface="Lato Light"/>
            </a:endParaRPr>
          </a:p>
        </p:txBody>
      </p:sp>
      <p:sp>
        <p:nvSpPr>
          <p:cNvPr id="464" name="Google Shape;464;p63"/>
          <p:cNvSpPr txBox="1"/>
          <p:nvPr/>
        </p:nvSpPr>
        <p:spPr>
          <a:xfrm>
            <a:off x="2551388" y="1765025"/>
            <a:ext cx="6186000" cy="2410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s-419" sz="2000" b="0" i="0" u="none" strike="noStrike" cap="none">
                <a:solidFill>
                  <a:srgbClr val="000000"/>
                </a:solidFill>
                <a:latin typeface="Helvetica Neue Light"/>
                <a:ea typeface="Helvetica Neue Light"/>
                <a:cs typeface="Helvetica Neue Light"/>
                <a:sym typeface="Helvetica Neue Light"/>
              </a:rPr>
              <a:t>É aí que o </a:t>
            </a:r>
            <a:r>
              <a:rPr lang="es-419" sz="2000" b="1" i="0" u="none" strike="noStrike" cap="none">
                <a:solidFill>
                  <a:srgbClr val="000000"/>
                </a:solidFill>
                <a:latin typeface="Helvetica Neue Light"/>
                <a:ea typeface="Helvetica Neue Light"/>
                <a:cs typeface="Helvetica Neue Light"/>
                <a:sym typeface="Helvetica Neue Light"/>
              </a:rPr>
              <a:t>Business Intelligence </a:t>
            </a:r>
            <a:r>
              <a:rPr lang="es-419" sz="2000" b="0" i="0" u="none" strike="noStrike" cap="none">
                <a:solidFill>
                  <a:srgbClr val="000000"/>
                </a:solidFill>
                <a:latin typeface="Helvetica Neue Light"/>
                <a:ea typeface="Helvetica Neue Light"/>
                <a:cs typeface="Helvetica Neue Light"/>
                <a:sym typeface="Helvetica Neue Light"/>
              </a:rPr>
              <a:t>(ou Inteligência de Negócios) pode contribuir para ajudar as empresas a conhecer seus consumidores, si mesmas ou seus sócios e a aplicar técnicas de melhoria contínua para alcançar suas metas.</a:t>
            </a:r>
            <a:endParaRPr sz="2000" b="0" i="0" u="none" strike="noStrike" cap="none">
              <a:solidFill>
                <a:srgbClr val="000000"/>
              </a:solidFill>
              <a:latin typeface="Helvetica Neue Light"/>
              <a:ea typeface="Helvetica Neue Light"/>
              <a:cs typeface="Helvetica Neue Light"/>
              <a:sym typeface="Helvetica Neue Light"/>
            </a:endParaRPr>
          </a:p>
        </p:txBody>
      </p:sp>
      <p:pic>
        <p:nvPicPr>
          <p:cNvPr id="465" name="Google Shape;465;p63"/>
          <p:cNvPicPr preferRelativeResize="0"/>
          <p:nvPr/>
        </p:nvPicPr>
        <p:blipFill rotWithShape="1">
          <a:blip r:embed="rId3">
            <a:alphaModFix/>
          </a:blip>
          <a:srcRect/>
          <a:stretch/>
        </p:blipFill>
        <p:spPr>
          <a:xfrm>
            <a:off x="423675" y="1811050"/>
            <a:ext cx="2122426" cy="2122426"/>
          </a:xfrm>
          <a:prstGeom prst="rect">
            <a:avLst/>
          </a:prstGeom>
          <a:noFill/>
          <a:ln>
            <a:noFill/>
          </a:ln>
          <a:effectLst>
            <a:outerShdw blurRad="57150" dist="19050" dir="5400000" algn="bl" rotWithShape="0">
              <a:srgbClr val="000000">
                <a:alpha val="48627"/>
              </a:srgbClr>
            </a:outerShdw>
          </a:effectLst>
        </p:spPr>
      </p:pic>
      <p:sp>
        <p:nvSpPr>
          <p:cNvPr id="466" name="Google Shape;466;p63"/>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BUSINESS INTELLIGENCE</a:t>
            </a:r>
            <a:endParaRPr sz="4500" b="0" i="1" u="none" strike="noStrike" cap="none">
              <a:solidFill>
                <a:srgbClr val="000000"/>
              </a:solidFill>
              <a:latin typeface="Anton"/>
              <a:ea typeface="Anton"/>
              <a:cs typeface="Anton"/>
              <a:sym typeface="Anton"/>
            </a:endParaRPr>
          </a:p>
        </p:txBody>
      </p:sp>
      <p:pic>
        <p:nvPicPr>
          <p:cNvPr id="467" name="Google Shape;467;p63"/>
          <p:cNvPicPr preferRelativeResize="0"/>
          <p:nvPr/>
        </p:nvPicPr>
        <p:blipFill rotWithShape="1">
          <a:blip r:embed="rId3">
            <a:alphaModFix/>
          </a:blip>
          <a:srcRect/>
          <a:stretch/>
        </p:blipFill>
        <p:spPr>
          <a:xfrm>
            <a:off x="423675" y="1811050"/>
            <a:ext cx="2122426" cy="2122426"/>
          </a:xfrm>
          <a:prstGeom prst="rect">
            <a:avLst/>
          </a:prstGeom>
          <a:noFill/>
          <a:ln>
            <a:noFill/>
          </a:ln>
          <a:effectLst>
            <a:outerShdw blurRad="57150" dist="19050" dir="5400000" algn="bl" rotWithShape="0">
              <a:srgbClr val="000000">
                <a:alpha val="49019"/>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4"/>
          <p:cNvSpPr txBox="1"/>
          <p:nvPr/>
        </p:nvSpPr>
        <p:spPr>
          <a:xfrm>
            <a:off x="2717275" y="1883800"/>
            <a:ext cx="61134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Dessa forma, as empresas aproveitam a </a:t>
            </a:r>
            <a:r>
              <a:rPr lang="es-419" sz="2100" b="1" i="0" u="none" strike="noStrike" cap="none">
                <a:solidFill>
                  <a:schemeClr val="dk1"/>
                </a:solidFill>
                <a:highlight>
                  <a:srgbClr val="FFFFFF"/>
                </a:highlight>
                <a:latin typeface="Helvetica Neue Light"/>
                <a:ea typeface="Helvetica Neue Light"/>
                <a:cs typeface="Helvetica Neue Light"/>
                <a:sym typeface="Helvetica Neue Light"/>
              </a:rPr>
              <a:t>Inteligência de Negócios</a:t>
            </a: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 para criar esquemas de dados que permitam configurar seus objetivos corporativos para tomarem decisões mais embasadas.</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pic>
        <p:nvPicPr>
          <p:cNvPr id="474" name="Google Shape;474;p64"/>
          <p:cNvPicPr preferRelativeResize="0"/>
          <p:nvPr/>
        </p:nvPicPr>
        <p:blipFill rotWithShape="1">
          <a:blip r:embed="rId3">
            <a:alphaModFix/>
          </a:blip>
          <a:srcRect/>
          <a:stretch/>
        </p:blipFill>
        <p:spPr>
          <a:xfrm>
            <a:off x="423675" y="1811050"/>
            <a:ext cx="2122426" cy="2122426"/>
          </a:xfrm>
          <a:prstGeom prst="rect">
            <a:avLst/>
          </a:prstGeom>
          <a:noFill/>
          <a:ln>
            <a:noFill/>
          </a:ln>
        </p:spPr>
      </p:pic>
      <p:sp>
        <p:nvSpPr>
          <p:cNvPr id="475" name="Google Shape;475;p64"/>
          <p:cNvSpPr txBox="1"/>
          <p:nvPr/>
        </p:nvSpPr>
        <p:spPr>
          <a:xfrm>
            <a:off x="1671825" y="673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BUSINESS INTELLIGENCE</a:t>
            </a:r>
            <a:endParaRPr sz="4500" b="0" i="1" u="none" strike="noStrike" cap="none">
              <a:solidFill>
                <a:srgbClr val="000000"/>
              </a:solidFill>
              <a:latin typeface="Anton"/>
              <a:ea typeface="Anton"/>
              <a:cs typeface="Anton"/>
              <a:sym typeface="Anton"/>
            </a:endParaRPr>
          </a:p>
        </p:txBody>
      </p:sp>
      <p:pic>
        <p:nvPicPr>
          <p:cNvPr id="476" name="Google Shape;476;p64"/>
          <p:cNvPicPr preferRelativeResize="0"/>
          <p:nvPr/>
        </p:nvPicPr>
        <p:blipFill rotWithShape="1">
          <a:blip r:embed="rId3">
            <a:alphaModFix/>
          </a:blip>
          <a:srcRect/>
          <a:stretch/>
        </p:blipFill>
        <p:spPr>
          <a:xfrm>
            <a:off x="423675" y="1811050"/>
            <a:ext cx="2122426" cy="21224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81"/>
        <p:cNvGrpSpPr/>
        <p:nvPr/>
      </p:nvGrpSpPr>
      <p:grpSpPr>
        <a:xfrm>
          <a:off x="0" y="0"/>
          <a:ext cx="0" cy="0"/>
          <a:chOff x="0" y="0"/>
          <a:chExt cx="0" cy="0"/>
        </a:xfrm>
      </p:grpSpPr>
      <p:sp>
        <p:nvSpPr>
          <p:cNvPr id="482" name="Google Shape;482;p65"/>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COMPONENTES DO BI</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6"/>
          <p:cNvSpPr txBox="1"/>
          <p:nvPr/>
        </p:nvSpPr>
        <p:spPr>
          <a:xfrm>
            <a:off x="526250" y="1274200"/>
            <a:ext cx="8304300" cy="65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O Business Intelligence é composto por três pilares fundamentais:</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489" name="Google Shape;489;p66"/>
          <p:cNvSpPr txBox="1"/>
          <p:nvPr/>
        </p:nvSpPr>
        <p:spPr>
          <a:xfrm>
            <a:off x="1738950" y="292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COMPONENTES DO BI</a:t>
            </a:r>
            <a:endParaRPr sz="4500" b="0" i="1" u="none" strike="noStrike" cap="none">
              <a:solidFill>
                <a:srgbClr val="000000"/>
              </a:solidFill>
              <a:latin typeface="Anton"/>
              <a:ea typeface="Anton"/>
              <a:cs typeface="Anton"/>
              <a:sym typeface="Anton"/>
            </a:endParaRPr>
          </a:p>
        </p:txBody>
      </p:sp>
      <p:sp>
        <p:nvSpPr>
          <p:cNvPr id="490" name="Google Shape;490;p66"/>
          <p:cNvSpPr txBox="1"/>
          <p:nvPr/>
        </p:nvSpPr>
        <p:spPr>
          <a:xfrm>
            <a:off x="228525" y="4287000"/>
            <a:ext cx="7250100" cy="75094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s-419" sz="1600" b="0" i="0" u="none" strike="noStrike" cap="none">
                <a:solidFill>
                  <a:schemeClr val="dk1"/>
                </a:solidFill>
                <a:highlight>
                  <a:schemeClr val="lt1"/>
                </a:highlight>
                <a:latin typeface="Helvetica Neue Light"/>
                <a:ea typeface="Helvetica Neue Light"/>
                <a:cs typeface="Helvetica Neue Light"/>
                <a:sym typeface="Helvetica Neue Light"/>
              </a:rPr>
              <a:t>👉 Os três pilares, em conjunto, fornecem o conhecimento necessário aplicável à tomada eficiente de decisões.</a:t>
            </a:r>
            <a:endParaRPr sz="1600" b="0" i="0" u="none" strike="noStrike" cap="none">
              <a:solidFill>
                <a:schemeClr val="dk1"/>
              </a:solidFill>
              <a:highlight>
                <a:schemeClr val="lt1"/>
              </a:highlight>
              <a:latin typeface="Helvetica Neue Light"/>
              <a:ea typeface="Helvetica Neue Light"/>
              <a:cs typeface="Helvetica Neue Light"/>
              <a:sym typeface="Helvetica Neue Light"/>
            </a:endParaRPr>
          </a:p>
        </p:txBody>
      </p:sp>
      <p:sp>
        <p:nvSpPr>
          <p:cNvPr id="491" name="Google Shape;491;p66"/>
          <p:cNvSpPr/>
          <p:nvPr/>
        </p:nvSpPr>
        <p:spPr>
          <a:xfrm>
            <a:off x="1438375" y="2104851"/>
            <a:ext cx="1174200" cy="1174200"/>
          </a:xfrm>
          <a:prstGeom prst="ellipse">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492" name="Google Shape;492;p66"/>
          <p:cNvSpPr/>
          <p:nvPr/>
        </p:nvSpPr>
        <p:spPr>
          <a:xfrm>
            <a:off x="4061107" y="2104851"/>
            <a:ext cx="1174200" cy="1174200"/>
          </a:xfrm>
          <a:prstGeom prst="ellipse">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493" name="Google Shape;493;p66"/>
          <p:cNvSpPr/>
          <p:nvPr/>
        </p:nvSpPr>
        <p:spPr>
          <a:xfrm>
            <a:off x="6564694" y="2104851"/>
            <a:ext cx="1174200" cy="1174200"/>
          </a:xfrm>
          <a:prstGeom prst="ellipse">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494" name="Google Shape;494;p66"/>
          <p:cNvSpPr txBox="1"/>
          <p:nvPr/>
        </p:nvSpPr>
        <p:spPr>
          <a:xfrm>
            <a:off x="990925" y="30842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Ferramentas</a:t>
            </a: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495" name="Google Shape;495;p66"/>
          <p:cNvSpPr txBox="1"/>
          <p:nvPr/>
        </p:nvSpPr>
        <p:spPr>
          <a:xfrm>
            <a:off x="3613650" y="30842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Técnicas</a:t>
            </a: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496" name="Google Shape;496;p66"/>
          <p:cNvSpPr txBox="1"/>
          <p:nvPr/>
        </p:nvSpPr>
        <p:spPr>
          <a:xfrm>
            <a:off x="6176400" y="308580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Tecnologias</a:t>
            </a: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497" name="Google Shape;497;p66"/>
          <p:cNvSpPr txBox="1"/>
          <p:nvPr/>
        </p:nvSpPr>
        <p:spPr>
          <a:xfrm>
            <a:off x="1743160" y="2226857"/>
            <a:ext cx="516600" cy="70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sp>
        <p:nvSpPr>
          <p:cNvPr id="498" name="Google Shape;498;p66"/>
          <p:cNvSpPr txBox="1"/>
          <p:nvPr/>
        </p:nvSpPr>
        <p:spPr>
          <a:xfrm>
            <a:off x="4420913" y="2197257"/>
            <a:ext cx="516600" cy="70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sp>
        <p:nvSpPr>
          <p:cNvPr id="499" name="Google Shape;499;p66"/>
          <p:cNvSpPr txBox="1"/>
          <p:nvPr/>
        </p:nvSpPr>
        <p:spPr>
          <a:xfrm>
            <a:off x="6846800" y="2226851"/>
            <a:ext cx="516600" cy="59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pic>
        <p:nvPicPr>
          <p:cNvPr id="500" name="Google Shape;500;p66"/>
          <p:cNvPicPr preferRelativeResize="0"/>
          <p:nvPr/>
        </p:nvPicPr>
        <p:blipFill rotWithShape="1">
          <a:blip r:embed="rId3">
            <a:alphaModFix/>
          </a:blip>
          <a:srcRect/>
          <a:stretch/>
        </p:blipFill>
        <p:spPr>
          <a:xfrm>
            <a:off x="1724057" y="2391177"/>
            <a:ext cx="596400" cy="596400"/>
          </a:xfrm>
          <a:prstGeom prst="rect">
            <a:avLst/>
          </a:prstGeom>
          <a:noFill/>
          <a:ln>
            <a:noFill/>
          </a:ln>
        </p:spPr>
      </p:pic>
      <p:pic>
        <p:nvPicPr>
          <p:cNvPr id="501" name="Google Shape;501;p66"/>
          <p:cNvPicPr preferRelativeResize="0"/>
          <p:nvPr/>
        </p:nvPicPr>
        <p:blipFill rotWithShape="1">
          <a:blip r:embed="rId4">
            <a:alphaModFix/>
          </a:blip>
          <a:srcRect/>
          <a:stretch/>
        </p:blipFill>
        <p:spPr>
          <a:xfrm>
            <a:off x="6832793" y="2357357"/>
            <a:ext cx="653600" cy="653600"/>
          </a:xfrm>
          <a:prstGeom prst="rect">
            <a:avLst/>
          </a:prstGeom>
          <a:noFill/>
          <a:ln>
            <a:noFill/>
          </a:ln>
        </p:spPr>
      </p:pic>
      <p:pic>
        <p:nvPicPr>
          <p:cNvPr id="502" name="Google Shape;502;p66"/>
          <p:cNvPicPr preferRelativeResize="0"/>
          <p:nvPr/>
        </p:nvPicPr>
        <p:blipFill rotWithShape="1">
          <a:blip r:embed="rId5">
            <a:alphaModFix/>
          </a:blip>
          <a:srcRect/>
          <a:stretch/>
        </p:blipFill>
        <p:spPr>
          <a:xfrm>
            <a:off x="4313607" y="2357357"/>
            <a:ext cx="653600" cy="653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p:nvPr/>
        </p:nvSpPr>
        <p:spPr>
          <a:xfrm>
            <a:off x="358350" y="1190200"/>
            <a:ext cx="8396100" cy="10656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Por sua vez, as ferramentas são classificadas por complexidade nos segmentos:</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509" name="Google Shape;509;p67"/>
          <p:cNvSpPr txBox="1"/>
          <p:nvPr/>
        </p:nvSpPr>
        <p:spPr>
          <a:xfrm>
            <a:off x="1738950" y="2920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COMPONENTES DO BI</a:t>
            </a:r>
            <a:endParaRPr sz="4500" b="0" i="1" u="none" strike="noStrike" cap="none">
              <a:solidFill>
                <a:srgbClr val="000000"/>
              </a:solidFill>
              <a:latin typeface="Anton"/>
              <a:ea typeface="Anton"/>
              <a:cs typeface="Anton"/>
              <a:sym typeface="Anton"/>
            </a:endParaRPr>
          </a:p>
        </p:txBody>
      </p:sp>
      <p:sp>
        <p:nvSpPr>
          <p:cNvPr id="510" name="Google Shape;510;p67"/>
          <p:cNvSpPr/>
          <p:nvPr/>
        </p:nvSpPr>
        <p:spPr>
          <a:xfrm>
            <a:off x="774756" y="2409651"/>
            <a:ext cx="1174200" cy="1174200"/>
          </a:xfrm>
          <a:prstGeom prst="rect">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511" name="Google Shape;511;p67"/>
          <p:cNvSpPr/>
          <p:nvPr/>
        </p:nvSpPr>
        <p:spPr>
          <a:xfrm>
            <a:off x="2920063" y="2409651"/>
            <a:ext cx="1174200" cy="1174200"/>
          </a:xfrm>
          <a:prstGeom prst="rect">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512" name="Google Shape;512;p67"/>
          <p:cNvSpPr/>
          <p:nvPr/>
        </p:nvSpPr>
        <p:spPr>
          <a:xfrm>
            <a:off x="4988563" y="2419351"/>
            <a:ext cx="1174200" cy="1174200"/>
          </a:xfrm>
          <a:prstGeom prst="rect">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513" name="Google Shape;513;p67"/>
          <p:cNvSpPr txBox="1"/>
          <p:nvPr/>
        </p:nvSpPr>
        <p:spPr>
          <a:xfrm>
            <a:off x="327306" y="34652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Consultas e Relatórios</a:t>
            </a: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sp>
        <p:nvSpPr>
          <p:cNvPr id="514" name="Google Shape;514;p67"/>
          <p:cNvSpPr txBox="1"/>
          <p:nvPr/>
        </p:nvSpPr>
        <p:spPr>
          <a:xfrm>
            <a:off x="2472606" y="34652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Cubos OLAP</a:t>
            </a: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515" name="Google Shape;515;p67"/>
          <p:cNvSpPr txBox="1"/>
          <p:nvPr/>
        </p:nvSpPr>
        <p:spPr>
          <a:xfrm>
            <a:off x="4600269" y="34749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Data Mining</a:t>
            </a: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sp>
        <p:nvSpPr>
          <p:cNvPr id="516" name="Google Shape;516;p67"/>
          <p:cNvSpPr txBox="1"/>
          <p:nvPr/>
        </p:nvSpPr>
        <p:spPr>
          <a:xfrm>
            <a:off x="1079541" y="2531657"/>
            <a:ext cx="516600" cy="70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sp>
        <p:nvSpPr>
          <p:cNvPr id="517" name="Google Shape;517;p67"/>
          <p:cNvSpPr txBox="1"/>
          <p:nvPr/>
        </p:nvSpPr>
        <p:spPr>
          <a:xfrm>
            <a:off x="3279869" y="2502057"/>
            <a:ext cx="516600" cy="70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sp>
        <p:nvSpPr>
          <p:cNvPr id="518" name="Google Shape;518;p67"/>
          <p:cNvSpPr txBox="1"/>
          <p:nvPr/>
        </p:nvSpPr>
        <p:spPr>
          <a:xfrm>
            <a:off x="5270669" y="2541351"/>
            <a:ext cx="516600" cy="59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endParaRPr sz="4800" b="0" i="0" u="none" strike="noStrike" cap="none">
              <a:solidFill>
                <a:srgbClr val="FFFFFF"/>
              </a:solidFill>
              <a:latin typeface="Lato"/>
              <a:ea typeface="Lato"/>
              <a:cs typeface="Lato"/>
              <a:sym typeface="Lato"/>
            </a:endParaRPr>
          </a:p>
        </p:txBody>
      </p:sp>
      <p:sp>
        <p:nvSpPr>
          <p:cNvPr id="519" name="Google Shape;519;p67"/>
          <p:cNvSpPr/>
          <p:nvPr/>
        </p:nvSpPr>
        <p:spPr>
          <a:xfrm>
            <a:off x="7135888" y="2409651"/>
            <a:ext cx="1174200" cy="1174200"/>
          </a:xfrm>
          <a:prstGeom prst="rect">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idact Gothic"/>
              <a:ea typeface="Didact Gothic"/>
              <a:cs typeface="Didact Gothic"/>
              <a:sym typeface="Didact Gothic"/>
            </a:endParaRPr>
          </a:p>
        </p:txBody>
      </p:sp>
      <p:sp>
        <p:nvSpPr>
          <p:cNvPr id="520" name="Google Shape;520;p67"/>
          <p:cNvSpPr txBox="1"/>
          <p:nvPr/>
        </p:nvSpPr>
        <p:spPr>
          <a:xfrm>
            <a:off x="6688438" y="3465225"/>
            <a:ext cx="2069100" cy="1065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rgbClr val="000000"/>
                </a:solidFill>
                <a:highlight>
                  <a:srgbClr val="FFFFFF"/>
                </a:highlight>
                <a:latin typeface="Helvetica Neue Light"/>
                <a:ea typeface="Helvetica Neue Light"/>
                <a:cs typeface="Helvetica Neue Light"/>
                <a:sym typeface="Helvetica Neue Light"/>
              </a:rPr>
              <a:t>Painéis de Controle</a:t>
            </a: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pic>
        <p:nvPicPr>
          <p:cNvPr id="521" name="Google Shape;521;p67"/>
          <p:cNvPicPr preferRelativeResize="0"/>
          <p:nvPr/>
        </p:nvPicPr>
        <p:blipFill rotWithShape="1">
          <a:blip r:embed="rId3">
            <a:alphaModFix/>
          </a:blip>
          <a:srcRect/>
          <a:stretch/>
        </p:blipFill>
        <p:spPr>
          <a:xfrm>
            <a:off x="1035050" y="2669950"/>
            <a:ext cx="653600" cy="653600"/>
          </a:xfrm>
          <a:prstGeom prst="rect">
            <a:avLst/>
          </a:prstGeom>
          <a:noFill/>
          <a:ln>
            <a:noFill/>
          </a:ln>
        </p:spPr>
      </p:pic>
      <p:pic>
        <p:nvPicPr>
          <p:cNvPr id="522" name="Google Shape;522;p67"/>
          <p:cNvPicPr preferRelativeResize="0"/>
          <p:nvPr/>
        </p:nvPicPr>
        <p:blipFill rotWithShape="1">
          <a:blip r:embed="rId4">
            <a:alphaModFix/>
          </a:blip>
          <a:srcRect/>
          <a:stretch/>
        </p:blipFill>
        <p:spPr>
          <a:xfrm>
            <a:off x="3180350" y="2681675"/>
            <a:ext cx="653600" cy="653600"/>
          </a:xfrm>
          <a:prstGeom prst="rect">
            <a:avLst/>
          </a:prstGeom>
          <a:noFill/>
          <a:ln>
            <a:noFill/>
          </a:ln>
        </p:spPr>
      </p:pic>
      <p:pic>
        <p:nvPicPr>
          <p:cNvPr id="523" name="Google Shape;523;p67"/>
          <p:cNvPicPr preferRelativeResize="0"/>
          <p:nvPr/>
        </p:nvPicPr>
        <p:blipFill rotWithShape="1">
          <a:blip r:embed="rId5">
            <a:alphaModFix/>
          </a:blip>
          <a:srcRect/>
          <a:stretch/>
        </p:blipFill>
        <p:spPr>
          <a:xfrm>
            <a:off x="5248875" y="2669950"/>
            <a:ext cx="653600" cy="653600"/>
          </a:xfrm>
          <a:prstGeom prst="rect">
            <a:avLst/>
          </a:prstGeom>
          <a:noFill/>
          <a:ln>
            <a:noFill/>
          </a:ln>
        </p:spPr>
      </p:pic>
      <p:pic>
        <p:nvPicPr>
          <p:cNvPr id="524" name="Google Shape;524;p67"/>
          <p:cNvPicPr preferRelativeResize="0"/>
          <p:nvPr/>
        </p:nvPicPr>
        <p:blipFill rotWithShape="1">
          <a:blip r:embed="rId6">
            <a:alphaModFix/>
          </a:blip>
          <a:srcRect/>
          <a:stretch/>
        </p:blipFill>
        <p:spPr>
          <a:xfrm>
            <a:off x="7396200" y="2681663"/>
            <a:ext cx="653600" cy="65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123"/>
        <p:cNvGrpSpPr/>
        <p:nvPr/>
      </p:nvGrpSpPr>
      <p:grpSpPr>
        <a:xfrm>
          <a:off x="0" y="0"/>
          <a:ext cx="0" cy="0"/>
          <a:chOff x="0" y="0"/>
          <a:chExt cx="0" cy="0"/>
        </a:xfrm>
      </p:grpSpPr>
      <p:sp>
        <p:nvSpPr>
          <p:cNvPr id="124" name="Google Shape;124;p20"/>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FUNDAMENTOS</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8"/>
          <p:cNvSpPr txBox="1"/>
          <p:nvPr/>
        </p:nvSpPr>
        <p:spPr>
          <a:xfrm>
            <a:off x="1909350" y="5206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COMPONENTES DO BI</a:t>
            </a:r>
            <a:endParaRPr sz="4500" b="0" i="1" u="none" strike="noStrike" cap="none">
              <a:solidFill>
                <a:srgbClr val="000000"/>
              </a:solidFill>
              <a:latin typeface="Anton"/>
              <a:ea typeface="Anton"/>
              <a:cs typeface="Anton"/>
              <a:sym typeface="Anton"/>
            </a:endParaRPr>
          </a:p>
        </p:txBody>
      </p:sp>
      <p:grpSp>
        <p:nvGrpSpPr>
          <p:cNvPr id="531" name="Google Shape;531;p68"/>
          <p:cNvGrpSpPr/>
          <p:nvPr/>
        </p:nvGrpSpPr>
        <p:grpSpPr>
          <a:xfrm>
            <a:off x="428625" y="1734825"/>
            <a:ext cx="8357725" cy="2775900"/>
            <a:chOff x="200025" y="1811025"/>
            <a:chExt cx="8357725" cy="2775900"/>
          </a:xfrm>
        </p:grpSpPr>
        <p:sp>
          <p:nvSpPr>
            <p:cNvPr id="532" name="Google Shape;532;p68"/>
            <p:cNvSpPr txBox="1"/>
            <p:nvPr/>
          </p:nvSpPr>
          <p:spPr>
            <a:xfrm>
              <a:off x="2057650" y="1811025"/>
              <a:ext cx="6500100" cy="2775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chemeClr val="lt1"/>
                  </a:highlight>
                  <a:latin typeface="Helvetica Neue Light"/>
                  <a:ea typeface="Helvetica Neue Light"/>
                  <a:cs typeface="Helvetica Neue Light"/>
                  <a:sym typeface="Helvetica Neue Light"/>
                </a:rPr>
                <a:t>Graças a esses componentes, as </a:t>
              </a:r>
              <a:r>
                <a:rPr lang="es-419" sz="2000" b="1" i="0" u="none" strike="noStrike" cap="none">
                  <a:solidFill>
                    <a:schemeClr val="dk1"/>
                  </a:solidFill>
                  <a:highlight>
                    <a:schemeClr val="lt1"/>
                  </a:highlight>
                  <a:latin typeface="Helvetica Neue Light"/>
                  <a:ea typeface="Helvetica Neue Light"/>
                  <a:cs typeface="Helvetica Neue Light"/>
                  <a:sym typeface="Helvetica Neue Light"/>
                </a:rPr>
                <a:t>métricas fornecem um maior conhecimento dos fatores que influenciam o modelo de negócio</a:t>
              </a:r>
              <a:r>
                <a:rPr lang="es-419" sz="2000" b="0" i="0" u="none" strike="noStrike" cap="none">
                  <a:solidFill>
                    <a:schemeClr val="dk1"/>
                  </a:solidFill>
                  <a:highlight>
                    <a:schemeClr val="lt1"/>
                  </a:highlight>
                  <a:latin typeface="Helvetica Neue Light"/>
                  <a:ea typeface="Helvetica Neue Light"/>
                  <a:cs typeface="Helvetica Neue Light"/>
                  <a:sym typeface="Helvetica Neue Light"/>
                </a:rPr>
                <a:t> da organização. </a:t>
              </a:r>
              <a:endParaRPr sz="2000" b="0" i="0" u="none" strike="noStrike" cap="none">
                <a:solidFill>
                  <a:schemeClr val="dk1"/>
                </a:solidFill>
                <a:highlight>
                  <a:schemeClr val="lt1"/>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endParaRPr sz="2000" b="0" i="0" u="none" strike="noStrike" cap="none">
                <a:solidFill>
                  <a:schemeClr val="dk1"/>
                </a:solidFill>
                <a:highlight>
                  <a:schemeClr val="lt1"/>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r>
                <a:rPr lang="es-419" sz="2000" b="0" i="1" u="none" strike="noStrike" cap="none">
                  <a:solidFill>
                    <a:schemeClr val="dk1"/>
                  </a:solidFill>
                  <a:highlight>
                    <a:schemeClr val="lt1"/>
                  </a:highlight>
                  <a:latin typeface="Helvetica Neue Light"/>
                  <a:ea typeface="Helvetica Neue Light"/>
                  <a:cs typeface="Helvetica Neue Light"/>
                  <a:sym typeface="Helvetica Neue Light"/>
                </a:rPr>
                <a:t>Vejamos um detalhe sobre eles...</a:t>
              </a:r>
              <a:endParaRPr sz="2000" b="0" i="1" u="none" strike="noStrike" cap="none">
                <a:solidFill>
                  <a:schemeClr val="dk1"/>
                </a:solidFill>
                <a:highlight>
                  <a:schemeClr val="lt1"/>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pic>
          <p:nvPicPr>
            <p:cNvPr id="533" name="Google Shape;533;p68"/>
            <p:cNvPicPr preferRelativeResize="0"/>
            <p:nvPr/>
          </p:nvPicPr>
          <p:blipFill rotWithShape="1">
            <a:blip r:embed="rId3">
              <a:alphaModFix/>
            </a:blip>
            <a:srcRect/>
            <a:stretch/>
          </p:blipFill>
          <p:spPr>
            <a:xfrm>
              <a:off x="200025" y="2014200"/>
              <a:ext cx="1386575" cy="1386575"/>
            </a:xfrm>
            <a:prstGeom prst="rect">
              <a:avLst/>
            </a:prstGeom>
            <a:noFill/>
            <a:ln>
              <a:noFill/>
            </a:ln>
          </p:spPr>
        </p:pic>
      </p:grpSp>
      <p:pic>
        <p:nvPicPr>
          <p:cNvPr id="534" name="Google Shape;534;p68"/>
          <p:cNvPicPr preferRelativeResize="0"/>
          <p:nvPr/>
        </p:nvPicPr>
        <p:blipFill rotWithShape="1">
          <a:blip r:embed="rId3">
            <a:alphaModFix/>
          </a:blip>
          <a:srcRect/>
          <a:stretch/>
        </p:blipFill>
        <p:spPr>
          <a:xfrm>
            <a:off x="200025" y="2014200"/>
            <a:ext cx="1386575" cy="13865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p:nvPr/>
        </p:nvSpPr>
        <p:spPr>
          <a:xfrm>
            <a:off x="528825" y="520600"/>
            <a:ext cx="56661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CONSULTAS E RELATÓRIOS</a:t>
            </a:r>
            <a:endParaRPr sz="4500" b="0" i="1" u="none" strike="noStrike" cap="none">
              <a:solidFill>
                <a:srgbClr val="000000"/>
              </a:solidFill>
              <a:highlight>
                <a:srgbClr val="3CEFAB"/>
              </a:highlight>
              <a:latin typeface="Anton"/>
              <a:ea typeface="Anton"/>
              <a:cs typeface="Anton"/>
              <a:sym typeface="Anton"/>
            </a:endParaRPr>
          </a:p>
        </p:txBody>
      </p:sp>
      <p:sp>
        <p:nvSpPr>
          <p:cNvPr id="541" name="Google Shape;541;p69"/>
          <p:cNvSpPr txBox="1"/>
          <p:nvPr/>
        </p:nvSpPr>
        <p:spPr>
          <a:xfrm>
            <a:off x="2221050" y="1960000"/>
            <a:ext cx="67176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Apresentam um relatório de forma predeterminada com a opção de, como usuário, filtrar a informação contida nesse relatório de acordo com parâmetros preestabelecidos e decidir entre diferentes critérios de agrupamento e ordenamento de informação.</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pic>
        <p:nvPicPr>
          <p:cNvPr id="542" name="Google Shape;542;p69"/>
          <p:cNvPicPr preferRelativeResize="0"/>
          <p:nvPr/>
        </p:nvPicPr>
        <p:blipFill rotWithShape="1">
          <a:blip r:embed="rId3">
            <a:alphaModFix/>
          </a:blip>
          <a:srcRect/>
          <a:stretch/>
        </p:blipFill>
        <p:spPr>
          <a:xfrm>
            <a:off x="563300" y="2154975"/>
            <a:ext cx="1409600" cy="1409600"/>
          </a:xfrm>
          <a:prstGeom prst="rect">
            <a:avLst/>
          </a:prstGeom>
          <a:noFill/>
          <a:ln>
            <a:noFill/>
          </a:ln>
        </p:spPr>
      </p:pic>
      <p:pic>
        <p:nvPicPr>
          <p:cNvPr id="543" name="Google Shape;543;p69"/>
          <p:cNvPicPr preferRelativeResize="0"/>
          <p:nvPr/>
        </p:nvPicPr>
        <p:blipFill rotWithShape="1">
          <a:blip r:embed="rId3">
            <a:alphaModFix/>
          </a:blip>
          <a:srcRect/>
          <a:stretch/>
        </p:blipFill>
        <p:spPr>
          <a:xfrm>
            <a:off x="563300" y="2154975"/>
            <a:ext cx="1409600" cy="1409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0"/>
          <p:cNvSpPr txBox="1"/>
          <p:nvPr/>
        </p:nvSpPr>
        <p:spPr>
          <a:xfrm>
            <a:off x="528825" y="520600"/>
            <a:ext cx="56661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CUBOS OLAP</a:t>
            </a:r>
            <a:endParaRPr sz="4500" b="0" i="1" u="none" strike="noStrike" cap="none">
              <a:solidFill>
                <a:srgbClr val="000000"/>
              </a:solidFill>
              <a:highlight>
                <a:srgbClr val="3CEFAB"/>
              </a:highlight>
              <a:latin typeface="Anton"/>
              <a:ea typeface="Anton"/>
              <a:cs typeface="Anton"/>
              <a:sym typeface="Anton"/>
            </a:endParaRPr>
          </a:p>
        </p:txBody>
      </p:sp>
      <p:grpSp>
        <p:nvGrpSpPr>
          <p:cNvPr id="550" name="Google Shape;550;p70"/>
          <p:cNvGrpSpPr/>
          <p:nvPr/>
        </p:nvGrpSpPr>
        <p:grpSpPr>
          <a:xfrm>
            <a:off x="611488" y="1960000"/>
            <a:ext cx="8225825" cy="2084700"/>
            <a:chOff x="604700" y="1883800"/>
            <a:chExt cx="8225825" cy="2084700"/>
          </a:xfrm>
        </p:grpSpPr>
        <p:pic>
          <p:nvPicPr>
            <p:cNvPr id="551" name="Google Shape;551;p70"/>
            <p:cNvPicPr preferRelativeResize="0"/>
            <p:nvPr/>
          </p:nvPicPr>
          <p:blipFill rotWithShape="1">
            <a:blip r:embed="rId3">
              <a:alphaModFix/>
            </a:blip>
            <a:srcRect/>
            <a:stretch/>
          </p:blipFill>
          <p:spPr>
            <a:xfrm>
              <a:off x="604700" y="1920900"/>
              <a:ext cx="1473350" cy="1473350"/>
            </a:xfrm>
            <a:prstGeom prst="rect">
              <a:avLst/>
            </a:prstGeom>
            <a:noFill/>
            <a:ln>
              <a:noFill/>
            </a:ln>
          </p:spPr>
        </p:pic>
        <p:sp>
          <p:nvSpPr>
            <p:cNvPr id="552" name="Google Shape;552;p70"/>
            <p:cNvSpPr txBox="1"/>
            <p:nvPr/>
          </p:nvSpPr>
          <p:spPr>
            <a:xfrm>
              <a:off x="2367325" y="1883800"/>
              <a:ext cx="6463200" cy="2084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É uma ferramenta que </a:t>
              </a:r>
              <a:r>
                <a:rPr lang="es-419" sz="2000" b="1" i="0" u="none" strike="noStrike" cap="none">
                  <a:solidFill>
                    <a:srgbClr val="000000"/>
                  </a:solidFill>
                  <a:highlight>
                    <a:srgbClr val="FFFFFF"/>
                  </a:highlight>
                  <a:latin typeface="Helvetica Neue"/>
                  <a:ea typeface="Helvetica Neue"/>
                  <a:cs typeface="Helvetica Neue"/>
                  <a:sym typeface="Helvetica Neue"/>
                </a:rPr>
                <a:t>permite </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aos usuários </a:t>
              </a:r>
              <a:r>
                <a:rPr lang="es-419" sz="2000" b="1" i="0" u="none" strike="noStrike" cap="none">
                  <a:solidFill>
                    <a:srgbClr val="000000"/>
                  </a:solidFill>
                  <a:highlight>
                    <a:srgbClr val="FFFFFF"/>
                  </a:highlight>
                  <a:latin typeface="Helvetica Neue"/>
                  <a:ea typeface="Helvetica Neue"/>
                  <a:cs typeface="Helvetica Neue"/>
                  <a:sym typeface="Helvetica Neue"/>
                </a:rPr>
                <a:t>consultar informações “</a:t>
              </a:r>
              <a:r>
                <a:rPr lang="es-419" sz="2000" b="1" i="1" u="none" strike="noStrike" cap="none">
                  <a:solidFill>
                    <a:srgbClr val="000000"/>
                  </a:solidFill>
                  <a:highlight>
                    <a:srgbClr val="FFFFFF"/>
                  </a:highlight>
                  <a:latin typeface="Helvetica Neue"/>
                  <a:ea typeface="Helvetica Neue"/>
                  <a:cs typeface="Helvetica Neue"/>
                  <a:sym typeface="Helvetica Neue"/>
                </a:rPr>
                <a:t>em tempo real</a:t>
              </a:r>
              <a:r>
                <a:rPr lang="es-419" sz="2000" b="1" i="0" u="none" strike="noStrike" cap="none">
                  <a:solidFill>
                    <a:srgbClr val="000000"/>
                  </a:solidFill>
                  <a:highlight>
                    <a:srgbClr val="FFFFFF"/>
                  </a:highlight>
                  <a:latin typeface="Helvetica Neue"/>
                  <a:ea typeface="Helvetica Neue"/>
                  <a:cs typeface="Helvetica Neue"/>
                  <a:sym typeface="Helvetica Neue"/>
                </a:rPr>
                <a:t>”</a:t>
              </a:r>
              <a:r>
                <a:rPr lang="es-419" sz="2000" b="0" i="0" u="none" strike="noStrike" cap="none">
                  <a:solidFill>
                    <a:srgbClr val="000000"/>
                  </a:solidFill>
                  <a:highlight>
                    <a:srgbClr val="FFFFFF"/>
                  </a:highlight>
                  <a:latin typeface="Helvetica Neue"/>
                  <a:ea typeface="Helvetica Neue"/>
                  <a:cs typeface="Helvetica Neue"/>
                  <a:sym typeface="Helvetica Neue"/>
                </a:rPr>
                <a:t>,</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 aplicando filtros similares àqueles de uma planilha de cálculo através das </a:t>
              </a:r>
              <a:r>
                <a:rPr lang="es-419" sz="2000" b="1" i="0" u="none" strike="noStrike" cap="none">
                  <a:solidFill>
                    <a:srgbClr val="000000"/>
                  </a:solidFill>
                  <a:highlight>
                    <a:srgbClr val="FFFFFF"/>
                  </a:highlight>
                  <a:latin typeface="Helvetica Neue"/>
                  <a:ea typeface="Helvetica Neue"/>
                  <a:cs typeface="Helvetica Neue"/>
                  <a:sym typeface="Helvetica Neue"/>
                </a:rPr>
                <a:t>Tabelas Dinâmicas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grpSp>
      <p:pic>
        <p:nvPicPr>
          <p:cNvPr id="553" name="Google Shape;553;p70"/>
          <p:cNvPicPr preferRelativeResize="0"/>
          <p:nvPr/>
        </p:nvPicPr>
        <p:blipFill rotWithShape="1">
          <a:blip r:embed="rId3">
            <a:alphaModFix/>
          </a:blip>
          <a:srcRect/>
          <a:stretch/>
        </p:blipFill>
        <p:spPr>
          <a:xfrm>
            <a:off x="604700" y="1920900"/>
            <a:ext cx="1473350" cy="14733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1"/>
          <p:cNvSpPr txBox="1"/>
          <p:nvPr/>
        </p:nvSpPr>
        <p:spPr>
          <a:xfrm>
            <a:off x="531809" y="517139"/>
            <a:ext cx="56661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DATA MINING</a:t>
            </a:r>
            <a:endParaRPr sz="4500" b="0" i="1" u="none" strike="noStrike" cap="none">
              <a:solidFill>
                <a:srgbClr val="000000"/>
              </a:solidFill>
              <a:highlight>
                <a:srgbClr val="3CEFAB"/>
              </a:highlight>
              <a:latin typeface="Anton"/>
              <a:ea typeface="Anton"/>
              <a:cs typeface="Anton"/>
              <a:sym typeface="Anton"/>
            </a:endParaRPr>
          </a:p>
        </p:txBody>
      </p:sp>
      <p:grpSp>
        <p:nvGrpSpPr>
          <p:cNvPr id="560" name="Google Shape;560;p71"/>
          <p:cNvGrpSpPr/>
          <p:nvPr/>
        </p:nvGrpSpPr>
        <p:grpSpPr>
          <a:xfrm>
            <a:off x="637450" y="1960000"/>
            <a:ext cx="8021500" cy="2084700"/>
            <a:chOff x="732900" y="1883800"/>
            <a:chExt cx="8021500" cy="2084700"/>
          </a:xfrm>
        </p:grpSpPr>
        <p:sp>
          <p:nvSpPr>
            <p:cNvPr id="561" name="Google Shape;561;p71"/>
            <p:cNvSpPr txBox="1"/>
            <p:nvPr/>
          </p:nvSpPr>
          <p:spPr>
            <a:xfrm>
              <a:off x="2524300" y="1883800"/>
              <a:ext cx="6230100" cy="20847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dirty="0" err="1">
                  <a:solidFill>
                    <a:srgbClr val="000000"/>
                  </a:solidFill>
                  <a:highlight>
                    <a:srgbClr val="FFFFFF"/>
                  </a:highlight>
                  <a:latin typeface="Helvetica Neue Light"/>
                  <a:ea typeface="Helvetica Neue Light"/>
                  <a:cs typeface="Helvetica Neue Light"/>
                  <a:sym typeface="Helvetica Neue Light"/>
                </a:rPr>
                <a:t>Através</a:t>
              </a:r>
              <a:r>
                <a:rPr lang="es-419" sz="2000" b="0" i="0" u="none" strike="noStrike" cap="none" dirty="0">
                  <a:solidFill>
                    <a:srgbClr val="000000"/>
                  </a:solidFill>
                  <a:highlight>
                    <a:srgbClr val="FFFFFF"/>
                  </a:highlight>
                  <a:latin typeface="Helvetica Neue Light"/>
                  <a:ea typeface="Helvetica Neue Light"/>
                  <a:cs typeface="Helvetica Neue Light"/>
                  <a:sym typeface="Helvetica Neue Light"/>
                </a:rPr>
                <a:t> da “</a:t>
              </a:r>
              <a:r>
                <a:rPr lang="es-419" sz="2000" b="0" i="1" u="none" strike="noStrike" cap="none" dirty="0" err="1">
                  <a:solidFill>
                    <a:srgbClr val="000000"/>
                  </a:solidFill>
                  <a:highlight>
                    <a:srgbClr val="FFFFFF"/>
                  </a:highlight>
                  <a:latin typeface="Helvetica Neue Light"/>
                  <a:ea typeface="Helvetica Neue Light"/>
                  <a:cs typeface="Helvetica Neue Light"/>
                  <a:sym typeface="Helvetica Neue Light"/>
                </a:rPr>
                <a:t>Mineração</a:t>
              </a:r>
              <a:r>
                <a:rPr lang="es-419" sz="2000" b="0" i="1" u="none" strike="noStrike" cap="none" dirty="0">
                  <a:solidFill>
                    <a:srgbClr val="000000"/>
                  </a:solidFill>
                  <a:highlight>
                    <a:srgbClr val="FFFFFF"/>
                  </a:highlight>
                  <a:latin typeface="Helvetica Neue Light"/>
                  <a:ea typeface="Helvetica Neue Light"/>
                  <a:cs typeface="Helvetica Neue Light"/>
                  <a:sym typeface="Helvetica Neue Light"/>
                </a:rPr>
                <a:t> de Dados</a:t>
              </a:r>
              <a:r>
                <a:rPr lang="es-419" sz="2000" b="0" i="0" u="none" strike="noStrike" cap="none" dirty="0">
                  <a:solidFill>
                    <a:srgbClr val="000000"/>
                  </a:solidFill>
                  <a:highlight>
                    <a:srgbClr val="FFFFFF"/>
                  </a:highlight>
                  <a:latin typeface="Helvetica Neue Light"/>
                  <a:ea typeface="Helvetica Neue Light"/>
                  <a:cs typeface="Helvetica Neue Light"/>
                  <a:sym typeface="Helvetica Neue Light"/>
                </a:rPr>
                <a:t>”, </a:t>
              </a:r>
              <a:r>
                <a:rPr lang="es-419" sz="2000" b="1" i="0" u="none" strike="noStrike" cap="none" dirty="0">
                  <a:solidFill>
                    <a:srgbClr val="000000"/>
                  </a:solidFill>
                  <a:highlight>
                    <a:srgbClr val="FFFFFF"/>
                  </a:highlight>
                  <a:latin typeface="Helvetica Neue"/>
                  <a:ea typeface="Helvetica Neue"/>
                  <a:cs typeface="Helvetica Neue"/>
                  <a:sym typeface="Helvetica Neue"/>
                </a:rPr>
                <a:t>identificamos </a:t>
              </a:r>
              <a:r>
                <a:rPr lang="es-419" sz="2000" b="1" i="0" u="none" strike="noStrike" cap="none" dirty="0" err="1">
                  <a:solidFill>
                    <a:srgbClr val="000000"/>
                  </a:solidFill>
                  <a:highlight>
                    <a:srgbClr val="FFFFFF"/>
                  </a:highlight>
                  <a:latin typeface="Helvetica Neue"/>
                  <a:ea typeface="Helvetica Neue"/>
                  <a:cs typeface="Helvetica Neue"/>
                  <a:sym typeface="Helvetica Neue"/>
                </a:rPr>
                <a:t>padrões</a:t>
              </a:r>
              <a:r>
                <a:rPr lang="es-419" sz="2000" b="1" i="0" u="none" strike="noStrike" cap="none" dirty="0">
                  <a:solidFill>
                    <a:srgbClr val="000000"/>
                  </a:solidFill>
                  <a:highlight>
                    <a:srgbClr val="FFFFFF"/>
                  </a:highlight>
                  <a:latin typeface="Helvetica Neue"/>
                  <a:ea typeface="Helvetica Neue"/>
                  <a:cs typeface="Helvetica Neue"/>
                  <a:sym typeface="Helvetica Neue"/>
                </a:rPr>
                <a:t> que </a:t>
              </a:r>
              <a:r>
                <a:rPr lang="es-419" sz="2000" b="1" i="0" u="none" strike="noStrike" cap="none" dirty="0" err="1">
                  <a:solidFill>
                    <a:srgbClr val="000000"/>
                  </a:solidFill>
                  <a:highlight>
                    <a:srgbClr val="FFFFFF"/>
                  </a:highlight>
                  <a:latin typeface="Helvetica Neue"/>
                  <a:ea typeface="Helvetica Neue"/>
                  <a:cs typeface="Helvetica Neue"/>
                  <a:sym typeface="Helvetica Neue"/>
                </a:rPr>
                <a:t>não</a:t>
              </a:r>
              <a:r>
                <a:rPr lang="es-419" sz="2000" b="1" i="0" u="none" strike="noStrike" cap="none" dirty="0">
                  <a:solidFill>
                    <a:srgbClr val="000000"/>
                  </a:solidFill>
                  <a:highlight>
                    <a:srgbClr val="FFFFFF"/>
                  </a:highlight>
                  <a:latin typeface="Helvetica Neue"/>
                  <a:ea typeface="Helvetica Neue"/>
                  <a:cs typeface="Helvetica Neue"/>
                  <a:sym typeface="Helvetica Neue"/>
                </a:rPr>
                <a:t> </a:t>
              </a:r>
              <a:r>
                <a:rPr lang="es-419" sz="2000" b="1" i="0" u="none" strike="noStrike" cap="none" dirty="0" err="1">
                  <a:solidFill>
                    <a:srgbClr val="000000"/>
                  </a:solidFill>
                  <a:highlight>
                    <a:srgbClr val="FFFFFF"/>
                  </a:highlight>
                  <a:latin typeface="Helvetica Neue"/>
                  <a:ea typeface="Helvetica Neue"/>
                  <a:cs typeface="Helvetica Neue"/>
                  <a:sym typeface="Helvetica Neue"/>
                </a:rPr>
                <a:t>são</a:t>
              </a:r>
              <a:r>
                <a:rPr lang="es-419" sz="2000" b="1" i="0" u="none" strike="noStrike" cap="none" dirty="0">
                  <a:solidFill>
                    <a:srgbClr val="000000"/>
                  </a:solidFill>
                  <a:highlight>
                    <a:srgbClr val="FFFFFF"/>
                  </a:highlight>
                  <a:latin typeface="Helvetica Neue"/>
                  <a:ea typeface="Helvetica Neue"/>
                  <a:cs typeface="Helvetica Neue"/>
                  <a:sym typeface="Helvetica Neue"/>
                </a:rPr>
                <a:t> evidentes a partir dos métodos </a:t>
              </a:r>
              <a:r>
                <a:rPr lang="es-419" sz="2000" b="1" i="0" u="none" strike="noStrike" cap="none" dirty="0" err="1">
                  <a:solidFill>
                    <a:srgbClr val="000000"/>
                  </a:solidFill>
                  <a:highlight>
                    <a:srgbClr val="FFFFFF"/>
                  </a:highlight>
                  <a:latin typeface="Helvetica Neue"/>
                  <a:ea typeface="Helvetica Neue"/>
                  <a:cs typeface="Helvetica Neue"/>
                  <a:sym typeface="Helvetica Neue"/>
                </a:rPr>
                <a:t>tradicionais</a:t>
              </a:r>
              <a:r>
                <a:rPr lang="es-419" sz="2000" b="1" i="0" u="none" strike="noStrike" cap="none" dirty="0">
                  <a:solidFill>
                    <a:srgbClr val="000000"/>
                  </a:solidFill>
                  <a:highlight>
                    <a:srgbClr val="FFFFFF"/>
                  </a:highlight>
                  <a:latin typeface="Helvetica Neue"/>
                  <a:ea typeface="Helvetica Neue"/>
                  <a:cs typeface="Helvetica Neue"/>
                  <a:sym typeface="Helvetica Neue"/>
                </a:rPr>
                <a:t> </a:t>
              </a:r>
              <a:r>
                <a:rPr lang="es-419" sz="2000" b="0" i="0" u="none" strike="noStrike" cap="none" dirty="0">
                  <a:solidFill>
                    <a:srgbClr val="000000"/>
                  </a:solidFill>
                  <a:highlight>
                    <a:srgbClr val="FFFFFF"/>
                  </a:highlight>
                  <a:latin typeface="Helvetica Neue Light"/>
                  <a:ea typeface="Helvetica Neue Light"/>
                  <a:cs typeface="Helvetica Neue Light"/>
                  <a:sym typeface="Helvetica Neue Light"/>
                </a:rPr>
                <a:t>de </a:t>
              </a:r>
              <a:r>
                <a:rPr lang="es-419" sz="2000" b="0" i="0" u="none" strike="noStrike" cap="none" dirty="0" err="1">
                  <a:solidFill>
                    <a:srgbClr val="000000"/>
                  </a:solidFill>
                  <a:highlight>
                    <a:srgbClr val="FFFFFF"/>
                  </a:highlight>
                  <a:latin typeface="Helvetica Neue Light"/>
                  <a:ea typeface="Helvetica Neue Light"/>
                  <a:cs typeface="Helvetica Neue Light"/>
                  <a:sym typeface="Helvetica Neue Light"/>
                </a:rPr>
                <a:t>apresentação</a:t>
              </a:r>
              <a:r>
                <a:rPr lang="es-419" sz="2000" b="0" i="0" u="none" strike="noStrike" cap="none" dirty="0">
                  <a:solidFill>
                    <a:srgbClr val="000000"/>
                  </a:solidFill>
                  <a:highlight>
                    <a:srgbClr val="FFFFFF"/>
                  </a:highlight>
                  <a:latin typeface="Helvetica Neue Light"/>
                  <a:ea typeface="Helvetica Neue Light"/>
                  <a:cs typeface="Helvetica Neue Light"/>
                  <a:sym typeface="Helvetica Neue Light"/>
                </a:rPr>
                <a:t> da </a:t>
              </a:r>
              <a:r>
                <a:rPr lang="es-419" sz="2000" b="0" i="0" u="none" strike="noStrike" cap="none" dirty="0" err="1">
                  <a:solidFill>
                    <a:srgbClr val="000000"/>
                  </a:solidFill>
                  <a:highlight>
                    <a:srgbClr val="FFFFFF"/>
                  </a:highlight>
                  <a:latin typeface="Helvetica Neue Light"/>
                  <a:ea typeface="Helvetica Neue Light"/>
                  <a:cs typeface="Helvetica Neue Light"/>
                  <a:sym typeface="Helvetica Neue Light"/>
                </a:rPr>
                <a:t>informação</a:t>
              </a:r>
              <a:r>
                <a:rPr lang="es-419" sz="2000" b="0" i="0" u="none" strike="noStrike" cap="none" dirty="0">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dirty="0">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highlight>
                  <a:srgbClr val="FFFFFF"/>
                </a:highlight>
                <a:latin typeface="Helvetica Neue Light"/>
                <a:ea typeface="Helvetica Neue Light"/>
                <a:cs typeface="Helvetica Neue Light"/>
                <a:sym typeface="Helvetica Neue Light"/>
              </a:endParaRPr>
            </a:p>
          </p:txBody>
        </p:sp>
        <p:pic>
          <p:nvPicPr>
            <p:cNvPr id="562" name="Google Shape;562;p71"/>
            <p:cNvPicPr preferRelativeResize="0"/>
            <p:nvPr/>
          </p:nvPicPr>
          <p:blipFill rotWithShape="1">
            <a:blip r:embed="rId3">
              <a:alphaModFix/>
            </a:blip>
            <a:srcRect/>
            <a:stretch/>
          </p:blipFill>
          <p:spPr>
            <a:xfrm>
              <a:off x="732900" y="1890700"/>
              <a:ext cx="1639000" cy="1639000"/>
            </a:xfrm>
            <a:prstGeom prst="rect">
              <a:avLst/>
            </a:prstGeom>
            <a:noFill/>
            <a:ln>
              <a:noFill/>
            </a:ln>
          </p:spPr>
        </p:pic>
      </p:grpSp>
      <p:pic>
        <p:nvPicPr>
          <p:cNvPr id="563" name="Google Shape;563;p71"/>
          <p:cNvPicPr preferRelativeResize="0"/>
          <p:nvPr/>
        </p:nvPicPr>
        <p:blipFill rotWithShape="1">
          <a:blip r:embed="rId3">
            <a:alphaModFix/>
          </a:blip>
          <a:srcRect/>
          <a:stretch/>
        </p:blipFill>
        <p:spPr>
          <a:xfrm>
            <a:off x="732900" y="1890700"/>
            <a:ext cx="1639000" cy="1639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2"/>
          <p:cNvSpPr txBox="1"/>
          <p:nvPr/>
        </p:nvSpPr>
        <p:spPr>
          <a:xfrm>
            <a:off x="538341" y="511075"/>
            <a:ext cx="56661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highlight>
                  <a:srgbClr val="3CEFAB"/>
                </a:highlight>
                <a:latin typeface="Anton"/>
                <a:ea typeface="Anton"/>
                <a:cs typeface="Anton"/>
                <a:sym typeface="Anton"/>
              </a:rPr>
              <a:t>PAINÉIS DE CONTROLE</a:t>
            </a:r>
            <a:endParaRPr sz="4500" b="0" i="1" u="none" strike="noStrike" cap="none">
              <a:solidFill>
                <a:srgbClr val="000000"/>
              </a:solidFill>
              <a:highlight>
                <a:srgbClr val="3CEFAB"/>
              </a:highlight>
              <a:latin typeface="Anton"/>
              <a:ea typeface="Anton"/>
              <a:cs typeface="Anton"/>
              <a:sym typeface="Anton"/>
            </a:endParaRPr>
          </a:p>
        </p:txBody>
      </p:sp>
      <p:grpSp>
        <p:nvGrpSpPr>
          <p:cNvPr id="570" name="Google Shape;570;p72"/>
          <p:cNvGrpSpPr/>
          <p:nvPr/>
        </p:nvGrpSpPr>
        <p:grpSpPr>
          <a:xfrm>
            <a:off x="622637" y="1883800"/>
            <a:ext cx="8279725" cy="2421000"/>
            <a:chOff x="779400" y="1883800"/>
            <a:chExt cx="8279725" cy="2421000"/>
          </a:xfrm>
        </p:grpSpPr>
        <p:sp>
          <p:nvSpPr>
            <p:cNvPr id="571" name="Google Shape;571;p72"/>
            <p:cNvSpPr txBox="1"/>
            <p:nvPr/>
          </p:nvSpPr>
          <p:spPr>
            <a:xfrm>
              <a:off x="2595925" y="1883800"/>
              <a:ext cx="6463200" cy="24210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Permitem o </a:t>
              </a:r>
              <a:r>
                <a:rPr lang="es-419" sz="2000" b="1" i="0" u="none" strike="noStrike" cap="none">
                  <a:solidFill>
                    <a:srgbClr val="000000"/>
                  </a:solidFill>
                  <a:highlight>
                    <a:srgbClr val="FFFFFF"/>
                  </a:highlight>
                  <a:latin typeface="Helvetica Neue"/>
                  <a:ea typeface="Helvetica Neue"/>
                  <a:cs typeface="Helvetica Neue"/>
                  <a:sym typeface="Helvetica Neue"/>
                </a:rPr>
                <a:t>acompanhamento dos objetivos estratégicos da empresa</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 por meio das perspectivas (</a:t>
              </a:r>
              <a:r>
                <a:rPr lang="es-419" sz="2000" b="0" i="1" u="none" strike="noStrike" cap="none">
                  <a:solidFill>
                    <a:srgbClr val="000000"/>
                  </a:solidFill>
                  <a:highlight>
                    <a:srgbClr val="FFFFFF"/>
                  </a:highlight>
                  <a:latin typeface="Helvetica Neue Light"/>
                  <a:ea typeface="Helvetica Neue Light"/>
                  <a:cs typeface="Helvetica Neue Light"/>
                  <a:sym typeface="Helvetica Neue Light"/>
                </a:rPr>
                <a:t>econômico-financeiras, clientes, processos internos e desenvolvimento</a:t>
              </a:r>
              <a:r>
                <a:rPr lang="es-419" sz="2000" b="0" i="0" u="none" strike="noStrike" cap="none">
                  <a:solidFill>
                    <a:srgbClr val="000000"/>
                  </a:solidFill>
                  <a:highlight>
                    <a:srgbClr val="FFFFFF"/>
                  </a:highlight>
                  <a:latin typeface="Helvetica Neue Light"/>
                  <a:ea typeface="Helvetica Neue Light"/>
                  <a:cs typeface="Helvetica Neue Light"/>
                  <a:sym typeface="Helvetica Neue Light"/>
                </a:rPr>
                <a:t>). Representam a informação através de gráficos interativos, tacômetros e tabelas de dados</a:t>
              </a: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pic>
          <p:nvPicPr>
            <p:cNvPr id="572" name="Google Shape;572;p72"/>
            <p:cNvPicPr preferRelativeResize="0"/>
            <p:nvPr/>
          </p:nvPicPr>
          <p:blipFill rotWithShape="1">
            <a:blip r:embed="rId3">
              <a:alphaModFix/>
            </a:blip>
            <a:srcRect/>
            <a:stretch/>
          </p:blipFill>
          <p:spPr>
            <a:xfrm>
              <a:off x="779400" y="1966900"/>
              <a:ext cx="1516300" cy="1516300"/>
            </a:xfrm>
            <a:prstGeom prst="rect">
              <a:avLst/>
            </a:prstGeom>
            <a:noFill/>
            <a:ln>
              <a:noFill/>
            </a:ln>
          </p:spPr>
        </p:pic>
      </p:grpSp>
      <p:pic>
        <p:nvPicPr>
          <p:cNvPr id="573" name="Google Shape;573;p72"/>
          <p:cNvPicPr preferRelativeResize="0"/>
          <p:nvPr/>
        </p:nvPicPr>
        <p:blipFill rotWithShape="1">
          <a:blip r:embed="rId3">
            <a:alphaModFix/>
          </a:blip>
          <a:srcRect/>
          <a:stretch/>
        </p:blipFill>
        <p:spPr>
          <a:xfrm>
            <a:off x="779400" y="1966900"/>
            <a:ext cx="1516300" cy="15163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3"/>
          <p:cNvSpPr txBox="1"/>
          <p:nvPr/>
        </p:nvSpPr>
        <p:spPr>
          <a:xfrm>
            <a:off x="581025" y="1263739"/>
            <a:ext cx="8016600" cy="2775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Em sintonia com a tecnologia moderna, encontramos outras ferramentas, como: </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42900" algn="l" rtl="0">
              <a:lnSpc>
                <a:spcPct val="150000"/>
              </a:lnSpc>
              <a:spcBef>
                <a:spcPts val="1000"/>
              </a:spcBef>
              <a:spcAft>
                <a:spcPts val="0"/>
              </a:spcAft>
              <a:buClr>
                <a:srgbClr val="3CEFAB"/>
              </a:buClr>
              <a:buSzPts val="1800"/>
              <a:buFont typeface="Arial"/>
              <a:buChar char="●"/>
            </a:pPr>
            <a:r>
              <a:rPr lang="es-419" sz="1800" b="1" i="0" u="none" strike="noStrike" cap="none">
                <a:solidFill>
                  <a:schemeClr val="dk1"/>
                </a:solidFill>
                <a:highlight>
                  <a:srgbClr val="FFFFFF"/>
                </a:highlight>
                <a:latin typeface="Helvetica Neue"/>
                <a:ea typeface="Helvetica Neue"/>
                <a:cs typeface="Helvetica Neue"/>
                <a:sym typeface="Helvetica Neue"/>
              </a:rPr>
              <a:t>Notificações Push</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b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b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Emitem alertas segundo parametrizações prévias que são ativadas quando coincidem com valores estabelecidos em KPI’s.</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457200" marR="0" lvl="0" indent="-342900" algn="l" rtl="0">
              <a:lnSpc>
                <a:spcPct val="150000"/>
              </a:lnSpc>
              <a:spcBef>
                <a:spcPts val="1000"/>
              </a:spcBef>
              <a:spcAft>
                <a:spcPts val="0"/>
              </a:spcAft>
              <a:buClr>
                <a:srgbClr val="3CEFAB"/>
              </a:buClr>
              <a:buSzPts val="1800"/>
              <a:buFont typeface="Arial"/>
              <a:buChar char="●"/>
            </a:pPr>
            <a:r>
              <a:rPr lang="es-419" sz="1800" b="1" i="0" u="none" strike="noStrike" cap="none">
                <a:solidFill>
                  <a:schemeClr val="dk1"/>
                </a:solidFill>
                <a:highlight>
                  <a:srgbClr val="FFFFFF"/>
                </a:highlight>
                <a:latin typeface="Helvetica Neue"/>
                <a:ea typeface="Helvetica Neue"/>
                <a:cs typeface="Helvetica Neue"/>
                <a:sym typeface="Helvetica Neue"/>
              </a:rPr>
              <a:t>Modelagem e previsão</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b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b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Mostram conclusões confiáveis de eventos futuros, através de Estatística, Matemática e Reconhecimento de Padrões.</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grpSp>
        <p:nvGrpSpPr>
          <p:cNvPr id="580" name="Google Shape;580;p73"/>
          <p:cNvGrpSpPr/>
          <p:nvPr/>
        </p:nvGrpSpPr>
        <p:grpSpPr>
          <a:xfrm>
            <a:off x="228525" y="520600"/>
            <a:ext cx="9144000" cy="989100"/>
            <a:chOff x="-75" y="749200"/>
            <a:chExt cx="9144000" cy="989100"/>
          </a:xfrm>
        </p:grpSpPr>
        <p:sp>
          <p:nvSpPr>
            <p:cNvPr id="581" name="Google Shape;581;p73"/>
            <p:cNvSpPr txBox="1"/>
            <p:nvPr/>
          </p:nvSpPr>
          <p:spPr>
            <a:xfrm>
              <a:off x="-75" y="7492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FERRAMENTAS 2.0</a:t>
              </a:r>
              <a:endParaRPr sz="4500" b="0" i="1" u="none" strike="noStrike" cap="none">
                <a:solidFill>
                  <a:srgbClr val="000000"/>
                </a:solidFill>
                <a:latin typeface="Anton"/>
                <a:ea typeface="Anton"/>
                <a:cs typeface="Anton"/>
                <a:sym typeface="Anton"/>
              </a:endParaRPr>
            </a:p>
          </p:txBody>
        </p:sp>
        <p:pic>
          <p:nvPicPr>
            <p:cNvPr id="582" name="Google Shape;582;p73"/>
            <p:cNvPicPr preferRelativeResize="0"/>
            <p:nvPr/>
          </p:nvPicPr>
          <p:blipFill rotWithShape="1">
            <a:blip r:embed="rId3">
              <a:alphaModFix/>
            </a:blip>
            <a:srcRect/>
            <a:stretch/>
          </p:blipFill>
          <p:spPr>
            <a:xfrm>
              <a:off x="1698900" y="810475"/>
              <a:ext cx="681475" cy="681475"/>
            </a:xfrm>
            <a:prstGeom prst="rect">
              <a:avLst/>
            </a:prstGeom>
            <a:noFill/>
            <a:ln>
              <a:noFill/>
            </a:ln>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587"/>
        <p:cNvGrpSpPr/>
        <p:nvPr/>
      </p:nvGrpSpPr>
      <p:grpSpPr>
        <a:xfrm>
          <a:off x="0" y="0"/>
          <a:ext cx="0" cy="0"/>
          <a:chOff x="0" y="0"/>
          <a:chExt cx="0" cy="0"/>
        </a:xfrm>
      </p:grpSpPr>
      <p:sp>
        <p:nvSpPr>
          <p:cNvPr id="588" name="Google Shape;588;p74"/>
          <p:cNvSpPr txBox="1"/>
          <p:nvPr/>
        </p:nvSpPr>
        <p:spPr>
          <a:xfrm>
            <a:off x="1060199" y="207719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s-419" sz="3600" b="0" i="1" u="none" strike="noStrike" cap="none">
                <a:solidFill>
                  <a:srgbClr val="000000"/>
                </a:solidFill>
                <a:latin typeface="Anton"/>
                <a:ea typeface="Anton"/>
                <a:cs typeface="Anton"/>
                <a:sym typeface="Anton"/>
              </a:rPr>
              <a:t>FUNÇÃO DO DATA WAREHOUSE EM BI</a:t>
            </a:r>
            <a:endParaRPr sz="3600" b="0" i="1" u="none" strike="noStrike" cap="none">
              <a:solidFill>
                <a:schemeClr val="dk1"/>
              </a:solidFill>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5"/>
          <p:cNvSpPr txBox="1"/>
          <p:nvPr/>
        </p:nvSpPr>
        <p:spPr>
          <a:xfrm>
            <a:off x="2014350" y="1879875"/>
            <a:ext cx="68925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100"/>
              <a:buFont typeface="Arial"/>
              <a:buNone/>
            </a:pPr>
            <a:r>
              <a:rPr lang="es-419" sz="2100" b="0" i="0" u="none" strike="noStrike" cap="none">
                <a:solidFill>
                  <a:schemeClr val="dk1"/>
                </a:solidFill>
                <a:highlight>
                  <a:srgbClr val="FFFFFF"/>
                </a:highlight>
                <a:latin typeface="Helvetica Neue Light"/>
                <a:ea typeface="Helvetica Neue Light"/>
                <a:cs typeface="Helvetica Neue Light"/>
                <a:sym typeface="Helvetica Neue Light"/>
              </a:rPr>
              <a:t>Como vimos ao longo dos fundamentos do BI, a informação que fornece e a forma que permite obter estatísticas baseadas em evidência é essencial para quaisquer processos e/ou ferramentas implementados por uma empresa.</a:t>
            </a:r>
            <a:endParaRPr sz="21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595" name="Google Shape;595;p75"/>
          <p:cNvSpPr txBox="1"/>
          <p:nvPr/>
        </p:nvSpPr>
        <p:spPr>
          <a:xfrm>
            <a:off x="1671825" y="749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DATA WAREHOUSE EM BI</a:t>
            </a:r>
            <a:endParaRPr sz="4500" b="0" i="1" u="none" strike="noStrike" cap="none">
              <a:solidFill>
                <a:srgbClr val="000000"/>
              </a:solidFill>
              <a:latin typeface="Anton"/>
              <a:ea typeface="Anton"/>
              <a:cs typeface="Anton"/>
              <a:sym typeface="Anton"/>
            </a:endParaRPr>
          </a:p>
        </p:txBody>
      </p:sp>
      <p:pic>
        <p:nvPicPr>
          <p:cNvPr id="596" name="Google Shape;596;p75"/>
          <p:cNvPicPr preferRelativeResize="0"/>
          <p:nvPr/>
        </p:nvPicPr>
        <p:blipFill rotWithShape="1">
          <a:blip r:embed="rId3">
            <a:alphaModFix/>
          </a:blip>
          <a:srcRect/>
          <a:stretch/>
        </p:blipFill>
        <p:spPr>
          <a:xfrm>
            <a:off x="428625" y="2014200"/>
            <a:ext cx="1386575" cy="1386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6"/>
          <p:cNvSpPr txBox="1"/>
          <p:nvPr/>
        </p:nvSpPr>
        <p:spPr>
          <a:xfrm>
            <a:off x="2014350" y="1879875"/>
            <a:ext cx="68925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s-419" sz="2000" b="0" i="0" u="none" strike="noStrike" cap="none">
                <a:solidFill>
                  <a:schemeClr val="dk1"/>
                </a:solidFill>
                <a:highlight>
                  <a:srgbClr val="FFFFFF"/>
                </a:highlight>
                <a:latin typeface="Helvetica Neue Light"/>
                <a:ea typeface="Helvetica Neue Light"/>
                <a:cs typeface="Helvetica Neue Light"/>
                <a:sym typeface="Helvetica Neue Light"/>
              </a:rPr>
              <a:t>E é dessa forma que um DW se encarrega de fornecer as fontes de dados operacionais através de seus repositórios de informação. Neles, são registrados todos os dados operacionais de uma empresa que serão posteriormente usados para basear decisões estratégicas. </a:t>
            </a:r>
            <a:endParaRPr sz="20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603" name="Google Shape;603;p76"/>
          <p:cNvSpPr txBox="1"/>
          <p:nvPr/>
        </p:nvSpPr>
        <p:spPr>
          <a:xfrm>
            <a:off x="1671825" y="7492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DATA WAREHOUSE EM BI</a:t>
            </a:r>
            <a:endParaRPr sz="1400" b="0" i="0" u="none" strike="noStrike" cap="none">
              <a:solidFill>
                <a:srgbClr val="000000"/>
              </a:solidFill>
              <a:latin typeface="Arial"/>
              <a:ea typeface="Arial"/>
              <a:cs typeface="Arial"/>
              <a:sym typeface="Arial"/>
            </a:endParaRPr>
          </a:p>
        </p:txBody>
      </p:sp>
      <p:pic>
        <p:nvPicPr>
          <p:cNvPr id="604" name="Google Shape;604;p76"/>
          <p:cNvPicPr preferRelativeResize="0"/>
          <p:nvPr/>
        </p:nvPicPr>
        <p:blipFill rotWithShape="1">
          <a:blip r:embed="rId3">
            <a:alphaModFix/>
          </a:blip>
          <a:srcRect/>
          <a:stretch/>
        </p:blipFill>
        <p:spPr>
          <a:xfrm>
            <a:off x="428625" y="2014200"/>
            <a:ext cx="1386575" cy="1386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3"/>
        <p:cNvGrpSpPr/>
        <p:nvPr/>
      </p:nvGrpSpPr>
      <p:grpSpPr>
        <a:xfrm>
          <a:off x="0" y="0"/>
          <a:ext cx="0" cy="0"/>
          <a:chOff x="0" y="0"/>
          <a:chExt cx="0" cy="0"/>
        </a:xfrm>
      </p:grpSpPr>
      <p:sp>
        <p:nvSpPr>
          <p:cNvPr id="644" name="Google Shape;644;p81"/>
          <p:cNvSpPr txBox="1"/>
          <p:nvPr/>
        </p:nvSpPr>
        <p:spPr>
          <a:xfrm>
            <a:off x="3169650" y="1880500"/>
            <a:ext cx="2804700" cy="112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419" sz="4000" b="0" i="1" u="none" strike="noStrike" cap="none">
                <a:solidFill>
                  <a:srgbClr val="E0FF00"/>
                </a:solidFill>
                <a:latin typeface="Anton"/>
                <a:ea typeface="Anton"/>
                <a:cs typeface="Anton"/>
                <a:sym typeface="Anton"/>
              </a:rPr>
              <a:t>PERGUNTAS?</a:t>
            </a:r>
            <a:endParaRPr sz="4000" b="0" i="1" u="none" strike="noStrike" cap="none">
              <a:solidFill>
                <a:srgbClr val="E0FF00"/>
              </a:solidFill>
              <a:latin typeface="Anton"/>
              <a:ea typeface="Anton"/>
              <a:cs typeface="Anton"/>
              <a:sym typeface="Anton"/>
            </a:endParaRPr>
          </a:p>
        </p:txBody>
      </p:sp>
      <p:pic>
        <p:nvPicPr>
          <p:cNvPr id="645" name="Google Shape;645;p81" descr="Tiger Face on Apple iOS 12.2"/>
          <p:cNvPicPr preferRelativeResize="0"/>
          <p:nvPr/>
        </p:nvPicPr>
        <p:blipFill rotWithShape="1">
          <a:blip r:embed="rId4">
            <a:alphaModFix/>
          </a:blip>
          <a:srcRect/>
          <a:stretch/>
        </p:blipFill>
        <p:spPr>
          <a:xfrm>
            <a:off x="5776374" y="2089062"/>
            <a:ext cx="712075" cy="7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p:nvPr/>
        </p:nvSpPr>
        <p:spPr>
          <a:xfrm>
            <a:off x="2778150" y="1807600"/>
            <a:ext cx="61287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O </a:t>
            </a:r>
            <a:r>
              <a:rPr lang="es-419" sz="1800" b="1" i="0" u="none" strike="noStrike" cap="none">
                <a:solidFill>
                  <a:schemeClr val="dk1"/>
                </a:solidFill>
                <a:latin typeface="Helvetica Neue Light"/>
                <a:ea typeface="Helvetica Neue Light"/>
                <a:cs typeface="Helvetica Neue Light"/>
                <a:sym typeface="Helvetica Neue Light"/>
              </a:rPr>
              <a:t>Data Warehouse</a:t>
            </a:r>
            <a:r>
              <a:rPr lang="es-419" sz="1800" b="0" i="0" u="none" strike="noStrike" cap="none">
                <a:solidFill>
                  <a:schemeClr val="dk1"/>
                </a:solidFill>
                <a:latin typeface="Helvetica Neue Light"/>
                <a:ea typeface="Helvetica Neue Light"/>
                <a:cs typeface="Helvetica Neue Light"/>
                <a:sym typeface="Helvetica Neue Light"/>
              </a:rPr>
              <a:t> (DW) é um espaço comum que concentra e armazena de forma estruturada toda a informação obtida a partir de diferentes fontes de dados em uma empresa</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Sistemas de gestão administrativa, compras, contabilidade, RH, CRM, ERP, entre outros, podem ser proprietários ou desenvolvidos com diferentes tecnologias...</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31" name="Google Shape;131;p21"/>
          <p:cNvSpPr txBox="1"/>
          <p:nvPr/>
        </p:nvSpPr>
        <p:spPr>
          <a:xfrm>
            <a:off x="1748025" y="5206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DATA WAREHOUSE</a:t>
            </a:r>
            <a:endParaRPr sz="4500" b="0" i="1" u="none" strike="noStrike" cap="none">
              <a:solidFill>
                <a:srgbClr val="000000"/>
              </a:solidFill>
              <a:latin typeface="Anton"/>
              <a:ea typeface="Anton"/>
              <a:cs typeface="Anton"/>
              <a:sym typeface="Anton"/>
            </a:endParaRPr>
          </a:p>
        </p:txBody>
      </p:sp>
      <p:pic>
        <p:nvPicPr>
          <p:cNvPr id="132" name="Google Shape;132;p21"/>
          <p:cNvPicPr preferRelativeResize="0"/>
          <p:nvPr/>
        </p:nvPicPr>
        <p:blipFill rotWithShape="1">
          <a:blip r:embed="rId3">
            <a:alphaModFix/>
          </a:blip>
          <a:srcRect/>
          <a:stretch/>
        </p:blipFill>
        <p:spPr>
          <a:xfrm>
            <a:off x="572625" y="1807600"/>
            <a:ext cx="1976925" cy="197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10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10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10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0" end="0"/>
                                            </p:txEl>
                                          </p:spTgt>
                                        </p:tgtEl>
                                        <p:attrNameLst>
                                          <p:attrName>style.visibility</p:attrName>
                                        </p:attrNameLst>
                                      </p:cBhvr>
                                      <p:to>
                                        <p:strVal val="visible"/>
                                      </p:to>
                                    </p:set>
                                    <p:animEffect transition="in" filter="fade">
                                      <p:cBhvr>
                                        <p:cTn id="22" dur="1000"/>
                                        <p:tgtEl>
                                          <p:spTgt spid="1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1" end="1"/>
                                            </p:txEl>
                                          </p:spTgt>
                                        </p:tgtEl>
                                        <p:attrNameLst>
                                          <p:attrName>style.visibility</p:attrName>
                                        </p:attrNameLst>
                                      </p:cBhvr>
                                      <p:to>
                                        <p:strVal val="visible"/>
                                      </p:to>
                                    </p:set>
                                    <p:animEffect transition="in" filter="fade">
                                      <p:cBhvr>
                                        <p:cTn id="27" dur="1000"/>
                                        <p:tgtEl>
                                          <p:spTgt spid="13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2" end="2"/>
                                            </p:txEl>
                                          </p:spTgt>
                                        </p:tgtEl>
                                        <p:attrNameLst>
                                          <p:attrName>style.visibility</p:attrName>
                                        </p:attrNameLst>
                                      </p:cBhvr>
                                      <p:to>
                                        <p:strVal val="visible"/>
                                      </p:to>
                                    </p:set>
                                    <p:animEffect transition="in" filter="fade">
                                      <p:cBhvr>
                                        <p:cTn id="32" dur="1000"/>
                                        <p:tgtEl>
                                          <p:spTgt spid="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9"/>
        <p:cNvGrpSpPr/>
        <p:nvPr/>
      </p:nvGrpSpPr>
      <p:grpSpPr>
        <a:xfrm>
          <a:off x="0" y="0"/>
          <a:ext cx="0" cy="0"/>
          <a:chOff x="0" y="0"/>
          <a:chExt cx="0" cy="0"/>
        </a:xfrm>
      </p:grpSpPr>
      <p:sp>
        <p:nvSpPr>
          <p:cNvPr id="650" name="Google Shape;650;p82"/>
          <p:cNvSpPr txBox="1"/>
          <p:nvPr/>
        </p:nvSpPr>
        <p:spPr>
          <a:xfrm>
            <a:off x="1956450" y="1253075"/>
            <a:ext cx="5231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s-419" sz="4800" b="0" i="1" u="none" strike="noStrike" cap="none">
                <a:solidFill>
                  <a:srgbClr val="E0FF00"/>
                </a:solidFill>
                <a:latin typeface="Anton"/>
                <a:ea typeface="Anton"/>
                <a:cs typeface="Anton"/>
                <a:sym typeface="Anton"/>
              </a:rPr>
              <a:t>MUITO OBRIGADO(A)!</a:t>
            </a:r>
            <a:endParaRPr sz="4800" b="0" i="1" u="none" strike="noStrike" cap="none">
              <a:solidFill>
                <a:srgbClr val="E0FF00"/>
              </a:solidFill>
              <a:latin typeface="Anton"/>
              <a:ea typeface="Anton"/>
              <a:cs typeface="Anton"/>
              <a:sym typeface="Anton"/>
            </a:endParaRPr>
          </a:p>
        </p:txBody>
      </p:sp>
      <p:sp>
        <p:nvSpPr>
          <p:cNvPr id="651" name="Google Shape;651;p82"/>
          <p:cNvSpPr txBox="1"/>
          <p:nvPr/>
        </p:nvSpPr>
        <p:spPr>
          <a:xfrm>
            <a:off x="1444475" y="2242175"/>
            <a:ext cx="6467100" cy="2705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200"/>
              <a:buFont typeface="Arial"/>
              <a:buNone/>
            </a:pPr>
            <a:r>
              <a:rPr lang="es-419" sz="2200" b="0" i="0" u="none" strike="noStrike" cap="none">
                <a:solidFill>
                  <a:srgbClr val="E0FF00"/>
                </a:solidFill>
                <a:latin typeface="Helvetica Neue Light"/>
                <a:ea typeface="Helvetica Neue Light"/>
                <a:cs typeface="Helvetica Neue Light"/>
                <a:sym typeface="Helvetica Neue Light"/>
              </a:rPr>
              <a:t>Resumo do que foi visto na aula de hoje: </a:t>
            </a:r>
            <a:endParaRPr sz="2200" b="0" i="0" u="none" strike="noStrike" cap="none">
              <a:solidFill>
                <a:srgbClr val="E0FF00"/>
              </a:solidFill>
              <a:latin typeface="Helvetica Neue Light"/>
              <a:ea typeface="Helvetica Neue Light"/>
              <a:cs typeface="Helvetica Neue Light"/>
              <a:sym typeface="Helvetica Neue Light"/>
            </a:endParaRPr>
          </a:p>
          <a:p>
            <a:pPr marL="431800" marR="0" lvl="0" indent="-317500" algn="l" rtl="0">
              <a:lnSpc>
                <a:spcPct val="115000"/>
              </a:lnSpc>
              <a:spcBef>
                <a:spcPts val="0"/>
              </a:spcBef>
              <a:spcAft>
                <a:spcPts val="0"/>
              </a:spcAft>
              <a:buClr>
                <a:srgbClr val="E0FF00"/>
              </a:buClr>
              <a:buSzPts val="1800"/>
              <a:buFont typeface="Helvetica Neue Light"/>
              <a:buChar char="-"/>
            </a:pPr>
            <a:r>
              <a:rPr lang="es-419" sz="1800" b="0" i="0" u="none" strike="noStrike" cap="none">
                <a:solidFill>
                  <a:srgbClr val="E0FF00"/>
                </a:solidFill>
                <a:latin typeface="Helvetica Neue Light"/>
                <a:ea typeface="Helvetica Neue Light"/>
                <a:cs typeface="Helvetica Neue Light"/>
                <a:sym typeface="Helvetica Neue Light"/>
              </a:rPr>
              <a:t>Fundamentos do Data Warehouse.</a:t>
            </a:r>
            <a:endParaRPr sz="1800" b="0" i="0" u="none" strike="noStrike" cap="none">
              <a:solidFill>
                <a:srgbClr val="E0FF00"/>
              </a:solidFill>
              <a:latin typeface="Helvetica Neue Light"/>
              <a:ea typeface="Helvetica Neue Light"/>
              <a:cs typeface="Helvetica Neue Light"/>
              <a:sym typeface="Helvetica Neue Light"/>
            </a:endParaRPr>
          </a:p>
          <a:p>
            <a:pPr marL="431800" marR="0" lvl="0" indent="-317500" algn="l" rtl="0">
              <a:lnSpc>
                <a:spcPct val="115000"/>
              </a:lnSpc>
              <a:spcBef>
                <a:spcPts val="0"/>
              </a:spcBef>
              <a:spcAft>
                <a:spcPts val="0"/>
              </a:spcAft>
              <a:buClr>
                <a:srgbClr val="E0FF00"/>
              </a:buClr>
              <a:buSzPts val="1800"/>
              <a:buFont typeface="Helvetica Neue Light"/>
              <a:buChar char="-"/>
            </a:pPr>
            <a:r>
              <a:rPr lang="es-419" sz="1800" b="0" i="0" u="none" strike="noStrike" cap="none">
                <a:solidFill>
                  <a:srgbClr val="E0FF00"/>
                </a:solidFill>
                <a:latin typeface="Helvetica Neue Light"/>
                <a:ea typeface="Helvetica Neue Light"/>
                <a:cs typeface="Helvetica Neue Light"/>
                <a:sym typeface="Helvetica Neue Light"/>
              </a:rPr>
              <a:t>Componentes do Data Warehouse.</a:t>
            </a:r>
            <a:endParaRPr sz="1800" b="0" i="0" u="none" strike="noStrike" cap="none">
              <a:solidFill>
                <a:srgbClr val="E0FF00"/>
              </a:solidFill>
              <a:latin typeface="Helvetica Neue Light"/>
              <a:ea typeface="Helvetica Neue Light"/>
              <a:cs typeface="Helvetica Neue Light"/>
              <a:sym typeface="Helvetica Neue Light"/>
            </a:endParaRPr>
          </a:p>
          <a:p>
            <a:pPr marL="431800" marR="0" lvl="0" indent="-317500" algn="l" rtl="0">
              <a:lnSpc>
                <a:spcPct val="115000"/>
              </a:lnSpc>
              <a:spcBef>
                <a:spcPts val="0"/>
              </a:spcBef>
              <a:spcAft>
                <a:spcPts val="0"/>
              </a:spcAft>
              <a:buClr>
                <a:srgbClr val="E0FF00"/>
              </a:buClr>
              <a:buSzPts val="1800"/>
              <a:buFont typeface="Helvetica Neue Light"/>
              <a:buChar char="-"/>
            </a:pPr>
            <a:r>
              <a:rPr lang="es-419" sz="1800" b="0" i="0" u="none" strike="noStrike" cap="none">
                <a:solidFill>
                  <a:srgbClr val="E0FF00"/>
                </a:solidFill>
                <a:latin typeface="Helvetica Neue Light"/>
                <a:ea typeface="Helvetica Neue Light"/>
                <a:cs typeface="Helvetica Neue Light"/>
                <a:sym typeface="Helvetica Neue Light"/>
              </a:rPr>
              <a:t>Business Intelligence.</a:t>
            </a:r>
            <a:endParaRPr sz="1800" b="0" i="0" u="none" strike="noStrike" cap="none">
              <a:solidFill>
                <a:srgbClr val="E0FF00"/>
              </a:solidFill>
              <a:latin typeface="Helvetica Neue Light"/>
              <a:ea typeface="Helvetica Neue Light"/>
              <a:cs typeface="Helvetica Neue Light"/>
              <a:sym typeface="Helvetica Neue Light"/>
            </a:endParaRPr>
          </a:p>
          <a:p>
            <a:pPr marL="431800" marR="0" lvl="0" indent="-317500" algn="l" rtl="0">
              <a:lnSpc>
                <a:spcPct val="115000"/>
              </a:lnSpc>
              <a:spcBef>
                <a:spcPts val="0"/>
              </a:spcBef>
              <a:spcAft>
                <a:spcPts val="0"/>
              </a:spcAft>
              <a:buClr>
                <a:srgbClr val="E0FF00"/>
              </a:buClr>
              <a:buSzPts val="1800"/>
              <a:buFont typeface="Helvetica Neue Light"/>
              <a:buChar char="-"/>
            </a:pPr>
            <a:r>
              <a:rPr lang="es-419" sz="1800" b="0" i="0" u="none" strike="noStrike" cap="none">
                <a:solidFill>
                  <a:srgbClr val="E0FF00"/>
                </a:solidFill>
                <a:latin typeface="Helvetica Neue Light"/>
                <a:ea typeface="Helvetica Neue Light"/>
                <a:cs typeface="Helvetica Neue Light"/>
                <a:sym typeface="Helvetica Neue Light"/>
              </a:rPr>
              <a:t>Componentes do BI.</a:t>
            </a:r>
            <a:endParaRPr sz="1800" b="0" i="0" u="none" strike="noStrike" cap="none">
              <a:solidFill>
                <a:srgbClr val="E0FF00"/>
              </a:solidFill>
              <a:latin typeface="Helvetica Neue Light"/>
              <a:ea typeface="Helvetica Neue Light"/>
              <a:cs typeface="Helvetica Neue Light"/>
              <a:sym typeface="Helvetica Neue Light"/>
            </a:endParaRPr>
          </a:p>
          <a:p>
            <a:pPr marL="457200" marR="0" lvl="0" indent="-342900" algn="l" rtl="0">
              <a:lnSpc>
                <a:spcPct val="115000"/>
              </a:lnSpc>
              <a:spcBef>
                <a:spcPts val="0"/>
              </a:spcBef>
              <a:spcAft>
                <a:spcPts val="0"/>
              </a:spcAft>
              <a:buClr>
                <a:srgbClr val="E0FF00"/>
              </a:buClr>
              <a:buSzPts val="1800"/>
              <a:buFont typeface="Helvetica Neue Light"/>
              <a:buChar char="-"/>
            </a:pPr>
            <a:r>
              <a:rPr lang="es-419" sz="1800" b="0" i="0" u="none" strike="noStrike" cap="none">
                <a:solidFill>
                  <a:srgbClr val="E0FF00"/>
                </a:solidFill>
                <a:latin typeface="Helvetica Neue Light"/>
                <a:ea typeface="Helvetica Neue Light"/>
                <a:cs typeface="Helvetica Neue Light"/>
                <a:sym typeface="Helvetica Neue Light"/>
              </a:rPr>
              <a:t>Ferramentas do BI.</a:t>
            </a:r>
            <a:endParaRPr sz="2100" b="0" i="0" u="none" strike="noStrike" cap="non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2549550" y="1807600"/>
            <a:ext cx="6128700"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 </a:t>
            </a:r>
            <a:r>
              <a:rPr lang="es-419" sz="1800" b="0" i="0" u="none" strike="noStrike" cap="none">
                <a:solidFill>
                  <a:schemeClr val="dk1"/>
                </a:solidFill>
                <a:latin typeface="Helvetica Neue Light"/>
                <a:ea typeface="Helvetica Neue Light"/>
                <a:cs typeface="Helvetica Neue Light"/>
                <a:sym typeface="Helvetica Neue Light"/>
              </a:rPr>
              <a:t>e é aqui que o </a:t>
            </a:r>
            <a:r>
              <a:rPr lang="es-419" sz="1800" b="1" i="0" u="none" strike="noStrike" cap="none">
                <a:solidFill>
                  <a:schemeClr val="dk1"/>
                </a:solidFill>
                <a:latin typeface="Helvetica Neue Light"/>
                <a:ea typeface="Helvetica Neue Light"/>
                <a:cs typeface="Helvetica Neue Light"/>
                <a:sym typeface="Helvetica Neue Light"/>
              </a:rPr>
              <a:t>Data Warehouse</a:t>
            </a:r>
            <a:r>
              <a:rPr lang="es-419" sz="1800" b="0" i="0" u="none" strike="noStrike" cap="none">
                <a:solidFill>
                  <a:schemeClr val="dk1"/>
                </a:solidFill>
                <a:latin typeface="Helvetica Neue Light"/>
                <a:ea typeface="Helvetica Neue Light"/>
                <a:cs typeface="Helvetica Neue Light"/>
                <a:sym typeface="Helvetica Neue Light"/>
              </a:rPr>
              <a:t> fornece as ferramentas necessárias para concentrar toda essa diversidade de informação em um único ponto em comum</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Além de preparar o terreno para qualquer Auditoria de Qualidade, um Data Warehouse também permite a unificação da informação para sua análise através do BI</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39" name="Google Shape;139;p22"/>
          <p:cNvSpPr txBox="1"/>
          <p:nvPr/>
        </p:nvSpPr>
        <p:spPr>
          <a:xfrm>
            <a:off x="1748025" y="520600"/>
            <a:ext cx="5666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DATA WAREHOUSE</a:t>
            </a:r>
            <a:endParaRPr sz="4500" b="0" i="1" u="none" strike="noStrike" cap="none">
              <a:solidFill>
                <a:srgbClr val="000000"/>
              </a:solidFill>
              <a:latin typeface="Anton"/>
              <a:ea typeface="Anton"/>
              <a:cs typeface="Anton"/>
              <a:sym typeface="Anton"/>
            </a:endParaRPr>
          </a:p>
        </p:txBody>
      </p:sp>
      <p:pic>
        <p:nvPicPr>
          <p:cNvPr id="140" name="Google Shape;140;p22"/>
          <p:cNvPicPr preferRelativeResize="0"/>
          <p:nvPr/>
        </p:nvPicPr>
        <p:blipFill rotWithShape="1">
          <a:blip r:embed="rId3">
            <a:alphaModFix/>
          </a:blip>
          <a:srcRect/>
          <a:stretch/>
        </p:blipFill>
        <p:spPr>
          <a:xfrm>
            <a:off x="572625" y="1807600"/>
            <a:ext cx="1976925" cy="197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10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1000"/>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xEl>
                                              <p:pRg st="0" end="0"/>
                                            </p:txEl>
                                          </p:spTgt>
                                        </p:tgtEl>
                                        <p:attrNameLst>
                                          <p:attrName>style.visibility</p:attrName>
                                        </p:attrNameLst>
                                      </p:cBhvr>
                                      <p:to>
                                        <p:strVal val="visible"/>
                                      </p:to>
                                    </p:set>
                                    <p:animEffect transition="in" filter="fade">
                                      <p:cBhvr>
                                        <p:cTn id="22" dur="1000"/>
                                        <p:tgtEl>
                                          <p:spTgt spid="1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xEl>
                                              <p:pRg st="1" end="1"/>
                                            </p:txEl>
                                          </p:spTgt>
                                        </p:tgtEl>
                                        <p:attrNameLst>
                                          <p:attrName>style.visibility</p:attrName>
                                        </p:attrNameLst>
                                      </p:cBhvr>
                                      <p:to>
                                        <p:strVal val="visible"/>
                                      </p:to>
                                    </p:set>
                                    <p:animEffect transition="in" filter="fade">
                                      <p:cBhvr>
                                        <p:cTn id="27" dur="1000"/>
                                        <p:tgtEl>
                                          <p:spTgt spid="13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
                                            <p:txEl>
                                              <p:pRg st="2" end="2"/>
                                            </p:txEl>
                                          </p:spTgt>
                                        </p:tgtEl>
                                        <p:attrNameLst>
                                          <p:attrName>style.visibility</p:attrName>
                                        </p:attrNameLst>
                                      </p:cBhvr>
                                      <p:to>
                                        <p:strVal val="visible"/>
                                      </p:to>
                                    </p:set>
                                    <p:animEffect transition="in" filter="fade">
                                      <p:cBhvr>
                                        <p:cTn id="32" dur="1000"/>
                                        <p:tgtEl>
                                          <p:spTgt spid="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2721935" y="1807600"/>
            <a:ext cx="6184915" cy="263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A estrutura de um Data Warehouse é composta por diversos fragmentos derivados dele, que são conhecidos como </a:t>
            </a:r>
            <a:r>
              <a:rPr lang="es-419" sz="1800" b="1" i="0" u="none" strike="noStrike" cap="none">
                <a:solidFill>
                  <a:schemeClr val="dk1"/>
                </a:solidFill>
                <a:latin typeface="Helvetica Neue Light"/>
                <a:ea typeface="Helvetica Neue Light"/>
                <a:cs typeface="Helvetica Neue Light"/>
                <a:sym typeface="Helvetica Neue Light"/>
              </a:rPr>
              <a:t>Data Marts</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r>
              <a:rPr lang="es-419" sz="1800" b="0" i="0" u="none" strike="noStrike" cap="none">
                <a:solidFill>
                  <a:schemeClr val="dk1"/>
                </a:solidFill>
                <a:latin typeface="Helvetica Neue Light"/>
                <a:ea typeface="Helvetica Neue Light"/>
                <a:cs typeface="Helvetica Neue Light"/>
                <a:sym typeface="Helvetica Neue Light"/>
              </a:rPr>
              <a:t>Dito isso, cada Data Mart é configurado para armazenar a informação sob uma topologia conhecida como </a:t>
            </a:r>
            <a:r>
              <a:rPr lang="es-419" sz="1800" b="1" i="0" u="none" strike="noStrike" cap="none">
                <a:solidFill>
                  <a:schemeClr val="dk1"/>
                </a:solidFill>
                <a:latin typeface="Helvetica Neue Light"/>
                <a:ea typeface="Helvetica Neue Light"/>
                <a:cs typeface="Helvetica Neue Light"/>
                <a:sym typeface="Helvetica Neue Light"/>
              </a:rPr>
              <a:t>Esquema Estrela</a:t>
            </a:r>
            <a:r>
              <a:rPr lang="es-419" sz="1800" b="0" i="0" u="none" strike="noStrike" cap="none">
                <a:solidFill>
                  <a:schemeClr val="dk1"/>
                </a:solidFill>
                <a:latin typeface="Helvetica Neue Light"/>
                <a:ea typeface="Helvetica Neue Light"/>
                <a:cs typeface="Helvetica Neue Light"/>
                <a:sym typeface="Helvetica Neue Light"/>
              </a:rPr>
              <a:t> ou </a:t>
            </a:r>
            <a:r>
              <a:rPr lang="es-419" sz="1800" b="1" i="0" u="none" strike="noStrike" cap="none">
                <a:solidFill>
                  <a:schemeClr val="dk1"/>
                </a:solidFill>
                <a:latin typeface="Helvetica Neue Light"/>
                <a:ea typeface="Helvetica Neue Light"/>
                <a:cs typeface="Helvetica Neue Light"/>
                <a:sym typeface="Helvetica Neue Light"/>
              </a:rPr>
              <a:t>Esquema SnowFlake (Floco de Neve)</a:t>
            </a:r>
            <a:r>
              <a:rPr lang="es-419" sz="1800" b="0" i="0" u="none" strike="noStrike" cap="none">
                <a:solidFill>
                  <a:schemeClr val="dk1"/>
                </a:solidFill>
                <a:highlight>
                  <a:srgbClr val="FFFFFF"/>
                </a:highlight>
                <a:latin typeface="Helvetica Neue Light"/>
                <a:ea typeface="Helvetica Neue Light"/>
                <a:cs typeface="Helvetica Neue Light"/>
                <a:sym typeface="Helvetica Neue Light"/>
              </a:rPr>
              <a:t>.</a:t>
            </a: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Helvetica Neue Light"/>
              <a:ea typeface="Helvetica Neue Light"/>
              <a:cs typeface="Helvetica Neue Light"/>
              <a:sym typeface="Helvetica Neue Light"/>
            </a:endParaRPr>
          </a:p>
        </p:txBody>
      </p:sp>
      <p:sp>
        <p:nvSpPr>
          <p:cNvPr id="147" name="Google Shape;147;p23"/>
          <p:cNvSpPr txBox="1"/>
          <p:nvPr/>
        </p:nvSpPr>
        <p:spPr>
          <a:xfrm>
            <a:off x="-75" y="596800"/>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ESTRUTURA DE ARMAZENAMENTO</a:t>
            </a:r>
            <a:endParaRPr sz="4500" b="0" i="1" u="none" strike="noStrike" cap="none">
              <a:solidFill>
                <a:srgbClr val="000000"/>
              </a:solidFill>
              <a:latin typeface="Anton"/>
              <a:ea typeface="Anton"/>
              <a:cs typeface="Anton"/>
              <a:sym typeface="Anton"/>
            </a:endParaRPr>
          </a:p>
        </p:txBody>
      </p:sp>
      <p:pic>
        <p:nvPicPr>
          <p:cNvPr id="148" name="Google Shape;148;p23"/>
          <p:cNvPicPr preferRelativeResize="0"/>
          <p:nvPr/>
        </p:nvPicPr>
        <p:blipFill rotWithShape="1">
          <a:blip r:embed="rId3">
            <a:alphaModFix/>
          </a:blip>
          <a:srcRect/>
          <a:stretch/>
        </p:blipFill>
        <p:spPr>
          <a:xfrm>
            <a:off x="519400" y="1960000"/>
            <a:ext cx="1976925" cy="197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fade">
                                      <p:cBhvr>
                                        <p:cTn id="7" dur="1000"/>
                                        <p:tgtEl>
                                          <p:spTgt spid="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xEl>
                                              <p:pRg st="1" end="1"/>
                                            </p:txEl>
                                          </p:spTgt>
                                        </p:tgtEl>
                                        <p:attrNameLst>
                                          <p:attrName>style.visibility</p:attrName>
                                        </p:attrNameLst>
                                      </p:cBhvr>
                                      <p:to>
                                        <p:strVal val="visible"/>
                                      </p:to>
                                    </p:set>
                                    <p:animEffect transition="in" filter="fade">
                                      <p:cBhvr>
                                        <p:cTn id="12" dur="1000"/>
                                        <p:tgtEl>
                                          <p:spTgt spid="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xEl>
                                              <p:pRg st="2" end="2"/>
                                            </p:txEl>
                                          </p:spTgt>
                                        </p:tgtEl>
                                        <p:attrNameLst>
                                          <p:attrName>style.visibility</p:attrName>
                                        </p:attrNameLst>
                                      </p:cBhvr>
                                      <p:to>
                                        <p:strVal val="visible"/>
                                      </p:to>
                                    </p:set>
                                    <p:animEffect transition="in" filter="fade">
                                      <p:cBhvr>
                                        <p:cTn id="17" dur="1000"/>
                                        <p:tgtEl>
                                          <p:spTgt spid="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
                                            <p:txEl>
                                              <p:pRg st="3" end="3"/>
                                            </p:txEl>
                                          </p:spTgt>
                                        </p:tgtEl>
                                        <p:attrNameLst>
                                          <p:attrName>style.visibility</p:attrName>
                                        </p:attrNameLst>
                                      </p:cBhvr>
                                      <p:to>
                                        <p:strVal val="visible"/>
                                      </p:to>
                                    </p:set>
                                    <p:animEffect transition="in" filter="fade">
                                      <p:cBhvr>
                                        <p:cTn id="22" dur="1000"/>
                                        <p:tgtEl>
                                          <p:spTgt spid="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153"/>
        <p:cNvGrpSpPr/>
        <p:nvPr/>
      </p:nvGrpSpPr>
      <p:grpSpPr>
        <a:xfrm>
          <a:off x="0" y="0"/>
          <a:ext cx="0" cy="0"/>
          <a:chOff x="0" y="0"/>
          <a:chExt cx="0" cy="0"/>
        </a:xfrm>
      </p:grpSpPr>
      <p:sp>
        <p:nvSpPr>
          <p:cNvPr id="154" name="Google Shape;154;p24"/>
          <p:cNvSpPr txBox="1"/>
          <p:nvPr/>
        </p:nvSpPr>
        <p:spPr>
          <a:xfrm>
            <a:off x="852150" y="2209325"/>
            <a:ext cx="7439700" cy="1674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a:buNone/>
            </a:pPr>
            <a:endParaRPr sz="2000" b="0" i="0" u="none" strike="noStrike" cap="none">
              <a:solidFill>
                <a:srgbClr val="8215BC"/>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8215BC"/>
              </a:solidFill>
              <a:latin typeface="Lato Light"/>
              <a:ea typeface="Lato Light"/>
              <a:cs typeface="Lato Light"/>
              <a:sym typeface="Lato Light"/>
            </a:endParaRPr>
          </a:p>
        </p:txBody>
      </p:sp>
      <p:sp>
        <p:nvSpPr>
          <p:cNvPr id="155" name="Google Shape;155;p24"/>
          <p:cNvSpPr txBox="1"/>
          <p:nvPr/>
        </p:nvSpPr>
        <p:spPr>
          <a:xfrm>
            <a:off x="-50" y="816725"/>
            <a:ext cx="91440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s-419" sz="4500" b="0" i="1" u="none" strike="noStrike" cap="none">
                <a:solidFill>
                  <a:srgbClr val="000000"/>
                </a:solidFill>
                <a:latin typeface="Anton"/>
                <a:ea typeface="Anton"/>
                <a:cs typeface="Anton"/>
                <a:sym typeface="Anton"/>
              </a:rPr>
              <a:t>ESTRUTURA DE ARMAZENAMENTO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endParaRPr sz="4000" b="0" i="1" u="none" strike="noStrike" cap="none">
              <a:solidFill>
                <a:srgbClr val="000000"/>
              </a:solidFill>
              <a:latin typeface="Anton"/>
              <a:ea typeface="Anton"/>
              <a:cs typeface="Anton"/>
              <a:sym typeface="Anton"/>
            </a:endParaRPr>
          </a:p>
        </p:txBody>
      </p:sp>
      <p:sp>
        <p:nvSpPr>
          <p:cNvPr id="156" name="Google Shape;156;p24"/>
          <p:cNvSpPr txBox="1"/>
          <p:nvPr/>
        </p:nvSpPr>
        <p:spPr>
          <a:xfrm>
            <a:off x="1146450" y="1841225"/>
            <a:ext cx="6851100" cy="2410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s-419" sz="2000" b="0" i="0" u="none" strike="noStrike" cap="none">
                <a:solidFill>
                  <a:srgbClr val="000000"/>
                </a:solidFill>
                <a:latin typeface="Helvetica Neue Light"/>
                <a:ea typeface="Helvetica Neue Light"/>
                <a:cs typeface="Helvetica Neue Light"/>
                <a:sym typeface="Helvetica Neue Light"/>
              </a:rPr>
              <a:t>O design da estrutura do Data Warehouse </a:t>
            </a:r>
            <a:r>
              <a:rPr lang="es-419" sz="2000" b="1" i="0" u="none" strike="noStrike" cap="none">
                <a:solidFill>
                  <a:srgbClr val="000000"/>
                </a:solidFill>
                <a:latin typeface="Helvetica Neue Light"/>
                <a:ea typeface="Helvetica Neue Light"/>
                <a:cs typeface="Helvetica Neue Light"/>
                <a:sym typeface="Helvetica Neue Light"/>
              </a:rPr>
              <a:t>nos permitirá explorar a informação</a:t>
            </a:r>
            <a:r>
              <a:rPr lang="es-419" sz="2000" b="0" i="0" u="none" strike="noStrike" cap="none">
                <a:solidFill>
                  <a:srgbClr val="000000"/>
                </a:solidFill>
                <a:latin typeface="Helvetica Neue Light"/>
                <a:ea typeface="Helvetica Neue Light"/>
                <a:cs typeface="Helvetica Neue Light"/>
                <a:sym typeface="Helvetica Neue Light"/>
              </a:rPr>
              <a:t> compilada nesse repositório </a:t>
            </a:r>
            <a:r>
              <a:rPr lang="es-419" sz="2000" b="1" i="0" u="none" strike="noStrike" cap="none">
                <a:solidFill>
                  <a:srgbClr val="000000"/>
                </a:solidFill>
                <a:latin typeface="Helvetica Neue Light"/>
                <a:ea typeface="Helvetica Neue Light"/>
                <a:cs typeface="Helvetica Neue Light"/>
                <a:sym typeface="Helvetica Neue Light"/>
              </a:rPr>
              <a:t>para diferentes propósitos</a:t>
            </a:r>
            <a:r>
              <a:rPr lang="es-419" sz="2000" b="0" i="0" u="none" strike="noStrike" cap="none">
                <a:solidFill>
                  <a:srgbClr val="000000"/>
                </a:solidFill>
                <a:latin typeface="Helvetica Neue Light"/>
                <a:ea typeface="Helvetica Neue Light"/>
                <a:cs typeface="Helvetica Neue Light"/>
                <a:sym typeface="Helvetica Neue Light"/>
              </a:rPr>
              <a:t>, como, por exemplo:</a:t>
            </a:r>
            <a:endParaRPr sz="2000" b="0" i="0" u="none" strike="noStrike" cap="none">
              <a:solidFill>
                <a:srgbClr val="000000"/>
              </a:solidFill>
              <a:latin typeface="Helvetica Neue Light"/>
              <a:ea typeface="Helvetica Neue Light"/>
              <a:cs typeface="Helvetica Neue Light"/>
              <a:sym typeface="Helvetica Neue Light"/>
            </a:endParaRPr>
          </a:p>
          <a:p>
            <a:pPr marL="457200" marR="0" lvl="0" indent="-342900" algn="l" rtl="0">
              <a:lnSpc>
                <a:spcPct val="115000"/>
              </a:lnSpc>
              <a:spcBef>
                <a:spcPts val="1000"/>
              </a:spcBef>
              <a:spcAft>
                <a:spcPts val="0"/>
              </a:spcAft>
              <a:buClr>
                <a:srgbClr val="000000"/>
              </a:buClr>
              <a:buSzPts val="1800"/>
              <a:buFont typeface="Arial"/>
              <a:buChar char="➔"/>
            </a:pPr>
            <a:r>
              <a:rPr lang="es-419" sz="1800" b="0" i="0" u="none" strike="noStrike" cap="none">
                <a:solidFill>
                  <a:srgbClr val="000000"/>
                </a:solidFill>
                <a:latin typeface="Helvetica Neue Light"/>
                <a:ea typeface="Helvetica Neue Light"/>
                <a:cs typeface="Helvetica Neue Light"/>
                <a:sym typeface="Helvetica Neue Light"/>
              </a:rPr>
              <a:t>A</a:t>
            </a:r>
            <a:r>
              <a:rPr lang="es-419" sz="1800" b="1" i="0" u="none" strike="noStrike" cap="none">
                <a:solidFill>
                  <a:srgbClr val="000000"/>
                </a:solidFill>
                <a:latin typeface="Helvetica Neue Light"/>
                <a:ea typeface="Helvetica Neue Light"/>
                <a:cs typeface="Helvetica Neue Light"/>
                <a:sym typeface="Helvetica Neue Light"/>
              </a:rPr>
              <a:t> geração de relatório estatísticos</a:t>
            </a:r>
            <a:r>
              <a:rPr lang="es-419" sz="1800" b="0" i="0" u="none" strike="noStrike" cap="none">
                <a:solidFill>
                  <a:srgbClr val="000000"/>
                </a:solidFill>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1000"/>
              </a:spcBef>
              <a:spcAft>
                <a:spcPts val="0"/>
              </a:spcAft>
              <a:buClr>
                <a:srgbClr val="000000"/>
              </a:buClr>
              <a:buSzPts val="1800"/>
              <a:buFont typeface="Arial"/>
              <a:buChar char="➔"/>
            </a:pPr>
            <a:r>
              <a:rPr lang="es-419" sz="1800" b="0" i="0" u="none" strike="noStrike" cap="none">
                <a:solidFill>
                  <a:srgbClr val="000000"/>
                </a:solidFill>
                <a:latin typeface="Helvetica Neue Light"/>
                <a:ea typeface="Helvetica Neue Light"/>
                <a:cs typeface="Helvetica Neue Light"/>
                <a:sym typeface="Helvetica Neue Light"/>
              </a:rPr>
              <a:t>tomada de </a:t>
            </a:r>
            <a:r>
              <a:rPr lang="es-419" sz="1800" b="1" i="0" u="none" strike="noStrike" cap="none">
                <a:solidFill>
                  <a:srgbClr val="000000"/>
                </a:solidFill>
                <a:latin typeface="Helvetica Neue Light"/>
                <a:ea typeface="Helvetica Neue Light"/>
                <a:cs typeface="Helvetica Neue Light"/>
                <a:sym typeface="Helvetica Neue Light"/>
              </a:rPr>
              <a:t>decisões baseadas em evidência</a:t>
            </a:r>
            <a:r>
              <a:rPr lang="es-419" sz="1800" b="0" i="0" u="none" strike="noStrike" cap="none">
                <a:solidFill>
                  <a:srgbClr val="000000"/>
                </a:solidFill>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1000"/>
              </a:spcBef>
              <a:spcAft>
                <a:spcPts val="0"/>
              </a:spcAft>
              <a:buClr>
                <a:srgbClr val="000000"/>
              </a:buClr>
              <a:buSzPts val="1800"/>
              <a:buFont typeface="Arial"/>
              <a:buChar char="➔"/>
            </a:pPr>
            <a:r>
              <a:rPr lang="es-419" sz="1800" b="1" i="0" u="none" strike="noStrike" cap="none">
                <a:solidFill>
                  <a:srgbClr val="000000"/>
                </a:solidFill>
                <a:latin typeface="Helvetica Neue Light"/>
                <a:ea typeface="Helvetica Neue Light"/>
                <a:cs typeface="Helvetica Neue Light"/>
                <a:sym typeface="Helvetica Neue Light"/>
              </a:rPr>
              <a:t>análise de informação através de cubos OLAP</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1000"/>
              </a:spcBef>
              <a:spcAft>
                <a:spcPts val="0"/>
              </a:spcAft>
              <a:buClr>
                <a:srgbClr val="000000"/>
              </a:buClr>
              <a:buSzPts val="1800"/>
              <a:buFont typeface="Arial"/>
              <a:buNone/>
            </a:pPr>
            <a:r>
              <a:rPr lang="es-419" sz="1800" b="0" i="0" u="none" strike="noStrike" cap="none">
                <a:solidFill>
                  <a:srgbClr val="000000"/>
                </a:solidFill>
                <a:latin typeface="Helvetica Neue Light"/>
                <a:ea typeface="Helvetica Neue Light"/>
                <a:cs typeface="Helvetica Neue Light"/>
                <a:sym typeface="Helvetica Neue Light"/>
              </a:rPr>
              <a:t>➔  e </a:t>
            </a:r>
            <a:r>
              <a:rPr lang="es-419" sz="1800" b="1" i="0" u="none" strike="noStrike" cap="none">
                <a:solidFill>
                  <a:srgbClr val="000000"/>
                </a:solidFill>
                <a:latin typeface="Helvetica Neue Light"/>
                <a:ea typeface="Helvetica Neue Light"/>
                <a:cs typeface="Helvetica Neue Light"/>
                <a:sym typeface="Helvetica Neue Light"/>
              </a:rPr>
              <a:t>mineração de dados (Data Mining)</a:t>
            </a:r>
            <a:r>
              <a:rPr lang="es-419" sz="1800" b="0" i="0" u="none" strike="noStrike" cap="none">
                <a:solidFill>
                  <a:srgbClr val="000000"/>
                </a:solidFill>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1000"/>
              </a:spcBef>
              <a:spcAft>
                <a:spcPts val="0"/>
              </a:spcAft>
              <a:buClr>
                <a:srgbClr val="000000"/>
              </a:buClr>
              <a:buSzPts val="1800"/>
              <a:buFont typeface="Arial"/>
              <a:buChar char="➔"/>
            </a:pPr>
            <a:r>
              <a:rPr lang="es-419" sz="1800" b="0" i="0" u="none" strike="noStrike" cap="none">
                <a:solidFill>
                  <a:srgbClr val="000000"/>
                </a:solidFill>
                <a:latin typeface="Helvetica Neue Light"/>
                <a:ea typeface="Helvetica Neue Light"/>
                <a:cs typeface="Helvetica Neue Light"/>
                <a:sym typeface="Helvetica Neue Light"/>
              </a:rPr>
              <a:t>(entre diversos outros fatores).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2079</Words>
  <Application>Microsoft Office PowerPoint</Application>
  <PresentationFormat>Apresentação na tela (16:9)</PresentationFormat>
  <Paragraphs>166</Paragraphs>
  <Slides>60</Slides>
  <Notes>60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60</vt:i4>
      </vt:variant>
    </vt:vector>
  </HeadingPairs>
  <TitlesOfParts>
    <vt:vector size="69" baseType="lpstr">
      <vt:lpstr>Helvetica Neue</vt:lpstr>
      <vt:lpstr>Lato</vt:lpstr>
      <vt:lpstr>Consolas</vt:lpstr>
      <vt:lpstr>Arial</vt:lpstr>
      <vt:lpstr>Didact Gothic</vt:lpstr>
      <vt:lpstr>Anton</vt:lpstr>
      <vt:lpstr>Lato Light</vt:lpstr>
      <vt:lpstr>Helvetica Neue Light</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Sofia</cp:lastModifiedBy>
  <cp:revision>1</cp:revision>
  <dcterms:modified xsi:type="dcterms:W3CDTF">2022-10-05T20:40:24Z</dcterms:modified>
</cp:coreProperties>
</file>