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Tabarra Sans Heavy" charset="1" panose="00000000000000000000"/>
      <p:regular r:id="rId20"/>
    </p:embeddedFont>
    <p:embeddedFont>
      <p:font typeface="Tabarra Sans" charset="1" panose="00000000000000000000"/>
      <p:regular r:id="rId21"/>
    </p:embeddedFont>
    <p:embeddedFont>
      <p:font typeface="Tabarra Sans Bold"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notesMasters/notesMaster1.xml" Type="http://schemas.openxmlformats.org/officeDocument/2006/relationships/notesMaster"/><Relationship Id="rId24" Target="theme/theme2.xml" Type="http://schemas.openxmlformats.org/officeDocument/2006/relationships/theme"/><Relationship Id="rId25" Target="notesSlides/notesSlide1.xml" Type="http://schemas.openxmlformats.org/officeDocument/2006/relationships/notesSlide"/><Relationship Id="rId26" Target="notesSlides/notesSlide2.xml" Type="http://schemas.openxmlformats.org/officeDocument/2006/relationships/notesSlide"/><Relationship Id="rId27" Target="notesSlides/notesSlide3.xml" Type="http://schemas.openxmlformats.org/officeDocument/2006/relationships/notesSlide"/><Relationship Id="rId28" Target="notesSlides/notesSlide4.xml" Type="http://schemas.openxmlformats.org/officeDocument/2006/relationships/notesSlide"/><Relationship Id="rId29" Target="notesSlides/notesSlide5.xml" Type="http://schemas.openxmlformats.org/officeDocument/2006/relationships/notesSlide"/><Relationship Id="rId3" Target="viewProps.xml" Type="http://schemas.openxmlformats.org/officeDocument/2006/relationships/viewProps"/><Relationship Id="rId30" Target="notesSlides/notesSlide6.xml" Type="http://schemas.openxmlformats.org/officeDocument/2006/relationships/notesSlide"/><Relationship Id="rId31" Target="notesSlides/notesSlide7.xml" Type="http://schemas.openxmlformats.org/officeDocument/2006/relationships/notesSlide"/><Relationship Id="rId32" Target="notesSlides/notesSlide8.xml" Type="http://schemas.openxmlformats.org/officeDocument/2006/relationships/notesSlide"/><Relationship Id="rId33" Target="notesSlides/notesSlide9.xml" Type="http://schemas.openxmlformats.org/officeDocument/2006/relationships/notesSlide"/><Relationship Id="rId34" Target="notesSlides/notesSlide10.xml" Type="http://schemas.openxmlformats.org/officeDocument/2006/relationships/notesSlide"/><Relationship Id="rId35" Target="notesSlides/notesSlide11.xml" Type="http://schemas.openxmlformats.org/officeDocument/2006/relationships/notesSlide"/><Relationship Id="rId36" Target="notesSlides/notesSlide12.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Namun prediksi yang diciptakan belum tentu akurat , karena ketepatan prediksi juga dapat bervariasi terutama dari faktor eksternal di luar kendali. Meskipun demikian, kemampuan dalam memprediksi suatu data dapat membantu menentukan hasil yang lebih mungkin terjadi ketimbang hasil-hasil lainnya.</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Karena grafik Bitcoin penuh dengan puncak dan lembah, kita tidak bisa menggunakan semua data untuk prediksi. Jika digunakan, prediksinya tidak akan ideal. Sehingga diperlukan untuk mempersempit data menjadi hanya satu tahun harga bitcoin.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Karena grafik Bitcoin penuh dengan puncak dan lembah, kita tidak bisa menggunakan semua data untuk prediksi. Jika digunakan, prediksinya tidak akan ideal. Sehingga diperlukan untuk mempersempit data menjadi hanya satu tahun harga bitcoin.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Karena grafik Bitcoin penuh dengan puncak dan lembah, kita tidak bisa menggunakan semua data untuk prediksi. Jika digunakan, prediksinya tidak akan ideal. Sehingga diperlukan untuk mempersempit data menjadi hanya satu tahun harga bitcoin.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Forecasting memiliki aplikasi yang luas dalam berbagai industri. Selain dipergunakan untuk kepentingan pribadi atau perusahaan, banyak aplikasi yang menguntungkan untuk seluruh orang. Beberapa contoh aplikasi yang menggunakan forecasting termasuk:</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Forecasting memiliki aplikasi yang luas dalam berbagai industri. Selain dipergunakan untuk kepentingan pribadi atau perusahaan, banyak aplikasi yang menguntungkan untuk seluruh orang. Beberapa contoh aplikasi yang menggunakan forecasting termasuk:</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Untuk membuat sebuah time series forecasting terdapat langkah-langkah yang perlu diikuti, dimulai dengan mencari data yang relevan, lalu mengeksplorasi dan memproses datanya, lalu memilih model berdasarkan datanya, evaluasi, forecast lalu improvement.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Untuk permasalahan yang kami ambil pada tugas kali ini adalah memprediksi harga bitcoin USD dengan time series forecasting. Dataset yang kami gunakan merupakan kumpulan data harga bitcoin USD dari tanggal 17 september 2014-29 Februari 2024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Dataset yang disediakan oleh Yahoo Finance ini tentang fluktuasi harga saham Bitcoin.</a:t>
            </a:r>
          </a:p>
          <a:p>
            <a:r>
              <a:rPr lang="en-US"/>
              <a:t/>
            </a:r>
          </a:p>
          <a:p>
            <a:r>
              <a:rPr lang="en-US"/>
              <a:t>Bitcoin adalah jenis mata uang kripto yang populer karena merupakan salah satu yang pertama kali diciptakan. Bitcoin mendapatkan harga saat ini tidak secara tiba-tiba, tetapi karena banyak hal, yang paling penting adalah persediaannya yang terbatas.</a:t>
            </a:r>
          </a:p>
          <a:p>
            <a:r>
              <a:rPr lang="en-US"/>
              <a:t>Dataset ini terdiri dari tujuh kolom, mulai dari 'Tanggal', 'Buka', 'Tinggi', 'Rendah', 'Tutup', 'Adj Tutup', dan 'Volume'. Untuk penjelasan setiap kolomnya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Karena grafik Bitcoin penuh dengan puncak dan lembah, kita tidak bisa menggunakan semua data untuk prediksi. Jika digunakan, prediksinya tidak akan ideal. Sehingga diperlukan untuk mempersempit data menjadi hanya satu tahun harga bitcoin yaitu dari tanggal 29 februari 2024 sampai tanggal 1 maret 2023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Karena grafik Bitcoin penuh dengan puncak dan lembah, kita tidak bisa menggunakan semua data untuk prediksi. Jika digunakan, prediksinya tidak akan ideal. Sehingga diperlukan untuk mempersempit data menjadi hanya satu tahun harga bitcoin.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Karena grafik Bitcoin penuh dengan puncak dan lembah, kita tidak bisa menggunakan semua data untuk prediksi. Jika digunakan, prediksinya tidak akan ideal. Sehingga diperlukan untuk mempersempit data menjadi hanya satu tahun harga bitcoin.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3.png" Type="http://schemas.openxmlformats.org/officeDocument/2006/relationships/image"/><Relationship Id="rId4" Target="../media/image1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3.jpeg" Type="http://schemas.openxmlformats.org/officeDocument/2006/relationships/image"/><Relationship Id="rId4" Target="../media/VAGHT5uny2I.mp4" Type="http://schemas.openxmlformats.org/officeDocument/2006/relationships/video"/><Relationship Id="rId5" Target="../media/VAGHT5uny2I.mp4" Type="http://schemas.microsoft.com/office/2007/relationships/media"/></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6.png" Type="http://schemas.openxmlformats.org/officeDocument/2006/relationships/image"/><Relationship Id="rId4" Target="https://finance.yahoo.com/quote/BTC-USD/?guccounter=1&amp;guce_referrer=aHR0cHM6Ly93d3cuZ29vZ2xlLmNvbS8&amp;guce_referrer_sig=AQAAAEjfocYoTi-rZ_12PRbR6gMmBMDuzc-ZXUqcr5xKaJHLAoucfi-f2yiLA3pK9V_d65pL16hr5hDVh_YLP2CP7MrUtiBbhLrIByt4F5qQjPGouNBHHiD-0mv3f5cvIx2Tsup_wjsKR0h2g8Fd1c_dRPvua90KiMXRPktQgQtBKM5K"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9.png" Type="http://schemas.openxmlformats.org/officeDocument/2006/relationships/image"/><Relationship Id="rId4"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73E491"/>
        </a:solidFill>
      </p:bgPr>
    </p:bg>
    <p:spTree>
      <p:nvGrpSpPr>
        <p:cNvPr id="1" name=""/>
        <p:cNvGrpSpPr/>
        <p:nvPr/>
      </p:nvGrpSpPr>
      <p:grpSpPr>
        <a:xfrm>
          <a:off x="0" y="0"/>
          <a:ext cx="0" cy="0"/>
          <a:chOff x="0" y="0"/>
          <a:chExt cx="0" cy="0"/>
        </a:xfrm>
      </p:grpSpPr>
      <p:sp>
        <p:nvSpPr>
          <p:cNvPr name="AutoShape 2" id="2"/>
          <p:cNvSpPr/>
          <p:nvPr/>
        </p:nvSpPr>
        <p:spPr>
          <a:xfrm flipV="true">
            <a:off x="1028700" y="9248775"/>
            <a:ext cx="16230697" cy="0"/>
          </a:xfrm>
          <a:prstGeom prst="line">
            <a:avLst/>
          </a:prstGeom>
          <a:ln cap="flat" w="19050">
            <a:solidFill>
              <a:srgbClr val="F7FDF2"/>
            </a:solidFill>
            <a:prstDash val="solid"/>
            <a:headEnd type="none" len="sm" w="sm"/>
            <a:tailEnd type="none" len="sm" w="sm"/>
          </a:ln>
        </p:spPr>
      </p:sp>
      <p:sp>
        <p:nvSpPr>
          <p:cNvPr name="Freeform 3" id="3"/>
          <p:cNvSpPr/>
          <p:nvPr/>
        </p:nvSpPr>
        <p:spPr>
          <a:xfrm flipH="false" flipV="false" rot="0">
            <a:off x="6715125" y="-2935806"/>
            <a:ext cx="10544271" cy="10544271"/>
          </a:xfrm>
          <a:custGeom>
            <a:avLst/>
            <a:gdLst/>
            <a:ahLst/>
            <a:cxnLst/>
            <a:rect r="r" b="b" t="t" l="l"/>
            <a:pathLst>
              <a:path h="10544271" w="10544271">
                <a:moveTo>
                  <a:pt x="0" y="0"/>
                </a:moveTo>
                <a:lnTo>
                  <a:pt x="10544272" y="0"/>
                </a:lnTo>
                <a:lnTo>
                  <a:pt x="10544272" y="10544271"/>
                </a:lnTo>
                <a:lnTo>
                  <a:pt x="0" y="10544271"/>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4" id="4"/>
          <p:cNvSpPr txBox="true"/>
          <p:nvPr/>
        </p:nvSpPr>
        <p:spPr>
          <a:xfrm rot="0">
            <a:off x="1028700" y="2231555"/>
            <a:ext cx="15927996" cy="4638680"/>
          </a:xfrm>
          <a:prstGeom prst="rect">
            <a:avLst/>
          </a:prstGeom>
        </p:spPr>
        <p:txBody>
          <a:bodyPr anchor="t" rtlCol="false" tIns="0" lIns="0" bIns="0" rIns="0">
            <a:spAutoFit/>
          </a:bodyPr>
          <a:lstStyle/>
          <a:p>
            <a:pPr algn="l">
              <a:lnSpc>
                <a:spcPts val="11550"/>
              </a:lnSpc>
            </a:pPr>
            <a:r>
              <a:rPr lang="en-US" sz="10500">
                <a:solidFill>
                  <a:srgbClr val="21488A"/>
                </a:solidFill>
                <a:latin typeface="Tabarra Sans Heavy"/>
              </a:rPr>
              <a:t>Prediction of Bitcoin USD using Time Series Forecasting LSTM</a:t>
            </a:r>
          </a:p>
        </p:txBody>
      </p:sp>
      <p:sp>
        <p:nvSpPr>
          <p:cNvPr name="TextBox 5" id="5"/>
          <p:cNvSpPr txBox="true"/>
          <p:nvPr/>
        </p:nvSpPr>
        <p:spPr>
          <a:xfrm rot="0">
            <a:off x="2154698" y="8552643"/>
            <a:ext cx="3495749" cy="469900"/>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21488A"/>
                </a:solidFill>
                <a:latin typeface="Tabarra Sans"/>
              </a:rPr>
              <a:t>KELOMPOK 2</a:t>
            </a:r>
          </a:p>
        </p:txBody>
      </p:sp>
      <p:sp>
        <p:nvSpPr>
          <p:cNvPr name="TextBox 6" id="6"/>
          <p:cNvSpPr txBox="true"/>
          <p:nvPr/>
        </p:nvSpPr>
        <p:spPr>
          <a:xfrm rot="0">
            <a:off x="1028700" y="8552643"/>
            <a:ext cx="994191" cy="469900"/>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21488A"/>
                </a:solidFill>
                <a:latin typeface="Tabarra Sans Bold"/>
              </a:rPr>
              <a:t>OLEH </a:t>
            </a:r>
          </a:p>
        </p:txBody>
      </p:sp>
      <p:sp>
        <p:nvSpPr>
          <p:cNvPr name="TextBox 7" id="7"/>
          <p:cNvSpPr txBox="true"/>
          <p:nvPr/>
        </p:nvSpPr>
        <p:spPr>
          <a:xfrm rot="0">
            <a:off x="15511522" y="8734253"/>
            <a:ext cx="3495749" cy="344805"/>
          </a:xfrm>
          <a:prstGeom prst="rect">
            <a:avLst/>
          </a:prstGeom>
        </p:spPr>
        <p:txBody>
          <a:bodyPr anchor="t" rtlCol="false" tIns="0" lIns="0" bIns="0" rIns="0">
            <a:spAutoFit/>
          </a:bodyPr>
          <a:lstStyle/>
          <a:p>
            <a:pPr algn="l" marL="0" indent="0" lvl="0">
              <a:lnSpc>
                <a:spcPts val="2519"/>
              </a:lnSpc>
              <a:spcBef>
                <a:spcPct val="0"/>
              </a:spcBef>
            </a:pPr>
            <a:r>
              <a:rPr lang="en-US" sz="1799">
                <a:solidFill>
                  <a:srgbClr val="21488A"/>
                </a:solidFill>
                <a:latin typeface="Tabarra Sans Bold"/>
              </a:rPr>
              <a:t>AI &amp; BIG DATA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7FDF2"/>
        </a:solidFill>
      </p:bgPr>
    </p:bg>
    <p:spTree>
      <p:nvGrpSpPr>
        <p:cNvPr id="1" name=""/>
        <p:cNvGrpSpPr/>
        <p:nvPr/>
      </p:nvGrpSpPr>
      <p:grpSpPr>
        <a:xfrm>
          <a:off x="0" y="0"/>
          <a:ext cx="0" cy="0"/>
          <a:chOff x="0" y="0"/>
          <a:chExt cx="0" cy="0"/>
        </a:xfrm>
      </p:grpSpPr>
      <p:sp>
        <p:nvSpPr>
          <p:cNvPr name="Freeform 2" id="2"/>
          <p:cNvSpPr/>
          <p:nvPr/>
        </p:nvSpPr>
        <p:spPr>
          <a:xfrm flipH="false" flipV="false" rot="0">
            <a:off x="1380676" y="2483002"/>
            <a:ext cx="7153356" cy="5596600"/>
          </a:xfrm>
          <a:custGeom>
            <a:avLst/>
            <a:gdLst/>
            <a:ahLst/>
            <a:cxnLst/>
            <a:rect r="r" b="b" t="t" l="l"/>
            <a:pathLst>
              <a:path h="5596600" w="7153356">
                <a:moveTo>
                  <a:pt x="0" y="0"/>
                </a:moveTo>
                <a:lnTo>
                  <a:pt x="7153356" y="0"/>
                </a:lnTo>
                <a:lnTo>
                  <a:pt x="7153356" y="5596600"/>
                </a:lnTo>
                <a:lnTo>
                  <a:pt x="0" y="5596600"/>
                </a:lnTo>
                <a:lnTo>
                  <a:pt x="0" y="0"/>
                </a:lnTo>
                <a:close/>
              </a:path>
            </a:pathLst>
          </a:custGeom>
          <a:blipFill>
            <a:blip r:embed="rId3"/>
            <a:stretch>
              <a:fillRect l="0" t="0" r="0" b="0"/>
            </a:stretch>
          </a:blipFill>
        </p:spPr>
      </p:sp>
      <p:sp>
        <p:nvSpPr>
          <p:cNvPr name="TextBox 3" id="3"/>
          <p:cNvSpPr txBox="true"/>
          <p:nvPr/>
        </p:nvSpPr>
        <p:spPr>
          <a:xfrm rot="0">
            <a:off x="1028700" y="904875"/>
            <a:ext cx="15010663" cy="1336675"/>
          </a:xfrm>
          <a:prstGeom prst="rect">
            <a:avLst/>
          </a:prstGeom>
        </p:spPr>
        <p:txBody>
          <a:bodyPr anchor="t" rtlCol="false" tIns="0" lIns="0" bIns="0" rIns="0">
            <a:spAutoFit/>
          </a:bodyPr>
          <a:lstStyle/>
          <a:p>
            <a:pPr algn="l" marL="0" indent="0" lvl="0">
              <a:lnSpc>
                <a:spcPts val="9200"/>
              </a:lnSpc>
              <a:spcBef>
                <a:spcPct val="0"/>
              </a:spcBef>
            </a:pPr>
            <a:r>
              <a:rPr lang="en-US" sz="8000">
                <a:solidFill>
                  <a:srgbClr val="21488A"/>
                </a:solidFill>
                <a:latin typeface="Tabarra Sans Heavy"/>
              </a:rPr>
              <a:t>Evaluation</a:t>
            </a:r>
          </a:p>
        </p:txBody>
      </p:sp>
      <p:sp>
        <p:nvSpPr>
          <p:cNvPr name="TextBox 4" id="4"/>
          <p:cNvSpPr txBox="true"/>
          <p:nvPr/>
        </p:nvSpPr>
        <p:spPr>
          <a:xfrm rot="0">
            <a:off x="3878496" y="8244853"/>
            <a:ext cx="2730697" cy="344738"/>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C306D"/>
                </a:solidFill>
                <a:latin typeface="Tabarra Sans"/>
              </a:rPr>
              <a:t>Grafik evaluasi metrik</a:t>
            </a:r>
          </a:p>
        </p:txBody>
      </p:sp>
      <p:sp>
        <p:nvSpPr>
          <p:cNvPr name="TextBox 5" id="5"/>
          <p:cNvSpPr txBox="true"/>
          <p:nvPr/>
        </p:nvSpPr>
        <p:spPr>
          <a:xfrm rot="0">
            <a:off x="11298550" y="7734864"/>
            <a:ext cx="8665198" cy="344738"/>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C306D"/>
                </a:solidFill>
                <a:latin typeface="Tabarra Sans"/>
              </a:rPr>
              <a:t>Tain dan Test data untuk evaluasi</a:t>
            </a:r>
          </a:p>
        </p:txBody>
      </p:sp>
      <p:sp>
        <p:nvSpPr>
          <p:cNvPr name="TextBox 6" id="6"/>
          <p:cNvSpPr txBox="true"/>
          <p:nvPr/>
        </p:nvSpPr>
        <p:spPr>
          <a:xfrm rot="0">
            <a:off x="9716278" y="3505401"/>
            <a:ext cx="6914230" cy="1529080"/>
          </a:xfrm>
          <a:prstGeom prst="rect">
            <a:avLst/>
          </a:prstGeom>
        </p:spPr>
        <p:txBody>
          <a:bodyPr anchor="t" rtlCol="false" tIns="0" lIns="0" bIns="0" rIns="0">
            <a:spAutoFit/>
          </a:bodyPr>
          <a:lstStyle/>
          <a:p>
            <a:pPr algn="l">
              <a:lnSpc>
                <a:spcPts val="3919"/>
              </a:lnSpc>
            </a:pPr>
            <a:r>
              <a:rPr lang="en-US" sz="2799" spc="-83">
                <a:solidFill>
                  <a:srgbClr val="0C306D"/>
                </a:solidFill>
                <a:latin typeface="Tabarra Sans"/>
              </a:rPr>
              <a:t>RMSE: 797.1945142898319 </a:t>
            </a:r>
          </a:p>
          <a:p>
            <a:pPr algn="l">
              <a:lnSpc>
                <a:spcPts val="3919"/>
              </a:lnSpc>
            </a:pPr>
            <a:r>
              <a:rPr lang="en-US" sz="2799" spc="-83">
                <a:solidFill>
                  <a:srgbClr val="0C306D"/>
                </a:solidFill>
                <a:latin typeface="Tabarra Sans"/>
              </a:rPr>
              <a:t>MSE: 635519.093613801 </a:t>
            </a:r>
          </a:p>
          <a:p>
            <a:pPr algn="l" marL="0" indent="0" lvl="0">
              <a:lnSpc>
                <a:spcPts val="3919"/>
              </a:lnSpc>
            </a:pPr>
            <a:r>
              <a:rPr lang="en-US" sz="2799" spc="-83">
                <a:solidFill>
                  <a:srgbClr val="0C306D"/>
                </a:solidFill>
                <a:latin typeface="Tabarra Sans"/>
              </a:rPr>
              <a:t>MAE: 635.4310389267673</a:t>
            </a:r>
          </a:p>
        </p:txBody>
      </p:sp>
      <p:sp>
        <p:nvSpPr>
          <p:cNvPr name="TextBox 7" id="7"/>
          <p:cNvSpPr txBox="true"/>
          <p:nvPr/>
        </p:nvSpPr>
        <p:spPr>
          <a:xfrm rot="0">
            <a:off x="12582248" y="2843480"/>
            <a:ext cx="6914230" cy="538480"/>
          </a:xfrm>
          <a:prstGeom prst="rect">
            <a:avLst/>
          </a:prstGeom>
        </p:spPr>
        <p:txBody>
          <a:bodyPr anchor="t" rtlCol="false" tIns="0" lIns="0" bIns="0" rIns="0">
            <a:spAutoFit/>
          </a:bodyPr>
          <a:lstStyle/>
          <a:p>
            <a:pPr algn="l" marL="0" indent="0" lvl="0">
              <a:lnSpc>
                <a:spcPts val="3919"/>
              </a:lnSpc>
            </a:pPr>
            <a:r>
              <a:rPr lang="en-US" sz="2799" spc="-83">
                <a:solidFill>
                  <a:srgbClr val="0C306D"/>
                </a:solidFill>
                <a:latin typeface="Tabarra Sans Bold"/>
              </a:rPr>
              <a:t>Train Data</a:t>
            </a:r>
          </a:p>
        </p:txBody>
      </p:sp>
      <p:sp>
        <p:nvSpPr>
          <p:cNvPr name="TextBox 8" id="8"/>
          <p:cNvSpPr txBox="true"/>
          <p:nvPr/>
        </p:nvSpPr>
        <p:spPr>
          <a:xfrm rot="0">
            <a:off x="9716278" y="5820612"/>
            <a:ext cx="6914230" cy="1529080"/>
          </a:xfrm>
          <a:prstGeom prst="rect">
            <a:avLst/>
          </a:prstGeom>
        </p:spPr>
        <p:txBody>
          <a:bodyPr anchor="t" rtlCol="false" tIns="0" lIns="0" bIns="0" rIns="0">
            <a:spAutoFit/>
          </a:bodyPr>
          <a:lstStyle/>
          <a:p>
            <a:pPr algn="l">
              <a:lnSpc>
                <a:spcPts val="3919"/>
              </a:lnSpc>
            </a:pPr>
            <a:r>
              <a:rPr lang="en-US" sz="2799" spc="-83">
                <a:solidFill>
                  <a:srgbClr val="0C306D"/>
                </a:solidFill>
                <a:latin typeface="Tabarra Sans"/>
              </a:rPr>
              <a:t>RMSE: 797.1945142898319 </a:t>
            </a:r>
          </a:p>
          <a:p>
            <a:pPr algn="l">
              <a:lnSpc>
                <a:spcPts val="3919"/>
              </a:lnSpc>
            </a:pPr>
            <a:r>
              <a:rPr lang="en-US" sz="2799" spc="-83">
                <a:solidFill>
                  <a:srgbClr val="0C306D"/>
                </a:solidFill>
                <a:latin typeface="Tabarra Sans"/>
              </a:rPr>
              <a:t>MSE: 635519.093613801 </a:t>
            </a:r>
          </a:p>
          <a:p>
            <a:pPr algn="l" marL="0" indent="0" lvl="0">
              <a:lnSpc>
                <a:spcPts val="3919"/>
              </a:lnSpc>
            </a:pPr>
            <a:r>
              <a:rPr lang="en-US" sz="2799" spc="-83">
                <a:solidFill>
                  <a:srgbClr val="0C306D"/>
                </a:solidFill>
                <a:latin typeface="Tabarra Sans"/>
              </a:rPr>
              <a:t>MAE: 635.4310389267673</a:t>
            </a:r>
          </a:p>
        </p:txBody>
      </p:sp>
      <p:sp>
        <p:nvSpPr>
          <p:cNvPr name="TextBox 9" id="9"/>
          <p:cNvSpPr txBox="true"/>
          <p:nvPr/>
        </p:nvSpPr>
        <p:spPr>
          <a:xfrm rot="0">
            <a:off x="12582248" y="5158307"/>
            <a:ext cx="6914230" cy="538480"/>
          </a:xfrm>
          <a:prstGeom prst="rect">
            <a:avLst/>
          </a:prstGeom>
        </p:spPr>
        <p:txBody>
          <a:bodyPr anchor="t" rtlCol="false" tIns="0" lIns="0" bIns="0" rIns="0">
            <a:spAutoFit/>
          </a:bodyPr>
          <a:lstStyle/>
          <a:p>
            <a:pPr algn="l" marL="0" indent="0" lvl="0">
              <a:lnSpc>
                <a:spcPts val="3919"/>
              </a:lnSpc>
            </a:pPr>
            <a:r>
              <a:rPr lang="en-US" sz="2799" spc="-83">
                <a:solidFill>
                  <a:srgbClr val="0C306D"/>
                </a:solidFill>
                <a:latin typeface="Tabarra Sans Bold"/>
              </a:rPr>
              <a:t>Test Data</a:t>
            </a:r>
          </a:p>
        </p:txBody>
      </p:sp>
      <p:grpSp>
        <p:nvGrpSpPr>
          <p:cNvPr name="Group 10" id="10"/>
          <p:cNvGrpSpPr/>
          <p:nvPr/>
        </p:nvGrpSpPr>
        <p:grpSpPr>
          <a:xfrm rot="0">
            <a:off x="1028700" y="9239250"/>
            <a:ext cx="16234286" cy="591268"/>
            <a:chOff x="0" y="0"/>
            <a:chExt cx="21645714" cy="788357"/>
          </a:xfrm>
        </p:grpSpPr>
        <p:sp>
          <p:nvSpPr>
            <p:cNvPr name="TextBox 11" id="11"/>
            <p:cNvSpPr txBox="true"/>
            <p:nvPr/>
          </p:nvSpPr>
          <p:spPr>
            <a:xfrm rot="0">
              <a:off x="10125789" y="354017"/>
              <a:ext cx="4699511"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rPr>
                <a:t>AI &amp; BIG DATA</a:t>
              </a:r>
            </a:p>
          </p:txBody>
        </p:sp>
        <p:sp>
          <p:nvSpPr>
            <p:cNvPr name="TextBox 12" id="12"/>
            <p:cNvSpPr txBox="true"/>
            <p:nvPr/>
          </p:nvSpPr>
          <p:spPr>
            <a:xfrm rot="0">
              <a:off x="16946204" y="354017"/>
              <a:ext cx="4699511" cy="434340"/>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C306D"/>
                  </a:solidFill>
                  <a:latin typeface="Tabarra Sans"/>
                </a:rPr>
                <a:t>9</a:t>
              </a:r>
            </a:p>
          </p:txBody>
        </p:sp>
        <p:sp>
          <p:nvSpPr>
            <p:cNvPr name="TextBox 13" id="13"/>
            <p:cNvSpPr txBox="true"/>
            <p:nvPr/>
          </p:nvSpPr>
          <p:spPr>
            <a:xfrm rot="0">
              <a:off x="0" y="354017"/>
              <a:ext cx="4660998"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Bold"/>
                </a:rPr>
                <a:t>KELOMPOK 2</a:t>
              </a:r>
            </a:p>
          </p:txBody>
        </p:sp>
        <p:sp>
          <p:nvSpPr>
            <p:cNvPr name="AutoShape 14" id="14"/>
            <p:cNvSpPr/>
            <p:nvPr/>
          </p:nvSpPr>
          <p:spPr>
            <a:xfrm>
              <a:off x="0" y="12700"/>
              <a:ext cx="21640800" cy="0"/>
            </a:xfrm>
            <a:prstGeom prst="line">
              <a:avLst/>
            </a:prstGeom>
            <a:ln cap="flat" w="25400">
              <a:solidFill>
                <a:srgbClr val="21488A"/>
              </a:solidFill>
              <a:prstDash val="solid"/>
              <a:headEnd type="none" len="sm" w="sm"/>
              <a:tailEnd type="none" len="sm" w="sm"/>
            </a:ln>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7FDF2"/>
        </a:solidFill>
      </p:bgPr>
    </p:bg>
    <p:spTree>
      <p:nvGrpSpPr>
        <p:cNvPr id="1" name=""/>
        <p:cNvGrpSpPr/>
        <p:nvPr/>
      </p:nvGrpSpPr>
      <p:grpSpPr>
        <a:xfrm>
          <a:off x="0" y="0"/>
          <a:ext cx="0" cy="0"/>
          <a:chOff x="0" y="0"/>
          <a:chExt cx="0" cy="0"/>
        </a:xfrm>
      </p:grpSpPr>
      <p:sp>
        <p:nvSpPr>
          <p:cNvPr name="Freeform 2" id="2"/>
          <p:cNvSpPr/>
          <p:nvPr/>
        </p:nvSpPr>
        <p:spPr>
          <a:xfrm flipH="false" flipV="false" rot="0">
            <a:off x="1320890" y="2463725"/>
            <a:ext cx="15649906" cy="5814721"/>
          </a:xfrm>
          <a:custGeom>
            <a:avLst/>
            <a:gdLst/>
            <a:ahLst/>
            <a:cxnLst/>
            <a:rect r="r" b="b" t="t" l="l"/>
            <a:pathLst>
              <a:path h="5814721" w="15649906">
                <a:moveTo>
                  <a:pt x="0" y="0"/>
                </a:moveTo>
                <a:lnTo>
                  <a:pt x="15649906" y="0"/>
                </a:lnTo>
                <a:lnTo>
                  <a:pt x="15649906" y="5814721"/>
                </a:lnTo>
                <a:lnTo>
                  <a:pt x="0" y="5814721"/>
                </a:lnTo>
                <a:lnTo>
                  <a:pt x="0" y="0"/>
                </a:lnTo>
                <a:close/>
              </a:path>
            </a:pathLst>
          </a:custGeom>
          <a:blipFill>
            <a:blip r:embed="rId3"/>
            <a:stretch>
              <a:fillRect l="0" t="0" r="0" b="0"/>
            </a:stretch>
          </a:blipFill>
        </p:spPr>
      </p:sp>
      <p:sp>
        <p:nvSpPr>
          <p:cNvPr name="TextBox 3" id="3"/>
          <p:cNvSpPr txBox="true"/>
          <p:nvPr/>
        </p:nvSpPr>
        <p:spPr>
          <a:xfrm rot="0">
            <a:off x="1028700" y="904875"/>
            <a:ext cx="15010663" cy="1336675"/>
          </a:xfrm>
          <a:prstGeom prst="rect">
            <a:avLst/>
          </a:prstGeom>
        </p:spPr>
        <p:txBody>
          <a:bodyPr anchor="t" rtlCol="false" tIns="0" lIns="0" bIns="0" rIns="0">
            <a:spAutoFit/>
          </a:bodyPr>
          <a:lstStyle/>
          <a:p>
            <a:pPr algn="l" marL="0" indent="0" lvl="0">
              <a:lnSpc>
                <a:spcPts val="9200"/>
              </a:lnSpc>
              <a:spcBef>
                <a:spcPct val="0"/>
              </a:spcBef>
            </a:pPr>
            <a:r>
              <a:rPr lang="en-US" sz="8000">
                <a:solidFill>
                  <a:srgbClr val="21488A"/>
                </a:solidFill>
                <a:latin typeface="Tabarra Sans Heavy"/>
              </a:rPr>
              <a:t>Evaluation</a:t>
            </a:r>
          </a:p>
        </p:txBody>
      </p:sp>
      <p:sp>
        <p:nvSpPr>
          <p:cNvPr name="TextBox 4" id="4"/>
          <p:cNvSpPr txBox="true"/>
          <p:nvPr/>
        </p:nvSpPr>
        <p:spPr>
          <a:xfrm rot="0">
            <a:off x="6910442" y="8421321"/>
            <a:ext cx="8665198" cy="344738"/>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C306D"/>
                </a:solidFill>
                <a:latin typeface="Tabarra Sans"/>
              </a:rPr>
              <a:t>Perbandingan antara close price vs predicted close</a:t>
            </a:r>
          </a:p>
        </p:txBody>
      </p:sp>
      <p:grpSp>
        <p:nvGrpSpPr>
          <p:cNvPr name="Group 5" id="5"/>
          <p:cNvGrpSpPr/>
          <p:nvPr/>
        </p:nvGrpSpPr>
        <p:grpSpPr>
          <a:xfrm rot="0">
            <a:off x="1028700" y="9239250"/>
            <a:ext cx="16234286" cy="591268"/>
            <a:chOff x="0" y="0"/>
            <a:chExt cx="21645714" cy="788357"/>
          </a:xfrm>
        </p:grpSpPr>
        <p:sp>
          <p:nvSpPr>
            <p:cNvPr name="TextBox 6" id="6"/>
            <p:cNvSpPr txBox="true"/>
            <p:nvPr/>
          </p:nvSpPr>
          <p:spPr>
            <a:xfrm rot="0">
              <a:off x="10125789" y="354017"/>
              <a:ext cx="4699511"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rPr>
                <a:t>AI &amp; BIG DATA</a:t>
              </a:r>
            </a:p>
          </p:txBody>
        </p:sp>
        <p:sp>
          <p:nvSpPr>
            <p:cNvPr name="TextBox 7" id="7"/>
            <p:cNvSpPr txBox="true"/>
            <p:nvPr/>
          </p:nvSpPr>
          <p:spPr>
            <a:xfrm rot="0">
              <a:off x="16946204" y="354017"/>
              <a:ext cx="4699511" cy="434340"/>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C306D"/>
                  </a:solidFill>
                  <a:latin typeface="Tabarra Sans"/>
                </a:rPr>
                <a:t>10</a:t>
              </a:r>
            </a:p>
          </p:txBody>
        </p:sp>
        <p:sp>
          <p:nvSpPr>
            <p:cNvPr name="TextBox 8" id="8"/>
            <p:cNvSpPr txBox="true"/>
            <p:nvPr/>
          </p:nvSpPr>
          <p:spPr>
            <a:xfrm rot="0">
              <a:off x="0" y="354017"/>
              <a:ext cx="4660998"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Bold"/>
                </a:rPr>
                <a:t>KELOMPOK 2</a:t>
              </a:r>
            </a:p>
          </p:txBody>
        </p:sp>
        <p:sp>
          <p:nvSpPr>
            <p:cNvPr name="AutoShape 9" id="9"/>
            <p:cNvSpPr/>
            <p:nvPr/>
          </p:nvSpPr>
          <p:spPr>
            <a:xfrm>
              <a:off x="0" y="12700"/>
              <a:ext cx="21640800" cy="0"/>
            </a:xfrm>
            <a:prstGeom prst="line">
              <a:avLst/>
            </a:prstGeom>
            <a:ln cap="flat" w="25400">
              <a:solidFill>
                <a:srgbClr val="21488A"/>
              </a:solidFill>
              <a:prstDash val="solid"/>
              <a:headEnd type="none" len="sm" w="sm"/>
              <a:tailEnd type="none" len="sm" w="sm"/>
            </a:ln>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7FDF2"/>
        </a:solidFill>
      </p:bgPr>
    </p:bg>
    <p:spTree>
      <p:nvGrpSpPr>
        <p:cNvPr id="1" name=""/>
        <p:cNvGrpSpPr/>
        <p:nvPr/>
      </p:nvGrpSpPr>
      <p:grpSpPr>
        <a:xfrm>
          <a:off x="0" y="0"/>
          <a:ext cx="0" cy="0"/>
          <a:chOff x="0" y="0"/>
          <a:chExt cx="0" cy="0"/>
        </a:xfrm>
      </p:grpSpPr>
      <p:sp>
        <p:nvSpPr>
          <p:cNvPr name="Freeform 2" id="2"/>
          <p:cNvSpPr/>
          <p:nvPr/>
        </p:nvSpPr>
        <p:spPr>
          <a:xfrm flipH="false" flipV="false" rot="0">
            <a:off x="1410198" y="2465799"/>
            <a:ext cx="7123834" cy="5807473"/>
          </a:xfrm>
          <a:custGeom>
            <a:avLst/>
            <a:gdLst/>
            <a:ahLst/>
            <a:cxnLst/>
            <a:rect r="r" b="b" t="t" l="l"/>
            <a:pathLst>
              <a:path h="5807473" w="7123834">
                <a:moveTo>
                  <a:pt x="0" y="0"/>
                </a:moveTo>
                <a:lnTo>
                  <a:pt x="7123834" y="0"/>
                </a:lnTo>
                <a:lnTo>
                  <a:pt x="7123834" y="5807473"/>
                </a:lnTo>
                <a:lnTo>
                  <a:pt x="0" y="5807473"/>
                </a:lnTo>
                <a:lnTo>
                  <a:pt x="0" y="0"/>
                </a:lnTo>
                <a:close/>
              </a:path>
            </a:pathLst>
          </a:custGeom>
          <a:blipFill>
            <a:blip r:embed="rId3"/>
            <a:stretch>
              <a:fillRect l="0" t="0" r="0" b="0"/>
            </a:stretch>
          </a:blipFill>
        </p:spPr>
      </p:sp>
      <p:sp>
        <p:nvSpPr>
          <p:cNvPr name="Freeform 3" id="3"/>
          <p:cNvSpPr/>
          <p:nvPr/>
        </p:nvSpPr>
        <p:spPr>
          <a:xfrm flipH="false" flipV="false" rot="0">
            <a:off x="9450198" y="2465799"/>
            <a:ext cx="7123834" cy="5807473"/>
          </a:xfrm>
          <a:custGeom>
            <a:avLst/>
            <a:gdLst/>
            <a:ahLst/>
            <a:cxnLst/>
            <a:rect r="r" b="b" t="t" l="l"/>
            <a:pathLst>
              <a:path h="5807473" w="7123834">
                <a:moveTo>
                  <a:pt x="0" y="0"/>
                </a:moveTo>
                <a:lnTo>
                  <a:pt x="7123834" y="0"/>
                </a:lnTo>
                <a:lnTo>
                  <a:pt x="7123834" y="5807473"/>
                </a:lnTo>
                <a:lnTo>
                  <a:pt x="0" y="5807473"/>
                </a:lnTo>
                <a:lnTo>
                  <a:pt x="0" y="0"/>
                </a:lnTo>
                <a:close/>
              </a:path>
            </a:pathLst>
          </a:custGeom>
          <a:blipFill>
            <a:blip r:embed="rId4"/>
            <a:stretch>
              <a:fillRect l="0" t="0" r="0" b="0"/>
            </a:stretch>
          </a:blipFill>
        </p:spPr>
      </p:sp>
      <p:sp>
        <p:nvSpPr>
          <p:cNvPr name="TextBox 4" id="4"/>
          <p:cNvSpPr txBox="true"/>
          <p:nvPr/>
        </p:nvSpPr>
        <p:spPr>
          <a:xfrm rot="0">
            <a:off x="1028700" y="904875"/>
            <a:ext cx="15010663" cy="1336675"/>
          </a:xfrm>
          <a:prstGeom prst="rect">
            <a:avLst/>
          </a:prstGeom>
        </p:spPr>
        <p:txBody>
          <a:bodyPr anchor="t" rtlCol="false" tIns="0" lIns="0" bIns="0" rIns="0">
            <a:spAutoFit/>
          </a:bodyPr>
          <a:lstStyle/>
          <a:p>
            <a:pPr algn="l" marL="0" indent="0" lvl="0">
              <a:lnSpc>
                <a:spcPts val="9200"/>
              </a:lnSpc>
              <a:spcBef>
                <a:spcPct val="0"/>
              </a:spcBef>
            </a:pPr>
            <a:r>
              <a:rPr lang="en-US" sz="8000">
                <a:solidFill>
                  <a:srgbClr val="21488A"/>
                </a:solidFill>
                <a:latin typeface="Tabarra Sans Heavy"/>
              </a:rPr>
              <a:t>Prediction</a:t>
            </a:r>
          </a:p>
        </p:txBody>
      </p:sp>
      <p:sp>
        <p:nvSpPr>
          <p:cNvPr name="TextBox 5" id="5"/>
          <p:cNvSpPr txBox="true"/>
          <p:nvPr/>
        </p:nvSpPr>
        <p:spPr>
          <a:xfrm rot="0">
            <a:off x="2286434" y="8425672"/>
            <a:ext cx="8665198" cy="344738"/>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C306D"/>
                </a:solidFill>
                <a:latin typeface="Tabarra Sans"/>
              </a:rPr>
              <a:t>Perbandingan 15 hari terakhir close price dan prediksi</a:t>
            </a:r>
          </a:p>
        </p:txBody>
      </p:sp>
      <p:sp>
        <p:nvSpPr>
          <p:cNvPr name="TextBox 6" id="6"/>
          <p:cNvSpPr txBox="true"/>
          <p:nvPr/>
        </p:nvSpPr>
        <p:spPr>
          <a:xfrm rot="0">
            <a:off x="10951632" y="8425672"/>
            <a:ext cx="8665198" cy="344738"/>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C306D"/>
                </a:solidFill>
                <a:latin typeface="Tabarra Sans"/>
              </a:rPr>
              <a:t>Grafik closing stock price dengan prediksi</a:t>
            </a:r>
          </a:p>
        </p:txBody>
      </p:sp>
      <p:grpSp>
        <p:nvGrpSpPr>
          <p:cNvPr name="Group 7" id="7"/>
          <p:cNvGrpSpPr/>
          <p:nvPr/>
        </p:nvGrpSpPr>
        <p:grpSpPr>
          <a:xfrm rot="0">
            <a:off x="1028700" y="9239250"/>
            <a:ext cx="16234286" cy="591268"/>
            <a:chOff x="0" y="0"/>
            <a:chExt cx="21645714" cy="788357"/>
          </a:xfrm>
        </p:grpSpPr>
        <p:sp>
          <p:nvSpPr>
            <p:cNvPr name="TextBox 8" id="8"/>
            <p:cNvSpPr txBox="true"/>
            <p:nvPr/>
          </p:nvSpPr>
          <p:spPr>
            <a:xfrm rot="0">
              <a:off x="10125789" y="354017"/>
              <a:ext cx="4699511"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rPr>
                <a:t>AI &amp; BIG DATA</a:t>
              </a:r>
            </a:p>
          </p:txBody>
        </p:sp>
        <p:sp>
          <p:nvSpPr>
            <p:cNvPr name="TextBox 9" id="9"/>
            <p:cNvSpPr txBox="true"/>
            <p:nvPr/>
          </p:nvSpPr>
          <p:spPr>
            <a:xfrm rot="0">
              <a:off x="16946204" y="354017"/>
              <a:ext cx="4699511" cy="434340"/>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C306D"/>
                  </a:solidFill>
                  <a:latin typeface="Tabarra Sans"/>
                </a:rPr>
                <a:t>11</a:t>
              </a:r>
            </a:p>
          </p:txBody>
        </p:sp>
        <p:sp>
          <p:nvSpPr>
            <p:cNvPr name="TextBox 10" id="10"/>
            <p:cNvSpPr txBox="true"/>
            <p:nvPr/>
          </p:nvSpPr>
          <p:spPr>
            <a:xfrm rot="0">
              <a:off x="0" y="354017"/>
              <a:ext cx="4660998"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Bold"/>
                </a:rPr>
                <a:t>KELOMPOK 2</a:t>
              </a:r>
            </a:p>
          </p:txBody>
        </p:sp>
        <p:sp>
          <p:nvSpPr>
            <p:cNvPr name="AutoShape 11" id="11"/>
            <p:cNvSpPr/>
            <p:nvPr/>
          </p:nvSpPr>
          <p:spPr>
            <a:xfrm>
              <a:off x="0" y="12700"/>
              <a:ext cx="21640800" cy="0"/>
            </a:xfrm>
            <a:prstGeom prst="line">
              <a:avLst/>
            </a:prstGeom>
            <a:ln cap="flat" w="25400">
              <a:solidFill>
                <a:srgbClr val="21488A"/>
              </a:solidFill>
              <a:prstDash val="solid"/>
              <a:headEnd type="none" len="sm" w="sm"/>
              <a:tailEnd type="none" len="sm" w="sm"/>
            </a:ln>
          </p:spPr>
        </p:sp>
      </p:grpSp>
    </p:spTree>
  </p:cSld>
  <p:clrMapOvr>
    <a:masterClrMapping/>
  </p:clrMapOvr>
</p:sld>
</file>

<file path=ppt/slides/slide13.xml><?xml version="1.0" encoding="utf-8"?>
<p:sld xmlns:p="http://schemas.openxmlformats.org/presentationml/2006/main" xmlns:a="http://schemas.openxmlformats.org/drawingml/2006/main">
  <p:cSld>
    <p:bg>
      <p:bgPr>
        <a:solidFill>
          <a:srgbClr val="F7FDF2"/>
        </a:solidFill>
      </p:bgPr>
    </p:bg>
    <p:spTree>
      <p:nvGrpSpPr>
        <p:cNvPr id="1" name=""/>
        <p:cNvGrpSpPr/>
        <p:nvPr/>
      </p:nvGrpSpPr>
      <p:grpSpPr>
        <a:xfrm>
          <a:off x="0" y="0"/>
          <a:ext cx="0" cy="0"/>
          <a:chOff x="0" y="0"/>
          <a:chExt cx="0" cy="0"/>
        </a:xfrm>
      </p:grpSpPr>
      <p:sp>
        <p:nvSpPr>
          <p:cNvPr name="TextBox 2" id="2"/>
          <p:cNvSpPr txBox="true"/>
          <p:nvPr/>
        </p:nvSpPr>
        <p:spPr>
          <a:xfrm rot="0">
            <a:off x="6134511" y="3806825"/>
            <a:ext cx="15010663" cy="1336675"/>
          </a:xfrm>
          <a:prstGeom prst="rect">
            <a:avLst/>
          </a:prstGeom>
        </p:spPr>
        <p:txBody>
          <a:bodyPr anchor="t" rtlCol="false" tIns="0" lIns="0" bIns="0" rIns="0">
            <a:spAutoFit/>
          </a:bodyPr>
          <a:lstStyle/>
          <a:p>
            <a:pPr algn="l" marL="0" indent="0" lvl="0">
              <a:lnSpc>
                <a:spcPts val="9200"/>
              </a:lnSpc>
              <a:spcBef>
                <a:spcPct val="0"/>
              </a:spcBef>
            </a:pPr>
            <a:r>
              <a:rPr lang="en-US" sz="8000">
                <a:solidFill>
                  <a:srgbClr val="21488A"/>
                </a:solidFill>
                <a:latin typeface="Tabarra Sans Heavy"/>
              </a:rPr>
              <a:t>Kesimpulan</a:t>
            </a:r>
          </a:p>
        </p:txBody>
      </p:sp>
      <p:grpSp>
        <p:nvGrpSpPr>
          <p:cNvPr name="Group 3" id="3"/>
          <p:cNvGrpSpPr/>
          <p:nvPr/>
        </p:nvGrpSpPr>
        <p:grpSpPr>
          <a:xfrm rot="0">
            <a:off x="1028700" y="9239250"/>
            <a:ext cx="16234286" cy="591268"/>
            <a:chOff x="0" y="0"/>
            <a:chExt cx="21645714" cy="788357"/>
          </a:xfrm>
        </p:grpSpPr>
        <p:sp>
          <p:nvSpPr>
            <p:cNvPr name="TextBox 4" id="4"/>
            <p:cNvSpPr txBox="true"/>
            <p:nvPr/>
          </p:nvSpPr>
          <p:spPr>
            <a:xfrm rot="0">
              <a:off x="10125789" y="354017"/>
              <a:ext cx="4699511"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rPr>
                <a:t>AI &amp; BIG DATA</a:t>
              </a:r>
            </a:p>
          </p:txBody>
        </p:sp>
        <p:sp>
          <p:nvSpPr>
            <p:cNvPr name="TextBox 5" id="5"/>
            <p:cNvSpPr txBox="true"/>
            <p:nvPr/>
          </p:nvSpPr>
          <p:spPr>
            <a:xfrm rot="0">
              <a:off x="16946204" y="354017"/>
              <a:ext cx="4699511" cy="434340"/>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C306D"/>
                  </a:solidFill>
                  <a:latin typeface="Tabarra Sans"/>
                </a:rPr>
                <a:t>12</a:t>
              </a:r>
            </a:p>
          </p:txBody>
        </p:sp>
        <p:sp>
          <p:nvSpPr>
            <p:cNvPr name="TextBox 6" id="6"/>
            <p:cNvSpPr txBox="true"/>
            <p:nvPr/>
          </p:nvSpPr>
          <p:spPr>
            <a:xfrm rot="0">
              <a:off x="0" y="354017"/>
              <a:ext cx="4660998"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Bold"/>
                </a:rPr>
                <a:t>KELOMPOK 2</a:t>
              </a:r>
            </a:p>
          </p:txBody>
        </p:sp>
        <p:sp>
          <p:nvSpPr>
            <p:cNvPr name="AutoShape 7" id="7"/>
            <p:cNvSpPr/>
            <p:nvPr/>
          </p:nvSpPr>
          <p:spPr>
            <a:xfrm>
              <a:off x="0" y="12700"/>
              <a:ext cx="21640800" cy="0"/>
            </a:xfrm>
            <a:prstGeom prst="line">
              <a:avLst/>
            </a:prstGeom>
            <a:ln cap="flat" w="25400">
              <a:solidFill>
                <a:srgbClr val="21488A"/>
              </a:solidFill>
              <a:prstDash val="solid"/>
              <a:headEnd type="none" len="sm" w="sm"/>
              <a:tailEnd type="none" len="sm" w="sm"/>
            </a:ln>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73E491"/>
        </a:solidFill>
      </p:bgPr>
    </p:bg>
    <p:spTree>
      <p:nvGrpSpPr>
        <p:cNvPr id="1" name=""/>
        <p:cNvGrpSpPr/>
        <p:nvPr/>
      </p:nvGrpSpPr>
      <p:grpSpPr>
        <a:xfrm>
          <a:off x="0" y="0"/>
          <a:ext cx="0" cy="0"/>
          <a:chOff x="0" y="0"/>
          <a:chExt cx="0" cy="0"/>
        </a:xfrm>
      </p:grpSpPr>
      <p:sp>
        <p:nvSpPr>
          <p:cNvPr name="Freeform 2" id="2"/>
          <p:cNvSpPr/>
          <p:nvPr/>
        </p:nvSpPr>
        <p:spPr>
          <a:xfrm flipH="false" flipV="false" rot="0">
            <a:off x="6715125" y="-2935806"/>
            <a:ext cx="10544271" cy="10544271"/>
          </a:xfrm>
          <a:custGeom>
            <a:avLst/>
            <a:gdLst/>
            <a:ahLst/>
            <a:cxnLst/>
            <a:rect r="r" b="b" t="t" l="l"/>
            <a:pathLst>
              <a:path h="10544271" w="10544271">
                <a:moveTo>
                  <a:pt x="0" y="0"/>
                </a:moveTo>
                <a:lnTo>
                  <a:pt x="10544272" y="0"/>
                </a:lnTo>
                <a:lnTo>
                  <a:pt x="10544272" y="10544271"/>
                </a:lnTo>
                <a:lnTo>
                  <a:pt x="0" y="10544271"/>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3554243" y="2477534"/>
            <a:ext cx="11179513" cy="5130931"/>
          </a:xfrm>
          <a:prstGeom prst="rect">
            <a:avLst/>
          </a:prstGeom>
        </p:spPr>
        <p:txBody>
          <a:bodyPr anchor="t" rtlCol="false" tIns="0" lIns="0" bIns="0" rIns="0">
            <a:spAutoFit/>
          </a:bodyPr>
          <a:lstStyle/>
          <a:p>
            <a:pPr algn="ctr">
              <a:lnSpc>
                <a:spcPts val="18711"/>
              </a:lnSpc>
            </a:pPr>
            <a:r>
              <a:rPr lang="en-US" sz="17010">
                <a:solidFill>
                  <a:srgbClr val="21488A"/>
                </a:solidFill>
                <a:latin typeface="Tabarra Sans Heavy"/>
              </a:rPr>
              <a:t>Terima Kasih</a:t>
            </a:r>
          </a:p>
        </p:txBody>
      </p:sp>
      <p:sp>
        <p:nvSpPr>
          <p:cNvPr name="AutoShape 4" id="4"/>
          <p:cNvSpPr/>
          <p:nvPr/>
        </p:nvSpPr>
        <p:spPr>
          <a:xfrm flipV="true">
            <a:off x="1028700" y="9248775"/>
            <a:ext cx="16230697" cy="0"/>
          </a:xfrm>
          <a:prstGeom prst="line">
            <a:avLst/>
          </a:prstGeom>
          <a:ln cap="flat" w="19050">
            <a:solidFill>
              <a:srgbClr val="F7FDF2"/>
            </a:solidFill>
            <a:prstDash val="solid"/>
            <a:headEnd type="none" len="sm" w="sm"/>
            <a:tailEnd type="none" len="sm" w="sm"/>
          </a:ln>
        </p:spPr>
      </p:sp>
      <p:sp>
        <p:nvSpPr>
          <p:cNvPr name="TextBox 5" id="5"/>
          <p:cNvSpPr txBox="true"/>
          <p:nvPr/>
        </p:nvSpPr>
        <p:spPr>
          <a:xfrm rot="0">
            <a:off x="2154698" y="8552643"/>
            <a:ext cx="3495749" cy="469900"/>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21488A"/>
                </a:solidFill>
                <a:latin typeface="Tabarra Sans"/>
              </a:rPr>
              <a:t>KELOMPOK 2</a:t>
            </a:r>
          </a:p>
        </p:txBody>
      </p:sp>
      <p:sp>
        <p:nvSpPr>
          <p:cNvPr name="TextBox 6" id="6"/>
          <p:cNvSpPr txBox="true"/>
          <p:nvPr/>
        </p:nvSpPr>
        <p:spPr>
          <a:xfrm rot="0">
            <a:off x="1028700" y="8552643"/>
            <a:ext cx="994191" cy="469900"/>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21488A"/>
                </a:solidFill>
                <a:latin typeface="Tabarra Sans Bold"/>
              </a:rPr>
              <a:t>OLEH </a:t>
            </a:r>
          </a:p>
        </p:txBody>
      </p:sp>
      <p:sp>
        <p:nvSpPr>
          <p:cNvPr name="TextBox 7" id="7"/>
          <p:cNvSpPr txBox="true"/>
          <p:nvPr/>
        </p:nvSpPr>
        <p:spPr>
          <a:xfrm rot="0">
            <a:off x="15511522" y="8734253"/>
            <a:ext cx="3495749" cy="344805"/>
          </a:xfrm>
          <a:prstGeom prst="rect">
            <a:avLst/>
          </a:prstGeom>
        </p:spPr>
        <p:txBody>
          <a:bodyPr anchor="t" rtlCol="false" tIns="0" lIns="0" bIns="0" rIns="0">
            <a:spAutoFit/>
          </a:bodyPr>
          <a:lstStyle/>
          <a:p>
            <a:pPr algn="l" marL="0" indent="0" lvl="0">
              <a:lnSpc>
                <a:spcPts val="2519"/>
              </a:lnSpc>
              <a:spcBef>
                <a:spcPct val="0"/>
              </a:spcBef>
            </a:pPr>
            <a:r>
              <a:rPr lang="en-US" sz="1799">
                <a:solidFill>
                  <a:srgbClr val="21488A"/>
                </a:solidFill>
                <a:latin typeface="Tabarra Sans Bold"/>
              </a:rPr>
              <a:t>AI &amp; BIG DATA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1488A"/>
        </a:solidFill>
      </p:bgPr>
    </p:bg>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4"/>
            <p:extLst>
              <p:ext uri="{DAA4B4D4-6D71-4841-9C94-3DE7FCFB9230}">
                <p14:media xmlns:p14="http://schemas.microsoft.com/office/powerpoint/2010/main" r:embed="rId5"/>
              </p:ext>
            </p:extLst>
          </p:nvPr>
        </p:nvPicPr>
        <p:blipFill>
          <a:blip r:embed="rId3"/>
          <a:srcRect l="15567" t="19130" r="13151" b="24238"/>
          <a:stretch>
            <a:fillRect/>
          </a:stretch>
        </p:blipFill>
        <p:spPr>
          <a:xfrm flipH="false" flipV="false" rot="0">
            <a:off x="6820192" y="3217603"/>
            <a:ext cx="4445154" cy="3531602"/>
          </a:xfrm>
          <a:prstGeom prst="rect">
            <a:avLst/>
          </a:prstGeom>
        </p:spPr>
      </p:pic>
      <p:sp>
        <p:nvSpPr>
          <p:cNvPr name="TextBox 3" id="3"/>
          <p:cNvSpPr txBox="true"/>
          <p:nvPr/>
        </p:nvSpPr>
        <p:spPr>
          <a:xfrm rot="0">
            <a:off x="1964315" y="7196880"/>
            <a:ext cx="14359369" cy="1524000"/>
          </a:xfrm>
          <a:prstGeom prst="rect">
            <a:avLst/>
          </a:prstGeom>
        </p:spPr>
        <p:txBody>
          <a:bodyPr anchor="t" rtlCol="false" tIns="0" lIns="0" bIns="0" rIns="0">
            <a:spAutoFit/>
          </a:bodyPr>
          <a:lstStyle/>
          <a:p>
            <a:pPr algn="ctr" marL="0" indent="0" lvl="0">
              <a:lnSpc>
                <a:spcPts val="3839"/>
              </a:lnSpc>
              <a:spcBef>
                <a:spcPct val="0"/>
              </a:spcBef>
            </a:pPr>
            <a:r>
              <a:rPr lang="en-US" sz="3199" spc="-95">
                <a:solidFill>
                  <a:srgbClr val="F7FDF2"/>
                </a:solidFill>
                <a:latin typeface="Tabarra Sans Bold"/>
              </a:rPr>
              <a:t>Time series forecasting</a:t>
            </a:r>
            <a:r>
              <a:rPr lang="en-US" sz="3199" spc="-95">
                <a:solidFill>
                  <a:srgbClr val="F7FDF2"/>
                </a:solidFill>
                <a:latin typeface="Tabarra Sans"/>
              </a:rPr>
              <a:t> adalah proses analisis pada time series data menggunakan statistika dan modeling untuk membuat sebuah prediksi dalam membantu pengambilan keputusan secara strategis.</a:t>
            </a:r>
          </a:p>
        </p:txBody>
      </p:sp>
      <p:sp>
        <p:nvSpPr>
          <p:cNvPr name="TextBox 4" id="4"/>
          <p:cNvSpPr txBox="true"/>
          <p:nvPr/>
        </p:nvSpPr>
        <p:spPr>
          <a:xfrm rot="0">
            <a:off x="1028700" y="1019175"/>
            <a:ext cx="9681586" cy="1838325"/>
          </a:xfrm>
          <a:prstGeom prst="rect">
            <a:avLst/>
          </a:prstGeom>
        </p:spPr>
        <p:txBody>
          <a:bodyPr anchor="t" rtlCol="false" tIns="0" lIns="0" bIns="0" rIns="0">
            <a:spAutoFit/>
          </a:bodyPr>
          <a:lstStyle/>
          <a:p>
            <a:pPr algn="l">
              <a:lnSpc>
                <a:spcPts val="12000"/>
              </a:lnSpc>
            </a:pPr>
            <a:r>
              <a:rPr lang="en-US" sz="12000">
                <a:solidFill>
                  <a:srgbClr val="F7FDF2"/>
                </a:solidFill>
                <a:latin typeface="Tabarra Sans Heavy"/>
              </a:rPr>
              <a:t>Introduction</a:t>
            </a:r>
          </a:p>
        </p:txBody>
      </p:sp>
      <p:grpSp>
        <p:nvGrpSpPr>
          <p:cNvPr name="Group 5" id="5"/>
          <p:cNvGrpSpPr/>
          <p:nvPr/>
        </p:nvGrpSpPr>
        <p:grpSpPr>
          <a:xfrm rot="0">
            <a:off x="1028700" y="9239250"/>
            <a:ext cx="16234286" cy="591268"/>
            <a:chOff x="0" y="0"/>
            <a:chExt cx="21645714" cy="788357"/>
          </a:xfrm>
        </p:grpSpPr>
        <p:sp>
          <p:nvSpPr>
            <p:cNvPr name="TextBox 6" id="6"/>
            <p:cNvSpPr txBox="true"/>
            <p:nvPr/>
          </p:nvSpPr>
          <p:spPr>
            <a:xfrm rot="0">
              <a:off x="10125789" y="354017"/>
              <a:ext cx="4699511"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F7FDF2"/>
                  </a:solidFill>
                  <a:latin typeface="Tabarra Sans"/>
                </a:rPr>
                <a:t>AI &amp; BIG DATA</a:t>
              </a:r>
            </a:p>
          </p:txBody>
        </p:sp>
        <p:sp>
          <p:nvSpPr>
            <p:cNvPr name="TextBox 7" id="7"/>
            <p:cNvSpPr txBox="true"/>
            <p:nvPr/>
          </p:nvSpPr>
          <p:spPr>
            <a:xfrm rot="0">
              <a:off x="16946204" y="354017"/>
              <a:ext cx="4699511" cy="434340"/>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F7FDF2"/>
                  </a:solidFill>
                  <a:latin typeface="Tabarra Sans"/>
                </a:rPr>
                <a:t>1</a:t>
              </a:r>
            </a:p>
          </p:txBody>
        </p:sp>
        <p:sp>
          <p:nvSpPr>
            <p:cNvPr name="TextBox 8" id="8"/>
            <p:cNvSpPr txBox="true"/>
            <p:nvPr/>
          </p:nvSpPr>
          <p:spPr>
            <a:xfrm rot="0">
              <a:off x="0" y="354017"/>
              <a:ext cx="4660998"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F7FDF2"/>
                  </a:solidFill>
                  <a:latin typeface="Tabarra Sans Bold"/>
                </a:rPr>
                <a:t>KELOMPOK 2</a:t>
              </a:r>
            </a:p>
          </p:txBody>
        </p:sp>
        <p:sp>
          <p:nvSpPr>
            <p:cNvPr name="AutoShape 9" id="9"/>
            <p:cNvSpPr/>
            <p:nvPr/>
          </p:nvSpPr>
          <p:spPr>
            <a:xfrm>
              <a:off x="0" y="12700"/>
              <a:ext cx="21640800" cy="0"/>
            </a:xfrm>
            <a:prstGeom prst="line">
              <a:avLst/>
            </a:prstGeom>
            <a:ln cap="flat" w="25400">
              <a:solidFill>
                <a:srgbClr val="73E491"/>
              </a:solidFill>
              <a:prstDash val="solid"/>
              <a:headEnd type="none" len="sm" w="sm"/>
              <a:tailEnd type="none" len="sm" w="sm"/>
            </a:ln>
          </p:spPr>
        </p:sp>
      </p:grpSp>
    </p:spTree>
  </p:cSld>
  <p:clrMapOvr>
    <a:masterClrMapping/>
  </p:clrMapOvr>
  <p:timing>
    <p:tnLst>
      <p:par>
        <p:cTn dur="indefinite" restart="never" nodeType="tmRoot">
          <p:childTnLst>
            <p:video>
              <p:cMediaNode vol="0">
                <p:cTn fill="hold" display="false">
                  <p:stCondLst>
                    <p:cond delay="indefinite"/>
                  </p:stCondLst>
                </p:cTn>
                <p:tgtEl>
                  <p:spTgt spid="2"/>
                </p:tgtEl>
              </p:cMediaNode>
            </p:video>
          </p:childTnLst>
        </p:cTn>
      </p:par>
    </p:tnLst>
  </p:timing>
</p:sld>
</file>

<file path=ppt/slides/slide3.xml><?xml version="1.0" encoding="utf-8"?>
<p:sld xmlns:p="http://schemas.openxmlformats.org/presentationml/2006/main" xmlns:a="http://schemas.openxmlformats.org/drawingml/2006/main">
  <p:cSld>
    <p:bg>
      <p:bgPr>
        <a:solidFill>
          <a:srgbClr val="F7FDF2"/>
        </a:solidFill>
      </p:bgPr>
    </p:bg>
    <p:spTree>
      <p:nvGrpSpPr>
        <p:cNvPr id="1" name=""/>
        <p:cNvGrpSpPr/>
        <p:nvPr/>
      </p:nvGrpSpPr>
      <p:grpSpPr>
        <a:xfrm>
          <a:off x="0" y="0"/>
          <a:ext cx="0" cy="0"/>
          <a:chOff x="0" y="0"/>
          <a:chExt cx="0" cy="0"/>
        </a:xfrm>
      </p:grpSpPr>
      <p:sp>
        <p:nvSpPr>
          <p:cNvPr name="AutoShape 2" id="2"/>
          <p:cNvSpPr/>
          <p:nvPr/>
        </p:nvSpPr>
        <p:spPr>
          <a:xfrm>
            <a:off x="1247058" y="5771730"/>
            <a:ext cx="4512308" cy="0"/>
          </a:xfrm>
          <a:prstGeom prst="line">
            <a:avLst/>
          </a:prstGeom>
          <a:ln cap="flat" w="19050">
            <a:solidFill>
              <a:srgbClr val="73E491"/>
            </a:solidFill>
            <a:prstDash val="solid"/>
            <a:headEnd type="none" len="sm" w="sm"/>
            <a:tailEnd type="none" len="sm" w="sm"/>
          </a:ln>
        </p:spPr>
      </p:sp>
      <p:sp>
        <p:nvSpPr>
          <p:cNvPr name="AutoShape 3" id="3"/>
          <p:cNvSpPr/>
          <p:nvPr/>
        </p:nvSpPr>
        <p:spPr>
          <a:xfrm>
            <a:off x="6887846" y="5687378"/>
            <a:ext cx="4512308" cy="0"/>
          </a:xfrm>
          <a:prstGeom prst="line">
            <a:avLst/>
          </a:prstGeom>
          <a:ln cap="flat" w="19050">
            <a:solidFill>
              <a:srgbClr val="73E491"/>
            </a:solidFill>
            <a:prstDash val="solid"/>
            <a:headEnd type="none" len="sm" w="sm"/>
            <a:tailEnd type="none" len="sm" w="sm"/>
          </a:ln>
        </p:spPr>
      </p:sp>
      <p:sp>
        <p:nvSpPr>
          <p:cNvPr name="AutoShape 4" id="4"/>
          <p:cNvSpPr/>
          <p:nvPr/>
        </p:nvSpPr>
        <p:spPr>
          <a:xfrm>
            <a:off x="12746992" y="5687378"/>
            <a:ext cx="4512308" cy="0"/>
          </a:xfrm>
          <a:prstGeom prst="line">
            <a:avLst/>
          </a:prstGeom>
          <a:ln cap="flat" w="19050">
            <a:solidFill>
              <a:srgbClr val="73E491"/>
            </a:solidFill>
            <a:prstDash val="solid"/>
            <a:headEnd type="none" len="sm" w="sm"/>
            <a:tailEnd type="none" len="sm" w="sm"/>
          </a:ln>
        </p:spPr>
      </p:sp>
      <p:sp>
        <p:nvSpPr>
          <p:cNvPr name="TextBox 5" id="5"/>
          <p:cNvSpPr txBox="true"/>
          <p:nvPr/>
        </p:nvSpPr>
        <p:spPr>
          <a:xfrm rot="0">
            <a:off x="1028700" y="904875"/>
            <a:ext cx="10236647" cy="2498725"/>
          </a:xfrm>
          <a:prstGeom prst="rect">
            <a:avLst/>
          </a:prstGeom>
        </p:spPr>
        <p:txBody>
          <a:bodyPr anchor="t" rtlCol="false" tIns="0" lIns="0" bIns="0" rIns="0">
            <a:spAutoFit/>
          </a:bodyPr>
          <a:lstStyle/>
          <a:p>
            <a:pPr algn="l">
              <a:lnSpc>
                <a:spcPts val="9200"/>
              </a:lnSpc>
            </a:pPr>
            <a:r>
              <a:rPr lang="en-US" sz="8000">
                <a:solidFill>
                  <a:srgbClr val="21488A"/>
                </a:solidFill>
                <a:latin typeface="Tabarra Sans Heavy"/>
              </a:rPr>
              <a:t>Aplikasi Time Series Forecasting</a:t>
            </a:r>
          </a:p>
        </p:txBody>
      </p:sp>
      <p:sp>
        <p:nvSpPr>
          <p:cNvPr name="TextBox 6" id="6"/>
          <p:cNvSpPr txBox="true"/>
          <p:nvPr/>
        </p:nvSpPr>
        <p:spPr>
          <a:xfrm rot="0">
            <a:off x="1247058" y="6193277"/>
            <a:ext cx="4512308" cy="2024380"/>
          </a:xfrm>
          <a:prstGeom prst="rect">
            <a:avLst/>
          </a:prstGeom>
        </p:spPr>
        <p:txBody>
          <a:bodyPr anchor="t" rtlCol="false" tIns="0" lIns="0" bIns="0" rIns="0">
            <a:spAutoFit/>
          </a:bodyPr>
          <a:lstStyle/>
          <a:p>
            <a:pPr algn="l" marL="0" indent="0" lvl="0">
              <a:lnSpc>
                <a:spcPts val="3919"/>
              </a:lnSpc>
            </a:pPr>
            <a:r>
              <a:rPr lang="en-US" sz="2799" spc="-83">
                <a:solidFill>
                  <a:srgbClr val="0C306D"/>
                </a:solidFill>
                <a:latin typeface="Tabarra Sans Bold"/>
              </a:rPr>
              <a:t>Prediksi Cuaca: memprediksi cuaca berdasarkan suhu dan kelembapan.</a:t>
            </a:r>
          </a:p>
        </p:txBody>
      </p:sp>
      <p:sp>
        <p:nvSpPr>
          <p:cNvPr name="TextBox 7" id="7"/>
          <p:cNvSpPr txBox="true"/>
          <p:nvPr/>
        </p:nvSpPr>
        <p:spPr>
          <a:xfrm rot="0">
            <a:off x="6887846" y="6108924"/>
            <a:ext cx="4512308" cy="1529080"/>
          </a:xfrm>
          <a:prstGeom prst="rect">
            <a:avLst/>
          </a:prstGeom>
        </p:spPr>
        <p:txBody>
          <a:bodyPr anchor="t" rtlCol="false" tIns="0" lIns="0" bIns="0" rIns="0">
            <a:spAutoFit/>
          </a:bodyPr>
          <a:lstStyle/>
          <a:p>
            <a:pPr algn="l" marL="0" indent="0" lvl="0">
              <a:lnSpc>
                <a:spcPts val="3919"/>
              </a:lnSpc>
            </a:pPr>
            <a:r>
              <a:rPr lang="en-US" sz="2799" spc="-83">
                <a:solidFill>
                  <a:srgbClr val="0C306D"/>
                </a:solidFill>
                <a:latin typeface="Tabarra Sans Bold"/>
              </a:rPr>
              <a:t>Prediksi Saham: memprediksi trend dan harga saham.</a:t>
            </a:r>
          </a:p>
        </p:txBody>
      </p:sp>
      <p:sp>
        <p:nvSpPr>
          <p:cNvPr name="TextBox 8" id="8"/>
          <p:cNvSpPr txBox="true"/>
          <p:nvPr/>
        </p:nvSpPr>
        <p:spPr>
          <a:xfrm rot="0">
            <a:off x="12743179" y="6108924"/>
            <a:ext cx="4512308" cy="1529080"/>
          </a:xfrm>
          <a:prstGeom prst="rect">
            <a:avLst/>
          </a:prstGeom>
        </p:spPr>
        <p:txBody>
          <a:bodyPr anchor="t" rtlCol="false" tIns="0" lIns="0" bIns="0" rIns="0">
            <a:spAutoFit/>
          </a:bodyPr>
          <a:lstStyle/>
          <a:p>
            <a:pPr algn="l" marL="0" indent="0" lvl="0">
              <a:lnSpc>
                <a:spcPts val="3919"/>
              </a:lnSpc>
            </a:pPr>
            <a:r>
              <a:rPr lang="en-US" sz="2799" spc="-83">
                <a:solidFill>
                  <a:srgbClr val="0C306D"/>
                </a:solidFill>
                <a:latin typeface="Tabarra Sans Bold"/>
              </a:rPr>
              <a:t>Prediksi Crypto: memprediksi trend dan harga cryptocurrency.</a:t>
            </a:r>
          </a:p>
        </p:txBody>
      </p:sp>
      <p:sp>
        <p:nvSpPr>
          <p:cNvPr name="TextBox 9" id="9"/>
          <p:cNvSpPr txBox="true"/>
          <p:nvPr/>
        </p:nvSpPr>
        <p:spPr>
          <a:xfrm rot="0">
            <a:off x="1247058" y="4780607"/>
            <a:ext cx="2256154" cy="798195"/>
          </a:xfrm>
          <a:prstGeom prst="rect">
            <a:avLst/>
          </a:prstGeom>
        </p:spPr>
        <p:txBody>
          <a:bodyPr anchor="t" rtlCol="false" tIns="0" lIns="0" bIns="0" rIns="0">
            <a:spAutoFit/>
          </a:bodyPr>
          <a:lstStyle/>
          <a:p>
            <a:pPr algn="l" marL="0" indent="0" lvl="0">
              <a:lnSpc>
                <a:spcPts val="5880"/>
              </a:lnSpc>
            </a:pPr>
            <a:r>
              <a:rPr lang="en-US" sz="4200" spc="-126">
                <a:solidFill>
                  <a:srgbClr val="0C306D"/>
                </a:solidFill>
                <a:latin typeface="Tabarra Sans"/>
              </a:rPr>
              <a:t>01</a:t>
            </a:r>
          </a:p>
        </p:txBody>
      </p:sp>
      <p:sp>
        <p:nvSpPr>
          <p:cNvPr name="TextBox 10" id="10"/>
          <p:cNvSpPr txBox="true"/>
          <p:nvPr/>
        </p:nvSpPr>
        <p:spPr>
          <a:xfrm rot="0">
            <a:off x="6887846" y="4696255"/>
            <a:ext cx="2256154" cy="798195"/>
          </a:xfrm>
          <a:prstGeom prst="rect">
            <a:avLst/>
          </a:prstGeom>
        </p:spPr>
        <p:txBody>
          <a:bodyPr anchor="t" rtlCol="false" tIns="0" lIns="0" bIns="0" rIns="0">
            <a:spAutoFit/>
          </a:bodyPr>
          <a:lstStyle/>
          <a:p>
            <a:pPr algn="l" marL="0" indent="0" lvl="0">
              <a:lnSpc>
                <a:spcPts val="5880"/>
              </a:lnSpc>
            </a:pPr>
            <a:r>
              <a:rPr lang="en-US" sz="4200" spc="-126">
                <a:solidFill>
                  <a:srgbClr val="0C306D"/>
                </a:solidFill>
                <a:latin typeface="Tabarra Sans"/>
              </a:rPr>
              <a:t>02</a:t>
            </a:r>
          </a:p>
        </p:txBody>
      </p:sp>
      <p:sp>
        <p:nvSpPr>
          <p:cNvPr name="TextBox 11" id="11"/>
          <p:cNvSpPr txBox="true"/>
          <p:nvPr/>
        </p:nvSpPr>
        <p:spPr>
          <a:xfrm rot="0">
            <a:off x="12743179" y="4696255"/>
            <a:ext cx="2256154" cy="798195"/>
          </a:xfrm>
          <a:prstGeom prst="rect">
            <a:avLst/>
          </a:prstGeom>
        </p:spPr>
        <p:txBody>
          <a:bodyPr anchor="t" rtlCol="false" tIns="0" lIns="0" bIns="0" rIns="0">
            <a:spAutoFit/>
          </a:bodyPr>
          <a:lstStyle/>
          <a:p>
            <a:pPr algn="l" marL="0" indent="0" lvl="0">
              <a:lnSpc>
                <a:spcPts val="5880"/>
              </a:lnSpc>
            </a:pPr>
            <a:r>
              <a:rPr lang="en-US" sz="4200" spc="-126">
                <a:solidFill>
                  <a:srgbClr val="0C306D"/>
                </a:solidFill>
                <a:latin typeface="Tabarra Sans"/>
              </a:rPr>
              <a:t>03</a:t>
            </a:r>
          </a:p>
        </p:txBody>
      </p:sp>
      <p:grpSp>
        <p:nvGrpSpPr>
          <p:cNvPr name="Group 12" id="12"/>
          <p:cNvGrpSpPr/>
          <p:nvPr/>
        </p:nvGrpSpPr>
        <p:grpSpPr>
          <a:xfrm rot="0">
            <a:off x="1028700" y="9239250"/>
            <a:ext cx="16234286" cy="591268"/>
            <a:chOff x="0" y="0"/>
            <a:chExt cx="21645714" cy="788357"/>
          </a:xfrm>
        </p:grpSpPr>
        <p:sp>
          <p:nvSpPr>
            <p:cNvPr name="TextBox 13" id="13"/>
            <p:cNvSpPr txBox="true"/>
            <p:nvPr/>
          </p:nvSpPr>
          <p:spPr>
            <a:xfrm rot="0">
              <a:off x="10125789" y="354017"/>
              <a:ext cx="4699511"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rPr>
                <a:t>AI &amp; BIG DATA</a:t>
              </a:r>
            </a:p>
          </p:txBody>
        </p:sp>
        <p:sp>
          <p:nvSpPr>
            <p:cNvPr name="TextBox 14" id="14"/>
            <p:cNvSpPr txBox="true"/>
            <p:nvPr/>
          </p:nvSpPr>
          <p:spPr>
            <a:xfrm rot="0">
              <a:off x="16946204" y="354017"/>
              <a:ext cx="4699511" cy="434340"/>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C306D"/>
                  </a:solidFill>
                  <a:latin typeface="Tabarra Sans"/>
                </a:rPr>
                <a:t>2</a:t>
              </a:r>
            </a:p>
          </p:txBody>
        </p:sp>
        <p:sp>
          <p:nvSpPr>
            <p:cNvPr name="TextBox 15" id="15"/>
            <p:cNvSpPr txBox="true"/>
            <p:nvPr/>
          </p:nvSpPr>
          <p:spPr>
            <a:xfrm rot="0">
              <a:off x="0" y="354017"/>
              <a:ext cx="4660998"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Bold"/>
                </a:rPr>
                <a:t>KELOMPOK 2</a:t>
              </a:r>
            </a:p>
          </p:txBody>
        </p:sp>
        <p:sp>
          <p:nvSpPr>
            <p:cNvPr name="AutoShape 16" id="16"/>
            <p:cNvSpPr/>
            <p:nvPr/>
          </p:nvSpPr>
          <p:spPr>
            <a:xfrm>
              <a:off x="0" y="12700"/>
              <a:ext cx="21640800" cy="0"/>
            </a:xfrm>
            <a:prstGeom prst="line">
              <a:avLst/>
            </a:prstGeom>
            <a:ln cap="flat" w="25400">
              <a:solidFill>
                <a:srgbClr val="21488A"/>
              </a:solidFill>
              <a:prstDash val="solid"/>
              <a:headEnd type="none" len="sm" w="sm"/>
              <a:tailEnd type="none" len="sm" w="sm"/>
            </a:ln>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7FDF2"/>
        </a:solidFill>
      </p:bgPr>
    </p:bg>
    <p:spTree>
      <p:nvGrpSpPr>
        <p:cNvPr id="1" name=""/>
        <p:cNvGrpSpPr/>
        <p:nvPr/>
      </p:nvGrpSpPr>
      <p:grpSpPr>
        <a:xfrm>
          <a:off x="0" y="0"/>
          <a:ext cx="0" cy="0"/>
          <a:chOff x="0" y="0"/>
          <a:chExt cx="0" cy="0"/>
        </a:xfrm>
      </p:grpSpPr>
      <p:sp>
        <p:nvSpPr>
          <p:cNvPr name="AutoShape 2" id="2"/>
          <p:cNvSpPr/>
          <p:nvPr/>
        </p:nvSpPr>
        <p:spPr>
          <a:xfrm>
            <a:off x="6887846" y="5687378"/>
            <a:ext cx="4512308" cy="0"/>
          </a:xfrm>
          <a:prstGeom prst="line">
            <a:avLst/>
          </a:prstGeom>
          <a:ln cap="flat" w="19050">
            <a:solidFill>
              <a:srgbClr val="73E491"/>
            </a:solidFill>
            <a:prstDash val="solid"/>
            <a:headEnd type="none" len="sm" w="sm"/>
            <a:tailEnd type="none" len="sm" w="sm"/>
          </a:ln>
        </p:spPr>
      </p:sp>
      <p:grpSp>
        <p:nvGrpSpPr>
          <p:cNvPr name="Group 3" id="3"/>
          <p:cNvGrpSpPr/>
          <p:nvPr/>
        </p:nvGrpSpPr>
        <p:grpSpPr>
          <a:xfrm rot="0">
            <a:off x="1028700" y="9239250"/>
            <a:ext cx="16234286" cy="591268"/>
            <a:chOff x="0" y="0"/>
            <a:chExt cx="21645714" cy="788357"/>
          </a:xfrm>
        </p:grpSpPr>
        <p:sp>
          <p:nvSpPr>
            <p:cNvPr name="TextBox 4" id="4"/>
            <p:cNvSpPr txBox="true"/>
            <p:nvPr/>
          </p:nvSpPr>
          <p:spPr>
            <a:xfrm rot="0">
              <a:off x="10125789" y="354017"/>
              <a:ext cx="4699511"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rPr>
                <a:t>AI &amp; BIG DATA</a:t>
              </a:r>
            </a:p>
          </p:txBody>
        </p:sp>
        <p:sp>
          <p:nvSpPr>
            <p:cNvPr name="TextBox 5" id="5"/>
            <p:cNvSpPr txBox="true"/>
            <p:nvPr/>
          </p:nvSpPr>
          <p:spPr>
            <a:xfrm rot="0">
              <a:off x="16946204" y="354017"/>
              <a:ext cx="4699511" cy="434340"/>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C306D"/>
                  </a:solidFill>
                  <a:latin typeface="Tabarra Sans"/>
                </a:rPr>
                <a:t>3</a:t>
              </a:r>
            </a:p>
          </p:txBody>
        </p:sp>
        <p:sp>
          <p:nvSpPr>
            <p:cNvPr name="TextBox 6" id="6"/>
            <p:cNvSpPr txBox="true"/>
            <p:nvPr/>
          </p:nvSpPr>
          <p:spPr>
            <a:xfrm rot="0">
              <a:off x="0" y="354017"/>
              <a:ext cx="4660998"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Bold"/>
                </a:rPr>
                <a:t>KELOMPOK 2</a:t>
              </a:r>
            </a:p>
          </p:txBody>
        </p:sp>
        <p:sp>
          <p:nvSpPr>
            <p:cNvPr name="AutoShape 7" id="7"/>
            <p:cNvSpPr/>
            <p:nvPr/>
          </p:nvSpPr>
          <p:spPr>
            <a:xfrm>
              <a:off x="0" y="12700"/>
              <a:ext cx="21640800" cy="0"/>
            </a:xfrm>
            <a:prstGeom prst="line">
              <a:avLst/>
            </a:prstGeom>
            <a:ln cap="flat" w="25400">
              <a:solidFill>
                <a:srgbClr val="21488A"/>
              </a:solidFill>
              <a:prstDash val="solid"/>
              <a:headEnd type="none" len="sm" w="sm"/>
              <a:tailEnd type="none" len="sm" w="sm"/>
            </a:ln>
          </p:spPr>
        </p:sp>
      </p:grpSp>
      <p:sp>
        <p:nvSpPr>
          <p:cNvPr name="Freeform 8" id="8"/>
          <p:cNvSpPr/>
          <p:nvPr/>
        </p:nvSpPr>
        <p:spPr>
          <a:xfrm flipH="false" flipV="false" rot="0">
            <a:off x="5325890" y="2600342"/>
            <a:ext cx="7346103" cy="5086315"/>
          </a:xfrm>
          <a:custGeom>
            <a:avLst/>
            <a:gdLst/>
            <a:ahLst/>
            <a:cxnLst/>
            <a:rect r="r" b="b" t="t" l="l"/>
            <a:pathLst>
              <a:path h="5086315" w="7346103">
                <a:moveTo>
                  <a:pt x="0" y="0"/>
                </a:moveTo>
                <a:lnTo>
                  <a:pt x="7346103" y="0"/>
                </a:lnTo>
                <a:lnTo>
                  <a:pt x="7346103" y="5086316"/>
                </a:lnTo>
                <a:lnTo>
                  <a:pt x="0" y="5086316"/>
                </a:lnTo>
                <a:lnTo>
                  <a:pt x="0" y="0"/>
                </a:lnTo>
                <a:close/>
              </a:path>
            </a:pathLst>
          </a:custGeom>
          <a:blipFill>
            <a:blip r:embed="rId3"/>
            <a:stretch>
              <a:fillRect l="0" t="0" r="0" b="0"/>
            </a:stretch>
          </a:blipFill>
        </p:spPr>
      </p:sp>
      <p:sp>
        <p:nvSpPr>
          <p:cNvPr name="TextBox 9" id="9"/>
          <p:cNvSpPr txBox="true"/>
          <p:nvPr/>
        </p:nvSpPr>
        <p:spPr>
          <a:xfrm rot="0">
            <a:off x="1036199" y="923925"/>
            <a:ext cx="16226786" cy="2265681"/>
          </a:xfrm>
          <a:prstGeom prst="rect">
            <a:avLst/>
          </a:prstGeom>
        </p:spPr>
        <p:txBody>
          <a:bodyPr anchor="t" rtlCol="false" tIns="0" lIns="0" bIns="0" rIns="0">
            <a:spAutoFit/>
          </a:bodyPr>
          <a:lstStyle/>
          <a:p>
            <a:pPr algn="l">
              <a:lnSpc>
                <a:spcPts val="8395"/>
              </a:lnSpc>
            </a:pPr>
            <a:r>
              <a:rPr lang="en-US" sz="7300">
                <a:solidFill>
                  <a:srgbClr val="21488A"/>
                </a:solidFill>
                <a:latin typeface="Tabarra Sans Heavy"/>
              </a:rPr>
              <a:t>Long Short-Term Memory (LSTM)</a:t>
            </a:r>
          </a:p>
          <a:p>
            <a:pPr algn="l">
              <a:lnSpc>
                <a:spcPts val="8395"/>
              </a:lnSpc>
            </a:pPr>
          </a:p>
        </p:txBody>
      </p:sp>
      <p:sp>
        <p:nvSpPr>
          <p:cNvPr name="TextBox 10" id="10"/>
          <p:cNvSpPr txBox="true"/>
          <p:nvPr/>
        </p:nvSpPr>
        <p:spPr>
          <a:xfrm rot="0">
            <a:off x="1969908" y="7986704"/>
            <a:ext cx="14359369" cy="895350"/>
          </a:xfrm>
          <a:prstGeom prst="rect">
            <a:avLst/>
          </a:prstGeom>
        </p:spPr>
        <p:txBody>
          <a:bodyPr anchor="t" rtlCol="false" tIns="0" lIns="0" bIns="0" rIns="0">
            <a:spAutoFit/>
          </a:bodyPr>
          <a:lstStyle/>
          <a:p>
            <a:pPr algn="ctr" marL="0" indent="0" lvl="0">
              <a:lnSpc>
                <a:spcPts val="3359"/>
              </a:lnSpc>
              <a:spcBef>
                <a:spcPct val="0"/>
              </a:spcBef>
            </a:pPr>
            <a:r>
              <a:rPr lang="en-US" sz="2799" spc="-83">
                <a:solidFill>
                  <a:srgbClr val="0C306D"/>
                </a:solidFill>
                <a:latin typeface="Tabarra Sans Bold"/>
              </a:rPr>
              <a:t>Long Short-Term Memory (LSTM) </a:t>
            </a:r>
            <a:r>
              <a:rPr lang="en-US" sz="2799" spc="-83">
                <a:solidFill>
                  <a:srgbClr val="0C306D"/>
                </a:solidFill>
                <a:latin typeface="Tabarra Sans"/>
              </a:rPr>
              <a:t>adalah salah satu tipe jaringan saraf berulang (RNN) didesain untuk menangkap ketergantungan jangka panjang pada model sekuensial.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7FDF2"/>
        </a:solidFill>
      </p:bgPr>
    </p:bg>
    <p:spTree>
      <p:nvGrpSpPr>
        <p:cNvPr id="1" name=""/>
        <p:cNvGrpSpPr/>
        <p:nvPr/>
      </p:nvGrpSpPr>
      <p:grpSpPr>
        <a:xfrm>
          <a:off x="0" y="0"/>
          <a:ext cx="0" cy="0"/>
          <a:chOff x="0" y="0"/>
          <a:chExt cx="0" cy="0"/>
        </a:xfrm>
      </p:grpSpPr>
      <p:sp>
        <p:nvSpPr>
          <p:cNvPr name="Freeform 2" id="2"/>
          <p:cNvSpPr/>
          <p:nvPr/>
        </p:nvSpPr>
        <p:spPr>
          <a:xfrm flipH="false" flipV="false" rot="0">
            <a:off x="2230890" y="3585380"/>
            <a:ext cx="13826220" cy="4696630"/>
          </a:xfrm>
          <a:custGeom>
            <a:avLst/>
            <a:gdLst/>
            <a:ahLst/>
            <a:cxnLst/>
            <a:rect r="r" b="b" t="t" l="l"/>
            <a:pathLst>
              <a:path h="4696630" w="13826220">
                <a:moveTo>
                  <a:pt x="0" y="0"/>
                </a:moveTo>
                <a:lnTo>
                  <a:pt x="13826220" y="0"/>
                </a:lnTo>
                <a:lnTo>
                  <a:pt x="13826220" y="4696630"/>
                </a:lnTo>
                <a:lnTo>
                  <a:pt x="0" y="4696630"/>
                </a:lnTo>
                <a:lnTo>
                  <a:pt x="0" y="0"/>
                </a:lnTo>
                <a:close/>
              </a:path>
            </a:pathLst>
          </a:custGeom>
          <a:blipFill>
            <a:blip r:embed="rId3"/>
            <a:stretch>
              <a:fillRect l="0" t="0" r="0" b="0"/>
            </a:stretch>
          </a:blipFill>
        </p:spPr>
      </p:sp>
      <p:sp>
        <p:nvSpPr>
          <p:cNvPr name="TextBox 3" id="3"/>
          <p:cNvSpPr txBox="true"/>
          <p:nvPr/>
        </p:nvSpPr>
        <p:spPr>
          <a:xfrm rot="0">
            <a:off x="1034807" y="904875"/>
            <a:ext cx="12178277" cy="2498725"/>
          </a:xfrm>
          <a:prstGeom prst="rect">
            <a:avLst/>
          </a:prstGeom>
        </p:spPr>
        <p:txBody>
          <a:bodyPr anchor="t" rtlCol="false" tIns="0" lIns="0" bIns="0" rIns="0">
            <a:spAutoFit/>
          </a:bodyPr>
          <a:lstStyle/>
          <a:p>
            <a:pPr algn="l" marL="0" indent="0" lvl="0">
              <a:lnSpc>
                <a:spcPts val="9200"/>
              </a:lnSpc>
              <a:spcBef>
                <a:spcPct val="0"/>
              </a:spcBef>
            </a:pPr>
            <a:r>
              <a:rPr lang="en-US" sz="8000">
                <a:solidFill>
                  <a:srgbClr val="21488A"/>
                </a:solidFill>
                <a:latin typeface="Tabarra Sans Heavy"/>
              </a:rPr>
              <a:t>Langkah-langkah Time Series Forecasting</a:t>
            </a:r>
          </a:p>
        </p:txBody>
      </p:sp>
      <p:grpSp>
        <p:nvGrpSpPr>
          <p:cNvPr name="Group 4" id="4"/>
          <p:cNvGrpSpPr/>
          <p:nvPr/>
        </p:nvGrpSpPr>
        <p:grpSpPr>
          <a:xfrm rot="0">
            <a:off x="1028700" y="9239250"/>
            <a:ext cx="16234286" cy="591268"/>
            <a:chOff x="0" y="0"/>
            <a:chExt cx="21645714" cy="788357"/>
          </a:xfrm>
        </p:grpSpPr>
        <p:sp>
          <p:nvSpPr>
            <p:cNvPr name="TextBox 5" id="5"/>
            <p:cNvSpPr txBox="true"/>
            <p:nvPr/>
          </p:nvSpPr>
          <p:spPr>
            <a:xfrm rot="0">
              <a:off x="10125789" y="354017"/>
              <a:ext cx="4699511"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rPr>
                <a:t>AI &amp; BIG DATA</a:t>
              </a:r>
            </a:p>
          </p:txBody>
        </p:sp>
        <p:sp>
          <p:nvSpPr>
            <p:cNvPr name="TextBox 6" id="6"/>
            <p:cNvSpPr txBox="true"/>
            <p:nvPr/>
          </p:nvSpPr>
          <p:spPr>
            <a:xfrm rot="0">
              <a:off x="16946204" y="354017"/>
              <a:ext cx="4699511" cy="434340"/>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C306D"/>
                  </a:solidFill>
                  <a:latin typeface="Tabarra Sans"/>
                </a:rPr>
                <a:t>4</a:t>
              </a:r>
            </a:p>
          </p:txBody>
        </p:sp>
        <p:sp>
          <p:nvSpPr>
            <p:cNvPr name="TextBox 7" id="7"/>
            <p:cNvSpPr txBox="true"/>
            <p:nvPr/>
          </p:nvSpPr>
          <p:spPr>
            <a:xfrm rot="0">
              <a:off x="0" y="354017"/>
              <a:ext cx="4660998"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Bold"/>
                </a:rPr>
                <a:t>KELOMPOK 2</a:t>
              </a:r>
            </a:p>
          </p:txBody>
        </p:sp>
        <p:sp>
          <p:nvSpPr>
            <p:cNvPr name="AutoShape 8" id="8"/>
            <p:cNvSpPr/>
            <p:nvPr/>
          </p:nvSpPr>
          <p:spPr>
            <a:xfrm>
              <a:off x="0" y="12700"/>
              <a:ext cx="21640800" cy="0"/>
            </a:xfrm>
            <a:prstGeom prst="line">
              <a:avLst/>
            </a:prstGeom>
            <a:ln cap="flat" w="25400">
              <a:solidFill>
                <a:srgbClr val="21488A"/>
              </a:solidFill>
              <a:prstDash val="solid"/>
              <a:headEnd type="none" len="sm" w="sm"/>
              <a:tailEnd type="none" len="sm" w="sm"/>
            </a:ln>
          </p:spPr>
        </p:sp>
      </p:grpSp>
      <p:sp>
        <p:nvSpPr>
          <p:cNvPr name="TextBox 9" id="9"/>
          <p:cNvSpPr txBox="true"/>
          <p:nvPr/>
        </p:nvSpPr>
        <p:spPr>
          <a:xfrm rot="0">
            <a:off x="6921932" y="8377260"/>
            <a:ext cx="13624410" cy="387283"/>
          </a:xfrm>
          <a:prstGeom prst="rect">
            <a:avLst/>
          </a:prstGeom>
        </p:spPr>
        <p:txBody>
          <a:bodyPr anchor="t" rtlCol="false" tIns="0" lIns="0" bIns="0" rIns="0">
            <a:spAutoFit/>
          </a:bodyPr>
          <a:lstStyle/>
          <a:p>
            <a:pPr algn="l" marL="0" indent="0" lvl="0">
              <a:lnSpc>
                <a:spcPts val="2803"/>
              </a:lnSpc>
            </a:pPr>
            <a:r>
              <a:rPr lang="en-US" sz="2002">
                <a:solidFill>
                  <a:srgbClr val="0C306D"/>
                </a:solidFill>
                <a:latin typeface="Tabarra Sans"/>
              </a:rPr>
              <a:t>Tahap-tahap dalam membuat Forecasting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7FDF2"/>
        </a:solidFill>
      </p:bgPr>
    </p:bg>
    <p:spTree>
      <p:nvGrpSpPr>
        <p:cNvPr id="1" name=""/>
        <p:cNvGrpSpPr/>
        <p:nvPr/>
      </p:nvGrpSpPr>
      <p:grpSpPr>
        <a:xfrm>
          <a:off x="0" y="0"/>
          <a:ext cx="0" cy="0"/>
          <a:chOff x="0" y="0"/>
          <a:chExt cx="0" cy="0"/>
        </a:xfrm>
      </p:grpSpPr>
      <p:sp>
        <p:nvSpPr>
          <p:cNvPr name="Freeform 2" id="2"/>
          <p:cNvSpPr/>
          <p:nvPr/>
        </p:nvSpPr>
        <p:spPr>
          <a:xfrm flipH="false" flipV="false" rot="0">
            <a:off x="3677308" y="2897186"/>
            <a:ext cx="10236647" cy="5416651"/>
          </a:xfrm>
          <a:custGeom>
            <a:avLst/>
            <a:gdLst/>
            <a:ahLst/>
            <a:cxnLst/>
            <a:rect r="r" b="b" t="t" l="l"/>
            <a:pathLst>
              <a:path h="5416651" w="10236647">
                <a:moveTo>
                  <a:pt x="0" y="0"/>
                </a:moveTo>
                <a:lnTo>
                  <a:pt x="10236647" y="0"/>
                </a:lnTo>
                <a:lnTo>
                  <a:pt x="10236647" y="5416651"/>
                </a:lnTo>
                <a:lnTo>
                  <a:pt x="0" y="5416651"/>
                </a:lnTo>
                <a:lnTo>
                  <a:pt x="0" y="0"/>
                </a:lnTo>
                <a:close/>
              </a:path>
            </a:pathLst>
          </a:custGeom>
          <a:blipFill>
            <a:blip r:embed="rId3"/>
            <a:stretch>
              <a:fillRect l="0" t="-1738" r="0" b="0"/>
            </a:stretch>
          </a:blipFill>
        </p:spPr>
      </p:sp>
      <p:sp>
        <p:nvSpPr>
          <p:cNvPr name="TextBox 3" id="3"/>
          <p:cNvSpPr txBox="true"/>
          <p:nvPr/>
        </p:nvSpPr>
        <p:spPr>
          <a:xfrm rot="0">
            <a:off x="1028700" y="904875"/>
            <a:ext cx="8115300" cy="1336675"/>
          </a:xfrm>
          <a:prstGeom prst="rect">
            <a:avLst/>
          </a:prstGeom>
        </p:spPr>
        <p:txBody>
          <a:bodyPr anchor="t" rtlCol="false" tIns="0" lIns="0" bIns="0" rIns="0">
            <a:spAutoFit/>
          </a:bodyPr>
          <a:lstStyle/>
          <a:p>
            <a:pPr algn="l" marL="0" indent="0" lvl="0">
              <a:lnSpc>
                <a:spcPts val="9200"/>
              </a:lnSpc>
              <a:spcBef>
                <a:spcPct val="0"/>
              </a:spcBef>
            </a:pPr>
            <a:r>
              <a:rPr lang="en-US" sz="8000">
                <a:solidFill>
                  <a:srgbClr val="21488A"/>
                </a:solidFill>
                <a:latin typeface="Tabarra Sans Heavy"/>
              </a:rPr>
              <a:t>Study Case</a:t>
            </a:r>
          </a:p>
        </p:txBody>
      </p:sp>
      <p:sp>
        <p:nvSpPr>
          <p:cNvPr name="TextBox 4" id="4"/>
          <p:cNvSpPr txBox="true"/>
          <p:nvPr/>
        </p:nvSpPr>
        <p:spPr>
          <a:xfrm rot="0">
            <a:off x="7996354" y="8430221"/>
            <a:ext cx="1598554" cy="387283"/>
          </a:xfrm>
          <a:prstGeom prst="rect">
            <a:avLst/>
          </a:prstGeom>
        </p:spPr>
        <p:txBody>
          <a:bodyPr anchor="t" rtlCol="false" tIns="0" lIns="0" bIns="0" rIns="0">
            <a:spAutoFit/>
          </a:bodyPr>
          <a:lstStyle/>
          <a:p>
            <a:pPr algn="l" marL="0" indent="0" lvl="0">
              <a:lnSpc>
                <a:spcPts val="2803"/>
              </a:lnSpc>
            </a:pPr>
            <a:r>
              <a:rPr lang="en-US" sz="2002" u="sng">
                <a:solidFill>
                  <a:srgbClr val="0C306D"/>
                </a:solidFill>
                <a:latin typeface="Tabarra Sans"/>
                <a:hlinkClick r:id="rId4" tooltip="https://finance.yahoo.com/quote/BTC-USD/?guccounter=1&amp;guce_referrer=aHR0cHM6Ly93d3cuZ29vZ2xlLmNvbS8&amp;guce_referrer_sig=AQAAAEjfocYoTi-rZ_12PRbR6gMmBMDuzc-ZXUqcr5xKaJHLAoucfi-f2yiLA3pK9V_d65pL16hr5hDVh_YLP2CP7MrUtiBbhLrIByt4F5qQjPGouNBHHiD-0mv3f5cvIx2Tsup_wjsKR0h2g8Fd1c_dRPvua90KiMXRPktQgQtBKM5K"/>
              </a:rPr>
              <a:t>Link Dataset</a:t>
            </a:r>
          </a:p>
        </p:txBody>
      </p:sp>
      <p:sp>
        <p:nvSpPr>
          <p:cNvPr name="TextBox 5" id="5"/>
          <p:cNvSpPr txBox="true"/>
          <p:nvPr/>
        </p:nvSpPr>
        <p:spPr>
          <a:xfrm rot="0">
            <a:off x="4524449" y="2205103"/>
            <a:ext cx="13624410" cy="387283"/>
          </a:xfrm>
          <a:prstGeom prst="rect">
            <a:avLst/>
          </a:prstGeom>
        </p:spPr>
        <p:txBody>
          <a:bodyPr anchor="t" rtlCol="false" tIns="0" lIns="0" bIns="0" rIns="0">
            <a:spAutoFit/>
          </a:bodyPr>
          <a:lstStyle/>
          <a:p>
            <a:pPr algn="l" marL="0" indent="0" lvl="0">
              <a:lnSpc>
                <a:spcPts val="2803"/>
              </a:lnSpc>
            </a:pPr>
            <a:r>
              <a:rPr lang="en-US" sz="2002">
                <a:solidFill>
                  <a:srgbClr val="0C306D"/>
                </a:solidFill>
                <a:latin typeface="Tabarra Sans"/>
              </a:rPr>
              <a:t>Memprediksi harga Bitcoin USD dengan Time Series Forecasting</a:t>
            </a:r>
          </a:p>
        </p:txBody>
      </p:sp>
      <p:grpSp>
        <p:nvGrpSpPr>
          <p:cNvPr name="Group 6" id="6"/>
          <p:cNvGrpSpPr/>
          <p:nvPr/>
        </p:nvGrpSpPr>
        <p:grpSpPr>
          <a:xfrm rot="0">
            <a:off x="1028700" y="9239250"/>
            <a:ext cx="16234286" cy="591268"/>
            <a:chOff x="0" y="0"/>
            <a:chExt cx="21645714" cy="788357"/>
          </a:xfrm>
        </p:grpSpPr>
        <p:sp>
          <p:nvSpPr>
            <p:cNvPr name="TextBox 7" id="7"/>
            <p:cNvSpPr txBox="true"/>
            <p:nvPr/>
          </p:nvSpPr>
          <p:spPr>
            <a:xfrm rot="0">
              <a:off x="10125789" y="354017"/>
              <a:ext cx="4699511"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rPr>
                <a:t>AI &amp; BIG DATA</a:t>
              </a:r>
            </a:p>
          </p:txBody>
        </p:sp>
        <p:sp>
          <p:nvSpPr>
            <p:cNvPr name="TextBox 8" id="8"/>
            <p:cNvSpPr txBox="true"/>
            <p:nvPr/>
          </p:nvSpPr>
          <p:spPr>
            <a:xfrm rot="0">
              <a:off x="16946204" y="354017"/>
              <a:ext cx="4699511" cy="434340"/>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C306D"/>
                  </a:solidFill>
                  <a:latin typeface="Tabarra Sans"/>
                </a:rPr>
                <a:t>5</a:t>
              </a:r>
            </a:p>
          </p:txBody>
        </p:sp>
        <p:sp>
          <p:nvSpPr>
            <p:cNvPr name="TextBox 9" id="9"/>
            <p:cNvSpPr txBox="true"/>
            <p:nvPr/>
          </p:nvSpPr>
          <p:spPr>
            <a:xfrm rot="0">
              <a:off x="0" y="354017"/>
              <a:ext cx="4660998"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Bold"/>
                </a:rPr>
                <a:t>KELOMPOK 2</a:t>
              </a:r>
            </a:p>
          </p:txBody>
        </p:sp>
        <p:sp>
          <p:nvSpPr>
            <p:cNvPr name="AutoShape 10" id="10"/>
            <p:cNvSpPr/>
            <p:nvPr/>
          </p:nvSpPr>
          <p:spPr>
            <a:xfrm>
              <a:off x="0" y="12700"/>
              <a:ext cx="21640800" cy="0"/>
            </a:xfrm>
            <a:prstGeom prst="line">
              <a:avLst/>
            </a:prstGeom>
            <a:ln cap="flat" w="25400">
              <a:solidFill>
                <a:srgbClr val="21488A"/>
              </a:solidFill>
              <a:prstDash val="solid"/>
              <a:headEnd type="none" len="sm" w="sm"/>
              <a:tailEnd type="none" len="sm" w="sm"/>
            </a:ln>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7FDF2"/>
        </a:solidFill>
      </p:bgPr>
    </p:bg>
    <p:spTree>
      <p:nvGrpSpPr>
        <p:cNvPr id="1" name=""/>
        <p:cNvGrpSpPr/>
        <p:nvPr/>
      </p:nvGrpSpPr>
      <p:grpSpPr>
        <a:xfrm>
          <a:off x="0" y="0"/>
          <a:ext cx="0" cy="0"/>
          <a:chOff x="0" y="0"/>
          <a:chExt cx="0" cy="0"/>
        </a:xfrm>
      </p:grpSpPr>
      <p:sp>
        <p:nvSpPr>
          <p:cNvPr name="Freeform 2" id="2"/>
          <p:cNvSpPr/>
          <p:nvPr/>
        </p:nvSpPr>
        <p:spPr>
          <a:xfrm flipH="false" flipV="false" rot="0">
            <a:off x="1447316" y="2823012"/>
            <a:ext cx="6646095" cy="5286667"/>
          </a:xfrm>
          <a:custGeom>
            <a:avLst/>
            <a:gdLst/>
            <a:ahLst/>
            <a:cxnLst/>
            <a:rect r="r" b="b" t="t" l="l"/>
            <a:pathLst>
              <a:path h="5286667" w="6646095">
                <a:moveTo>
                  <a:pt x="0" y="0"/>
                </a:moveTo>
                <a:lnTo>
                  <a:pt x="6646095" y="0"/>
                </a:lnTo>
                <a:lnTo>
                  <a:pt x="6646095" y="5286666"/>
                </a:lnTo>
                <a:lnTo>
                  <a:pt x="0" y="5286666"/>
                </a:lnTo>
                <a:lnTo>
                  <a:pt x="0" y="0"/>
                </a:lnTo>
                <a:close/>
              </a:path>
            </a:pathLst>
          </a:custGeom>
          <a:blipFill>
            <a:blip r:embed="rId3"/>
            <a:stretch>
              <a:fillRect l="0" t="0" r="0" b="0"/>
            </a:stretch>
          </a:blipFill>
        </p:spPr>
      </p:sp>
      <p:graphicFrame>
        <p:nvGraphicFramePr>
          <p:cNvPr name="Table 3" id="3"/>
          <p:cNvGraphicFramePr>
            <a:graphicFrameLocks noGrp="true"/>
          </p:cNvGraphicFramePr>
          <p:nvPr/>
        </p:nvGraphicFramePr>
        <p:xfrm>
          <a:off x="8629418" y="2525780"/>
          <a:ext cx="8629882" cy="5881130"/>
        </p:xfrm>
        <a:graphic>
          <a:graphicData uri="http://schemas.openxmlformats.org/drawingml/2006/table">
            <a:tbl>
              <a:tblPr/>
              <a:tblGrid>
                <a:gridCol w="1674470"/>
                <a:gridCol w="6955412"/>
              </a:tblGrid>
              <a:tr h="834078">
                <a:tc>
                  <a:txBody>
                    <a:bodyPr anchor="t" rtlCol="false"/>
                    <a:lstStyle/>
                    <a:p>
                      <a:pPr algn="ctr">
                        <a:lnSpc>
                          <a:spcPts val="2520"/>
                        </a:lnSpc>
                        <a:defRPr/>
                      </a:pPr>
                      <a:r>
                        <a:rPr lang="en-US" sz="1800">
                          <a:solidFill>
                            <a:srgbClr val="000000"/>
                          </a:solidFill>
                          <a:latin typeface="Tabarra Sans Bold"/>
                        </a:rPr>
                        <a:t>Date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ED0C6"/>
                    </a:solidFill>
                  </a:tcPr>
                </a:tc>
                <a:tc>
                  <a:txBody>
                    <a:bodyPr anchor="t" rtlCol="false"/>
                    <a:lstStyle/>
                    <a:p>
                      <a:pPr algn="ctr">
                        <a:lnSpc>
                          <a:spcPts val="2520"/>
                        </a:lnSpc>
                        <a:defRPr/>
                      </a:pPr>
                      <a:r>
                        <a:rPr lang="en-US" sz="1800">
                          <a:solidFill>
                            <a:srgbClr val="000000"/>
                          </a:solidFill>
                          <a:latin typeface="Tabarra Sans Bold"/>
                        </a:rPr>
                        <a:t>Tanggal pasar saham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ED0C6"/>
                    </a:solidFill>
                  </a:tcPr>
                </a:tc>
              </a:tr>
              <a:tr h="834078">
                <a:tc>
                  <a:txBody>
                    <a:bodyPr anchor="t" rtlCol="false"/>
                    <a:lstStyle/>
                    <a:p>
                      <a:pPr algn="ctr">
                        <a:lnSpc>
                          <a:spcPts val="2520"/>
                        </a:lnSpc>
                        <a:defRPr/>
                      </a:pPr>
                      <a:r>
                        <a:rPr lang="en-US" sz="1800">
                          <a:solidFill>
                            <a:srgbClr val="000000"/>
                          </a:solidFill>
                          <a:latin typeface="Tabarra Sans"/>
                        </a:rPr>
                        <a:t>Open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Tabarra Sans"/>
                        </a:rPr>
                        <a:t>Harga awal jual pada hari itu</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48272">
                <a:tc>
                  <a:txBody>
                    <a:bodyPr anchor="t" rtlCol="false"/>
                    <a:lstStyle/>
                    <a:p>
                      <a:pPr algn="ctr">
                        <a:lnSpc>
                          <a:spcPts val="2520"/>
                        </a:lnSpc>
                        <a:defRPr/>
                      </a:pPr>
                      <a:r>
                        <a:rPr lang="en-US" sz="1800">
                          <a:solidFill>
                            <a:srgbClr val="000000"/>
                          </a:solidFill>
                          <a:latin typeface="Tabarra Sans"/>
                        </a:rPr>
                        <a:t>High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ED0C6"/>
                    </a:solidFill>
                  </a:tcPr>
                </a:tc>
                <a:tc>
                  <a:txBody>
                    <a:bodyPr anchor="t" rtlCol="false"/>
                    <a:lstStyle/>
                    <a:p>
                      <a:pPr algn="ctr">
                        <a:lnSpc>
                          <a:spcPts val="2520"/>
                        </a:lnSpc>
                        <a:defRPr/>
                      </a:pPr>
                      <a:r>
                        <a:rPr lang="en-US" sz="1800">
                          <a:solidFill>
                            <a:srgbClr val="000000"/>
                          </a:solidFill>
                          <a:latin typeface="Tabarra Sans"/>
                        </a:rPr>
                        <a:t>Harga tertinggi yang diperdagangkan dalam satu hari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ED0C6"/>
                    </a:solidFill>
                  </a:tcPr>
                </a:tc>
              </a:tr>
              <a:tr h="848272">
                <a:tc>
                  <a:txBody>
                    <a:bodyPr anchor="t" rtlCol="false"/>
                    <a:lstStyle/>
                    <a:p>
                      <a:pPr algn="ctr">
                        <a:lnSpc>
                          <a:spcPts val="2520"/>
                        </a:lnSpc>
                        <a:defRPr/>
                      </a:pPr>
                      <a:r>
                        <a:rPr lang="en-US" sz="1800">
                          <a:solidFill>
                            <a:srgbClr val="000000"/>
                          </a:solidFill>
                          <a:latin typeface="Tabarra Sans"/>
                        </a:rPr>
                        <a:t>Low</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Tabarra Sans"/>
                        </a:rPr>
                        <a:t>Harga terendah yang diperdagangkan dalam satu hari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4078">
                <a:tc>
                  <a:txBody>
                    <a:bodyPr anchor="t" rtlCol="false"/>
                    <a:lstStyle/>
                    <a:p>
                      <a:pPr algn="ctr">
                        <a:lnSpc>
                          <a:spcPts val="2520"/>
                        </a:lnSpc>
                        <a:defRPr/>
                      </a:pPr>
                      <a:r>
                        <a:rPr lang="en-US" sz="1800">
                          <a:solidFill>
                            <a:srgbClr val="000000"/>
                          </a:solidFill>
                          <a:latin typeface="Tabarra Sans"/>
                        </a:rPr>
                        <a:t>Close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ED0C6"/>
                    </a:solidFill>
                  </a:tcPr>
                </a:tc>
                <a:tc>
                  <a:txBody>
                    <a:bodyPr anchor="t" rtlCol="false"/>
                    <a:lstStyle/>
                    <a:p>
                      <a:pPr algn="ctr">
                        <a:lnSpc>
                          <a:spcPts val="2520"/>
                        </a:lnSpc>
                        <a:defRPr/>
                      </a:pPr>
                      <a:r>
                        <a:rPr lang="en-US" sz="1800">
                          <a:solidFill>
                            <a:srgbClr val="000000"/>
                          </a:solidFill>
                          <a:latin typeface="Tabarra Sans"/>
                        </a:rPr>
                        <a:t>Harga terakhir trade pada hari itu</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ED0C6"/>
                    </a:solidFill>
                  </a:tcPr>
                </a:tc>
              </a:tr>
              <a:tr h="848272">
                <a:tc>
                  <a:txBody>
                    <a:bodyPr anchor="t" rtlCol="false"/>
                    <a:lstStyle/>
                    <a:p>
                      <a:pPr algn="ctr">
                        <a:lnSpc>
                          <a:spcPts val="2520"/>
                        </a:lnSpc>
                        <a:defRPr/>
                      </a:pPr>
                      <a:r>
                        <a:rPr lang="en-US" sz="1800">
                          <a:solidFill>
                            <a:srgbClr val="000000"/>
                          </a:solidFill>
                          <a:latin typeface="Tabarra Sans"/>
                        </a:rPr>
                        <a:t>Adj Close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Tabarra Sans"/>
                        </a:rPr>
                        <a:t>Harga penutupan setelah penyesuaian pasar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4078">
                <a:tc>
                  <a:txBody>
                    <a:bodyPr anchor="t" rtlCol="false"/>
                    <a:lstStyle/>
                    <a:p>
                      <a:pPr algn="ctr">
                        <a:lnSpc>
                          <a:spcPts val="2520"/>
                        </a:lnSpc>
                        <a:defRPr/>
                      </a:pPr>
                      <a:r>
                        <a:rPr lang="en-US" sz="1800">
                          <a:solidFill>
                            <a:srgbClr val="000000"/>
                          </a:solidFill>
                          <a:latin typeface="Tabarra Sans"/>
                        </a:rPr>
                        <a:t>Volume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ED0C6"/>
                    </a:solidFill>
                  </a:tcPr>
                </a:tc>
                <a:tc>
                  <a:txBody>
                    <a:bodyPr anchor="t" rtlCol="false"/>
                    <a:lstStyle/>
                    <a:p>
                      <a:pPr algn="ctr">
                        <a:lnSpc>
                          <a:spcPts val="2520"/>
                        </a:lnSpc>
                        <a:defRPr/>
                      </a:pPr>
                      <a:r>
                        <a:rPr lang="en-US" sz="1800">
                          <a:solidFill>
                            <a:srgbClr val="000000"/>
                          </a:solidFill>
                          <a:latin typeface="Tabarra Sans"/>
                        </a:rPr>
                        <a:t>Jumlah perdagangan yang terjadi pada hari itu</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ED0C6"/>
                    </a:solidFill>
                  </a:tcPr>
                </a:tc>
              </a:tr>
            </a:tbl>
          </a:graphicData>
        </a:graphic>
      </p:graphicFrame>
      <p:sp>
        <p:nvSpPr>
          <p:cNvPr name="TextBox 4" id="4"/>
          <p:cNvSpPr txBox="true"/>
          <p:nvPr/>
        </p:nvSpPr>
        <p:spPr>
          <a:xfrm rot="0">
            <a:off x="1028700" y="904875"/>
            <a:ext cx="8815091" cy="1336675"/>
          </a:xfrm>
          <a:prstGeom prst="rect">
            <a:avLst/>
          </a:prstGeom>
        </p:spPr>
        <p:txBody>
          <a:bodyPr anchor="t" rtlCol="false" tIns="0" lIns="0" bIns="0" rIns="0">
            <a:spAutoFit/>
          </a:bodyPr>
          <a:lstStyle/>
          <a:p>
            <a:pPr algn="l" marL="0" indent="0" lvl="0">
              <a:lnSpc>
                <a:spcPts val="9200"/>
              </a:lnSpc>
              <a:spcBef>
                <a:spcPct val="0"/>
              </a:spcBef>
            </a:pPr>
            <a:r>
              <a:rPr lang="en-US" sz="8000">
                <a:solidFill>
                  <a:srgbClr val="21488A"/>
                </a:solidFill>
                <a:latin typeface="Tabarra Sans Heavy"/>
              </a:rPr>
              <a:t>Data Exploration</a:t>
            </a:r>
          </a:p>
        </p:txBody>
      </p:sp>
      <p:sp>
        <p:nvSpPr>
          <p:cNvPr name="TextBox 5" id="5"/>
          <p:cNvSpPr txBox="true"/>
          <p:nvPr/>
        </p:nvSpPr>
        <p:spPr>
          <a:xfrm rot="0">
            <a:off x="3345386" y="8174626"/>
            <a:ext cx="3520947" cy="344738"/>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C306D"/>
                </a:solidFill>
                <a:latin typeface="Tabarra Sans"/>
              </a:rPr>
              <a:t>Informasi tentang dataset</a:t>
            </a:r>
          </a:p>
        </p:txBody>
      </p:sp>
      <p:sp>
        <p:nvSpPr>
          <p:cNvPr name="TextBox 6" id="6"/>
          <p:cNvSpPr txBox="true"/>
          <p:nvPr/>
        </p:nvSpPr>
        <p:spPr>
          <a:xfrm rot="0">
            <a:off x="11587021" y="8443165"/>
            <a:ext cx="4097280" cy="344738"/>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C306D"/>
                </a:solidFill>
                <a:latin typeface="Tabarra Sans"/>
              </a:rPr>
              <a:t>Rincian kolom-kolom dari dataset</a:t>
            </a:r>
          </a:p>
        </p:txBody>
      </p:sp>
      <p:grpSp>
        <p:nvGrpSpPr>
          <p:cNvPr name="Group 7" id="7"/>
          <p:cNvGrpSpPr/>
          <p:nvPr/>
        </p:nvGrpSpPr>
        <p:grpSpPr>
          <a:xfrm rot="0">
            <a:off x="1028700" y="9239250"/>
            <a:ext cx="16234286" cy="591268"/>
            <a:chOff x="0" y="0"/>
            <a:chExt cx="21645714" cy="788357"/>
          </a:xfrm>
        </p:grpSpPr>
        <p:sp>
          <p:nvSpPr>
            <p:cNvPr name="TextBox 8" id="8"/>
            <p:cNvSpPr txBox="true"/>
            <p:nvPr/>
          </p:nvSpPr>
          <p:spPr>
            <a:xfrm rot="0">
              <a:off x="10125789" y="354017"/>
              <a:ext cx="4699511"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rPr>
                <a:t>AI &amp; BIG DATA</a:t>
              </a:r>
            </a:p>
          </p:txBody>
        </p:sp>
        <p:sp>
          <p:nvSpPr>
            <p:cNvPr name="TextBox 9" id="9"/>
            <p:cNvSpPr txBox="true"/>
            <p:nvPr/>
          </p:nvSpPr>
          <p:spPr>
            <a:xfrm rot="0">
              <a:off x="16946204" y="354017"/>
              <a:ext cx="4699511" cy="434340"/>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C306D"/>
                  </a:solidFill>
                  <a:latin typeface="Tabarra Sans"/>
                </a:rPr>
                <a:t>6</a:t>
              </a:r>
            </a:p>
          </p:txBody>
        </p:sp>
        <p:sp>
          <p:nvSpPr>
            <p:cNvPr name="TextBox 10" id="10"/>
            <p:cNvSpPr txBox="true"/>
            <p:nvPr/>
          </p:nvSpPr>
          <p:spPr>
            <a:xfrm rot="0">
              <a:off x="0" y="354017"/>
              <a:ext cx="4660998"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Bold"/>
                </a:rPr>
                <a:t>KELOMPOK 2</a:t>
              </a:r>
            </a:p>
          </p:txBody>
        </p:sp>
        <p:sp>
          <p:nvSpPr>
            <p:cNvPr name="AutoShape 11" id="11"/>
            <p:cNvSpPr/>
            <p:nvPr/>
          </p:nvSpPr>
          <p:spPr>
            <a:xfrm>
              <a:off x="0" y="12700"/>
              <a:ext cx="21640800" cy="0"/>
            </a:xfrm>
            <a:prstGeom prst="line">
              <a:avLst/>
            </a:prstGeom>
            <a:ln cap="flat" w="25400">
              <a:solidFill>
                <a:srgbClr val="21488A"/>
              </a:solidFill>
              <a:prstDash val="solid"/>
              <a:headEnd type="none" len="sm" w="sm"/>
              <a:tailEnd type="none" len="sm" w="sm"/>
            </a:ln>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7FDF2"/>
        </a:solidFill>
      </p:bgPr>
    </p:bg>
    <p:spTree>
      <p:nvGrpSpPr>
        <p:cNvPr id="1" name=""/>
        <p:cNvGrpSpPr/>
        <p:nvPr/>
      </p:nvGrpSpPr>
      <p:grpSpPr>
        <a:xfrm>
          <a:off x="0" y="0"/>
          <a:ext cx="0" cy="0"/>
          <a:chOff x="0" y="0"/>
          <a:chExt cx="0" cy="0"/>
        </a:xfrm>
      </p:grpSpPr>
      <p:sp>
        <p:nvSpPr>
          <p:cNvPr name="Freeform 2" id="2"/>
          <p:cNvSpPr/>
          <p:nvPr/>
        </p:nvSpPr>
        <p:spPr>
          <a:xfrm flipH="false" flipV="false" rot="0">
            <a:off x="1557198" y="2560330"/>
            <a:ext cx="15177289" cy="5639120"/>
          </a:xfrm>
          <a:custGeom>
            <a:avLst/>
            <a:gdLst/>
            <a:ahLst/>
            <a:cxnLst/>
            <a:rect r="r" b="b" t="t" l="l"/>
            <a:pathLst>
              <a:path h="5639120" w="15177289">
                <a:moveTo>
                  <a:pt x="0" y="0"/>
                </a:moveTo>
                <a:lnTo>
                  <a:pt x="15177289" y="0"/>
                </a:lnTo>
                <a:lnTo>
                  <a:pt x="15177289" y="5639120"/>
                </a:lnTo>
                <a:lnTo>
                  <a:pt x="0" y="5639120"/>
                </a:lnTo>
                <a:lnTo>
                  <a:pt x="0" y="0"/>
                </a:lnTo>
                <a:close/>
              </a:path>
            </a:pathLst>
          </a:custGeom>
          <a:blipFill>
            <a:blip r:embed="rId3"/>
            <a:stretch>
              <a:fillRect l="0" t="0" r="0" b="0"/>
            </a:stretch>
          </a:blipFill>
        </p:spPr>
      </p:sp>
      <p:sp>
        <p:nvSpPr>
          <p:cNvPr name="TextBox 3" id="3"/>
          <p:cNvSpPr txBox="true"/>
          <p:nvPr/>
        </p:nvSpPr>
        <p:spPr>
          <a:xfrm rot="0">
            <a:off x="1028700" y="904875"/>
            <a:ext cx="15010663" cy="1336675"/>
          </a:xfrm>
          <a:prstGeom prst="rect">
            <a:avLst/>
          </a:prstGeom>
        </p:spPr>
        <p:txBody>
          <a:bodyPr anchor="t" rtlCol="false" tIns="0" lIns="0" bIns="0" rIns="0">
            <a:spAutoFit/>
          </a:bodyPr>
          <a:lstStyle/>
          <a:p>
            <a:pPr algn="l" marL="0" indent="0" lvl="0">
              <a:lnSpc>
                <a:spcPts val="9200"/>
              </a:lnSpc>
              <a:spcBef>
                <a:spcPct val="0"/>
              </a:spcBef>
            </a:pPr>
            <a:r>
              <a:rPr lang="en-US" sz="8000">
                <a:solidFill>
                  <a:srgbClr val="21488A"/>
                </a:solidFill>
                <a:latin typeface="Tabarra Sans Heavy"/>
              </a:rPr>
              <a:t>Exploratory Data Analysis</a:t>
            </a:r>
          </a:p>
        </p:txBody>
      </p:sp>
      <p:sp>
        <p:nvSpPr>
          <p:cNvPr name="TextBox 4" id="4"/>
          <p:cNvSpPr txBox="true"/>
          <p:nvPr/>
        </p:nvSpPr>
        <p:spPr>
          <a:xfrm rot="0">
            <a:off x="7374165" y="8442030"/>
            <a:ext cx="8665198" cy="344738"/>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C306D"/>
                </a:solidFill>
                <a:latin typeface="Tabarra Sans"/>
              </a:rPr>
              <a:t>Grafik close price BTC tahun 2014-2024</a:t>
            </a:r>
          </a:p>
        </p:txBody>
      </p:sp>
      <p:grpSp>
        <p:nvGrpSpPr>
          <p:cNvPr name="Group 5" id="5"/>
          <p:cNvGrpSpPr/>
          <p:nvPr/>
        </p:nvGrpSpPr>
        <p:grpSpPr>
          <a:xfrm rot="0">
            <a:off x="1028700" y="9239250"/>
            <a:ext cx="16234286" cy="591268"/>
            <a:chOff x="0" y="0"/>
            <a:chExt cx="21645714" cy="788357"/>
          </a:xfrm>
        </p:grpSpPr>
        <p:sp>
          <p:nvSpPr>
            <p:cNvPr name="TextBox 6" id="6"/>
            <p:cNvSpPr txBox="true"/>
            <p:nvPr/>
          </p:nvSpPr>
          <p:spPr>
            <a:xfrm rot="0">
              <a:off x="10125789" y="354017"/>
              <a:ext cx="4699511"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rPr>
                <a:t>AI &amp; BIG DATA</a:t>
              </a:r>
            </a:p>
          </p:txBody>
        </p:sp>
        <p:sp>
          <p:nvSpPr>
            <p:cNvPr name="TextBox 7" id="7"/>
            <p:cNvSpPr txBox="true"/>
            <p:nvPr/>
          </p:nvSpPr>
          <p:spPr>
            <a:xfrm rot="0">
              <a:off x="16946204" y="354017"/>
              <a:ext cx="4699511" cy="434340"/>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C306D"/>
                  </a:solidFill>
                  <a:latin typeface="Tabarra Sans"/>
                </a:rPr>
                <a:t>7</a:t>
              </a:r>
            </a:p>
          </p:txBody>
        </p:sp>
        <p:sp>
          <p:nvSpPr>
            <p:cNvPr name="TextBox 8" id="8"/>
            <p:cNvSpPr txBox="true"/>
            <p:nvPr/>
          </p:nvSpPr>
          <p:spPr>
            <a:xfrm rot="0">
              <a:off x="0" y="354017"/>
              <a:ext cx="4660998"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Bold"/>
                </a:rPr>
                <a:t>KELOMPOK 2</a:t>
              </a:r>
            </a:p>
          </p:txBody>
        </p:sp>
        <p:sp>
          <p:nvSpPr>
            <p:cNvPr name="AutoShape 9" id="9"/>
            <p:cNvSpPr/>
            <p:nvPr/>
          </p:nvSpPr>
          <p:spPr>
            <a:xfrm>
              <a:off x="0" y="12700"/>
              <a:ext cx="21640800" cy="0"/>
            </a:xfrm>
            <a:prstGeom prst="line">
              <a:avLst/>
            </a:prstGeom>
            <a:ln cap="flat" w="25400">
              <a:solidFill>
                <a:srgbClr val="21488A"/>
              </a:solidFill>
              <a:prstDash val="solid"/>
              <a:headEnd type="none" len="sm" w="sm"/>
              <a:tailEnd type="none" len="sm" w="sm"/>
            </a:ln>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7FDF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stretch>
            <a:fillRect/>
          </a:stretch>
        </p:blipFill>
        <p:spPr>
          <a:xfrm rot="0">
            <a:off x="1497186" y="2246565"/>
            <a:ext cx="6602926" cy="6359501"/>
          </a:xfrm>
          <a:prstGeom prst="rect">
            <a:avLst/>
          </a:prstGeom>
        </p:spPr>
      </p:pic>
      <p:sp>
        <p:nvSpPr>
          <p:cNvPr name="Freeform 3" id="3"/>
          <p:cNvSpPr/>
          <p:nvPr/>
        </p:nvSpPr>
        <p:spPr>
          <a:xfrm flipH="false" flipV="false" rot="0">
            <a:off x="8930932" y="2298323"/>
            <a:ext cx="7623249" cy="5757499"/>
          </a:xfrm>
          <a:custGeom>
            <a:avLst/>
            <a:gdLst/>
            <a:ahLst/>
            <a:cxnLst/>
            <a:rect r="r" b="b" t="t" l="l"/>
            <a:pathLst>
              <a:path h="5757499" w="7623249">
                <a:moveTo>
                  <a:pt x="0" y="0"/>
                </a:moveTo>
                <a:lnTo>
                  <a:pt x="7623250" y="0"/>
                </a:lnTo>
                <a:lnTo>
                  <a:pt x="7623250" y="5757499"/>
                </a:lnTo>
                <a:lnTo>
                  <a:pt x="0" y="5757499"/>
                </a:lnTo>
                <a:lnTo>
                  <a:pt x="0" y="0"/>
                </a:lnTo>
                <a:close/>
              </a:path>
            </a:pathLst>
          </a:custGeom>
          <a:blipFill>
            <a:blip r:embed="rId4"/>
            <a:stretch>
              <a:fillRect l="0" t="0" r="0" b="0"/>
            </a:stretch>
          </a:blipFill>
        </p:spPr>
      </p:sp>
      <p:sp>
        <p:nvSpPr>
          <p:cNvPr name="TextBox 4" id="4"/>
          <p:cNvSpPr txBox="true"/>
          <p:nvPr/>
        </p:nvSpPr>
        <p:spPr>
          <a:xfrm rot="0">
            <a:off x="1028700" y="904875"/>
            <a:ext cx="15010663" cy="1336675"/>
          </a:xfrm>
          <a:prstGeom prst="rect">
            <a:avLst/>
          </a:prstGeom>
        </p:spPr>
        <p:txBody>
          <a:bodyPr anchor="t" rtlCol="false" tIns="0" lIns="0" bIns="0" rIns="0">
            <a:spAutoFit/>
          </a:bodyPr>
          <a:lstStyle/>
          <a:p>
            <a:pPr algn="l" marL="0" indent="0" lvl="0">
              <a:lnSpc>
                <a:spcPts val="9200"/>
              </a:lnSpc>
              <a:spcBef>
                <a:spcPct val="0"/>
              </a:spcBef>
            </a:pPr>
            <a:r>
              <a:rPr lang="en-US" sz="8000">
                <a:solidFill>
                  <a:srgbClr val="21488A"/>
                </a:solidFill>
                <a:latin typeface="Tabarra Sans Heavy"/>
              </a:rPr>
              <a:t>Training</a:t>
            </a:r>
          </a:p>
        </p:txBody>
      </p:sp>
      <p:sp>
        <p:nvSpPr>
          <p:cNvPr name="TextBox 5" id="5"/>
          <p:cNvSpPr txBox="true"/>
          <p:nvPr/>
        </p:nvSpPr>
        <p:spPr>
          <a:xfrm rot="0">
            <a:off x="3878496" y="8244853"/>
            <a:ext cx="8665198" cy="344738"/>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C306D"/>
                </a:solidFill>
                <a:latin typeface="Tabarra Sans"/>
              </a:rPr>
              <a:t>Pembagian dataset</a:t>
            </a:r>
          </a:p>
        </p:txBody>
      </p:sp>
      <p:sp>
        <p:nvSpPr>
          <p:cNvPr name="TextBox 6" id="6"/>
          <p:cNvSpPr txBox="true"/>
          <p:nvPr/>
        </p:nvSpPr>
        <p:spPr>
          <a:xfrm rot="0">
            <a:off x="11496366" y="8110584"/>
            <a:ext cx="8665198" cy="344738"/>
          </a:xfrm>
          <a:prstGeom prst="rect">
            <a:avLst/>
          </a:prstGeom>
        </p:spPr>
        <p:txBody>
          <a:bodyPr anchor="t" rtlCol="false" tIns="0" lIns="0" bIns="0" rIns="0">
            <a:spAutoFit/>
          </a:bodyPr>
          <a:lstStyle/>
          <a:p>
            <a:pPr algn="l" marL="0" indent="0" lvl="0">
              <a:lnSpc>
                <a:spcPts val="2523"/>
              </a:lnSpc>
              <a:spcBef>
                <a:spcPct val="0"/>
              </a:spcBef>
            </a:pPr>
            <a:r>
              <a:rPr lang="en-US" sz="1802">
                <a:solidFill>
                  <a:srgbClr val="0C306D"/>
                </a:solidFill>
                <a:latin typeface="Tabarra Sans"/>
              </a:rPr>
              <a:t>Model yang digunakan</a:t>
            </a:r>
          </a:p>
        </p:txBody>
      </p:sp>
      <p:grpSp>
        <p:nvGrpSpPr>
          <p:cNvPr name="Group 7" id="7"/>
          <p:cNvGrpSpPr/>
          <p:nvPr/>
        </p:nvGrpSpPr>
        <p:grpSpPr>
          <a:xfrm rot="0">
            <a:off x="1028700" y="9239250"/>
            <a:ext cx="16234286" cy="591268"/>
            <a:chOff x="0" y="0"/>
            <a:chExt cx="21645714" cy="788357"/>
          </a:xfrm>
        </p:grpSpPr>
        <p:sp>
          <p:nvSpPr>
            <p:cNvPr name="TextBox 8" id="8"/>
            <p:cNvSpPr txBox="true"/>
            <p:nvPr/>
          </p:nvSpPr>
          <p:spPr>
            <a:xfrm rot="0">
              <a:off x="10125789" y="354017"/>
              <a:ext cx="4699511"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a:rPr>
                <a:t>AI &amp; BIG DATA</a:t>
              </a:r>
            </a:p>
          </p:txBody>
        </p:sp>
        <p:sp>
          <p:nvSpPr>
            <p:cNvPr name="TextBox 9" id="9"/>
            <p:cNvSpPr txBox="true"/>
            <p:nvPr/>
          </p:nvSpPr>
          <p:spPr>
            <a:xfrm rot="0">
              <a:off x="16946204" y="354017"/>
              <a:ext cx="4699511" cy="434340"/>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C306D"/>
                  </a:solidFill>
                  <a:latin typeface="Tabarra Sans"/>
                </a:rPr>
                <a:t>8</a:t>
              </a:r>
            </a:p>
          </p:txBody>
        </p:sp>
        <p:sp>
          <p:nvSpPr>
            <p:cNvPr name="TextBox 10" id="10"/>
            <p:cNvSpPr txBox="true"/>
            <p:nvPr/>
          </p:nvSpPr>
          <p:spPr>
            <a:xfrm rot="0">
              <a:off x="0" y="354017"/>
              <a:ext cx="4660998" cy="434340"/>
            </a:xfrm>
            <a:prstGeom prst="rect">
              <a:avLst/>
            </a:prstGeom>
          </p:spPr>
          <p:txBody>
            <a:bodyPr anchor="t" rtlCol="false" tIns="0" lIns="0" bIns="0" rIns="0">
              <a:spAutoFit/>
            </a:bodyPr>
            <a:lstStyle/>
            <a:p>
              <a:pPr algn="l" marL="0" indent="0" lvl="0">
                <a:lnSpc>
                  <a:spcPts val="2520"/>
                </a:lnSpc>
                <a:spcBef>
                  <a:spcPct val="0"/>
                </a:spcBef>
              </a:pPr>
              <a:r>
                <a:rPr lang="en-US" sz="1800">
                  <a:solidFill>
                    <a:srgbClr val="0C306D"/>
                  </a:solidFill>
                  <a:latin typeface="Tabarra Sans Bold"/>
                </a:rPr>
                <a:t>KELOMPOK 2</a:t>
              </a:r>
            </a:p>
          </p:txBody>
        </p:sp>
        <p:sp>
          <p:nvSpPr>
            <p:cNvPr name="AutoShape 11" id="11"/>
            <p:cNvSpPr/>
            <p:nvPr/>
          </p:nvSpPr>
          <p:spPr>
            <a:xfrm>
              <a:off x="0" y="12700"/>
              <a:ext cx="21640800" cy="0"/>
            </a:xfrm>
            <a:prstGeom prst="line">
              <a:avLst/>
            </a:prstGeom>
            <a:ln cap="flat" w="25400">
              <a:solidFill>
                <a:srgbClr val="21488A"/>
              </a:solidFill>
              <a:prstDash val="solid"/>
              <a:headEnd type="none" len="sm" w="sm"/>
              <a:tailEnd type="none" len="sm" w="sm"/>
            </a:ln>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DAGHThQEauI</dc:identifier>
  <dcterms:modified xsi:type="dcterms:W3CDTF">2011-08-01T06:04:30Z</dcterms:modified>
  <cp:revision>1</cp:revision>
  <dc:title>PPT Tubes AI &amp; Big Data_Kelompok 2</dc:title>
</cp:coreProperties>
</file>