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abarra Sans Heavy" charset="1" panose="00000000000000000000"/>
      <p:regular r:id="rId20"/>
    </p:embeddedFont>
    <p:embeddedFont>
      <p:font typeface="Tabarra Sans Bold" charset="1" panose="00000000000000000000"/>
      <p:regular r:id="rId21"/>
    </p:embeddedFont>
    <p:embeddedFont>
      <p:font typeface="Tabarra Sans" charset="1" panose="00000000000000000000"/>
      <p:regular r:id="rId22"/>
    </p:embeddedFont>
    <p:embeddedFont>
      <p:font typeface="Tabarra Sans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Namun prediksi yang diciptakan belum tentu akurat , karena ketepatan prediksi juga dapat bervariasi terutama dari faktor eksternal di luar kendali. Meskipun demikian, kemampuan dalam memprediksi suatu data dapat membantu menentukan hasil yang lebih mungkin terjadi ketimbang hasil-hasil lainnya.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Forecasting memiliki aplikasi yang luas dalam berbagai industri. Selain dipergunakan untuk kepentingan pribadi atau perusahaan, banyak aplikasi yang menguntungkan untuk seluruh orang. Beberapa contoh aplikasi yang menggunakan forecasting termasuk: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Forecasting memiliki aplikasi yang luas dalam berbagai industri. Selain dipergunakan untuk kepentingan pribadi atau perusahaan, banyak aplikasi yang menguntungkan untuk seluruh orang. Beberapa contoh aplikasi yang menggunakan forecasting termasuk: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Untuk membuat sebuah time series forecasting terdapat langkah-langkah yang perlu diikuti, dimulai dengan mencari data yang relevan, lalu mengeksplorasi dan memproses datanya, lalu memilih model berdasarkan datanya, evaluasi, forecast lalu improvement.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Untuk permasalahan yang kami ambil pada tugas kali ini adalah memprediksi harga bitcoin USD dengan time series forecasting. Dataset yang kami gunakan merupakan kumpulan data harga bitcoin USD dari tanggal 17 september 2014-29 Februari 2024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Dataset yang disediakan oleh Yahoo Finance ini tentang fluktuasi harga saham Bitcoin.</a:t>
            </a:r>
          </a:p>
          <a:p>
            <a:r>
              <a:rPr lang="en-US"/>
              <a:t/>
            </a:r>
          </a:p>
          <a:p>
            <a:r>
              <a:rPr lang="en-US"/>
              <a:t>Bitcoin adalah jenis mata uang kripto yang populer karena merupakan salah satu yang pertama kali diciptakan. Bitcoin mendapatkan harga saat ini tidak secara tiba-tiba, tetapi karena banyak hal, yang paling penting adalah persediaannya yang terbatas.</a:t>
            </a:r>
          </a:p>
          <a:p>
            <a:r>
              <a:rPr lang="en-US"/>
              <a:t>Dataset ini terdiri dari tujuh kolom, mulai dari 'Tanggal', 'Buka', 'Tinggi', 'Rendah', 'Tutup', 'Adj Tutup', dan 'Volume'. Untuk penjelasan setiap kolomnya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yaitu dari tanggal 29 februari 2024 sampai tanggal 1 maret 2023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 Id="rId4" Target="../media/VAGHT5uny2I.mp4" Type="http://schemas.openxmlformats.org/officeDocument/2006/relationships/video"/><Relationship Id="rId5" Target="../media/VAGHT5uny2I.mp4" Type="http://schemas.microsoft.com/office/2007/relationships/media"/></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 Id="rId4" Target="https://finance.yahoo.com/quote/BTC-USD/?guccounter=1&amp;guce_referrer=aHR0cHM6Ly93d3cuZ29vZ2xlLmNvbS8&amp;guce_referrer_sig=AQAAAEjfocYoTi-rZ_12PRbR6gMmBMDuzc-ZXUqcr5xKaJHLAoucfi-f2yiLA3pK9V_d65pL16hr5hDVh_YLP2CP7MrUtiBbhLrIByt4F5qQjPGouNBHHiD-0mv3f5cvIx2Tsup_wjsKR0h2g8Fd1c_dRPvua90KiMXRPktQgQtBKM5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AutoShape 2" id="2"/>
          <p:cNvSpPr/>
          <p:nvPr/>
        </p:nvSpPr>
        <p:spPr>
          <a:xfrm flipV="true">
            <a:off x="1028700" y="9248775"/>
            <a:ext cx="16230697" cy="0"/>
          </a:xfrm>
          <a:prstGeom prst="line">
            <a:avLst/>
          </a:prstGeom>
          <a:ln cap="flat" w="19050">
            <a:solidFill>
              <a:srgbClr val="F7FDF2"/>
            </a:solidFill>
            <a:prstDash val="solid"/>
            <a:headEnd type="none" len="sm" w="sm"/>
            <a:tailEnd type="none" len="sm" w="sm"/>
          </a:ln>
        </p:spPr>
      </p:sp>
      <p:sp>
        <p:nvSpPr>
          <p:cNvPr name="Freeform 3" id="3"/>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028700" y="2231555"/>
            <a:ext cx="15927996" cy="4638680"/>
          </a:xfrm>
          <a:prstGeom prst="rect">
            <a:avLst/>
          </a:prstGeom>
        </p:spPr>
        <p:txBody>
          <a:bodyPr anchor="t" rtlCol="false" tIns="0" lIns="0" bIns="0" rIns="0">
            <a:spAutoFit/>
          </a:bodyPr>
          <a:lstStyle/>
          <a:p>
            <a:pPr algn="l">
              <a:lnSpc>
                <a:spcPts val="11550"/>
              </a:lnSpc>
            </a:pPr>
            <a:r>
              <a:rPr lang="en-US" sz="10500">
                <a:solidFill>
                  <a:srgbClr val="21488A"/>
                </a:solidFill>
                <a:latin typeface="Tabarra Sans Heavy"/>
              </a:rPr>
              <a:t>Bitcoin USD prediction using Time Series Forecasting LSTM</a:t>
            </a:r>
          </a:p>
        </p:txBody>
      </p:sp>
      <p:sp>
        <p:nvSpPr>
          <p:cNvPr name="TextBox 5" id="5"/>
          <p:cNvSpPr txBox="true"/>
          <p:nvPr/>
        </p:nvSpPr>
        <p:spPr>
          <a:xfrm rot="0">
            <a:off x="2154698" y="6966933"/>
            <a:ext cx="3495749"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Bold"/>
              </a:rPr>
              <a:t>KELOMPOK 2</a:t>
            </a:r>
          </a:p>
        </p:txBody>
      </p:sp>
      <p:sp>
        <p:nvSpPr>
          <p:cNvPr name="TextBox 6" id="6"/>
          <p:cNvSpPr txBox="true"/>
          <p:nvPr/>
        </p:nvSpPr>
        <p:spPr>
          <a:xfrm rot="0">
            <a:off x="1028700" y="6966933"/>
            <a:ext cx="994191"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Bold"/>
              </a:rPr>
              <a:t>OLEH </a:t>
            </a:r>
          </a:p>
        </p:txBody>
      </p:sp>
      <p:sp>
        <p:nvSpPr>
          <p:cNvPr name="TextBox 7" id="7"/>
          <p:cNvSpPr txBox="true"/>
          <p:nvPr/>
        </p:nvSpPr>
        <p:spPr>
          <a:xfrm rot="0">
            <a:off x="15511522" y="8734253"/>
            <a:ext cx="3495749" cy="3448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21488A"/>
                </a:solidFill>
                <a:latin typeface="Tabarra Sans Bold"/>
              </a:rPr>
              <a:t>AI &amp; BIG DATA </a:t>
            </a:r>
          </a:p>
        </p:txBody>
      </p:sp>
      <p:sp>
        <p:nvSpPr>
          <p:cNvPr name="TextBox 8" id="8"/>
          <p:cNvSpPr txBox="true"/>
          <p:nvPr/>
        </p:nvSpPr>
        <p:spPr>
          <a:xfrm rot="0">
            <a:off x="1028700" y="7473950"/>
            <a:ext cx="7095312" cy="1784350"/>
          </a:xfrm>
          <a:prstGeom prst="rect">
            <a:avLst/>
          </a:prstGeom>
        </p:spPr>
        <p:txBody>
          <a:bodyPr anchor="t" rtlCol="false" tIns="0" lIns="0" bIns="0" rIns="0">
            <a:spAutoFit/>
          </a:bodyPr>
          <a:lstStyle/>
          <a:p>
            <a:pPr algn="l">
              <a:lnSpc>
                <a:spcPts val="3499"/>
              </a:lnSpc>
            </a:pPr>
            <a:r>
              <a:rPr lang="en-US" sz="2499">
                <a:solidFill>
                  <a:srgbClr val="21488A"/>
                </a:solidFill>
                <a:latin typeface="Tabarra Sans"/>
              </a:rPr>
              <a:t>ALDIRA FADHILAH LAZUARDI - 1101200372</a:t>
            </a:r>
          </a:p>
          <a:p>
            <a:pPr algn="l">
              <a:lnSpc>
                <a:spcPts val="3499"/>
              </a:lnSpc>
            </a:pPr>
            <a:r>
              <a:rPr lang="en-US" sz="2499">
                <a:solidFill>
                  <a:srgbClr val="21488A"/>
                </a:solidFill>
                <a:latin typeface="Tabarra Sans"/>
              </a:rPr>
              <a:t>MARSHANISWAH SYAMSUL - 1101210153</a:t>
            </a:r>
          </a:p>
          <a:p>
            <a:pPr algn="l">
              <a:lnSpc>
                <a:spcPts val="3499"/>
              </a:lnSpc>
            </a:pPr>
            <a:r>
              <a:rPr lang="en-US" sz="2499">
                <a:solidFill>
                  <a:srgbClr val="21488A"/>
                </a:solidFill>
                <a:latin typeface="Tabarra Sans"/>
              </a:rPr>
              <a:t>SADAM AL RASYID - 1101210112</a:t>
            </a:r>
          </a:p>
          <a:p>
            <a:pPr algn="l" marL="0" indent="0" lvl="0">
              <a:lnSpc>
                <a:spcPts val="349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380676" y="2483002"/>
            <a:ext cx="7153356" cy="5596600"/>
          </a:xfrm>
          <a:custGeom>
            <a:avLst/>
            <a:gdLst/>
            <a:ahLst/>
            <a:cxnLst/>
            <a:rect r="r" b="b" t="t" l="l"/>
            <a:pathLst>
              <a:path h="5596600" w="7153356">
                <a:moveTo>
                  <a:pt x="0" y="0"/>
                </a:moveTo>
                <a:lnTo>
                  <a:pt x="7153356" y="0"/>
                </a:lnTo>
                <a:lnTo>
                  <a:pt x="7153356" y="5596600"/>
                </a:lnTo>
                <a:lnTo>
                  <a:pt x="0" y="5596600"/>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Evaluation</a:t>
            </a:r>
          </a:p>
        </p:txBody>
      </p:sp>
      <p:sp>
        <p:nvSpPr>
          <p:cNvPr name="TextBox 4" id="4"/>
          <p:cNvSpPr txBox="true"/>
          <p:nvPr/>
        </p:nvSpPr>
        <p:spPr>
          <a:xfrm rot="0">
            <a:off x="3878496" y="8244853"/>
            <a:ext cx="2730697"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evaluasi metrik</a:t>
            </a:r>
          </a:p>
        </p:txBody>
      </p:sp>
      <p:sp>
        <p:nvSpPr>
          <p:cNvPr name="TextBox 5" id="5"/>
          <p:cNvSpPr txBox="true"/>
          <p:nvPr/>
        </p:nvSpPr>
        <p:spPr>
          <a:xfrm rot="0">
            <a:off x="11298550" y="7734864"/>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Train dan Test data untuk evaluasi</a:t>
            </a:r>
          </a:p>
        </p:txBody>
      </p:sp>
      <p:sp>
        <p:nvSpPr>
          <p:cNvPr name="TextBox 6" id="6"/>
          <p:cNvSpPr txBox="true"/>
          <p:nvPr/>
        </p:nvSpPr>
        <p:spPr>
          <a:xfrm rot="0">
            <a:off x="9716278" y="3505401"/>
            <a:ext cx="6914230" cy="1529080"/>
          </a:xfrm>
          <a:prstGeom prst="rect">
            <a:avLst/>
          </a:prstGeom>
        </p:spPr>
        <p:txBody>
          <a:bodyPr anchor="t" rtlCol="false" tIns="0" lIns="0" bIns="0" rIns="0">
            <a:spAutoFit/>
          </a:bodyPr>
          <a:lstStyle/>
          <a:p>
            <a:pPr algn="l">
              <a:lnSpc>
                <a:spcPts val="3919"/>
              </a:lnSpc>
            </a:pPr>
            <a:r>
              <a:rPr lang="en-US" sz="2799" spc="-83">
                <a:solidFill>
                  <a:srgbClr val="0C306D"/>
                </a:solidFill>
                <a:latin typeface="Tabarra Sans"/>
              </a:rPr>
              <a:t>RMSE: 547.5638620351776  </a:t>
            </a:r>
          </a:p>
          <a:p>
            <a:pPr algn="l">
              <a:lnSpc>
                <a:spcPts val="3919"/>
              </a:lnSpc>
            </a:pPr>
            <a:r>
              <a:rPr lang="en-US" sz="2799" spc="-83">
                <a:solidFill>
                  <a:srgbClr val="0C306D"/>
                </a:solidFill>
                <a:latin typeface="Tabarra Sans"/>
              </a:rPr>
              <a:t>MSE: 299826.18300687906 </a:t>
            </a:r>
          </a:p>
          <a:p>
            <a:pPr algn="l" marL="0" indent="0" lvl="0">
              <a:lnSpc>
                <a:spcPts val="3919"/>
              </a:lnSpc>
            </a:pPr>
            <a:r>
              <a:rPr lang="en-US" sz="2799" spc="-83">
                <a:solidFill>
                  <a:srgbClr val="0C306D"/>
                </a:solidFill>
                <a:latin typeface="Tabarra Sans"/>
              </a:rPr>
              <a:t>MAE: 375.9676846420453</a:t>
            </a:r>
          </a:p>
        </p:txBody>
      </p:sp>
      <p:sp>
        <p:nvSpPr>
          <p:cNvPr name="TextBox 7" id="7"/>
          <p:cNvSpPr txBox="true"/>
          <p:nvPr/>
        </p:nvSpPr>
        <p:spPr>
          <a:xfrm rot="0">
            <a:off x="12582248" y="2843480"/>
            <a:ext cx="6914230" cy="5384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Train Data</a:t>
            </a:r>
          </a:p>
        </p:txBody>
      </p:sp>
      <p:sp>
        <p:nvSpPr>
          <p:cNvPr name="TextBox 8" id="8"/>
          <p:cNvSpPr txBox="true"/>
          <p:nvPr/>
        </p:nvSpPr>
        <p:spPr>
          <a:xfrm rot="0">
            <a:off x="9716278" y="5820612"/>
            <a:ext cx="6914230" cy="1529080"/>
          </a:xfrm>
          <a:prstGeom prst="rect">
            <a:avLst/>
          </a:prstGeom>
        </p:spPr>
        <p:txBody>
          <a:bodyPr anchor="t" rtlCol="false" tIns="0" lIns="0" bIns="0" rIns="0">
            <a:spAutoFit/>
          </a:bodyPr>
          <a:lstStyle/>
          <a:p>
            <a:pPr algn="l">
              <a:lnSpc>
                <a:spcPts val="3919"/>
              </a:lnSpc>
            </a:pPr>
            <a:r>
              <a:rPr lang="en-US" sz="2799" spc="-83">
                <a:solidFill>
                  <a:srgbClr val="0C306D"/>
                </a:solidFill>
                <a:latin typeface="Tabarra Sans"/>
              </a:rPr>
              <a:t>RMSE: 2852.154112819204 </a:t>
            </a:r>
          </a:p>
          <a:p>
            <a:pPr algn="l">
              <a:lnSpc>
                <a:spcPts val="3919"/>
              </a:lnSpc>
            </a:pPr>
            <a:r>
              <a:rPr lang="en-US" sz="2799" spc="-83">
                <a:solidFill>
                  <a:srgbClr val="0C306D"/>
                </a:solidFill>
                <a:latin typeface="Tabarra Sans"/>
              </a:rPr>
              <a:t>MSE: 8134783.083271499 </a:t>
            </a:r>
          </a:p>
          <a:p>
            <a:pPr algn="l" marL="0" indent="0" lvl="0">
              <a:lnSpc>
                <a:spcPts val="3919"/>
              </a:lnSpc>
            </a:pPr>
            <a:r>
              <a:rPr lang="en-US" sz="2799" spc="-83">
                <a:solidFill>
                  <a:srgbClr val="0C306D"/>
                </a:solidFill>
                <a:latin typeface="Tabarra Sans"/>
              </a:rPr>
              <a:t>MAE: 2360.550031116</a:t>
            </a:r>
          </a:p>
        </p:txBody>
      </p:sp>
      <p:sp>
        <p:nvSpPr>
          <p:cNvPr name="TextBox 9" id="9"/>
          <p:cNvSpPr txBox="true"/>
          <p:nvPr/>
        </p:nvSpPr>
        <p:spPr>
          <a:xfrm rot="0">
            <a:off x="12582248" y="5158307"/>
            <a:ext cx="6914230" cy="5384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Test Data</a:t>
            </a:r>
          </a:p>
        </p:txBody>
      </p:sp>
      <p:grpSp>
        <p:nvGrpSpPr>
          <p:cNvPr name="Group 10" id="10"/>
          <p:cNvGrpSpPr/>
          <p:nvPr/>
        </p:nvGrpSpPr>
        <p:grpSpPr>
          <a:xfrm rot="0">
            <a:off x="1028700" y="9239250"/>
            <a:ext cx="16234286" cy="591268"/>
            <a:chOff x="0" y="0"/>
            <a:chExt cx="21645714" cy="788357"/>
          </a:xfrm>
        </p:grpSpPr>
        <p:sp>
          <p:nvSpPr>
            <p:cNvPr name="TextBox 11" id="11"/>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12" id="12"/>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9</a:t>
              </a:r>
            </a:p>
          </p:txBody>
        </p:sp>
        <p:sp>
          <p:nvSpPr>
            <p:cNvPr name="TextBox 13" id="13"/>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4" id="14"/>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320890" y="2463725"/>
            <a:ext cx="15649906" cy="5814721"/>
          </a:xfrm>
          <a:custGeom>
            <a:avLst/>
            <a:gdLst/>
            <a:ahLst/>
            <a:cxnLst/>
            <a:rect r="r" b="b" t="t" l="l"/>
            <a:pathLst>
              <a:path h="5814721" w="15649906">
                <a:moveTo>
                  <a:pt x="0" y="0"/>
                </a:moveTo>
                <a:lnTo>
                  <a:pt x="15649906" y="0"/>
                </a:lnTo>
                <a:lnTo>
                  <a:pt x="15649906" y="5814721"/>
                </a:lnTo>
                <a:lnTo>
                  <a:pt x="0" y="5814721"/>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Evaluation</a:t>
            </a:r>
          </a:p>
        </p:txBody>
      </p:sp>
      <p:sp>
        <p:nvSpPr>
          <p:cNvPr name="TextBox 4" id="4"/>
          <p:cNvSpPr txBox="true"/>
          <p:nvPr/>
        </p:nvSpPr>
        <p:spPr>
          <a:xfrm rot="0">
            <a:off x="6910442" y="8421321"/>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Perbandingan antara close price vs predicted close</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10</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9" id="9"/>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410198" y="2465799"/>
            <a:ext cx="7123834" cy="5807473"/>
          </a:xfrm>
          <a:custGeom>
            <a:avLst/>
            <a:gdLst/>
            <a:ahLst/>
            <a:cxnLst/>
            <a:rect r="r" b="b" t="t" l="l"/>
            <a:pathLst>
              <a:path h="5807473" w="7123834">
                <a:moveTo>
                  <a:pt x="0" y="0"/>
                </a:moveTo>
                <a:lnTo>
                  <a:pt x="7123834" y="0"/>
                </a:lnTo>
                <a:lnTo>
                  <a:pt x="7123834" y="5807473"/>
                </a:lnTo>
                <a:lnTo>
                  <a:pt x="0" y="5807473"/>
                </a:lnTo>
                <a:lnTo>
                  <a:pt x="0" y="0"/>
                </a:lnTo>
                <a:close/>
              </a:path>
            </a:pathLst>
          </a:custGeom>
          <a:blipFill>
            <a:blip r:embed="rId3"/>
            <a:stretch>
              <a:fillRect l="0" t="0" r="0" b="0"/>
            </a:stretch>
          </a:blipFill>
        </p:spPr>
      </p:sp>
      <p:sp>
        <p:nvSpPr>
          <p:cNvPr name="Freeform 3" id="3"/>
          <p:cNvSpPr/>
          <p:nvPr/>
        </p:nvSpPr>
        <p:spPr>
          <a:xfrm flipH="false" flipV="false" rot="0">
            <a:off x="9450198" y="2465799"/>
            <a:ext cx="7123834" cy="5807473"/>
          </a:xfrm>
          <a:custGeom>
            <a:avLst/>
            <a:gdLst/>
            <a:ahLst/>
            <a:cxnLst/>
            <a:rect r="r" b="b" t="t" l="l"/>
            <a:pathLst>
              <a:path h="5807473" w="7123834">
                <a:moveTo>
                  <a:pt x="0" y="0"/>
                </a:moveTo>
                <a:lnTo>
                  <a:pt x="7123834" y="0"/>
                </a:lnTo>
                <a:lnTo>
                  <a:pt x="7123834" y="5807473"/>
                </a:lnTo>
                <a:lnTo>
                  <a:pt x="0" y="5807473"/>
                </a:lnTo>
                <a:lnTo>
                  <a:pt x="0" y="0"/>
                </a:lnTo>
                <a:close/>
              </a:path>
            </a:pathLst>
          </a:custGeom>
          <a:blipFill>
            <a:blip r:embed="rId4"/>
            <a:stretch>
              <a:fillRect l="0" t="0" r="0" b="0"/>
            </a:stretch>
          </a:blipFill>
        </p:spPr>
      </p:sp>
      <p:sp>
        <p:nvSpPr>
          <p:cNvPr name="TextBox 4" id="4"/>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Prediction</a:t>
            </a:r>
          </a:p>
        </p:txBody>
      </p:sp>
      <p:sp>
        <p:nvSpPr>
          <p:cNvPr name="TextBox 5" id="5"/>
          <p:cNvSpPr txBox="true"/>
          <p:nvPr/>
        </p:nvSpPr>
        <p:spPr>
          <a:xfrm rot="0">
            <a:off x="2286434" y="8425672"/>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Perbandingan 15 hari terakhir close price dan prediksi</a:t>
            </a:r>
          </a:p>
        </p:txBody>
      </p:sp>
      <p:sp>
        <p:nvSpPr>
          <p:cNvPr name="TextBox 6" id="6"/>
          <p:cNvSpPr txBox="true"/>
          <p:nvPr/>
        </p:nvSpPr>
        <p:spPr>
          <a:xfrm rot="0">
            <a:off x="10951632" y="8425672"/>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closing stock price dengan prediksi</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11</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7FDF2"/>
        </a:solidFill>
      </p:bgPr>
    </p:bg>
    <p:spTree>
      <p:nvGrpSpPr>
        <p:cNvPr id="1" name=""/>
        <p:cNvGrpSpPr/>
        <p:nvPr/>
      </p:nvGrpSpPr>
      <p:grpSpPr>
        <a:xfrm>
          <a:off x="0" y="0"/>
          <a:ext cx="0" cy="0"/>
          <a:chOff x="0" y="0"/>
          <a:chExt cx="0" cy="0"/>
        </a:xfrm>
      </p:grpSpPr>
      <p:sp>
        <p:nvSpPr>
          <p:cNvPr name="TextBox 2" id="2"/>
          <p:cNvSpPr txBox="true"/>
          <p:nvPr/>
        </p:nvSpPr>
        <p:spPr>
          <a:xfrm rot="0">
            <a:off x="6134511" y="380682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Kesimpulan</a:t>
            </a:r>
          </a:p>
        </p:txBody>
      </p:sp>
      <p:grpSp>
        <p:nvGrpSpPr>
          <p:cNvPr name="Group 3" id="3"/>
          <p:cNvGrpSpPr/>
          <p:nvPr/>
        </p:nvGrpSpPr>
        <p:grpSpPr>
          <a:xfrm rot="0">
            <a:off x="1028700" y="9239250"/>
            <a:ext cx="16234286" cy="591268"/>
            <a:chOff x="0" y="0"/>
            <a:chExt cx="21645714" cy="788357"/>
          </a:xfrm>
        </p:grpSpPr>
        <p:sp>
          <p:nvSpPr>
            <p:cNvPr name="TextBox 4" id="4"/>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5" id="5"/>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12</a:t>
              </a:r>
            </a:p>
          </p:txBody>
        </p:sp>
        <p:sp>
          <p:nvSpPr>
            <p:cNvPr name="TextBox 6" id="6"/>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7" id="7"/>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Freeform 2" id="2"/>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554243" y="2477534"/>
            <a:ext cx="11179513" cy="5130931"/>
          </a:xfrm>
          <a:prstGeom prst="rect">
            <a:avLst/>
          </a:prstGeom>
        </p:spPr>
        <p:txBody>
          <a:bodyPr anchor="t" rtlCol="false" tIns="0" lIns="0" bIns="0" rIns="0">
            <a:spAutoFit/>
          </a:bodyPr>
          <a:lstStyle/>
          <a:p>
            <a:pPr algn="ctr">
              <a:lnSpc>
                <a:spcPts val="18711"/>
              </a:lnSpc>
            </a:pPr>
            <a:r>
              <a:rPr lang="en-US" sz="17010">
                <a:solidFill>
                  <a:srgbClr val="21488A"/>
                </a:solidFill>
                <a:latin typeface="Tabarra Sans Heavy"/>
              </a:rPr>
              <a:t>Terima Kasih</a:t>
            </a:r>
          </a:p>
        </p:txBody>
      </p:sp>
      <p:sp>
        <p:nvSpPr>
          <p:cNvPr name="AutoShape 4" id="4"/>
          <p:cNvSpPr/>
          <p:nvPr/>
        </p:nvSpPr>
        <p:spPr>
          <a:xfrm flipV="true">
            <a:off x="1028700" y="9248775"/>
            <a:ext cx="16230697" cy="0"/>
          </a:xfrm>
          <a:prstGeom prst="line">
            <a:avLst/>
          </a:prstGeom>
          <a:ln cap="flat" w="19050">
            <a:solidFill>
              <a:srgbClr val="F7FDF2"/>
            </a:solidFill>
            <a:prstDash val="solid"/>
            <a:headEnd type="none" len="sm" w="sm"/>
            <a:tailEnd type="none" len="sm" w="sm"/>
          </a:ln>
        </p:spPr>
      </p:sp>
      <p:sp>
        <p:nvSpPr>
          <p:cNvPr name="TextBox 5" id="5"/>
          <p:cNvSpPr txBox="true"/>
          <p:nvPr/>
        </p:nvSpPr>
        <p:spPr>
          <a:xfrm rot="0">
            <a:off x="2154698" y="8552643"/>
            <a:ext cx="3495749"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a:rPr>
              <a:t>KELOMPOK 2</a:t>
            </a:r>
          </a:p>
        </p:txBody>
      </p:sp>
      <p:sp>
        <p:nvSpPr>
          <p:cNvPr name="TextBox 6" id="6"/>
          <p:cNvSpPr txBox="true"/>
          <p:nvPr/>
        </p:nvSpPr>
        <p:spPr>
          <a:xfrm rot="0">
            <a:off x="1028700" y="8552643"/>
            <a:ext cx="994191"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Bold"/>
              </a:rPr>
              <a:t>OLEH </a:t>
            </a:r>
          </a:p>
        </p:txBody>
      </p:sp>
      <p:sp>
        <p:nvSpPr>
          <p:cNvPr name="TextBox 7" id="7"/>
          <p:cNvSpPr txBox="true"/>
          <p:nvPr/>
        </p:nvSpPr>
        <p:spPr>
          <a:xfrm rot="0">
            <a:off x="15511522" y="8734253"/>
            <a:ext cx="3495749" cy="3448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21488A"/>
                </a:solidFill>
                <a:latin typeface="Tabarra Sans Bold"/>
              </a:rPr>
              <a:t>AI &amp; BIG DATA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488A"/>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15567" t="19130" r="13151" b="24238"/>
          <a:stretch>
            <a:fillRect/>
          </a:stretch>
        </p:blipFill>
        <p:spPr>
          <a:xfrm flipH="false" flipV="false" rot="0">
            <a:off x="6820192" y="3217603"/>
            <a:ext cx="4445154" cy="3531602"/>
          </a:xfrm>
          <a:prstGeom prst="rect">
            <a:avLst/>
          </a:prstGeom>
        </p:spPr>
      </p:pic>
      <p:sp>
        <p:nvSpPr>
          <p:cNvPr name="TextBox 3" id="3"/>
          <p:cNvSpPr txBox="true"/>
          <p:nvPr/>
        </p:nvSpPr>
        <p:spPr>
          <a:xfrm rot="0">
            <a:off x="1964315" y="7196880"/>
            <a:ext cx="14359369" cy="1524000"/>
          </a:xfrm>
          <a:prstGeom prst="rect">
            <a:avLst/>
          </a:prstGeom>
        </p:spPr>
        <p:txBody>
          <a:bodyPr anchor="t" rtlCol="false" tIns="0" lIns="0" bIns="0" rIns="0">
            <a:spAutoFit/>
          </a:bodyPr>
          <a:lstStyle/>
          <a:p>
            <a:pPr algn="ctr" marL="0" indent="0" lvl="0">
              <a:lnSpc>
                <a:spcPts val="3839"/>
              </a:lnSpc>
              <a:spcBef>
                <a:spcPct val="0"/>
              </a:spcBef>
            </a:pPr>
            <a:r>
              <a:rPr lang="en-US" sz="3199" spc="-95">
                <a:solidFill>
                  <a:srgbClr val="F7FDF2"/>
                </a:solidFill>
                <a:latin typeface="Tabarra Sans Bold"/>
              </a:rPr>
              <a:t>Time series forecasting</a:t>
            </a:r>
            <a:r>
              <a:rPr lang="en-US" sz="3199" spc="-95">
                <a:solidFill>
                  <a:srgbClr val="F7FDF2"/>
                </a:solidFill>
                <a:latin typeface="Tabarra Sans"/>
              </a:rPr>
              <a:t> adalah proses analisis pada time series data menggunakan statistika dan </a:t>
            </a:r>
            <a:r>
              <a:rPr lang="en-US" sz="3199" spc="-95">
                <a:solidFill>
                  <a:srgbClr val="F7FDF2"/>
                </a:solidFill>
                <a:latin typeface="Tabarra Sans Italics"/>
              </a:rPr>
              <a:t>modeling</a:t>
            </a:r>
            <a:r>
              <a:rPr lang="en-US" sz="3199" spc="-95">
                <a:solidFill>
                  <a:srgbClr val="F7FDF2"/>
                </a:solidFill>
                <a:latin typeface="Tabarra Sans"/>
              </a:rPr>
              <a:t> untuk membuat sebuah prediksi dalam membantu pengambilan keputusan secara strategis.</a:t>
            </a:r>
          </a:p>
        </p:txBody>
      </p:sp>
      <p:sp>
        <p:nvSpPr>
          <p:cNvPr name="TextBox 4" id="4"/>
          <p:cNvSpPr txBox="true"/>
          <p:nvPr/>
        </p:nvSpPr>
        <p:spPr>
          <a:xfrm rot="0">
            <a:off x="1028700" y="1019175"/>
            <a:ext cx="9681586" cy="1838325"/>
          </a:xfrm>
          <a:prstGeom prst="rect">
            <a:avLst/>
          </a:prstGeom>
        </p:spPr>
        <p:txBody>
          <a:bodyPr anchor="t" rtlCol="false" tIns="0" lIns="0" bIns="0" rIns="0">
            <a:spAutoFit/>
          </a:bodyPr>
          <a:lstStyle/>
          <a:p>
            <a:pPr algn="l">
              <a:lnSpc>
                <a:spcPts val="12000"/>
              </a:lnSpc>
            </a:pPr>
            <a:r>
              <a:rPr lang="en-US" sz="12000">
                <a:solidFill>
                  <a:srgbClr val="F7FDF2"/>
                </a:solidFill>
                <a:latin typeface="Tabarra Sans Heavy"/>
              </a:rPr>
              <a:t>Introduction</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7FDF2"/>
                  </a:solidFill>
                  <a:latin typeface="Tabarra Sans"/>
                </a:rPr>
                <a:t>1</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Bold"/>
                </a:rPr>
                <a:t>KELOMPOK 2</a:t>
              </a:r>
            </a:p>
          </p:txBody>
        </p:sp>
        <p:sp>
          <p:nvSpPr>
            <p:cNvPr name="AutoShape 9" id="9"/>
            <p:cNvSpPr/>
            <p:nvPr/>
          </p:nvSpPr>
          <p:spPr>
            <a:xfrm>
              <a:off x="0" y="12700"/>
              <a:ext cx="21640800" cy="0"/>
            </a:xfrm>
            <a:prstGeom prst="line">
              <a:avLst/>
            </a:prstGeom>
            <a:ln cap="flat" w="25400">
              <a:solidFill>
                <a:srgbClr val="73E491"/>
              </a:solidFill>
              <a:prstDash val="solid"/>
              <a:headEnd type="none" len="sm" w="sm"/>
              <a:tailEnd type="none" len="sm" w="sm"/>
            </a:ln>
          </p:spPr>
        </p:sp>
      </p:gr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3.xml><?xml version="1.0" encoding="utf-8"?>
<p:sld xmlns:p="http://schemas.openxmlformats.org/presentationml/2006/main" xmlns:a="http://schemas.openxmlformats.org/drawingml/2006/main">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247058" y="5771730"/>
            <a:ext cx="4512308" cy="0"/>
          </a:xfrm>
          <a:prstGeom prst="line">
            <a:avLst/>
          </a:prstGeom>
          <a:ln cap="flat" w="19050">
            <a:solidFill>
              <a:srgbClr val="73E491"/>
            </a:solidFill>
            <a:prstDash val="solid"/>
            <a:headEnd type="none" len="sm" w="sm"/>
            <a:tailEnd type="none" len="sm" w="sm"/>
          </a:ln>
        </p:spPr>
      </p:sp>
      <p:sp>
        <p:nvSpPr>
          <p:cNvPr name="AutoShape 3" id="3"/>
          <p:cNvSpPr/>
          <p:nvPr/>
        </p:nvSpPr>
        <p:spPr>
          <a:xfrm>
            <a:off x="6887846" y="5687378"/>
            <a:ext cx="4512308" cy="0"/>
          </a:xfrm>
          <a:prstGeom prst="line">
            <a:avLst/>
          </a:prstGeom>
          <a:ln cap="flat" w="19050">
            <a:solidFill>
              <a:srgbClr val="73E491"/>
            </a:solidFill>
            <a:prstDash val="solid"/>
            <a:headEnd type="none" len="sm" w="sm"/>
            <a:tailEnd type="none" len="sm" w="sm"/>
          </a:ln>
        </p:spPr>
      </p:sp>
      <p:sp>
        <p:nvSpPr>
          <p:cNvPr name="AutoShape 4" id="4"/>
          <p:cNvSpPr/>
          <p:nvPr/>
        </p:nvSpPr>
        <p:spPr>
          <a:xfrm>
            <a:off x="12746992" y="5687378"/>
            <a:ext cx="4512308" cy="0"/>
          </a:xfrm>
          <a:prstGeom prst="line">
            <a:avLst/>
          </a:prstGeom>
          <a:ln cap="flat" w="19050">
            <a:solidFill>
              <a:srgbClr val="73E491"/>
            </a:solidFill>
            <a:prstDash val="solid"/>
            <a:headEnd type="none" len="sm" w="sm"/>
            <a:tailEnd type="none" len="sm" w="sm"/>
          </a:ln>
        </p:spPr>
      </p:sp>
      <p:sp>
        <p:nvSpPr>
          <p:cNvPr name="TextBox 5" id="5"/>
          <p:cNvSpPr txBox="true"/>
          <p:nvPr/>
        </p:nvSpPr>
        <p:spPr>
          <a:xfrm rot="0">
            <a:off x="1028700" y="904875"/>
            <a:ext cx="10236647" cy="2498725"/>
          </a:xfrm>
          <a:prstGeom prst="rect">
            <a:avLst/>
          </a:prstGeom>
        </p:spPr>
        <p:txBody>
          <a:bodyPr anchor="t" rtlCol="false" tIns="0" lIns="0" bIns="0" rIns="0">
            <a:spAutoFit/>
          </a:bodyPr>
          <a:lstStyle/>
          <a:p>
            <a:pPr algn="l">
              <a:lnSpc>
                <a:spcPts val="9200"/>
              </a:lnSpc>
            </a:pPr>
            <a:r>
              <a:rPr lang="en-US" sz="8000">
                <a:solidFill>
                  <a:srgbClr val="21488A"/>
                </a:solidFill>
                <a:latin typeface="Tabarra Sans Heavy"/>
              </a:rPr>
              <a:t>Aplikasi Time Series Forecasting</a:t>
            </a:r>
          </a:p>
        </p:txBody>
      </p:sp>
      <p:sp>
        <p:nvSpPr>
          <p:cNvPr name="TextBox 6" id="6"/>
          <p:cNvSpPr txBox="true"/>
          <p:nvPr/>
        </p:nvSpPr>
        <p:spPr>
          <a:xfrm rot="0">
            <a:off x="1247058" y="6193277"/>
            <a:ext cx="4512308" cy="20243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Cuaca: memprediksi cuaca berdasarkan suhu dan kelembapan.</a:t>
            </a:r>
          </a:p>
        </p:txBody>
      </p:sp>
      <p:sp>
        <p:nvSpPr>
          <p:cNvPr name="TextBox 7" id="7"/>
          <p:cNvSpPr txBox="true"/>
          <p:nvPr/>
        </p:nvSpPr>
        <p:spPr>
          <a:xfrm rot="0">
            <a:off x="6887846" y="6108924"/>
            <a:ext cx="4512308" cy="15290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Saham: memprediksi trend dan harga saham.</a:t>
            </a:r>
          </a:p>
        </p:txBody>
      </p:sp>
      <p:sp>
        <p:nvSpPr>
          <p:cNvPr name="TextBox 8" id="8"/>
          <p:cNvSpPr txBox="true"/>
          <p:nvPr/>
        </p:nvSpPr>
        <p:spPr>
          <a:xfrm rot="0">
            <a:off x="12743179" y="6108924"/>
            <a:ext cx="4512308" cy="15290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Crypto: memprediksi trend dan harga cryptocurrency.</a:t>
            </a:r>
          </a:p>
        </p:txBody>
      </p:sp>
      <p:sp>
        <p:nvSpPr>
          <p:cNvPr name="TextBox 9" id="9"/>
          <p:cNvSpPr txBox="true"/>
          <p:nvPr/>
        </p:nvSpPr>
        <p:spPr>
          <a:xfrm rot="0">
            <a:off x="1247058" y="4780607"/>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01</a:t>
            </a:r>
          </a:p>
        </p:txBody>
      </p:sp>
      <p:sp>
        <p:nvSpPr>
          <p:cNvPr name="TextBox 10" id="10"/>
          <p:cNvSpPr txBox="true"/>
          <p:nvPr/>
        </p:nvSpPr>
        <p:spPr>
          <a:xfrm rot="0">
            <a:off x="6887846"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02</a:t>
            </a:r>
          </a:p>
        </p:txBody>
      </p:sp>
      <p:sp>
        <p:nvSpPr>
          <p:cNvPr name="TextBox 11" id="11"/>
          <p:cNvSpPr txBox="true"/>
          <p:nvPr/>
        </p:nvSpPr>
        <p:spPr>
          <a:xfrm rot="0">
            <a:off x="12743179"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03</a:t>
            </a:r>
          </a:p>
        </p:txBody>
      </p:sp>
      <p:grpSp>
        <p:nvGrpSpPr>
          <p:cNvPr name="Group 12" id="12"/>
          <p:cNvGrpSpPr/>
          <p:nvPr/>
        </p:nvGrpSpPr>
        <p:grpSpPr>
          <a:xfrm rot="0">
            <a:off x="1028700" y="9239250"/>
            <a:ext cx="16234286" cy="591268"/>
            <a:chOff x="0" y="0"/>
            <a:chExt cx="21645714" cy="788357"/>
          </a:xfrm>
        </p:grpSpPr>
        <p:sp>
          <p:nvSpPr>
            <p:cNvPr name="TextBox 13" id="13"/>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14" id="14"/>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2</a:t>
              </a:r>
            </a:p>
          </p:txBody>
        </p:sp>
        <p:sp>
          <p:nvSpPr>
            <p:cNvPr name="TextBox 15" id="15"/>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6" id="16"/>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6887846" y="5687378"/>
            <a:ext cx="4512308" cy="0"/>
          </a:xfrm>
          <a:prstGeom prst="line">
            <a:avLst/>
          </a:prstGeom>
          <a:ln cap="flat" w="19050">
            <a:solidFill>
              <a:srgbClr val="73E491"/>
            </a:solidFill>
            <a:prstDash val="solid"/>
            <a:headEnd type="none" len="sm" w="sm"/>
            <a:tailEnd type="none" len="sm" w="sm"/>
          </a:ln>
        </p:spPr>
      </p:sp>
      <p:grpSp>
        <p:nvGrpSpPr>
          <p:cNvPr name="Group 3" id="3"/>
          <p:cNvGrpSpPr/>
          <p:nvPr/>
        </p:nvGrpSpPr>
        <p:grpSpPr>
          <a:xfrm rot="0">
            <a:off x="1028700" y="9239250"/>
            <a:ext cx="16234286" cy="591268"/>
            <a:chOff x="0" y="0"/>
            <a:chExt cx="21645714" cy="788357"/>
          </a:xfrm>
        </p:grpSpPr>
        <p:sp>
          <p:nvSpPr>
            <p:cNvPr name="TextBox 4" id="4"/>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5" id="5"/>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3</a:t>
              </a:r>
            </a:p>
          </p:txBody>
        </p:sp>
        <p:sp>
          <p:nvSpPr>
            <p:cNvPr name="TextBox 6" id="6"/>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7" id="7"/>
            <p:cNvSpPr/>
            <p:nvPr/>
          </p:nvSpPr>
          <p:spPr>
            <a:xfrm>
              <a:off x="0" y="12700"/>
              <a:ext cx="21640800" cy="0"/>
            </a:xfrm>
            <a:prstGeom prst="line">
              <a:avLst/>
            </a:prstGeom>
            <a:ln cap="flat" w="25400">
              <a:solidFill>
                <a:srgbClr val="21488A"/>
              </a:solidFill>
              <a:prstDash val="solid"/>
              <a:headEnd type="none" len="sm" w="sm"/>
              <a:tailEnd type="none" len="sm" w="sm"/>
            </a:ln>
          </p:spPr>
        </p:sp>
      </p:grpSp>
      <p:sp>
        <p:nvSpPr>
          <p:cNvPr name="Freeform 8" id="8"/>
          <p:cNvSpPr/>
          <p:nvPr/>
        </p:nvSpPr>
        <p:spPr>
          <a:xfrm flipH="false" flipV="false" rot="0">
            <a:off x="5325890" y="2600342"/>
            <a:ext cx="7346103" cy="5086315"/>
          </a:xfrm>
          <a:custGeom>
            <a:avLst/>
            <a:gdLst/>
            <a:ahLst/>
            <a:cxnLst/>
            <a:rect r="r" b="b" t="t" l="l"/>
            <a:pathLst>
              <a:path h="5086315" w="7346103">
                <a:moveTo>
                  <a:pt x="0" y="0"/>
                </a:moveTo>
                <a:lnTo>
                  <a:pt x="7346103" y="0"/>
                </a:lnTo>
                <a:lnTo>
                  <a:pt x="7346103" y="5086316"/>
                </a:lnTo>
                <a:lnTo>
                  <a:pt x="0" y="5086316"/>
                </a:lnTo>
                <a:lnTo>
                  <a:pt x="0" y="0"/>
                </a:lnTo>
                <a:close/>
              </a:path>
            </a:pathLst>
          </a:custGeom>
          <a:blipFill>
            <a:blip r:embed="rId3"/>
            <a:stretch>
              <a:fillRect l="0" t="0" r="0" b="0"/>
            </a:stretch>
          </a:blipFill>
        </p:spPr>
      </p:sp>
      <p:sp>
        <p:nvSpPr>
          <p:cNvPr name="TextBox 9" id="9"/>
          <p:cNvSpPr txBox="true"/>
          <p:nvPr/>
        </p:nvSpPr>
        <p:spPr>
          <a:xfrm rot="0">
            <a:off x="1036199" y="923925"/>
            <a:ext cx="16226786" cy="2265681"/>
          </a:xfrm>
          <a:prstGeom prst="rect">
            <a:avLst/>
          </a:prstGeom>
        </p:spPr>
        <p:txBody>
          <a:bodyPr anchor="t" rtlCol="false" tIns="0" lIns="0" bIns="0" rIns="0">
            <a:spAutoFit/>
          </a:bodyPr>
          <a:lstStyle/>
          <a:p>
            <a:pPr algn="l">
              <a:lnSpc>
                <a:spcPts val="8395"/>
              </a:lnSpc>
            </a:pPr>
            <a:r>
              <a:rPr lang="en-US" sz="7300">
                <a:solidFill>
                  <a:srgbClr val="21488A"/>
                </a:solidFill>
                <a:latin typeface="Tabarra Sans Heavy"/>
              </a:rPr>
              <a:t>Long Short-Term Memory (LSTM)</a:t>
            </a:r>
          </a:p>
          <a:p>
            <a:pPr algn="l">
              <a:lnSpc>
                <a:spcPts val="8395"/>
              </a:lnSpc>
            </a:pPr>
          </a:p>
        </p:txBody>
      </p:sp>
      <p:sp>
        <p:nvSpPr>
          <p:cNvPr name="TextBox 10" id="10"/>
          <p:cNvSpPr txBox="true"/>
          <p:nvPr/>
        </p:nvSpPr>
        <p:spPr>
          <a:xfrm rot="0">
            <a:off x="1969908" y="7986704"/>
            <a:ext cx="14359369" cy="895350"/>
          </a:xfrm>
          <a:prstGeom prst="rect">
            <a:avLst/>
          </a:prstGeom>
        </p:spPr>
        <p:txBody>
          <a:bodyPr anchor="t" rtlCol="false" tIns="0" lIns="0" bIns="0" rIns="0">
            <a:spAutoFit/>
          </a:bodyPr>
          <a:lstStyle/>
          <a:p>
            <a:pPr algn="ctr" marL="0" indent="0" lvl="0">
              <a:lnSpc>
                <a:spcPts val="3359"/>
              </a:lnSpc>
              <a:spcBef>
                <a:spcPct val="0"/>
              </a:spcBef>
            </a:pPr>
            <a:r>
              <a:rPr lang="en-US" sz="2799" spc="-83">
                <a:solidFill>
                  <a:srgbClr val="0C306D"/>
                </a:solidFill>
                <a:latin typeface="Tabarra Sans Bold"/>
              </a:rPr>
              <a:t>Long Short-Term Memory (LSTM) </a:t>
            </a:r>
            <a:r>
              <a:rPr lang="en-US" sz="2799" spc="-83">
                <a:solidFill>
                  <a:srgbClr val="0C306D"/>
                </a:solidFill>
                <a:latin typeface="Tabarra Sans"/>
              </a:rPr>
              <a:t>adalah salah satu tipe jaringan saraf berulang (RNN) didesain untuk menangkap ketergantungan jangka panjang pada model sekuensial.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2230890" y="3585380"/>
            <a:ext cx="13826220" cy="4696630"/>
          </a:xfrm>
          <a:custGeom>
            <a:avLst/>
            <a:gdLst/>
            <a:ahLst/>
            <a:cxnLst/>
            <a:rect r="r" b="b" t="t" l="l"/>
            <a:pathLst>
              <a:path h="4696630" w="13826220">
                <a:moveTo>
                  <a:pt x="0" y="0"/>
                </a:moveTo>
                <a:lnTo>
                  <a:pt x="13826220" y="0"/>
                </a:lnTo>
                <a:lnTo>
                  <a:pt x="13826220" y="4696630"/>
                </a:lnTo>
                <a:lnTo>
                  <a:pt x="0" y="4696630"/>
                </a:lnTo>
                <a:lnTo>
                  <a:pt x="0" y="0"/>
                </a:lnTo>
                <a:close/>
              </a:path>
            </a:pathLst>
          </a:custGeom>
          <a:blipFill>
            <a:blip r:embed="rId3"/>
            <a:stretch>
              <a:fillRect l="0" t="0" r="0" b="0"/>
            </a:stretch>
          </a:blipFill>
        </p:spPr>
      </p:sp>
      <p:sp>
        <p:nvSpPr>
          <p:cNvPr name="TextBox 3" id="3"/>
          <p:cNvSpPr txBox="true"/>
          <p:nvPr/>
        </p:nvSpPr>
        <p:spPr>
          <a:xfrm rot="0">
            <a:off x="1034807" y="904875"/>
            <a:ext cx="12178277" cy="249872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Langkah-langkah Time Series Forecasting</a:t>
            </a:r>
          </a:p>
        </p:txBody>
      </p:sp>
      <p:grpSp>
        <p:nvGrpSpPr>
          <p:cNvPr name="Group 4" id="4"/>
          <p:cNvGrpSpPr/>
          <p:nvPr/>
        </p:nvGrpSpPr>
        <p:grpSpPr>
          <a:xfrm rot="0">
            <a:off x="1028700" y="9239250"/>
            <a:ext cx="16234286" cy="591268"/>
            <a:chOff x="0" y="0"/>
            <a:chExt cx="21645714" cy="788357"/>
          </a:xfrm>
        </p:grpSpPr>
        <p:sp>
          <p:nvSpPr>
            <p:cNvPr name="TextBox 5" id="5"/>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6" id="6"/>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4</a:t>
              </a:r>
            </a:p>
          </p:txBody>
        </p:sp>
        <p:sp>
          <p:nvSpPr>
            <p:cNvPr name="TextBox 7" id="7"/>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8" id="8"/>
            <p:cNvSpPr/>
            <p:nvPr/>
          </p:nvSpPr>
          <p:spPr>
            <a:xfrm>
              <a:off x="0" y="12700"/>
              <a:ext cx="21640800" cy="0"/>
            </a:xfrm>
            <a:prstGeom prst="line">
              <a:avLst/>
            </a:prstGeom>
            <a:ln cap="flat" w="25400">
              <a:solidFill>
                <a:srgbClr val="21488A"/>
              </a:solidFill>
              <a:prstDash val="solid"/>
              <a:headEnd type="none" len="sm" w="sm"/>
              <a:tailEnd type="none" len="sm" w="sm"/>
            </a:ln>
          </p:spPr>
        </p:sp>
      </p:grpSp>
      <p:sp>
        <p:nvSpPr>
          <p:cNvPr name="TextBox 9" id="9"/>
          <p:cNvSpPr txBox="true"/>
          <p:nvPr/>
        </p:nvSpPr>
        <p:spPr>
          <a:xfrm rot="0">
            <a:off x="6921932" y="8377260"/>
            <a:ext cx="13624410" cy="387283"/>
          </a:xfrm>
          <a:prstGeom prst="rect">
            <a:avLst/>
          </a:prstGeom>
        </p:spPr>
        <p:txBody>
          <a:bodyPr anchor="t" rtlCol="false" tIns="0" lIns="0" bIns="0" rIns="0">
            <a:spAutoFit/>
          </a:bodyPr>
          <a:lstStyle/>
          <a:p>
            <a:pPr algn="l" marL="0" indent="0" lvl="0">
              <a:lnSpc>
                <a:spcPts val="2803"/>
              </a:lnSpc>
            </a:pPr>
            <a:r>
              <a:rPr lang="en-US" sz="2002">
                <a:solidFill>
                  <a:srgbClr val="0C306D"/>
                </a:solidFill>
                <a:latin typeface="Tabarra Sans"/>
              </a:rPr>
              <a:t>Tahap-tahap dalam membuat Forecasting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3677308" y="2897186"/>
            <a:ext cx="10236647" cy="5416651"/>
          </a:xfrm>
          <a:custGeom>
            <a:avLst/>
            <a:gdLst/>
            <a:ahLst/>
            <a:cxnLst/>
            <a:rect r="r" b="b" t="t" l="l"/>
            <a:pathLst>
              <a:path h="5416651" w="10236647">
                <a:moveTo>
                  <a:pt x="0" y="0"/>
                </a:moveTo>
                <a:lnTo>
                  <a:pt x="10236647" y="0"/>
                </a:lnTo>
                <a:lnTo>
                  <a:pt x="10236647" y="5416651"/>
                </a:lnTo>
                <a:lnTo>
                  <a:pt x="0" y="5416651"/>
                </a:lnTo>
                <a:lnTo>
                  <a:pt x="0" y="0"/>
                </a:lnTo>
                <a:close/>
              </a:path>
            </a:pathLst>
          </a:custGeom>
          <a:blipFill>
            <a:blip r:embed="rId3"/>
            <a:stretch>
              <a:fillRect l="0" t="-1738" r="0" b="0"/>
            </a:stretch>
          </a:blipFill>
        </p:spPr>
      </p:sp>
      <p:sp>
        <p:nvSpPr>
          <p:cNvPr name="TextBox 3" id="3"/>
          <p:cNvSpPr txBox="true"/>
          <p:nvPr/>
        </p:nvSpPr>
        <p:spPr>
          <a:xfrm rot="0">
            <a:off x="1028700" y="904875"/>
            <a:ext cx="8115300"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Study Case</a:t>
            </a:r>
          </a:p>
        </p:txBody>
      </p:sp>
      <p:sp>
        <p:nvSpPr>
          <p:cNvPr name="TextBox 4" id="4"/>
          <p:cNvSpPr txBox="true"/>
          <p:nvPr/>
        </p:nvSpPr>
        <p:spPr>
          <a:xfrm rot="0">
            <a:off x="7996354" y="8430221"/>
            <a:ext cx="1598554" cy="387283"/>
          </a:xfrm>
          <a:prstGeom prst="rect">
            <a:avLst/>
          </a:prstGeom>
        </p:spPr>
        <p:txBody>
          <a:bodyPr anchor="t" rtlCol="false" tIns="0" lIns="0" bIns="0" rIns="0">
            <a:spAutoFit/>
          </a:bodyPr>
          <a:lstStyle/>
          <a:p>
            <a:pPr algn="l" marL="0" indent="0" lvl="0">
              <a:lnSpc>
                <a:spcPts val="2803"/>
              </a:lnSpc>
            </a:pPr>
            <a:r>
              <a:rPr lang="en-US" sz="2002" u="sng">
                <a:solidFill>
                  <a:srgbClr val="0C306D"/>
                </a:solidFill>
                <a:latin typeface="Tabarra Sans"/>
                <a:hlinkClick r:id="rId4" tooltip="https://finance.yahoo.com/quote/BTC-USD/?guccounter=1&amp;guce_referrer=aHR0cHM6Ly93d3cuZ29vZ2xlLmNvbS8&amp;guce_referrer_sig=AQAAAEjfocYoTi-rZ_12PRbR6gMmBMDuzc-ZXUqcr5xKaJHLAoucfi-f2yiLA3pK9V_d65pL16hr5hDVh_YLP2CP7MrUtiBbhLrIByt4F5qQjPGouNBHHiD-0mv3f5cvIx2Tsup_wjsKR0h2g8Fd1c_dRPvua90KiMXRPktQgQtBKM5K"/>
              </a:rPr>
              <a:t>Link Dataset</a:t>
            </a:r>
          </a:p>
        </p:txBody>
      </p:sp>
      <p:sp>
        <p:nvSpPr>
          <p:cNvPr name="TextBox 5" id="5"/>
          <p:cNvSpPr txBox="true"/>
          <p:nvPr/>
        </p:nvSpPr>
        <p:spPr>
          <a:xfrm rot="0">
            <a:off x="4524449" y="2205103"/>
            <a:ext cx="13624410" cy="387283"/>
          </a:xfrm>
          <a:prstGeom prst="rect">
            <a:avLst/>
          </a:prstGeom>
        </p:spPr>
        <p:txBody>
          <a:bodyPr anchor="t" rtlCol="false" tIns="0" lIns="0" bIns="0" rIns="0">
            <a:spAutoFit/>
          </a:bodyPr>
          <a:lstStyle/>
          <a:p>
            <a:pPr algn="l" marL="0" indent="0" lvl="0">
              <a:lnSpc>
                <a:spcPts val="2803"/>
              </a:lnSpc>
            </a:pPr>
            <a:r>
              <a:rPr lang="en-US" sz="2002">
                <a:solidFill>
                  <a:srgbClr val="0C306D"/>
                </a:solidFill>
                <a:latin typeface="Tabarra Sans"/>
              </a:rPr>
              <a:t>Memprediksi harga Bitcoin USD dengan Time Series Forecasting</a:t>
            </a:r>
          </a:p>
        </p:txBody>
      </p:sp>
      <p:grpSp>
        <p:nvGrpSpPr>
          <p:cNvPr name="Group 6" id="6"/>
          <p:cNvGrpSpPr/>
          <p:nvPr/>
        </p:nvGrpSpPr>
        <p:grpSpPr>
          <a:xfrm rot="0">
            <a:off x="1028700" y="9239250"/>
            <a:ext cx="16234286" cy="591268"/>
            <a:chOff x="0" y="0"/>
            <a:chExt cx="21645714" cy="788357"/>
          </a:xfrm>
        </p:grpSpPr>
        <p:sp>
          <p:nvSpPr>
            <p:cNvPr name="TextBox 7" id="7"/>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8" id="8"/>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5</a:t>
              </a:r>
            </a:p>
          </p:txBody>
        </p:sp>
        <p:sp>
          <p:nvSpPr>
            <p:cNvPr name="TextBox 9" id="9"/>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0" id="10"/>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447316" y="2823012"/>
            <a:ext cx="6646095" cy="5286667"/>
          </a:xfrm>
          <a:custGeom>
            <a:avLst/>
            <a:gdLst/>
            <a:ahLst/>
            <a:cxnLst/>
            <a:rect r="r" b="b" t="t" l="l"/>
            <a:pathLst>
              <a:path h="5286667" w="6646095">
                <a:moveTo>
                  <a:pt x="0" y="0"/>
                </a:moveTo>
                <a:lnTo>
                  <a:pt x="6646095" y="0"/>
                </a:lnTo>
                <a:lnTo>
                  <a:pt x="6646095" y="5286666"/>
                </a:lnTo>
                <a:lnTo>
                  <a:pt x="0" y="5286666"/>
                </a:lnTo>
                <a:lnTo>
                  <a:pt x="0" y="0"/>
                </a:lnTo>
                <a:close/>
              </a:path>
            </a:pathLst>
          </a:custGeom>
          <a:blipFill>
            <a:blip r:embed="rId3"/>
            <a:stretch>
              <a:fillRect l="0" t="0" r="0" b="0"/>
            </a:stretch>
          </a:blipFill>
        </p:spPr>
      </p:sp>
      <p:graphicFrame>
        <p:nvGraphicFramePr>
          <p:cNvPr name="Table 3" id="3"/>
          <p:cNvGraphicFramePr>
            <a:graphicFrameLocks noGrp="true"/>
          </p:cNvGraphicFramePr>
          <p:nvPr/>
        </p:nvGraphicFramePr>
        <p:xfrm>
          <a:off x="8629418" y="2525780"/>
          <a:ext cx="8629882" cy="5881130"/>
        </p:xfrm>
        <a:graphic>
          <a:graphicData uri="http://schemas.openxmlformats.org/drawingml/2006/table">
            <a:tbl>
              <a:tblPr/>
              <a:tblGrid>
                <a:gridCol w="1674470"/>
                <a:gridCol w="6955412"/>
              </a:tblGrid>
              <a:tr h="834078">
                <a:tc>
                  <a:txBody>
                    <a:bodyPr anchor="t" rtlCol="false"/>
                    <a:lstStyle/>
                    <a:p>
                      <a:pPr algn="ctr">
                        <a:lnSpc>
                          <a:spcPts val="2520"/>
                        </a:lnSpc>
                        <a:defRPr/>
                      </a:pPr>
                      <a:r>
                        <a:rPr lang="en-US" sz="1800">
                          <a:solidFill>
                            <a:srgbClr val="000000"/>
                          </a:solidFill>
                          <a:latin typeface="Tabarra Sans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Bold"/>
                        </a:rPr>
                        <a:t>Tanggal pasar saham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34078">
                <a:tc>
                  <a:txBody>
                    <a:bodyPr anchor="t" rtlCol="false"/>
                    <a:lstStyle/>
                    <a:p>
                      <a:pPr algn="ctr">
                        <a:lnSpc>
                          <a:spcPts val="2520"/>
                        </a:lnSpc>
                        <a:defRPr/>
                      </a:pPr>
                      <a:r>
                        <a:rPr lang="en-US" sz="1800">
                          <a:solidFill>
                            <a:srgbClr val="000000"/>
                          </a:solidFill>
                          <a:latin typeface="Tabarra Sans"/>
                        </a:rPr>
                        <a:t>Open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awal jual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8272">
                <a:tc>
                  <a:txBody>
                    <a:bodyPr anchor="t" rtlCol="false"/>
                    <a:lstStyle/>
                    <a:p>
                      <a:pPr algn="ctr">
                        <a:lnSpc>
                          <a:spcPts val="2520"/>
                        </a:lnSpc>
                        <a:defRPr/>
                      </a:pPr>
                      <a:r>
                        <a:rPr lang="en-US" sz="1800">
                          <a:solidFill>
                            <a:srgbClr val="000000"/>
                          </a:solidFill>
                          <a:latin typeface="Tabarra Sans"/>
                        </a:rPr>
                        <a:t>High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Harga tertinggi yang diperdagangkan dalam satu hari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48272">
                <a:tc>
                  <a:txBody>
                    <a:bodyPr anchor="t" rtlCol="false"/>
                    <a:lstStyle/>
                    <a:p>
                      <a:pPr algn="ctr">
                        <a:lnSpc>
                          <a:spcPts val="2520"/>
                        </a:lnSpc>
                        <a:defRPr/>
                      </a:pPr>
                      <a:r>
                        <a:rPr lang="en-US" sz="1800">
                          <a:solidFill>
                            <a:srgbClr val="000000"/>
                          </a:solidFill>
                          <a:latin typeface="Tabarra Sans"/>
                        </a:rPr>
                        <a:t>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terendah yang diperdagangkan dalam satu hari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4078">
                <a:tc>
                  <a:txBody>
                    <a:bodyPr anchor="t" rtlCol="false"/>
                    <a:lstStyle/>
                    <a:p>
                      <a:pPr algn="ctr">
                        <a:lnSpc>
                          <a:spcPts val="2520"/>
                        </a:lnSpc>
                        <a:defRPr/>
                      </a:pPr>
                      <a:r>
                        <a:rPr lang="en-US" sz="1800">
                          <a:solidFill>
                            <a:srgbClr val="000000"/>
                          </a:solidFill>
                          <a:latin typeface="Tabarra Sans"/>
                        </a:rPr>
                        <a:t>Close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Harga terakhir trade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48272">
                <a:tc>
                  <a:txBody>
                    <a:bodyPr anchor="t" rtlCol="false"/>
                    <a:lstStyle/>
                    <a:p>
                      <a:pPr algn="ctr">
                        <a:lnSpc>
                          <a:spcPts val="2520"/>
                        </a:lnSpc>
                        <a:defRPr/>
                      </a:pPr>
                      <a:r>
                        <a:rPr lang="en-US" sz="1800">
                          <a:solidFill>
                            <a:srgbClr val="000000"/>
                          </a:solidFill>
                          <a:latin typeface="Tabarra Sans"/>
                        </a:rPr>
                        <a:t>Adj Close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penutupan setelah penyesuaian pasar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4078">
                <a:tc>
                  <a:txBody>
                    <a:bodyPr anchor="t" rtlCol="false"/>
                    <a:lstStyle/>
                    <a:p>
                      <a:pPr algn="ctr">
                        <a:lnSpc>
                          <a:spcPts val="2520"/>
                        </a:lnSpc>
                        <a:defRPr/>
                      </a:pPr>
                      <a:r>
                        <a:rPr lang="en-US" sz="1800">
                          <a:solidFill>
                            <a:srgbClr val="000000"/>
                          </a:solidFill>
                          <a:latin typeface="Tabarra Sans"/>
                        </a:rPr>
                        <a:t>Volume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Jumlah perdagangan yang terjadi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bl>
          </a:graphicData>
        </a:graphic>
      </p:graphicFrame>
      <p:sp>
        <p:nvSpPr>
          <p:cNvPr name="TextBox 4" id="4"/>
          <p:cNvSpPr txBox="true"/>
          <p:nvPr/>
        </p:nvSpPr>
        <p:spPr>
          <a:xfrm rot="0">
            <a:off x="1028700" y="904875"/>
            <a:ext cx="8815091"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Data Exploration</a:t>
            </a:r>
          </a:p>
        </p:txBody>
      </p:sp>
      <p:sp>
        <p:nvSpPr>
          <p:cNvPr name="TextBox 5" id="5"/>
          <p:cNvSpPr txBox="true"/>
          <p:nvPr/>
        </p:nvSpPr>
        <p:spPr>
          <a:xfrm rot="0">
            <a:off x="3345386" y="8174626"/>
            <a:ext cx="3520947"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Informasi tentang dataset</a:t>
            </a:r>
          </a:p>
        </p:txBody>
      </p:sp>
      <p:sp>
        <p:nvSpPr>
          <p:cNvPr name="TextBox 6" id="6"/>
          <p:cNvSpPr txBox="true"/>
          <p:nvPr/>
        </p:nvSpPr>
        <p:spPr>
          <a:xfrm rot="0">
            <a:off x="11587021" y="8443165"/>
            <a:ext cx="4097280"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Rincian kolom-kolom dari dataset</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6</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557198" y="2560330"/>
            <a:ext cx="15177289" cy="5639120"/>
          </a:xfrm>
          <a:custGeom>
            <a:avLst/>
            <a:gdLst/>
            <a:ahLst/>
            <a:cxnLst/>
            <a:rect r="r" b="b" t="t" l="l"/>
            <a:pathLst>
              <a:path h="5639120" w="15177289">
                <a:moveTo>
                  <a:pt x="0" y="0"/>
                </a:moveTo>
                <a:lnTo>
                  <a:pt x="15177289" y="0"/>
                </a:lnTo>
                <a:lnTo>
                  <a:pt x="15177289" y="5639120"/>
                </a:lnTo>
                <a:lnTo>
                  <a:pt x="0" y="5639120"/>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Exploratory Data Analysis</a:t>
            </a:r>
          </a:p>
        </p:txBody>
      </p:sp>
      <p:sp>
        <p:nvSpPr>
          <p:cNvPr name="TextBox 4" id="4"/>
          <p:cNvSpPr txBox="true"/>
          <p:nvPr/>
        </p:nvSpPr>
        <p:spPr>
          <a:xfrm rot="0">
            <a:off x="7374165" y="8442030"/>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close price BTC tahun 2014-2024</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7</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9" id="9"/>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tretch>
            <a:fillRect/>
          </a:stretch>
        </p:blipFill>
        <p:spPr>
          <a:xfrm rot="0">
            <a:off x="1497186" y="2246565"/>
            <a:ext cx="6602926" cy="6359501"/>
          </a:xfrm>
          <a:prstGeom prst="rect">
            <a:avLst/>
          </a:prstGeom>
        </p:spPr>
      </p:pic>
      <p:sp>
        <p:nvSpPr>
          <p:cNvPr name="Freeform 3" id="3"/>
          <p:cNvSpPr/>
          <p:nvPr/>
        </p:nvSpPr>
        <p:spPr>
          <a:xfrm flipH="false" flipV="false" rot="0">
            <a:off x="8930932" y="2298323"/>
            <a:ext cx="7623249" cy="5757499"/>
          </a:xfrm>
          <a:custGeom>
            <a:avLst/>
            <a:gdLst/>
            <a:ahLst/>
            <a:cxnLst/>
            <a:rect r="r" b="b" t="t" l="l"/>
            <a:pathLst>
              <a:path h="5757499" w="7623249">
                <a:moveTo>
                  <a:pt x="0" y="0"/>
                </a:moveTo>
                <a:lnTo>
                  <a:pt x="7623250" y="0"/>
                </a:lnTo>
                <a:lnTo>
                  <a:pt x="7623250" y="5757499"/>
                </a:lnTo>
                <a:lnTo>
                  <a:pt x="0" y="5757499"/>
                </a:lnTo>
                <a:lnTo>
                  <a:pt x="0" y="0"/>
                </a:lnTo>
                <a:close/>
              </a:path>
            </a:pathLst>
          </a:custGeom>
          <a:blipFill>
            <a:blip r:embed="rId4"/>
            <a:stretch>
              <a:fillRect l="0" t="0" r="0" b="0"/>
            </a:stretch>
          </a:blipFill>
        </p:spPr>
      </p:sp>
      <p:sp>
        <p:nvSpPr>
          <p:cNvPr name="TextBox 4" id="4"/>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Training</a:t>
            </a:r>
          </a:p>
        </p:txBody>
      </p:sp>
      <p:sp>
        <p:nvSpPr>
          <p:cNvPr name="TextBox 5" id="5"/>
          <p:cNvSpPr txBox="true"/>
          <p:nvPr/>
        </p:nvSpPr>
        <p:spPr>
          <a:xfrm rot="0">
            <a:off x="3878496" y="8244853"/>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Pembagian dataset</a:t>
            </a:r>
          </a:p>
        </p:txBody>
      </p:sp>
      <p:sp>
        <p:nvSpPr>
          <p:cNvPr name="TextBox 6" id="6"/>
          <p:cNvSpPr txBox="true"/>
          <p:nvPr/>
        </p:nvSpPr>
        <p:spPr>
          <a:xfrm rot="0">
            <a:off x="11496366" y="8110584"/>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Model yang digunakan</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8</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DAGHThQEauI</dc:identifier>
  <dcterms:modified xsi:type="dcterms:W3CDTF">2011-08-01T06:04:30Z</dcterms:modified>
  <cp:revision>1</cp:revision>
  <dc:title>PPT Tubes AI &amp; Big Data_Kelompok 2</dc:title>
</cp:coreProperties>
</file>