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>
      <p:cViewPr>
        <p:scale>
          <a:sx n="124" d="100"/>
          <a:sy n="124" d="100"/>
        </p:scale>
        <p:origin x="1280" y="-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0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8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6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1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0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295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7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4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2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78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5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talens.yandex/ueje7q26yfv6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900" y="1796628"/>
            <a:ext cx="7708900" cy="841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40"/>
              </a:lnSpc>
              <a:spcBef>
                <a:spcPts val="100"/>
              </a:spcBef>
            </a:pPr>
            <a:r>
              <a:rPr sz="8000" b="1" spc="-25" dirty="0" err="1">
                <a:solidFill>
                  <a:srgbClr val="0025D8"/>
                </a:solidFill>
                <a:latin typeface="Carlito"/>
                <a:cs typeface="Carlito"/>
              </a:rPr>
              <a:t>Онлайн-</a:t>
            </a:r>
            <a:r>
              <a:rPr sz="8000" b="1" spc="-10" dirty="0" err="1">
                <a:solidFill>
                  <a:srgbClr val="0025D8"/>
                </a:solidFill>
                <a:latin typeface="Carlito"/>
                <a:cs typeface="Carlito"/>
              </a:rPr>
              <a:t>школа</a:t>
            </a:r>
            <a:endParaRPr sz="8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597970"/>
            <a:ext cx="7556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EE3794"/>
                </a:solidFill>
              </a:rPr>
              <a:t>Проект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7010400" y="4953000"/>
            <a:ext cx="1876425" cy="110991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lang="ru-RU" sz="1800" dirty="0">
                <a:latin typeface="Arial"/>
                <a:cs typeface="Arial"/>
              </a:rPr>
              <a:t>Выполнил</a:t>
            </a:r>
          </a:p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lang="ru-RU" sz="1800" dirty="0" err="1">
                <a:latin typeface="Arial"/>
                <a:cs typeface="Arial"/>
              </a:rPr>
              <a:t>Котоменков</a:t>
            </a:r>
            <a:r>
              <a:rPr lang="ru-RU" sz="1800" dirty="0">
                <a:latin typeface="Arial"/>
                <a:cs typeface="Arial"/>
              </a:rPr>
              <a:t> Артем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2B01-6003-CF8B-9B30-CBFB9E5F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6343202" cy="709865"/>
          </a:xfrm>
        </p:spPr>
        <p:txBody>
          <a:bodyPr/>
          <a:lstStyle/>
          <a:p>
            <a:r>
              <a:rPr lang="ru-RU" dirty="0"/>
              <a:t>Закрытие 90</a:t>
            </a:r>
            <a:r>
              <a:rPr lang="en-US" dirty="0"/>
              <a:t>%</a:t>
            </a:r>
            <a:r>
              <a:rPr lang="ru-RU" dirty="0"/>
              <a:t> </a:t>
            </a:r>
            <a:r>
              <a:rPr lang="ru-RU" dirty="0" err="1"/>
              <a:t>лидов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187D57-9A71-E527-F5EB-D1CE6DCE2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43" y="2473408"/>
            <a:ext cx="7848600" cy="2911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685D5-0DFD-DB9E-9DFF-9599413250CD}"/>
              </a:ext>
            </a:extLst>
          </p:cNvPr>
          <p:cNvSpPr txBox="1"/>
          <p:nvPr/>
        </p:nvSpPr>
        <p:spPr>
          <a:xfrm>
            <a:off x="762000" y="5796337"/>
            <a:ext cx="7696200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Если датой старта рекламной кампании считать 1 июня 2023 года,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то 90% </a:t>
            </a:r>
            <a:r>
              <a:rPr lang="ru-RU" sz="1800" dirty="0" err="1">
                <a:solidFill>
                  <a:srgbClr val="7F7F7F"/>
                </a:solidFill>
                <a:latin typeface="Carlito"/>
                <a:cs typeface="Carlito"/>
              </a:rPr>
              <a:t>лидов</a:t>
            </a:r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 (639 чел.) закрылись 27 июня 2023 г.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5713E-072C-788E-0547-8701787258C8}"/>
              </a:ext>
            </a:extLst>
          </p:cNvPr>
          <p:cNvSpPr txBox="1"/>
          <p:nvPr/>
        </p:nvSpPr>
        <p:spPr>
          <a:xfrm>
            <a:off x="1249584" y="2126270"/>
            <a:ext cx="664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Дата закрытия 90% </a:t>
            </a:r>
            <a:r>
              <a:rPr lang="ru-RU" sz="1800" dirty="0" err="1">
                <a:solidFill>
                  <a:srgbClr val="7F7F7F"/>
                </a:solidFill>
                <a:latin typeface="Carlito"/>
                <a:cs typeface="Carlito"/>
              </a:rPr>
              <a:t>лидов</a:t>
            </a:r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 с момента старта рекламной кампании</a:t>
            </a:r>
          </a:p>
          <a:p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8D1937D-4FAB-FF79-DC78-D034160A1BBD}"/>
              </a:ext>
            </a:extLst>
          </p:cNvPr>
          <p:cNvCxnSpPr/>
          <p:nvPr/>
        </p:nvCxnSpPr>
        <p:spPr>
          <a:xfrm flipV="1">
            <a:off x="1143000" y="2590800"/>
            <a:ext cx="64770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560362-3B0C-0155-5A81-0962FD66C466}"/>
              </a:ext>
            </a:extLst>
          </p:cNvPr>
          <p:cNvSpPr txBox="1"/>
          <p:nvPr/>
        </p:nvSpPr>
        <p:spPr>
          <a:xfrm>
            <a:off x="7404236" y="260028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92,5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61F6D-DDD0-B1E1-13FC-EF2DAE506EEC}"/>
              </a:ext>
            </a:extLst>
          </p:cNvPr>
          <p:cNvSpPr txBox="1"/>
          <p:nvPr/>
        </p:nvSpPr>
        <p:spPr>
          <a:xfrm rot="20260125">
            <a:off x="5572878" y="293658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0000"/>
                </a:solidFill>
              </a:rPr>
              <a:t>Прирост в </a:t>
            </a:r>
            <a:r>
              <a:rPr lang="en-US" sz="1000" dirty="0">
                <a:solidFill>
                  <a:srgbClr val="FF0000"/>
                </a:solidFill>
              </a:rPr>
              <a:t>%</a:t>
            </a:r>
            <a:endParaRPr lang="ru-RU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4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Окупаемые</a:t>
            </a:r>
            <a:r>
              <a:rPr spc="-75" dirty="0"/>
              <a:t> </a:t>
            </a:r>
            <a:r>
              <a:rPr spc="-10" dirty="0"/>
              <a:t>каналы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330" y="4953000"/>
            <a:ext cx="7515560" cy="1247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13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этом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слайде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представляем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вам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анализ</a:t>
            </a:r>
            <a:r>
              <a:rPr sz="1600" spc="13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окупаемых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маркетинговых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каналов.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Эти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продемонстрировали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выдающуюся</a:t>
            </a:r>
            <a:r>
              <a:rPr sz="1600" spc="1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эффективность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и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высокий</a:t>
            </a:r>
            <a:r>
              <a:rPr sz="1600" spc="2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уровень</a:t>
            </a:r>
            <a:r>
              <a:rPr sz="1600" spc="3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результативности.</a:t>
            </a:r>
            <a:r>
              <a:rPr sz="1600" spc="3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3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рекомендуем</a:t>
            </a:r>
            <a:r>
              <a:rPr sz="1600" spc="30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оставить</a:t>
            </a:r>
            <a:r>
              <a:rPr sz="1600" spc="3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их</a:t>
            </a:r>
            <a:r>
              <a:rPr sz="1600" spc="2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без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изменений,</a:t>
            </a:r>
            <a:r>
              <a:rPr sz="1600" spc="1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поскольку</a:t>
            </a:r>
            <a:r>
              <a:rPr sz="1600" spc="1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они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составляют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важную</a:t>
            </a:r>
            <a:r>
              <a:rPr sz="1600" spc="1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часть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успешной</a:t>
            </a:r>
            <a:r>
              <a:rPr sz="1600" spc="1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маркетинговой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стратегии</a:t>
            </a:r>
            <a:r>
              <a:rPr sz="16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обеспечивают</a:t>
            </a:r>
            <a:r>
              <a:rPr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стабильный</a:t>
            </a:r>
            <a:r>
              <a:rPr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приток</a:t>
            </a:r>
            <a:r>
              <a:rPr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клиентов.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543961-6BF0-9585-7012-2F10C46D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47900"/>
            <a:ext cx="751556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6410453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/>
              <a:t>Каналы</a:t>
            </a:r>
            <a:r>
              <a:rPr spc="-80" dirty="0"/>
              <a:t> </a:t>
            </a:r>
            <a:r>
              <a:rPr dirty="0"/>
              <a:t>над</a:t>
            </a:r>
            <a:r>
              <a:rPr spc="-75" dirty="0"/>
              <a:t> </a:t>
            </a:r>
            <a:r>
              <a:rPr dirty="0"/>
              <a:t>которыми</a:t>
            </a:r>
            <a:r>
              <a:rPr spc="-75" dirty="0"/>
              <a:t> </a:t>
            </a:r>
            <a:r>
              <a:rPr spc="-10" dirty="0"/>
              <a:t>нужно </a:t>
            </a:r>
            <a:r>
              <a:rPr dirty="0"/>
              <a:t>поработать</a:t>
            </a:r>
            <a:r>
              <a:rPr spc="-65" dirty="0"/>
              <a:t> </a:t>
            </a:r>
            <a:r>
              <a:rPr dirty="0"/>
              <a:t>и</a:t>
            </a:r>
            <a:r>
              <a:rPr spc="-60" dirty="0"/>
              <a:t> </a:t>
            </a:r>
            <a:r>
              <a:rPr spc="-10" dirty="0"/>
              <a:t>улучшить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0" y="4876800"/>
            <a:ext cx="75438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Слайд</a:t>
            </a:r>
            <a:r>
              <a:rPr sz="1600" spc="13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'Каналы,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над</a:t>
            </a:r>
            <a:r>
              <a:rPr sz="1600" spc="14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которыми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нужно</a:t>
            </a:r>
            <a:r>
              <a:rPr sz="1600" spc="14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поработать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14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улучшить'</a:t>
            </a:r>
            <a:r>
              <a:rPr sz="1600" spc="14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выделяет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маркетинговые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каналы,</a:t>
            </a:r>
            <a:r>
              <a:rPr sz="1600" spc="48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которые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требуют</a:t>
            </a:r>
            <a:r>
              <a:rPr sz="1600" spc="48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нашего</a:t>
            </a:r>
            <a:r>
              <a:rPr sz="1600" spc="48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внимания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47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улучшения.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Несмотря</a:t>
            </a:r>
            <a:r>
              <a:rPr sz="1600" spc="11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1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текущие</a:t>
            </a:r>
            <a:r>
              <a:rPr sz="1600" spc="11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результаты,</a:t>
            </a:r>
            <a:r>
              <a:rPr sz="1600" spc="1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</a:t>
            </a:r>
            <a:r>
              <a:rPr sz="1600" spc="11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этих</a:t>
            </a:r>
            <a:r>
              <a:rPr sz="1600" spc="10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каналов</a:t>
            </a:r>
            <a:r>
              <a:rPr sz="1600" spc="1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есть</a:t>
            </a:r>
            <a:r>
              <a:rPr sz="1600" spc="1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потенциал</a:t>
            </a:r>
            <a:r>
              <a:rPr sz="1600" spc="1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для</a:t>
            </a:r>
            <a:r>
              <a:rPr sz="1600" spc="11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роста</a:t>
            </a:r>
            <a:r>
              <a:rPr sz="1600" spc="114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и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оптимизации.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Наша</a:t>
            </a:r>
            <a:r>
              <a:rPr sz="1600" spc="2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цель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-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разработать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стратегии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для</a:t>
            </a:r>
            <a:r>
              <a:rPr sz="1600" spc="29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улучшения</a:t>
            </a:r>
            <a:r>
              <a:rPr sz="1600" spc="28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их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эффективности,</a:t>
            </a:r>
            <a:r>
              <a:rPr sz="1600" spc="27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чтобы</a:t>
            </a:r>
            <a:r>
              <a:rPr sz="1600" spc="2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максимизировать</a:t>
            </a:r>
            <a:r>
              <a:rPr sz="1600" spc="2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возврат</a:t>
            </a:r>
            <a:r>
              <a:rPr sz="1600" spc="27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2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инвестиции</a:t>
            </a:r>
            <a:r>
              <a:rPr sz="1600" spc="2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2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улучшить 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результаты</a:t>
            </a:r>
            <a:r>
              <a:rPr sz="1600" spc="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маркетинговой</a:t>
            </a:r>
            <a:r>
              <a:rPr sz="1600" spc="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кампании.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3DCB9A-1DB6-AB7B-D414-6A1AA0EC7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463"/>
            <a:ext cx="7543800" cy="23525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/>
              <a:t>Рекламные</a:t>
            </a:r>
            <a:r>
              <a:rPr spc="-114" dirty="0"/>
              <a:t> </a:t>
            </a:r>
            <a:r>
              <a:rPr dirty="0"/>
              <a:t>каналы</a:t>
            </a:r>
            <a:r>
              <a:rPr spc="-110" dirty="0"/>
              <a:t> </a:t>
            </a:r>
            <a:r>
              <a:rPr dirty="0"/>
              <a:t>которые</a:t>
            </a:r>
            <a:r>
              <a:rPr spc="-114" dirty="0"/>
              <a:t> </a:t>
            </a:r>
            <a:r>
              <a:rPr spc="-10" dirty="0"/>
              <a:t>стоит отключить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440" y="4724400"/>
            <a:ext cx="7439360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9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этом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слайде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выделили</a:t>
            </a:r>
            <a:r>
              <a:rPr sz="1600" spc="9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рекламные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каналы,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которые,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9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данный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момент,</a:t>
            </a:r>
            <a:r>
              <a:rPr sz="1600" spc="4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</a:t>
            </a:r>
            <a:r>
              <a:rPr sz="1600" spc="4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демонстрируют</a:t>
            </a:r>
            <a:r>
              <a:rPr sz="1600" spc="4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необходимую</a:t>
            </a:r>
            <a:r>
              <a:rPr sz="1600" spc="4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эффективность.</a:t>
            </a:r>
            <a:r>
              <a:rPr sz="1600" spc="4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Анализ</a:t>
            </a:r>
            <a:r>
              <a:rPr sz="1600" spc="4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данных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указывает</a:t>
            </a:r>
            <a:r>
              <a:rPr sz="1600" spc="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то,</a:t>
            </a:r>
            <a:r>
              <a:rPr sz="1600" spc="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вложения</a:t>
            </a:r>
            <a:r>
              <a:rPr sz="1600" spc="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</a:t>
            </a:r>
            <a:r>
              <a:rPr sz="1600" spc="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эти</a:t>
            </a:r>
            <a:r>
              <a:rPr sz="1600" spc="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</a:t>
            </a:r>
            <a:r>
              <a:rPr sz="1600" spc="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</a:t>
            </a:r>
            <a:r>
              <a:rPr sz="1600" spc="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оправдываются</a:t>
            </a:r>
            <a:r>
              <a:rPr sz="1600" spc="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ожидаемыми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результатами.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</a:t>
            </a:r>
            <a:r>
              <a:rPr sz="1600" spc="365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учетом</a:t>
            </a:r>
            <a:r>
              <a:rPr sz="1600" spc="37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ограниченных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ресурсов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365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стремления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оптимизировать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бюджет</a:t>
            </a:r>
            <a:r>
              <a:rPr sz="1600" spc="365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маркетинговой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кампании,</a:t>
            </a:r>
            <a:r>
              <a:rPr sz="1600" spc="365" dirty="0">
                <a:solidFill>
                  <a:srgbClr val="7F7F7F"/>
                </a:solidFill>
                <a:latin typeface="Carlito"/>
                <a:cs typeface="Carlito"/>
              </a:rPr>
              <a:t> 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рекомендуется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рассмотреть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возможность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отключения</a:t>
            </a:r>
            <a:r>
              <a:rPr sz="1600" spc="484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этих</a:t>
            </a:r>
            <a:r>
              <a:rPr sz="1600" spc="4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каналов.</a:t>
            </a:r>
            <a:r>
              <a:rPr sz="1600" spc="4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Это</a:t>
            </a:r>
            <a:r>
              <a:rPr sz="1600" spc="49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позволит перераспределить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ресурсы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более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перспективные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стратегии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каналы,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в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итоге</a:t>
            </a:r>
            <a:r>
              <a:rPr sz="1600" spc="-7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улучшит</a:t>
            </a:r>
            <a:r>
              <a:rPr sz="1600" spc="-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общую</a:t>
            </a:r>
            <a:r>
              <a:rPr sz="1600" spc="-7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эффективность</a:t>
            </a:r>
            <a:r>
              <a:rPr sz="1600" spc="-7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маркетинга.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516255-A6A8-1C43-C6DB-37B92F97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56468"/>
            <a:ext cx="7439360" cy="23155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pc="-10" dirty="0"/>
              <a:t>Корреляция</a:t>
            </a:r>
            <a:r>
              <a:rPr spc="-95" dirty="0"/>
              <a:t> </a:t>
            </a:r>
            <a:r>
              <a:rPr dirty="0"/>
              <a:t>между</a:t>
            </a:r>
            <a:r>
              <a:rPr spc="-95" dirty="0"/>
              <a:t> </a:t>
            </a:r>
            <a:r>
              <a:rPr dirty="0"/>
              <a:t>запуском</a:t>
            </a:r>
            <a:r>
              <a:rPr spc="-100" dirty="0"/>
              <a:t> </a:t>
            </a:r>
            <a:r>
              <a:rPr spc="-10" dirty="0"/>
              <a:t>рекламной </a:t>
            </a:r>
            <a:r>
              <a:rPr dirty="0"/>
              <a:t>компании</a:t>
            </a:r>
            <a:r>
              <a:rPr spc="-55" dirty="0"/>
              <a:t> </a:t>
            </a:r>
            <a:r>
              <a:rPr dirty="0"/>
              <a:t>и</a:t>
            </a:r>
            <a:r>
              <a:rPr spc="-50" dirty="0"/>
              <a:t> </a:t>
            </a:r>
            <a:r>
              <a:rPr dirty="0"/>
              <a:t>ростом</a:t>
            </a:r>
            <a:r>
              <a:rPr spc="-55" dirty="0"/>
              <a:t> </a:t>
            </a:r>
            <a:r>
              <a:rPr spc="-10" dirty="0"/>
              <a:t>органики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14447" y="1589023"/>
            <a:ext cx="287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Carlito"/>
                <a:cs typeface="Carlito"/>
              </a:rPr>
              <a:t>3</a:t>
            </a:r>
            <a:r>
              <a:rPr sz="900" spc="40" dirty="0">
                <a:solidFill>
                  <a:srgbClr val="595959"/>
                </a:solidFill>
                <a:latin typeface="Carlito"/>
                <a:cs typeface="Carlito"/>
              </a:rPr>
              <a:t> </a:t>
            </a:r>
            <a:r>
              <a:rPr sz="900" spc="-25" dirty="0">
                <a:solidFill>
                  <a:srgbClr val="595959"/>
                </a:solidFill>
                <a:latin typeface="Carlito"/>
                <a:cs typeface="Carlito"/>
              </a:rPr>
              <a:t>000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439" y="5483601"/>
            <a:ext cx="763113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40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данном</a:t>
            </a:r>
            <a:r>
              <a:rPr sz="1600" spc="41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слайде</a:t>
            </a:r>
            <a:r>
              <a:rPr sz="1600" spc="41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 err="1">
                <a:solidFill>
                  <a:srgbClr val="7F7F7F"/>
                </a:solidFill>
                <a:latin typeface="Carlito"/>
                <a:cs typeface="Carlito"/>
              </a:rPr>
              <a:t>представлены</a:t>
            </a:r>
            <a:r>
              <a:rPr sz="1600" spc="40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графики,</a:t>
            </a:r>
            <a:r>
              <a:rPr lang="ru-RU" sz="1600" spc="40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lang="ru-RU" sz="1600" spc="40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10" dirty="0">
                <a:solidFill>
                  <a:srgbClr val="7F7F7F"/>
                </a:solidFill>
                <a:latin typeface="Carlito"/>
                <a:cs typeface="Carlito"/>
              </a:rPr>
              <a:t>которых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визуально зависимости</a:t>
            </a:r>
            <a:r>
              <a:rPr lang="ru-RU" sz="1600" spc="40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 err="1">
                <a:solidFill>
                  <a:srgbClr val="7F7F7F"/>
                </a:solidFill>
                <a:latin typeface="Carlito"/>
                <a:cs typeface="Carlito"/>
              </a:rPr>
              <a:t>между</a:t>
            </a:r>
            <a:r>
              <a:rPr sz="1600" spc="1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запуском</a:t>
            </a:r>
            <a:r>
              <a:rPr sz="1600" spc="1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рекламной</a:t>
            </a:r>
            <a:r>
              <a:rPr sz="1600" spc="1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компании</a:t>
            </a:r>
            <a:r>
              <a:rPr sz="1600" spc="1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1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ростом </a:t>
            </a:r>
            <a:r>
              <a:rPr sz="1600" dirty="0" err="1">
                <a:solidFill>
                  <a:srgbClr val="7F7F7F"/>
                </a:solidFill>
                <a:latin typeface="Carlito"/>
                <a:cs typeface="Carlito"/>
              </a:rPr>
              <a:t>органического</a:t>
            </a:r>
            <a:r>
              <a:rPr sz="1600" spc="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 err="1">
                <a:solidFill>
                  <a:srgbClr val="7F7F7F"/>
                </a:solidFill>
                <a:latin typeface="Carlito"/>
                <a:cs typeface="Carlito"/>
              </a:rPr>
              <a:t>трафика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 не наблюдается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.</a:t>
            </a:r>
            <a:r>
              <a:rPr sz="1600" spc="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25" dirty="0">
                <a:solidFill>
                  <a:srgbClr val="7F7F7F"/>
                </a:solidFill>
                <a:latin typeface="Carlito"/>
                <a:cs typeface="Carlito"/>
              </a:rPr>
              <a:t>Это означает </a:t>
            </a:r>
            <a:r>
              <a:rPr sz="1600" dirty="0" err="1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может</a:t>
            </a:r>
            <a:r>
              <a:rPr sz="16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потребовать</a:t>
            </a:r>
            <a:r>
              <a:rPr sz="16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пересмотр</a:t>
            </a:r>
            <a:r>
              <a:rPr sz="1600" spc="-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стратегии</a:t>
            </a:r>
            <a:r>
              <a:rPr sz="1600" spc="-6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маркетинга.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B5D7357-8B60-3CE6-486D-C899AFDF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71" y="2144355"/>
            <a:ext cx="3581400" cy="286010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CA6FE60-4E5E-5483-E6E2-426AC492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13134"/>
            <a:ext cx="3930667" cy="27913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563" y="900368"/>
            <a:ext cx="141782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Вывод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9563" y="2133600"/>
            <a:ext cx="6645275" cy="4193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810">
              <a:lnSpc>
                <a:spcPct val="100299"/>
              </a:lnSpc>
              <a:spcBef>
                <a:spcPts val="95"/>
              </a:spcBef>
              <a:buSzPct val="93750"/>
              <a:buAutoNum type="arabicPeriod"/>
              <a:tabLst>
                <a:tab pos="168910" algn="l"/>
              </a:tabLst>
            </a:pPr>
            <a:r>
              <a:rPr sz="1600" b="1" dirty="0">
                <a:solidFill>
                  <a:srgbClr val="7F7F7F"/>
                </a:solidFill>
                <a:latin typeface="Carlito"/>
                <a:cs typeface="Carlito"/>
              </a:rPr>
              <a:t>	Эффективность</a:t>
            </a:r>
            <a:r>
              <a:rPr sz="1600" b="1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маркетинговой</a:t>
            </a:r>
            <a:r>
              <a:rPr sz="1600" b="1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arlito"/>
                <a:cs typeface="Carlito"/>
              </a:rPr>
              <a:t>кампании:</a:t>
            </a:r>
            <a:r>
              <a:rPr sz="1600" b="1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провели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анализ маркетинговой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кампании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онлайн-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школы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июне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2023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года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определили,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она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всегда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приводит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мгновенному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росту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органического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трафика.</a:t>
            </a:r>
            <a:r>
              <a:rPr sz="1600" spc="50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Это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означает,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изменения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рекламных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усилиях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всегда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сказываются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на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органической</a:t>
            </a:r>
            <a:r>
              <a:rPr sz="1600" spc="1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аудитории.</a:t>
            </a:r>
            <a:endParaRPr sz="1600" dirty="0">
              <a:latin typeface="Carlito"/>
              <a:cs typeface="Carlito"/>
            </a:endParaRPr>
          </a:p>
          <a:p>
            <a:pPr marL="168910" indent="-160020">
              <a:lnSpc>
                <a:spcPts val="1895"/>
              </a:lnSpc>
              <a:buSzPct val="93750"/>
              <a:buAutoNum type="arabicPeriod"/>
              <a:tabLst>
                <a:tab pos="168910" algn="l"/>
              </a:tabLst>
            </a:pPr>
            <a:r>
              <a:rPr sz="1600" b="1" dirty="0">
                <a:solidFill>
                  <a:srgbClr val="7F7F7F"/>
                </a:solidFill>
                <a:latin typeface="Carlito"/>
                <a:cs typeface="Carlito"/>
              </a:rPr>
              <a:t>Окупаемость</a:t>
            </a:r>
            <a:r>
              <a:rPr sz="1600" b="1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arlito"/>
                <a:cs typeface="Carlito"/>
              </a:rPr>
              <a:t>каналов:</a:t>
            </a:r>
            <a:r>
              <a:rPr sz="1600" b="1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-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выявили</a:t>
            </a:r>
            <a:r>
              <a:rPr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окупаемые</a:t>
            </a:r>
            <a:r>
              <a:rPr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каналы,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которые</a:t>
            </a:r>
            <a:endParaRPr sz="1600" dirty="0">
              <a:latin typeface="Carlito"/>
              <a:cs typeface="Carlito"/>
            </a:endParaRPr>
          </a:p>
          <a:p>
            <a:pPr marL="12700" marR="102870">
              <a:lnSpc>
                <a:spcPts val="1900"/>
              </a:lnSpc>
              <a:spcBef>
                <a:spcPts val="80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эффективно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привлекают</a:t>
            </a:r>
            <a:r>
              <a:rPr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клиентов.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Однако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также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выявлены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каналы,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требующие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дополнительной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оптимизации,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рекомендуется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пересмотреть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1910"/>
              </a:lnSpc>
              <a:spcBef>
                <a:spcPts val="5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стратегию</a:t>
            </a:r>
            <a:r>
              <a:rPr sz="1600" spc="-7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вложений.</a:t>
            </a:r>
            <a:endParaRPr sz="1600" dirty="0">
              <a:latin typeface="Carlito"/>
              <a:cs typeface="Carlito"/>
            </a:endParaRPr>
          </a:p>
          <a:p>
            <a:pPr marL="12700" marR="20955" indent="-3810">
              <a:lnSpc>
                <a:spcPct val="99200"/>
              </a:lnSpc>
              <a:spcBef>
                <a:spcPts val="5"/>
              </a:spcBef>
              <a:buSzPct val="93750"/>
              <a:buAutoNum type="arabicPeriod" startAt="3"/>
              <a:tabLst>
                <a:tab pos="168910" algn="l"/>
              </a:tabLst>
            </a:pPr>
            <a:r>
              <a:rPr sz="1600" b="1" spc="-10" dirty="0">
                <a:solidFill>
                  <a:srgbClr val="7F7F7F"/>
                </a:solidFill>
                <a:latin typeface="Carlito"/>
                <a:cs typeface="Carlito"/>
              </a:rPr>
              <a:t>	Рекомендации:</a:t>
            </a:r>
            <a:r>
              <a:rPr sz="1600" b="1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основе</a:t>
            </a:r>
            <a:r>
              <a:rPr sz="1600" spc="-1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анализа,</a:t>
            </a:r>
            <a:r>
              <a:rPr sz="1600" spc="-1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предлагаем оптимизировать маркетинговую</a:t>
            </a:r>
            <a:r>
              <a:rPr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стратегию,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уделяя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внимание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не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только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платным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каналам,</a:t>
            </a:r>
            <a:r>
              <a:rPr sz="1600" spc="50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но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развитию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органического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трафика.</a:t>
            </a:r>
            <a:r>
              <a:rPr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Важно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также</a:t>
            </a:r>
            <a:r>
              <a:rPr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периодически пересматривать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корректировать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маркетинговые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усилия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основе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 данных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1910"/>
              </a:lnSpc>
              <a:spcBef>
                <a:spcPts val="70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-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 err="1">
                <a:solidFill>
                  <a:srgbClr val="7F7F7F"/>
                </a:solidFill>
                <a:latin typeface="Carlito"/>
                <a:cs typeface="Carlito"/>
              </a:rPr>
              <a:t>результатов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.</a:t>
            </a:r>
            <a:endParaRPr lang="ru-RU" sz="1600" spc="-10" dirty="0">
              <a:solidFill>
                <a:srgbClr val="7F7F7F"/>
              </a:solidFill>
              <a:latin typeface="Carlito"/>
              <a:cs typeface="Carlito"/>
            </a:endParaRPr>
          </a:p>
          <a:p>
            <a:pPr marL="12700" marR="208915" indent="-3810">
              <a:lnSpc>
                <a:spcPct val="99400"/>
              </a:lnSpc>
              <a:buSzPct val="93750"/>
              <a:buAutoNum type="arabicPeriod" startAt="4"/>
              <a:tabLst>
                <a:tab pos="168910" algn="l"/>
              </a:tabLst>
            </a:pPr>
            <a:r>
              <a:rPr lang="ru-RU" sz="1600" b="1" spc="-10" dirty="0">
                <a:solidFill>
                  <a:srgbClr val="7F7F7F"/>
                </a:solidFill>
                <a:latin typeface="Carlito"/>
                <a:cs typeface="Carlito"/>
              </a:rPr>
              <a:t>	Дополнительная</a:t>
            </a:r>
            <a:r>
              <a:rPr lang="ru-RU" sz="1600" b="1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b="1" dirty="0">
                <a:solidFill>
                  <a:srgbClr val="7F7F7F"/>
                </a:solidFill>
                <a:latin typeface="Carlito"/>
                <a:cs typeface="Carlito"/>
              </a:rPr>
              <a:t>информация:</a:t>
            </a:r>
            <a:r>
              <a:rPr lang="ru-RU" sz="1600" b="1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Более</a:t>
            </a:r>
            <a:r>
              <a:rPr lang="ru-RU" sz="1600" spc="-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10" dirty="0">
                <a:solidFill>
                  <a:srgbClr val="7F7F7F"/>
                </a:solidFill>
                <a:latin typeface="Carlito"/>
                <a:cs typeface="Carlito"/>
              </a:rPr>
              <a:t>подробная</a:t>
            </a:r>
            <a:r>
              <a:rPr lang="ru-RU" sz="1600" spc="-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информация</a:t>
            </a:r>
            <a:r>
              <a:rPr lang="ru-RU" sz="1600" spc="-50" dirty="0">
                <a:solidFill>
                  <a:srgbClr val="7F7F7F"/>
                </a:solidFill>
                <a:latin typeface="Carlito"/>
                <a:cs typeface="Carlito"/>
              </a:rPr>
              <a:t> и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аналитика</a:t>
            </a:r>
            <a:r>
              <a:rPr lang="ru-RU"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10" dirty="0">
                <a:solidFill>
                  <a:srgbClr val="7F7F7F"/>
                </a:solidFill>
                <a:latin typeface="Carlito"/>
                <a:cs typeface="Carlito"/>
              </a:rPr>
              <a:t>представлены</a:t>
            </a:r>
            <a:r>
              <a:rPr lang="ru-RU"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lang="ru-RU"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нашем</a:t>
            </a:r>
            <a:r>
              <a:rPr lang="ru-RU"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10" dirty="0" err="1">
                <a:solidFill>
                  <a:srgbClr val="7F7F7F"/>
                </a:solidFill>
                <a:latin typeface="Carlito"/>
                <a:cs typeface="Carlito"/>
              </a:rPr>
              <a:t>дашборде</a:t>
            </a:r>
            <a:r>
              <a:rPr lang="ru-RU" sz="1600" spc="-10" dirty="0">
                <a:solidFill>
                  <a:srgbClr val="7F7F7F"/>
                </a:solidFill>
                <a:latin typeface="Carlito"/>
                <a:cs typeface="Carlito"/>
              </a:rPr>
              <a:t>.</a:t>
            </a:r>
            <a:r>
              <a:rPr lang="ru-RU" sz="1600" spc="-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Вы</a:t>
            </a:r>
            <a:r>
              <a:rPr lang="ru-RU"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можете</a:t>
            </a:r>
            <a:r>
              <a:rPr lang="ru-RU" sz="1600" spc="-3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ознакомиться</a:t>
            </a:r>
            <a:r>
              <a:rPr lang="ru-RU" sz="1600" spc="-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50" dirty="0">
                <a:solidFill>
                  <a:srgbClr val="7F7F7F"/>
                </a:solidFill>
                <a:latin typeface="Carlito"/>
                <a:cs typeface="Carlito"/>
              </a:rPr>
              <a:t>с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ним</a:t>
            </a:r>
            <a:r>
              <a:rPr lang="ru-RU" sz="1600" spc="-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по</a:t>
            </a:r>
            <a:r>
              <a:rPr lang="ru-RU" sz="1600" spc="-1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lang="ru-RU" sz="1600" spc="-10" dirty="0">
                <a:solidFill>
                  <a:srgbClr val="7F7F7F"/>
                </a:solidFill>
                <a:latin typeface="Carlito"/>
                <a:cs typeface="Carlito"/>
              </a:rPr>
              <a:t>ссылке: </a:t>
            </a:r>
            <a:r>
              <a:rPr lang="en" sz="1600" b="0" i="0" u="none" strike="noStrike" dirty="0">
                <a:effectLst/>
                <a:latin typeface="YS Text"/>
                <a:hlinkClick r:id="rId2"/>
              </a:rPr>
              <a:t>https://</a:t>
            </a:r>
            <a:r>
              <a:rPr lang="en" sz="1600" b="0" i="0" u="none" strike="noStrike" dirty="0" err="1">
                <a:effectLst/>
                <a:latin typeface="YS Text"/>
                <a:hlinkClick r:id="rId2"/>
              </a:rPr>
              <a:t>datalens.yandex</a:t>
            </a:r>
            <a:r>
              <a:rPr lang="en" sz="1600" b="0" i="0" u="none" strike="noStrike" dirty="0">
                <a:effectLst/>
                <a:latin typeface="YS Text"/>
                <a:hlinkClick r:id="rId2"/>
              </a:rPr>
              <a:t>/ueje7q26yfv6h</a:t>
            </a:r>
            <a:endParaRPr lang="ru-RU" sz="1600" dirty="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3848" y="5779008"/>
            <a:ext cx="758951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Введение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303" y="2438400"/>
            <a:ext cx="274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b="1" spc="-10" dirty="0">
                <a:solidFill>
                  <a:srgbClr val="7F7F7F"/>
                </a:solidFill>
                <a:latin typeface="Carlito"/>
                <a:cs typeface="Carlito"/>
              </a:rPr>
              <a:t>Цель и задачи проекта:</a:t>
            </a:r>
            <a:endParaRPr sz="14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440" y="2978611"/>
            <a:ext cx="7315834" cy="3139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99400"/>
              </a:lnSpc>
              <a:spcBef>
                <a:spcPts val="105"/>
              </a:spcBef>
            </a:pPr>
            <a:r>
              <a:rPr lang="ru-RU"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Цель:</a:t>
            </a:r>
            <a:r>
              <a:rPr lang="ru-RU"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г</a:t>
            </a:r>
            <a:r>
              <a:rPr sz="120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лубокое</a:t>
            </a:r>
            <a:r>
              <a:rPr sz="1200" spc="29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исследование</a:t>
            </a:r>
            <a:r>
              <a:rPr sz="1200" spc="29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эффективности</a:t>
            </a:r>
            <a:r>
              <a:rPr lang="ru-RU" sz="1200" spc="29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кампании</a:t>
            </a:r>
            <a:r>
              <a:rPr sz="1200" spc="29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</a:t>
            </a:r>
            <a:r>
              <a:rPr sz="1200" spc="29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определение</a:t>
            </a:r>
            <a:r>
              <a:rPr sz="1200" spc="29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ключевых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факторов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успеха.</a:t>
            </a:r>
            <a:r>
              <a:rPr sz="1200" spc="-3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также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проведем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анализ</a:t>
            </a:r>
            <a:r>
              <a:rPr sz="1200" spc="-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модели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"Last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Paid</a:t>
            </a:r>
            <a:r>
              <a:rPr sz="1200" spc="-3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Click,"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которая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позволит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нам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более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детально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оценить</a:t>
            </a:r>
            <a:r>
              <a:rPr sz="1200" spc="-3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влияние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последнего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платного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клика</a:t>
            </a:r>
            <a:r>
              <a:rPr sz="1200" spc="-3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</a:t>
            </a:r>
            <a:r>
              <a:rPr sz="1200" spc="-3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конверсии.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30"/>
              </a:lnSpc>
              <a:spcBef>
                <a:spcPts val="50"/>
              </a:spcBef>
            </a:pPr>
            <a:endParaRPr lang="ru-RU" sz="1200" dirty="0">
              <a:solidFill>
                <a:srgbClr val="7F7F7F"/>
              </a:solidFill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30"/>
              </a:lnSpc>
              <a:spcBef>
                <a:spcPts val="50"/>
              </a:spcBef>
            </a:pPr>
            <a:r>
              <a:rPr sz="120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В</a:t>
            </a:r>
            <a:r>
              <a:rPr sz="1200" spc="-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ходе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нашего</a:t>
            </a:r>
            <a:r>
              <a:rPr sz="1200" spc="-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анализа</a:t>
            </a:r>
            <a:r>
              <a:rPr sz="1200" spc="-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-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сосредотачиваем</a:t>
            </a:r>
            <a:r>
              <a:rPr sz="1200" spc="-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внимание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</a:t>
            </a:r>
            <a:r>
              <a:rPr sz="1200" spc="-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следующих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lang="ru-RU"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задачах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:</a:t>
            </a:r>
            <a:endParaRPr lang="ru-RU" sz="1200" spc="-10" dirty="0">
              <a:solidFill>
                <a:srgbClr val="7F7F7F"/>
              </a:solidFill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30"/>
              </a:lnSpc>
              <a:spcBef>
                <a:spcPts val="50"/>
              </a:spcBef>
            </a:pP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30175" indent="-121920" algn="just">
              <a:lnSpc>
                <a:spcPts val="1430"/>
              </a:lnSpc>
              <a:buSzPct val="91666"/>
              <a:buAutoNum type="arabicPeriod"/>
              <a:tabLst>
                <a:tab pos="130175" algn="l"/>
              </a:tabLst>
            </a:pP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Оценка</a:t>
            </a:r>
            <a:r>
              <a:rPr sz="1200" b="1" spc="409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успешности</a:t>
            </a:r>
            <a:r>
              <a:rPr sz="1200" b="1" spc="4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маркетинговой</a:t>
            </a:r>
            <a:r>
              <a:rPr sz="1200" b="1" spc="4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кампании:</a:t>
            </a:r>
            <a:r>
              <a:rPr sz="1200" b="1" spc="4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4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проанализируем</a:t>
            </a:r>
            <a:r>
              <a:rPr sz="1200" spc="4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результаты</a:t>
            </a:r>
            <a:r>
              <a:rPr sz="1200" spc="4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кампании</a:t>
            </a:r>
            <a:r>
              <a:rPr sz="1200" spc="41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</a:t>
            </a:r>
            <a:r>
              <a:rPr sz="1200" spc="4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выявим,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15"/>
              </a:lnSpc>
              <a:spcBef>
                <a:spcPts val="50"/>
              </a:spcBef>
            </a:pP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достигла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ли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она</a:t>
            </a:r>
            <a:r>
              <a:rPr sz="1200" spc="-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поставленных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целей.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marR="5080" indent="-4445" algn="just">
              <a:lnSpc>
                <a:spcPts val="1420"/>
              </a:lnSpc>
              <a:spcBef>
                <a:spcPts val="40"/>
              </a:spcBef>
              <a:buSzPct val="91666"/>
              <a:buAutoNum type="arabicPeriod" startAt="2"/>
              <a:tabLst>
                <a:tab pos="130175" algn="l"/>
              </a:tabLst>
            </a:pP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	Измерение</a:t>
            </a:r>
            <a:r>
              <a:rPr sz="1200" b="1" spc="254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ключевых</a:t>
            </a:r>
            <a:r>
              <a:rPr sz="1200" b="1" spc="26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метрик:</a:t>
            </a:r>
            <a:r>
              <a:rPr sz="1200" b="1" spc="254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26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подробно</a:t>
            </a:r>
            <a:r>
              <a:rPr sz="1200" spc="27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рассмотрим</a:t>
            </a:r>
            <a:r>
              <a:rPr sz="1200" spc="26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основные</a:t>
            </a:r>
            <a:r>
              <a:rPr sz="1200" spc="27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метрики,</a:t>
            </a:r>
            <a:r>
              <a:rPr sz="1200" spc="26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такие</a:t>
            </a:r>
            <a:r>
              <a:rPr sz="1200" spc="27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как</a:t>
            </a:r>
            <a:r>
              <a:rPr sz="1200" spc="26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конверсия,</a:t>
            </a:r>
            <a:r>
              <a:rPr sz="1200" spc="26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ROI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(возврат</a:t>
            </a:r>
            <a:r>
              <a:rPr sz="1200" spc="45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</a:t>
            </a:r>
            <a:r>
              <a:rPr sz="1200" spc="45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инвестиции),</a:t>
            </a:r>
            <a:r>
              <a:rPr sz="1200" spc="45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CPA</a:t>
            </a:r>
            <a:r>
              <a:rPr sz="1200" spc="45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(стоимость</a:t>
            </a:r>
            <a:r>
              <a:rPr sz="1200" spc="45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привлечения</a:t>
            </a:r>
            <a:r>
              <a:rPr sz="1200" spc="459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клиента)</a:t>
            </a:r>
            <a:r>
              <a:rPr sz="1200" spc="45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</a:t>
            </a:r>
            <a:r>
              <a:rPr sz="1200" spc="45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другие,</a:t>
            </a:r>
            <a:r>
              <a:rPr sz="1200" spc="45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чтобы</a:t>
            </a:r>
            <a:r>
              <a:rPr sz="1200" spc="45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оценить</a:t>
            </a:r>
            <a:r>
              <a:rPr sz="1200" spc="45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финансовую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30"/>
              </a:lnSpc>
            </a:pP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эффективность</a:t>
            </a:r>
            <a:r>
              <a:rPr sz="1200" spc="-7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кампании.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30175" indent="-121920" algn="just">
              <a:lnSpc>
                <a:spcPts val="1430"/>
              </a:lnSpc>
              <a:buSzPct val="91666"/>
              <a:buAutoNum type="arabicPeriod" startAt="3"/>
              <a:tabLst>
                <a:tab pos="130175" algn="l"/>
              </a:tabLst>
            </a:pP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Определение</a:t>
            </a:r>
            <a:r>
              <a:rPr sz="1200" b="1" spc="3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основных</a:t>
            </a:r>
            <a:r>
              <a:rPr sz="1200" b="1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каналов</a:t>
            </a:r>
            <a:r>
              <a:rPr sz="1200" b="1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привлечения</a:t>
            </a:r>
            <a:r>
              <a:rPr sz="1200" b="1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клиентов:</a:t>
            </a:r>
            <a:r>
              <a:rPr sz="1200" b="1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исследуем,</a:t>
            </a:r>
            <a:r>
              <a:rPr sz="1200" spc="3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через</a:t>
            </a:r>
            <a:r>
              <a:rPr sz="1200" spc="3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какие</a:t>
            </a:r>
            <a:r>
              <a:rPr sz="1200" spc="3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каналы</a:t>
            </a:r>
            <a:r>
              <a:rPr sz="1200" spc="3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клиенты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algn="just">
              <a:lnSpc>
                <a:spcPts val="1415"/>
              </a:lnSpc>
              <a:spcBef>
                <a:spcPts val="45"/>
              </a:spcBef>
            </a:pP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пришли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в</a:t>
            </a:r>
            <a:r>
              <a:rPr sz="1200" spc="-3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онлайн-школу,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чтобы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определить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наиболее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результативные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методы</a:t>
            </a:r>
            <a:r>
              <a:rPr sz="1200" spc="-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маркетинга.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marR="5080" indent="-4445">
              <a:lnSpc>
                <a:spcPts val="1420"/>
              </a:lnSpc>
              <a:spcBef>
                <a:spcPts val="40"/>
              </a:spcBef>
              <a:buSzPct val="91666"/>
              <a:buAutoNum type="arabicPeriod" startAt="4"/>
              <a:tabLst>
                <a:tab pos="130175" algn="l"/>
              </a:tabLst>
            </a:pP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	Окупаемость</a:t>
            </a:r>
            <a:r>
              <a:rPr sz="1200" b="1" spc="1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каналов:</a:t>
            </a:r>
            <a:r>
              <a:rPr sz="1200" b="1" spc="1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1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проанализируем,</a:t>
            </a:r>
            <a:r>
              <a:rPr sz="1200" spc="1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какие</a:t>
            </a:r>
            <a:r>
              <a:rPr sz="1200" spc="1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из</a:t>
            </a:r>
            <a:r>
              <a:rPr sz="1200" spc="1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маркетинговых</a:t>
            </a:r>
            <a:r>
              <a:rPr sz="1200" spc="1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каналов</a:t>
            </a:r>
            <a:r>
              <a:rPr sz="1200" spc="1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окупаются,</a:t>
            </a:r>
            <a:r>
              <a:rPr sz="1200" spc="114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а</a:t>
            </a:r>
            <a:r>
              <a:rPr sz="1200" spc="12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какие</a:t>
            </a:r>
            <a:r>
              <a:rPr sz="1200" spc="12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требуют дополнительной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оптимизации.</a:t>
            </a:r>
            <a:endParaRPr sz="1200" dirty="0">
              <a:latin typeface="Carlito"/>
              <a:cs typeface="Times New Roman" panose="02020603050405020304" pitchFamily="18" charset="0"/>
            </a:endParaRPr>
          </a:p>
          <a:p>
            <a:pPr marL="12700" marR="5715" indent="-4445">
              <a:lnSpc>
                <a:spcPts val="1420"/>
              </a:lnSpc>
              <a:spcBef>
                <a:spcPts val="65"/>
              </a:spcBef>
              <a:buSzPct val="91666"/>
              <a:buAutoNum type="arabicPeriod" startAt="4"/>
              <a:tabLst>
                <a:tab pos="130175" algn="l"/>
              </a:tabLst>
            </a:pPr>
            <a:r>
              <a:rPr sz="1200" b="1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	Рекомендации:</a:t>
            </a:r>
            <a:r>
              <a:rPr sz="1200" b="1" spc="17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На</a:t>
            </a:r>
            <a:r>
              <a:rPr sz="1200" spc="18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основе</a:t>
            </a:r>
            <a:r>
              <a:rPr sz="1200" spc="17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анализа,</a:t>
            </a:r>
            <a:r>
              <a:rPr sz="1200" spc="18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мы</a:t>
            </a:r>
            <a:r>
              <a:rPr sz="1200" spc="17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предложим</a:t>
            </a:r>
            <a:r>
              <a:rPr sz="1200" spc="18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практические</a:t>
            </a:r>
            <a:r>
              <a:rPr sz="1200" spc="18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рекомендации</a:t>
            </a:r>
            <a:r>
              <a:rPr sz="1200" spc="17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по</a:t>
            </a:r>
            <a:r>
              <a:rPr sz="1200" spc="18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оптимизации маркетинговых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усилий</a:t>
            </a:r>
            <a:r>
              <a:rPr sz="1200" spc="-5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и 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улучшению</a:t>
            </a:r>
            <a:r>
              <a:rPr sz="120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sz="1200" spc="-10" dirty="0" err="1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результатов</a:t>
            </a:r>
            <a:r>
              <a:rPr sz="1200" spc="-10" dirty="0">
                <a:solidFill>
                  <a:srgbClr val="7F7F7F"/>
                </a:solidFill>
                <a:latin typeface="Carlito"/>
                <a:cs typeface="Times New Roman" panose="02020603050405020304" pitchFamily="18" charset="0"/>
              </a:rPr>
              <a:t>.</a:t>
            </a:r>
            <a:endParaRPr sz="1200" dirty="0">
              <a:latin typeface="Carli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802" y="792391"/>
            <a:ext cx="6343202" cy="709865"/>
          </a:xfrm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Основные</a:t>
            </a:r>
            <a:r>
              <a:rPr spc="-40" dirty="0"/>
              <a:t> </a:t>
            </a:r>
            <a:r>
              <a:rPr spc="-10" dirty="0"/>
              <a:t>метрики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802" y="2209800"/>
            <a:ext cx="6791325" cy="4406900"/>
            <a:chOff x="1684534" y="1422359"/>
            <a:chExt cx="6791325" cy="4406900"/>
          </a:xfrm>
        </p:grpSpPr>
        <p:sp>
          <p:nvSpPr>
            <p:cNvPr id="4" name="object 4"/>
            <p:cNvSpPr/>
            <p:nvPr/>
          </p:nvSpPr>
          <p:spPr>
            <a:xfrm>
              <a:off x="1690884" y="1428709"/>
              <a:ext cx="925830" cy="4394200"/>
            </a:xfrm>
            <a:custGeom>
              <a:avLst/>
              <a:gdLst/>
              <a:ahLst/>
              <a:cxnLst/>
              <a:rect l="l" t="t" r="r" b="b"/>
              <a:pathLst>
                <a:path w="925830" h="4394200">
                  <a:moveTo>
                    <a:pt x="15290" y="0"/>
                  </a:moveTo>
                  <a:lnTo>
                    <a:pt x="49307" y="34541"/>
                  </a:lnTo>
                  <a:lnTo>
                    <a:pt x="82677" y="69478"/>
                  </a:lnTo>
                  <a:lnTo>
                    <a:pt x="115398" y="104802"/>
                  </a:lnTo>
                  <a:lnTo>
                    <a:pt x="147472" y="140506"/>
                  </a:lnTo>
                  <a:lnTo>
                    <a:pt x="178898" y="176582"/>
                  </a:lnTo>
                  <a:lnTo>
                    <a:pt x="209676" y="213023"/>
                  </a:lnTo>
                  <a:lnTo>
                    <a:pt x="239805" y="249820"/>
                  </a:lnTo>
                  <a:lnTo>
                    <a:pt x="269287" y="286968"/>
                  </a:lnTo>
                  <a:lnTo>
                    <a:pt x="298121" y="324457"/>
                  </a:lnTo>
                  <a:lnTo>
                    <a:pt x="326307" y="362280"/>
                  </a:lnTo>
                  <a:lnTo>
                    <a:pt x="353845" y="400429"/>
                  </a:lnTo>
                  <a:lnTo>
                    <a:pt x="380735" y="438898"/>
                  </a:lnTo>
                  <a:lnTo>
                    <a:pt x="406977" y="477678"/>
                  </a:lnTo>
                  <a:lnTo>
                    <a:pt x="432571" y="516763"/>
                  </a:lnTo>
                  <a:lnTo>
                    <a:pt x="457518" y="556143"/>
                  </a:lnTo>
                  <a:lnTo>
                    <a:pt x="481816" y="595812"/>
                  </a:lnTo>
                  <a:lnTo>
                    <a:pt x="505466" y="635762"/>
                  </a:lnTo>
                  <a:lnTo>
                    <a:pt x="528469" y="675985"/>
                  </a:lnTo>
                  <a:lnTo>
                    <a:pt x="550823" y="716475"/>
                  </a:lnTo>
                  <a:lnTo>
                    <a:pt x="572529" y="757222"/>
                  </a:lnTo>
                  <a:lnTo>
                    <a:pt x="593588" y="798220"/>
                  </a:lnTo>
                  <a:lnTo>
                    <a:pt x="613998" y="839462"/>
                  </a:lnTo>
                  <a:lnTo>
                    <a:pt x="633761" y="880939"/>
                  </a:lnTo>
                  <a:lnTo>
                    <a:pt x="652876" y="922643"/>
                  </a:lnTo>
                  <a:lnTo>
                    <a:pt x="671342" y="964568"/>
                  </a:lnTo>
                  <a:lnTo>
                    <a:pt x="689161" y="1006706"/>
                  </a:lnTo>
                  <a:lnTo>
                    <a:pt x="706332" y="1049049"/>
                  </a:lnTo>
                  <a:lnTo>
                    <a:pt x="722855" y="1091589"/>
                  </a:lnTo>
                  <a:lnTo>
                    <a:pt x="738729" y="1134319"/>
                  </a:lnTo>
                  <a:lnTo>
                    <a:pt x="753956" y="1177231"/>
                  </a:lnTo>
                  <a:lnTo>
                    <a:pt x="768535" y="1220318"/>
                  </a:lnTo>
                  <a:lnTo>
                    <a:pt x="782466" y="1263573"/>
                  </a:lnTo>
                  <a:lnTo>
                    <a:pt x="795749" y="1306986"/>
                  </a:lnTo>
                  <a:lnTo>
                    <a:pt x="808384" y="1350552"/>
                  </a:lnTo>
                  <a:lnTo>
                    <a:pt x="820372" y="1394262"/>
                  </a:lnTo>
                  <a:lnTo>
                    <a:pt x="831711" y="1438109"/>
                  </a:lnTo>
                  <a:lnTo>
                    <a:pt x="842402" y="1482084"/>
                  </a:lnTo>
                  <a:lnTo>
                    <a:pt x="852445" y="1526182"/>
                  </a:lnTo>
                  <a:lnTo>
                    <a:pt x="861841" y="1570393"/>
                  </a:lnTo>
                  <a:lnTo>
                    <a:pt x="870588" y="1614711"/>
                  </a:lnTo>
                  <a:lnTo>
                    <a:pt x="878687" y="1659127"/>
                  </a:lnTo>
                  <a:lnTo>
                    <a:pt x="886139" y="1703635"/>
                  </a:lnTo>
                  <a:lnTo>
                    <a:pt x="892942" y="1748226"/>
                  </a:lnTo>
                  <a:lnTo>
                    <a:pt x="899098" y="1792893"/>
                  </a:lnTo>
                  <a:lnTo>
                    <a:pt x="904606" y="1837628"/>
                  </a:lnTo>
                  <a:lnTo>
                    <a:pt x="909465" y="1882424"/>
                  </a:lnTo>
                  <a:lnTo>
                    <a:pt x="913677" y="1927274"/>
                  </a:lnTo>
                  <a:lnTo>
                    <a:pt x="917241" y="1972169"/>
                  </a:lnTo>
                  <a:lnTo>
                    <a:pt x="920156" y="2017102"/>
                  </a:lnTo>
                  <a:lnTo>
                    <a:pt x="922424" y="2062065"/>
                  </a:lnTo>
                  <a:lnTo>
                    <a:pt x="924044" y="2107051"/>
                  </a:lnTo>
                  <a:lnTo>
                    <a:pt x="925016" y="2152052"/>
                  </a:lnTo>
                  <a:lnTo>
                    <a:pt x="925340" y="2197061"/>
                  </a:lnTo>
                  <a:lnTo>
                    <a:pt x="925016" y="2242070"/>
                  </a:lnTo>
                  <a:lnTo>
                    <a:pt x="924044" y="2287071"/>
                  </a:lnTo>
                  <a:lnTo>
                    <a:pt x="922424" y="2332057"/>
                  </a:lnTo>
                  <a:lnTo>
                    <a:pt x="920156" y="2377020"/>
                  </a:lnTo>
                  <a:lnTo>
                    <a:pt x="917241" y="2421953"/>
                  </a:lnTo>
                  <a:lnTo>
                    <a:pt x="913677" y="2466848"/>
                  </a:lnTo>
                  <a:lnTo>
                    <a:pt x="909465" y="2511698"/>
                  </a:lnTo>
                  <a:lnTo>
                    <a:pt x="904606" y="2556494"/>
                  </a:lnTo>
                  <a:lnTo>
                    <a:pt x="899098" y="2601229"/>
                  </a:lnTo>
                  <a:lnTo>
                    <a:pt x="892942" y="2645896"/>
                  </a:lnTo>
                  <a:lnTo>
                    <a:pt x="886139" y="2690487"/>
                  </a:lnTo>
                  <a:lnTo>
                    <a:pt x="878687" y="2734995"/>
                  </a:lnTo>
                  <a:lnTo>
                    <a:pt x="870588" y="2779411"/>
                  </a:lnTo>
                  <a:lnTo>
                    <a:pt x="861841" y="2823729"/>
                  </a:lnTo>
                  <a:lnTo>
                    <a:pt x="852445" y="2867940"/>
                  </a:lnTo>
                  <a:lnTo>
                    <a:pt x="842402" y="2912037"/>
                  </a:lnTo>
                  <a:lnTo>
                    <a:pt x="831711" y="2956013"/>
                  </a:lnTo>
                  <a:lnTo>
                    <a:pt x="820372" y="2999860"/>
                  </a:lnTo>
                  <a:lnTo>
                    <a:pt x="808384" y="3043569"/>
                  </a:lnTo>
                  <a:lnTo>
                    <a:pt x="795749" y="3087135"/>
                  </a:lnTo>
                  <a:lnTo>
                    <a:pt x="782466" y="3130549"/>
                  </a:lnTo>
                  <a:lnTo>
                    <a:pt x="768535" y="3173803"/>
                  </a:lnTo>
                  <a:lnTo>
                    <a:pt x="753956" y="3216890"/>
                  </a:lnTo>
                  <a:lnTo>
                    <a:pt x="738729" y="3259802"/>
                  </a:lnTo>
                  <a:lnTo>
                    <a:pt x="722855" y="3302532"/>
                  </a:lnTo>
                  <a:lnTo>
                    <a:pt x="706332" y="3345072"/>
                  </a:lnTo>
                  <a:lnTo>
                    <a:pt x="689161" y="3387415"/>
                  </a:lnTo>
                  <a:lnTo>
                    <a:pt x="671342" y="3429553"/>
                  </a:lnTo>
                  <a:lnTo>
                    <a:pt x="652876" y="3471477"/>
                  </a:lnTo>
                  <a:lnTo>
                    <a:pt x="633761" y="3513182"/>
                  </a:lnTo>
                  <a:lnTo>
                    <a:pt x="613998" y="3554659"/>
                  </a:lnTo>
                  <a:lnTo>
                    <a:pt x="593588" y="3595900"/>
                  </a:lnTo>
                  <a:lnTo>
                    <a:pt x="572529" y="3636898"/>
                  </a:lnTo>
                  <a:lnTo>
                    <a:pt x="550823" y="3677646"/>
                  </a:lnTo>
                  <a:lnTo>
                    <a:pt x="528469" y="3718135"/>
                  </a:lnTo>
                  <a:lnTo>
                    <a:pt x="505466" y="3758358"/>
                  </a:lnTo>
                  <a:lnTo>
                    <a:pt x="481816" y="3798308"/>
                  </a:lnTo>
                  <a:lnTo>
                    <a:pt x="457518" y="3837977"/>
                  </a:lnTo>
                  <a:lnTo>
                    <a:pt x="432571" y="3877357"/>
                  </a:lnTo>
                  <a:lnTo>
                    <a:pt x="406977" y="3916441"/>
                  </a:lnTo>
                  <a:lnTo>
                    <a:pt x="380735" y="3955221"/>
                  </a:lnTo>
                  <a:lnTo>
                    <a:pt x="353845" y="3993690"/>
                  </a:lnTo>
                  <a:lnTo>
                    <a:pt x="326307" y="4031839"/>
                  </a:lnTo>
                  <a:lnTo>
                    <a:pt x="298121" y="4069662"/>
                  </a:lnTo>
                  <a:lnTo>
                    <a:pt x="269287" y="4107151"/>
                  </a:lnTo>
                  <a:lnTo>
                    <a:pt x="239805" y="4144298"/>
                  </a:lnTo>
                  <a:lnTo>
                    <a:pt x="209676" y="4181096"/>
                  </a:lnTo>
                  <a:lnTo>
                    <a:pt x="178898" y="4217536"/>
                  </a:lnTo>
                  <a:lnTo>
                    <a:pt x="147472" y="4253612"/>
                  </a:lnTo>
                  <a:lnTo>
                    <a:pt x="115398" y="4289316"/>
                  </a:lnTo>
                  <a:lnTo>
                    <a:pt x="82677" y="4324640"/>
                  </a:lnTo>
                  <a:lnTo>
                    <a:pt x="49307" y="4359576"/>
                  </a:lnTo>
                  <a:lnTo>
                    <a:pt x="15290" y="4394118"/>
                  </a:lnTo>
                  <a:lnTo>
                    <a:pt x="0" y="4378828"/>
                  </a:lnTo>
                  <a:lnTo>
                    <a:pt x="33780" y="4344527"/>
                  </a:lnTo>
                  <a:lnTo>
                    <a:pt x="66918" y="4309833"/>
                  </a:lnTo>
                  <a:lnTo>
                    <a:pt x="99412" y="4274755"/>
                  </a:lnTo>
                  <a:lnTo>
                    <a:pt x="131263" y="4239300"/>
                  </a:lnTo>
                  <a:lnTo>
                    <a:pt x="162470" y="4203475"/>
                  </a:lnTo>
                  <a:lnTo>
                    <a:pt x="193033" y="4167287"/>
                  </a:lnTo>
                  <a:lnTo>
                    <a:pt x="222954" y="4130746"/>
                  </a:lnTo>
                  <a:lnTo>
                    <a:pt x="252231" y="4093857"/>
                  </a:lnTo>
                  <a:lnTo>
                    <a:pt x="280864" y="4056629"/>
                  </a:lnTo>
                  <a:lnTo>
                    <a:pt x="308854" y="4019069"/>
                  </a:lnTo>
                  <a:lnTo>
                    <a:pt x="336200" y="3981185"/>
                  </a:lnTo>
                  <a:lnTo>
                    <a:pt x="362903" y="3942984"/>
                  </a:lnTo>
                  <a:lnTo>
                    <a:pt x="388963" y="3904474"/>
                  </a:lnTo>
                  <a:lnTo>
                    <a:pt x="414379" y="3865662"/>
                  </a:lnTo>
                  <a:lnTo>
                    <a:pt x="439152" y="3826555"/>
                  </a:lnTo>
                  <a:lnTo>
                    <a:pt x="463281" y="3787163"/>
                  </a:lnTo>
                  <a:lnTo>
                    <a:pt x="486767" y="3747491"/>
                  </a:lnTo>
                  <a:lnTo>
                    <a:pt x="509609" y="3707547"/>
                  </a:lnTo>
                  <a:lnTo>
                    <a:pt x="531808" y="3667340"/>
                  </a:lnTo>
                  <a:lnTo>
                    <a:pt x="553363" y="3626876"/>
                  </a:lnTo>
                  <a:lnTo>
                    <a:pt x="574275" y="3586163"/>
                  </a:lnTo>
                  <a:lnTo>
                    <a:pt x="594544" y="3545208"/>
                  </a:lnTo>
                  <a:lnTo>
                    <a:pt x="614169" y="3504020"/>
                  </a:lnTo>
                  <a:lnTo>
                    <a:pt x="633151" y="3462606"/>
                  </a:lnTo>
                  <a:lnTo>
                    <a:pt x="651489" y="3420973"/>
                  </a:lnTo>
                  <a:lnTo>
                    <a:pt x="669184" y="3379128"/>
                  </a:lnTo>
                  <a:lnTo>
                    <a:pt x="686235" y="3337080"/>
                  </a:lnTo>
                  <a:lnTo>
                    <a:pt x="702643" y="3294836"/>
                  </a:lnTo>
                  <a:lnTo>
                    <a:pt x="718407" y="3252403"/>
                  </a:lnTo>
                  <a:lnTo>
                    <a:pt x="733528" y="3209790"/>
                  </a:lnTo>
                  <a:lnTo>
                    <a:pt x="748006" y="3167002"/>
                  </a:lnTo>
                  <a:lnTo>
                    <a:pt x="761840" y="3124049"/>
                  </a:lnTo>
                  <a:lnTo>
                    <a:pt x="775031" y="3080938"/>
                  </a:lnTo>
                  <a:lnTo>
                    <a:pt x="787578" y="3037675"/>
                  </a:lnTo>
                  <a:lnTo>
                    <a:pt x="799482" y="2994269"/>
                  </a:lnTo>
                  <a:lnTo>
                    <a:pt x="810742" y="2950728"/>
                  </a:lnTo>
                  <a:lnTo>
                    <a:pt x="821359" y="2907058"/>
                  </a:lnTo>
                  <a:lnTo>
                    <a:pt x="831332" y="2863268"/>
                  </a:lnTo>
                  <a:lnTo>
                    <a:pt x="840662" y="2819364"/>
                  </a:lnTo>
                  <a:lnTo>
                    <a:pt x="849349" y="2775355"/>
                  </a:lnTo>
                  <a:lnTo>
                    <a:pt x="857392" y="2731247"/>
                  </a:lnTo>
                  <a:lnTo>
                    <a:pt x="864792" y="2687050"/>
                  </a:lnTo>
                  <a:lnTo>
                    <a:pt x="871548" y="2642769"/>
                  </a:lnTo>
                  <a:lnTo>
                    <a:pt x="877660" y="2598413"/>
                  </a:lnTo>
                  <a:lnTo>
                    <a:pt x="883130" y="2553989"/>
                  </a:lnTo>
                  <a:lnTo>
                    <a:pt x="887956" y="2509504"/>
                  </a:lnTo>
                  <a:lnTo>
                    <a:pt x="892138" y="2464967"/>
                  </a:lnTo>
                  <a:lnTo>
                    <a:pt x="895677" y="2420384"/>
                  </a:lnTo>
                  <a:lnTo>
                    <a:pt x="898572" y="2375764"/>
                  </a:lnTo>
                  <a:lnTo>
                    <a:pt x="900825" y="2331114"/>
                  </a:lnTo>
                  <a:lnTo>
                    <a:pt x="902433" y="2286441"/>
                  </a:lnTo>
                  <a:lnTo>
                    <a:pt x="903398" y="2241753"/>
                  </a:lnTo>
                  <a:lnTo>
                    <a:pt x="903720" y="2197057"/>
                  </a:lnTo>
                  <a:lnTo>
                    <a:pt x="903398" y="2152361"/>
                  </a:lnTo>
                  <a:lnTo>
                    <a:pt x="902433" y="2107673"/>
                  </a:lnTo>
                  <a:lnTo>
                    <a:pt x="900825" y="2063000"/>
                  </a:lnTo>
                  <a:lnTo>
                    <a:pt x="898572" y="2018350"/>
                  </a:lnTo>
                  <a:lnTo>
                    <a:pt x="895677" y="1973730"/>
                  </a:lnTo>
                  <a:lnTo>
                    <a:pt x="892138" y="1929147"/>
                  </a:lnTo>
                  <a:lnTo>
                    <a:pt x="887956" y="1884610"/>
                  </a:lnTo>
                  <a:lnTo>
                    <a:pt x="883130" y="1840126"/>
                  </a:lnTo>
                  <a:lnTo>
                    <a:pt x="877660" y="1795701"/>
                  </a:lnTo>
                  <a:lnTo>
                    <a:pt x="871548" y="1751345"/>
                  </a:lnTo>
                  <a:lnTo>
                    <a:pt x="864792" y="1707064"/>
                  </a:lnTo>
                  <a:lnTo>
                    <a:pt x="857392" y="1662867"/>
                  </a:lnTo>
                  <a:lnTo>
                    <a:pt x="849349" y="1618759"/>
                  </a:lnTo>
                  <a:lnTo>
                    <a:pt x="840662" y="1574750"/>
                  </a:lnTo>
                  <a:lnTo>
                    <a:pt x="831332" y="1530847"/>
                  </a:lnTo>
                  <a:lnTo>
                    <a:pt x="821359" y="1487056"/>
                  </a:lnTo>
                  <a:lnTo>
                    <a:pt x="810742" y="1443386"/>
                  </a:lnTo>
                  <a:lnTo>
                    <a:pt x="799482" y="1399845"/>
                  </a:lnTo>
                  <a:lnTo>
                    <a:pt x="787578" y="1356439"/>
                  </a:lnTo>
                  <a:lnTo>
                    <a:pt x="775031" y="1313177"/>
                  </a:lnTo>
                  <a:lnTo>
                    <a:pt x="761840" y="1270065"/>
                  </a:lnTo>
                  <a:lnTo>
                    <a:pt x="748006" y="1227112"/>
                  </a:lnTo>
                  <a:lnTo>
                    <a:pt x="733528" y="1184325"/>
                  </a:lnTo>
                  <a:lnTo>
                    <a:pt x="718407" y="1141711"/>
                  </a:lnTo>
                  <a:lnTo>
                    <a:pt x="702643" y="1099278"/>
                  </a:lnTo>
                  <a:lnTo>
                    <a:pt x="686235" y="1057034"/>
                  </a:lnTo>
                  <a:lnTo>
                    <a:pt x="669184" y="1014986"/>
                  </a:lnTo>
                  <a:lnTo>
                    <a:pt x="651489" y="973142"/>
                  </a:lnTo>
                  <a:lnTo>
                    <a:pt x="633151" y="931509"/>
                  </a:lnTo>
                  <a:lnTo>
                    <a:pt x="614169" y="890094"/>
                  </a:lnTo>
                  <a:lnTo>
                    <a:pt x="594544" y="848906"/>
                  </a:lnTo>
                  <a:lnTo>
                    <a:pt x="574275" y="807952"/>
                  </a:lnTo>
                  <a:lnTo>
                    <a:pt x="553363" y="767239"/>
                  </a:lnTo>
                  <a:lnTo>
                    <a:pt x="531808" y="726775"/>
                  </a:lnTo>
                  <a:lnTo>
                    <a:pt x="509609" y="686568"/>
                  </a:lnTo>
                  <a:lnTo>
                    <a:pt x="486767" y="646624"/>
                  </a:lnTo>
                  <a:lnTo>
                    <a:pt x="463281" y="606952"/>
                  </a:lnTo>
                  <a:lnTo>
                    <a:pt x="439152" y="567559"/>
                  </a:lnTo>
                  <a:lnTo>
                    <a:pt x="414379" y="528453"/>
                  </a:lnTo>
                  <a:lnTo>
                    <a:pt x="388963" y="489641"/>
                  </a:lnTo>
                  <a:lnTo>
                    <a:pt x="362903" y="451131"/>
                  </a:lnTo>
                  <a:lnTo>
                    <a:pt x="336200" y="412930"/>
                  </a:lnTo>
                  <a:lnTo>
                    <a:pt x="308854" y="375046"/>
                  </a:lnTo>
                  <a:lnTo>
                    <a:pt x="280864" y="337486"/>
                  </a:lnTo>
                  <a:lnTo>
                    <a:pt x="252231" y="300258"/>
                  </a:lnTo>
                  <a:lnTo>
                    <a:pt x="222954" y="263369"/>
                  </a:lnTo>
                  <a:lnTo>
                    <a:pt x="193033" y="226828"/>
                  </a:lnTo>
                  <a:lnTo>
                    <a:pt x="162470" y="190641"/>
                  </a:lnTo>
                  <a:lnTo>
                    <a:pt x="131263" y="154816"/>
                  </a:lnTo>
                  <a:lnTo>
                    <a:pt x="99412" y="119360"/>
                  </a:lnTo>
                  <a:lnTo>
                    <a:pt x="66918" y="84282"/>
                  </a:lnTo>
                  <a:lnTo>
                    <a:pt x="33780" y="49589"/>
                  </a:lnTo>
                  <a:lnTo>
                    <a:pt x="0" y="15288"/>
                  </a:lnTo>
                  <a:lnTo>
                    <a:pt x="15290" y="0"/>
                  </a:lnTo>
                  <a:close/>
                </a:path>
              </a:pathLst>
            </a:custGeom>
            <a:ln w="12700">
              <a:solidFill>
                <a:srgbClr val="477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1969" y="1527771"/>
              <a:ext cx="6527165" cy="419734"/>
            </a:xfrm>
            <a:custGeom>
              <a:avLst/>
              <a:gdLst/>
              <a:ahLst/>
              <a:cxnLst/>
              <a:rect l="l" t="t" r="r" b="b"/>
              <a:pathLst>
                <a:path w="6527165" h="419735">
                  <a:moveTo>
                    <a:pt x="6526949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6526949" y="419468"/>
                  </a:lnTo>
                  <a:lnTo>
                    <a:pt x="652694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1969" y="1527771"/>
              <a:ext cx="6527165" cy="419734"/>
            </a:xfrm>
            <a:custGeom>
              <a:avLst/>
              <a:gdLst/>
              <a:ahLst/>
              <a:cxnLst/>
              <a:rect l="l" t="t" r="r" b="b"/>
              <a:pathLst>
                <a:path w="6527165" h="419735">
                  <a:moveTo>
                    <a:pt x="0" y="0"/>
                  </a:moveTo>
                  <a:lnTo>
                    <a:pt x="6526953" y="0"/>
                  </a:lnTo>
                  <a:lnTo>
                    <a:pt x="652695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8480" y="2303312"/>
            <a:ext cx="9740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Визиты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4886" y="2303312"/>
            <a:ext cx="989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233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342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6058" y="2256386"/>
            <a:ext cx="6802120" cy="1114425"/>
            <a:chOff x="1673440" y="1468996"/>
            <a:chExt cx="6802120" cy="1114425"/>
          </a:xfrm>
        </p:grpSpPr>
        <p:sp>
          <p:nvSpPr>
            <p:cNvPr id="10" name="object 10"/>
            <p:cNvSpPr/>
            <p:nvPr/>
          </p:nvSpPr>
          <p:spPr>
            <a:xfrm>
              <a:off x="1679790" y="147534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3"/>
                  </a:lnTo>
                  <a:lnTo>
                    <a:pt x="170697" y="16401"/>
                  </a:lnTo>
                  <a:lnTo>
                    <a:pt x="129854" y="35792"/>
                  </a:lnTo>
                  <a:lnTo>
                    <a:pt x="93262" y="61657"/>
                  </a:lnTo>
                  <a:lnTo>
                    <a:pt x="61662" y="93254"/>
                  </a:lnTo>
                  <a:lnTo>
                    <a:pt x="35796" y="129844"/>
                  </a:lnTo>
                  <a:lnTo>
                    <a:pt x="16403" y="170686"/>
                  </a:lnTo>
                  <a:lnTo>
                    <a:pt x="4224" y="215040"/>
                  </a:lnTo>
                  <a:lnTo>
                    <a:pt x="0" y="262166"/>
                  </a:lnTo>
                  <a:lnTo>
                    <a:pt x="4224" y="309291"/>
                  </a:lnTo>
                  <a:lnTo>
                    <a:pt x="16403" y="353645"/>
                  </a:lnTo>
                  <a:lnTo>
                    <a:pt x="35796" y="394487"/>
                  </a:lnTo>
                  <a:lnTo>
                    <a:pt x="61662" y="431077"/>
                  </a:lnTo>
                  <a:lnTo>
                    <a:pt x="93262" y="462674"/>
                  </a:lnTo>
                  <a:lnTo>
                    <a:pt x="129854" y="488539"/>
                  </a:lnTo>
                  <a:lnTo>
                    <a:pt x="170697" y="507930"/>
                  </a:lnTo>
                  <a:lnTo>
                    <a:pt x="215053" y="520108"/>
                  </a:lnTo>
                  <a:lnTo>
                    <a:pt x="262178" y="524332"/>
                  </a:lnTo>
                  <a:lnTo>
                    <a:pt x="309304" y="520108"/>
                  </a:lnTo>
                  <a:lnTo>
                    <a:pt x="353657" y="507930"/>
                  </a:lnTo>
                  <a:lnTo>
                    <a:pt x="394500" y="488539"/>
                  </a:lnTo>
                  <a:lnTo>
                    <a:pt x="431090" y="462674"/>
                  </a:lnTo>
                  <a:lnTo>
                    <a:pt x="462687" y="431077"/>
                  </a:lnTo>
                  <a:lnTo>
                    <a:pt x="488552" y="394487"/>
                  </a:lnTo>
                  <a:lnTo>
                    <a:pt x="507943" y="353645"/>
                  </a:lnTo>
                  <a:lnTo>
                    <a:pt x="520121" y="309291"/>
                  </a:lnTo>
                  <a:lnTo>
                    <a:pt x="524344" y="262166"/>
                  </a:lnTo>
                  <a:lnTo>
                    <a:pt x="520121" y="215040"/>
                  </a:lnTo>
                  <a:lnTo>
                    <a:pt x="507943" y="170686"/>
                  </a:lnTo>
                  <a:lnTo>
                    <a:pt x="488552" y="129844"/>
                  </a:lnTo>
                  <a:lnTo>
                    <a:pt x="462687" y="93254"/>
                  </a:lnTo>
                  <a:lnTo>
                    <a:pt x="431090" y="61657"/>
                  </a:lnTo>
                  <a:lnTo>
                    <a:pt x="394500" y="35792"/>
                  </a:lnTo>
                  <a:lnTo>
                    <a:pt x="353657" y="16401"/>
                  </a:lnTo>
                  <a:lnTo>
                    <a:pt x="309304" y="4223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9790" y="147534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1839" y="2157348"/>
              <a:ext cx="6147435" cy="419734"/>
            </a:xfrm>
            <a:custGeom>
              <a:avLst/>
              <a:gdLst/>
              <a:ahLst/>
              <a:cxnLst/>
              <a:rect l="l" t="t" r="r" b="b"/>
              <a:pathLst>
                <a:path w="6147434" h="419735">
                  <a:moveTo>
                    <a:pt x="6147079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6147079" y="419468"/>
                  </a:lnTo>
                  <a:lnTo>
                    <a:pt x="614707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1839" y="2157348"/>
              <a:ext cx="6147435" cy="419734"/>
            </a:xfrm>
            <a:custGeom>
              <a:avLst/>
              <a:gdLst/>
              <a:ahLst/>
              <a:cxnLst/>
              <a:rect l="l" t="t" r="r" b="b"/>
              <a:pathLst>
                <a:path w="6147434" h="419735">
                  <a:moveTo>
                    <a:pt x="0" y="0"/>
                  </a:moveTo>
                  <a:lnTo>
                    <a:pt x="6147093" y="0"/>
                  </a:lnTo>
                  <a:lnTo>
                    <a:pt x="614709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48350" y="2931200"/>
            <a:ext cx="31095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Уникальные</a:t>
            </a:r>
            <a:r>
              <a:rPr sz="21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посетители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0272" y="2931200"/>
            <a:ext cx="989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169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140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59578" y="2886001"/>
            <a:ext cx="6422390" cy="1113790"/>
            <a:chOff x="2053310" y="2098560"/>
            <a:chExt cx="6422390" cy="1113790"/>
          </a:xfrm>
        </p:grpSpPr>
        <p:sp>
          <p:nvSpPr>
            <p:cNvPr id="17" name="object 17"/>
            <p:cNvSpPr/>
            <p:nvPr/>
          </p:nvSpPr>
          <p:spPr>
            <a:xfrm>
              <a:off x="2059660" y="210491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4"/>
                  </a:lnTo>
                  <a:lnTo>
                    <a:pt x="170697" y="16402"/>
                  </a:lnTo>
                  <a:lnTo>
                    <a:pt x="129854" y="35795"/>
                  </a:lnTo>
                  <a:lnTo>
                    <a:pt x="93262" y="61661"/>
                  </a:lnTo>
                  <a:lnTo>
                    <a:pt x="61662" y="93260"/>
                  </a:lnTo>
                  <a:lnTo>
                    <a:pt x="35796" y="129850"/>
                  </a:lnTo>
                  <a:lnTo>
                    <a:pt x="16403" y="170692"/>
                  </a:lnTo>
                  <a:lnTo>
                    <a:pt x="4224" y="215044"/>
                  </a:lnTo>
                  <a:lnTo>
                    <a:pt x="0" y="262166"/>
                  </a:lnTo>
                  <a:lnTo>
                    <a:pt x="4224" y="309291"/>
                  </a:lnTo>
                  <a:lnTo>
                    <a:pt x="16403" y="353646"/>
                  </a:lnTo>
                  <a:lnTo>
                    <a:pt x="35796" y="394490"/>
                  </a:lnTo>
                  <a:lnTo>
                    <a:pt x="61662" y="431082"/>
                  </a:lnTo>
                  <a:lnTo>
                    <a:pt x="93262" y="462682"/>
                  </a:lnTo>
                  <a:lnTo>
                    <a:pt x="129854" y="488548"/>
                  </a:lnTo>
                  <a:lnTo>
                    <a:pt x="170697" y="507941"/>
                  </a:lnTo>
                  <a:lnTo>
                    <a:pt x="215053" y="520120"/>
                  </a:lnTo>
                  <a:lnTo>
                    <a:pt x="262178" y="524344"/>
                  </a:lnTo>
                  <a:lnTo>
                    <a:pt x="309300" y="520120"/>
                  </a:lnTo>
                  <a:lnTo>
                    <a:pt x="353652" y="507941"/>
                  </a:lnTo>
                  <a:lnTo>
                    <a:pt x="394494" y="488548"/>
                  </a:lnTo>
                  <a:lnTo>
                    <a:pt x="431084" y="462682"/>
                  </a:lnTo>
                  <a:lnTo>
                    <a:pt x="462683" y="431082"/>
                  </a:lnTo>
                  <a:lnTo>
                    <a:pt x="488549" y="394490"/>
                  </a:lnTo>
                  <a:lnTo>
                    <a:pt x="507941" y="353646"/>
                  </a:lnTo>
                  <a:lnTo>
                    <a:pt x="520120" y="309291"/>
                  </a:lnTo>
                  <a:lnTo>
                    <a:pt x="524344" y="262166"/>
                  </a:lnTo>
                  <a:lnTo>
                    <a:pt x="520120" y="215044"/>
                  </a:lnTo>
                  <a:lnTo>
                    <a:pt x="507941" y="170692"/>
                  </a:lnTo>
                  <a:lnTo>
                    <a:pt x="488549" y="129850"/>
                  </a:lnTo>
                  <a:lnTo>
                    <a:pt x="462683" y="93260"/>
                  </a:lnTo>
                  <a:lnTo>
                    <a:pt x="431084" y="61661"/>
                  </a:lnTo>
                  <a:lnTo>
                    <a:pt x="394494" y="35795"/>
                  </a:lnTo>
                  <a:lnTo>
                    <a:pt x="353652" y="16402"/>
                  </a:lnTo>
                  <a:lnTo>
                    <a:pt x="309300" y="4224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9660" y="210491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9992" y="2786456"/>
              <a:ext cx="5939155" cy="419734"/>
            </a:xfrm>
            <a:custGeom>
              <a:avLst/>
              <a:gdLst/>
              <a:ahLst/>
              <a:cxnLst/>
              <a:rect l="l" t="t" r="r" b="b"/>
              <a:pathLst>
                <a:path w="5939155" h="419735">
                  <a:moveTo>
                    <a:pt x="5938926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5938926" y="419468"/>
                  </a:lnTo>
                  <a:lnTo>
                    <a:pt x="593892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9992" y="2786456"/>
              <a:ext cx="5939155" cy="419734"/>
            </a:xfrm>
            <a:custGeom>
              <a:avLst/>
              <a:gdLst/>
              <a:ahLst/>
              <a:cxnLst/>
              <a:rect l="l" t="t" r="r" b="b"/>
              <a:pathLst>
                <a:path w="5939155" h="419735">
                  <a:moveTo>
                    <a:pt x="0" y="0"/>
                  </a:moveTo>
                  <a:lnTo>
                    <a:pt x="5938923" y="0"/>
                  </a:lnTo>
                  <a:lnTo>
                    <a:pt x="593892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56516" y="3562137"/>
            <a:ext cx="7188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Лиды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6938" y="3562137"/>
            <a:ext cx="693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300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7744" y="3515121"/>
            <a:ext cx="6214110" cy="1114425"/>
            <a:chOff x="2261476" y="2727680"/>
            <a:chExt cx="6214110" cy="1114425"/>
          </a:xfrm>
        </p:grpSpPr>
        <p:sp>
          <p:nvSpPr>
            <p:cNvPr id="24" name="object 24"/>
            <p:cNvSpPr/>
            <p:nvPr/>
          </p:nvSpPr>
          <p:spPr>
            <a:xfrm>
              <a:off x="2267826" y="273403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3"/>
                  </a:lnTo>
                  <a:lnTo>
                    <a:pt x="170697" y="16401"/>
                  </a:lnTo>
                  <a:lnTo>
                    <a:pt x="129854" y="35792"/>
                  </a:lnTo>
                  <a:lnTo>
                    <a:pt x="93262" y="61657"/>
                  </a:lnTo>
                  <a:lnTo>
                    <a:pt x="61662" y="93254"/>
                  </a:lnTo>
                  <a:lnTo>
                    <a:pt x="35796" y="129844"/>
                  </a:lnTo>
                  <a:lnTo>
                    <a:pt x="16403" y="170686"/>
                  </a:lnTo>
                  <a:lnTo>
                    <a:pt x="4224" y="215040"/>
                  </a:lnTo>
                  <a:lnTo>
                    <a:pt x="0" y="262166"/>
                  </a:lnTo>
                  <a:lnTo>
                    <a:pt x="4224" y="309291"/>
                  </a:lnTo>
                  <a:lnTo>
                    <a:pt x="16403" y="353645"/>
                  </a:lnTo>
                  <a:lnTo>
                    <a:pt x="35796" y="394487"/>
                  </a:lnTo>
                  <a:lnTo>
                    <a:pt x="61662" y="431077"/>
                  </a:lnTo>
                  <a:lnTo>
                    <a:pt x="93262" y="462674"/>
                  </a:lnTo>
                  <a:lnTo>
                    <a:pt x="129854" y="488539"/>
                  </a:lnTo>
                  <a:lnTo>
                    <a:pt x="170697" y="507930"/>
                  </a:lnTo>
                  <a:lnTo>
                    <a:pt x="215053" y="520108"/>
                  </a:lnTo>
                  <a:lnTo>
                    <a:pt x="262178" y="524332"/>
                  </a:lnTo>
                  <a:lnTo>
                    <a:pt x="309300" y="520108"/>
                  </a:lnTo>
                  <a:lnTo>
                    <a:pt x="353652" y="507930"/>
                  </a:lnTo>
                  <a:lnTo>
                    <a:pt x="394494" y="488539"/>
                  </a:lnTo>
                  <a:lnTo>
                    <a:pt x="431084" y="462674"/>
                  </a:lnTo>
                  <a:lnTo>
                    <a:pt x="462683" y="431077"/>
                  </a:lnTo>
                  <a:lnTo>
                    <a:pt x="488549" y="394487"/>
                  </a:lnTo>
                  <a:lnTo>
                    <a:pt x="507941" y="353645"/>
                  </a:lnTo>
                  <a:lnTo>
                    <a:pt x="520120" y="309291"/>
                  </a:lnTo>
                  <a:lnTo>
                    <a:pt x="524344" y="262166"/>
                  </a:lnTo>
                  <a:lnTo>
                    <a:pt x="520120" y="215040"/>
                  </a:lnTo>
                  <a:lnTo>
                    <a:pt x="507941" y="170686"/>
                  </a:lnTo>
                  <a:lnTo>
                    <a:pt x="488549" y="129844"/>
                  </a:lnTo>
                  <a:lnTo>
                    <a:pt x="462683" y="93254"/>
                  </a:lnTo>
                  <a:lnTo>
                    <a:pt x="431084" y="61657"/>
                  </a:lnTo>
                  <a:lnTo>
                    <a:pt x="394494" y="35792"/>
                  </a:lnTo>
                  <a:lnTo>
                    <a:pt x="353652" y="16401"/>
                  </a:lnTo>
                  <a:lnTo>
                    <a:pt x="309300" y="4223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67826" y="2734030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6464" y="3416033"/>
              <a:ext cx="5872480" cy="419734"/>
            </a:xfrm>
            <a:custGeom>
              <a:avLst/>
              <a:gdLst/>
              <a:ahLst/>
              <a:cxnLst/>
              <a:rect l="l" t="t" r="r" b="b"/>
              <a:pathLst>
                <a:path w="5872480" h="419735">
                  <a:moveTo>
                    <a:pt x="5872454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5872454" y="419468"/>
                  </a:lnTo>
                  <a:lnTo>
                    <a:pt x="587245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96464" y="3416033"/>
              <a:ext cx="5872480" cy="419734"/>
            </a:xfrm>
            <a:custGeom>
              <a:avLst/>
              <a:gdLst/>
              <a:ahLst/>
              <a:cxnLst/>
              <a:rect l="l" t="t" r="r" b="b"/>
              <a:pathLst>
                <a:path w="5872480" h="419735">
                  <a:moveTo>
                    <a:pt x="0" y="0"/>
                  </a:moveTo>
                  <a:lnTo>
                    <a:pt x="5872463" y="0"/>
                  </a:lnTo>
                  <a:lnTo>
                    <a:pt x="587246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22988" y="4190024"/>
            <a:ext cx="20497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Закрытые</a:t>
            </a:r>
            <a:r>
              <a:rPr sz="2100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лиды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6398" y="4190024"/>
            <a:ext cx="4705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205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34216" y="4144686"/>
            <a:ext cx="6147435" cy="1114425"/>
            <a:chOff x="2327948" y="3357245"/>
            <a:chExt cx="6147435" cy="1114425"/>
          </a:xfrm>
        </p:grpSpPr>
        <p:sp>
          <p:nvSpPr>
            <p:cNvPr id="31" name="object 31"/>
            <p:cNvSpPr/>
            <p:nvPr/>
          </p:nvSpPr>
          <p:spPr>
            <a:xfrm>
              <a:off x="2334298" y="336359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66" y="0"/>
                  </a:moveTo>
                  <a:lnTo>
                    <a:pt x="215040" y="4224"/>
                  </a:lnTo>
                  <a:lnTo>
                    <a:pt x="170686" y="16403"/>
                  </a:lnTo>
                  <a:lnTo>
                    <a:pt x="129844" y="35796"/>
                  </a:lnTo>
                  <a:lnTo>
                    <a:pt x="93254" y="61662"/>
                  </a:lnTo>
                  <a:lnTo>
                    <a:pt x="61657" y="93262"/>
                  </a:lnTo>
                  <a:lnTo>
                    <a:pt x="35792" y="129854"/>
                  </a:lnTo>
                  <a:lnTo>
                    <a:pt x="16401" y="170697"/>
                  </a:lnTo>
                  <a:lnTo>
                    <a:pt x="4223" y="215053"/>
                  </a:lnTo>
                  <a:lnTo>
                    <a:pt x="0" y="262178"/>
                  </a:lnTo>
                  <a:lnTo>
                    <a:pt x="4223" y="309304"/>
                  </a:lnTo>
                  <a:lnTo>
                    <a:pt x="16401" y="353657"/>
                  </a:lnTo>
                  <a:lnTo>
                    <a:pt x="35792" y="394500"/>
                  </a:lnTo>
                  <a:lnTo>
                    <a:pt x="61657" y="431090"/>
                  </a:lnTo>
                  <a:lnTo>
                    <a:pt x="93254" y="462687"/>
                  </a:lnTo>
                  <a:lnTo>
                    <a:pt x="129844" y="488552"/>
                  </a:lnTo>
                  <a:lnTo>
                    <a:pt x="170686" y="507943"/>
                  </a:lnTo>
                  <a:lnTo>
                    <a:pt x="215040" y="520121"/>
                  </a:lnTo>
                  <a:lnTo>
                    <a:pt x="262166" y="524344"/>
                  </a:lnTo>
                  <a:lnTo>
                    <a:pt x="309291" y="520121"/>
                  </a:lnTo>
                  <a:lnTo>
                    <a:pt x="353645" y="507943"/>
                  </a:lnTo>
                  <a:lnTo>
                    <a:pt x="394487" y="488552"/>
                  </a:lnTo>
                  <a:lnTo>
                    <a:pt x="431077" y="462687"/>
                  </a:lnTo>
                  <a:lnTo>
                    <a:pt x="462674" y="431090"/>
                  </a:lnTo>
                  <a:lnTo>
                    <a:pt x="488539" y="394500"/>
                  </a:lnTo>
                  <a:lnTo>
                    <a:pt x="507930" y="353657"/>
                  </a:lnTo>
                  <a:lnTo>
                    <a:pt x="520108" y="309304"/>
                  </a:lnTo>
                  <a:lnTo>
                    <a:pt x="524332" y="262178"/>
                  </a:lnTo>
                  <a:lnTo>
                    <a:pt x="520108" y="215053"/>
                  </a:lnTo>
                  <a:lnTo>
                    <a:pt x="507930" y="170697"/>
                  </a:lnTo>
                  <a:lnTo>
                    <a:pt x="488539" y="129854"/>
                  </a:lnTo>
                  <a:lnTo>
                    <a:pt x="462674" y="93262"/>
                  </a:lnTo>
                  <a:lnTo>
                    <a:pt x="431077" y="61662"/>
                  </a:lnTo>
                  <a:lnTo>
                    <a:pt x="394487" y="35796"/>
                  </a:lnTo>
                  <a:lnTo>
                    <a:pt x="353645" y="16403"/>
                  </a:lnTo>
                  <a:lnTo>
                    <a:pt x="309291" y="4224"/>
                  </a:lnTo>
                  <a:lnTo>
                    <a:pt x="262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4298" y="3363595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9992" y="4045610"/>
              <a:ext cx="5939155" cy="419734"/>
            </a:xfrm>
            <a:custGeom>
              <a:avLst/>
              <a:gdLst/>
              <a:ahLst/>
              <a:cxnLst/>
              <a:rect l="l" t="t" r="r" b="b"/>
              <a:pathLst>
                <a:path w="5939155" h="419735">
                  <a:moveTo>
                    <a:pt x="5938926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5938926" y="419468"/>
                  </a:lnTo>
                  <a:lnTo>
                    <a:pt x="5938926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9992" y="4045610"/>
              <a:ext cx="5939155" cy="419734"/>
            </a:xfrm>
            <a:custGeom>
              <a:avLst/>
              <a:gdLst/>
              <a:ahLst/>
              <a:cxnLst/>
              <a:rect l="l" t="t" r="r" b="b"/>
              <a:pathLst>
                <a:path w="5939155" h="419735">
                  <a:moveTo>
                    <a:pt x="0" y="0"/>
                  </a:moveTo>
                  <a:lnTo>
                    <a:pt x="5938923" y="0"/>
                  </a:lnTo>
                  <a:lnTo>
                    <a:pt x="593892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956516" y="4820961"/>
            <a:ext cx="8045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Доход</a:t>
            </a:r>
            <a:endParaRPr sz="2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44466" y="4820961"/>
            <a:ext cx="13608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19 277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525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67744" y="4774263"/>
            <a:ext cx="6214110" cy="1113790"/>
            <a:chOff x="2261476" y="3986822"/>
            <a:chExt cx="6214110" cy="1113790"/>
          </a:xfrm>
        </p:grpSpPr>
        <p:sp>
          <p:nvSpPr>
            <p:cNvPr id="38" name="object 38"/>
            <p:cNvSpPr/>
            <p:nvPr/>
          </p:nvSpPr>
          <p:spPr>
            <a:xfrm>
              <a:off x="2267826" y="399317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3"/>
                  </a:lnTo>
                  <a:lnTo>
                    <a:pt x="170697" y="16401"/>
                  </a:lnTo>
                  <a:lnTo>
                    <a:pt x="129854" y="35792"/>
                  </a:lnTo>
                  <a:lnTo>
                    <a:pt x="93262" y="61657"/>
                  </a:lnTo>
                  <a:lnTo>
                    <a:pt x="61662" y="93254"/>
                  </a:lnTo>
                  <a:lnTo>
                    <a:pt x="35796" y="129844"/>
                  </a:lnTo>
                  <a:lnTo>
                    <a:pt x="16403" y="170686"/>
                  </a:lnTo>
                  <a:lnTo>
                    <a:pt x="4224" y="215040"/>
                  </a:lnTo>
                  <a:lnTo>
                    <a:pt x="0" y="262166"/>
                  </a:lnTo>
                  <a:lnTo>
                    <a:pt x="4224" y="309291"/>
                  </a:lnTo>
                  <a:lnTo>
                    <a:pt x="16403" y="353646"/>
                  </a:lnTo>
                  <a:lnTo>
                    <a:pt x="35796" y="394490"/>
                  </a:lnTo>
                  <a:lnTo>
                    <a:pt x="61662" y="431082"/>
                  </a:lnTo>
                  <a:lnTo>
                    <a:pt x="93262" y="462682"/>
                  </a:lnTo>
                  <a:lnTo>
                    <a:pt x="129854" y="488548"/>
                  </a:lnTo>
                  <a:lnTo>
                    <a:pt x="170697" y="507941"/>
                  </a:lnTo>
                  <a:lnTo>
                    <a:pt x="215053" y="520120"/>
                  </a:lnTo>
                  <a:lnTo>
                    <a:pt x="262178" y="524344"/>
                  </a:lnTo>
                  <a:lnTo>
                    <a:pt x="309300" y="520120"/>
                  </a:lnTo>
                  <a:lnTo>
                    <a:pt x="353652" y="507941"/>
                  </a:lnTo>
                  <a:lnTo>
                    <a:pt x="394494" y="488548"/>
                  </a:lnTo>
                  <a:lnTo>
                    <a:pt x="431084" y="462682"/>
                  </a:lnTo>
                  <a:lnTo>
                    <a:pt x="462683" y="431082"/>
                  </a:lnTo>
                  <a:lnTo>
                    <a:pt x="488549" y="394490"/>
                  </a:lnTo>
                  <a:lnTo>
                    <a:pt x="507941" y="353646"/>
                  </a:lnTo>
                  <a:lnTo>
                    <a:pt x="520120" y="309291"/>
                  </a:lnTo>
                  <a:lnTo>
                    <a:pt x="524344" y="262166"/>
                  </a:lnTo>
                  <a:lnTo>
                    <a:pt x="520120" y="215040"/>
                  </a:lnTo>
                  <a:lnTo>
                    <a:pt x="507941" y="170686"/>
                  </a:lnTo>
                  <a:lnTo>
                    <a:pt x="488549" y="129844"/>
                  </a:lnTo>
                  <a:lnTo>
                    <a:pt x="462683" y="93254"/>
                  </a:lnTo>
                  <a:lnTo>
                    <a:pt x="431084" y="61657"/>
                  </a:lnTo>
                  <a:lnTo>
                    <a:pt x="394494" y="35792"/>
                  </a:lnTo>
                  <a:lnTo>
                    <a:pt x="353652" y="16401"/>
                  </a:lnTo>
                  <a:lnTo>
                    <a:pt x="309300" y="4223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67826" y="3993172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1839" y="4674717"/>
              <a:ext cx="6147435" cy="419734"/>
            </a:xfrm>
            <a:custGeom>
              <a:avLst/>
              <a:gdLst/>
              <a:ahLst/>
              <a:cxnLst/>
              <a:rect l="l" t="t" r="r" b="b"/>
              <a:pathLst>
                <a:path w="6147434" h="419735">
                  <a:moveTo>
                    <a:pt x="6147079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6147079" y="419468"/>
                  </a:lnTo>
                  <a:lnTo>
                    <a:pt x="614707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839" y="4674717"/>
              <a:ext cx="6147435" cy="419734"/>
            </a:xfrm>
            <a:custGeom>
              <a:avLst/>
              <a:gdLst/>
              <a:ahLst/>
              <a:cxnLst/>
              <a:rect l="l" t="t" r="r" b="b"/>
              <a:pathLst>
                <a:path w="6147434" h="419735">
                  <a:moveTo>
                    <a:pt x="0" y="0"/>
                  </a:moveTo>
                  <a:lnTo>
                    <a:pt x="6147093" y="0"/>
                  </a:lnTo>
                  <a:lnTo>
                    <a:pt x="614709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48350" y="5448848"/>
            <a:ext cx="16484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Средний</a:t>
            </a:r>
            <a:r>
              <a:rPr sz="21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Arial"/>
                <a:cs typeface="Arial"/>
              </a:rPr>
              <a:t>чек</a:t>
            </a:r>
            <a:endParaRPr sz="2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7307" y="5448848"/>
            <a:ext cx="841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94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037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1887" y="5403382"/>
            <a:ext cx="6539865" cy="1114425"/>
            <a:chOff x="1935619" y="4615941"/>
            <a:chExt cx="6539865" cy="1114425"/>
          </a:xfrm>
        </p:grpSpPr>
        <p:sp>
          <p:nvSpPr>
            <p:cNvPr id="45" name="object 45"/>
            <p:cNvSpPr/>
            <p:nvPr/>
          </p:nvSpPr>
          <p:spPr>
            <a:xfrm>
              <a:off x="2059660" y="4622291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3"/>
                  </a:lnTo>
                  <a:lnTo>
                    <a:pt x="170697" y="16401"/>
                  </a:lnTo>
                  <a:lnTo>
                    <a:pt x="129854" y="35792"/>
                  </a:lnTo>
                  <a:lnTo>
                    <a:pt x="93262" y="61657"/>
                  </a:lnTo>
                  <a:lnTo>
                    <a:pt x="61662" y="93254"/>
                  </a:lnTo>
                  <a:lnTo>
                    <a:pt x="35796" y="129844"/>
                  </a:lnTo>
                  <a:lnTo>
                    <a:pt x="16403" y="170686"/>
                  </a:lnTo>
                  <a:lnTo>
                    <a:pt x="4224" y="215040"/>
                  </a:lnTo>
                  <a:lnTo>
                    <a:pt x="0" y="262166"/>
                  </a:lnTo>
                  <a:lnTo>
                    <a:pt x="4224" y="309291"/>
                  </a:lnTo>
                  <a:lnTo>
                    <a:pt x="16403" y="353645"/>
                  </a:lnTo>
                  <a:lnTo>
                    <a:pt x="35796" y="394487"/>
                  </a:lnTo>
                  <a:lnTo>
                    <a:pt x="61662" y="431077"/>
                  </a:lnTo>
                  <a:lnTo>
                    <a:pt x="93262" y="462674"/>
                  </a:lnTo>
                  <a:lnTo>
                    <a:pt x="129854" y="488539"/>
                  </a:lnTo>
                  <a:lnTo>
                    <a:pt x="170697" y="507930"/>
                  </a:lnTo>
                  <a:lnTo>
                    <a:pt x="215053" y="520108"/>
                  </a:lnTo>
                  <a:lnTo>
                    <a:pt x="262178" y="524332"/>
                  </a:lnTo>
                  <a:lnTo>
                    <a:pt x="309300" y="520108"/>
                  </a:lnTo>
                  <a:lnTo>
                    <a:pt x="353652" y="507930"/>
                  </a:lnTo>
                  <a:lnTo>
                    <a:pt x="394494" y="488539"/>
                  </a:lnTo>
                  <a:lnTo>
                    <a:pt x="431084" y="462674"/>
                  </a:lnTo>
                  <a:lnTo>
                    <a:pt x="462683" y="431077"/>
                  </a:lnTo>
                  <a:lnTo>
                    <a:pt x="488549" y="394487"/>
                  </a:lnTo>
                  <a:lnTo>
                    <a:pt x="507941" y="353645"/>
                  </a:lnTo>
                  <a:lnTo>
                    <a:pt x="520120" y="309291"/>
                  </a:lnTo>
                  <a:lnTo>
                    <a:pt x="524344" y="262166"/>
                  </a:lnTo>
                  <a:lnTo>
                    <a:pt x="520120" y="215040"/>
                  </a:lnTo>
                  <a:lnTo>
                    <a:pt x="507941" y="170686"/>
                  </a:lnTo>
                  <a:lnTo>
                    <a:pt x="488549" y="129844"/>
                  </a:lnTo>
                  <a:lnTo>
                    <a:pt x="462683" y="93254"/>
                  </a:lnTo>
                  <a:lnTo>
                    <a:pt x="431084" y="61657"/>
                  </a:lnTo>
                  <a:lnTo>
                    <a:pt x="394494" y="35792"/>
                  </a:lnTo>
                  <a:lnTo>
                    <a:pt x="353652" y="16401"/>
                  </a:lnTo>
                  <a:lnTo>
                    <a:pt x="309300" y="4223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59660" y="4622291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41969" y="5304294"/>
              <a:ext cx="6527165" cy="419734"/>
            </a:xfrm>
            <a:custGeom>
              <a:avLst/>
              <a:gdLst/>
              <a:ahLst/>
              <a:cxnLst/>
              <a:rect l="l" t="t" r="r" b="b"/>
              <a:pathLst>
                <a:path w="6527165" h="419735">
                  <a:moveTo>
                    <a:pt x="6526949" y="0"/>
                  </a:moveTo>
                  <a:lnTo>
                    <a:pt x="0" y="0"/>
                  </a:lnTo>
                  <a:lnTo>
                    <a:pt x="0" y="419468"/>
                  </a:lnTo>
                  <a:lnTo>
                    <a:pt x="6526949" y="419468"/>
                  </a:lnTo>
                  <a:lnTo>
                    <a:pt x="6526949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1969" y="5304294"/>
              <a:ext cx="6527165" cy="419734"/>
            </a:xfrm>
            <a:custGeom>
              <a:avLst/>
              <a:gdLst/>
              <a:ahLst/>
              <a:cxnLst/>
              <a:rect l="l" t="t" r="r" b="b"/>
              <a:pathLst>
                <a:path w="6527165" h="419735">
                  <a:moveTo>
                    <a:pt x="0" y="0"/>
                  </a:moveTo>
                  <a:lnTo>
                    <a:pt x="6526953" y="0"/>
                  </a:lnTo>
                  <a:lnTo>
                    <a:pt x="6526953" y="419469"/>
                  </a:lnTo>
                  <a:lnTo>
                    <a:pt x="0" y="4194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68480" y="6079785"/>
            <a:ext cx="11207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Расходы</a:t>
            </a:r>
            <a:endParaRPr sz="2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69583" y="6079785"/>
            <a:ext cx="1212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6 428 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804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2408" y="6042836"/>
            <a:ext cx="537210" cy="537210"/>
            <a:chOff x="1673440" y="5245506"/>
            <a:chExt cx="537210" cy="537210"/>
          </a:xfrm>
        </p:grpSpPr>
        <p:sp>
          <p:nvSpPr>
            <p:cNvPr id="52" name="object 52"/>
            <p:cNvSpPr/>
            <p:nvPr/>
          </p:nvSpPr>
          <p:spPr>
            <a:xfrm>
              <a:off x="1679790" y="525185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262178" y="0"/>
                  </a:moveTo>
                  <a:lnTo>
                    <a:pt x="215053" y="4224"/>
                  </a:lnTo>
                  <a:lnTo>
                    <a:pt x="170697" y="16402"/>
                  </a:lnTo>
                  <a:lnTo>
                    <a:pt x="129854" y="35795"/>
                  </a:lnTo>
                  <a:lnTo>
                    <a:pt x="93262" y="61661"/>
                  </a:lnTo>
                  <a:lnTo>
                    <a:pt x="61662" y="93260"/>
                  </a:lnTo>
                  <a:lnTo>
                    <a:pt x="35796" y="129850"/>
                  </a:lnTo>
                  <a:lnTo>
                    <a:pt x="16403" y="170692"/>
                  </a:lnTo>
                  <a:lnTo>
                    <a:pt x="4224" y="215044"/>
                  </a:lnTo>
                  <a:lnTo>
                    <a:pt x="0" y="262166"/>
                  </a:lnTo>
                  <a:lnTo>
                    <a:pt x="4224" y="309293"/>
                  </a:lnTo>
                  <a:lnTo>
                    <a:pt x="16403" y="353648"/>
                  </a:lnTo>
                  <a:lnTo>
                    <a:pt x="35796" y="394492"/>
                  </a:lnTo>
                  <a:lnTo>
                    <a:pt x="61662" y="431083"/>
                  </a:lnTo>
                  <a:lnTo>
                    <a:pt x="93262" y="462682"/>
                  </a:lnTo>
                  <a:lnTo>
                    <a:pt x="129854" y="488547"/>
                  </a:lnTo>
                  <a:lnTo>
                    <a:pt x="170697" y="507939"/>
                  </a:lnTo>
                  <a:lnTo>
                    <a:pt x="215053" y="520117"/>
                  </a:lnTo>
                  <a:lnTo>
                    <a:pt x="262178" y="524341"/>
                  </a:lnTo>
                  <a:lnTo>
                    <a:pt x="309304" y="520117"/>
                  </a:lnTo>
                  <a:lnTo>
                    <a:pt x="353657" y="507939"/>
                  </a:lnTo>
                  <a:lnTo>
                    <a:pt x="394500" y="488547"/>
                  </a:lnTo>
                  <a:lnTo>
                    <a:pt x="431090" y="462682"/>
                  </a:lnTo>
                  <a:lnTo>
                    <a:pt x="462687" y="431083"/>
                  </a:lnTo>
                  <a:lnTo>
                    <a:pt x="488552" y="394492"/>
                  </a:lnTo>
                  <a:lnTo>
                    <a:pt x="507943" y="353648"/>
                  </a:lnTo>
                  <a:lnTo>
                    <a:pt x="520121" y="309293"/>
                  </a:lnTo>
                  <a:lnTo>
                    <a:pt x="524344" y="262166"/>
                  </a:lnTo>
                  <a:lnTo>
                    <a:pt x="520121" y="215044"/>
                  </a:lnTo>
                  <a:lnTo>
                    <a:pt x="507943" y="170692"/>
                  </a:lnTo>
                  <a:lnTo>
                    <a:pt x="488552" y="129850"/>
                  </a:lnTo>
                  <a:lnTo>
                    <a:pt x="462687" y="93260"/>
                  </a:lnTo>
                  <a:lnTo>
                    <a:pt x="431090" y="61661"/>
                  </a:lnTo>
                  <a:lnTo>
                    <a:pt x="394500" y="35795"/>
                  </a:lnTo>
                  <a:lnTo>
                    <a:pt x="353657" y="16402"/>
                  </a:lnTo>
                  <a:lnTo>
                    <a:pt x="309304" y="4224"/>
                  </a:lnTo>
                  <a:lnTo>
                    <a:pt x="26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79790" y="5251856"/>
              <a:ext cx="524510" cy="524510"/>
            </a:xfrm>
            <a:custGeom>
              <a:avLst/>
              <a:gdLst/>
              <a:ahLst/>
              <a:cxnLst/>
              <a:rect l="l" t="t" r="r" b="b"/>
              <a:pathLst>
                <a:path w="524510" h="524510">
                  <a:moveTo>
                    <a:pt x="0" y="262168"/>
                  </a:moveTo>
                  <a:lnTo>
                    <a:pt x="4223" y="215043"/>
                  </a:lnTo>
                  <a:lnTo>
                    <a:pt x="16401" y="170689"/>
                  </a:lnTo>
                  <a:lnTo>
                    <a:pt x="35793" y="129847"/>
                  </a:lnTo>
                  <a:lnTo>
                    <a:pt x="61658" y="93256"/>
                  </a:lnTo>
                  <a:lnTo>
                    <a:pt x="93256" y="61658"/>
                  </a:lnTo>
                  <a:lnTo>
                    <a:pt x="129847" y="35793"/>
                  </a:lnTo>
                  <a:lnTo>
                    <a:pt x="170689" y="16401"/>
                  </a:lnTo>
                  <a:lnTo>
                    <a:pt x="215043" y="4223"/>
                  </a:lnTo>
                  <a:lnTo>
                    <a:pt x="262168" y="0"/>
                  </a:lnTo>
                  <a:lnTo>
                    <a:pt x="309293" y="4223"/>
                  </a:lnTo>
                  <a:lnTo>
                    <a:pt x="353647" y="16401"/>
                  </a:lnTo>
                  <a:lnTo>
                    <a:pt x="394489" y="35793"/>
                  </a:lnTo>
                  <a:lnTo>
                    <a:pt x="431080" y="61658"/>
                  </a:lnTo>
                  <a:lnTo>
                    <a:pt x="462678" y="93256"/>
                  </a:lnTo>
                  <a:lnTo>
                    <a:pt x="488543" y="129847"/>
                  </a:lnTo>
                  <a:lnTo>
                    <a:pt x="507935" y="170689"/>
                  </a:lnTo>
                  <a:lnTo>
                    <a:pt x="520113" y="215043"/>
                  </a:lnTo>
                  <a:lnTo>
                    <a:pt x="524337" y="262168"/>
                  </a:lnTo>
                  <a:lnTo>
                    <a:pt x="520113" y="309293"/>
                  </a:lnTo>
                  <a:lnTo>
                    <a:pt x="507935" y="353647"/>
                  </a:lnTo>
                  <a:lnTo>
                    <a:pt x="488543" y="394489"/>
                  </a:lnTo>
                  <a:lnTo>
                    <a:pt x="462678" y="431080"/>
                  </a:lnTo>
                  <a:lnTo>
                    <a:pt x="431080" y="462678"/>
                  </a:lnTo>
                  <a:lnTo>
                    <a:pt x="394489" y="488543"/>
                  </a:lnTo>
                  <a:lnTo>
                    <a:pt x="353647" y="507935"/>
                  </a:lnTo>
                  <a:lnTo>
                    <a:pt x="309293" y="520113"/>
                  </a:lnTo>
                  <a:lnTo>
                    <a:pt x="262168" y="524337"/>
                  </a:lnTo>
                  <a:lnTo>
                    <a:pt x="215043" y="520113"/>
                  </a:lnTo>
                  <a:lnTo>
                    <a:pt x="170689" y="507935"/>
                  </a:lnTo>
                  <a:lnTo>
                    <a:pt x="129847" y="488543"/>
                  </a:lnTo>
                  <a:lnTo>
                    <a:pt x="93256" y="462678"/>
                  </a:lnTo>
                  <a:lnTo>
                    <a:pt x="61658" y="431080"/>
                  </a:lnTo>
                  <a:lnTo>
                    <a:pt x="35793" y="394489"/>
                  </a:lnTo>
                  <a:lnTo>
                    <a:pt x="16401" y="353647"/>
                  </a:lnTo>
                  <a:lnTo>
                    <a:pt x="4223" y="309293"/>
                  </a:lnTo>
                  <a:lnTo>
                    <a:pt x="0" y="262168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Каналы</a:t>
            </a:r>
            <a:r>
              <a:rPr spc="-85" dirty="0"/>
              <a:t> </a:t>
            </a:r>
            <a:r>
              <a:rPr dirty="0"/>
              <a:t>привлечения</a:t>
            </a:r>
            <a:r>
              <a:rPr spc="-80" dirty="0"/>
              <a:t> </a:t>
            </a:r>
            <a:r>
              <a:rPr spc="-10" dirty="0"/>
              <a:t>клиентов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66440" y="5186681"/>
            <a:ext cx="74111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17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данном</a:t>
            </a:r>
            <a:r>
              <a:rPr sz="1600" spc="1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графике</a:t>
            </a:r>
            <a:r>
              <a:rPr sz="1600" spc="1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мы</a:t>
            </a:r>
            <a:r>
              <a:rPr sz="1600" spc="1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представляем</a:t>
            </a:r>
            <a:r>
              <a:rPr sz="1600" spc="1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основные</a:t>
            </a:r>
            <a:r>
              <a:rPr sz="1600" spc="1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каналы,</a:t>
            </a:r>
            <a:r>
              <a:rPr sz="1600" spc="1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через</a:t>
            </a:r>
            <a:r>
              <a:rPr sz="1600" spc="1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которые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происходит</a:t>
            </a:r>
            <a:r>
              <a:rPr sz="1600" spc="2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привлечение</a:t>
            </a:r>
            <a:r>
              <a:rPr sz="1600" spc="2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клиентов</a:t>
            </a:r>
            <a:r>
              <a:rPr sz="1600" spc="22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</a:t>
            </a:r>
            <a:r>
              <a:rPr sz="1600" spc="22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нашу</a:t>
            </a:r>
            <a:r>
              <a:rPr sz="1600" spc="22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онлайн-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школу.</a:t>
            </a:r>
            <a:r>
              <a:rPr sz="1600" spc="22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Из</a:t>
            </a:r>
            <a:r>
              <a:rPr sz="1600" spc="2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анализа</a:t>
            </a:r>
            <a:r>
              <a:rPr sz="1600" spc="2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данных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видно,</a:t>
            </a:r>
            <a:r>
              <a:rPr sz="1600" spc="3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3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наиболее</a:t>
            </a:r>
            <a:r>
              <a:rPr sz="1600" spc="3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значимыми</a:t>
            </a:r>
            <a:r>
              <a:rPr sz="1600" spc="3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каналами</a:t>
            </a:r>
            <a:r>
              <a:rPr sz="1600" spc="37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являются</a:t>
            </a:r>
            <a:r>
              <a:rPr sz="1600" spc="3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Google,</a:t>
            </a:r>
            <a:r>
              <a:rPr sz="1600" spc="38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Organic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(органический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поиск),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Yandex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VK.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Эти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каналы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играют</a:t>
            </a:r>
            <a:r>
              <a:rPr sz="1600" spc="10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ключевую</a:t>
            </a:r>
            <a:r>
              <a:rPr sz="1600" spc="95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роль</a:t>
            </a:r>
            <a:r>
              <a:rPr sz="1600" spc="100" dirty="0">
                <a:solidFill>
                  <a:srgbClr val="7F7F7F"/>
                </a:solidFill>
                <a:latin typeface="Carlito"/>
                <a:cs typeface="Carlito"/>
              </a:rPr>
              <a:t>  </a:t>
            </a:r>
            <a:r>
              <a:rPr sz="1600" spc="-50" dirty="0">
                <a:solidFill>
                  <a:srgbClr val="7F7F7F"/>
                </a:solidFill>
                <a:latin typeface="Carlito"/>
                <a:cs typeface="Carlito"/>
              </a:rPr>
              <a:t>в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привлечении</a:t>
            </a:r>
            <a:r>
              <a:rPr sz="1600" spc="2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потенциальных</a:t>
            </a:r>
            <a:r>
              <a:rPr sz="1600" spc="22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клиентов</a:t>
            </a:r>
            <a:r>
              <a:rPr sz="1600" spc="2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2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заслуживают</a:t>
            </a:r>
            <a:r>
              <a:rPr sz="1600" spc="2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особого</a:t>
            </a:r>
            <a:r>
              <a:rPr sz="1600" spc="229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внимания</a:t>
            </a:r>
            <a:r>
              <a:rPr sz="1600" spc="22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Carlito"/>
                <a:cs typeface="Carlito"/>
              </a:rPr>
              <a:t>при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разработке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маркетинговой</a:t>
            </a:r>
            <a:r>
              <a:rPr sz="1600" spc="-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стратегии.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532D7CD-EC5D-1508-5C20-EDDAC713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70533"/>
            <a:ext cx="741112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3243"/>
            <a:ext cx="33896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Расходы</a:t>
            </a:r>
            <a:r>
              <a:rPr spc="-90" dirty="0"/>
              <a:t> </a:t>
            </a:r>
            <a:r>
              <a:rPr dirty="0"/>
              <a:t>на</a:t>
            </a:r>
            <a:r>
              <a:rPr spc="-85" dirty="0"/>
              <a:t> </a:t>
            </a:r>
            <a:r>
              <a:rPr spc="-10" dirty="0"/>
              <a:t>маркетинг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45388"/>
              </p:ext>
            </p:extLst>
          </p:nvPr>
        </p:nvGraphicFramePr>
        <p:xfrm>
          <a:off x="1061502" y="2346056"/>
          <a:ext cx="3895319" cy="2165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1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b="1" spc="-1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Расходы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spc="-1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Общие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6</a:t>
                      </a:r>
                      <a:r>
                        <a:rPr sz="1500" spc="3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428</a:t>
                      </a:r>
                      <a:r>
                        <a:rPr sz="1500" spc="3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5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804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71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spc="-1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Яндекс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5</a:t>
                      </a:r>
                      <a:r>
                        <a:rPr sz="1500" spc="3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683</a:t>
                      </a:r>
                      <a:r>
                        <a:rPr sz="1500" spc="3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5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798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8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spc="4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Вк</a:t>
                      </a:r>
                      <a:endParaRPr sz="15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50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745</a:t>
                      </a:r>
                      <a:r>
                        <a:rPr sz="1500" spc="20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500" spc="-25" dirty="0">
                          <a:solidFill>
                            <a:srgbClr val="0070C0"/>
                          </a:solidFill>
                          <a:latin typeface="Carlito"/>
                          <a:cs typeface="Carlito"/>
                        </a:rPr>
                        <a:t>006</a:t>
                      </a:r>
                      <a:endParaRPr sz="1500" dirty="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635911" y="2324779"/>
            <a:ext cx="2286000" cy="2208440"/>
            <a:chOff x="5247284" y="1063409"/>
            <a:chExt cx="988694" cy="988694"/>
          </a:xfrm>
        </p:grpSpPr>
        <p:sp>
          <p:nvSpPr>
            <p:cNvPr id="5" name="object 5"/>
            <p:cNvSpPr/>
            <p:nvPr/>
          </p:nvSpPr>
          <p:spPr>
            <a:xfrm>
              <a:off x="5256809" y="1072934"/>
              <a:ext cx="969644" cy="969644"/>
            </a:xfrm>
            <a:custGeom>
              <a:avLst/>
              <a:gdLst/>
              <a:ahLst/>
              <a:cxnLst/>
              <a:rect l="l" t="t" r="r" b="b"/>
              <a:pathLst>
                <a:path w="969645" h="969644">
                  <a:moveTo>
                    <a:pt x="484758" y="0"/>
                  </a:moveTo>
                  <a:lnTo>
                    <a:pt x="484758" y="484759"/>
                  </a:lnTo>
                  <a:lnTo>
                    <a:pt x="162153" y="122923"/>
                  </a:lnTo>
                  <a:lnTo>
                    <a:pt x="125567" y="159208"/>
                  </a:lnTo>
                  <a:lnTo>
                    <a:pt x="93295" y="198825"/>
                  </a:lnTo>
                  <a:lnTo>
                    <a:pt x="65512" y="241385"/>
                  </a:lnTo>
                  <a:lnTo>
                    <a:pt x="42391" y="286500"/>
                  </a:lnTo>
                  <a:lnTo>
                    <a:pt x="24105" y="333784"/>
                  </a:lnTo>
                  <a:lnTo>
                    <a:pt x="10829" y="382846"/>
                  </a:lnTo>
                  <a:lnTo>
                    <a:pt x="2736" y="433301"/>
                  </a:lnTo>
                  <a:lnTo>
                    <a:pt x="0" y="484759"/>
                  </a:lnTo>
                  <a:lnTo>
                    <a:pt x="2219" y="531445"/>
                  </a:lnTo>
                  <a:lnTo>
                    <a:pt x="8740" y="576875"/>
                  </a:lnTo>
                  <a:lnTo>
                    <a:pt x="19362" y="620847"/>
                  </a:lnTo>
                  <a:lnTo>
                    <a:pt x="33879" y="663156"/>
                  </a:lnTo>
                  <a:lnTo>
                    <a:pt x="52090" y="703601"/>
                  </a:lnTo>
                  <a:lnTo>
                    <a:pt x="73791" y="741977"/>
                  </a:lnTo>
                  <a:lnTo>
                    <a:pt x="98780" y="778082"/>
                  </a:lnTo>
                  <a:lnTo>
                    <a:pt x="126852" y="811712"/>
                  </a:lnTo>
                  <a:lnTo>
                    <a:pt x="157805" y="842665"/>
                  </a:lnTo>
                  <a:lnTo>
                    <a:pt x="191435" y="870737"/>
                  </a:lnTo>
                  <a:lnTo>
                    <a:pt x="227540" y="895726"/>
                  </a:lnTo>
                  <a:lnTo>
                    <a:pt x="265916" y="917427"/>
                  </a:lnTo>
                  <a:lnTo>
                    <a:pt x="306361" y="935638"/>
                  </a:lnTo>
                  <a:lnTo>
                    <a:pt x="348670" y="950155"/>
                  </a:lnTo>
                  <a:lnTo>
                    <a:pt x="392642" y="960777"/>
                  </a:lnTo>
                  <a:lnTo>
                    <a:pt x="438072" y="967298"/>
                  </a:lnTo>
                  <a:lnTo>
                    <a:pt x="484758" y="969517"/>
                  </a:lnTo>
                  <a:lnTo>
                    <a:pt x="531443" y="967298"/>
                  </a:lnTo>
                  <a:lnTo>
                    <a:pt x="576872" y="960777"/>
                  </a:lnTo>
                  <a:lnTo>
                    <a:pt x="620842" y="950155"/>
                  </a:lnTo>
                  <a:lnTo>
                    <a:pt x="663151" y="935638"/>
                  </a:lnTo>
                  <a:lnTo>
                    <a:pt x="703595" y="917427"/>
                  </a:lnTo>
                  <a:lnTo>
                    <a:pt x="741971" y="895726"/>
                  </a:lnTo>
                  <a:lnTo>
                    <a:pt x="778077" y="870737"/>
                  </a:lnTo>
                  <a:lnTo>
                    <a:pt x="811707" y="842665"/>
                  </a:lnTo>
                  <a:lnTo>
                    <a:pt x="842661" y="811712"/>
                  </a:lnTo>
                  <a:lnTo>
                    <a:pt x="870734" y="778082"/>
                  </a:lnTo>
                  <a:lnTo>
                    <a:pt x="895722" y="741977"/>
                  </a:lnTo>
                  <a:lnTo>
                    <a:pt x="917424" y="703601"/>
                  </a:lnTo>
                  <a:lnTo>
                    <a:pt x="935636" y="663156"/>
                  </a:lnTo>
                  <a:lnTo>
                    <a:pt x="950154" y="620847"/>
                  </a:lnTo>
                  <a:lnTo>
                    <a:pt x="960776" y="576875"/>
                  </a:lnTo>
                  <a:lnTo>
                    <a:pt x="967298" y="531445"/>
                  </a:lnTo>
                  <a:lnTo>
                    <a:pt x="969517" y="484759"/>
                  </a:lnTo>
                  <a:lnTo>
                    <a:pt x="967298" y="438072"/>
                  </a:lnTo>
                  <a:lnTo>
                    <a:pt x="960776" y="392642"/>
                  </a:lnTo>
                  <a:lnTo>
                    <a:pt x="950154" y="348670"/>
                  </a:lnTo>
                  <a:lnTo>
                    <a:pt x="935636" y="306361"/>
                  </a:lnTo>
                  <a:lnTo>
                    <a:pt x="917424" y="265916"/>
                  </a:lnTo>
                  <a:lnTo>
                    <a:pt x="895722" y="227540"/>
                  </a:lnTo>
                  <a:lnTo>
                    <a:pt x="870734" y="191435"/>
                  </a:lnTo>
                  <a:lnTo>
                    <a:pt x="842661" y="157805"/>
                  </a:lnTo>
                  <a:lnTo>
                    <a:pt x="811707" y="126852"/>
                  </a:lnTo>
                  <a:lnTo>
                    <a:pt x="778077" y="98780"/>
                  </a:lnTo>
                  <a:lnTo>
                    <a:pt x="741971" y="73791"/>
                  </a:lnTo>
                  <a:lnTo>
                    <a:pt x="703595" y="52090"/>
                  </a:lnTo>
                  <a:lnTo>
                    <a:pt x="663151" y="33879"/>
                  </a:lnTo>
                  <a:lnTo>
                    <a:pt x="620842" y="19362"/>
                  </a:lnTo>
                  <a:lnTo>
                    <a:pt x="576872" y="8740"/>
                  </a:lnTo>
                  <a:lnTo>
                    <a:pt x="531443" y="2219"/>
                  </a:lnTo>
                  <a:lnTo>
                    <a:pt x="48475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6809" y="1072934"/>
              <a:ext cx="969644" cy="969644"/>
            </a:xfrm>
            <a:custGeom>
              <a:avLst/>
              <a:gdLst/>
              <a:ahLst/>
              <a:cxnLst/>
              <a:rect l="l" t="t" r="r" b="b"/>
              <a:pathLst>
                <a:path w="969645" h="969644">
                  <a:moveTo>
                    <a:pt x="484759" y="0"/>
                  </a:moveTo>
                  <a:lnTo>
                    <a:pt x="531444" y="2219"/>
                  </a:lnTo>
                  <a:lnTo>
                    <a:pt x="576874" y="8740"/>
                  </a:lnTo>
                  <a:lnTo>
                    <a:pt x="620846" y="19362"/>
                  </a:lnTo>
                  <a:lnTo>
                    <a:pt x="663155" y="33880"/>
                  </a:lnTo>
                  <a:lnTo>
                    <a:pt x="703600" y="52091"/>
                  </a:lnTo>
                  <a:lnTo>
                    <a:pt x="741976" y="73792"/>
                  </a:lnTo>
                  <a:lnTo>
                    <a:pt x="778081" y="98781"/>
                  </a:lnTo>
                  <a:lnTo>
                    <a:pt x="811711" y="126853"/>
                  </a:lnTo>
                  <a:lnTo>
                    <a:pt x="842664" y="157806"/>
                  </a:lnTo>
                  <a:lnTo>
                    <a:pt x="870737" y="191437"/>
                  </a:lnTo>
                  <a:lnTo>
                    <a:pt x="895725" y="227542"/>
                  </a:lnTo>
                  <a:lnTo>
                    <a:pt x="917427" y="265918"/>
                  </a:lnTo>
                  <a:lnTo>
                    <a:pt x="935638" y="306362"/>
                  </a:lnTo>
                  <a:lnTo>
                    <a:pt x="950156" y="348672"/>
                  </a:lnTo>
                  <a:lnTo>
                    <a:pt x="960777" y="392643"/>
                  </a:lnTo>
                  <a:lnTo>
                    <a:pt x="967299" y="438073"/>
                  </a:lnTo>
                  <a:lnTo>
                    <a:pt x="969518" y="484759"/>
                  </a:lnTo>
                  <a:lnTo>
                    <a:pt x="967299" y="531444"/>
                  </a:lnTo>
                  <a:lnTo>
                    <a:pt x="960777" y="576874"/>
                  </a:lnTo>
                  <a:lnTo>
                    <a:pt x="950156" y="620846"/>
                  </a:lnTo>
                  <a:lnTo>
                    <a:pt x="935638" y="663155"/>
                  </a:lnTo>
                  <a:lnTo>
                    <a:pt x="917427" y="703600"/>
                  </a:lnTo>
                  <a:lnTo>
                    <a:pt x="895725" y="741976"/>
                  </a:lnTo>
                  <a:lnTo>
                    <a:pt x="870737" y="778081"/>
                  </a:lnTo>
                  <a:lnTo>
                    <a:pt x="842664" y="811711"/>
                  </a:lnTo>
                  <a:lnTo>
                    <a:pt x="811711" y="842664"/>
                  </a:lnTo>
                  <a:lnTo>
                    <a:pt x="778081" y="870737"/>
                  </a:lnTo>
                  <a:lnTo>
                    <a:pt x="741976" y="895725"/>
                  </a:lnTo>
                  <a:lnTo>
                    <a:pt x="703600" y="917427"/>
                  </a:lnTo>
                  <a:lnTo>
                    <a:pt x="663155" y="935638"/>
                  </a:lnTo>
                  <a:lnTo>
                    <a:pt x="620846" y="950156"/>
                  </a:lnTo>
                  <a:lnTo>
                    <a:pt x="576874" y="960777"/>
                  </a:lnTo>
                  <a:lnTo>
                    <a:pt x="531444" y="967299"/>
                  </a:lnTo>
                  <a:lnTo>
                    <a:pt x="484759" y="969518"/>
                  </a:lnTo>
                  <a:lnTo>
                    <a:pt x="438073" y="967299"/>
                  </a:lnTo>
                  <a:lnTo>
                    <a:pt x="392643" y="960777"/>
                  </a:lnTo>
                  <a:lnTo>
                    <a:pt x="348672" y="950156"/>
                  </a:lnTo>
                  <a:lnTo>
                    <a:pt x="306362" y="935638"/>
                  </a:lnTo>
                  <a:lnTo>
                    <a:pt x="265918" y="917427"/>
                  </a:lnTo>
                  <a:lnTo>
                    <a:pt x="227542" y="895725"/>
                  </a:lnTo>
                  <a:lnTo>
                    <a:pt x="191437" y="870737"/>
                  </a:lnTo>
                  <a:lnTo>
                    <a:pt x="157806" y="842664"/>
                  </a:lnTo>
                  <a:lnTo>
                    <a:pt x="126853" y="811711"/>
                  </a:lnTo>
                  <a:lnTo>
                    <a:pt x="98781" y="778081"/>
                  </a:lnTo>
                  <a:lnTo>
                    <a:pt x="73792" y="741976"/>
                  </a:lnTo>
                  <a:lnTo>
                    <a:pt x="52091" y="703600"/>
                  </a:lnTo>
                  <a:lnTo>
                    <a:pt x="33880" y="663155"/>
                  </a:lnTo>
                  <a:lnTo>
                    <a:pt x="19362" y="620846"/>
                  </a:lnTo>
                  <a:lnTo>
                    <a:pt x="8740" y="576874"/>
                  </a:lnTo>
                  <a:lnTo>
                    <a:pt x="2219" y="531444"/>
                  </a:lnTo>
                  <a:lnTo>
                    <a:pt x="0" y="484759"/>
                  </a:lnTo>
                  <a:lnTo>
                    <a:pt x="2736" y="433301"/>
                  </a:lnTo>
                  <a:lnTo>
                    <a:pt x="10830" y="382848"/>
                  </a:lnTo>
                  <a:lnTo>
                    <a:pt x="24107" y="333786"/>
                  </a:lnTo>
                  <a:lnTo>
                    <a:pt x="42394" y="286503"/>
                  </a:lnTo>
                  <a:lnTo>
                    <a:pt x="65517" y="241388"/>
                  </a:lnTo>
                  <a:lnTo>
                    <a:pt x="93302" y="198828"/>
                  </a:lnTo>
                  <a:lnTo>
                    <a:pt x="125576" y="159211"/>
                  </a:lnTo>
                  <a:lnTo>
                    <a:pt x="162164" y="122925"/>
                  </a:lnTo>
                  <a:lnTo>
                    <a:pt x="484759" y="484759"/>
                  </a:lnTo>
                  <a:lnTo>
                    <a:pt x="484759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8962" y="1072934"/>
              <a:ext cx="323215" cy="485140"/>
            </a:xfrm>
            <a:custGeom>
              <a:avLst/>
              <a:gdLst/>
              <a:ahLst/>
              <a:cxnLst/>
              <a:rect l="l" t="t" r="r" b="b"/>
              <a:pathLst>
                <a:path w="323214" h="485140">
                  <a:moveTo>
                    <a:pt x="322592" y="0"/>
                  </a:moveTo>
                  <a:lnTo>
                    <a:pt x="271926" y="2654"/>
                  </a:lnTo>
                  <a:lnTo>
                    <a:pt x="222150" y="10520"/>
                  </a:lnTo>
                  <a:lnTo>
                    <a:pt x="173645" y="23452"/>
                  </a:lnTo>
                  <a:lnTo>
                    <a:pt x="126796" y="41304"/>
                  </a:lnTo>
                  <a:lnTo>
                    <a:pt x="81983" y="63930"/>
                  </a:lnTo>
                  <a:lnTo>
                    <a:pt x="39590" y="91185"/>
                  </a:lnTo>
                  <a:lnTo>
                    <a:pt x="0" y="122923"/>
                  </a:lnTo>
                  <a:lnTo>
                    <a:pt x="322605" y="484759"/>
                  </a:lnTo>
                  <a:lnTo>
                    <a:pt x="322592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8972" y="1072934"/>
              <a:ext cx="323215" cy="485140"/>
            </a:xfrm>
            <a:custGeom>
              <a:avLst/>
              <a:gdLst/>
              <a:ahLst/>
              <a:cxnLst/>
              <a:rect l="l" t="t" r="r" b="b"/>
              <a:pathLst>
                <a:path w="323214" h="485140">
                  <a:moveTo>
                    <a:pt x="0" y="122925"/>
                  </a:moveTo>
                  <a:lnTo>
                    <a:pt x="39587" y="91186"/>
                  </a:lnTo>
                  <a:lnTo>
                    <a:pt x="81978" y="63931"/>
                  </a:lnTo>
                  <a:lnTo>
                    <a:pt x="126790" y="41304"/>
                  </a:lnTo>
                  <a:lnTo>
                    <a:pt x="173639" y="23452"/>
                  </a:lnTo>
                  <a:lnTo>
                    <a:pt x="222145" y="10520"/>
                  </a:lnTo>
                  <a:lnTo>
                    <a:pt x="271924" y="2654"/>
                  </a:lnTo>
                  <a:lnTo>
                    <a:pt x="322595" y="0"/>
                  </a:lnTo>
                  <a:lnTo>
                    <a:pt x="322596" y="484759"/>
                  </a:lnTo>
                  <a:lnTo>
                    <a:pt x="0" y="1229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38546" y="2148565"/>
            <a:ext cx="6665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+mn-lt"/>
                <a:cs typeface="Carlito"/>
              </a:rPr>
              <a:t>12%</a:t>
            </a:r>
            <a:endParaRPr sz="1200" dirty="0">
              <a:latin typeface="+mn-lt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65965" y="3138657"/>
            <a:ext cx="237850" cy="196071"/>
            <a:chOff x="6671157" y="1376476"/>
            <a:chExt cx="102870" cy="102870"/>
          </a:xfrm>
        </p:grpSpPr>
        <p:sp>
          <p:nvSpPr>
            <p:cNvPr id="11" name="object 11"/>
            <p:cNvSpPr/>
            <p:nvPr/>
          </p:nvSpPr>
          <p:spPr>
            <a:xfrm>
              <a:off x="6680682" y="138600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83502" y="0"/>
                  </a:moveTo>
                  <a:lnTo>
                    <a:pt x="0" y="0"/>
                  </a:lnTo>
                  <a:lnTo>
                    <a:pt x="0" y="83489"/>
                  </a:lnTo>
                  <a:lnTo>
                    <a:pt x="83502" y="83489"/>
                  </a:lnTo>
                  <a:lnTo>
                    <a:pt x="8350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0682" y="1386001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0"/>
                  </a:moveTo>
                  <a:lnTo>
                    <a:pt x="83496" y="0"/>
                  </a:lnTo>
                  <a:lnTo>
                    <a:pt x="83496" y="83496"/>
                  </a:lnTo>
                  <a:lnTo>
                    <a:pt x="0" y="8349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165965" y="3454900"/>
            <a:ext cx="237850" cy="196071"/>
            <a:chOff x="6671157" y="1636369"/>
            <a:chExt cx="102870" cy="102870"/>
          </a:xfrm>
        </p:grpSpPr>
        <p:sp>
          <p:nvSpPr>
            <p:cNvPr id="14" name="object 14"/>
            <p:cNvSpPr/>
            <p:nvPr/>
          </p:nvSpPr>
          <p:spPr>
            <a:xfrm>
              <a:off x="6680682" y="1645894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83502" y="0"/>
                  </a:moveTo>
                  <a:lnTo>
                    <a:pt x="0" y="0"/>
                  </a:lnTo>
                  <a:lnTo>
                    <a:pt x="0" y="83489"/>
                  </a:lnTo>
                  <a:lnTo>
                    <a:pt x="83502" y="83489"/>
                  </a:lnTo>
                  <a:lnTo>
                    <a:pt x="83502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0682" y="1645894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19">
                  <a:moveTo>
                    <a:pt x="0" y="0"/>
                  </a:moveTo>
                  <a:lnTo>
                    <a:pt x="83496" y="0"/>
                  </a:lnTo>
                  <a:lnTo>
                    <a:pt x="83496" y="83496"/>
                  </a:lnTo>
                  <a:lnTo>
                    <a:pt x="0" y="8349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91104" y="3078415"/>
            <a:ext cx="2299541" cy="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marR="5080">
              <a:lnSpc>
                <a:spcPct val="143300"/>
              </a:lnSpc>
              <a:spcBef>
                <a:spcPts val="100"/>
              </a:spcBef>
            </a:pPr>
            <a:r>
              <a:rPr sz="1200" spc="-10" dirty="0" err="1">
                <a:solidFill>
                  <a:srgbClr val="595959"/>
                </a:solidFill>
                <a:latin typeface="Carlito"/>
                <a:cs typeface="Carlito"/>
              </a:rPr>
              <a:t>Яндек</a:t>
            </a:r>
            <a:r>
              <a:rPr lang="ru-RU" sz="1200" spc="-10" dirty="0">
                <a:solidFill>
                  <a:srgbClr val="595959"/>
                </a:solidFill>
                <a:latin typeface="Carlito"/>
                <a:cs typeface="Carlito"/>
              </a:rPr>
              <a:t>с</a:t>
            </a:r>
            <a:endParaRPr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1776" y="5117212"/>
            <a:ext cx="708405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3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данном</a:t>
            </a:r>
            <a:r>
              <a:rPr sz="1600" spc="3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слайде</a:t>
            </a:r>
            <a:r>
              <a:rPr sz="1600" spc="3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представлены</a:t>
            </a:r>
            <a:r>
              <a:rPr sz="1600" spc="3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расходы</a:t>
            </a:r>
            <a:r>
              <a:rPr sz="1600" spc="3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34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рекламную</a:t>
            </a:r>
            <a:r>
              <a:rPr sz="1600" spc="3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кампанию</a:t>
            </a:r>
            <a:r>
              <a:rPr sz="1600" spc="33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по</a:t>
            </a:r>
            <a:r>
              <a:rPr sz="1600" spc="3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7F7F7F"/>
                </a:solidFill>
                <a:latin typeface="Carlito"/>
                <a:cs typeface="Carlito"/>
              </a:rPr>
              <a:t>двум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каналам:</a:t>
            </a:r>
            <a:r>
              <a:rPr sz="1600" spc="34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Yandex</a:t>
            </a:r>
            <a:r>
              <a:rPr sz="1600" spc="3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и</a:t>
            </a:r>
            <a:r>
              <a:rPr sz="1600" spc="3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VK.</a:t>
            </a:r>
            <a:r>
              <a:rPr sz="1600" spc="3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Заметно,</a:t>
            </a:r>
            <a:r>
              <a:rPr sz="1600" spc="3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что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основные</a:t>
            </a:r>
            <a:r>
              <a:rPr sz="1600" spc="36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расходы</a:t>
            </a:r>
            <a:r>
              <a:rPr sz="1600" spc="350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приходятся</a:t>
            </a:r>
            <a:r>
              <a:rPr sz="1600" spc="3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на</a:t>
            </a:r>
            <a:r>
              <a:rPr sz="1600" spc="35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Carlito"/>
                <a:cs typeface="Carlito"/>
              </a:rPr>
              <a:t>канал </a:t>
            </a:r>
            <a:r>
              <a:rPr sz="1600" dirty="0">
                <a:solidFill>
                  <a:srgbClr val="7F7F7F"/>
                </a:solidFill>
                <a:latin typeface="Carlito"/>
                <a:cs typeface="Carlito"/>
              </a:rPr>
              <a:t>Yandex.</a:t>
            </a:r>
            <a:r>
              <a:rPr sz="1600" spc="5" dirty="0">
                <a:solidFill>
                  <a:srgbClr val="7F7F7F"/>
                </a:solidFill>
                <a:latin typeface="Carlito"/>
                <a:cs typeface="Carlito"/>
              </a:rPr>
              <a:t> 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EA4695-A303-80A8-A0FC-119D41FAEE83}"/>
              </a:ext>
            </a:extLst>
          </p:cNvPr>
          <p:cNvSpPr txBox="1"/>
          <p:nvPr/>
        </p:nvSpPr>
        <p:spPr>
          <a:xfrm>
            <a:off x="7673704" y="416364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+mn-lt"/>
              </a:rPr>
              <a:t>88</a:t>
            </a:r>
            <a:r>
              <a:rPr lang="en-US" sz="1200" dirty="0">
                <a:latin typeface="+mn-lt"/>
              </a:rPr>
              <a:t>%</a:t>
            </a:r>
            <a:endParaRPr lang="ru-RU" sz="12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C2DF1B-FD48-ACF8-8943-1D303CF44409}"/>
              </a:ext>
            </a:extLst>
          </p:cNvPr>
          <p:cNvSpPr txBox="1"/>
          <p:nvPr/>
        </p:nvSpPr>
        <p:spPr>
          <a:xfrm>
            <a:off x="8435029" y="3414436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>
                <a:latin typeface="+mn-lt"/>
              </a:rPr>
              <a:t>Вк</a:t>
            </a:r>
            <a:endParaRPr lang="ru-RU" sz="1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440" y="990600"/>
            <a:ext cx="7210760" cy="786368"/>
          </a:xfrm>
          <a:prstGeom prst="rect">
            <a:avLst/>
          </a:prstGeom>
        </p:spPr>
        <p:txBody>
          <a:bodyPr vert="horz" wrap="square" lIns="0" tIns="67563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dirty="0"/>
              <a:t>Расходы</a:t>
            </a:r>
            <a:r>
              <a:rPr spc="-85" dirty="0"/>
              <a:t> </a:t>
            </a:r>
            <a:r>
              <a:rPr dirty="0"/>
              <a:t>по</a:t>
            </a:r>
            <a:r>
              <a:rPr spc="-85" dirty="0"/>
              <a:t> </a:t>
            </a:r>
            <a:r>
              <a:rPr dirty="0"/>
              <a:t>каналам</a:t>
            </a:r>
            <a:r>
              <a:rPr spc="-90" dirty="0"/>
              <a:t> </a:t>
            </a:r>
            <a:r>
              <a:rPr spc="-10" dirty="0"/>
              <a:t>привлечения</a:t>
            </a:r>
          </a:p>
          <a:p>
            <a:pPr marL="12700">
              <a:lnSpc>
                <a:spcPts val="2320"/>
              </a:lnSpc>
            </a:pPr>
            <a:r>
              <a:rPr sz="2000" spc="-10" dirty="0"/>
              <a:t>(utm_campaign)</a:t>
            </a:r>
            <a:endParaRPr sz="20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E8A7809-2EF1-6961-95CB-5561E205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0" y="2286000"/>
            <a:ext cx="7772400" cy="4243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715260" cy="709865"/>
          </a:xfrm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Marketing</a:t>
            </a:r>
            <a:r>
              <a:rPr spc="-80" dirty="0"/>
              <a:t> </a:t>
            </a:r>
            <a:r>
              <a:rPr dirty="0"/>
              <a:t>Metrics</a:t>
            </a:r>
            <a:r>
              <a:rPr spc="-75" dirty="0"/>
              <a:t> </a:t>
            </a:r>
            <a:r>
              <a:rPr dirty="0"/>
              <a:t>Last</a:t>
            </a:r>
            <a:r>
              <a:rPr spc="-75" dirty="0"/>
              <a:t> </a:t>
            </a:r>
            <a:r>
              <a:rPr dirty="0"/>
              <a:t>Paid</a:t>
            </a:r>
            <a:r>
              <a:rPr spc="-70" dirty="0"/>
              <a:t> </a:t>
            </a:r>
            <a:r>
              <a:rPr spc="-10" dirty="0"/>
              <a:t>Click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01667" y="2265539"/>
            <a:ext cx="3914140" cy="1167765"/>
            <a:chOff x="4221490" y="1537195"/>
            <a:chExt cx="3914140" cy="1167765"/>
          </a:xfrm>
        </p:grpSpPr>
        <p:sp>
          <p:nvSpPr>
            <p:cNvPr id="4" name="object 4"/>
            <p:cNvSpPr/>
            <p:nvPr/>
          </p:nvSpPr>
          <p:spPr>
            <a:xfrm>
              <a:off x="4227842" y="1543545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708958" y="0"/>
                  </a:moveTo>
                  <a:lnTo>
                    <a:pt x="0" y="0"/>
                  </a:lnTo>
                  <a:lnTo>
                    <a:pt x="0" y="1154887"/>
                  </a:lnTo>
                  <a:lnTo>
                    <a:pt x="3708958" y="1154887"/>
                  </a:lnTo>
                  <a:lnTo>
                    <a:pt x="3753091" y="1149803"/>
                  </a:lnTo>
                  <a:lnTo>
                    <a:pt x="3793604" y="1135322"/>
                  </a:lnTo>
                  <a:lnTo>
                    <a:pt x="3829343" y="1112599"/>
                  </a:lnTo>
                  <a:lnTo>
                    <a:pt x="3859152" y="1082790"/>
                  </a:lnTo>
                  <a:lnTo>
                    <a:pt x="3881875" y="1047051"/>
                  </a:lnTo>
                  <a:lnTo>
                    <a:pt x="3896356" y="1006538"/>
                  </a:lnTo>
                  <a:lnTo>
                    <a:pt x="3901440" y="962406"/>
                  </a:lnTo>
                  <a:lnTo>
                    <a:pt x="3901440" y="192481"/>
                  </a:lnTo>
                  <a:lnTo>
                    <a:pt x="3896356" y="148348"/>
                  </a:lnTo>
                  <a:lnTo>
                    <a:pt x="3881875" y="107835"/>
                  </a:lnTo>
                  <a:lnTo>
                    <a:pt x="3859152" y="72096"/>
                  </a:lnTo>
                  <a:lnTo>
                    <a:pt x="3829343" y="42287"/>
                  </a:lnTo>
                  <a:lnTo>
                    <a:pt x="3793604" y="19564"/>
                  </a:lnTo>
                  <a:lnTo>
                    <a:pt x="3753091" y="5083"/>
                  </a:lnTo>
                  <a:lnTo>
                    <a:pt x="3708958" y="0"/>
                  </a:lnTo>
                  <a:close/>
                </a:path>
              </a:pathLst>
            </a:custGeom>
            <a:solidFill>
              <a:srgbClr val="D2DEE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7840" y="1543545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901442" y="192483"/>
                  </a:moveTo>
                  <a:lnTo>
                    <a:pt x="3901442" y="962400"/>
                  </a:lnTo>
                  <a:lnTo>
                    <a:pt x="3896358" y="1006536"/>
                  </a:lnTo>
                  <a:lnTo>
                    <a:pt x="3881878" y="1047051"/>
                  </a:lnTo>
                  <a:lnTo>
                    <a:pt x="3859156" y="1082789"/>
                  </a:lnTo>
                  <a:lnTo>
                    <a:pt x="3829347" y="1112596"/>
                  </a:lnTo>
                  <a:lnTo>
                    <a:pt x="3793608" y="1135317"/>
                  </a:lnTo>
                  <a:lnTo>
                    <a:pt x="3753094" y="1149797"/>
                  </a:lnTo>
                  <a:lnTo>
                    <a:pt x="3708960" y="1154880"/>
                  </a:lnTo>
                  <a:lnTo>
                    <a:pt x="0" y="1154880"/>
                  </a:lnTo>
                  <a:lnTo>
                    <a:pt x="0" y="0"/>
                  </a:lnTo>
                  <a:lnTo>
                    <a:pt x="3708960" y="0"/>
                  </a:lnTo>
                  <a:lnTo>
                    <a:pt x="3753094" y="5083"/>
                  </a:lnTo>
                  <a:lnTo>
                    <a:pt x="3793608" y="19564"/>
                  </a:lnTo>
                  <a:lnTo>
                    <a:pt x="3829347" y="42286"/>
                  </a:lnTo>
                  <a:lnTo>
                    <a:pt x="3859156" y="72094"/>
                  </a:lnTo>
                  <a:lnTo>
                    <a:pt x="3881878" y="107833"/>
                  </a:lnTo>
                  <a:lnTo>
                    <a:pt x="3896358" y="148348"/>
                  </a:lnTo>
                  <a:lnTo>
                    <a:pt x="3901442" y="192483"/>
                  </a:lnTo>
                  <a:close/>
                </a:path>
              </a:pathLst>
            </a:custGeom>
            <a:ln w="12700">
              <a:solidFill>
                <a:srgbClr val="D2D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21162" y="2456991"/>
            <a:ext cx="2915920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ts val="2030"/>
              </a:lnSpc>
              <a:spcBef>
                <a:spcPts val="100"/>
              </a:spcBef>
              <a:buChar char="•"/>
              <a:tabLst>
                <a:tab pos="183515" algn="l"/>
                <a:tab pos="2203450" algn="l"/>
              </a:tabLst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Визиты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	38</a:t>
            </a:r>
            <a:r>
              <a:rPr sz="18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567</a:t>
            </a:r>
            <a:endParaRPr sz="1800" dirty="0">
              <a:latin typeface="Arial"/>
              <a:cs typeface="Arial"/>
            </a:endParaRPr>
          </a:p>
          <a:p>
            <a:pPr marL="183515" indent="-170815">
              <a:lnSpc>
                <a:spcPts val="1910"/>
              </a:lnSpc>
              <a:buChar char="•"/>
              <a:tabLst>
                <a:tab pos="183515" algn="l"/>
                <a:tab pos="2172335" algn="l"/>
              </a:tabLst>
            </a:pPr>
            <a:r>
              <a:rPr sz="1800" spc="-20" dirty="0">
                <a:solidFill>
                  <a:srgbClr val="7F7F7F"/>
                </a:solidFill>
                <a:latin typeface="Arial"/>
                <a:cs typeface="Arial"/>
              </a:rPr>
              <a:t>Лиды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706</a:t>
            </a:r>
            <a:endParaRPr sz="1800" dirty="0">
              <a:latin typeface="Arial"/>
              <a:cs typeface="Arial"/>
            </a:endParaRPr>
          </a:p>
          <a:p>
            <a:pPr marL="183515" indent="-170815">
              <a:lnSpc>
                <a:spcPts val="2039"/>
              </a:lnSpc>
              <a:buChar char="•"/>
              <a:tabLst>
                <a:tab pos="183515" algn="l"/>
                <a:tab pos="2172970" algn="l"/>
              </a:tabLst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Закрытые</a:t>
            </a:r>
            <a:r>
              <a:rPr sz="1800" spc="3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7F7F7F"/>
                </a:solidFill>
                <a:latin typeface="Arial"/>
                <a:cs typeface="Arial"/>
              </a:rPr>
              <a:t>лиды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83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8193" y="2108377"/>
            <a:ext cx="2207260" cy="1456690"/>
            <a:chOff x="2026932" y="1392834"/>
            <a:chExt cx="2207260" cy="1456690"/>
          </a:xfrm>
        </p:grpSpPr>
        <p:sp>
          <p:nvSpPr>
            <p:cNvPr id="8" name="object 8"/>
            <p:cNvSpPr/>
            <p:nvPr/>
          </p:nvSpPr>
          <p:spPr>
            <a:xfrm>
              <a:off x="2033282" y="1399184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1953958" y="0"/>
                  </a:moveTo>
                  <a:lnTo>
                    <a:pt x="240601" y="0"/>
                  </a:lnTo>
                  <a:lnTo>
                    <a:pt x="192112" y="4888"/>
                  </a:lnTo>
                  <a:lnTo>
                    <a:pt x="146948" y="18907"/>
                  </a:lnTo>
                  <a:lnTo>
                    <a:pt x="106079" y="41091"/>
                  </a:lnTo>
                  <a:lnTo>
                    <a:pt x="70470" y="70472"/>
                  </a:lnTo>
                  <a:lnTo>
                    <a:pt x="41091" y="106082"/>
                  </a:lnTo>
                  <a:lnTo>
                    <a:pt x="18907" y="146954"/>
                  </a:lnTo>
                  <a:lnTo>
                    <a:pt x="4888" y="192120"/>
                  </a:lnTo>
                  <a:lnTo>
                    <a:pt x="0" y="240614"/>
                  </a:lnTo>
                  <a:lnTo>
                    <a:pt x="0" y="1203007"/>
                  </a:lnTo>
                  <a:lnTo>
                    <a:pt x="4888" y="1251496"/>
                  </a:lnTo>
                  <a:lnTo>
                    <a:pt x="18907" y="1296660"/>
                  </a:lnTo>
                  <a:lnTo>
                    <a:pt x="41091" y="1337529"/>
                  </a:lnTo>
                  <a:lnTo>
                    <a:pt x="70470" y="1373138"/>
                  </a:lnTo>
                  <a:lnTo>
                    <a:pt x="106079" y="1402517"/>
                  </a:lnTo>
                  <a:lnTo>
                    <a:pt x="146948" y="1424701"/>
                  </a:lnTo>
                  <a:lnTo>
                    <a:pt x="192112" y="1438720"/>
                  </a:lnTo>
                  <a:lnTo>
                    <a:pt x="240601" y="1443608"/>
                  </a:lnTo>
                  <a:lnTo>
                    <a:pt x="1953958" y="1443608"/>
                  </a:lnTo>
                  <a:lnTo>
                    <a:pt x="2002447" y="1438720"/>
                  </a:lnTo>
                  <a:lnTo>
                    <a:pt x="2047611" y="1424701"/>
                  </a:lnTo>
                  <a:lnTo>
                    <a:pt x="2088480" y="1402517"/>
                  </a:lnTo>
                  <a:lnTo>
                    <a:pt x="2124089" y="1373138"/>
                  </a:lnTo>
                  <a:lnTo>
                    <a:pt x="2153468" y="1337529"/>
                  </a:lnTo>
                  <a:lnTo>
                    <a:pt x="2175652" y="1296660"/>
                  </a:lnTo>
                  <a:lnTo>
                    <a:pt x="2189671" y="1251496"/>
                  </a:lnTo>
                  <a:lnTo>
                    <a:pt x="2194560" y="1203007"/>
                  </a:lnTo>
                  <a:lnTo>
                    <a:pt x="2194560" y="240614"/>
                  </a:lnTo>
                  <a:lnTo>
                    <a:pt x="2189671" y="192120"/>
                  </a:lnTo>
                  <a:lnTo>
                    <a:pt x="2175652" y="146954"/>
                  </a:lnTo>
                  <a:lnTo>
                    <a:pt x="2153468" y="106082"/>
                  </a:lnTo>
                  <a:lnTo>
                    <a:pt x="2124089" y="70472"/>
                  </a:lnTo>
                  <a:lnTo>
                    <a:pt x="2088480" y="41091"/>
                  </a:lnTo>
                  <a:lnTo>
                    <a:pt x="2047611" y="18907"/>
                  </a:lnTo>
                  <a:lnTo>
                    <a:pt x="2002447" y="4888"/>
                  </a:lnTo>
                  <a:lnTo>
                    <a:pt x="195395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3282" y="1399184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0" y="240605"/>
                  </a:moveTo>
                  <a:lnTo>
                    <a:pt x="4888" y="192114"/>
                  </a:lnTo>
                  <a:lnTo>
                    <a:pt x="18907" y="146950"/>
                  </a:lnTo>
                  <a:lnTo>
                    <a:pt x="41091" y="106080"/>
                  </a:lnTo>
                  <a:lnTo>
                    <a:pt x="70471" y="70471"/>
                  </a:lnTo>
                  <a:lnTo>
                    <a:pt x="106080" y="41091"/>
                  </a:lnTo>
                  <a:lnTo>
                    <a:pt x="146950" y="18908"/>
                  </a:lnTo>
                  <a:lnTo>
                    <a:pt x="192114" y="4888"/>
                  </a:lnTo>
                  <a:lnTo>
                    <a:pt x="240605" y="0"/>
                  </a:lnTo>
                  <a:lnTo>
                    <a:pt x="1953961" y="0"/>
                  </a:lnTo>
                  <a:lnTo>
                    <a:pt x="2002450" y="4888"/>
                  </a:lnTo>
                  <a:lnTo>
                    <a:pt x="2047613" y="18908"/>
                  </a:lnTo>
                  <a:lnTo>
                    <a:pt x="2088483" y="41091"/>
                  </a:lnTo>
                  <a:lnTo>
                    <a:pt x="2124091" y="70471"/>
                  </a:lnTo>
                  <a:lnTo>
                    <a:pt x="2153470" y="106080"/>
                  </a:lnTo>
                  <a:lnTo>
                    <a:pt x="2175653" y="146950"/>
                  </a:lnTo>
                  <a:lnTo>
                    <a:pt x="2189673" y="192114"/>
                  </a:lnTo>
                  <a:lnTo>
                    <a:pt x="2194561" y="240605"/>
                  </a:lnTo>
                  <a:lnTo>
                    <a:pt x="2194561" y="1203000"/>
                  </a:lnTo>
                  <a:lnTo>
                    <a:pt x="2189673" y="1251490"/>
                  </a:lnTo>
                  <a:lnTo>
                    <a:pt x="2175653" y="1296653"/>
                  </a:lnTo>
                  <a:lnTo>
                    <a:pt x="2153470" y="1337522"/>
                  </a:lnTo>
                  <a:lnTo>
                    <a:pt x="2124091" y="1373130"/>
                  </a:lnTo>
                  <a:lnTo>
                    <a:pt x="2088483" y="1402510"/>
                  </a:lnTo>
                  <a:lnTo>
                    <a:pt x="2047613" y="1424693"/>
                  </a:lnTo>
                  <a:lnTo>
                    <a:pt x="2002450" y="1438712"/>
                  </a:lnTo>
                  <a:lnTo>
                    <a:pt x="1953961" y="1443600"/>
                  </a:lnTo>
                  <a:lnTo>
                    <a:pt x="240605" y="1443600"/>
                  </a:lnTo>
                  <a:lnTo>
                    <a:pt x="192114" y="1438712"/>
                  </a:lnTo>
                  <a:lnTo>
                    <a:pt x="146950" y="1424693"/>
                  </a:lnTo>
                  <a:lnTo>
                    <a:pt x="106080" y="1402510"/>
                  </a:lnTo>
                  <a:lnTo>
                    <a:pt x="70471" y="1373130"/>
                  </a:lnTo>
                  <a:lnTo>
                    <a:pt x="41091" y="1337522"/>
                  </a:lnTo>
                  <a:lnTo>
                    <a:pt x="18907" y="1296653"/>
                  </a:lnTo>
                  <a:lnTo>
                    <a:pt x="4888" y="1251490"/>
                  </a:lnTo>
                  <a:lnTo>
                    <a:pt x="0" y="1203000"/>
                  </a:lnTo>
                  <a:lnTo>
                    <a:pt x="0" y="2406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7588" y="2580182"/>
            <a:ext cx="1715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Клиенты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2071" y="3805527"/>
            <a:ext cx="3914140" cy="1167765"/>
            <a:chOff x="4221490" y="3052978"/>
            <a:chExt cx="3914140" cy="1167765"/>
          </a:xfrm>
        </p:grpSpPr>
        <p:sp>
          <p:nvSpPr>
            <p:cNvPr id="12" name="object 12"/>
            <p:cNvSpPr/>
            <p:nvPr/>
          </p:nvSpPr>
          <p:spPr>
            <a:xfrm>
              <a:off x="4227842" y="3059328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708958" y="0"/>
                  </a:moveTo>
                  <a:lnTo>
                    <a:pt x="0" y="0"/>
                  </a:lnTo>
                  <a:lnTo>
                    <a:pt x="0" y="1154887"/>
                  </a:lnTo>
                  <a:lnTo>
                    <a:pt x="3708958" y="1154887"/>
                  </a:lnTo>
                  <a:lnTo>
                    <a:pt x="3753091" y="1149803"/>
                  </a:lnTo>
                  <a:lnTo>
                    <a:pt x="3793604" y="1135322"/>
                  </a:lnTo>
                  <a:lnTo>
                    <a:pt x="3829343" y="1112599"/>
                  </a:lnTo>
                  <a:lnTo>
                    <a:pt x="3859152" y="1082790"/>
                  </a:lnTo>
                  <a:lnTo>
                    <a:pt x="3881875" y="1047051"/>
                  </a:lnTo>
                  <a:lnTo>
                    <a:pt x="3896356" y="1006538"/>
                  </a:lnTo>
                  <a:lnTo>
                    <a:pt x="3901440" y="962406"/>
                  </a:lnTo>
                  <a:lnTo>
                    <a:pt x="3901440" y="192481"/>
                  </a:lnTo>
                  <a:lnTo>
                    <a:pt x="3896356" y="148348"/>
                  </a:lnTo>
                  <a:lnTo>
                    <a:pt x="3881875" y="107835"/>
                  </a:lnTo>
                  <a:lnTo>
                    <a:pt x="3859152" y="72096"/>
                  </a:lnTo>
                  <a:lnTo>
                    <a:pt x="3829343" y="42287"/>
                  </a:lnTo>
                  <a:lnTo>
                    <a:pt x="3793604" y="19564"/>
                  </a:lnTo>
                  <a:lnTo>
                    <a:pt x="3753091" y="5083"/>
                  </a:lnTo>
                  <a:lnTo>
                    <a:pt x="3708958" y="0"/>
                  </a:lnTo>
                  <a:close/>
                </a:path>
              </a:pathLst>
            </a:custGeom>
            <a:solidFill>
              <a:srgbClr val="D2DEE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27840" y="3059328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901442" y="192483"/>
                  </a:moveTo>
                  <a:lnTo>
                    <a:pt x="3901442" y="962400"/>
                  </a:lnTo>
                  <a:lnTo>
                    <a:pt x="3896358" y="1006536"/>
                  </a:lnTo>
                  <a:lnTo>
                    <a:pt x="3881878" y="1047051"/>
                  </a:lnTo>
                  <a:lnTo>
                    <a:pt x="3859156" y="1082789"/>
                  </a:lnTo>
                  <a:lnTo>
                    <a:pt x="3829347" y="1112596"/>
                  </a:lnTo>
                  <a:lnTo>
                    <a:pt x="3793608" y="1135317"/>
                  </a:lnTo>
                  <a:lnTo>
                    <a:pt x="3753094" y="1149797"/>
                  </a:lnTo>
                  <a:lnTo>
                    <a:pt x="3708960" y="1154880"/>
                  </a:lnTo>
                  <a:lnTo>
                    <a:pt x="0" y="1154880"/>
                  </a:lnTo>
                  <a:lnTo>
                    <a:pt x="0" y="0"/>
                  </a:lnTo>
                  <a:lnTo>
                    <a:pt x="3708960" y="0"/>
                  </a:lnTo>
                  <a:lnTo>
                    <a:pt x="3753094" y="5083"/>
                  </a:lnTo>
                  <a:lnTo>
                    <a:pt x="3793608" y="19564"/>
                  </a:lnTo>
                  <a:lnTo>
                    <a:pt x="3829347" y="42286"/>
                  </a:lnTo>
                  <a:lnTo>
                    <a:pt x="3859156" y="72094"/>
                  </a:lnTo>
                  <a:lnTo>
                    <a:pt x="3881878" y="107833"/>
                  </a:lnTo>
                  <a:lnTo>
                    <a:pt x="3896358" y="148348"/>
                  </a:lnTo>
                  <a:lnTo>
                    <a:pt x="3901442" y="192483"/>
                  </a:lnTo>
                  <a:close/>
                </a:path>
              </a:pathLst>
            </a:custGeom>
            <a:ln w="12700">
              <a:solidFill>
                <a:srgbClr val="D2D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1162" y="3987628"/>
            <a:ext cx="116141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ts val="2030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Доход</a:t>
            </a:r>
            <a:endParaRPr sz="1800" dirty="0">
              <a:latin typeface="Arial"/>
              <a:cs typeface="Arial"/>
            </a:endParaRPr>
          </a:p>
          <a:p>
            <a:pPr marL="183515" indent="-170815">
              <a:lnSpc>
                <a:spcPts val="1895"/>
              </a:lnSpc>
              <a:buChar char="•"/>
              <a:tabLst>
                <a:tab pos="183515" algn="l"/>
              </a:tabLst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Расход</a:t>
            </a:r>
            <a:endParaRPr sz="1800" dirty="0">
              <a:latin typeface="Arial"/>
              <a:cs typeface="Arial"/>
            </a:endParaRPr>
          </a:p>
          <a:p>
            <a:pPr marL="183515" indent="-170815">
              <a:lnSpc>
                <a:spcPts val="2030"/>
              </a:lnSpc>
              <a:buChar char="•"/>
              <a:tabLst>
                <a:tab pos="183515" algn="l"/>
              </a:tabLst>
            </a:pP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Прибыль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065" y="3999318"/>
            <a:ext cx="1254760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ts val="203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271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035</a:t>
            </a:r>
            <a:endParaRPr sz="1800" dirty="0">
              <a:latin typeface="Arial"/>
              <a:cs typeface="Arial"/>
            </a:endParaRPr>
          </a:p>
          <a:p>
            <a:pPr marL="203835">
              <a:lnSpc>
                <a:spcPts val="1895"/>
              </a:lnSpc>
            </a:pP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428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7F7F7F"/>
                </a:solidFill>
                <a:latin typeface="Arial"/>
                <a:cs typeface="Arial"/>
              </a:rPr>
              <a:t>804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157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769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21843" y="3667275"/>
            <a:ext cx="2207260" cy="1456690"/>
            <a:chOff x="2026932" y="2908617"/>
            <a:chExt cx="2207260" cy="1456690"/>
          </a:xfrm>
        </p:grpSpPr>
        <p:sp>
          <p:nvSpPr>
            <p:cNvPr id="17" name="object 17"/>
            <p:cNvSpPr/>
            <p:nvPr/>
          </p:nvSpPr>
          <p:spPr>
            <a:xfrm>
              <a:off x="2033282" y="2914967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1953958" y="0"/>
                  </a:moveTo>
                  <a:lnTo>
                    <a:pt x="240601" y="0"/>
                  </a:lnTo>
                  <a:lnTo>
                    <a:pt x="192112" y="4888"/>
                  </a:lnTo>
                  <a:lnTo>
                    <a:pt x="146948" y="18907"/>
                  </a:lnTo>
                  <a:lnTo>
                    <a:pt x="106079" y="41091"/>
                  </a:lnTo>
                  <a:lnTo>
                    <a:pt x="70470" y="70472"/>
                  </a:lnTo>
                  <a:lnTo>
                    <a:pt x="41091" y="106082"/>
                  </a:lnTo>
                  <a:lnTo>
                    <a:pt x="18907" y="146954"/>
                  </a:lnTo>
                  <a:lnTo>
                    <a:pt x="4888" y="192120"/>
                  </a:lnTo>
                  <a:lnTo>
                    <a:pt x="0" y="240614"/>
                  </a:lnTo>
                  <a:lnTo>
                    <a:pt x="0" y="1202994"/>
                  </a:lnTo>
                  <a:lnTo>
                    <a:pt x="4888" y="1251488"/>
                  </a:lnTo>
                  <a:lnTo>
                    <a:pt x="18907" y="1296654"/>
                  </a:lnTo>
                  <a:lnTo>
                    <a:pt x="41091" y="1337526"/>
                  </a:lnTo>
                  <a:lnTo>
                    <a:pt x="70470" y="1373136"/>
                  </a:lnTo>
                  <a:lnTo>
                    <a:pt x="106079" y="1402517"/>
                  </a:lnTo>
                  <a:lnTo>
                    <a:pt x="146948" y="1424701"/>
                  </a:lnTo>
                  <a:lnTo>
                    <a:pt x="192112" y="1438720"/>
                  </a:lnTo>
                  <a:lnTo>
                    <a:pt x="240601" y="1443609"/>
                  </a:lnTo>
                  <a:lnTo>
                    <a:pt x="1953958" y="1443609"/>
                  </a:lnTo>
                  <a:lnTo>
                    <a:pt x="2002447" y="1438720"/>
                  </a:lnTo>
                  <a:lnTo>
                    <a:pt x="2047611" y="1424701"/>
                  </a:lnTo>
                  <a:lnTo>
                    <a:pt x="2088480" y="1402517"/>
                  </a:lnTo>
                  <a:lnTo>
                    <a:pt x="2124089" y="1373136"/>
                  </a:lnTo>
                  <a:lnTo>
                    <a:pt x="2153468" y="1337526"/>
                  </a:lnTo>
                  <a:lnTo>
                    <a:pt x="2175652" y="1296654"/>
                  </a:lnTo>
                  <a:lnTo>
                    <a:pt x="2189671" y="1251488"/>
                  </a:lnTo>
                  <a:lnTo>
                    <a:pt x="2194560" y="1202994"/>
                  </a:lnTo>
                  <a:lnTo>
                    <a:pt x="2194560" y="240614"/>
                  </a:lnTo>
                  <a:lnTo>
                    <a:pt x="2189671" y="192120"/>
                  </a:lnTo>
                  <a:lnTo>
                    <a:pt x="2175652" y="146954"/>
                  </a:lnTo>
                  <a:lnTo>
                    <a:pt x="2153468" y="106082"/>
                  </a:lnTo>
                  <a:lnTo>
                    <a:pt x="2124089" y="70472"/>
                  </a:lnTo>
                  <a:lnTo>
                    <a:pt x="2088480" y="41091"/>
                  </a:lnTo>
                  <a:lnTo>
                    <a:pt x="2047611" y="18907"/>
                  </a:lnTo>
                  <a:lnTo>
                    <a:pt x="2002447" y="4888"/>
                  </a:lnTo>
                  <a:lnTo>
                    <a:pt x="195395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3282" y="2914967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0" y="240605"/>
                  </a:moveTo>
                  <a:lnTo>
                    <a:pt x="4888" y="192114"/>
                  </a:lnTo>
                  <a:lnTo>
                    <a:pt x="18907" y="146950"/>
                  </a:lnTo>
                  <a:lnTo>
                    <a:pt x="41091" y="106080"/>
                  </a:lnTo>
                  <a:lnTo>
                    <a:pt x="70471" y="70471"/>
                  </a:lnTo>
                  <a:lnTo>
                    <a:pt x="106080" y="41091"/>
                  </a:lnTo>
                  <a:lnTo>
                    <a:pt x="146950" y="18908"/>
                  </a:lnTo>
                  <a:lnTo>
                    <a:pt x="192114" y="4888"/>
                  </a:lnTo>
                  <a:lnTo>
                    <a:pt x="240605" y="0"/>
                  </a:lnTo>
                  <a:lnTo>
                    <a:pt x="1953961" y="0"/>
                  </a:lnTo>
                  <a:lnTo>
                    <a:pt x="2002450" y="4888"/>
                  </a:lnTo>
                  <a:lnTo>
                    <a:pt x="2047613" y="18908"/>
                  </a:lnTo>
                  <a:lnTo>
                    <a:pt x="2088483" y="41091"/>
                  </a:lnTo>
                  <a:lnTo>
                    <a:pt x="2124091" y="70471"/>
                  </a:lnTo>
                  <a:lnTo>
                    <a:pt x="2153470" y="106080"/>
                  </a:lnTo>
                  <a:lnTo>
                    <a:pt x="2175653" y="146950"/>
                  </a:lnTo>
                  <a:lnTo>
                    <a:pt x="2189673" y="192114"/>
                  </a:lnTo>
                  <a:lnTo>
                    <a:pt x="2194561" y="240605"/>
                  </a:lnTo>
                  <a:lnTo>
                    <a:pt x="2194561" y="1203000"/>
                  </a:lnTo>
                  <a:lnTo>
                    <a:pt x="2189673" y="1251490"/>
                  </a:lnTo>
                  <a:lnTo>
                    <a:pt x="2175653" y="1296653"/>
                  </a:lnTo>
                  <a:lnTo>
                    <a:pt x="2153470" y="1337522"/>
                  </a:lnTo>
                  <a:lnTo>
                    <a:pt x="2124091" y="1373130"/>
                  </a:lnTo>
                  <a:lnTo>
                    <a:pt x="2088483" y="1402510"/>
                  </a:lnTo>
                  <a:lnTo>
                    <a:pt x="2047613" y="1424693"/>
                  </a:lnTo>
                  <a:lnTo>
                    <a:pt x="2002450" y="1438712"/>
                  </a:lnTo>
                  <a:lnTo>
                    <a:pt x="1953961" y="1443600"/>
                  </a:lnTo>
                  <a:lnTo>
                    <a:pt x="240605" y="1443600"/>
                  </a:lnTo>
                  <a:lnTo>
                    <a:pt x="192114" y="1438712"/>
                  </a:lnTo>
                  <a:lnTo>
                    <a:pt x="146950" y="1424693"/>
                  </a:lnTo>
                  <a:lnTo>
                    <a:pt x="106080" y="1402510"/>
                  </a:lnTo>
                  <a:lnTo>
                    <a:pt x="70471" y="1373130"/>
                  </a:lnTo>
                  <a:lnTo>
                    <a:pt x="41091" y="1337522"/>
                  </a:lnTo>
                  <a:lnTo>
                    <a:pt x="18907" y="1296653"/>
                  </a:lnTo>
                  <a:lnTo>
                    <a:pt x="4888" y="1251490"/>
                  </a:lnTo>
                  <a:lnTo>
                    <a:pt x="0" y="1203000"/>
                  </a:lnTo>
                  <a:lnTo>
                    <a:pt x="0" y="2406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5545" y="4139079"/>
            <a:ext cx="1367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Деньги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82617" y="5347018"/>
            <a:ext cx="3914140" cy="1167765"/>
            <a:chOff x="4221490" y="4568761"/>
            <a:chExt cx="3914140" cy="1167765"/>
          </a:xfrm>
        </p:grpSpPr>
        <p:sp>
          <p:nvSpPr>
            <p:cNvPr id="21" name="object 21"/>
            <p:cNvSpPr/>
            <p:nvPr/>
          </p:nvSpPr>
          <p:spPr>
            <a:xfrm>
              <a:off x="4227842" y="4575111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708958" y="0"/>
                  </a:moveTo>
                  <a:lnTo>
                    <a:pt x="0" y="0"/>
                  </a:lnTo>
                  <a:lnTo>
                    <a:pt x="0" y="1154884"/>
                  </a:lnTo>
                  <a:lnTo>
                    <a:pt x="3708958" y="1154884"/>
                  </a:lnTo>
                  <a:lnTo>
                    <a:pt x="3753091" y="1149801"/>
                  </a:lnTo>
                  <a:lnTo>
                    <a:pt x="3793604" y="1135320"/>
                  </a:lnTo>
                  <a:lnTo>
                    <a:pt x="3829343" y="1112598"/>
                  </a:lnTo>
                  <a:lnTo>
                    <a:pt x="3859152" y="1082790"/>
                  </a:lnTo>
                  <a:lnTo>
                    <a:pt x="3881875" y="1047052"/>
                  </a:lnTo>
                  <a:lnTo>
                    <a:pt x="3896356" y="1006539"/>
                  </a:lnTo>
                  <a:lnTo>
                    <a:pt x="3901440" y="962406"/>
                  </a:lnTo>
                  <a:lnTo>
                    <a:pt x="3901440" y="192481"/>
                  </a:lnTo>
                  <a:lnTo>
                    <a:pt x="3896356" y="148348"/>
                  </a:lnTo>
                  <a:lnTo>
                    <a:pt x="3881875" y="107835"/>
                  </a:lnTo>
                  <a:lnTo>
                    <a:pt x="3859152" y="72096"/>
                  </a:lnTo>
                  <a:lnTo>
                    <a:pt x="3829343" y="42287"/>
                  </a:lnTo>
                  <a:lnTo>
                    <a:pt x="3793604" y="19564"/>
                  </a:lnTo>
                  <a:lnTo>
                    <a:pt x="3753091" y="5083"/>
                  </a:lnTo>
                  <a:lnTo>
                    <a:pt x="3708958" y="0"/>
                  </a:lnTo>
                  <a:close/>
                </a:path>
              </a:pathLst>
            </a:custGeom>
            <a:solidFill>
              <a:srgbClr val="D2DEE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7840" y="4575111"/>
              <a:ext cx="3901440" cy="1155065"/>
            </a:xfrm>
            <a:custGeom>
              <a:avLst/>
              <a:gdLst/>
              <a:ahLst/>
              <a:cxnLst/>
              <a:rect l="l" t="t" r="r" b="b"/>
              <a:pathLst>
                <a:path w="3901440" h="1155064">
                  <a:moveTo>
                    <a:pt x="3901442" y="192483"/>
                  </a:moveTo>
                  <a:lnTo>
                    <a:pt x="3901442" y="962400"/>
                  </a:lnTo>
                  <a:lnTo>
                    <a:pt x="3896358" y="1006536"/>
                  </a:lnTo>
                  <a:lnTo>
                    <a:pt x="3881878" y="1047051"/>
                  </a:lnTo>
                  <a:lnTo>
                    <a:pt x="3859156" y="1082789"/>
                  </a:lnTo>
                  <a:lnTo>
                    <a:pt x="3829347" y="1112596"/>
                  </a:lnTo>
                  <a:lnTo>
                    <a:pt x="3793608" y="1135317"/>
                  </a:lnTo>
                  <a:lnTo>
                    <a:pt x="3753094" y="1149797"/>
                  </a:lnTo>
                  <a:lnTo>
                    <a:pt x="3708960" y="1154880"/>
                  </a:lnTo>
                  <a:lnTo>
                    <a:pt x="0" y="1154880"/>
                  </a:lnTo>
                  <a:lnTo>
                    <a:pt x="0" y="0"/>
                  </a:lnTo>
                  <a:lnTo>
                    <a:pt x="3708960" y="0"/>
                  </a:lnTo>
                  <a:lnTo>
                    <a:pt x="3753094" y="5083"/>
                  </a:lnTo>
                  <a:lnTo>
                    <a:pt x="3793608" y="19564"/>
                  </a:lnTo>
                  <a:lnTo>
                    <a:pt x="3829347" y="42286"/>
                  </a:lnTo>
                  <a:lnTo>
                    <a:pt x="3859156" y="72094"/>
                  </a:lnTo>
                  <a:lnTo>
                    <a:pt x="3881878" y="107833"/>
                  </a:lnTo>
                  <a:lnTo>
                    <a:pt x="3896358" y="148348"/>
                  </a:lnTo>
                  <a:lnTo>
                    <a:pt x="3901442" y="192483"/>
                  </a:lnTo>
                  <a:close/>
                </a:path>
              </a:pathLst>
            </a:custGeom>
            <a:ln w="12700">
              <a:solidFill>
                <a:srgbClr val="D2D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21162" y="5460697"/>
            <a:ext cx="68326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2720">
              <a:lnSpc>
                <a:spcPts val="181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Cpu</a:t>
            </a:r>
            <a:endParaRPr sz="1600" dirty="0">
              <a:latin typeface="Arial"/>
              <a:cs typeface="Arial"/>
            </a:endParaRPr>
          </a:p>
          <a:p>
            <a:pPr marL="185420" indent="-172720">
              <a:lnSpc>
                <a:spcPts val="1655"/>
              </a:lnSpc>
              <a:buChar char="•"/>
              <a:tabLst>
                <a:tab pos="185420" algn="l"/>
              </a:tabLst>
            </a:pP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Cpi</a:t>
            </a:r>
            <a:endParaRPr sz="1600" dirty="0">
              <a:latin typeface="Arial"/>
              <a:cs typeface="Arial"/>
            </a:endParaRPr>
          </a:p>
          <a:p>
            <a:pPr marL="185420" indent="-172720">
              <a:lnSpc>
                <a:spcPts val="1655"/>
              </a:lnSpc>
              <a:buChar char="•"/>
              <a:tabLst>
                <a:tab pos="185420" algn="l"/>
              </a:tabLst>
            </a:pP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Cppu</a:t>
            </a:r>
            <a:endParaRPr sz="1600" dirty="0">
              <a:latin typeface="Arial"/>
              <a:cs typeface="Arial"/>
            </a:endParaRPr>
          </a:p>
          <a:p>
            <a:pPr marL="185420" indent="-172720">
              <a:lnSpc>
                <a:spcPts val="1810"/>
              </a:lnSpc>
              <a:buChar char="•"/>
              <a:tabLst>
                <a:tab pos="185420" algn="l"/>
              </a:tabLst>
            </a:pP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Roi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6940" y="5477510"/>
            <a:ext cx="71501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ts val="1810"/>
              </a:lnSpc>
              <a:spcBef>
                <a:spcPts val="100"/>
              </a:spcBef>
            </a:pP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166</a:t>
            </a:r>
            <a:endParaRPr sz="1600" dirty="0">
              <a:latin typeface="Arial"/>
              <a:cs typeface="Arial"/>
            </a:endParaRPr>
          </a:p>
          <a:p>
            <a:pPr marL="68580">
              <a:lnSpc>
                <a:spcPts val="1655"/>
              </a:lnSpc>
            </a:pP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9 </a:t>
            </a: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105</a:t>
            </a:r>
            <a:endParaRPr sz="1600" dirty="0">
              <a:latin typeface="Arial"/>
              <a:cs typeface="Arial"/>
            </a:endParaRPr>
          </a:p>
          <a:p>
            <a:pPr marL="80645">
              <a:lnSpc>
                <a:spcPts val="1655"/>
              </a:lnSpc>
            </a:pP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77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455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810"/>
              </a:lnSpc>
            </a:pPr>
            <a:r>
              <a:rPr sz="1600" spc="-10" dirty="0">
                <a:solidFill>
                  <a:srgbClr val="EE3794"/>
                </a:solidFill>
                <a:latin typeface="Arial"/>
                <a:cs typeface="Arial"/>
              </a:rPr>
              <a:t>-</a:t>
            </a:r>
            <a:r>
              <a:rPr sz="1600" spc="-20" dirty="0">
                <a:solidFill>
                  <a:srgbClr val="EE3794"/>
                </a:solidFill>
                <a:latin typeface="Arial"/>
                <a:cs typeface="Arial"/>
              </a:rPr>
              <a:t>2,45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21843" y="5219823"/>
            <a:ext cx="2207260" cy="1456690"/>
            <a:chOff x="2026932" y="4424400"/>
            <a:chExt cx="2207260" cy="1456690"/>
          </a:xfrm>
        </p:grpSpPr>
        <p:sp>
          <p:nvSpPr>
            <p:cNvPr id="26" name="object 26"/>
            <p:cNvSpPr/>
            <p:nvPr/>
          </p:nvSpPr>
          <p:spPr>
            <a:xfrm>
              <a:off x="2033282" y="4430750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1953958" y="0"/>
                  </a:moveTo>
                  <a:lnTo>
                    <a:pt x="240601" y="0"/>
                  </a:lnTo>
                  <a:lnTo>
                    <a:pt x="192112" y="4888"/>
                  </a:lnTo>
                  <a:lnTo>
                    <a:pt x="146948" y="18907"/>
                  </a:lnTo>
                  <a:lnTo>
                    <a:pt x="106079" y="41091"/>
                  </a:lnTo>
                  <a:lnTo>
                    <a:pt x="70470" y="70472"/>
                  </a:lnTo>
                  <a:lnTo>
                    <a:pt x="41091" y="106082"/>
                  </a:lnTo>
                  <a:lnTo>
                    <a:pt x="18907" y="146954"/>
                  </a:lnTo>
                  <a:lnTo>
                    <a:pt x="4888" y="192120"/>
                  </a:lnTo>
                  <a:lnTo>
                    <a:pt x="0" y="240614"/>
                  </a:lnTo>
                  <a:lnTo>
                    <a:pt x="0" y="1202999"/>
                  </a:lnTo>
                  <a:lnTo>
                    <a:pt x="4888" y="1251490"/>
                  </a:lnTo>
                  <a:lnTo>
                    <a:pt x="18907" y="1296654"/>
                  </a:lnTo>
                  <a:lnTo>
                    <a:pt x="41091" y="1337524"/>
                  </a:lnTo>
                  <a:lnTo>
                    <a:pt x="70470" y="1373133"/>
                  </a:lnTo>
                  <a:lnTo>
                    <a:pt x="106079" y="1402513"/>
                  </a:lnTo>
                  <a:lnTo>
                    <a:pt x="146948" y="1424697"/>
                  </a:lnTo>
                  <a:lnTo>
                    <a:pt x="192112" y="1438716"/>
                  </a:lnTo>
                  <a:lnTo>
                    <a:pt x="240601" y="1443605"/>
                  </a:lnTo>
                  <a:lnTo>
                    <a:pt x="1953958" y="1443605"/>
                  </a:lnTo>
                  <a:lnTo>
                    <a:pt x="2002447" y="1438716"/>
                  </a:lnTo>
                  <a:lnTo>
                    <a:pt x="2047611" y="1424697"/>
                  </a:lnTo>
                  <a:lnTo>
                    <a:pt x="2088480" y="1402513"/>
                  </a:lnTo>
                  <a:lnTo>
                    <a:pt x="2124089" y="1373133"/>
                  </a:lnTo>
                  <a:lnTo>
                    <a:pt x="2153468" y="1337524"/>
                  </a:lnTo>
                  <a:lnTo>
                    <a:pt x="2175652" y="1296654"/>
                  </a:lnTo>
                  <a:lnTo>
                    <a:pt x="2189671" y="1251490"/>
                  </a:lnTo>
                  <a:lnTo>
                    <a:pt x="2194560" y="1202999"/>
                  </a:lnTo>
                  <a:lnTo>
                    <a:pt x="2194560" y="240614"/>
                  </a:lnTo>
                  <a:lnTo>
                    <a:pt x="2189671" y="192120"/>
                  </a:lnTo>
                  <a:lnTo>
                    <a:pt x="2175652" y="146954"/>
                  </a:lnTo>
                  <a:lnTo>
                    <a:pt x="2153468" y="106082"/>
                  </a:lnTo>
                  <a:lnTo>
                    <a:pt x="2124089" y="70472"/>
                  </a:lnTo>
                  <a:lnTo>
                    <a:pt x="2088480" y="41091"/>
                  </a:lnTo>
                  <a:lnTo>
                    <a:pt x="2047611" y="18907"/>
                  </a:lnTo>
                  <a:lnTo>
                    <a:pt x="2002447" y="4888"/>
                  </a:lnTo>
                  <a:lnTo>
                    <a:pt x="195395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33282" y="4430750"/>
              <a:ext cx="2194560" cy="1443990"/>
            </a:xfrm>
            <a:custGeom>
              <a:avLst/>
              <a:gdLst/>
              <a:ahLst/>
              <a:cxnLst/>
              <a:rect l="l" t="t" r="r" b="b"/>
              <a:pathLst>
                <a:path w="2194560" h="1443989">
                  <a:moveTo>
                    <a:pt x="0" y="240605"/>
                  </a:moveTo>
                  <a:lnTo>
                    <a:pt x="4888" y="192114"/>
                  </a:lnTo>
                  <a:lnTo>
                    <a:pt x="18907" y="146950"/>
                  </a:lnTo>
                  <a:lnTo>
                    <a:pt x="41091" y="106080"/>
                  </a:lnTo>
                  <a:lnTo>
                    <a:pt x="70471" y="70471"/>
                  </a:lnTo>
                  <a:lnTo>
                    <a:pt x="106080" y="41091"/>
                  </a:lnTo>
                  <a:lnTo>
                    <a:pt x="146950" y="18908"/>
                  </a:lnTo>
                  <a:lnTo>
                    <a:pt x="192114" y="4888"/>
                  </a:lnTo>
                  <a:lnTo>
                    <a:pt x="240605" y="0"/>
                  </a:lnTo>
                  <a:lnTo>
                    <a:pt x="1953961" y="0"/>
                  </a:lnTo>
                  <a:lnTo>
                    <a:pt x="2002450" y="4888"/>
                  </a:lnTo>
                  <a:lnTo>
                    <a:pt x="2047613" y="18908"/>
                  </a:lnTo>
                  <a:lnTo>
                    <a:pt x="2088483" y="41091"/>
                  </a:lnTo>
                  <a:lnTo>
                    <a:pt x="2124091" y="70471"/>
                  </a:lnTo>
                  <a:lnTo>
                    <a:pt x="2153470" y="106080"/>
                  </a:lnTo>
                  <a:lnTo>
                    <a:pt x="2175653" y="146950"/>
                  </a:lnTo>
                  <a:lnTo>
                    <a:pt x="2189673" y="192114"/>
                  </a:lnTo>
                  <a:lnTo>
                    <a:pt x="2194561" y="240605"/>
                  </a:lnTo>
                  <a:lnTo>
                    <a:pt x="2194561" y="1203000"/>
                  </a:lnTo>
                  <a:lnTo>
                    <a:pt x="2189673" y="1251490"/>
                  </a:lnTo>
                  <a:lnTo>
                    <a:pt x="2175653" y="1296653"/>
                  </a:lnTo>
                  <a:lnTo>
                    <a:pt x="2153470" y="1337522"/>
                  </a:lnTo>
                  <a:lnTo>
                    <a:pt x="2124091" y="1373130"/>
                  </a:lnTo>
                  <a:lnTo>
                    <a:pt x="2088483" y="1402510"/>
                  </a:lnTo>
                  <a:lnTo>
                    <a:pt x="2047613" y="1424693"/>
                  </a:lnTo>
                  <a:lnTo>
                    <a:pt x="2002450" y="1438712"/>
                  </a:lnTo>
                  <a:lnTo>
                    <a:pt x="1953961" y="1443600"/>
                  </a:lnTo>
                  <a:lnTo>
                    <a:pt x="240605" y="1443600"/>
                  </a:lnTo>
                  <a:lnTo>
                    <a:pt x="192114" y="1438712"/>
                  </a:lnTo>
                  <a:lnTo>
                    <a:pt x="146950" y="1424693"/>
                  </a:lnTo>
                  <a:lnTo>
                    <a:pt x="106080" y="1402510"/>
                  </a:lnTo>
                  <a:lnTo>
                    <a:pt x="70471" y="1373130"/>
                  </a:lnTo>
                  <a:lnTo>
                    <a:pt x="41091" y="1337522"/>
                  </a:lnTo>
                  <a:lnTo>
                    <a:pt x="18907" y="1296653"/>
                  </a:lnTo>
                  <a:lnTo>
                    <a:pt x="4888" y="1251490"/>
                  </a:lnTo>
                  <a:lnTo>
                    <a:pt x="0" y="1203000"/>
                  </a:lnTo>
                  <a:lnTo>
                    <a:pt x="0" y="2406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54994" y="5674360"/>
            <a:ext cx="1716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FFFFF"/>
                </a:solidFill>
                <a:latin typeface="Arial"/>
                <a:cs typeface="Arial"/>
              </a:rPr>
              <a:t>Метрики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144794" y="2444750"/>
            <a:ext cx="3291210" cy="4421182"/>
            <a:chOff x="2926467" y="2009366"/>
            <a:chExt cx="3291210" cy="4421182"/>
          </a:xfrm>
        </p:grpSpPr>
        <p:sp>
          <p:nvSpPr>
            <p:cNvPr id="5" name="object 5"/>
            <p:cNvSpPr/>
            <p:nvPr/>
          </p:nvSpPr>
          <p:spPr>
            <a:xfrm>
              <a:off x="2926473" y="2009368"/>
              <a:ext cx="3291204" cy="1280160"/>
            </a:xfrm>
            <a:custGeom>
              <a:avLst/>
              <a:gdLst/>
              <a:ahLst/>
              <a:cxnLst/>
              <a:rect l="l" t="t" r="r" b="b"/>
              <a:pathLst>
                <a:path w="3291204" h="1280160">
                  <a:moveTo>
                    <a:pt x="3291065" y="0"/>
                  </a:moveTo>
                  <a:lnTo>
                    <a:pt x="0" y="0"/>
                  </a:lnTo>
                  <a:lnTo>
                    <a:pt x="458558" y="1279728"/>
                  </a:lnTo>
                  <a:lnTo>
                    <a:pt x="2832493" y="1279728"/>
                  </a:lnTo>
                  <a:lnTo>
                    <a:pt x="329106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6467" y="2009366"/>
              <a:ext cx="3291204" cy="1280160"/>
            </a:xfrm>
            <a:custGeom>
              <a:avLst/>
              <a:gdLst/>
              <a:ahLst/>
              <a:cxnLst/>
              <a:rect l="l" t="t" r="r" b="b"/>
              <a:pathLst>
                <a:path w="3291204" h="1280160">
                  <a:moveTo>
                    <a:pt x="3291071" y="0"/>
                  </a:moveTo>
                  <a:lnTo>
                    <a:pt x="2832506" y="1279730"/>
                  </a:lnTo>
                  <a:lnTo>
                    <a:pt x="458570" y="1279730"/>
                  </a:lnTo>
                  <a:lnTo>
                    <a:pt x="0" y="0"/>
                  </a:lnTo>
                  <a:lnTo>
                    <a:pt x="329107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3627" y="3825735"/>
              <a:ext cx="2041525" cy="1145540"/>
            </a:xfrm>
            <a:custGeom>
              <a:avLst/>
              <a:gdLst/>
              <a:ahLst/>
              <a:cxnLst/>
              <a:rect l="l" t="t" r="r" b="b"/>
              <a:pathLst>
                <a:path w="2041525" h="1145539">
                  <a:moveTo>
                    <a:pt x="2041258" y="0"/>
                  </a:moveTo>
                  <a:lnTo>
                    <a:pt x="0" y="0"/>
                  </a:lnTo>
                  <a:lnTo>
                    <a:pt x="410463" y="1145489"/>
                  </a:lnTo>
                  <a:lnTo>
                    <a:pt x="1630794" y="1145489"/>
                  </a:lnTo>
                  <a:lnTo>
                    <a:pt x="204125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3624" y="3825733"/>
              <a:ext cx="2041525" cy="1145540"/>
            </a:xfrm>
            <a:custGeom>
              <a:avLst/>
              <a:gdLst/>
              <a:ahLst/>
              <a:cxnLst/>
              <a:rect l="l" t="t" r="r" b="b"/>
              <a:pathLst>
                <a:path w="2041525" h="1145539">
                  <a:moveTo>
                    <a:pt x="2041261" y="0"/>
                  </a:moveTo>
                  <a:lnTo>
                    <a:pt x="1630796" y="1145490"/>
                  </a:lnTo>
                  <a:lnTo>
                    <a:pt x="410470" y="1145490"/>
                  </a:lnTo>
                  <a:lnTo>
                    <a:pt x="0" y="0"/>
                  </a:lnTo>
                  <a:lnTo>
                    <a:pt x="2041261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0723" y="5485663"/>
              <a:ext cx="922655" cy="944880"/>
            </a:xfrm>
            <a:custGeom>
              <a:avLst/>
              <a:gdLst/>
              <a:ahLst/>
              <a:cxnLst/>
              <a:rect l="l" t="t" r="r" b="b"/>
              <a:pathLst>
                <a:path w="922654" h="944879">
                  <a:moveTo>
                    <a:pt x="922553" y="0"/>
                  </a:moveTo>
                  <a:lnTo>
                    <a:pt x="0" y="0"/>
                  </a:lnTo>
                  <a:lnTo>
                    <a:pt x="461276" y="944632"/>
                  </a:lnTo>
                  <a:lnTo>
                    <a:pt x="92255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0732" y="5485668"/>
              <a:ext cx="922655" cy="944880"/>
            </a:xfrm>
            <a:custGeom>
              <a:avLst/>
              <a:gdLst/>
              <a:ahLst/>
              <a:cxnLst/>
              <a:rect l="l" t="t" r="r" b="b"/>
              <a:pathLst>
                <a:path w="922654" h="944879">
                  <a:moveTo>
                    <a:pt x="922544" y="0"/>
                  </a:moveTo>
                  <a:lnTo>
                    <a:pt x="461272" y="944627"/>
                  </a:lnTo>
                  <a:lnTo>
                    <a:pt x="0" y="0"/>
                  </a:lnTo>
                  <a:lnTo>
                    <a:pt x="92254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69023" y="2300671"/>
            <a:ext cx="2712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Last</a:t>
            </a:r>
            <a:r>
              <a:rPr sz="2400" u="sng" spc="-3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Paid</a:t>
            </a:r>
            <a:r>
              <a:rPr sz="2400" u="sng" spc="-3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 </a:t>
            </a:r>
            <a:r>
              <a:rPr lang="en" sz="2400" u="sng" spc="-2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C</a:t>
            </a:r>
            <a:r>
              <a:rPr lang="en-US" sz="2400" u="sng" spc="-2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li</a:t>
            </a:r>
            <a:r>
              <a:rPr sz="2400" u="sng" spc="-20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ck</a:t>
            </a:r>
            <a:endParaRPr sz="2400" u="sng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6339" y="5935130"/>
            <a:ext cx="1036319" cy="823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35"/>
              </a:lnSpc>
              <a:spcBef>
                <a:spcPts val="100"/>
              </a:spcBef>
            </a:pPr>
            <a:r>
              <a:rPr sz="2400" spc="-25" dirty="0">
                <a:solidFill>
                  <a:srgbClr val="7F7F7F"/>
                </a:solidFill>
                <a:latin typeface="Arial"/>
                <a:cs typeface="Arial"/>
              </a:rPr>
              <a:t>205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ts val="3335"/>
              </a:lnSpc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15,7%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3803" y="2893752"/>
            <a:ext cx="13144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233</a:t>
            </a:r>
            <a:r>
              <a:rPr sz="24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Arial"/>
                <a:cs typeface="Arial"/>
              </a:rPr>
              <a:t>342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2869" y="4426454"/>
            <a:ext cx="1036319" cy="823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ts val="3325"/>
              </a:lnSpc>
              <a:spcBef>
                <a:spcPts val="100"/>
              </a:spcBef>
            </a:pPr>
            <a:r>
              <a:rPr sz="2400" spc="-20" dirty="0">
                <a:solidFill>
                  <a:srgbClr val="7F7F7F"/>
                </a:solidFill>
                <a:latin typeface="Arial"/>
                <a:cs typeface="Arial"/>
              </a:rPr>
              <a:t>1300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325"/>
              </a:lnSpc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0,55%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3737" y="2154922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7F7F7F"/>
                </a:solidFill>
                <a:latin typeface="Arial"/>
                <a:cs typeface="Arial"/>
              </a:rPr>
              <a:t>Визиты</a:t>
            </a:r>
            <a:endParaRPr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0629" y="3811046"/>
            <a:ext cx="9505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 err="1">
                <a:solidFill>
                  <a:srgbClr val="7F7F7F"/>
                </a:solidFill>
                <a:latin typeface="Arial"/>
                <a:cs typeface="Arial"/>
              </a:rPr>
              <a:t>Л</a:t>
            </a:r>
            <a:r>
              <a:rPr lang="ru-RU" spc="-20" dirty="0">
                <a:solidFill>
                  <a:srgbClr val="7F7F7F"/>
                </a:solidFill>
                <a:latin typeface="Arial"/>
                <a:cs typeface="Arial"/>
              </a:rPr>
              <a:t>и</a:t>
            </a:r>
            <a:r>
              <a:rPr spc="-20" dirty="0" err="1">
                <a:solidFill>
                  <a:srgbClr val="7F7F7F"/>
                </a:solidFill>
                <a:latin typeface="Arial"/>
                <a:cs typeface="Arial"/>
              </a:rPr>
              <a:t>ды</a:t>
            </a:r>
            <a:endParaRPr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9793" y="5508611"/>
            <a:ext cx="27292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7F7F7F"/>
                </a:solidFill>
                <a:latin typeface="Arial"/>
                <a:cs typeface="Arial"/>
              </a:rPr>
              <a:t>Закрытые</a:t>
            </a:r>
            <a:r>
              <a:rPr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7F7F7F"/>
                </a:solidFill>
                <a:latin typeface="Arial"/>
                <a:cs typeface="Arial"/>
              </a:rPr>
              <a:t>лиды</a:t>
            </a:r>
            <a:endParaRPr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34585" y="2893752"/>
            <a:ext cx="1116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38</a:t>
            </a:r>
            <a:r>
              <a:rPr sz="24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7F7F7F"/>
                </a:solidFill>
                <a:latin typeface="Arial"/>
                <a:cs typeface="Arial"/>
              </a:rPr>
              <a:t>567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93116" y="4422171"/>
            <a:ext cx="1036319" cy="823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35"/>
              </a:lnSpc>
              <a:spcBef>
                <a:spcPts val="100"/>
              </a:spcBef>
            </a:pPr>
            <a:r>
              <a:rPr sz="2400" spc="-25" dirty="0">
                <a:solidFill>
                  <a:srgbClr val="7F7F7F"/>
                </a:solidFill>
                <a:latin typeface="Arial"/>
                <a:cs typeface="Arial"/>
              </a:rPr>
              <a:t>706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ts val="3335"/>
              </a:lnSpc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1,83%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06450" y="5980149"/>
            <a:ext cx="1009650" cy="823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335"/>
              </a:lnSpc>
              <a:spcBef>
                <a:spcPts val="100"/>
              </a:spcBef>
            </a:pPr>
            <a:r>
              <a:rPr sz="2400" spc="-25" dirty="0">
                <a:solidFill>
                  <a:srgbClr val="7F7F7F"/>
                </a:solidFill>
                <a:latin typeface="Arial"/>
                <a:cs typeface="Arial"/>
              </a:rPr>
              <a:t>83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ts val="3335"/>
              </a:lnSpc>
            </a:pP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11,7%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4" name="Заголовок 43">
            <a:extLst>
              <a:ext uri="{FF2B5EF4-FFF2-40B4-BE49-F238E27FC236}">
                <a16:creationId xmlns:a16="http://schemas.microsoft.com/office/drawing/2014/main" id="{11E71C44-98B9-3AB2-5DE1-6550D243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07" y="822021"/>
            <a:ext cx="6343202" cy="709865"/>
          </a:xfrm>
        </p:spPr>
        <p:txBody>
          <a:bodyPr/>
          <a:lstStyle/>
          <a:p>
            <a:r>
              <a:rPr lang="ru-RU" dirty="0"/>
              <a:t>Воронка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62B53-6A24-F9AE-5A5E-3A15BF5526A0}"/>
              </a:ext>
            </a:extLst>
          </p:cNvPr>
          <p:cNvSpPr txBox="1"/>
          <p:nvPr/>
        </p:nvSpPr>
        <p:spPr>
          <a:xfrm>
            <a:off x="1406497" y="2260916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>
                <a:solidFill>
                  <a:srgbClr val="7F7F7F"/>
                </a:solidFill>
                <a:uFill>
                  <a:solidFill>
                    <a:srgbClr val="7F7F7F"/>
                  </a:solidFill>
                </a:uFill>
                <a:latin typeface="Arial"/>
                <a:cs typeface="Arial"/>
              </a:rPr>
              <a:t>Общие</a:t>
            </a:r>
            <a:endParaRPr lang="en" sz="2400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66800"/>
            <a:ext cx="60166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Закрытие 90</a:t>
            </a:r>
            <a:r>
              <a:rPr lang="en-US" dirty="0"/>
              <a:t>%</a:t>
            </a:r>
            <a:r>
              <a:rPr lang="ru-RU" dirty="0"/>
              <a:t> </a:t>
            </a:r>
            <a:r>
              <a:rPr lang="ru-RU" dirty="0" err="1"/>
              <a:t>лидов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838200" y="5782531"/>
            <a:ext cx="7772400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90% всех </a:t>
            </a:r>
            <a:r>
              <a:rPr lang="ru-RU" sz="1600" dirty="0" err="1">
                <a:solidFill>
                  <a:srgbClr val="7F7F7F"/>
                </a:solidFill>
                <a:latin typeface="Carlito"/>
                <a:cs typeface="Carlito"/>
              </a:rPr>
              <a:t>лидов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 закрываются в течение 25 дней с момента перехода по рекламе</a:t>
            </a:r>
          </a:p>
          <a:p>
            <a:pPr marL="12700" marR="5080" algn="just">
              <a:spcBef>
                <a:spcPts val="100"/>
              </a:spcBef>
            </a:pP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В среднем на закрытие </a:t>
            </a:r>
            <a:r>
              <a:rPr lang="ru-RU" sz="1600" dirty="0" err="1">
                <a:solidFill>
                  <a:srgbClr val="7F7F7F"/>
                </a:solidFill>
                <a:latin typeface="Carlito"/>
                <a:cs typeface="Carlito"/>
              </a:rPr>
              <a:t>лида</a:t>
            </a:r>
            <a:r>
              <a:rPr lang="ru-RU" sz="1600" dirty="0">
                <a:solidFill>
                  <a:srgbClr val="7F7F7F"/>
                </a:solidFill>
                <a:latin typeface="Carlito"/>
                <a:cs typeface="Carlito"/>
              </a:rPr>
              <a:t> требуется 13 дней (мат. ожидание - 13,22).</a:t>
            </a:r>
          </a:p>
          <a:p>
            <a:pPr marL="12700" marR="5080" algn="just">
              <a:spcBef>
                <a:spcPts val="100"/>
              </a:spcBef>
            </a:pPr>
            <a:endParaRPr lang="ru-RU" sz="1600" dirty="0">
              <a:solidFill>
                <a:srgbClr val="7F7F7F"/>
              </a:solidFill>
              <a:latin typeface="Carlito"/>
              <a:cs typeface="Carlito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620587C-BC64-6B70-8E62-BD33FDE2B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621"/>
            <a:ext cx="7772400" cy="2956618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3AEB79E-A84D-A245-F2C4-5D88AD7E4D13}"/>
              </a:ext>
            </a:extLst>
          </p:cNvPr>
          <p:cNvCxnSpPr/>
          <p:nvPr/>
        </p:nvCxnSpPr>
        <p:spPr>
          <a:xfrm flipV="1">
            <a:off x="1185809" y="2877980"/>
            <a:ext cx="6172200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E97A33-72C5-359F-9007-7E0A4AA62585}"/>
              </a:ext>
            </a:extLst>
          </p:cNvPr>
          <p:cNvSpPr txBox="1"/>
          <p:nvPr/>
        </p:nvSpPr>
        <p:spPr>
          <a:xfrm>
            <a:off x="7191622" y="289145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90,7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3C11E-AFF1-AE06-8903-7F429D5153FA}"/>
              </a:ext>
            </a:extLst>
          </p:cNvPr>
          <p:cNvSpPr txBox="1"/>
          <p:nvPr/>
        </p:nvSpPr>
        <p:spPr>
          <a:xfrm rot="20096200">
            <a:off x="5416527" y="3209137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FF0000"/>
                </a:solidFill>
              </a:rPr>
              <a:t>Прирост в </a:t>
            </a:r>
            <a:r>
              <a:rPr lang="en-US" sz="1000" dirty="0">
                <a:solidFill>
                  <a:srgbClr val="FF0000"/>
                </a:solidFill>
              </a:rPr>
              <a:t>%</a:t>
            </a:r>
            <a:endParaRPr lang="ru-RU" sz="10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BD02EC-9A8D-D59B-EFD6-006B5540C16E}"/>
              </a:ext>
            </a:extLst>
          </p:cNvPr>
          <p:cNvSpPr txBox="1"/>
          <p:nvPr/>
        </p:nvSpPr>
        <p:spPr>
          <a:xfrm>
            <a:off x="1274641" y="2174477"/>
            <a:ext cx="689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7F7F7F"/>
                </a:solidFill>
                <a:latin typeface="Carlito"/>
                <a:cs typeface="Carlito"/>
              </a:rPr>
              <a:t>Количество дней с момента перехода по рекламе до закрытия </a:t>
            </a:r>
            <a:r>
              <a:rPr lang="ru-RU" sz="1800" dirty="0" err="1">
                <a:solidFill>
                  <a:srgbClr val="7F7F7F"/>
                </a:solidFill>
                <a:latin typeface="Carlito"/>
                <a:cs typeface="Carlito"/>
              </a:rPr>
              <a:t>лида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{DF024D88-3B1C-4540-8376-959D4BF544D5}tf10001076</Template>
  <TotalTime>188</TotalTime>
  <Words>846</Words>
  <Application>Microsoft Macintosh PowerPoint</Application>
  <PresentationFormat>Экран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Carlito</vt:lpstr>
      <vt:lpstr>Century Gothic</vt:lpstr>
      <vt:lpstr>Wingdings 3</vt:lpstr>
      <vt:lpstr>YS Text</vt:lpstr>
      <vt:lpstr>Совет директоров</vt:lpstr>
      <vt:lpstr>Проект</vt:lpstr>
      <vt:lpstr>Введение</vt:lpstr>
      <vt:lpstr>Основные метрики</vt:lpstr>
      <vt:lpstr>Каналы привлечения клиентов</vt:lpstr>
      <vt:lpstr>Расходы на маркетинг</vt:lpstr>
      <vt:lpstr>Расходы по каналам привлечения (utm_campaign)</vt:lpstr>
      <vt:lpstr>Marketing Metrics Last Paid Click</vt:lpstr>
      <vt:lpstr>Воронка</vt:lpstr>
      <vt:lpstr>Закрытие 90% лидов</vt:lpstr>
      <vt:lpstr>Закрытие 90% лидов</vt:lpstr>
      <vt:lpstr>Окупаемые каналы</vt:lpstr>
      <vt:lpstr>Каналы над которыми нужно поработать и улучшить</vt:lpstr>
      <vt:lpstr>Рекламные каналы которые стоит отключить</vt:lpstr>
      <vt:lpstr>Корреляция между запуском рекламной компании и ростом органики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артем котоменков</cp:lastModifiedBy>
  <cp:revision>1</cp:revision>
  <dcterms:created xsi:type="dcterms:W3CDTF">2024-12-03T18:54:58Z</dcterms:created>
  <dcterms:modified xsi:type="dcterms:W3CDTF">2024-12-03T22:03:28Z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2023-09-17T00:00:00Z</vt:filetime>
  </property>
  <property fmtid="{D5CDD505-2E9C-101B-9397-08002B2CF9AE}" pid="3" name="LastSaved">
    <vt:filetime>2024-12-03T00:00:00Z</vt:filetime>
  </property>
  <property fmtid="{D5CDD505-2E9C-101B-9397-08002B2CF9AE}" pid="4" name="Producer">
    <vt:lpwstr>3-Heights(TM) PDF Security Shell 4.8.25.2 (http://www.pdf-tools.com)</vt:lpwstr>
  </property>
</Properties>
</file>