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977" r:id="rId2"/>
    <p:sldId id="978" r:id="rId3"/>
    <p:sldId id="979" r:id="rId4"/>
    <p:sldId id="980" r:id="rId5"/>
    <p:sldId id="985" r:id="rId6"/>
    <p:sldId id="981" r:id="rId7"/>
    <p:sldId id="987" r:id="rId8"/>
    <p:sldId id="982" r:id="rId9"/>
    <p:sldId id="983" r:id="rId10"/>
    <p:sldId id="988" r:id="rId11"/>
    <p:sldId id="989" r:id="rId12"/>
    <p:sldId id="990" r:id="rId13"/>
    <p:sldId id="991" r:id="rId14"/>
    <p:sldId id="984" r:id="rId15"/>
    <p:sldId id="995" r:id="rId16"/>
    <p:sldId id="996" r:id="rId17"/>
  </p:sldIdLst>
  <p:sldSz cx="9144000" cy="6858000" type="screen4x3"/>
  <p:notesSz cx="7251700" cy="9537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5pPr>
    <a:lvl6pPr marL="2286000" algn="l" defTabSz="914400" rtl="0" eaLnBrk="1" latinLnBrk="0" hangingPunct="1">
      <a:defRPr sz="1600" i="1" kern="1200">
        <a:solidFill>
          <a:schemeClr val="tx1"/>
        </a:solidFill>
        <a:latin typeface="Helvetica" panose="020B0604020202020204" pitchFamily="34" charset="0"/>
        <a:ea typeface="+mn-ea"/>
        <a:cs typeface="+mn-cs"/>
      </a:defRPr>
    </a:lvl6pPr>
    <a:lvl7pPr marL="2743200" algn="l" defTabSz="914400" rtl="0" eaLnBrk="1" latinLnBrk="0" hangingPunct="1">
      <a:defRPr sz="1600" i="1" kern="1200">
        <a:solidFill>
          <a:schemeClr val="tx1"/>
        </a:solidFill>
        <a:latin typeface="Helvetica" panose="020B0604020202020204" pitchFamily="34" charset="0"/>
        <a:ea typeface="+mn-ea"/>
        <a:cs typeface="+mn-cs"/>
      </a:defRPr>
    </a:lvl7pPr>
    <a:lvl8pPr marL="3200400" algn="l" defTabSz="914400" rtl="0" eaLnBrk="1" latinLnBrk="0" hangingPunct="1">
      <a:defRPr sz="1600" i="1" kern="1200">
        <a:solidFill>
          <a:schemeClr val="tx1"/>
        </a:solidFill>
        <a:latin typeface="Helvetica" panose="020B0604020202020204" pitchFamily="34" charset="0"/>
        <a:ea typeface="+mn-ea"/>
        <a:cs typeface="+mn-cs"/>
      </a:defRPr>
    </a:lvl8pPr>
    <a:lvl9pPr marL="3657600" algn="l" defTabSz="914400" rtl="0" eaLnBrk="1" latinLnBrk="0" hangingPunct="1">
      <a:defRPr sz="1600" i="1"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2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003399"/>
    <a:srgbClr val="008080"/>
    <a:srgbClr val="006666"/>
    <a:srgbClr val="CC0000"/>
    <a:srgbClr val="0066FF"/>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97" autoAdjust="0"/>
    <p:restoredTop sz="94578" autoAdjust="0"/>
  </p:normalViewPr>
  <p:slideViewPr>
    <p:cSldViewPr snapToGrid="0">
      <p:cViewPr>
        <p:scale>
          <a:sx n="122" d="100"/>
          <a:sy n="122" d="100"/>
        </p:scale>
        <p:origin x="1104" y="80"/>
      </p:cViewPr>
      <p:guideLst>
        <p:guide orient="horz" pos="576"/>
        <p:guide pos="2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42" name="Rectangle 2"/>
          <p:cNvSpPr>
            <a:spLocks noGrp="1" noChangeArrowheads="1"/>
          </p:cNvSpPr>
          <p:nvPr>
            <p:ph type="hdr" sz="quarter"/>
          </p:nvPr>
        </p:nvSpPr>
        <p:spPr bwMode="auto">
          <a:xfrm>
            <a:off x="0" y="0"/>
            <a:ext cx="3173413"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t" anchorCtr="0" compatLnSpc="1">
            <a:prstTxWarp prst="textNoShape">
              <a:avLst/>
            </a:prstTxWarp>
          </a:bodyPr>
          <a:lstStyle>
            <a:lvl1pPr defTabSz="908050">
              <a:defRPr sz="1200" i="0"/>
            </a:lvl1pPr>
          </a:lstStyle>
          <a:p>
            <a:endParaRPr lang="en-US" altLang="en-US"/>
          </a:p>
        </p:txBody>
      </p:sp>
      <p:sp>
        <p:nvSpPr>
          <p:cNvPr id="1239043" name="Rectangle 3"/>
          <p:cNvSpPr>
            <a:spLocks noGrp="1" noChangeArrowheads="1"/>
          </p:cNvSpPr>
          <p:nvPr>
            <p:ph type="dt" sz="quarter" idx="1"/>
          </p:nvPr>
        </p:nvSpPr>
        <p:spPr bwMode="auto">
          <a:xfrm>
            <a:off x="4079875" y="0"/>
            <a:ext cx="3171825"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t" anchorCtr="0" compatLnSpc="1">
            <a:prstTxWarp prst="textNoShape">
              <a:avLst/>
            </a:prstTxWarp>
          </a:bodyPr>
          <a:lstStyle>
            <a:lvl1pPr algn="r" defTabSz="908050">
              <a:defRPr sz="1200" i="0"/>
            </a:lvl1pPr>
          </a:lstStyle>
          <a:p>
            <a:endParaRPr lang="en-US" altLang="en-US"/>
          </a:p>
        </p:txBody>
      </p:sp>
      <p:sp>
        <p:nvSpPr>
          <p:cNvPr id="1239044" name="Rectangle 4"/>
          <p:cNvSpPr>
            <a:spLocks noGrp="1" noChangeArrowheads="1"/>
          </p:cNvSpPr>
          <p:nvPr>
            <p:ph type="ftr" sz="quarter" idx="2"/>
          </p:nvPr>
        </p:nvSpPr>
        <p:spPr bwMode="auto">
          <a:xfrm>
            <a:off x="0" y="9083675"/>
            <a:ext cx="3173413"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b" anchorCtr="0" compatLnSpc="1">
            <a:prstTxWarp prst="textNoShape">
              <a:avLst/>
            </a:prstTxWarp>
          </a:bodyPr>
          <a:lstStyle>
            <a:lvl1pPr defTabSz="908050">
              <a:defRPr sz="1200" i="0"/>
            </a:lvl1pPr>
          </a:lstStyle>
          <a:p>
            <a:endParaRPr lang="en-US" altLang="en-US"/>
          </a:p>
        </p:txBody>
      </p:sp>
      <p:sp>
        <p:nvSpPr>
          <p:cNvPr id="1239045" name="Rectangle 5"/>
          <p:cNvSpPr>
            <a:spLocks noGrp="1" noChangeArrowheads="1"/>
          </p:cNvSpPr>
          <p:nvPr>
            <p:ph type="sldNum" sz="quarter" idx="3"/>
          </p:nvPr>
        </p:nvSpPr>
        <p:spPr bwMode="auto">
          <a:xfrm>
            <a:off x="4079875" y="9083675"/>
            <a:ext cx="3171825" cy="45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b" anchorCtr="0" compatLnSpc="1">
            <a:prstTxWarp prst="textNoShape">
              <a:avLst/>
            </a:prstTxWarp>
          </a:bodyPr>
          <a:lstStyle>
            <a:lvl1pPr algn="r" defTabSz="908050">
              <a:defRPr sz="1200" i="0"/>
            </a:lvl1pPr>
          </a:lstStyle>
          <a:p>
            <a:fld id="{DFC6D6C9-5814-4948-A00D-F098AA97370A}" type="slidenum">
              <a:rPr lang="en-US" altLang="en-US"/>
              <a:pPr/>
              <a:t>‹#›</a:t>
            </a:fld>
            <a:endParaRPr lang="en-US" altLang="en-US"/>
          </a:p>
        </p:txBody>
      </p:sp>
    </p:spTree>
    <p:extLst>
      <p:ext uri="{BB962C8B-B14F-4D97-AF65-F5344CB8AC3E}">
        <p14:creationId xmlns:p14="http://schemas.microsoft.com/office/powerpoint/2010/main" val="3354237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66788" y="4529138"/>
            <a:ext cx="5318125" cy="429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4620" tIns="46478" rIns="94620" bIns="4647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Grp="1" noRot="1" noChangeAspect="1" noChangeArrowheads="1" noTextEdit="1"/>
          </p:cNvSpPr>
          <p:nvPr>
            <p:ph type="sldImg" idx="2"/>
          </p:nvPr>
        </p:nvSpPr>
        <p:spPr bwMode="auto">
          <a:xfrm>
            <a:off x="1241425" y="715963"/>
            <a:ext cx="4768850" cy="3576637"/>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24184656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spark.apache.org/docs/latest/programming-guide.html#shuffle-operation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park.apache.org/docs/latest/api/java/index.html?org/apache/spark/api/java/JavaSparkContext.html" TargetMode="External"/><Relationship Id="rId4" Type="http://schemas.openxmlformats.org/officeDocument/2006/relationships/hyperlink" Target="https://spark.apache.org/docs/latest/api/java/index.html?org/apache/spark/SparkConf.html" TargetMode="External"/><Relationship Id="rId5" Type="http://schemas.openxmlformats.org/officeDocument/2006/relationships/hyperlink" Target="https://spark.apache.org/docs/latest/api/scala/index.html#org.apache.spark.SparkConf"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Spark</a:t>
            </a:r>
            <a:r>
              <a:rPr lang="en-US" sz="1600" baseline="0" dirty="0" smtClean="0"/>
              <a:t> is an open-source framework </a:t>
            </a:r>
            <a:r>
              <a:rPr lang="en-US" sz="1200" b="0" i="0" kern="1200" dirty="0" smtClean="0">
                <a:solidFill>
                  <a:schemeClr val="tx1"/>
                </a:solidFill>
                <a:effectLst/>
                <a:latin typeface="Times" panose="02020603050405020304" pitchFamily="18" charset="0"/>
                <a:ea typeface="+mn-ea"/>
                <a:cs typeface="+mn-cs"/>
              </a:rPr>
              <a:t>for large-scale data processing.</a:t>
            </a:r>
          </a:p>
          <a:p>
            <a:endParaRPr lang="en-US" sz="1200" b="0" i="0" kern="1200" dirty="0" smtClean="0">
              <a:solidFill>
                <a:schemeClr val="tx1"/>
              </a:solidFill>
              <a:effectLst/>
              <a:latin typeface="Times" panose="02020603050405020304"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Times" panose="02020603050405020304" pitchFamily="18" charset="0"/>
                <a:ea typeface="+mn-ea"/>
                <a:cs typeface="+mn-cs"/>
              </a:rPr>
              <a:t>Spark ecosystem is big. It has multiple components. The underlying execution engine is Spark Core, that all other functionality is built upon. </a:t>
            </a:r>
            <a:r>
              <a:rPr lang="en-US" i="0" dirty="0" smtClean="0"/>
              <a:t>It offers support for multiple languages.</a:t>
            </a:r>
            <a:endParaRPr lang="en-US" sz="1200" b="0" i="0" kern="1200" dirty="0" smtClean="0">
              <a:solidFill>
                <a:schemeClr val="tx1"/>
              </a:solidFill>
              <a:effectLst/>
              <a:latin typeface="Times" panose="02020603050405020304" pitchFamily="18" charset="0"/>
              <a:ea typeface="+mn-ea"/>
              <a:cs typeface="+mn-cs"/>
            </a:endParaRPr>
          </a:p>
          <a:p>
            <a:endParaRPr lang="en-US" sz="1200" b="0" i="0" kern="1200" dirty="0" smtClean="0">
              <a:solidFill>
                <a:schemeClr val="tx1"/>
              </a:solidFill>
              <a:effectLst/>
              <a:latin typeface="Times" panose="02020603050405020304" pitchFamily="18" charset="0"/>
              <a:ea typeface="+mn-ea"/>
              <a:cs typeface="+mn-cs"/>
            </a:endParaRPr>
          </a:p>
          <a:p>
            <a:r>
              <a:rPr lang="en-US" sz="1200" b="0" i="0" kern="1200" dirty="0" smtClean="0">
                <a:solidFill>
                  <a:schemeClr val="tx1"/>
                </a:solidFill>
                <a:effectLst/>
                <a:latin typeface="Times" panose="02020603050405020304" pitchFamily="18" charset="0"/>
                <a:ea typeface="+mn-ea"/>
                <a:cs typeface="+mn-cs"/>
              </a:rPr>
              <a:t>Spark is designed to cover a wide range of workloads.</a:t>
            </a:r>
          </a:p>
          <a:p>
            <a:endParaRPr lang="en-US" sz="1200" b="0" i="0" kern="1200" dirty="0" smtClean="0">
              <a:solidFill>
                <a:schemeClr val="tx1"/>
              </a:solidFill>
              <a:effectLst/>
              <a:latin typeface="Times" panose="02020603050405020304"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Times" panose="02020603050405020304" pitchFamily="18" charset="0"/>
                <a:ea typeface="+mn-ea"/>
                <a:cs typeface="+mn-cs"/>
              </a:rPr>
              <a:t>The main feature of Spark is its </a:t>
            </a:r>
            <a:r>
              <a:rPr lang="en-US" sz="1200" b="1" i="0" kern="1200" dirty="0" smtClean="0">
                <a:solidFill>
                  <a:schemeClr val="tx1"/>
                </a:solidFill>
                <a:effectLst/>
                <a:latin typeface="Times" panose="02020603050405020304" pitchFamily="18" charset="0"/>
                <a:ea typeface="+mn-ea"/>
                <a:cs typeface="+mn-cs"/>
              </a:rPr>
              <a:t>in-memory cluster computing</a:t>
            </a:r>
            <a:r>
              <a:rPr lang="en-US" sz="1200" b="0" i="0" kern="1200" dirty="0" smtClean="0">
                <a:solidFill>
                  <a:schemeClr val="tx1"/>
                </a:solidFill>
                <a:effectLst/>
                <a:latin typeface="Times" panose="02020603050405020304" pitchFamily="18" charset="0"/>
                <a:ea typeface="+mn-ea"/>
                <a:cs typeface="+mn-cs"/>
              </a:rPr>
              <a:t> that increases the processing speed of an application.</a:t>
            </a:r>
          </a:p>
          <a:p>
            <a:endParaRPr lang="en-US" sz="1200" b="0" i="0" kern="1200" dirty="0" smtClean="0">
              <a:solidFill>
                <a:schemeClr val="tx1"/>
              </a:solidFill>
              <a:effectLst/>
              <a:latin typeface="Times" panose="02020603050405020304" pitchFamily="18" charset="0"/>
              <a:ea typeface="+mn-ea"/>
              <a:cs typeface="+mn-cs"/>
            </a:endParaRPr>
          </a:p>
        </p:txBody>
      </p:sp>
    </p:spTree>
    <p:extLst>
      <p:ext uri="{BB962C8B-B14F-4D97-AF65-F5344CB8AC3E}">
        <p14:creationId xmlns:p14="http://schemas.microsoft.com/office/powerpoint/2010/main" val="835921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panose="02020603050405020304" pitchFamily="18" charset="0"/>
                <a:ea typeface="+mn-ea"/>
                <a:cs typeface="+mn-cs"/>
              </a:rPr>
              <a:t>Pass each value in the key-value pair RDD through a map function without changing the keys; </a:t>
            </a:r>
            <a:endParaRPr lang="en-US" dirty="0"/>
          </a:p>
        </p:txBody>
      </p:sp>
    </p:spTree>
    <p:extLst>
      <p:ext uri="{BB962C8B-B14F-4D97-AF65-F5344CB8AC3E}">
        <p14:creationId xmlns:p14="http://schemas.microsoft.com/office/powerpoint/2010/main" val="710130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panose="02020603050405020304" pitchFamily="18" charset="0"/>
                <a:ea typeface="+mn-ea"/>
                <a:cs typeface="+mn-cs"/>
              </a:rPr>
              <a:t>Even though moving data is expensive, sometimes it’s necessary. For example, certain operations need to consolidate data on a single node so that it can be co-located in memory, such as when you want to perform a reduce operation across all values associated with a particular key of a key-value RDD (</a:t>
            </a:r>
            <a:r>
              <a:rPr lang="en-US" dirty="0" err="1" smtClean="0"/>
              <a:t>reduceByKey</a:t>
            </a:r>
            <a:r>
              <a:rPr lang="en-US" dirty="0" smtClean="0"/>
              <a:t>()</a:t>
            </a:r>
            <a:r>
              <a:rPr lang="en-US" sz="1200" b="0" i="0" kern="1200" dirty="0" smtClean="0">
                <a:solidFill>
                  <a:schemeClr val="tx1"/>
                </a:solidFill>
                <a:effectLst/>
                <a:latin typeface="Times" panose="02020603050405020304" pitchFamily="18" charset="0"/>
                <a:ea typeface="+mn-ea"/>
                <a:cs typeface="+mn-cs"/>
              </a:rPr>
              <a:t>). This expensive reorganization of data is known as the </a:t>
            </a:r>
            <a:r>
              <a:rPr lang="en-US" sz="1200" b="0" i="1" u="none" strike="noStrike" kern="1200" dirty="0" smtClean="0">
                <a:solidFill>
                  <a:schemeClr val="tx1"/>
                </a:solidFill>
                <a:effectLst/>
                <a:latin typeface="Times" panose="02020603050405020304" pitchFamily="18" charset="0"/>
                <a:ea typeface="+mn-ea"/>
                <a:cs typeface="+mn-cs"/>
                <a:hlinkClick r:id="rId3"/>
              </a:rPr>
              <a:t>shuffle</a:t>
            </a:r>
            <a:r>
              <a:rPr lang="en-US" sz="1200" b="0" i="0" kern="1200" dirty="0" smtClean="0">
                <a:solidFill>
                  <a:schemeClr val="tx1"/>
                </a:solidFill>
                <a:effectLst/>
                <a:latin typeface="Times" panose="02020603050405020304" pitchFamily="18" charset="0"/>
                <a:ea typeface="+mn-ea"/>
                <a:cs typeface="+mn-cs"/>
              </a:rPr>
              <a:t>. </a:t>
            </a:r>
            <a:endParaRPr lang="en-US" dirty="0"/>
          </a:p>
        </p:txBody>
      </p:sp>
    </p:spTree>
    <p:extLst>
      <p:ext uri="{BB962C8B-B14F-4D97-AF65-F5344CB8AC3E}">
        <p14:creationId xmlns:p14="http://schemas.microsoft.com/office/powerpoint/2010/main" val="188474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panose="02020603050405020304" pitchFamily="18" charset="0"/>
                <a:ea typeface="+mn-ea"/>
                <a:cs typeface="+mn-cs"/>
              </a:rPr>
              <a:t>The first thing a Spark program must do is to create a </a:t>
            </a:r>
            <a:r>
              <a:rPr lang="en-US" sz="1200" b="0" i="0" u="none" strike="noStrike" kern="1200" dirty="0" smtClean="0">
                <a:solidFill>
                  <a:schemeClr val="tx1"/>
                </a:solidFill>
                <a:effectLst/>
                <a:latin typeface="Times" panose="02020603050405020304" pitchFamily="18" charset="0"/>
                <a:ea typeface="+mn-ea"/>
                <a:cs typeface="+mn-cs"/>
                <a:hlinkClick r:id="rId3"/>
              </a:rPr>
              <a:t>SparkContext</a:t>
            </a:r>
            <a:r>
              <a:rPr lang="en-US" sz="1200" b="0" i="0" kern="1200" dirty="0" smtClean="0">
                <a:solidFill>
                  <a:schemeClr val="tx1"/>
                </a:solidFill>
                <a:effectLst/>
                <a:latin typeface="Times" panose="02020603050405020304" pitchFamily="18" charset="0"/>
                <a:ea typeface="+mn-ea"/>
                <a:cs typeface="+mn-cs"/>
              </a:rPr>
              <a:t> object, which tells Spark how to access a cluster. To create a </a:t>
            </a:r>
            <a:r>
              <a:rPr lang="en-US" dirty="0" err="1" smtClean="0"/>
              <a:t>SparkContext</a:t>
            </a:r>
            <a:r>
              <a:rPr lang="en-US" sz="1200" b="0" i="0" kern="1200" dirty="0" smtClean="0">
                <a:solidFill>
                  <a:schemeClr val="tx1"/>
                </a:solidFill>
                <a:effectLst/>
                <a:latin typeface="Times" panose="02020603050405020304" pitchFamily="18" charset="0"/>
                <a:ea typeface="+mn-ea"/>
                <a:cs typeface="+mn-cs"/>
              </a:rPr>
              <a:t> you first need to build a </a:t>
            </a:r>
            <a:r>
              <a:rPr lang="en-US" sz="1200" b="0" i="0" u="none" strike="noStrike" kern="1200" dirty="0" smtClean="0">
                <a:solidFill>
                  <a:schemeClr val="tx1"/>
                </a:solidFill>
                <a:effectLst/>
                <a:latin typeface="Times" panose="02020603050405020304" pitchFamily="18" charset="0"/>
                <a:ea typeface="+mn-ea"/>
                <a:cs typeface="+mn-cs"/>
                <a:hlinkClick r:id="rId4"/>
              </a:rPr>
              <a:t>SparkConf</a:t>
            </a:r>
            <a:r>
              <a:rPr lang="en-US" sz="1200" b="0" i="0" kern="1200" dirty="0" smtClean="0">
                <a:solidFill>
                  <a:schemeClr val="tx1"/>
                </a:solidFill>
                <a:effectLst/>
                <a:latin typeface="Times" panose="02020603050405020304" pitchFamily="18" charset="0"/>
                <a:ea typeface="+mn-ea"/>
                <a:cs typeface="+mn-cs"/>
              </a:rPr>
              <a:t> object that contains information about your application. </a:t>
            </a:r>
          </a:p>
          <a:p>
            <a:endParaRPr lang="en-US" sz="1200" b="0" i="0" kern="1200" dirty="0" smtClean="0">
              <a:solidFill>
                <a:schemeClr val="tx1"/>
              </a:solidFill>
              <a:effectLst/>
              <a:latin typeface="Times" panose="02020603050405020304" pitchFamily="18" charset="0"/>
              <a:ea typeface="+mn-ea"/>
              <a:cs typeface="+mn-cs"/>
            </a:endParaRPr>
          </a:p>
          <a:p>
            <a:r>
              <a:rPr lang="en-US" sz="1200" b="0" i="0" kern="1200" dirty="0" smtClean="0">
                <a:solidFill>
                  <a:schemeClr val="tx1"/>
                </a:solidFill>
                <a:effectLst/>
                <a:latin typeface="Times" panose="02020603050405020304" pitchFamily="18" charset="0"/>
                <a:ea typeface="+mn-ea"/>
                <a:cs typeface="+mn-cs"/>
              </a:rPr>
              <a:t>Spark properties control most application settings and are configured separately for each application. These properties can be set directly on a </a:t>
            </a:r>
            <a:r>
              <a:rPr lang="en-US" sz="1200" b="0" i="0" u="none" strike="noStrike" kern="1200" dirty="0" smtClean="0">
                <a:solidFill>
                  <a:schemeClr val="tx1"/>
                </a:solidFill>
                <a:effectLst/>
                <a:latin typeface="Times" panose="02020603050405020304" pitchFamily="18" charset="0"/>
                <a:ea typeface="+mn-ea"/>
                <a:cs typeface="+mn-cs"/>
                <a:hlinkClick r:id="rId5"/>
              </a:rPr>
              <a:t>SparkConf</a:t>
            </a:r>
            <a:r>
              <a:rPr lang="en-US" sz="1200" b="0" i="0" kern="1200" dirty="0" smtClean="0">
                <a:solidFill>
                  <a:schemeClr val="tx1"/>
                </a:solidFill>
                <a:effectLst/>
                <a:latin typeface="Times" panose="02020603050405020304" pitchFamily="18" charset="0"/>
                <a:ea typeface="+mn-ea"/>
                <a:cs typeface="+mn-cs"/>
              </a:rPr>
              <a:t> passed to your </a:t>
            </a:r>
            <a:r>
              <a:rPr lang="en-US" dirty="0" err="1" smtClean="0"/>
              <a:t>SparkContext</a:t>
            </a:r>
            <a:r>
              <a:rPr lang="en-US" sz="1200" b="0" i="0" kern="1200" dirty="0" smtClean="0">
                <a:solidFill>
                  <a:schemeClr val="tx1"/>
                </a:solidFill>
                <a:effectLst/>
                <a:latin typeface="Times" panose="02020603050405020304" pitchFamily="18" charset="0"/>
                <a:ea typeface="+mn-ea"/>
                <a:cs typeface="+mn-cs"/>
              </a:rPr>
              <a:t>.</a:t>
            </a:r>
          </a:p>
          <a:p>
            <a:endParaRPr lang="en-US" sz="1200" b="0" i="0" kern="1200" dirty="0" smtClean="0">
              <a:solidFill>
                <a:schemeClr val="tx1"/>
              </a:solidFill>
              <a:effectLst/>
              <a:latin typeface="Times" panose="02020603050405020304" pitchFamily="18" charset="0"/>
              <a:ea typeface="+mn-ea"/>
              <a:cs typeface="+mn-cs"/>
            </a:endParaRPr>
          </a:p>
          <a:p>
            <a:r>
              <a:rPr lang="en-US" sz="1200" b="0" i="0" kern="1200" dirty="0" smtClean="0">
                <a:solidFill>
                  <a:schemeClr val="tx1"/>
                </a:solidFill>
                <a:effectLst/>
                <a:latin typeface="Times" panose="02020603050405020304" pitchFamily="18" charset="0"/>
                <a:ea typeface="+mn-ea"/>
                <a:cs typeface="+mn-cs"/>
              </a:rPr>
              <a:t>A </a:t>
            </a:r>
            <a:r>
              <a:rPr lang="en-US" sz="1200" b="0" i="0" kern="1200" dirty="0" err="1" smtClean="0">
                <a:solidFill>
                  <a:schemeClr val="tx1"/>
                </a:solidFill>
                <a:effectLst/>
                <a:latin typeface="Times" panose="02020603050405020304" pitchFamily="18" charset="0"/>
                <a:ea typeface="+mn-ea"/>
                <a:cs typeface="+mn-cs"/>
              </a:rPr>
              <a:t>SparkContext</a:t>
            </a:r>
            <a:r>
              <a:rPr lang="en-US" sz="1200" b="0" i="0" kern="1200" dirty="0" smtClean="0">
                <a:solidFill>
                  <a:schemeClr val="tx1"/>
                </a:solidFill>
                <a:effectLst/>
                <a:latin typeface="Times" panose="02020603050405020304" pitchFamily="18" charset="0"/>
                <a:ea typeface="+mn-ea"/>
                <a:cs typeface="+mn-cs"/>
              </a:rPr>
              <a:t> class represents the connection to our existing Spark cluster and provides the entry point for interacting with Spark.</a:t>
            </a:r>
          </a:p>
          <a:p>
            <a:endParaRPr lang="en-US" sz="1200" b="0" i="0" kern="1200" dirty="0" smtClean="0">
              <a:solidFill>
                <a:schemeClr val="tx1"/>
              </a:solidFill>
              <a:effectLst/>
              <a:latin typeface="Times" panose="02020603050405020304" pitchFamily="18" charset="0"/>
              <a:ea typeface="+mn-ea"/>
              <a:cs typeface="+mn-cs"/>
            </a:endParaRPr>
          </a:p>
          <a:p>
            <a:r>
              <a:rPr lang="en-US" sz="1200" b="0" i="0" kern="1200" dirty="0" smtClean="0">
                <a:solidFill>
                  <a:schemeClr val="tx1"/>
                </a:solidFill>
                <a:effectLst/>
                <a:latin typeface="Times" panose="02020603050405020304" pitchFamily="18" charset="0"/>
                <a:ea typeface="+mn-ea"/>
                <a:cs typeface="+mn-cs"/>
              </a:rPr>
              <a:t>The master URL to connect to, such as "local" to run locally with one thread, "local[4]" to run locally with 4 cores, or "spark://master:7077" to run on a Spark standalone cluster.</a:t>
            </a:r>
          </a:p>
          <a:p>
            <a:endParaRPr lang="en-US" sz="1200" b="0" i="0" kern="1200" dirty="0" smtClean="0">
              <a:solidFill>
                <a:schemeClr val="tx1"/>
              </a:solidFill>
              <a:effectLst/>
              <a:latin typeface="Times" panose="02020603050405020304" pitchFamily="18" charset="0"/>
              <a:ea typeface="+mn-ea"/>
              <a:cs typeface="+mn-cs"/>
            </a:endParaRPr>
          </a:p>
          <a:p>
            <a:r>
              <a:rPr lang="en-US" sz="1200" b="0" i="0" kern="1200" dirty="0" smtClean="0">
                <a:solidFill>
                  <a:schemeClr val="tx1"/>
                </a:solidFill>
                <a:effectLst/>
                <a:latin typeface="Times" panose="02020603050405020304" pitchFamily="18" charset="0"/>
                <a:ea typeface="+mn-ea"/>
                <a:cs typeface="+mn-cs"/>
              </a:rPr>
              <a:t>Only one </a:t>
            </a:r>
            <a:r>
              <a:rPr lang="en-US" sz="1200" b="0" i="0" kern="1200" dirty="0" err="1" smtClean="0">
                <a:solidFill>
                  <a:schemeClr val="tx1"/>
                </a:solidFill>
                <a:effectLst/>
                <a:latin typeface="Times" panose="02020603050405020304" pitchFamily="18" charset="0"/>
                <a:ea typeface="+mn-ea"/>
                <a:cs typeface="+mn-cs"/>
              </a:rPr>
              <a:t>SparkContext</a:t>
            </a:r>
            <a:r>
              <a:rPr lang="en-US" sz="1200" b="0" i="0" kern="1200" dirty="0" smtClean="0">
                <a:solidFill>
                  <a:schemeClr val="tx1"/>
                </a:solidFill>
                <a:effectLst/>
                <a:latin typeface="Times" panose="02020603050405020304" pitchFamily="18" charset="0"/>
                <a:ea typeface="+mn-ea"/>
                <a:cs typeface="+mn-cs"/>
              </a:rPr>
              <a:t> may be active per JVM. You must </a:t>
            </a:r>
            <a:r>
              <a:rPr lang="en-US" dirty="0" smtClean="0"/>
              <a:t>stop()</a:t>
            </a:r>
            <a:r>
              <a:rPr lang="en-US" sz="1200" b="0" i="0" kern="1200" dirty="0" smtClean="0">
                <a:solidFill>
                  <a:schemeClr val="tx1"/>
                </a:solidFill>
                <a:effectLst/>
                <a:latin typeface="Times" panose="02020603050405020304" pitchFamily="18" charset="0"/>
                <a:ea typeface="+mn-ea"/>
                <a:cs typeface="+mn-cs"/>
              </a:rPr>
              <a:t> the active </a:t>
            </a:r>
            <a:r>
              <a:rPr lang="en-US" sz="1200" b="0" i="0" kern="1200" dirty="0" err="1" smtClean="0">
                <a:solidFill>
                  <a:schemeClr val="tx1"/>
                </a:solidFill>
                <a:effectLst/>
                <a:latin typeface="Times" panose="02020603050405020304" pitchFamily="18" charset="0"/>
                <a:ea typeface="+mn-ea"/>
                <a:cs typeface="+mn-cs"/>
              </a:rPr>
              <a:t>SparkContext</a:t>
            </a:r>
            <a:r>
              <a:rPr lang="en-US" sz="1200" b="0" i="0" kern="1200" dirty="0" smtClean="0">
                <a:solidFill>
                  <a:schemeClr val="tx1"/>
                </a:solidFill>
                <a:effectLst/>
                <a:latin typeface="Times" panose="02020603050405020304" pitchFamily="18" charset="0"/>
                <a:ea typeface="+mn-ea"/>
                <a:cs typeface="+mn-cs"/>
              </a:rPr>
              <a:t> before creating a new one.</a:t>
            </a:r>
            <a:endParaRPr lang="en-US" dirty="0"/>
          </a:p>
        </p:txBody>
      </p:sp>
    </p:spTree>
    <p:extLst>
      <p:ext uri="{BB962C8B-B14F-4D97-AF65-F5344CB8AC3E}">
        <p14:creationId xmlns:p14="http://schemas.microsoft.com/office/powerpoint/2010/main" val="20571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panose="02020603050405020304" pitchFamily="18" charset="0"/>
                <a:ea typeface="+mn-ea"/>
                <a:cs typeface="+mn-cs"/>
              </a:rPr>
              <a:t>Spark revolves around the concept of a </a:t>
            </a:r>
            <a:r>
              <a:rPr lang="en-US" sz="1200" b="0" i="1" kern="1200" dirty="0" smtClean="0">
                <a:solidFill>
                  <a:schemeClr val="tx1"/>
                </a:solidFill>
                <a:effectLst/>
                <a:latin typeface="Times" panose="02020603050405020304" pitchFamily="18" charset="0"/>
                <a:ea typeface="+mn-ea"/>
                <a:cs typeface="+mn-cs"/>
              </a:rPr>
              <a:t>resilient distributed dataset</a:t>
            </a:r>
            <a:r>
              <a:rPr lang="en-US" sz="1200" b="0" i="0" kern="1200" dirty="0" smtClean="0">
                <a:solidFill>
                  <a:schemeClr val="tx1"/>
                </a:solidFill>
                <a:effectLst/>
                <a:latin typeface="Times" panose="02020603050405020304" pitchFamily="18" charset="0"/>
                <a:ea typeface="+mn-ea"/>
                <a:cs typeface="+mn-cs"/>
              </a:rPr>
              <a:t> (RDD), which is a fault-tolerant collection of elements that can be operated on in parallel.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effectLst/>
              <a:latin typeface="Times" panose="02020603050405020304"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Times" panose="02020603050405020304" pitchFamily="18" charset="0"/>
                <a:ea typeface="+mn-ea"/>
                <a:cs typeface="+mn-cs"/>
              </a:rPr>
              <a:t>There are two ways to create RDDs: </a:t>
            </a:r>
            <a:r>
              <a:rPr lang="en-US" sz="1200" b="0" i="1" kern="1200" dirty="0" smtClean="0">
                <a:solidFill>
                  <a:schemeClr val="tx1"/>
                </a:solidFill>
                <a:effectLst/>
                <a:latin typeface="Times" panose="02020603050405020304" pitchFamily="18" charset="0"/>
                <a:ea typeface="+mn-ea"/>
                <a:cs typeface="+mn-cs"/>
              </a:rPr>
              <a:t>parallelizing</a:t>
            </a:r>
            <a:r>
              <a:rPr lang="en-US" sz="1200" b="0" i="0" kern="1200" dirty="0" smtClean="0">
                <a:solidFill>
                  <a:schemeClr val="tx1"/>
                </a:solidFill>
                <a:effectLst/>
                <a:latin typeface="Times" panose="02020603050405020304" pitchFamily="18" charset="0"/>
                <a:ea typeface="+mn-ea"/>
                <a:cs typeface="+mn-cs"/>
              </a:rPr>
              <a:t> an existing collection in your driver program, or referencing a dataset in an external storage system</a:t>
            </a:r>
            <a:endParaRPr lang="en-US" dirty="0" smtClean="0"/>
          </a:p>
          <a:p>
            <a:endParaRPr lang="en-US" dirty="0"/>
          </a:p>
        </p:txBody>
      </p:sp>
    </p:spTree>
    <p:extLst>
      <p:ext uri="{BB962C8B-B14F-4D97-AF65-F5344CB8AC3E}">
        <p14:creationId xmlns:p14="http://schemas.microsoft.com/office/powerpoint/2010/main" val="42173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4027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panose="02020603050405020304" pitchFamily="18" charset="0"/>
                <a:ea typeface="+mn-ea"/>
                <a:cs typeface="+mn-cs"/>
              </a:rPr>
              <a:t>Spark provides a rich set of operators to manipulate RDDs. RDD performs 2 operations mainly, transformations and actions. Let’s understand them next.</a:t>
            </a:r>
          </a:p>
          <a:p>
            <a:endParaRPr lang="en-US" sz="1200" b="0" i="0" kern="1200" dirty="0" smtClean="0">
              <a:solidFill>
                <a:schemeClr val="tx1"/>
              </a:solidFill>
              <a:effectLst/>
              <a:latin typeface="Times" panose="02020603050405020304" pitchFamily="18" charset="0"/>
              <a:ea typeface="+mn-ea"/>
              <a:cs typeface="+mn-cs"/>
            </a:endParaRPr>
          </a:p>
          <a:p>
            <a:r>
              <a:rPr lang="en-US" sz="1200" b="0" i="0" kern="1200" dirty="0" smtClean="0">
                <a:solidFill>
                  <a:schemeClr val="tx1"/>
                </a:solidFill>
                <a:effectLst/>
                <a:latin typeface="Times" panose="02020603050405020304" pitchFamily="18" charset="0"/>
                <a:ea typeface="+mn-ea"/>
                <a:cs typeface="+mn-cs"/>
              </a:rPr>
              <a:t>Transformations create new RDD from existing RDD like map</a:t>
            </a:r>
            <a:r>
              <a:rPr lang="en-US" sz="1200" b="0" i="0" kern="1200" baseline="0" dirty="0" smtClean="0">
                <a:solidFill>
                  <a:schemeClr val="tx1"/>
                </a:solidFill>
                <a:effectLst/>
                <a:latin typeface="Times" panose="02020603050405020304" pitchFamily="18" charset="0"/>
                <a:ea typeface="+mn-ea"/>
                <a:cs typeface="+mn-cs"/>
              </a:rPr>
              <a:t> </a:t>
            </a:r>
            <a:r>
              <a:rPr lang="en-US" sz="1200" b="0" i="0" kern="1200" dirty="0" smtClean="0">
                <a:solidFill>
                  <a:schemeClr val="tx1"/>
                </a:solidFill>
                <a:effectLst/>
                <a:latin typeface="Times" panose="02020603050405020304" pitchFamily="18" charset="0"/>
                <a:ea typeface="+mn-ea"/>
                <a:cs typeface="+mn-cs"/>
              </a:rPr>
              <a:t>and filter. Transformations are executed on demand, they are computed lazily. Lazy evaluation means that when if we call a transformation or an action on an RDD (for instance, calling map()), the operation is not immediately performed. Instead, Spark internally records metadata to indicate that this typical operation has been requested.</a:t>
            </a:r>
          </a:p>
          <a:p>
            <a:endParaRPr lang="en-US" sz="1200" b="0" i="0" kern="1200" dirty="0" smtClean="0">
              <a:solidFill>
                <a:schemeClr val="tx1"/>
              </a:solidFill>
              <a:effectLst/>
              <a:latin typeface="Times" panose="02020603050405020304" pitchFamily="18" charset="0"/>
              <a:ea typeface="+mn-ea"/>
              <a:cs typeface="+mn-cs"/>
            </a:endParaRPr>
          </a:p>
          <a:p>
            <a:r>
              <a:rPr lang="en-US" sz="1200" b="0" i="0" kern="1200" dirty="0" smtClean="0">
                <a:solidFill>
                  <a:schemeClr val="tx1"/>
                </a:solidFill>
                <a:effectLst/>
                <a:latin typeface="Times" panose="02020603050405020304" pitchFamily="18" charset="0"/>
                <a:ea typeface="+mn-ea"/>
                <a:cs typeface="+mn-cs"/>
              </a:rPr>
              <a:t>Actions return final results of RDD computations. Actions triggers execution using lineage graph to load the data into original RDD, carry out all intermediate transformations and return final results. Each time new action is been called, the entire RDD must be computed “from scratch”. To avoid this type of inefficiency, users can persist intermediate results.</a:t>
            </a:r>
            <a:endParaRPr lang="en-US" dirty="0"/>
          </a:p>
        </p:txBody>
      </p:sp>
    </p:spTree>
    <p:extLst>
      <p:ext uri="{BB962C8B-B14F-4D97-AF65-F5344CB8AC3E}">
        <p14:creationId xmlns:p14="http://schemas.microsoft.com/office/powerpoint/2010/main" val="1668864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5250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panose="02020603050405020304" pitchFamily="18" charset="0"/>
                <a:ea typeface="+mn-ea"/>
                <a:cs typeface="+mn-cs"/>
              </a:rPr>
              <a:t>anonymous functions are really helpful for short snippets of code, hey are not very helpful when you want to request the framework for a complex data manipulation.</a:t>
            </a:r>
          </a:p>
          <a:p>
            <a:endParaRPr lang="en-US" sz="1200" b="0" i="0" kern="1200" dirty="0" smtClean="0">
              <a:solidFill>
                <a:schemeClr val="tx1"/>
              </a:solidFill>
              <a:effectLst/>
              <a:latin typeface="Times" panose="02020603050405020304" pitchFamily="18" charset="0"/>
              <a:ea typeface="+mn-ea"/>
              <a:cs typeface="+mn-cs"/>
            </a:endParaRPr>
          </a:p>
          <a:p>
            <a:r>
              <a:rPr lang="en-US" sz="1200" b="0" i="0" kern="1200" dirty="0" smtClean="0">
                <a:solidFill>
                  <a:schemeClr val="tx1"/>
                </a:solidFill>
                <a:effectLst/>
                <a:latin typeface="Times" panose="02020603050405020304" pitchFamily="18" charset="0"/>
                <a:ea typeface="+mn-ea"/>
                <a:cs typeface="+mn-cs"/>
              </a:rPr>
              <a:t>to create a function you will have to implement the interfaces available in the </a:t>
            </a:r>
            <a:r>
              <a:rPr lang="en-US" sz="1200" b="0" i="1" kern="1200" dirty="0" err="1" smtClean="0">
                <a:solidFill>
                  <a:schemeClr val="tx1"/>
                </a:solidFill>
                <a:effectLst/>
                <a:latin typeface="Times" panose="02020603050405020304" pitchFamily="18" charset="0"/>
                <a:ea typeface="+mn-ea"/>
                <a:cs typeface="+mn-cs"/>
              </a:rPr>
              <a:t>org.apache.spark.api.java.function</a:t>
            </a:r>
            <a:r>
              <a:rPr lang="en-US" sz="1200" b="0" i="0" kern="1200" dirty="0" smtClean="0">
                <a:solidFill>
                  <a:schemeClr val="tx1"/>
                </a:solidFill>
                <a:effectLst/>
                <a:latin typeface="Times" panose="02020603050405020304" pitchFamily="18" charset="0"/>
                <a:ea typeface="+mn-ea"/>
                <a:cs typeface="+mn-cs"/>
              </a:rPr>
              <a:t> package</a:t>
            </a:r>
          </a:p>
          <a:p>
            <a:endParaRPr lang="en-US" sz="1200" b="0" i="0" kern="1200" dirty="0" smtClean="0">
              <a:solidFill>
                <a:schemeClr val="tx1"/>
              </a:solidFill>
              <a:effectLst/>
              <a:latin typeface="Times" panose="02020603050405020304" pitchFamily="18" charset="0"/>
              <a:ea typeface="+mn-ea"/>
              <a:cs typeface="+mn-cs"/>
            </a:endParaRPr>
          </a:p>
          <a:p>
            <a:pPr>
              <a:lnSpc>
                <a:spcPct val="150000"/>
              </a:lnSpc>
            </a:pPr>
            <a:r>
              <a:rPr lang="en-US" sz="1050" i="0" kern="1200" dirty="0" smtClean="0">
                <a:solidFill>
                  <a:srgbClr val="2B2B2B"/>
                </a:solidFill>
                <a:latin typeface="Times" panose="02020603050405020304" pitchFamily="18" charset="0"/>
                <a:ea typeface="+mn-ea"/>
                <a:cs typeface="+mn-cs"/>
              </a:rPr>
              <a:t>Important points to note are:</a:t>
            </a:r>
          </a:p>
          <a:p>
            <a:pPr marL="285750" indent="-285750">
              <a:buFont typeface="Arial" charset="0"/>
              <a:buChar char="•"/>
            </a:pPr>
            <a:r>
              <a:rPr lang="en-US" sz="1050" i="0" kern="1200" dirty="0" smtClean="0">
                <a:solidFill>
                  <a:srgbClr val="2B2B2B"/>
                </a:solidFill>
                <a:latin typeface="Times" panose="02020603050405020304" pitchFamily="18" charset="0"/>
                <a:ea typeface="+mn-ea"/>
                <a:cs typeface="+mn-cs"/>
              </a:rPr>
              <a:t>filter is lazily evaluated</a:t>
            </a:r>
          </a:p>
          <a:p>
            <a:pPr marL="285750" indent="-285750">
              <a:buFont typeface="Arial" charset="0"/>
              <a:buChar char="•"/>
            </a:pPr>
            <a:r>
              <a:rPr lang="en-US" sz="1050" i="0" kern="1200" dirty="0" smtClean="0">
                <a:solidFill>
                  <a:srgbClr val="2B2B2B"/>
                </a:solidFill>
                <a:latin typeface="Times" panose="02020603050405020304" pitchFamily="18" charset="0"/>
                <a:ea typeface="+mn-ea"/>
                <a:cs typeface="+mn-cs"/>
              </a:rPr>
              <a:t>filter will filter out the elements from source RDD which are not satisfied by predicate function</a:t>
            </a:r>
            <a:endParaRPr lang="en-US" sz="1050" b="0" i="0" kern="1200" dirty="0" smtClean="0">
              <a:solidFill>
                <a:srgbClr val="2B2B2B"/>
              </a:solidFill>
              <a:effectLst/>
              <a:latin typeface="Times" panose="02020603050405020304" pitchFamily="18" charset="0"/>
              <a:ea typeface="+mn-ea"/>
              <a:cs typeface="+mn-cs"/>
            </a:endParaRPr>
          </a:p>
          <a:p>
            <a:endParaRPr lang="en-US" dirty="0"/>
          </a:p>
        </p:txBody>
      </p:sp>
    </p:spTree>
    <p:extLst>
      <p:ext uri="{BB962C8B-B14F-4D97-AF65-F5344CB8AC3E}">
        <p14:creationId xmlns:p14="http://schemas.microsoft.com/office/powerpoint/2010/main" val="2063048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827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panose="02020603050405020304" pitchFamily="18" charset="0"/>
                <a:ea typeface="+mn-ea"/>
                <a:cs typeface="+mn-cs"/>
              </a:rPr>
              <a:t>Spark provides special type of operations on RDDs containing key or value pairs. These RDDs are called pair RDDs operations. Pair RDDs are a useful building block in many programming language, as they expose operations that allow you to act on each key operations in parallel</a:t>
            </a:r>
            <a:endParaRPr lang="en-US" dirty="0"/>
          </a:p>
        </p:txBody>
      </p:sp>
    </p:spTree>
    <p:extLst>
      <p:ext uri="{BB962C8B-B14F-4D97-AF65-F5344CB8AC3E}">
        <p14:creationId xmlns:p14="http://schemas.microsoft.com/office/powerpoint/2010/main" val="1224828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05479006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6740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04800"/>
            <a:ext cx="22098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04800"/>
            <a:ext cx="64770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545292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74365"/>
            <a:ext cx="8839200" cy="1041400"/>
          </a:xfrm>
        </p:spPr>
        <p:txBody>
          <a:bodyPr/>
          <a:lstStyle/>
          <a:p>
            <a:r>
              <a:rPr lang="en-US" smtClean="0"/>
              <a:t>Click to edit Master title style</a:t>
            </a:r>
            <a:endParaRPr lang="en-US"/>
          </a:p>
        </p:txBody>
      </p:sp>
      <p:sp>
        <p:nvSpPr>
          <p:cNvPr id="3" name="Content Placeholder 2"/>
          <p:cNvSpPr>
            <a:spLocks noGrp="1"/>
          </p:cNvSpPr>
          <p:nvPr>
            <p:ph idx="1"/>
          </p:nvPr>
        </p:nvSpPr>
        <p:spPr>
          <a:xfrm>
            <a:off x="152400" y="1366108"/>
            <a:ext cx="8839200" cy="45774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77801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2008372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3434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82786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278451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52949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6511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39417001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93798550"/>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 y="6154220"/>
            <a:ext cx="9144000" cy="703780"/>
          </a:xfrm>
          <a:prstGeom prst="rect">
            <a:avLst/>
          </a:prstGeom>
          <a:solidFill>
            <a:schemeClr val="bg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7" name="Rectangle 33"/>
          <p:cNvSpPr>
            <a:spLocks noGrp="1" noChangeArrowheads="1"/>
          </p:cNvSpPr>
          <p:nvPr>
            <p:ph type="title"/>
          </p:nvPr>
        </p:nvSpPr>
        <p:spPr bwMode="auto">
          <a:xfrm>
            <a:off x="152400" y="181230"/>
            <a:ext cx="8839200" cy="1041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dirty="0" smtClean="0"/>
              <a:t>Click to edit Master title style</a:t>
            </a:r>
          </a:p>
        </p:txBody>
      </p:sp>
      <p:sp>
        <p:nvSpPr>
          <p:cNvPr id="1058" name="Rectangle 34"/>
          <p:cNvSpPr>
            <a:spLocks noGrp="1" noChangeArrowheads="1"/>
          </p:cNvSpPr>
          <p:nvPr>
            <p:ph type="body" idx="1"/>
          </p:nvPr>
        </p:nvSpPr>
        <p:spPr bwMode="auto">
          <a:xfrm>
            <a:off x="152400" y="1386703"/>
            <a:ext cx="8839200" cy="45568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p:txBody>
      </p:sp>
      <p:pic>
        <p:nvPicPr>
          <p:cNvPr id="10" name="Picture 9"/>
          <p:cNvPicPr>
            <a:picLocks noChangeAspect="1"/>
          </p:cNvPicPr>
          <p:nvPr/>
        </p:nvPicPr>
        <p:blipFill rotWithShape="1">
          <a:blip r:embed="rId13" cstate="print">
            <a:extLst>
              <a:ext uri="{28A0092B-C50C-407E-A947-70E740481C1C}">
                <a14:useLocalDpi xmlns:a14="http://schemas.microsoft.com/office/drawing/2010/main" val="0"/>
              </a:ext>
            </a:extLst>
          </a:blip>
          <a:srcRect l="823" t="4632" r="833" b="7972"/>
          <a:stretch/>
        </p:blipFill>
        <p:spPr>
          <a:xfrm>
            <a:off x="470780" y="6340068"/>
            <a:ext cx="2367912" cy="275690"/>
          </a:xfrm>
          <a:prstGeom prst="rect">
            <a:avLst/>
          </a:prstGeom>
        </p:spPr>
      </p:pic>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10400" y="6340375"/>
            <a:ext cx="1657350" cy="331470"/>
          </a:xfrm>
          <a:prstGeom prst="rect">
            <a:avLst/>
          </a:prstGeom>
        </p:spPr>
      </p:pic>
      <p:grpSp>
        <p:nvGrpSpPr>
          <p:cNvPr id="6" name="Group 5"/>
          <p:cNvGrpSpPr/>
          <p:nvPr userDrawn="1"/>
        </p:nvGrpSpPr>
        <p:grpSpPr>
          <a:xfrm>
            <a:off x="4074033" y="6206525"/>
            <a:ext cx="995933" cy="523220"/>
            <a:chOff x="4541501" y="6206525"/>
            <a:chExt cx="995933" cy="523220"/>
          </a:xfrm>
        </p:grpSpPr>
        <p:sp>
          <p:nvSpPr>
            <p:cNvPr id="5" name="TextBox 4"/>
            <p:cNvSpPr txBox="1"/>
            <p:nvPr userDrawn="1"/>
          </p:nvSpPr>
          <p:spPr>
            <a:xfrm>
              <a:off x="4638655" y="6206525"/>
              <a:ext cx="898779" cy="523220"/>
            </a:xfrm>
            <a:prstGeom prst="rect">
              <a:avLst/>
            </a:prstGeom>
            <a:noFill/>
          </p:spPr>
          <p:txBody>
            <a:bodyPr wrap="none" rtlCol="0">
              <a:spAutoFit/>
            </a:bodyPr>
            <a:lstStyle/>
            <a:p>
              <a:r>
                <a:rPr lang="en-US" sz="2800" b="0" i="0" u="none" dirty="0" smtClean="0">
                  <a:solidFill>
                    <a:schemeClr val="bg2">
                      <a:lumMod val="20000"/>
                      <a:lumOff val="80000"/>
                    </a:schemeClr>
                  </a:solidFill>
                  <a:latin typeface="Book Antiqua"/>
                  <a:cs typeface="Book Antiqua"/>
                </a:rPr>
                <a:t>PDB</a:t>
              </a:r>
              <a:endParaRPr lang="en-US" sz="2800" b="0" i="0" u="none" dirty="0">
                <a:solidFill>
                  <a:schemeClr val="bg2">
                    <a:lumMod val="20000"/>
                    <a:lumOff val="80000"/>
                  </a:schemeClr>
                </a:solidFill>
                <a:latin typeface="Book Antiqua"/>
                <a:cs typeface="Book Antiqua"/>
              </a:endParaRPr>
            </a:p>
          </p:txBody>
        </p:sp>
        <p:sp>
          <p:nvSpPr>
            <p:cNvPr id="12" name="TextBox 11"/>
            <p:cNvSpPr txBox="1"/>
            <p:nvPr userDrawn="1"/>
          </p:nvSpPr>
          <p:spPr>
            <a:xfrm rot="16200000">
              <a:off x="4419581" y="6367816"/>
              <a:ext cx="474672" cy="230832"/>
            </a:xfrm>
            <a:prstGeom prst="rect">
              <a:avLst/>
            </a:prstGeom>
            <a:noFill/>
          </p:spPr>
          <p:txBody>
            <a:bodyPr wrap="none" rtlCol="0">
              <a:spAutoFit/>
            </a:bodyPr>
            <a:lstStyle/>
            <a:p>
              <a:r>
                <a:rPr lang="en-US" sz="900" b="0" i="0" u="none" dirty="0" smtClean="0">
                  <a:solidFill>
                    <a:schemeClr val="bg2">
                      <a:lumMod val="20000"/>
                      <a:lumOff val="80000"/>
                    </a:schemeClr>
                  </a:solidFill>
                  <a:latin typeface="Book Antiqua"/>
                  <a:cs typeface="Book Antiqua"/>
                </a:rPr>
                <a:t>RCSB</a:t>
              </a:r>
              <a:endParaRPr lang="en-US" sz="900" b="0" i="0" u="none" dirty="0">
                <a:solidFill>
                  <a:schemeClr val="bg2">
                    <a:lumMod val="20000"/>
                    <a:lumOff val="80000"/>
                  </a:schemeClr>
                </a:solidFill>
                <a:latin typeface="Book Antiqua"/>
                <a:cs typeface="Book Antiqua"/>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1" fontAlgn="base" hangingPunct="1">
        <a:lnSpc>
          <a:spcPct val="95000"/>
        </a:lnSpc>
        <a:spcBef>
          <a:spcPct val="0"/>
        </a:spcBef>
        <a:spcAft>
          <a:spcPct val="0"/>
        </a:spcAft>
        <a:defRPr sz="3600" b="1" i="0" kern="1200">
          <a:solidFill>
            <a:schemeClr val="tx2">
              <a:lumMod val="90000"/>
              <a:lumOff val="10000"/>
            </a:schemeClr>
          </a:solidFill>
          <a:latin typeface="Arial" panose="020B0604020202020204" pitchFamily="34" charset="0"/>
          <a:ea typeface="+mj-ea"/>
          <a:cs typeface="Arial" panose="020B0604020202020204" pitchFamily="34" charset="0"/>
        </a:defRPr>
      </a:lvl1pPr>
      <a:lvl2pPr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2pPr>
      <a:lvl3pPr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3pPr>
      <a:lvl4pPr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4pPr>
      <a:lvl5pPr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5pPr>
      <a:lvl6pPr marL="457200"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6pPr>
      <a:lvl7pPr marL="914400"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7pPr>
      <a:lvl8pPr marL="1371600"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8pPr>
      <a:lvl9pPr marL="1828800"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9pPr>
    </p:titleStyle>
    <p:bodyStyle>
      <a:lvl1pPr marL="342900" indent="-342900" algn="l" rtl="0" eaLnBrk="1" fontAlgn="base" hangingPunct="1">
        <a:lnSpc>
          <a:spcPct val="95000"/>
        </a:lnSpc>
        <a:spcBef>
          <a:spcPct val="20000"/>
        </a:spcBef>
        <a:spcAft>
          <a:spcPct val="0"/>
        </a:spcAft>
        <a:buClr>
          <a:schemeClr val="tx1"/>
        </a:buClr>
        <a:buSzPct val="100000"/>
        <a:buChar char="•"/>
        <a:defRPr sz="2800" b="1" kern="1200">
          <a:solidFill>
            <a:schemeClr val="bg2">
              <a:lumMod val="50000"/>
            </a:schemeClr>
          </a:solidFill>
          <a:latin typeface="Arial" panose="020B0604020202020204" pitchFamily="34" charset="0"/>
          <a:ea typeface="+mn-ea"/>
          <a:cs typeface="Arial" panose="020B0604020202020204" pitchFamily="34" charset="0"/>
        </a:defRPr>
      </a:lvl1pPr>
      <a:lvl2pPr marL="742950" indent="-285750" algn="l" rtl="0" eaLnBrk="1" fontAlgn="base" hangingPunct="1">
        <a:lnSpc>
          <a:spcPct val="95000"/>
        </a:lnSpc>
        <a:spcBef>
          <a:spcPct val="20000"/>
        </a:spcBef>
        <a:spcAft>
          <a:spcPct val="0"/>
        </a:spcAft>
        <a:buClr>
          <a:schemeClr val="tx1"/>
        </a:buClr>
        <a:buSzPct val="100000"/>
        <a:buChar char="•"/>
        <a:defRPr sz="24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rtl="0" eaLnBrk="1" fontAlgn="base" hangingPunct="1">
        <a:lnSpc>
          <a:spcPct val="95000"/>
        </a:lnSpc>
        <a:spcBef>
          <a:spcPct val="20000"/>
        </a:spcBef>
        <a:spcAft>
          <a:spcPct val="0"/>
        </a:spcAft>
        <a:buClr>
          <a:schemeClr val="tx1"/>
        </a:buClr>
        <a:buSzPct val="100000"/>
        <a:buChar char="•"/>
        <a:defRPr sz="20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Char char="–"/>
        <a:defRPr sz="2000" kern="1200">
          <a:solidFill>
            <a:schemeClr val="tx1"/>
          </a:solidFill>
          <a:latin typeface="Times" panose="02020603050405020304" pitchFamily="18"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Times"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hyperlink" Target="https://s3.amazonaws.com/assets.datacamp.com/blog_assets/PySpark_Cheat_Sheet_Python.pdf" TargetMode="External"/><Relationship Id="rId4" Type="http://schemas.openxmlformats.org/officeDocument/2006/relationships/hyperlink" Target="http://ampcamp.berkeley.edu/" TargetMode="External"/><Relationship Id="rId5" Type="http://schemas.openxmlformats.org/officeDocument/2006/relationships/hyperlink" Target="https://www.coursera.org/learn/hadoop/lecture/9cq0R/introduction-to-apache-spark" TargetMode="External"/><Relationship Id="rId6" Type="http://schemas.openxmlformats.org/officeDocument/2006/relationships/hyperlink" Target="https://www.coursera.org/learn/hadoop/lecture/v7hd5/architecture-of-spark" TargetMode="External"/><Relationship Id="rId7" Type="http://schemas.openxmlformats.org/officeDocument/2006/relationships/hyperlink" Target="https://www.edx.org/course/introduction-apache-spark-uc-berkeleyx-cs105x" TargetMode="External"/><Relationship Id="rId1" Type="http://schemas.openxmlformats.org/officeDocument/2006/relationships/slideLayout" Target="../slideLayouts/slideLayout2.xml"/><Relationship Id="rId2" Type="http://schemas.openxmlformats.org/officeDocument/2006/relationships/hyperlink" Target="https://spark.apache.org/docs/latest/programming-guid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4000" cy="703780"/>
          </a:xfrm>
          <a:prstGeom prst="rect">
            <a:avLst/>
          </a:prstGeom>
          <a:solidFill>
            <a:schemeClr val="bg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Placeholder 7"/>
          <p:cNvPicPr>
            <a:picLocks noChangeAspect="1"/>
          </p:cNvPicPr>
          <p:nvPr/>
        </p:nvPicPr>
        <p:blipFill rotWithShape="1">
          <a:blip r:embed="rId2">
            <a:extLst>
              <a:ext uri="{28A0092B-C50C-407E-A947-70E740481C1C}">
                <a14:useLocalDpi xmlns:a14="http://schemas.microsoft.com/office/drawing/2010/main" val="0"/>
              </a:ext>
            </a:extLst>
          </a:blip>
          <a:srcRect l="5218" r="3550"/>
          <a:stretch/>
        </p:blipFill>
        <p:spPr>
          <a:xfrm>
            <a:off x="0" y="700938"/>
            <a:ext cx="9144000" cy="5450441"/>
          </a:xfrm>
          <a:prstGeom prst="rect">
            <a:avLst/>
          </a:prstGeom>
        </p:spPr>
      </p:pic>
      <p:sp>
        <p:nvSpPr>
          <p:cNvPr id="4" name="Title 1"/>
          <p:cNvSpPr txBox="1">
            <a:spLocks/>
          </p:cNvSpPr>
          <p:nvPr/>
        </p:nvSpPr>
        <p:spPr bwMode="auto">
          <a:xfrm>
            <a:off x="332818" y="1388415"/>
            <a:ext cx="8686800" cy="173073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b" anchorCtr="0" compatLnSpc="1">
            <a:prstTxWarp prst="textNoShape">
              <a:avLst/>
            </a:prstTxWarp>
            <a:spAutoFit/>
          </a:bodyPr>
          <a:lstStyle>
            <a:lvl1pPr algn="ctr" rtl="0" eaLnBrk="1" fontAlgn="base" hangingPunct="1">
              <a:lnSpc>
                <a:spcPct val="95000"/>
              </a:lnSpc>
              <a:spcBef>
                <a:spcPct val="0"/>
              </a:spcBef>
              <a:spcAft>
                <a:spcPct val="0"/>
              </a:spcAft>
              <a:defRPr sz="6000" b="1" i="0" kern="1200">
                <a:solidFill>
                  <a:srgbClr val="C00000"/>
                </a:solidFill>
                <a:latin typeface="Arial" panose="020B0604020202020204" pitchFamily="34" charset="0"/>
                <a:ea typeface="+mj-ea"/>
                <a:cs typeface="Arial" panose="020B0604020202020204" pitchFamily="34" charset="0"/>
              </a:defRPr>
            </a:lvl1pPr>
            <a:lvl2pPr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2pPr>
            <a:lvl3pPr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3pPr>
            <a:lvl4pPr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4pPr>
            <a:lvl5pPr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5pPr>
            <a:lvl6pPr marL="457200"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6pPr>
            <a:lvl7pPr marL="914400"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7pPr>
            <a:lvl8pPr marL="1371600"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8pPr>
            <a:lvl9pPr marL="1828800" algn="ctr" rtl="0" eaLnBrk="1" fontAlgn="base" hangingPunct="1">
              <a:lnSpc>
                <a:spcPct val="95000"/>
              </a:lnSpc>
              <a:spcBef>
                <a:spcPct val="0"/>
              </a:spcBef>
              <a:spcAft>
                <a:spcPct val="0"/>
              </a:spcAft>
              <a:defRPr sz="3600" b="1" i="1">
                <a:solidFill>
                  <a:srgbClr val="000099"/>
                </a:solidFill>
                <a:latin typeface="Helvetica" panose="020B0604020202020204" pitchFamily="34" charset="0"/>
              </a:defRPr>
            </a:lvl9pPr>
          </a:lstStyle>
          <a:p>
            <a:r>
              <a:rPr lang="en-US" sz="2800" dirty="0">
                <a:solidFill>
                  <a:schemeClr val="bg1"/>
                </a:solidFill>
              </a:rPr>
              <a:t>Structural Bioinformatics Training Workshop &amp; Hackathon </a:t>
            </a:r>
            <a:r>
              <a:rPr lang="en-US" sz="2800" dirty="0" smtClean="0">
                <a:solidFill>
                  <a:schemeClr val="bg1"/>
                </a:solidFill>
              </a:rPr>
              <a:t>2018</a:t>
            </a:r>
            <a:endParaRPr lang="en-US" sz="2800" dirty="0">
              <a:solidFill>
                <a:schemeClr val="bg1"/>
              </a:solidFill>
            </a:endParaRPr>
          </a:p>
          <a:p>
            <a:endParaRPr lang="en-US" sz="2800" dirty="0">
              <a:solidFill>
                <a:schemeClr val="bg1"/>
              </a:solidFill>
            </a:endParaRPr>
          </a:p>
          <a:p>
            <a:r>
              <a:rPr lang="en-US" sz="2800" dirty="0" smtClean="0">
                <a:solidFill>
                  <a:schemeClr val="bg1"/>
                </a:solidFill>
                <a:effectLst/>
              </a:rPr>
              <a:t>Apache Spark Introduction</a:t>
            </a:r>
            <a:endParaRPr lang="en-US" sz="2800" dirty="0">
              <a:solidFill>
                <a:schemeClr val="bg1"/>
              </a:solidFill>
              <a:effectLst/>
            </a:endParaRPr>
          </a:p>
        </p:txBody>
      </p:sp>
      <p:sp>
        <p:nvSpPr>
          <p:cNvPr id="5" name="Subtitle 2"/>
          <p:cNvSpPr txBox="1">
            <a:spLocks/>
          </p:cNvSpPr>
          <p:nvPr/>
        </p:nvSpPr>
        <p:spPr>
          <a:xfrm>
            <a:off x="1781947" y="3426158"/>
            <a:ext cx="5839935" cy="888726"/>
          </a:xfrm>
          <a:prstGeom prst="rect">
            <a:avLst/>
          </a:prstGeom>
        </p:spPr>
        <p:txBody>
          <a:bodyPr>
            <a:noAutofit/>
          </a:bodyPr>
          <a:lstStyle>
            <a:lvl1pPr marL="342900" indent="-342900" algn="l" rtl="0" eaLnBrk="1" fontAlgn="base" hangingPunct="1">
              <a:lnSpc>
                <a:spcPct val="95000"/>
              </a:lnSpc>
              <a:spcBef>
                <a:spcPct val="20000"/>
              </a:spcBef>
              <a:spcAft>
                <a:spcPct val="0"/>
              </a:spcAft>
              <a:buClr>
                <a:schemeClr val="tx1"/>
              </a:buClr>
              <a:buSzPct val="100000"/>
              <a:buChar char="•"/>
              <a:defRPr sz="2800" b="1" kern="1200">
                <a:solidFill>
                  <a:schemeClr val="bg2">
                    <a:lumMod val="50000"/>
                  </a:schemeClr>
                </a:solidFill>
                <a:latin typeface="Arial" panose="020B0604020202020204" pitchFamily="34" charset="0"/>
                <a:ea typeface="+mn-ea"/>
                <a:cs typeface="Arial" panose="020B0604020202020204" pitchFamily="34" charset="0"/>
              </a:defRPr>
            </a:lvl1pPr>
            <a:lvl2pPr marL="742950" indent="-285750" algn="l" rtl="0" eaLnBrk="1" fontAlgn="base" hangingPunct="1">
              <a:lnSpc>
                <a:spcPct val="95000"/>
              </a:lnSpc>
              <a:spcBef>
                <a:spcPct val="20000"/>
              </a:spcBef>
              <a:spcAft>
                <a:spcPct val="0"/>
              </a:spcAft>
              <a:buClr>
                <a:schemeClr val="tx1"/>
              </a:buClr>
              <a:buSzPct val="100000"/>
              <a:buChar char="•"/>
              <a:defRPr sz="24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rtl="0" eaLnBrk="1" fontAlgn="base" hangingPunct="1">
              <a:lnSpc>
                <a:spcPct val="95000"/>
              </a:lnSpc>
              <a:spcBef>
                <a:spcPct val="20000"/>
              </a:spcBef>
              <a:spcAft>
                <a:spcPct val="0"/>
              </a:spcAft>
              <a:buClr>
                <a:schemeClr val="tx1"/>
              </a:buClr>
              <a:buSzPct val="100000"/>
              <a:buChar char="•"/>
              <a:defRPr sz="20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Char char="–"/>
              <a:defRPr sz="2000" kern="1200">
                <a:solidFill>
                  <a:schemeClr val="tx1"/>
                </a:solidFill>
                <a:latin typeface="Times" panose="02020603050405020304" pitchFamily="18"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Times"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0" i="0" dirty="0" smtClean="0">
                <a:solidFill>
                  <a:schemeClr val="bg1"/>
                </a:solidFill>
              </a:rPr>
              <a:t> </a:t>
            </a:r>
          </a:p>
        </p:txBody>
      </p:sp>
      <p:sp>
        <p:nvSpPr>
          <p:cNvPr id="6" name="Rectangle 5"/>
          <p:cNvSpPr/>
          <p:nvPr/>
        </p:nvSpPr>
        <p:spPr>
          <a:xfrm>
            <a:off x="1272915" y="5068079"/>
            <a:ext cx="6858000" cy="1077218"/>
          </a:xfrm>
          <a:prstGeom prst="rect">
            <a:avLst/>
          </a:prstGeom>
        </p:spPr>
        <p:txBody>
          <a:bodyPr wrap="square">
            <a:spAutoFit/>
          </a:bodyPr>
          <a:lstStyle/>
          <a:p>
            <a:pPr algn="ctr"/>
            <a:endParaRPr lang="en-US" dirty="0">
              <a:solidFill>
                <a:schemeClr val="bg1"/>
              </a:solidFill>
            </a:endParaRPr>
          </a:p>
          <a:p>
            <a:pPr algn="ctr"/>
            <a:r>
              <a:rPr lang="en-US" dirty="0">
                <a:solidFill>
                  <a:schemeClr val="bg1"/>
                </a:solidFill>
              </a:rPr>
              <a:t>Structural Bioinformatics </a:t>
            </a:r>
            <a:r>
              <a:rPr lang="en-US" dirty="0" smtClean="0">
                <a:solidFill>
                  <a:schemeClr val="bg1"/>
                </a:solidFill>
              </a:rPr>
              <a:t>Laboratory</a:t>
            </a:r>
          </a:p>
          <a:p>
            <a:pPr algn="ctr"/>
            <a:r>
              <a:rPr lang="en-US" dirty="0" smtClean="0">
                <a:solidFill>
                  <a:schemeClr val="bg1"/>
                </a:solidFill>
              </a:rPr>
              <a:t>San Diego Supercomputer Center</a:t>
            </a:r>
          </a:p>
          <a:p>
            <a:pPr algn="ctr"/>
            <a:r>
              <a:rPr lang="en-US" dirty="0" smtClean="0">
                <a:solidFill>
                  <a:schemeClr val="bg1"/>
                </a:solidFill>
              </a:rPr>
              <a:t>UC San Diego </a:t>
            </a:r>
            <a:endParaRPr lang="en-US" dirty="0">
              <a:solidFill>
                <a:schemeClr val="bg1"/>
              </a:solidFill>
            </a:endParaRPr>
          </a:p>
        </p:txBody>
      </p:sp>
    </p:spTree>
    <p:extLst>
      <p:ext uri="{BB962C8B-B14F-4D97-AF65-F5344CB8AC3E}">
        <p14:creationId xmlns:p14="http://schemas.microsoft.com/office/powerpoint/2010/main" val="429134535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62717" y="119314"/>
            <a:ext cx="8370277" cy="1041400"/>
          </a:xfrm>
        </p:spPr>
        <p:txBody>
          <a:bodyPr/>
          <a:lstStyle/>
          <a:p>
            <a:pPr algn="l"/>
            <a:r>
              <a:rPr lang="en-US" sz="3200" b="0" dirty="0"/>
              <a:t>Working with </a:t>
            </a:r>
            <a:r>
              <a:rPr lang="en-US" sz="3200" b="0" dirty="0" smtClean="0"/>
              <a:t>Key-Value </a:t>
            </a:r>
            <a:r>
              <a:rPr lang="en-US" sz="3200" b="0" dirty="0" smtClean="0"/>
              <a:t>Pairs:</a:t>
            </a:r>
            <a:r>
              <a:rPr lang="en-US" sz="3200" b="0" dirty="0"/>
              <a:t> </a:t>
            </a:r>
            <a:r>
              <a:rPr lang="en-US" sz="3200" b="0" dirty="0" err="1" smtClean="0"/>
              <a:t>PairRDD</a:t>
            </a:r>
            <a:endParaRPr lang="en-US" sz="3200" dirty="0"/>
          </a:p>
        </p:txBody>
      </p:sp>
      <p:sp>
        <p:nvSpPr>
          <p:cNvPr id="5" name="Rectangle 4"/>
          <p:cNvSpPr/>
          <p:nvPr/>
        </p:nvSpPr>
        <p:spPr bwMode="auto">
          <a:xfrm>
            <a:off x="419100" y="5117309"/>
            <a:ext cx="8286750" cy="688841"/>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6" name="Rectangle 5"/>
          <p:cNvSpPr/>
          <p:nvPr/>
        </p:nvSpPr>
        <p:spPr bwMode="auto">
          <a:xfrm>
            <a:off x="428625" y="2031572"/>
            <a:ext cx="8286750" cy="1426484"/>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7" name="Rectangle 6"/>
          <p:cNvSpPr/>
          <p:nvPr/>
        </p:nvSpPr>
        <p:spPr>
          <a:xfrm>
            <a:off x="428625" y="1402631"/>
            <a:ext cx="6635278" cy="338554"/>
          </a:xfrm>
          <a:prstGeom prst="rect">
            <a:avLst/>
          </a:prstGeom>
        </p:spPr>
        <p:txBody>
          <a:bodyPr wrap="none">
            <a:spAutoFit/>
          </a:bodyPr>
          <a:lstStyle/>
          <a:p>
            <a:r>
              <a:rPr lang="en-US" i="0" dirty="0" smtClean="0"/>
              <a:t>Calling a function that returns a </a:t>
            </a:r>
            <a:r>
              <a:rPr lang="en-US" i="0" dirty="0" smtClean="0"/>
              <a:t>key-value </a:t>
            </a:r>
            <a:r>
              <a:rPr lang="en-US" i="0" dirty="0" smtClean="0"/>
              <a:t>pair, for </a:t>
            </a:r>
            <a:r>
              <a:rPr lang="en-US" i="0" dirty="0"/>
              <a:t>instance, the </a:t>
            </a:r>
            <a:r>
              <a:rPr lang="en-US" i="0" dirty="0" smtClean="0"/>
              <a:t>map </a:t>
            </a:r>
            <a:r>
              <a:rPr lang="en-US" i="0" dirty="0" smtClean="0"/>
              <a:t>():</a:t>
            </a:r>
            <a:endParaRPr lang="en-US" dirty="0"/>
          </a:p>
        </p:txBody>
      </p:sp>
      <p:sp>
        <p:nvSpPr>
          <p:cNvPr id="8" name="Rectangle 7"/>
          <p:cNvSpPr/>
          <p:nvPr/>
        </p:nvSpPr>
        <p:spPr>
          <a:xfrm>
            <a:off x="625572" y="2288504"/>
            <a:ext cx="8518428" cy="1169551"/>
          </a:xfrm>
          <a:prstGeom prst="rect">
            <a:avLst/>
          </a:prstGeom>
        </p:spPr>
        <p:txBody>
          <a:bodyPr wrap="square">
            <a:spAutoFit/>
          </a:bodyPr>
          <a:lstStyle/>
          <a:p>
            <a:pPr>
              <a:lnSpc>
                <a:spcPct val="150000"/>
              </a:lnSpc>
            </a:pPr>
            <a:r>
              <a:rPr lang="en-US" i="0" dirty="0">
                <a:latin typeface="Consolas" charset="0"/>
                <a:ea typeface="Consolas" charset="0"/>
                <a:cs typeface="Consolas" charset="0"/>
              </a:rPr>
              <a:t>lines = </a:t>
            </a:r>
            <a:r>
              <a:rPr lang="en-US" i="0" dirty="0" err="1">
                <a:latin typeface="Consolas" charset="0"/>
                <a:ea typeface="Consolas" charset="0"/>
                <a:cs typeface="Consolas" charset="0"/>
              </a:rPr>
              <a:t>sc.textFile</a:t>
            </a:r>
            <a:r>
              <a:rPr lang="en-US" i="0" dirty="0">
                <a:latin typeface="Consolas" charset="0"/>
                <a:ea typeface="Consolas" charset="0"/>
                <a:cs typeface="Consolas" charset="0"/>
              </a:rPr>
              <a:t>(“data1.txt”)</a:t>
            </a:r>
          </a:p>
          <a:p>
            <a:pPr>
              <a:lnSpc>
                <a:spcPct val="150000"/>
              </a:lnSpc>
            </a:pPr>
            <a:r>
              <a:rPr lang="en-US" i="0" dirty="0" err="1">
                <a:latin typeface="Consolas" charset="0"/>
                <a:ea typeface="Consolas" charset="0"/>
                <a:cs typeface="Consolas" charset="0"/>
              </a:rPr>
              <a:t>lines.map</a:t>
            </a:r>
            <a:r>
              <a:rPr lang="en-US" i="0" dirty="0">
                <a:latin typeface="Consolas" charset="0"/>
                <a:ea typeface="Consolas" charset="0"/>
                <a:cs typeface="Consolas" charset="0"/>
              </a:rPr>
              <a:t>(lambda x: (</a:t>
            </a:r>
            <a:r>
              <a:rPr lang="en-US" i="0" dirty="0" err="1">
                <a:latin typeface="Consolas" charset="0"/>
                <a:ea typeface="Consolas" charset="0"/>
                <a:cs typeface="Consolas" charset="0"/>
              </a:rPr>
              <a:t>len</a:t>
            </a:r>
            <a:r>
              <a:rPr lang="en-US" i="0" dirty="0">
                <a:latin typeface="Consolas" charset="0"/>
                <a:ea typeface="Consolas" charset="0"/>
                <a:cs typeface="Consolas" charset="0"/>
              </a:rPr>
              <a:t>(</a:t>
            </a:r>
            <a:r>
              <a:rPr lang="en-US" i="0" dirty="0" err="1">
                <a:latin typeface="Consolas" charset="0"/>
                <a:ea typeface="Consolas" charset="0"/>
                <a:cs typeface="Consolas" charset="0"/>
              </a:rPr>
              <a:t>x.split</a:t>
            </a:r>
            <a:r>
              <a:rPr lang="en-US" i="0" dirty="0">
                <a:latin typeface="Consolas" charset="0"/>
                <a:ea typeface="Consolas" charset="0"/>
                <a:cs typeface="Consolas" charset="0"/>
              </a:rPr>
              <a:t>(" ")), x)).collect()</a:t>
            </a:r>
          </a:p>
          <a:p>
            <a:pPr>
              <a:lnSpc>
                <a:spcPct val="150000"/>
              </a:lnSpc>
            </a:pPr>
            <a:endParaRPr lang="en-US" i="0" dirty="0">
              <a:latin typeface="Consolas" charset="0"/>
              <a:ea typeface="Consolas" charset="0"/>
              <a:cs typeface="Consolas" charset="0"/>
            </a:endParaRPr>
          </a:p>
        </p:txBody>
      </p:sp>
      <p:sp>
        <p:nvSpPr>
          <p:cNvPr id="11" name="Rectangle 10"/>
          <p:cNvSpPr/>
          <p:nvPr/>
        </p:nvSpPr>
        <p:spPr>
          <a:xfrm>
            <a:off x="507607" y="4454025"/>
            <a:ext cx="8087753" cy="584775"/>
          </a:xfrm>
          <a:prstGeom prst="rect">
            <a:avLst/>
          </a:prstGeom>
        </p:spPr>
        <p:txBody>
          <a:bodyPr wrap="square">
            <a:spAutoFit/>
          </a:bodyPr>
          <a:lstStyle/>
          <a:p>
            <a:r>
              <a:rPr lang="en-US" i="0" dirty="0">
                <a:solidFill>
                  <a:srgbClr val="1D1F22"/>
                </a:solidFill>
                <a:latin typeface="Helvetica Neue" charset="0"/>
              </a:rPr>
              <a:t>Some methods on </a:t>
            </a:r>
            <a:r>
              <a:rPr lang="en-US" dirty="0" err="1">
                <a:solidFill>
                  <a:srgbClr val="1D1F22"/>
                </a:solidFill>
                <a:latin typeface="Helvetica Neue" charset="0"/>
              </a:rPr>
              <a:t>SparkContext</a:t>
            </a:r>
            <a:r>
              <a:rPr lang="en-US" i="0" dirty="0">
                <a:solidFill>
                  <a:srgbClr val="1D1F22"/>
                </a:solidFill>
                <a:latin typeface="Helvetica Neue" charset="0"/>
              </a:rPr>
              <a:t> produce pair RDD by default for reading files in certain Hadoop formats</a:t>
            </a:r>
          </a:p>
        </p:txBody>
      </p:sp>
      <p:sp>
        <p:nvSpPr>
          <p:cNvPr id="12" name="Rectangle 11"/>
          <p:cNvSpPr/>
          <p:nvPr/>
        </p:nvSpPr>
        <p:spPr>
          <a:xfrm>
            <a:off x="629526" y="5298870"/>
            <a:ext cx="7965834" cy="338554"/>
          </a:xfrm>
          <a:prstGeom prst="rect">
            <a:avLst/>
          </a:prstGeom>
        </p:spPr>
        <p:txBody>
          <a:bodyPr wrap="square">
            <a:spAutoFit/>
          </a:bodyPr>
          <a:lstStyle/>
          <a:p>
            <a:r>
              <a:rPr lang="en-US" i="0" dirty="0" err="1" smtClean="0">
                <a:latin typeface="Consolas" charset="0"/>
                <a:ea typeface="Consolas" charset="0"/>
                <a:cs typeface="Consolas" charset="0"/>
              </a:rPr>
              <a:t>sc.sequenceFile</a:t>
            </a:r>
            <a:r>
              <a:rPr lang="en-US" i="0" dirty="0" smtClean="0">
                <a:latin typeface="Consolas" charset="0"/>
                <a:ea typeface="Consolas" charset="0"/>
                <a:cs typeface="Consolas" charset="0"/>
              </a:rPr>
              <a:t>(path).collect()</a:t>
            </a:r>
            <a:endParaRPr lang="en-US" i="0" dirty="0">
              <a:latin typeface="Consolas" charset="0"/>
              <a:ea typeface="Consolas" charset="0"/>
              <a:cs typeface="Consolas" charset="0"/>
            </a:endParaRPr>
          </a:p>
        </p:txBody>
      </p:sp>
      <p:sp>
        <p:nvSpPr>
          <p:cNvPr id="18" name="Rectangle 17"/>
          <p:cNvSpPr/>
          <p:nvPr/>
        </p:nvSpPr>
        <p:spPr>
          <a:xfrm>
            <a:off x="6669833" y="3748443"/>
            <a:ext cx="1925527" cy="338554"/>
          </a:xfrm>
          <a:prstGeom prst="rect">
            <a:avLst/>
          </a:prstGeom>
        </p:spPr>
        <p:txBody>
          <a:bodyPr wrap="none">
            <a:spAutoFit/>
          </a:bodyPr>
          <a:lstStyle/>
          <a:p>
            <a:pPr marL="742950" lvl="2" indent="-285750">
              <a:spcBef>
                <a:spcPct val="30000"/>
              </a:spcBef>
              <a:buFont typeface="Wingdings" charset="2"/>
              <a:buChar char="q"/>
              <a:defRPr/>
            </a:pPr>
            <a:r>
              <a:rPr lang="en-US" dirty="0" smtClean="0"/>
              <a:t>Problem05</a:t>
            </a:r>
            <a:endParaRPr lang="en-US" i="0" dirty="0"/>
          </a:p>
        </p:txBody>
      </p:sp>
    </p:spTree>
    <p:extLst>
      <p:ext uri="{BB962C8B-B14F-4D97-AF65-F5344CB8AC3E}">
        <p14:creationId xmlns:p14="http://schemas.microsoft.com/office/powerpoint/2010/main" val="194731211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6568" y="13809"/>
            <a:ext cx="8839200" cy="1041400"/>
          </a:xfrm>
        </p:spPr>
        <p:txBody>
          <a:bodyPr/>
          <a:lstStyle/>
          <a:p>
            <a:r>
              <a:rPr lang="en-US" sz="3200" b="0" dirty="0" smtClean="0"/>
              <a:t>Working with </a:t>
            </a:r>
            <a:r>
              <a:rPr lang="en-US" sz="3200" b="0" dirty="0" err="1" smtClean="0"/>
              <a:t>PairRDD</a:t>
            </a:r>
            <a:endParaRPr lang="en-US" sz="3200" dirty="0"/>
          </a:p>
        </p:txBody>
      </p:sp>
      <p:sp>
        <p:nvSpPr>
          <p:cNvPr id="5" name="Rectangle 4"/>
          <p:cNvSpPr/>
          <p:nvPr/>
        </p:nvSpPr>
        <p:spPr bwMode="auto">
          <a:xfrm>
            <a:off x="434866" y="1091900"/>
            <a:ext cx="8286750" cy="1211034"/>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6" name="Rectangle 5"/>
          <p:cNvSpPr/>
          <p:nvPr/>
        </p:nvSpPr>
        <p:spPr>
          <a:xfrm>
            <a:off x="670390" y="1268922"/>
            <a:ext cx="1980029" cy="810478"/>
          </a:xfrm>
          <a:prstGeom prst="rect">
            <a:avLst/>
          </a:prstGeom>
        </p:spPr>
        <p:txBody>
          <a:bodyPr wrap="none">
            <a:spAutoFit/>
          </a:bodyPr>
          <a:lstStyle/>
          <a:p>
            <a:pPr>
              <a:lnSpc>
                <a:spcPts val="2800"/>
              </a:lnSpc>
            </a:pPr>
            <a:r>
              <a:rPr lang="en-US" i="0" dirty="0" err="1">
                <a:latin typeface="Consolas" charset="0"/>
                <a:ea typeface="Consolas" charset="0"/>
                <a:cs typeface="Consolas" charset="0"/>
              </a:rPr>
              <a:t>pairRDD.keys</a:t>
            </a:r>
            <a:r>
              <a:rPr lang="en-US" i="0" dirty="0" smtClean="0">
                <a:latin typeface="Consolas" charset="0"/>
                <a:ea typeface="Consolas" charset="0"/>
                <a:cs typeface="Consolas" charset="0"/>
              </a:rPr>
              <a:t>()</a:t>
            </a:r>
          </a:p>
          <a:p>
            <a:pPr>
              <a:lnSpc>
                <a:spcPts val="2800"/>
              </a:lnSpc>
            </a:pPr>
            <a:r>
              <a:rPr lang="en-US" i="0" dirty="0" err="1">
                <a:latin typeface="Consolas" charset="0"/>
                <a:ea typeface="Consolas" charset="0"/>
                <a:cs typeface="Consolas" charset="0"/>
              </a:rPr>
              <a:t>pairRDD.values</a:t>
            </a:r>
            <a:r>
              <a:rPr lang="en-US" i="0" dirty="0" smtClean="0">
                <a:latin typeface="Consolas" charset="0"/>
                <a:ea typeface="Consolas" charset="0"/>
                <a:cs typeface="Consolas" charset="0"/>
              </a:rPr>
              <a:t>()</a:t>
            </a:r>
            <a:endParaRPr lang="en-US" i="0" dirty="0">
              <a:latin typeface="Consolas" charset="0"/>
              <a:ea typeface="Consolas" charset="0"/>
              <a:cs typeface="Consolas" charset="0"/>
            </a:endParaRPr>
          </a:p>
        </p:txBody>
      </p:sp>
      <p:sp>
        <p:nvSpPr>
          <p:cNvPr id="9" name="Rectangle 8"/>
          <p:cNvSpPr/>
          <p:nvPr/>
        </p:nvSpPr>
        <p:spPr bwMode="auto">
          <a:xfrm>
            <a:off x="434866" y="3047166"/>
            <a:ext cx="8286750" cy="795026"/>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10" name="Rectangle 9"/>
          <p:cNvSpPr/>
          <p:nvPr/>
        </p:nvSpPr>
        <p:spPr>
          <a:xfrm>
            <a:off x="677888" y="3191538"/>
            <a:ext cx="7916559" cy="375103"/>
          </a:xfrm>
          <a:prstGeom prst="rect">
            <a:avLst/>
          </a:prstGeom>
        </p:spPr>
        <p:txBody>
          <a:bodyPr wrap="square">
            <a:spAutoFit/>
          </a:bodyPr>
          <a:lstStyle/>
          <a:p>
            <a:pPr>
              <a:lnSpc>
                <a:spcPts val="2300"/>
              </a:lnSpc>
            </a:pPr>
            <a:r>
              <a:rPr lang="en-US" i="0" dirty="0" err="1" smtClean="0">
                <a:latin typeface="Consolas" charset="0"/>
                <a:ea typeface="Consolas" charset="0"/>
                <a:cs typeface="Consolas" charset="0"/>
              </a:rPr>
              <a:t>pairRDD.mapValues</a:t>
            </a:r>
            <a:r>
              <a:rPr lang="en-US" i="0" dirty="0" smtClean="0">
                <a:latin typeface="Consolas" charset="0"/>
                <a:ea typeface="Consolas" charset="0"/>
                <a:cs typeface="Consolas" charset="0"/>
              </a:rPr>
              <a:t>(Function f)</a:t>
            </a:r>
            <a:endParaRPr lang="en-US" i="0" dirty="0">
              <a:latin typeface="Consolas" charset="0"/>
              <a:ea typeface="Consolas" charset="0"/>
              <a:cs typeface="Consolas" charset="0"/>
            </a:endParaRPr>
          </a:p>
        </p:txBody>
      </p:sp>
      <p:sp>
        <p:nvSpPr>
          <p:cNvPr id="11" name="Rectangle 10"/>
          <p:cNvSpPr/>
          <p:nvPr/>
        </p:nvSpPr>
        <p:spPr>
          <a:xfrm>
            <a:off x="413843" y="2587341"/>
            <a:ext cx="8302516" cy="338554"/>
          </a:xfrm>
          <a:prstGeom prst="rect">
            <a:avLst/>
          </a:prstGeom>
        </p:spPr>
        <p:txBody>
          <a:bodyPr wrap="square">
            <a:spAutoFit/>
          </a:bodyPr>
          <a:lstStyle/>
          <a:p>
            <a:r>
              <a:rPr lang="en-US" i="0" dirty="0" smtClean="0"/>
              <a:t>Pass </a:t>
            </a:r>
            <a:r>
              <a:rPr lang="en-US" i="0" dirty="0"/>
              <a:t>each value in the </a:t>
            </a:r>
            <a:r>
              <a:rPr lang="en-US" i="0" dirty="0" smtClean="0"/>
              <a:t>pair </a:t>
            </a:r>
            <a:r>
              <a:rPr lang="en-US" i="0" dirty="0"/>
              <a:t>RDD through a map function without changing the keys;</a:t>
            </a:r>
          </a:p>
        </p:txBody>
      </p:sp>
      <p:sp>
        <p:nvSpPr>
          <p:cNvPr id="12" name="Rectangle 11"/>
          <p:cNvSpPr/>
          <p:nvPr/>
        </p:nvSpPr>
        <p:spPr bwMode="auto">
          <a:xfrm>
            <a:off x="429609" y="4795174"/>
            <a:ext cx="8286750" cy="795026"/>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13" name="Rectangle 12"/>
          <p:cNvSpPr/>
          <p:nvPr/>
        </p:nvSpPr>
        <p:spPr>
          <a:xfrm>
            <a:off x="670390" y="4977246"/>
            <a:ext cx="8678562" cy="375103"/>
          </a:xfrm>
          <a:prstGeom prst="rect">
            <a:avLst/>
          </a:prstGeom>
        </p:spPr>
        <p:txBody>
          <a:bodyPr wrap="square">
            <a:spAutoFit/>
          </a:bodyPr>
          <a:lstStyle/>
          <a:p>
            <a:pPr>
              <a:lnSpc>
                <a:spcPts val="2300"/>
              </a:lnSpc>
            </a:pPr>
            <a:r>
              <a:rPr lang="en-US" i="0" dirty="0" err="1" smtClean="0">
                <a:latin typeface="Consolas" charset="0"/>
                <a:ea typeface="Consolas" charset="0"/>
                <a:cs typeface="Consolas" charset="0"/>
              </a:rPr>
              <a:t>pairRDD.flatMapValues</a:t>
            </a:r>
            <a:r>
              <a:rPr lang="en-US" i="0" dirty="0" smtClean="0">
                <a:latin typeface="Consolas" charset="0"/>
                <a:ea typeface="Consolas" charset="0"/>
                <a:cs typeface="Consolas" charset="0"/>
              </a:rPr>
              <a:t>(Function f</a:t>
            </a:r>
            <a:r>
              <a:rPr lang="en-US" i="0" dirty="0">
                <a:latin typeface="Consolas" charset="0"/>
                <a:ea typeface="Consolas" charset="0"/>
                <a:cs typeface="Consolas" charset="0"/>
              </a:rPr>
              <a:t>)</a:t>
            </a:r>
            <a:endParaRPr lang="en-US" i="0" dirty="0">
              <a:latin typeface="Consolas" charset="0"/>
              <a:ea typeface="Consolas" charset="0"/>
              <a:cs typeface="Consolas" charset="0"/>
            </a:endParaRPr>
          </a:p>
        </p:txBody>
      </p:sp>
      <p:sp>
        <p:nvSpPr>
          <p:cNvPr id="14" name="Rectangle 13"/>
          <p:cNvSpPr/>
          <p:nvPr/>
        </p:nvSpPr>
        <p:spPr>
          <a:xfrm>
            <a:off x="413843" y="4366903"/>
            <a:ext cx="8302516" cy="338554"/>
          </a:xfrm>
          <a:prstGeom prst="rect">
            <a:avLst/>
          </a:prstGeom>
        </p:spPr>
        <p:txBody>
          <a:bodyPr wrap="square">
            <a:spAutoFit/>
          </a:bodyPr>
          <a:lstStyle/>
          <a:p>
            <a:r>
              <a:rPr lang="en-US" i="0" dirty="0"/>
              <a:t>Pass each value in the </a:t>
            </a:r>
            <a:r>
              <a:rPr lang="en-US" i="0" dirty="0" smtClean="0"/>
              <a:t>pair </a:t>
            </a:r>
            <a:r>
              <a:rPr lang="en-US" i="0" dirty="0"/>
              <a:t>RDD through a </a:t>
            </a:r>
            <a:r>
              <a:rPr lang="en-US" i="0" dirty="0" err="1"/>
              <a:t>flatMap</a:t>
            </a:r>
            <a:r>
              <a:rPr lang="en-US" i="0" dirty="0"/>
              <a:t> function without changing the keys</a:t>
            </a:r>
          </a:p>
        </p:txBody>
      </p:sp>
      <p:sp>
        <p:nvSpPr>
          <p:cNvPr id="15" name="Rectangle 14"/>
          <p:cNvSpPr/>
          <p:nvPr/>
        </p:nvSpPr>
        <p:spPr>
          <a:xfrm>
            <a:off x="6398334" y="3887409"/>
            <a:ext cx="2268570" cy="338554"/>
          </a:xfrm>
          <a:prstGeom prst="rect">
            <a:avLst/>
          </a:prstGeom>
        </p:spPr>
        <p:txBody>
          <a:bodyPr wrap="none">
            <a:spAutoFit/>
          </a:bodyPr>
          <a:lstStyle/>
          <a:p>
            <a:pPr marL="742950" lvl="2" indent="-285750">
              <a:spcBef>
                <a:spcPct val="30000"/>
              </a:spcBef>
              <a:buFont typeface="Wingdings" charset="2"/>
              <a:buChar char="q"/>
              <a:defRPr/>
            </a:pPr>
            <a:r>
              <a:rPr lang="en-US" dirty="0" smtClean="0"/>
              <a:t>Problem06, </a:t>
            </a:r>
            <a:r>
              <a:rPr lang="en-US" dirty="0" smtClean="0"/>
              <a:t>08</a:t>
            </a:r>
            <a:endParaRPr lang="en-US" i="0" dirty="0"/>
          </a:p>
        </p:txBody>
      </p:sp>
      <p:sp>
        <p:nvSpPr>
          <p:cNvPr id="16" name="Rectangle 15"/>
          <p:cNvSpPr/>
          <p:nvPr/>
        </p:nvSpPr>
        <p:spPr>
          <a:xfrm>
            <a:off x="6715833" y="5620959"/>
            <a:ext cx="1925527" cy="338554"/>
          </a:xfrm>
          <a:prstGeom prst="rect">
            <a:avLst/>
          </a:prstGeom>
        </p:spPr>
        <p:txBody>
          <a:bodyPr wrap="none">
            <a:spAutoFit/>
          </a:bodyPr>
          <a:lstStyle/>
          <a:p>
            <a:pPr marL="742950" lvl="2" indent="-285750">
              <a:spcBef>
                <a:spcPct val="30000"/>
              </a:spcBef>
              <a:buFont typeface="Wingdings" charset="2"/>
              <a:buChar char="q"/>
              <a:defRPr/>
            </a:pPr>
            <a:r>
              <a:rPr lang="en-US" dirty="0" smtClean="0"/>
              <a:t>Problem09</a:t>
            </a:r>
            <a:endParaRPr lang="en-US" i="0" dirty="0"/>
          </a:p>
        </p:txBody>
      </p:sp>
    </p:spTree>
    <p:extLst>
      <p:ext uri="{BB962C8B-B14F-4D97-AF65-F5344CB8AC3E}">
        <p14:creationId xmlns:p14="http://schemas.microsoft.com/office/powerpoint/2010/main" val="45693851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4974" y="224583"/>
            <a:ext cx="8839200" cy="1041400"/>
          </a:xfrm>
        </p:spPr>
        <p:txBody>
          <a:bodyPr/>
          <a:lstStyle/>
          <a:p>
            <a:r>
              <a:rPr lang="en-US" sz="3200" b="0" dirty="0"/>
              <a:t>Transformations on </a:t>
            </a:r>
            <a:r>
              <a:rPr lang="en-US" sz="3200" b="0" dirty="0" err="1" smtClean="0"/>
              <a:t>PairRDDs</a:t>
            </a:r>
            <a:endParaRPr lang="en-US" sz="3200" b="0" dirty="0"/>
          </a:p>
        </p:txBody>
      </p:sp>
      <p:sp>
        <p:nvSpPr>
          <p:cNvPr id="2" name="Rectangle 1"/>
          <p:cNvSpPr/>
          <p:nvPr/>
        </p:nvSpPr>
        <p:spPr>
          <a:xfrm>
            <a:off x="537657" y="1636835"/>
            <a:ext cx="8233833" cy="584775"/>
          </a:xfrm>
          <a:prstGeom prst="rect">
            <a:avLst/>
          </a:prstGeom>
        </p:spPr>
        <p:txBody>
          <a:bodyPr wrap="square">
            <a:spAutoFit/>
          </a:bodyPr>
          <a:lstStyle/>
          <a:p>
            <a:r>
              <a:rPr lang="en-US" i="0" dirty="0"/>
              <a:t>When called on a dataset of (K, V) pairs, returns a dataset of (K, V) pairs where the values for each key are aggregated using the given reduce function </a:t>
            </a:r>
            <a:r>
              <a:rPr lang="en-US" dirty="0" err="1" smtClean="0"/>
              <a:t>func</a:t>
            </a:r>
            <a:r>
              <a:rPr lang="en-US" dirty="0" smtClean="0"/>
              <a:t>: (</a:t>
            </a:r>
            <a:r>
              <a:rPr lang="en-US" dirty="0"/>
              <a:t>V,V) =&gt; V</a:t>
            </a:r>
          </a:p>
        </p:txBody>
      </p:sp>
      <p:sp>
        <p:nvSpPr>
          <p:cNvPr id="5" name="Rectangle 4"/>
          <p:cNvSpPr/>
          <p:nvPr/>
        </p:nvSpPr>
        <p:spPr bwMode="auto">
          <a:xfrm>
            <a:off x="511199" y="2669627"/>
            <a:ext cx="8286750" cy="1146815"/>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10" name="Rectangle 9"/>
          <p:cNvSpPr/>
          <p:nvPr/>
        </p:nvSpPr>
        <p:spPr>
          <a:xfrm>
            <a:off x="690240" y="2980886"/>
            <a:ext cx="3663182" cy="430887"/>
          </a:xfrm>
          <a:prstGeom prst="rect">
            <a:avLst/>
          </a:prstGeom>
        </p:spPr>
        <p:txBody>
          <a:bodyPr wrap="none">
            <a:spAutoFit/>
          </a:bodyPr>
          <a:lstStyle/>
          <a:p>
            <a:pPr>
              <a:lnSpc>
                <a:spcPct val="150000"/>
              </a:lnSpc>
            </a:pPr>
            <a:r>
              <a:rPr lang="en-US" i="0" dirty="0" err="1" smtClean="0">
                <a:latin typeface="Consolas" charset="0"/>
                <a:ea typeface="Consolas" charset="0"/>
                <a:cs typeface="Consolas" charset="0"/>
              </a:rPr>
              <a:t>pairRDD.reduceByKey</a:t>
            </a:r>
            <a:r>
              <a:rPr lang="en-US" i="0" dirty="0" smtClean="0">
                <a:latin typeface="Consolas" charset="0"/>
                <a:ea typeface="Consolas" charset="0"/>
                <a:cs typeface="Consolas" charset="0"/>
              </a:rPr>
              <a:t>(Function f)</a:t>
            </a:r>
            <a:endParaRPr lang="en-US" i="0" dirty="0">
              <a:latin typeface="Consolas" charset="0"/>
              <a:ea typeface="Consolas" charset="0"/>
              <a:cs typeface="Consolas" charset="0"/>
            </a:endParaRPr>
          </a:p>
        </p:txBody>
      </p:sp>
      <p:sp>
        <p:nvSpPr>
          <p:cNvPr id="11" name="Rectangle 10"/>
          <p:cNvSpPr/>
          <p:nvPr/>
        </p:nvSpPr>
        <p:spPr>
          <a:xfrm>
            <a:off x="6418966" y="4055807"/>
            <a:ext cx="1925527" cy="338554"/>
          </a:xfrm>
          <a:prstGeom prst="rect">
            <a:avLst/>
          </a:prstGeom>
        </p:spPr>
        <p:txBody>
          <a:bodyPr wrap="none">
            <a:spAutoFit/>
          </a:bodyPr>
          <a:lstStyle/>
          <a:p>
            <a:pPr marL="742950" lvl="2" indent="-285750">
              <a:spcBef>
                <a:spcPct val="30000"/>
              </a:spcBef>
              <a:buFont typeface="Wingdings" charset="2"/>
              <a:buChar char="q"/>
              <a:defRPr/>
            </a:pPr>
            <a:r>
              <a:rPr lang="en-US" dirty="0" smtClean="0"/>
              <a:t>Problem07</a:t>
            </a:r>
            <a:endParaRPr lang="en-US" i="0" dirty="0"/>
          </a:p>
        </p:txBody>
      </p:sp>
    </p:spTree>
    <p:extLst>
      <p:ext uri="{BB962C8B-B14F-4D97-AF65-F5344CB8AC3E}">
        <p14:creationId xmlns:p14="http://schemas.microsoft.com/office/powerpoint/2010/main" val="186869366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17636" y="3129574"/>
            <a:ext cx="8286750" cy="1008055"/>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4" name="Title 1"/>
          <p:cNvSpPr>
            <a:spLocks noGrp="1"/>
          </p:cNvSpPr>
          <p:nvPr>
            <p:ph type="title"/>
          </p:nvPr>
        </p:nvSpPr>
        <p:spPr>
          <a:xfrm>
            <a:off x="216568" y="-65436"/>
            <a:ext cx="8839200" cy="1041400"/>
          </a:xfrm>
        </p:spPr>
        <p:txBody>
          <a:bodyPr/>
          <a:lstStyle/>
          <a:p>
            <a:r>
              <a:rPr lang="en-US" sz="3200" b="0" dirty="0"/>
              <a:t>Actions </a:t>
            </a:r>
            <a:r>
              <a:rPr lang="en-US" sz="3200" b="0" dirty="0" smtClean="0"/>
              <a:t>on </a:t>
            </a:r>
            <a:r>
              <a:rPr lang="en-US" sz="3200" b="0" dirty="0" err="1" smtClean="0"/>
              <a:t>PairRDDs</a:t>
            </a:r>
            <a:endParaRPr lang="en-US" sz="3200" b="0" dirty="0"/>
          </a:p>
        </p:txBody>
      </p:sp>
      <p:graphicFrame>
        <p:nvGraphicFramePr>
          <p:cNvPr id="2" name="Table 1"/>
          <p:cNvGraphicFramePr>
            <a:graphicFrameLocks noGrp="1"/>
          </p:cNvGraphicFramePr>
          <p:nvPr>
            <p:extLst>
              <p:ext uri="{D42A27DB-BD31-4B8C-83A1-F6EECF244321}">
                <p14:modId xmlns:p14="http://schemas.microsoft.com/office/powerpoint/2010/main" val="1210496168"/>
              </p:ext>
            </p:extLst>
          </p:nvPr>
        </p:nvGraphicFramePr>
        <p:xfrm>
          <a:off x="574122" y="982903"/>
          <a:ext cx="8159261" cy="1869440"/>
        </p:xfrm>
        <a:graphic>
          <a:graphicData uri="http://schemas.openxmlformats.org/drawingml/2006/table">
            <a:tbl>
              <a:tblPr/>
              <a:tblGrid>
                <a:gridCol w="1434784"/>
                <a:gridCol w="6724477"/>
              </a:tblGrid>
              <a:tr h="0">
                <a:tc>
                  <a:txBody>
                    <a:bodyPr/>
                    <a:lstStyle/>
                    <a:p>
                      <a:pPr algn="l" fontAlgn="t"/>
                      <a:r>
                        <a:rPr lang="en-US" sz="1600" b="1">
                          <a:effectLst/>
                        </a:rPr>
                        <a:t>collect</a:t>
                      </a:r>
                      <a:r>
                        <a:rPr lang="en-US" sz="1600">
                          <a:effectLst/>
                        </a:rPr>
                        <a:t>() </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Return all the elements of the dataset as an array at the driver program. This is usually useful after a filter or other operation that returns a sufficiently small subset of the data. </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sz="1600" b="1">
                          <a:effectLst/>
                        </a:rPr>
                        <a:t>count</a:t>
                      </a:r>
                      <a:r>
                        <a:rPr lang="en-US" sz="1600">
                          <a:effectLst/>
                        </a:rPr>
                        <a:t>() </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Return the number of elements in the dataset. </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sz="1600" b="1">
                          <a:effectLst/>
                        </a:rPr>
                        <a:t>first</a:t>
                      </a:r>
                      <a:r>
                        <a:rPr lang="en-US" sz="1600">
                          <a:effectLst/>
                        </a:rPr>
                        <a:t>() </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Return the first element of the dataset (similar to take(1)). </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sz="1600" b="1">
                          <a:effectLst/>
                        </a:rPr>
                        <a:t>take</a:t>
                      </a:r>
                      <a:r>
                        <a:rPr lang="en-US" sz="1600">
                          <a:effectLst/>
                        </a:rPr>
                        <a:t>(</a:t>
                      </a:r>
                      <a:r>
                        <a:rPr lang="en-US" sz="1600" i="1">
                          <a:effectLst/>
                        </a:rPr>
                        <a:t>n</a:t>
                      </a:r>
                      <a:r>
                        <a:rPr lang="en-US" sz="1600">
                          <a:effectLst/>
                        </a:rPr>
                        <a:t>) </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dirty="0">
                          <a:effectLst/>
                        </a:rPr>
                        <a:t>Return an array with the first </a:t>
                      </a:r>
                      <a:r>
                        <a:rPr lang="en-US" sz="1600" i="1" dirty="0">
                          <a:effectLst/>
                        </a:rPr>
                        <a:t>n</a:t>
                      </a:r>
                      <a:r>
                        <a:rPr lang="en-US" sz="1600" dirty="0">
                          <a:effectLst/>
                        </a:rPr>
                        <a:t> elements of the dataset.</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5" name="Rectangle 4"/>
          <p:cNvSpPr/>
          <p:nvPr/>
        </p:nvSpPr>
        <p:spPr>
          <a:xfrm>
            <a:off x="574122" y="3251856"/>
            <a:ext cx="8111580" cy="523220"/>
          </a:xfrm>
          <a:prstGeom prst="rect">
            <a:avLst/>
          </a:prstGeom>
        </p:spPr>
        <p:txBody>
          <a:bodyPr wrap="square">
            <a:spAutoFit/>
          </a:bodyPr>
          <a:lstStyle/>
          <a:p>
            <a:pPr>
              <a:lnSpc>
                <a:spcPct val="200000"/>
              </a:lnSpc>
            </a:pPr>
            <a:r>
              <a:rPr lang="en-US" i="0" dirty="0" err="1" smtClean="0">
                <a:latin typeface="Consolas" charset="0"/>
                <a:ea typeface="Consolas" charset="0"/>
                <a:cs typeface="Consolas" charset="0"/>
              </a:rPr>
              <a:t>pairRDD.count</a:t>
            </a:r>
            <a:r>
              <a:rPr lang="en-US" i="0" dirty="0" smtClean="0">
                <a:latin typeface="Consolas" charset="0"/>
                <a:ea typeface="Consolas" charset="0"/>
                <a:cs typeface="Consolas" charset="0"/>
              </a:rPr>
              <a:t>()</a:t>
            </a:r>
            <a:endParaRPr lang="en-US" i="0" dirty="0">
              <a:latin typeface="Consolas" charset="0"/>
              <a:ea typeface="Consolas" charset="0"/>
              <a:cs typeface="Consolas"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90388620"/>
              </p:ext>
            </p:extLst>
          </p:nvPr>
        </p:nvGraphicFramePr>
        <p:xfrm>
          <a:off x="502682" y="4435396"/>
          <a:ext cx="8177946" cy="1318847"/>
        </p:xfrm>
        <a:graphic>
          <a:graphicData uri="http://schemas.openxmlformats.org/drawingml/2006/table">
            <a:tbl>
              <a:tblPr/>
              <a:tblGrid>
                <a:gridCol w="2891149"/>
                <a:gridCol w="5286797"/>
              </a:tblGrid>
              <a:tr h="638509">
                <a:tc>
                  <a:txBody>
                    <a:bodyPr/>
                    <a:lstStyle/>
                    <a:p>
                      <a:pPr algn="l" fontAlgn="t"/>
                      <a:r>
                        <a:rPr lang="en-US" sz="1600" b="1">
                          <a:effectLst/>
                        </a:rPr>
                        <a:t>saveAsTextFile</a:t>
                      </a:r>
                      <a:r>
                        <a:rPr lang="en-US" sz="1600">
                          <a:effectLst/>
                        </a:rPr>
                        <a:t>(</a:t>
                      </a:r>
                      <a:r>
                        <a:rPr lang="en-US" sz="1600" i="1">
                          <a:effectLst/>
                        </a:rPr>
                        <a:t>path</a:t>
                      </a:r>
                      <a:r>
                        <a:rPr lang="en-US" sz="1600">
                          <a:effectLst/>
                        </a:rPr>
                        <a:t>) </a:t>
                      </a:r>
                    </a:p>
                  </a:txBody>
                  <a:tcPr marL="30415" marR="30415" marT="30415" marB="3041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Write the elements of the dataset as a text file (or set of text files) in a given directory in the local </a:t>
                      </a:r>
                      <a:r>
                        <a:rPr lang="en-US" sz="1600" dirty="0" smtClean="0">
                          <a:effectLst/>
                        </a:rPr>
                        <a:t>filesystem</a:t>
                      </a:r>
                      <a:r>
                        <a:rPr lang="en-US" sz="1600" dirty="0">
                          <a:effectLst/>
                        </a:rPr>
                        <a:t> </a:t>
                      </a:r>
                    </a:p>
                  </a:txBody>
                  <a:tcPr marL="30415" marR="30415" marT="30415" marB="30415">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680338">
                <a:tc>
                  <a:txBody>
                    <a:bodyPr/>
                    <a:lstStyle/>
                    <a:p>
                      <a:pPr algn="l" fontAlgn="t"/>
                      <a:r>
                        <a:rPr lang="en-US" sz="1600" b="1" dirty="0" err="1">
                          <a:effectLst/>
                        </a:rPr>
                        <a:t>saveAsSequenceFile</a:t>
                      </a:r>
                      <a:r>
                        <a:rPr lang="en-US" sz="1600" dirty="0">
                          <a:effectLst/>
                        </a:rPr>
                        <a:t>(</a:t>
                      </a:r>
                      <a:r>
                        <a:rPr lang="en-US" sz="1600" i="1" dirty="0">
                          <a:effectLst/>
                        </a:rPr>
                        <a:t>path</a:t>
                      </a:r>
                      <a:r>
                        <a:rPr lang="en-US" sz="1600" dirty="0" smtClean="0">
                          <a:effectLst/>
                        </a:rPr>
                        <a:t>)</a:t>
                      </a:r>
                      <a:endParaRPr lang="en-US" sz="1600" dirty="0">
                        <a:effectLst/>
                      </a:endParaRPr>
                    </a:p>
                  </a:txBody>
                  <a:tcPr marL="30415" marR="30415" marT="30415" marB="30415">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dirty="0">
                          <a:effectLst/>
                        </a:rPr>
                        <a:t>Write the elements of the dataset as a Hadoop </a:t>
                      </a:r>
                      <a:r>
                        <a:rPr lang="en-US" sz="1600" dirty="0" err="1">
                          <a:effectLst/>
                        </a:rPr>
                        <a:t>SequenceFile</a:t>
                      </a:r>
                      <a:r>
                        <a:rPr lang="en-US" sz="1600" dirty="0">
                          <a:effectLst/>
                        </a:rPr>
                        <a:t> in a given path in the local </a:t>
                      </a:r>
                      <a:r>
                        <a:rPr lang="en-US" sz="1600" dirty="0" smtClean="0">
                          <a:effectLst/>
                        </a:rPr>
                        <a:t>filesystem</a:t>
                      </a:r>
                      <a:endParaRPr lang="en-US" sz="1600" dirty="0">
                        <a:effectLst/>
                      </a:endParaRPr>
                    </a:p>
                  </a:txBody>
                  <a:tcPr marL="30415" marR="30415" marT="30415" marB="30415">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75744828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5458499" y="3801306"/>
            <a:ext cx="1102532" cy="444642"/>
          </a:xfrm>
          <a:prstGeom prst="roundRect">
            <a:avLst/>
          </a:prstGeom>
          <a:solidFill>
            <a:schemeClr val="accent1">
              <a:lumMod val="60000"/>
              <a:lumOff val="40000"/>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5" name="Rounded Rectangle 4"/>
          <p:cNvSpPr/>
          <p:nvPr/>
        </p:nvSpPr>
        <p:spPr bwMode="auto">
          <a:xfrm>
            <a:off x="5471105" y="3209419"/>
            <a:ext cx="1102532" cy="444642"/>
          </a:xfrm>
          <a:prstGeom prst="roundRect">
            <a:avLst/>
          </a:prstGeom>
          <a:solidFill>
            <a:schemeClr val="accent1">
              <a:lumMod val="60000"/>
              <a:lumOff val="40000"/>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6" name="Rounded Rectangle 5"/>
          <p:cNvSpPr/>
          <p:nvPr/>
        </p:nvSpPr>
        <p:spPr bwMode="auto">
          <a:xfrm>
            <a:off x="5469478" y="2617186"/>
            <a:ext cx="1102532" cy="444642"/>
          </a:xfrm>
          <a:prstGeom prst="roundRect">
            <a:avLst/>
          </a:prstGeom>
          <a:solidFill>
            <a:schemeClr val="accent1">
              <a:lumMod val="60000"/>
              <a:lumOff val="40000"/>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7" name="Rounded Rectangle 6"/>
          <p:cNvSpPr/>
          <p:nvPr/>
        </p:nvSpPr>
        <p:spPr bwMode="auto">
          <a:xfrm>
            <a:off x="5477422" y="4393193"/>
            <a:ext cx="1102532" cy="444642"/>
          </a:xfrm>
          <a:prstGeom prst="roundRect">
            <a:avLst/>
          </a:prstGeom>
          <a:solidFill>
            <a:schemeClr val="accent1">
              <a:lumMod val="60000"/>
              <a:lumOff val="40000"/>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8" name="Rounded Rectangle 7"/>
          <p:cNvSpPr/>
          <p:nvPr/>
        </p:nvSpPr>
        <p:spPr bwMode="auto">
          <a:xfrm>
            <a:off x="3514579" y="4047324"/>
            <a:ext cx="802622" cy="840705"/>
          </a:xfrm>
          <a:prstGeom prst="roundRect">
            <a:avLst/>
          </a:prstGeom>
          <a:solidFill>
            <a:srgbClr val="FFC000">
              <a:alpha val="50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9" name="Rounded Rectangle 8"/>
          <p:cNvSpPr/>
          <p:nvPr/>
        </p:nvSpPr>
        <p:spPr bwMode="auto">
          <a:xfrm>
            <a:off x="4336405" y="3295868"/>
            <a:ext cx="802622" cy="840705"/>
          </a:xfrm>
          <a:prstGeom prst="roundRect">
            <a:avLst/>
          </a:prstGeom>
          <a:solidFill>
            <a:srgbClr val="FFC000">
              <a:alpha val="50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10" name="Title 1"/>
          <p:cNvSpPr>
            <a:spLocks noGrp="1"/>
          </p:cNvSpPr>
          <p:nvPr>
            <p:ph type="title"/>
          </p:nvPr>
        </p:nvSpPr>
        <p:spPr>
          <a:xfrm>
            <a:off x="152400" y="155248"/>
            <a:ext cx="8839200" cy="690159"/>
          </a:xfrm>
        </p:spPr>
        <p:txBody>
          <a:bodyPr/>
          <a:lstStyle/>
          <a:p>
            <a:r>
              <a:rPr lang="en-US" sz="3200" b="0" dirty="0" smtClean="0"/>
              <a:t>Word count with Spark</a:t>
            </a:r>
            <a:endParaRPr lang="en-US" sz="3200" dirty="0"/>
          </a:p>
        </p:txBody>
      </p:sp>
      <p:sp>
        <p:nvSpPr>
          <p:cNvPr id="11" name="Rounded Rectangle 10"/>
          <p:cNvSpPr/>
          <p:nvPr/>
        </p:nvSpPr>
        <p:spPr bwMode="auto">
          <a:xfrm>
            <a:off x="502808" y="3281825"/>
            <a:ext cx="1400336" cy="889284"/>
          </a:xfrm>
          <a:prstGeom prst="roundRect">
            <a:avLst/>
          </a:prstGeom>
          <a:solidFill>
            <a:schemeClr val="accent1">
              <a:lumMod val="60000"/>
              <a:lumOff val="40000"/>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12" name="TextBox 11"/>
          <p:cNvSpPr txBox="1"/>
          <p:nvPr/>
        </p:nvSpPr>
        <p:spPr>
          <a:xfrm>
            <a:off x="502808" y="3354668"/>
            <a:ext cx="1382737" cy="738664"/>
          </a:xfrm>
          <a:prstGeom prst="rect">
            <a:avLst/>
          </a:prstGeom>
          <a:noFill/>
        </p:spPr>
        <p:txBody>
          <a:bodyPr wrap="square" rtlCol="0">
            <a:spAutoFit/>
          </a:bodyPr>
          <a:lstStyle/>
          <a:p>
            <a:pPr algn="ctr"/>
            <a:r>
              <a:rPr lang="en-US" sz="1400" i="0" dirty="0" smtClean="0"/>
              <a:t>Car Car Cat </a:t>
            </a:r>
            <a:r>
              <a:rPr lang="en-US" sz="1400" i="0" dirty="0"/>
              <a:t>C</a:t>
            </a:r>
            <a:r>
              <a:rPr lang="en-US" sz="1400" i="0" dirty="0" smtClean="0"/>
              <a:t>at Deer Bear River Bear Cat</a:t>
            </a:r>
            <a:endParaRPr lang="en-US" sz="1400" i="0" dirty="0"/>
          </a:p>
        </p:txBody>
      </p:sp>
      <p:sp>
        <p:nvSpPr>
          <p:cNvPr id="13" name="TextBox 12"/>
          <p:cNvSpPr txBox="1"/>
          <p:nvPr/>
        </p:nvSpPr>
        <p:spPr>
          <a:xfrm>
            <a:off x="869754" y="2090116"/>
            <a:ext cx="815154" cy="338554"/>
          </a:xfrm>
          <a:prstGeom prst="rect">
            <a:avLst/>
          </a:prstGeom>
          <a:noFill/>
        </p:spPr>
        <p:txBody>
          <a:bodyPr wrap="square" rtlCol="0">
            <a:spAutoFit/>
          </a:bodyPr>
          <a:lstStyle/>
          <a:p>
            <a:r>
              <a:rPr lang="en-US" b="1" i="0" dirty="0" smtClean="0"/>
              <a:t>Input</a:t>
            </a:r>
            <a:endParaRPr lang="en-US" b="1" i="0" dirty="0"/>
          </a:p>
        </p:txBody>
      </p:sp>
      <p:sp>
        <p:nvSpPr>
          <p:cNvPr id="14" name="Rounded Rectangle 13"/>
          <p:cNvSpPr/>
          <p:nvPr/>
        </p:nvSpPr>
        <p:spPr bwMode="auto">
          <a:xfrm>
            <a:off x="2130264" y="2778191"/>
            <a:ext cx="1226935" cy="444642"/>
          </a:xfrm>
          <a:prstGeom prst="roundRect">
            <a:avLst/>
          </a:prstGeom>
          <a:solidFill>
            <a:schemeClr val="accent6">
              <a:lumMod val="40000"/>
              <a:lumOff val="60000"/>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15" name="Rectangle 14"/>
          <p:cNvSpPr/>
          <p:nvPr/>
        </p:nvSpPr>
        <p:spPr>
          <a:xfrm>
            <a:off x="2201704" y="2850998"/>
            <a:ext cx="1189749" cy="307777"/>
          </a:xfrm>
          <a:prstGeom prst="rect">
            <a:avLst/>
          </a:prstGeom>
        </p:spPr>
        <p:txBody>
          <a:bodyPr wrap="none">
            <a:spAutoFit/>
          </a:bodyPr>
          <a:lstStyle/>
          <a:p>
            <a:pPr algn="ctr"/>
            <a:r>
              <a:rPr lang="en-US" sz="1400" i="0" dirty="0"/>
              <a:t>Car Car Cat </a:t>
            </a:r>
          </a:p>
        </p:txBody>
      </p:sp>
      <p:sp>
        <p:nvSpPr>
          <p:cNvPr id="16" name="Rounded Rectangle 15"/>
          <p:cNvSpPr/>
          <p:nvPr/>
        </p:nvSpPr>
        <p:spPr bwMode="auto">
          <a:xfrm>
            <a:off x="2138768" y="3499212"/>
            <a:ext cx="1218432" cy="444642"/>
          </a:xfrm>
          <a:prstGeom prst="roundRect">
            <a:avLst/>
          </a:prstGeom>
          <a:solidFill>
            <a:schemeClr val="accent6">
              <a:lumMod val="40000"/>
              <a:lumOff val="60000"/>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17" name="Rounded Rectangle 16"/>
          <p:cNvSpPr/>
          <p:nvPr/>
        </p:nvSpPr>
        <p:spPr bwMode="auto">
          <a:xfrm>
            <a:off x="2130264" y="4250496"/>
            <a:ext cx="1226936" cy="444642"/>
          </a:xfrm>
          <a:prstGeom prst="roundRect">
            <a:avLst/>
          </a:prstGeom>
          <a:solidFill>
            <a:schemeClr val="accent6">
              <a:lumMod val="40000"/>
              <a:lumOff val="60000"/>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18" name="Rectangle 17"/>
          <p:cNvSpPr/>
          <p:nvPr/>
        </p:nvSpPr>
        <p:spPr>
          <a:xfrm>
            <a:off x="2086329" y="3567957"/>
            <a:ext cx="1343902" cy="307777"/>
          </a:xfrm>
          <a:prstGeom prst="rect">
            <a:avLst/>
          </a:prstGeom>
        </p:spPr>
        <p:txBody>
          <a:bodyPr wrap="square">
            <a:spAutoFit/>
          </a:bodyPr>
          <a:lstStyle/>
          <a:p>
            <a:r>
              <a:rPr lang="en-US" sz="1400" i="0" dirty="0" smtClean="0"/>
              <a:t>Cat </a:t>
            </a:r>
            <a:r>
              <a:rPr lang="en-US" sz="1400" i="0" dirty="0"/>
              <a:t>Deer Bear </a:t>
            </a:r>
            <a:endParaRPr lang="en-US" sz="1400" dirty="0"/>
          </a:p>
        </p:txBody>
      </p:sp>
      <p:sp>
        <p:nvSpPr>
          <p:cNvPr id="19" name="Rectangle 18"/>
          <p:cNvSpPr/>
          <p:nvPr/>
        </p:nvSpPr>
        <p:spPr>
          <a:xfrm>
            <a:off x="2098129" y="4322843"/>
            <a:ext cx="1338828" cy="307777"/>
          </a:xfrm>
          <a:prstGeom prst="rect">
            <a:avLst/>
          </a:prstGeom>
        </p:spPr>
        <p:txBody>
          <a:bodyPr wrap="none">
            <a:spAutoFit/>
          </a:bodyPr>
          <a:lstStyle/>
          <a:p>
            <a:pPr algn="ctr"/>
            <a:r>
              <a:rPr lang="en-US" sz="1400" i="0" dirty="0"/>
              <a:t>Deer </a:t>
            </a:r>
            <a:r>
              <a:rPr lang="en-US" sz="1400" i="0" dirty="0" smtClean="0"/>
              <a:t>Bear </a:t>
            </a:r>
            <a:r>
              <a:rPr lang="en-US" sz="1400" i="0" dirty="0" smtClean="0"/>
              <a:t>Cat</a:t>
            </a:r>
            <a:endParaRPr lang="en-US" sz="1400" i="0" dirty="0"/>
          </a:p>
        </p:txBody>
      </p:sp>
      <p:sp>
        <p:nvSpPr>
          <p:cNvPr id="20" name="TextBox 19"/>
          <p:cNvSpPr txBox="1"/>
          <p:nvPr/>
        </p:nvSpPr>
        <p:spPr>
          <a:xfrm>
            <a:off x="2201704" y="2093274"/>
            <a:ext cx="1017655" cy="338554"/>
          </a:xfrm>
          <a:prstGeom prst="rect">
            <a:avLst/>
          </a:prstGeom>
          <a:noFill/>
        </p:spPr>
        <p:txBody>
          <a:bodyPr wrap="square" rtlCol="0">
            <a:spAutoFit/>
          </a:bodyPr>
          <a:lstStyle/>
          <a:p>
            <a:r>
              <a:rPr lang="en-US" b="1" i="0" smtClean="0"/>
              <a:t>Splitting</a:t>
            </a:r>
            <a:endParaRPr lang="en-US" b="1" i="0" dirty="0"/>
          </a:p>
        </p:txBody>
      </p:sp>
      <p:sp>
        <p:nvSpPr>
          <p:cNvPr id="21" name="Rounded Rectangle 20"/>
          <p:cNvSpPr/>
          <p:nvPr/>
        </p:nvSpPr>
        <p:spPr bwMode="auto">
          <a:xfrm>
            <a:off x="3504366" y="2584767"/>
            <a:ext cx="802622" cy="840705"/>
          </a:xfrm>
          <a:prstGeom prst="roundRect">
            <a:avLst/>
          </a:prstGeom>
          <a:solidFill>
            <a:srgbClr val="FFC000">
              <a:alpha val="50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22" name="Rectangle 21"/>
          <p:cNvSpPr/>
          <p:nvPr/>
        </p:nvSpPr>
        <p:spPr>
          <a:xfrm>
            <a:off x="3555659" y="2638719"/>
            <a:ext cx="712054" cy="738664"/>
          </a:xfrm>
          <a:prstGeom prst="rect">
            <a:avLst/>
          </a:prstGeom>
        </p:spPr>
        <p:txBody>
          <a:bodyPr wrap="none">
            <a:spAutoFit/>
          </a:bodyPr>
          <a:lstStyle/>
          <a:p>
            <a:pPr algn="ctr"/>
            <a:r>
              <a:rPr lang="en-US" sz="1400" i="0" dirty="0"/>
              <a:t>Car,1</a:t>
            </a:r>
          </a:p>
          <a:p>
            <a:pPr algn="ctr"/>
            <a:r>
              <a:rPr lang="en-US" sz="1400" i="0" dirty="0" smtClean="0"/>
              <a:t>Car,1</a:t>
            </a:r>
          </a:p>
          <a:p>
            <a:pPr algn="ctr"/>
            <a:r>
              <a:rPr lang="en-US" sz="1400" i="0" dirty="0" smtClean="0"/>
              <a:t> Cat,1 </a:t>
            </a:r>
            <a:endParaRPr lang="en-US" sz="1400" i="0" dirty="0"/>
          </a:p>
        </p:txBody>
      </p:sp>
      <p:sp>
        <p:nvSpPr>
          <p:cNvPr id="23" name="Rectangle 22"/>
          <p:cNvSpPr/>
          <p:nvPr/>
        </p:nvSpPr>
        <p:spPr>
          <a:xfrm>
            <a:off x="4368080" y="3354860"/>
            <a:ext cx="801758" cy="738664"/>
          </a:xfrm>
          <a:prstGeom prst="rect">
            <a:avLst/>
          </a:prstGeom>
        </p:spPr>
        <p:txBody>
          <a:bodyPr wrap="none">
            <a:spAutoFit/>
          </a:bodyPr>
          <a:lstStyle/>
          <a:p>
            <a:pPr algn="ctr"/>
            <a:r>
              <a:rPr lang="en-US" sz="1400" i="0" dirty="0"/>
              <a:t>C</a:t>
            </a:r>
            <a:r>
              <a:rPr lang="en-US" sz="1400" i="0" dirty="0" smtClean="0"/>
              <a:t>at,1</a:t>
            </a:r>
          </a:p>
          <a:p>
            <a:pPr algn="ctr"/>
            <a:r>
              <a:rPr lang="en-US" sz="1400" i="0" dirty="0" smtClean="0"/>
              <a:t>Deer,1</a:t>
            </a:r>
          </a:p>
          <a:p>
            <a:pPr algn="ctr"/>
            <a:r>
              <a:rPr lang="en-US" sz="1400" i="0" dirty="0" smtClean="0"/>
              <a:t> Bear,1 </a:t>
            </a:r>
            <a:endParaRPr lang="en-US" sz="1400" dirty="0"/>
          </a:p>
        </p:txBody>
      </p:sp>
      <p:sp>
        <p:nvSpPr>
          <p:cNvPr id="24" name="Rectangle 23"/>
          <p:cNvSpPr/>
          <p:nvPr/>
        </p:nvSpPr>
        <p:spPr>
          <a:xfrm>
            <a:off x="3587335" y="4096423"/>
            <a:ext cx="711990" cy="738664"/>
          </a:xfrm>
          <a:prstGeom prst="rect">
            <a:avLst/>
          </a:prstGeom>
        </p:spPr>
        <p:txBody>
          <a:bodyPr wrap="none">
            <a:spAutoFit/>
          </a:bodyPr>
          <a:lstStyle/>
          <a:p>
            <a:pPr algn="ctr"/>
            <a:r>
              <a:rPr lang="en-US" sz="1400" i="0" dirty="0" smtClean="0"/>
              <a:t>Deer,1</a:t>
            </a:r>
          </a:p>
          <a:p>
            <a:pPr algn="ctr"/>
            <a:r>
              <a:rPr lang="en-US" sz="1400" i="0" dirty="0" smtClean="0"/>
              <a:t>Bear,1</a:t>
            </a:r>
          </a:p>
          <a:p>
            <a:pPr algn="ctr"/>
            <a:r>
              <a:rPr lang="en-US" sz="1400" i="0" dirty="0" smtClean="0"/>
              <a:t>Cat,1</a:t>
            </a:r>
            <a:endParaRPr lang="en-US" sz="1400" i="0" dirty="0"/>
          </a:p>
        </p:txBody>
      </p:sp>
      <p:sp>
        <p:nvSpPr>
          <p:cNvPr id="25" name="TextBox 24"/>
          <p:cNvSpPr txBox="1"/>
          <p:nvPr/>
        </p:nvSpPr>
        <p:spPr>
          <a:xfrm>
            <a:off x="3786674" y="2092597"/>
            <a:ext cx="1259056" cy="338554"/>
          </a:xfrm>
          <a:prstGeom prst="rect">
            <a:avLst/>
          </a:prstGeom>
          <a:noFill/>
        </p:spPr>
        <p:txBody>
          <a:bodyPr wrap="square" rtlCol="0">
            <a:spAutoFit/>
          </a:bodyPr>
          <a:lstStyle/>
          <a:p>
            <a:r>
              <a:rPr lang="en-US" b="1" i="0" dirty="0" smtClean="0"/>
              <a:t>Mapping</a:t>
            </a:r>
            <a:endParaRPr lang="en-US" b="1" i="0" dirty="0"/>
          </a:p>
        </p:txBody>
      </p:sp>
      <p:cxnSp>
        <p:nvCxnSpPr>
          <p:cNvPr id="26" name="Straight Arrow Connector 25"/>
          <p:cNvCxnSpPr>
            <a:stCxn id="13" idx="3"/>
            <a:endCxn id="16" idx="1"/>
          </p:cNvCxnSpPr>
          <p:nvPr/>
        </p:nvCxnSpPr>
        <p:spPr bwMode="auto">
          <a:xfrm flipV="1">
            <a:off x="1903144" y="3000512"/>
            <a:ext cx="227120" cy="7259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27" name="Straight Arrow Connector 26"/>
          <p:cNvCxnSpPr>
            <a:stCxn id="13" idx="3"/>
            <a:endCxn id="18" idx="1"/>
          </p:cNvCxnSpPr>
          <p:nvPr/>
        </p:nvCxnSpPr>
        <p:spPr bwMode="auto">
          <a:xfrm flipV="1">
            <a:off x="1903144" y="3721533"/>
            <a:ext cx="235624" cy="49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28" name="Straight Arrow Connector 27"/>
          <p:cNvCxnSpPr>
            <a:stCxn id="13" idx="3"/>
            <a:endCxn id="19" idx="1"/>
          </p:cNvCxnSpPr>
          <p:nvPr/>
        </p:nvCxnSpPr>
        <p:spPr bwMode="auto">
          <a:xfrm>
            <a:off x="1903144" y="3726467"/>
            <a:ext cx="227120" cy="7463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29" name="Straight Arrow Connector 28"/>
          <p:cNvCxnSpPr>
            <a:stCxn id="16" idx="3"/>
            <a:endCxn id="23" idx="1"/>
          </p:cNvCxnSpPr>
          <p:nvPr/>
        </p:nvCxnSpPr>
        <p:spPr bwMode="auto">
          <a:xfrm>
            <a:off x="3357199" y="3000512"/>
            <a:ext cx="147167" cy="46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30" name="Straight Arrow Connector 29"/>
          <p:cNvCxnSpPr>
            <a:stCxn id="18" idx="3"/>
            <a:endCxn id="30" idx="1"/>
          </p:cNvCxnSpPr>
          <p:nvPr/>
        </p:nvCxnSpPr>
        <p:spPr bwMode="auto">
          <a:xfrm flipV="1">
            <a:off x="3357200" y="3716221"/>
            <a:ext cx="979205" cy="53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31" name="Straight Arrow Connector 30"/>
          <p:cNvCxnSpPr>
            <a:stCxn id="19" idx="3"/>
            <a:endCxn id="31" idx="1"/>
          </p:cNvCxnSpPr>
          <p:nvPr/>
        </p:nvCxnSpPr>
        <p:spPr bwMode="auto">
          <a:xfrm flipV="1">
            <a:off x="3357200" y="4467677"/>
            <a:ext cx="157379" cy="51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sp>
        <p:nvSpPr>
          <p:cNvPr id="32" name="Rectangle 31"/>
          <p:cNvSpPr/>
          <p:nvPr/>
        </p:nvSpPr>
        <p:spPr>
          <a:xfrm>
            <a:off x="5607974" y="2685193"/>
            <a:ext cx="840295" cy="307777"/>
          </a:xfrm>
          <a:prstGeom prst="rect">
            <a:avLst/>
          </a:prstGeom>
        </p:spPr>
        <p:txBody>
          <a:bodyPr wrap="none">
            <a:spAutoFit/>
          </a:bodyPr>
          <a:lstStyle/>
          <a:p>
            <a:pPr algn="ctr"/>
            <a:r>
              <a:rPr lang="en-US" sz="1400" i="0" dirty="0" smtClean="0"/>
              <a:t>Car(1,1)</a:t>
            </a:r>
            <a:endParaRPr lang="en-US" sz="1400" i="0" dirty="0"/>
          </a:p>
        </p:txBody>
      </p:sp>
      <p:sp>
        <p:nvSpPr>
          <p:cNvPr id="33" name="Rectangle 32"/>
          <p:cNvSpPr/>
          <p:nvPr/>
        </p:nvSpPr>
        <p:spPr>
          <a:xfrm>
            <a:off x="5566502" y="3289216"/>
            <a:ext cx="979755" cy="307777"/>
          </a:xfrm>
          <a:prstGeom prst="rect">
            <a:avLst/>
          </a:prstGeom>
        </p:spPr>
        <p:txBody>
          <a:bodyPr wrap="none">
            <a:spAutoFit/>
          </a:bodyPr>
          <a:lstStyle/>
          <a:p>
            <a:pPr algn="ctr"/>
            <a:r>
              <a:rPr lang="en-US" sz="1400" i="0" dirty="0" smtClean="0"/>
              <a:t>Cat(1,1,1)</a:t>
            </a:r>
            <a:endParaRPr lang="en-US" sz="1400" i="0" dirty="0"/>
          </a:p>
        </p:txBody>
      </p:sp>
      <p:sp>
        <p:nvSpPr>
          <p:cNvPr id="34" name="Rectangle 33"/>
          <p:cNvSpPr/>
          <p:nvPr/>
        </p:nvSpPr>
        <p:spPr>
          <a:xfrm>
            <a:off x="5584168" y="4452578"/>
            <a:ext cx="939681" cy="307777"/>
          </a:xfrm>
          <a:prstGeom prst="rect">
            <a:avLst/>
          </a:prstGeom>
        </p:spPr>
        <p:txBody>
          <a:bodyPr wrap="none">
            <a:spAutoFit/>
          </a:bodyPr>
          <a:lstStyle/>
          <a:p>
            <a:pPr algn="ctr"/>
            <a:r>
              <a:rPr lang="en-US" sz="1400" i="0" dirty="0" smtClean="0"/>
              <a:t>Deer(1,1)</a:t>
            </a:r>
            <a:endParaRPr lang="en-US" sz="1400" i="0" dirty="0"/>
          </a:p>
        </p:txBody>
      </p:sp>
      <p:sp>
        <p:nvSpPr>
          <p:cNvPr id="35" name="Rectangle 34"/>
          <p:cNvSpPr/>
          <p:nvPr/>
        </p:nvSpPr>
        <p:spPr>
          <a:xfrm>
            <a:off x="5559879" y="3878047"/>
            <a:ext cx="930062" cy="307777"/>
          </a:xfrm>
          <a:prstGeom prst="rect">
            <a:avLst/>
          </a:prstGeom>
        </p:spPr>
        <p:txBody>
          <a:bodyPr wrap="none">
            <a:spAutoFit/>
          </a:bodyPr>
          <a:lstStyle/>
          <a:p>
            <a:pPr algn="ctr"/>
            <a:r>
              <a:rPr lang="en-US" sz="1400" i="0" dirty="0" smtClean="0"/>
              <a:t>Bear(1,1)</a:t>
            </a:r>
            <a:endParaRPr lang="en-US" sz="1400" i="0" dirty="0"/>
          </a:p>
        </p:txBody>
      </p:sp>
      <p:cxnSp>
        <p:nvCxnSpPr>
          <p:cNvPr id="36" name="Elbow Connector 35"/>
          <p:cNvCxnSpPr>
            <a:stCxn id="23" idx="3"/>
            <a:endCxn id="52" idx="1"/>
          </p:cNvCxnSpPr>
          <p:nvPr/>
        </p:nvCxnSpPr>
        <p:spPr bwMode="auto">
          <a:xfrm flipV="1">
            <a:off x="4306988" y="2839507"/>
            <a:ext cx="1162490" cy="165613"/>
          </a:xfrm>
          <a:prstGeom prst="bentConnector3">
            <a:avLst>
              <a:gd name="adj1" fmla="val 7830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37" name="Elbow Connector 36"/>
          <p:cNvCxnSpPr>
            <a:stCxn id="23" idx="3"/>
            <a:endCxn id="51" idx="1"/>
          </p:cNvCxnSpPr>
          <p:nvPr/>
        </p:nvCxnSpPr>
        <p:spPr bwMode="auto">
          <a:xfrm>
            <a:off x="4306988" y="3005120"/>
            <a:ext cx="1164117" cy="426620"/>
          </a:xfrm>
          <a:prstGeom prst="bentConnector3">
            <a:avLst>
              <a:gd name="adj1" fmla="val 78129"/>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38" name="Elbow Connector 37"/>
          <p:cNvCxnSpPr>
            <a:stCxn id="30" idx="3"/>
            <a:endCxn id="51" idx="1"/>
          </p:cNvCxnSpPr>
          <p:nvPr/>
        </p:nvCxnSpPr>
        <p:spPr bwMode="auto">
          <a:xfrm flipV="1">
            <a:off x="5139027" y="3431740"/>
            <a:ext cx="332078" cy="284481"/>
          </a:xfrm>
          <a:prstGeom prst="bentConnector3">
            <a:avLst>
              <a:gd name="adj1" fmla="val 2355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39" name="Elbow Connector 38"/>
          <p:cNvCxnSpPr>
            <a:stCxn id="30" idx="3"/>
            <a:endCxn id="50" idx="1"/>
          </p:cNvCxnSpPr>
          <p:nvPr/>
        </p:nvCxnSpPr>
        <p:spPr bwMode="auto">
          <a:xfrm>
            <a:off x="5139027" y="3716221"/>
            <a:ext cx="319472" cy="307406"/>
          </a:xfrm>
          <a:prstGeom prst="bentConnector3">
            <a:avLst>
              <a:gd name="adj1" fmla="val 2475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40" name="Elbow Connector 39"/>
          <p:cNvCxnSpPr>
            <a:stCxn id="30" idx="3"/>
            <a:endCxn id="44" idx="1"/>
          </p:cNvCxnSpPr>
          <p:nvPr/>
        </p:nvCxnSpPr>
        <p:spPr bwMode="auto">
          <a:xfrm>
            <a:off x="5139027" y="3716221"/>
            <a:ext cx="338395" cy="899293"/>
          </a:xfrm>
          <a:prstGeom prst="bentConnector3">
            <a:avLst>
              <a:gd name="adj1" fmla="val 2404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41" name="Elbow Connector 40"/>
          <p:cNvCxnSpPr>
            <a:stCxn id="31" idx="3"/>
            <a:endCxn id="51" idx="1"/>
          </p:cNvCxnSpPr>
          <p:nvPr/>
        </p:nvCxnSpPr>
        <p:spPr bwMode="auto">
          <a:xfrm flipV="1">
            <a:off x="4317201" y="3431740"/>
            <a:ext cx="1153904" cy="1035937"/>
          </a:xfrm>
          <a:prstGeom prst="bentConnector3">
            <a:avLst>
              <a:gd name="adj1" fmla="val 7811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sp>
        <p:nvSpPr>
          <p:cNvPr id="42" name="TextBox 41"/>
          <p:cNvSpPr txBox="1"/>
          <p:nvPr/>
        </p:nvSpPr>
        <p:spPr>
          <a:xfrm>
            <a:off x="5446559" y="2093274"/>
            <a:ext cx="1259056" cy="338554"/>
          </a:xfrm>
          <a:prstGeom prst="rect">
            <a:avLst/>
          </a:prstGeom>
          <a:noFill/>
        </p:spPr>
        <p:txBody>
          <a:bodyPr wrap="square" rtlCol="0">
            <a:spAutoFit/>
          </a:bodyPr>
          <a:lstStyle/>
          <a:p>
            <a:r>
              <a:rPr lang="en-US" b="1" i="0" dirty="0" smtClean="0"/>
              <a:t>Shuffling</a:t>
            </a:r>
            <a:endParaRPr lang="en-US" b="1" i="0" dirty="0"/>
          </a:p>
        </p:txBody>
      </p:sp>
      <p:sp>
        <p:nvSpPr>
          <p:cNvPr id="43" name="Rounded Rectangle 42"/>
          <p:cNvSpPr/>
          <p:nvPr/>
        </p:nvSpPr>
        <p:spPr bwMode="auto">
          <a:xfrm>
            <a:off x="6743572" y="2615640"/>
            <a:ext cx="711533" cy="444642"/>
          </a:xfrm>
          <a:prstGeom prst="roundRect">
            <a:avLst/>
          </a:prstGeom>
          <a:solidFill>
            <a:srgbClr val="008080">
              <a:alpha val="2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44" name="Rounded Rectangle 43"/>
          <p:cNvSpPr/>
          <p:nvPr/>
        </p:nvSpPr>
        <p:spPr bwMode="auto">
          <a:xfrm>
            <a:off x="6743572" y="3209418"/>
            <a:ext cx="711533" cy="444642"/>
          </a:xfrm>
          <a:prstGeom prst="roundRect">
            <a:avLst/>
          </a:prstGeom>
          <a:solidFill>
            <a:srgbClr val="008080">
              <a:alpha val="2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45" name="Rounded Rectangle 44"/>
          <p:cNvSpPr/>
          <p:nvPr/>
        </p:nvSpPr>
        <p:spPr bwMode="auto">
          <a:xfrm>
            <a:off x="6748479" y="3796365"/>
            <a:ext cx="706626" cy="444642"/>
          </a:xfrm>
          <a:prstGeom prst="roundRect">
            <a:avLst/>
          </a:prstGeom>
          <a:solidFill>
            <a:srgbClr val="008080">
              <a:alpha val="2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46" name="Rounded Rectangle 45"/>
          <p:cNvSpPr/>
          <p:nvPr/>
        </p:nvSpPr>
        <p:spPr bwMode="auto">
          <a:xfrm>
            <a:off x="6749601" y="4393193"/>
            <a:ext cx="705504" cy="444642"/>
          </a:xfrm>
          <a:prstGeom prst="roundRect">
            <a:avLst/>
          </a:prstGeom>
          <a:solidFill>
            <a:srgbClr val="008080">
              <a:alpha val="25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47" name="Rectangle 46"/>
          <p:cNvSpPr/>
          <p:nvPr/>
        </p:nvSpPr>
        <p:spPr>
          <a:xfrm>
            <a:off x="6813924" y="2693423"/>
            <a:ext cx="612605" cy="307777"/>
          </a:xfrm>
          <a:prstGeom prst="rect">
            <a:avLst/>
          </a:prstGeom>
        </p:spPr>
        <p:txBody>
          <a:bodyPr wrap="none">
            <a:spAutoFit/>
          </a:bodyPr>
          <a:lstStyle/>
          <a:p>
            <a:pPr algn="ctr"/>
            <a:r>
              <a:rPr lang="en-US" sz="1400" i="0" dirty="0" smtClean="0"/>
              <a:t>Car,2</a:t>
            </a:r>
            <a:endParaRPr lang="en-US" sz="1400" i="0" dirty="0"/>
          </a:p>
        </p:txBody>
      </p:sp>
      <p:sp>
        <p:nvSpPr>
          <p:cNvPr id="48" name="Rectangle 47"/>
          <p:cNvSpPr/>
          <p:nvPr/>
        </p:nvSpPr>
        <p:spPr>
          <a:xfrm>
            <a:off x="6743114" y="4473484"/>
            <a:ext cx="711991" cy="307777"/>
          </a:xfrm>
          <a:prstGeom prst="rect">
            <a:avLst/>
          </a:prstGeom>
        </p:spPr>
        <p:txBody>
          <a:bodyPr wrap="none">
            <a:spAutoFit/>
          </a:bodyPr>
          <a:lstStyle/>
          <a:p>
            <a:pPr algn="ctr"/>
            <a:r>
              <a:rPr lang="en-US" sz="1400" i="0" smtClean="0"/>
              <a:t>Deer,2</a:t>
            </a:r>
            <a:endParaRPr lang="en-US" sz="1400" i="0" dirty="0"/>
          </a:p>
        </p:txBody>
      </p:sp>
      <p:sp>
        <p:nvSpPr>
          <p:cNvPr id="49" name="Rectangle 48"/>
          <p:cNvSpPr/>
          <p:nvPr/>
        </p:nvSpPr>
        <p:spPr>
          <a:xfrm>
            <a:off x="6815741" y="3295868"/>
            <a:ext cx="612668" cy="307777"/>
          </a:xfrm>
          <a:prstGeom prst="rect">
            <a:avLst/>
          </a:prstGeom>
        </p:spPr>
        <p:txBody>
          <a:bodyPr wrap="none">
            <a:spAutoFit/>
          </a:bodyPr>
          <a:lstStyle/>
          <a:p>
            <a:pPr algn="ctr"/>
            <a:r>
              <a:rPr lang="en-US" sz="1400" i="0" dirty="0" smtClean="0"/>
              <a:t>Cat,3</a:t>
            </a:r>
            <a:endParaRPr lang="en-US" sz="1400" i="0" dirty="0"/>
          </a:p>
        </p:txBody>
      </p:sp>
      <p:sp>
        <p:nvSpPr>
          <p:cNvPr id="50" name="Rectangle 49"/>
          <p:cNvSpPr/>
          <p:nvPr/>
        </p:nvSpPr>
        <p:spPr>
          <a:xfrm>
            <a:off x="6762364" y="3858090"/>
            <a:ext cx="702373" cy="307777"/>
          </a:xfrm>
          <a:prstGeom prst="rect">
            <a:avLst/>
          </a:prstGeom>
        </p:spPr>
        <p:txBody>
          <a:bodyPr wrap="none">
            <a:spAutoFit/>
          </a:bodyPr>
          <a:lstStyle/>
          <a:p>
            <a:pPr algn="ctr"/>
            <a:r>
              <a:rPr lang="en-US" sz="1400" i="0" smtClean="0"/>
              <a:t>Bear,2</a:t>
            </a:r>
            <a:endParaRPr lang="en-US" sz="1400" i="0" dirty="0"/>
          </a:p>
        </p:txBody>
      </p:sp>
      <p:sp>
        <p:nvSpPr>
          <p:cNvPr id="51" name="TextBox 50"/>
          <p:cNvSpPr txBox="1"/>
          <p:nvPr/>
        </p:nvSpPr>
        <p:spPr>
          <a:xfrm>
            <a:off x="6534106" y="2090116"/>
            <a:ext cx="1259056" cy="338554"/>
          </a:xfrm>
          <a:prstGeom prst="rect">
            <a:avLst/>
          </a:prstGeom>
          <a:noFill/>
        </p:spPr>
        <p:txBody>
          <a:bodyPr wrap="square" rtlCol="0">
            <a:spAutoFit/>
          </a:bodyPr>
          <a:lstStyle/>
          <a:p>
            <a:r>
              <a:rPr lang="en-US" b="1" i="0" smtClean="0"/>
              <a:t>Reducing</a:t>
            </a:r>
            <a:endParaRPr lang="en-US" b="1" i="0" dirty="0"/>
          </a:p>
        </p:txBody>
      </p:sp>
      <p:cxnSp>
        <p:nvCxnSpPr>
          <p:cNvPr id="52" name="Straight Arrow Connector 51"/>
          <p:cNvCxnSpPr>
            <a:stCxn id="52" idx="3"/>
          </p:cNvCxnSpPr>
          <p:nvPr/>
        </p:nvCxnSpPr>
        <p:spPr bwMode="auto">
          <a:xfrm flipV="1">
            <a:off x="6572010" y="2837961"/>
            <a:ext cx="171562" cy="15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53" name="Straight Arrow Connector 52"/>
          <p:cNvCxnSpPr>
            <a:stCxn id="51" idx="3"/>
          </p:cNvCxnSpPr>
          <p:nvPr/>
        </p:nvCxnSpPr>
        <p:spPr bwMode="auto">
          <a:xfrm flipV="1">
            <a:off x="6573637" y="3431739"/>
            <a:ext cx="169935"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54" name="Straight Arrow Connector 53"/>
          <p:cNvCxnSpPr>
            <a:stCxn id="50" idx="3"/>
          </p:cNvCxnSpPr>
          <p:nvPr/>
        </p:nvCxnSpPr>
        <p:spPr bwMode="auto">
          <a:xfrm flipV="1">
            <a:off x="6561031" y="4018686"/>
            <a:ext cx="187448" cy="49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55" name="Straight Arrow Connector 54"/>
          <p:cNvCxnSpPr>
            <a:stCxn id="44" idx="3"/>
          </p:cNvCxnSpPr>
          <p:nvPr/>
        </p:nvCxnSpPr>
        <p:spPr bwMode="auto">
          <a:xfrm>
            <a:off x="6579954" y="4615514"/>
            <a:ext cx="16964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sp>
        <p:nvSpPr>
          <p:cNvPr id="56" name="Rounded Rectangle 55"/>
          <p:cNvSpPr/>
          <p:nvPr/>
        </p:nvSpPr>
        <p:spPr bwMode="auto">
          <a:xfrm>
            <a:off x="7762974" y="3247289"/>
            <a:ext cx="872733" cy="993718"/>
          </a:xfrm>
          <a:prstGeom prst="roundRect">
            <a:avLst/>
          </a:prstGeom>
          <a:solidFill>
            <a:schemeClr val="accent1">
              <a:lumMod val="60000"/>
              <a:lumOff val="40000"/>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57" name="Rectangle 56"/>
          <p:cNvSpPr/>
          <p:nvPr/>
        </p:nvSpPr>
        <p:spPr>
          <a:xfrm>
            <a:off x="7845711" y="3278914"/>
            <a:ext cx="711990" cy="954107"/>
          </a:xfrm>
          <a:prstGeom prst="rect">
            <a:avLst/>
          </a:prstGeom>
        </p:spPr>
        <p:txBody>
          <a:bodyPr wrap="none">
            <a:spAutoFit/>
          </a:bodyPr>
          <a:lstStyle/>
          <a:p>
            <a:pPr algn="ctr"/>
            <a:r>
              <a:rPr lang="en-US" sz="1400" i="0" dirty="0" smtClean="0"/>
              <a:t>Car,2</a:t>
            </a:r>
            <a:endParaRPr lang="en-US" sz="1400" i="0" dirty="0" smtClean="0"/>
          </a:p>
          <a:p>
            <a:pPr algn="ctr"/>
            <a:r>
              <a:rPr lang="en-US" sz="1400" i="0" dirty="0" smtClean="0"/>
              <a:t>Cat,3</a:t>
            </a:r>
            <a:endParaRPr lang="en-US" sz="1400" i="0" dirty="0" smtClean="0"/>
          </a:p>
          <a:p>
            <a:pPr algn="ctr"/>
            <a:r>
              <a:rPr lang="en-US" sz="1400" i="0" dirty="0" smtClean="0"/>
              <a:t>Bear,2</a:t>
            </a:r>
          </a:p>
          <a:p>
            <a:pPr algn="ctr"/>
            <a:r>
              <a:rPr lang="en-US" sz="1400" i="0" dirty="0" smtClean="0"/>
              <a:t>Deer,3</a:t>
            </a:r>
            <a:endParaRPr lang="en-US" sz="1400" i="0" dirty="0"/>
          </a:p>
        </p:txBody>
      </p:sp>
      <p:sp>
        <p:nvSpPr>
          <p:cNvPr id="58" name="TextBox 57"/>
          <p:cNvSpPr txBox="1"/>
          <p:nvPr/>
        </p:nvSpPr>
        <p:spPr>
          <a:xfrm>
            <a:off x="7578789" y="2082031"/>
            <a:ext cx="1259056" cy="584775"/>
          </a:xfrm>
          <a:prstGeom prst="rect">
            <a:avLst/>
          </a:prstGeom>
          <a:noFill/>
        </p:spPr>
        <p:txBody>
          <a:bodyPr wrap="square" rtlCol="0">
            <a:spAutoFit/>
          </a:bodyPr>
          <a:lstStyle/>
          <a:p>
            <a:pPr algn="ctr"/>
            <a:r>
              <a:rPr lang="en-US" b="1" i="0" dirty="0" smtClean="0"/>
              <a:t>Final</a:t>
            </a:r>
          </a:p>
          <a:p>
            <a:pPr algn="ctr"/>
            <a:r>
              <a:rPr lang="en-US" b="1" i="0" dirty="0" smtClean="0"/>
              <a:t>Result</a:t>
            </a:r>
            <a:endParaRPr lang="en-US" b="1" i="0" dirty="0"/>
          </a:p>
        </p:txBody>
      </p:sp>
      <p:cxnSp>
        <p:nvCxnSpPr>
          <p:cNvPr id="59" name="Straight Arrow Connector 58"/>
          <p:cNvCxnSpPr/>
          <p:nvPr/>
        </p:nvCxnSpPr>
        <p:spPr bwMode="auto">
          <a:xfrm>
            <a:off x="7455105" y="2837961"/>
            <a:ext cx="307869" cy="90618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60" name="Straight Arrow Connector 59"/>
          <p:cNvCxnSpPr/>
          <p:nvPr/>
        </p:nvCxnSpPr>
        <p:spPr bwMode="auto">
          <a:xfrm>
            <a:off x="7455105" y="3431739"/>
            <a:ext cx="307869" cy="3124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61" name="Straight Arrow Connector 60"/>
          <p:cNvCxnSpPr/>
          <p:nvPr/>
        </p:nvCxnSpPr>
        <p:spPr bwMode="auto">
          <a:xfrm flipV="1">
            <a:off x="7455105" y="3744148"/>
            <a:ext cx="307869" cy="27453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cxnSp>
        <p:nvCxnSpPr>
          <p:cNvPr id="62" name="Straight Arrow Connector 61"/>
          <p:cNvCxnSpPr/>
          <p:nvPr/>
        </p:nvCxnSpPr>
        <p:spPr bwMode="auto">
          <a:xfrm flipV="1">
            <a:off x="7455105" y="3744148"/>
            <a:ext cx="307869" cy="8713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sp>
        <p:nvSpPr>
          <p:cNvPr id="63" name="TextBox 62"/>
          <p:cNvSpPr txBox="1"/>
          <p:nvPr/>
        </p:nvSpPr>
        <p:spPr>
          <a:xfrm>
            <a:off x="453210" y="944135"/>
            <a:ext cx="4610139" cy="338554"/>
          </a:xfrm>
          <a:prstGeom prst="rect">
            <a:avLst/>
          </a:prstGeom>
          <a:noFill/>
        </p:spPr>
        <p:txBody>
          <a:bodyPr wrap="square" rtlCol="0">
            <a:spAutoFit/>
          </a:bodyPr>
          <a:lstStyle/>
          <a:p>
            <a:r>
              <a:rPr lang="en-US" i="0" dirty="0" smtClean="0"/>
              <a:t>The overall word count process:</a:t>
            </a:r>
            <a:endParaRPr lang="en-US" i="0" dirty="0"/>
          </a:p>
        </p:txBody>
      </p:sp>
      <p:sp>
        <p:nvSpPr>
          <p:cNvPr id="64" name="Rectangle 63"/>
          <p:cNvSpPr/>
          <p:nvPr/>
        </p:nvSpPr>
        <p:spPr>
          <a:xfrm>
            <a:off x="835314" y="5236954"/>
            <a:ext cx="3736686" cy="338554"/>
          </a:xfrm>
          <a:prstGeom prst="rect">
            <a:avLst/>
          </a:prstGeom>
        </p:spPr>
        <p:txBody>
          <a:bodyPr wrap="square">
            <a:spAutoFit/>
          </a:bodyPr>
          <a:lstStyle/>
          <a:p>
            <a:r>
              <a:rPr lang="en-US" i="0" dirty="0" err="1" smtClean="0">
                <a:solidFill>
                  <a:srgbClr val="7E504F"/>
                </a:solidFill>
                <a:latin typeface="Consolas" charset="0"/>
                <a:ea typeface="Consolas" charset="0"/>
                <a:cs typeface="Consolas" charset="0"/>
              </a:rPr>
              <a:t>rdd</a:t>
            </a:r>
            <a:r>
              <a:rPr lang="en-US" i="0" dirty="0" smtClean="0">
                <a:latin typeface="Consolas" charset="0"/>
                <a:ea typeface="Consolas" charset="0"/>
                <a:cs typeface="Consolas" charset="0"/>
              </a:rPr>
              <a:t> </a:t>
            </a:r>
            <a:r>
              <a:rPr lang="en-US" i="0" dirty="0">
                <a:latin typeface="Consolas" charset="0"/>
                <a:ea typeface="Consolas" charset="0"/>
                <a:cs typeface="Consolas" charset="0"/>
              </a:rPr>
              <a:t>= </a:t>
            </a:r>
            <a:r>
              <a:rPr lang="en-US" i="0" dirty="0" err="1" smtClean="0">
                <a:solidFill>
                  <a:srgbClr val="7E504F"/>
                </a:solidFill>
                <a:latin typeface="Consolas" charset="0"/>
                <a:ea typeface="Consolas" charset="0"/>
                <a:cs typeface="Consolas" charset="0"/>
              </a:rPr>
              <a:t>sc</a:t>
            </a:r>
            <a:r>
              <a:rPr lang="en-US" i="0" dirty="0" err="1" smtClean="0">
                <a:latin typeface="Consolas" charset="0"/>
                <a:ea typeface="Consolas" charset="0"/>
                <a:cs typeface="Consolas" charset="0"/>
              </a:rPr>
              <a:t>.parallelize</a:t>
            </a:r>
            <a:r>
              <a:rPr lang="en-US" i="0" dirty="0" smtClean="0">
                <a:latin typeface="Consolas" charset="0"/>
                <a:ea typeface="Consolas" charset="0"/>
                <a:cs typeface="Consolas" charset="0"/>
              </a:rPr>
              <a:t>(data)</a:t>
            </a:r>
            <a:endParaRPr lang="en-US" i="0" dirty="0">
              <a:effectLst/>
              <a:latin typeface="Consolas" charset="0"/>
              <a:ea typeface="Consolas" charset="0"/>
              <a:cs typeface="Consolas" charset="0"/>
            </a:endParaRPr>
          </a:p>
        </p:txBody>
      </p:sp>
      <p:sp>
        <p:nvSpPr>
          <p:cNvPr id="65" name="Rectangle 64"/>
          <p:cNvSpPr/>
          <p:nvPr/>
        </p:nvSpPr>
        <p:spPr>
          <a:xfrm>
            <a:off x="3137959" y="1426029"/>
            <a:ext cx="2997370" cy="338554"/>
          </a:xfrm>
          <a:prstGeom prst="rect">
            <a:avLst/>
          </a:prstGeom>
        </p:spPr>
        <p:txBody>
          <a:bodyPr wrap="square">
            <a:spAutoFit/>
          </a:bodyPr>
          <a:lstStyle/>
          <a:p>
            <a:r>
              <a:rPr lang="en-US" i="0" dirty="0" err="1" smtClean="0">
                <a:solidFill>
                  <a:srgbClr val="7E504F"/>
                </a:solidFill>
                <a:latin typeface="Consolas" charset="0"/>
                <a:ea typeface="Consolas" charset="0"/>
                <a:cs typeface="Consolas" charset="0"/>
              </a:rPr>
              <a:t>pairRdd</a:t>
            </a:r>
            <a:r>
              <a:rPr lang="en-US" i="0" dirty="0" smtClean="0">
                <a:latin typeface="Consolas" charset="0"/>
                <a:ea typeface="Consolas" charset="0"/>
                <a:cs typeface="Consolas" charset="0"/>
              </a:rPr>
              <a:t> </a:t>
            </a:r>
            <a:r>
              <a:rPr lang="en-US" i="0" dirty="0">
                <a:latin typeface="Consolas" charset="0"/>
                <a:ea typeface="Consolas" charset="0"/>
                <a:cs typeface="Consolas" charset="0"/>
              </a:rPr>
              <a:t>= </a:t>
            </a:r>
            <a:r>
              <a:rPr lang="en-US" i="0" dirty="0" err="1" smtClean="0">
                <a:solidFill>
                  <a:srgbClr val="7E504F"/>
                </a:solidFill>
                <a:latin typeface="Consolas" charset="0"/>
                <a:ea typeface="Consolas" charset="0"/>
                <a:cs typeface="Consolas" charset="0"/>
              </a:rPr>
              <a:t>rdd</a:t>
            </a:r>
            <a:r>
              <a:rPr lang="en-US" i="0" dirty="0" err="1" smtClean="0">
                <a:latin typeface="Consolas" charset="0"/>
                <a:ea typeface="Consolas" charset="0"/>
                <a:cs typeface="Consolas" charset="0"/>
              </a:rPr>
              <a:t>.map</a:t>
            </a:r>
            <a:r>
              <a:rPr lang="en-US" i="0" dirty="0" smtClean="0">
                <a:latin typeface="Consolas" charset="0"/>
                <a:ea typeface="Consolas" charset="0"/>
                <a:cs typeface="Consolas" charset="0"/>
              </a:rPr>
              <a:t>(</a:t>
            </a:r>
            <a:r>
              <a:rPr lang="en-US" i="0" dirty="0" err="1" smtClean="0">
                <a:latin typeface="Consolas" charset="0"/>
                <a:ea typeface="Consolas" charset="0"/>
                <a:cs typeface="Consolas" charset="0"/>
              </a:rPr>
              <a:t>func</a:t>
            </a:r>
            <a:r>
              <a:rPr lang="en-US" i="0" dirty="0" smtClean="0">
                <a:latin typeface="Consolas" charset="0"/>
                <a:ea typeface="Consolas" charset="0"/>
                <a:cs typeface="Consolas" charset="0"/>
              </a:rPr>
              <a:t>)</a:t>
            </a:r>
            <a:endParaRPr lang="en-US" i="0" dirty="0">
              <a:effectLst/>
              <a:latin typeface="Consolas" charset="0"/>
              <a:ea typeface="Consolas" charset="0"/>
              <a:cs typeface="Consolas" charset="0"/>
            </a:endParaRPr>
          </a:p>
        </p:txBody>
      </p:sp>
      <p:sp>
        <p:nvSpPr>
          <p:cNvPr id="66" name="Rectangle 65"/>
          <p:cNvSpPr/>
          <p:nvPr/>
        </p:nvSpPr>
        <p:spPr>
          <a:xfrm>
            <a:off x="4378777" y="5425570"/>
            <a:ext cx="4572000" cy="338554"/>
          </a:xfrm>
          <a:prstGeom prst="rect">
            <a:avLst/>
          </a:prstGeom>
        </p:spPr>
        <p:txBody>
          <a:bodyPr>
            <a:spAutoFit/>
          </a:bodyPr>
          <a:lstStyle/>
          <a:p>
            <a:r>
              <a:rPr lang="en-US" i="0" dirty="0" err="1" smtClean="0">
                <a:solidFill>
                  <a:srgbClr val="7E504F"/>
                </a:solidFill>
                <a:latin typeface="Consolas" charset="0"/>
                <a:ea typeface="Consolas" charset="0"/>
                <a:cs typeface="Consolas" charset="0"/>
              </a:rPr>
              <a:t>pairRdd</a:t>
            </a:r>
            <a:r>
              <a:rPr lang="en-US" i="0" dirty="0" err="1">
                <a:latin typeface="Consolas" charset="0"/>
                <a:ea typeface="Consolas" charset="0"/>
                <a:cs typeface="Consolas" charset="0"/>
              </a:rPr>
              <a:t>.reduceByKey</a:t>
            </a:r>
            <a:r>
              <a:rPr lang="en-US" i="0" dirty="0">
                <a:latin typeface="Consolas" charset="0"/>
                <a:ea typeface="Consolas" charset="0"/>
                <a:cs typeface="Consolas" charset="0"/>
              </a:rPr>
              <a:t>(lambda </a:t>
            </a:r>
            <a:r>
              <a:rPr lang="en-US" i="0" dirty="0" err="1">
                <a:latin typeface="Consolas" charset="0"/>
                <a:ea typeface="Consolas" charset="0"/>
                <a:cs typeface="Consolas" charset="0"/>
              </a:rPr>
              <a:t>x,y</a:t>
            </a:r>
            <a:r>
              <a:rPr lang="en-US" i="0" dirty="0">
                <a:latin typeface="Consolas" charset="0"/>
                <a:ea typeface="Consolas" charset="0"/>
                <a:cs typeface="Consolas" charset="0"/>
              </a:rPr>
              <a:t>: </a:t>
            </a:r>
            <a:r>
              <a:rPr lang="en-US" i="0" dirty="0" err="1">
                <a:latin typeface="Consolas" charset="0"/>
                <a:ea typeface="Consolas" charset="0"/>
                <a:cs typeface="Consolas" charset="0"/>
              </a:rPr>
              <a:t>x+y</a:t>
            </a:r>
            <a:r>
              <a:rPr lang="en-US" i="0" dirty="0">
                <a:latin typeface="Consolas" charset="0"/>
                <a:ea typeface="Consolas" charset="0"/>
                <a:cs typeface="Consolas" charset="0"/>
              </a:rPr>
              <a:t>)</a:t>
            </a:r>
            <a:endParaRPr lang="en-US" i="0" dirty="0">
              <a:effectLst/>
              <a:latin typeface="Consolas" charset="0"/>
              <a:ea typeface="Consolas" charset="0"/>
              <a:cs typeface="Consolas" charset="0"/>
            </a:endParaRPr>
          </a:p>
        </p:txBody>
      </p:sp>
      <p:sp>
        <p:nvSpPr>
          <p:cNvPr id="96" name="Right Brace 95"/>
          <p:cNvSpPr/>
          <p:nvPr/>
        </p:nvSpPr>
        <p:spPr bwMode="auto">
          <a:xfrm rot="5400000">
            <a:off x="4163993" y="1052168"/>
            <a:ext cx="230290" cy="1775368"/>
          </a:xfrm>
          <a:prstGeom prst="rightBrace">
            <a:avLst>
              <a:gd name="adj1" fmla="val 34069"/>
              <a:gd name="adj2" fmla="val 5000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97" name="Right Brace 96"/>
          <p:cNvSpPr/>
          <p:nvPr/>
        </p:nvSpPr>
        <p:spPr bwMode="auto">
          <a:xfrm rot="5400000">
            <a:off x="2627226" y="4414140"/>
            <a:ext cx="237694" cy="1155713"/>
          </a:xfrm>
          <a:prstGeom prst="rightBrace">
            <a:avLst>
              <a:gd name="adj1" fmla="val 34069"/>
              <a:gd name="adj2" fmla="val 5000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98" name="Right Brace 97"/>
          <p:cNvSpPr/>
          <p:nvPr/>
        </p:nvSpPr>
        <p:spPr bwMode="auto">
          <a:xfrm rot="5400000">
            <a:off x="6333419" y="4138011"/>
            <a:ext cx="206249" cy="1979969"/>
          </a:xfrm>
          <a:prstGeom prst="rightBrace">
            <a:avLst>
              <a:gd name="adj1" fmla="val 34069"/>
              <a:gd name="adj2" fmla="val 50000"/>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Tree>
    <p:extLst>
      <p:ext uri="{BB962C8B-B14F-4D97-AF65-F5344CB8AC3E}">
        <p14:creationId xmlns:p14="http://schemas.microsoft.com/office/powerpoint/2010/main" val="26579756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022"/>
            <a:ext cx="8839200" cy="1041400"/>
          </a:xfrm>
        </p:spPr>
        <p:txBody>
          <a:bodyPr/>
          <a:lstStyle/>
          <a:p>
            <a:r>
              <a:rPr lang="en-US" dirty="0" smtClean="0"/>
              <a:t>Resources</a:t>
            </a:r>
            <a:endParaRPr lang="en-US" dirty="0"/>
          </a:p>
        </p:txBody>
      </p:sp>
      <p:sp>
        <p:nvSpPr>
          <p:cNvPr id="3" name="Content Placeholder 2"/>
          <p:cNvSpPr>
            <a:spLocks noGrp="1"/>
          </p:cNvSpPr>
          <p:nvPr>
            <p:ph idx="1"/>
          </p:nvPr>
        </p:nvSpPr>
        <p:spPr>
          <a:xfrm>
            <a:off x="304800" y="853376"/>
            <a:ext cx="8839200" cy="4577492"/>
          </a:xfrm>
        </p:spPr>
        <p:txBody>
          <a:bodyPr/>
          <a:lstStyle/>
          <a:p>
            <a:r>
              <a:rPr lang="en-US" sz="2400" dirty="0" smtClean="0"/>
              <a:t>Apache Spark Programming Guide</a:t>
            </a:r>
          </a:p>
          <a:p>
            <a:pPr lvl="1"/>
            <a:r>
              <a:rPr lang="en-US" sz="2000" dirty="0">
                <a:hlinkClick r:id="rId2"/>
              </a:rPr>
              <a:t>https://</a:t>
            </a:r>
            <a:r>
              <a:rPr lang="en-US" sz="2000" dirty="0" smtClean="0">
                <a:hlinkClick r:id="rId2"/>
              </a:rPr>
              <a:t>spark.apache.org/docs/latest/programming-guide.html</a:t>
            </a:r>
            <a:endParaRPr lang="en-US" sz="2000" dirty="0" smtClean="0"/>
          </a:p>
          <a:p>
            <a:r>
              <a:rPr lang="en-US" sz="2400" dirty="0" err="1"/>
              <a:t>Pyspark</a:t>
            </a:r>
            <a:r>
              <a:rPr lang="en-US" sz="2400" dirty="0"/>
              <a:t> </a:t>
            </a:r>
            <a:r>
              <a:rPr lang="en-US" sz="2400" dirty="0" err="1" smtClean="0"/>
              <a:t>cheatsheet</a:t>
            </a:r>
            <a:r>
              <a:rPr lang="en-US" sz="2400" dirty="0" smtClean="0"/>
              <a:t>:</a:t>
            </a:r>
          </a:p>
          <a:p>
            <a:pPr lvl="1"/>
            <a:r>
              <a:rPr lang="en-US" sz="2000" dirty="0" smtClean="0">
                <a:hlinkClick r:id="rId3"/>
              </a:rPr>
              <a:t>https</a:t>
            </a:r>
            <a:r>
              <a:rPr lang="en-US" sz="2000" dirty="0">
                <a:hlinkClick r:id="rId3"/>
              </a:rPr>
              <a:t>://</a:t>
            </a:r>
            <a:r>
              <a:rPr lang="en-US" sz="2000" dirty="0" smtClean="0">
                <a:hlinkClick r:id="rId3"/>
              </a:rPr>
              <a:t>s3.amazonaws.com/assets.datacamp.com/blog_assets/PySpark_Cheat_Sheet_Python.pdf</a:t>
            </a:r>
            <a:endParaRPr lang="en-US" sz="2400" dirty="0" smtClean="0"/>
          </a:p>
          <a:p>
            <a:r>
              <a:rPr lang="en-US" sz="2400" dirty="0" smtClean="0"/>
              <a:t>UC </a:t>
            </a:r>
            <a:r>
              <a:rPr lang="en-US" sz="2400" dirty="0" smtClean="0"/>
              <a:t>Berkeley </a:t>
            </a:r>
            <a:r>
              <a:rPr lang="en-US" sz="2400" dirty="0" err="1" smtClean="0"/>
              <a:t>Ampcamp</a:t>
            </a:r>
            <a:endParaRPr lang="en-US" sz="2400" dirty="0" smtClean="0"/>
          </a:p>
          <a:p>
            <a:pPr lvl="1"/>
            <a:r>
              <a:rPr lang="en-US" sz="2000" dirty="0">
                <a:hlinkClick r:id="rId4"/>
              </a:rPr>
              <a:t>http://ampcamp.berkeley.edu</a:t>
            </a:r>
            <a:r>
              <a:rPr lang="en-US" sz="2000" dirty="0" smtClean="0">
                <a:hlinkClick r:id="rId4"/>
              </a:rPr>
              <a:t>/</a:t>
            </a:r>
            <a:endParaRPr lang="en-US" sz="2000" dirty="0" smtClean="0"/>
          </a:p>
          <a:p>
            <a:r>
              <a:rPr lang="en-US" sz="2400" dirty="0" err="1" smtClean="0"/>
              <a:t>Coursera</a:t>
            </a:r>
            <a:endParaRPr lang="en-US" sz="2400" dirty="0" smtClean="0"/>
          </a:p>
          <a:p>
            <a:pPr lvl="1"/>
            <a:r>
              <a:rPr lang="en-US" sz="2000" dirty="0">
                <a:hlinkClick r:id="rId5"/>
              </a:rPr>
              <a:t>https://www.coursera.org/learn/hadoop/lecture/9cq0R/introduction-to-apache-</a:t>
            </a:r>
            <a:r>
              <a:rPr lang="en-US" sz="2000" dirty="0" smtClean="0">
                <a:hlinkClick r:id="rId5"/>
              </a:rPr>
              <a:t>spark</a:t>
            </a:r>
            <a:endParaRPr lang="en-US" sz="2000" dirty="0" smtClean="0"/>
          </a:p>
          <a:p>
            <a:pPr lvl="1"/>
            <a:r>
              <a:rPr lang="en-US" sz="2000" dirty="0">
                <a:hlinkClick r:id="rId6"/>
              </a:rPr>
              <a:t>https://www.coursera.org/learn/hadoop/lecture/v7hd5/architecture-of-</a:t>
            </a:r>
            <a:r>
              <a:rPr lang="en-US" sz="2000" dirty="0" smtClean="0">
                <a:hlinkClick r:id="rId6"/>
              </a:rPr>
              <a:t>spark</a:t>
            </a:r>
            <a:endParaRPr lang="en-US" sz="2000" dirty="0" smtClean="0"/>
          </a:p>
          <a:p>
            <a:r>
              <a:rPr lang="en-US" sz="2400" dirty="0" err="1" smtClean="0"/>
              <a:t>edX</a:t>
            </a:r>
            <a:endParaRPr lang="en-US" sz="2400" dirty="0" smtClean="0"/>
          </a:p>
          <a:p>
            <a:pPr lvl="1"/>
            <a:r>
              <a:rPr lang="en-US" sz="2000" dirty="0">
                <a:hlinkClick r:id="rId7"/>
              </a:rPr>
              <a:t>https://www.edx.org/course/introduction-apache-spark-uc-berkeleyx-</a:t>
            </a:r>
            <a:r>
              <a:rPr lang="en-US" sz="2000" dirty="0" smtClean="0">
                <a:hlinkClick r:id="rId7"/>
              </a:rPr>
              <a:t>cs105x</a:t>
            </a:r>
            <a:endParaRPr lang="en-US" sz="2000" dirty="0" smtClean="0"/>
          </a:p>
          <a:p>
            <a:pPr lvl="1"/>
            <a:endParaRPr lang="en-US" dirty="0" smtClean="0"/>
          </a:p>
          <a:p>
            <a:pPr lvl="1"/>
            <a:endParaRPr lang="en-US" dirty="0"/>
          </a:p>
        </p:txBody>
      </p:sp>
    </p:spTree>
    <p:extLst>
      <p:ext uri="{BB962C8B-B14F-4D97-AF65-F5344CB8AC3E}">
        <p14:creationId xmlns:p14="http://schemas.microsoft.com/office/powerpoint/2010/main" val="11211708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a:t>
            </a:r>
            <a:endParaRPr lang="en-US" dirty="0"/>
          </a:p>
        </p:txBody>
      </p:sp>
      <p:pic>
        <p:nvPicPr>
          <p:cNvPr id="25" name="Picture 24"/>
          <p:cNvPicPr>
            <a:picLocks noChangeAspect="1"/>
          </p:cNvPicPr>
          <p:nvPr/>
        </p:nvPicPr>
        <p:blipFill>
          <a:blip r:embed="rId2"/>
          <a:stretch>
            <a:fillRect/>
          </a:stretch>
        </p:blipFill>
        <p:spPr>
          <a:xfrm>
            <a:off x="3917760" y="4050760"/>
            <a:ext cx="1499250" cy="1499250"/>
          </a:xfrm>
          <a:prstGeom prst="rect">
            <a:avLst/>
          </a:prstGeom>
        </p:spPr>
      </p:pic>
      <p:sp>
        <p:nvSpPr>
          <p:cNvPr id="5" name="Rectangle 4"/>
          <p:cNvSpPr/>
          <p:nvPr/>
        </p:nvSpPr>
        <p:spPr>
          <a:xfrm>
            <a:off x="977900" y="1554828"/>
            <a:ext cx="7327900" cy="1631216"/>
          </a:xfrm>
          <a:prstGeom prst="rect">
            <a:avLst/>
          </a:prstGeom>
        </p:spPr>
        <p:txBody>
          <a:bodyPr wrap="square">
            <a:spAutoFit/>
          </a:bodyPr>
          <a:lstStyle/>
          <a:p>
            <a:r>
              <a:rPr lang="en-US" sz="2000" i="0" dirty="0" smtClean="0"/>
              <a:t>This workshop was </a:t>
            </a:r>
            <a:r>
              <a:rPr lang="en-US" sz="2000" i="0" dirty="0"/>
              <a:t>supported by the </a:t>
            </a:r>
            <a:r>
              <a:rPr lang="en-US" sz="2000" i="0" dirty="0" smtClean="0"/>
              <a:t>National Cancer </a:t>
            </a:r>
            <a:r>
              <a:rPr lang="en-US" sz="2000" i="0" dirty="0"/>
              <a:t>Institute of the </a:t>
            </a:r>
            <a:r>
              <a:rPr lang="en-US" sz="2000" i="0" dirty="0" smtClean="0"/>
              <a:t>National Institutes </a:t>
            </a:r>
            <a:r>
              <a:rPr lang="en-US" sz="2000" i="0" dirty="0"/>
              <a:t>of Health under Award Number U01CA198942. The content is solely the </a:t>
            </a:r>
            <a:r>
              <a:rPr lang="en-US" sz="2000" i="0" dirty="0" smtClean="0"/>
              <a:t>responsibility of </a:t>
            </a:r>
            <a:r>
              <a:rPr lang="en-US" sz="2000" i="0" dirty="0"/>
              <a:t>the authors and does not necessarily represent the official views of the National Institutes </a:t>
            </a:r>
            <a:r>
              <a:rPr lang="en-US" sz="2000" i="0" dirty="0" smtClean="0"/>
              <a:t>of Health.</a:t>
            </a:r>
            <a:endParaRPr lang="en-US" sz="2000" dirty="0"/>
          </a:p>
        </p:txBody>
      </p:sp>
    </p:spTree>
    <p:extLst>
      <p:ext uri="{BB962C8B-B14F-4D97-AF65-F5344CB8AC3E}">
        <p14:creationId xmlns:p14="http://schemas.microsoft.com/office/powerpoint/2010/main" val="24214828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216477"/>
            <a:ext cx="8839200" cy="690159"/>
          </a:xfrm>
        </p:spPr>
        <p:txBody>
          <a:bodyPr/>
          <a:lstStyle/>
          <a:p>
            <a:r>
              <a:rPr lang="en-US" sz="3200" b="0" dirty="0" smtClean="0"/>
              <a:t>Introduction to Apache Spark</a:t>
            </a:r>
            <a:endParaRPr lang="en-US" sz="3200" dirty="0"/>
          </a:p>
        </p:txBody>
      </p:sp>
      <p:sp>
        <p:nvSpPr>
          <p:cNvPr id="6" name="Rectangle 5"/>
          <p:cNvSpPr/>
          <p:nvPr/>
        </p:nvSpPr>
        <p:spPr>
          <a:xfrm>
            <a:off x="415871" y="1074709"/>
            <a:ext cx="8575729" cy="584775"/>
          </a:xfrm>
          <a:prstGeom prst="rect">
            <a:avLst/>
          </a:prstGeom>
        </p:spPr>
        <p:txBody>
          <a:bodyPr wrap="square">
            <a:spAutoFit/>
          </a:bodyPr>
          <a:lstStyle/>
          <a:p>
            <a:r>
              <a:rPr lang="en-US" i="0" dirty="0" smtClean="0"/>
              <a:t>Apache Spark is </a:t>
            </a:r>
            <a:r>
              <a:rPr lang="en-US" i="0" dirty="0"/>
              <a:t>an open-source software </a:t>
            </a:r>
            <a:r>
              <a:rPr lang="en-US" i="0" dirty="0" smtClean="0"/>
              <a:t>framework that provides a distributed environment designed </a:t>
            </a:r>
            <a:r>
              <a:rPr lang="en-US" i="0" dirty="0"/>
              <a:t>to store and process </a:t>
            </a:r>
            <a:r>
              <a:rPr lang="en-US" i="0" dirty="0" smtClean="0"/>
              <a:t>big data.</a:t>
            </a:r>
            <a:endParaRPr lang="en-US" i="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4988" y="2140302"/>
            <a:ext cx="2398266" cy="240162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130" y="2383894"/>
            <a:ext cx="3800147" cy="1894263"/>
          </a:xfrm>
          <a:prstGeom prst="rect">
            <a:avLst/>
          </a:prstGeom>
        </p:spPr>
      </p:pic>
      <p:sp>
        <p:nvSpPr>
          <p:cNvPr id="7" name="TextBox 6"/>
          <p:cNvSpPr txBox="1"/>
          <p:nvPr/>
        </p:nvSpPr>
        <p:spPr>
          <a:xfrm>
            <a:off x="1652953" y="1928132"/>
            <a:ext cx="2954216" cy="369332"/>
          </a:xfrm>
          <a:prstGeom prst="rect">
            <a:avLst/>
          </a:prstGeom>
          <a:noFill/>
        </p:spPr>
        <p:txBody>
          <a:bodyPr wrap="square" rtlCol="0">
            <a:spAutoFit/>
          </a:bodyPr>
          <a:lstStyle/>
          <a:p>
            <a:r>
              <a:rPr lang="en-US" sz="1800" dirty="0" smtClean="0"/>
              <a:t>Apache </a:t>
            </a:r>
            <a:r>
              <a:rPr lang="en-US" sz="1800" smtClean="0"/>
              <a:t>Spark Ecosystem</a:t>
            </a:r>
            <a:endParaRPr lang="en-US" sz="1800"/>
          </a:p>
        </p:txBody>
      </p:sp>
      <p:sp>
        <p:nvSpPr>
          <p:cNvPr id="8" name="TextBox 7"/>
          <p:cNvSpPr txBox="1"/>
          <p:nvPr/>
        </p:nvSpPr>
        <p:spPr>
          <a:xfrm>
            <a:off x="1299345" y="4439939"/>
            <a:ext cx="4660738" cy="369332"/>
          </a:xfrm>
          <a:prstGeom prst="rect">
            <a:avLst/>
          </a:prstGeom>
          <a:noFill/>
        </p:spPr>
        <p:txBody>
          <a:bodyPr wrap="square" rtlCol="0">
            <a:spAutoFit/>
          </a:bodyPr>
          <a:lstStyle/>
          <a:p>
            <a:r>
              <a:rPr lang="en-US" sz="1800" b="1" i="0" dirty="0" smtClean="0"/>
              <a:t>Core API</a:t>
            </a:r>
            <a:r>
              <a:rPr lang="en-US" sz="1800" i="0" dirty="0" smtClean="0"/>
              <a:t>: Python, Java, R, Scala</a:t>
            </a:r>
            <a:endParaRPr lang="en-US" sz="1800" i="0" dirty="0"/>
          </a:p>
        </p:txBody>
      </p:sp>
      <p:sp>
        <p:nvSpPr>
          <p:cNvPr id="9" name="Rectangle 8"/>
          <p:cNvSpPr/>
          <p:nvPr/>
        </p:nvSpPr>
        <p:spPr>
          <a:xfrm>
            <a:off x="527536" y="5180344"/>
            <a:ext cx="8616464" cy="338554"/>
          </a:xfrm>
          <a:prstGeom prst="rect">
            <a:avLst/>
          </a:prstGeom>
        </p:spPr>
        <p:txBody>
          <a:bodyPr wrap="square">
            <a:spAutoFit/>
          </a:bodyPr>
          <a:lstStyle/>
          <a:p>
            <a:r>
              <a:rPr lang="en-US" i="0" dirty="0"/>
              <a:t>Spark offers </a:t>
            </a:r>
            <a:r>
              <a:rPr lang="en-US" i="0" dirty="0" smtClean="0"/>
              <a:t>support for multiple languages and makes </a:t>
            </a:r>
            <a:r>
              <a:rPr lang="en-US" i="0" dirty="0"/>
              <a:t>it easy to build parallel </a:t>
            </a:r>
            <a:r>
              <a:rPr lang="en-US" i="0" dirty="0" smtClean="0"/>
              <a:t>applications.</a:t>
            </a:r>
            <a:endParaRPr lang="en-US" i="0" dirty="0"/>
          </a:p>
        </p:txBody>
      </p:sp>
    </p:spTree>
    <p:extLst>
      <p:ext uri="{BB962C8B-B14F-4D97-AF65-F5344CB8AC3E}">
        <p14:creationId xmlns:p14="http://schemas.microsoft.com/office/powerpoint/2010/main" val="38341916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19100" y="2622622"/>
            <a:ext cx="7905750" cy="742450"/>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4" name="Title 1"/>
          <p:cNvSpPr>
            <a:spLocks noGrp="1"/>
          </p:cNvSpPr>
          <p:nvPr>
            <p:ph type="title"/>
          </p:nvPr>
        </p:nvSpPr>
        <p:spPr>
          <a:xfrm>
            <a:off x="152400" y="84909"/>
            <a:ext cx="8839200" cy="690159"/>
          </a:xfrm>
        </p:spPr>
        <p:txBody>
          <a:bodyPr/>
          <a:lstStyle/>
          <a:p>
            <a:r>
              <a:rPr lang="en-US" sz="3200" b="0" dirty="0" smtClean="0"/>
              <a:t>Initialize </a:t>
            </a:r>
            <a:r>
              <a:rPr lang="en-US" sz="3200" b="0" dirty="0"/>
              <a:t>and close</a:t>
            </a:r>
            <a:r>
              <a:rPr lang="en-US" sz="3200" b="0" dirty="0" smtClean="0"/>
              <a:t> Spark</a:t>
            </a:r>
            <a:endParaRPr lang="en-US" sz="3200" dirty="0"/>
          </a:p>
        </p:txBody>
      </p:sp>
      <p:sp>
        <p:nvSpPr>
          <p:cNvPr id="5" name="Rectangle 4"/>
          <p:cNvSpPr/>
          <p:nvPr/>
        </p:nvSpPr>
        <p:spPr bwMode="auto">
          <a:xfrm>
            <a:off x="419100" y="945240"/>
            <a:ext cx="8286750" cy="646493"/>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6" name="Rectangle 5"/>
          <p:cNvSpPr/>
          <p:nvPr/>
        </p:nvSpPr>
        <p:spPr>
          <a:xfrm>
            <a:off x="647700" y="1092308"/>
            <a:ext cx="7753350" cy="387286"/>
          </a:xfrm>
          <a:prstGeom prst="rect">
            <a:avLst/>
          </a:prstGeom>
        </p:spPr>
        <p:txBody>
          <a:bodyPr wrap="square">
            <a:spAutoFit/>
          </a:bodyPr>
          <a:lstStyle/>
          <a:p>
            <a:pPr>
              <a:lnSpc>
                <a:spcPts val="2300"/>
              </a:lnSpc>
            </a:pPr>
            <a:r>
              <a:rPr lang="en-US" b="1" i="0" dirty="0" smtClean="0">
                <a:latin typeface="Consolas" charset="0"/>
                <a:ea typeface="Consolas" charset="0"/>
                <a:cs typeface="Consolas" charset="0"/>
              </a:rPr>
              <a:t>from</a:t>
            </a:r>
            <a:r>
              <a:rPr lang="en-US" i="0" dirty="0" smtClean="0">
                <a:latin typeface="Consolas" charset="0"/>
                <a:ea typeface="Consolas" charset="0"/>
                <a:cs typeface="Consolas" charset="0"/>
              </a:rPr>
              <a:t> </a:t>
            </a:r>
            <a:r>
              <a:rPr lang="en-US" i="0" dirty="0" err="1">
                <a:latin typeface="Consolas" charset="0"/>
                <a:ea typeface="Consolas" charset="0"/>
                <a:cs typeface="Consolas" charset="0"/>
              </a:rPr>
              <a:t>pyspark</a:t>
            </a:r>
            <a:r>
              <a:rPr lang="en-US" i="0" dirty="0">
                <a:latin typeface="Consolas" charset="0"/>
                <a:ea typeface="Consolas" charset="0"/>
                <a:cs typeface="Consolas" charset="0"/>
              </a:rPr>
              <a:t> </a:t>
            </a:r>
            <a:r>
              <a:rPr lang="en-US" b="1" i="0" dirty="0">
                <a:latin typeface="Consolas" charset="0"/>
                <a:ea typeface="Consolas" charset="0"/>
                <a:cs typeface="Consolas" charset="0"/>
              </a:rPr>
              <a:t>import</a:t>
            </a:r>
            <a:r>
              <a:rPr lang="en-US" i="0" dirty="0">
                <a:latin typeface="Consolas" charset="0"/>
                <a:ea typeface="Consolas" charset="0"/>
                <a:cs typeface="Consolas" charset="0"/>
              </a:rPr>
              <a:t> </a:t>
            </a:r>
            <a:r>
              <a:rPr lang="en-US" i="0" dirty="0" err="1">
                <a:latin typeface="Consolas" charset="0"/>
                <a:ea typeface="Consolas" charset="0"/>
                <a:cs typeface="Consolas" charset="0"/>
              </a:rPr>
              <a:t>SparkContext</a:t>
            </a:r>
            <a:r>
              <a:rPr lang="en-US" i="0" dirty="0">
                <a:latin typeface="Consolas" charset="0"/>
                <a:ea typeface="Consolas" charset="0"/>
                <a:cs typeface="Consolas" charset="0"/>
              </a:rPr>
              <a:t>, </a:t>
            </a:r>
            <a:r>
              <a:rPr lang="en-US" i="0" dirty="0" err="1">
                <a:latin typeface="Consolas" charset="0"/>
                <a:ea typeface="Consolas" charset="0"/>
                <a:cs typeface="Consolas" charset="0"/>
              </a:rPr>
              <a:t>SparkConf</a:t>
            </a:r>
            <a:r>
              <a:rPr lang="en-US" i="0" dirty="0">
                <a:latin typeface="Consolas" charset="0"/>
                <a:ea typeface="Consolas" charset="0"/>
                <a:cs typeface="Consolas" charset="0"/>
              </a:rPr>
              <a:t> </a:t>
            </a:r>
          </a:p>
        </p:txBody>
      </p:sp>
      <p:sp>
        <p:nvSpPr>
          <p:cNvPr id="8" name="Rectangle 7"/>
          <p:cNvSpPr/>
          <p:nvPr/>
        </p:nvSpPr>
        <p:spPr>
          <a:xfrm>
            <a:off x="647700" y="2773679"/>
            <a:ext cx="7315200" cy="375103"/>
          </a:xfrm>
          <a:prstGeom prst="rect">
            <a:avLst/>
          </a:prstGeom>
        </p:spPr>
        <p:txBody>
          <a:bodyPr wrap="square">
            <a:spAutoFit/>
          </a:bodyPr>
          <a:lstStyle/>
          <a:p>
            <a:pPr>
              <a:lnSpc>
                <a:spcPts val="2300"/>
              </a:lnSpc>
            </a:pPr>
            <a:r>
              <a:rPr lang="en-US" i="0" dirty="0" err="1">
                <a:latin typeface="Consolas" charset="0"/>
                <a:ea typeface="Consolas" charset="0"/>
                <a:cs typeface="Consolas" charset="0"/>
              </a:rPr>
              <a:t>conf</a:t>
            </a:r>
            <a:r>
              <a:rPr lang="en-US" i="0" dirty="0">
                <a:latin typeface="Consolas" charset="0"/>
                <a:ea typeface="Consolas" charset="0"/>
                <a:cs typeface="Consolas" charset="0"/>
              </a:rPr>
              <a:t> = </a:t>
            </a:r>
            <a:r>
              <a:rPr lang="en-US" i="0" dirty="0" err="1">
                <a:latin typeface="Consolas" charset="0"/>
                <a:ea typeface="Consolas" charset="0"/>
                <a:cs typeface="Consolas" charset="0"/>
              </a:rPr>
              <a:t>SparkConf</a:t>
            </a:r>
            <a:r>
              <a:rPr lang="en-US" i="0" dirty="0">
                <a:latin typeface="Consolas" charset="0"/>
                <a:ea typeface="Consolas" charset="0"/>
                <a:cs typeface="Consolas" charset="0"/>
              </a:rPr>
              <a:t>().</a:t>
            </a:r>
            <a:r>
              <a:rPr lang="en-US" i="0" dirty="0" err="1">
                <a:latin typeface="Consolas" charset="0"/>
                <a:ea typeface="Consolas" charset="0"/>
                <a:cs typeface="Consolas" charset="0"/>
              </a:rPr>
              <a:t>setAppName</a:t>
            </a:r>
            <a:r>
              <a:rPr lang="en-US" i="0" dirty="0">
                <a:latin typeface="Consolas" charset="0"/>
                <a:ea typeface="Consolas" charset="0"/>
                <a:cs typeface="Consolas" charset="0"/>
              </a:rPr>
              <a:t>(”</a:t>
            </a:r>
            <a:r>
              <a:rPr lang="en-US" i="0" dirty="0" err="1">
                <a:latin typeface="Consolas" charset="0"/>
                <a:ea typeface="Consolas" charset="0"/>
                <a:cs typeface="Consolas" charset="0"/>
              </a:rPr>
              <a:t>myAppName</a:t>
            </a:r>
            <a:r>
              <a:rPr lang="en-US" i="0" dirty="0">
                <a:latin typeface="Consolas" charset="0"/>
                <a:ea typeface="Consolas" charset="0"/>
                <a:cs typeface="Consolas" charset="0"/>
              </a:rPr>
              <a:t>").</a:t>
            </a:r>
            <a:r>
              <a:rPr lang="en-US" i="0" dirty="0" err="1">
                <a:latin typeface="Consolas" charset="0"/>
                <a:ea typeface="Consolas" charset="0"/>
                <a:cs typeface="Consolas" charset="0"/>
              </a:rPr>
              <a:t>setMaster</a:t>
            </a:r>
            <a:r>
              <a:rPr lang="en-US" i="0" dirty="0">
                <a:latin typeface="Consolas" charset="0"/>
                <a:ea typeface="Consolas" charset="0"/>
                <a:cs typeface="Consolas" charset="0"/>
              </a:rPr>
              <a:t>("local[*]")</a:t>
            </a:r>
          </a:p>
        </p:txBody>
      </p:sp>
      <p:sp>
        <p:nvSpPr>
          <p:cNvPr id="9" name="Rectangle 8"/>
          <p:cNvSpPr/>
          <p:nvPr/>
        </p:nvSpPr>
        <p:spPr bwMode="auto">
          <a:xfrm>
            <a:off x="419100" y="4154546"/>
            <a:ext cx="8305799" cy="984077"/>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10" name="Rectangle 9"/>
          <p:cNvSpPr/>
          <p:nvPr/>
        </p:nvSpPr>
        <p:spPr>
          <a:xfrm>
            <a:off x="647700" y="4196058"/>
            <a:ext cx="7737024" cy="1077218"/>
          </a:xfrm>
          <a:prstGeom prst="rect">
            <a:avLst/>
          </a:prstGeom>
        </p:spPr>
        <p:txBody>
          <a:bodyPr wrap="square">
            <a:spAutoFit/>
          </a:bodyPr>
          <a:lstStyle/>
          <a:p>
            <a:r>
              <a:rPr lang="en-US" i="0" dirty="0" err="1">
                <a:latin typeface="Consolas" charset="0"/>
                <a:ea typeface="Consolas" charset="0"/>
                <a:cs typeface="Consolas" charset="0"/>
              </a:rPr>
              <a:t>sc</a:t>
            </a:r>
            <a:r>
              <a:rPr lang="en-US" i="0" dirty="0">
                <a:latin typeface="Consolas" charset="0"/>
                <a:ea typeface="Consolas" charset="0"/>
                <a:cs typeface="Consolas" charset="0"/>
              </a:rPr>
              <a:t> = </a:t>
            </a:r>
            <a:r>
              <a:rPr lang="en-US" i="0" dirty="0" err="1">
                <a:latin typeface="Consolas" charset="0"/>
                <a:ea typeface="Consolas" charset="0"/>
                <a:cs typeface="Consolas" charset="0"/>
              </a:rPr>
              <a:t>SparkContext</a:t>
            </a:r>
            <a:r>
              <a:rPr lang="en-US" i="0" dirty="0">
                <a:latin typeface="Consolas" charset="0"/>
                <a:ea typeface="Consolas" charset="0"/>
                <a:cs typeface="Consolas" charset="0"/>
              </a:rPr>
              <a:t>(</a:t>
            </a:r>
            <a:r>
              <a:rPr lang="en-US" i="0" dirty="0" err="1">
                <a:latin typeface="Consolas" charset="0"/>
                <a:ea typeface="Consolas" charset="0"/>
                <a:cs typeface="Consolas" charset="0"/>
              </a:rPr>
              <a:t>conf</a:t>
            </a:r>
            <a:r>
              <a:rPr lang="en-US" i="0" dirty="0">
                <a:latin typeface="Consolas" charset="0"/>
                <a:ea typeface="Consolas" charset="0"/>
                <a:cs typeface="Consolas" charset="0"/>
              </a:rPr>
              <a:t>=</a:t>
            </a:r>
            <a:r>
              <a:rPr lang="en-US" i="0" dirty="0" err="1">
                <a:latin typeface="Consolas" charset="0"/>
                <a:ea typeface="Consolas" charset="0"/>
                <a:cs typeface="Consolas" charset="0"/>
              </a:rPr>
              <a:t>conf</a:t>
            </a:r>
            <a:r>
              <a:rPr lang="en-US" i="0" dirty="0">
                <a:latin typeface="Consolas" charset="0"/>
                <a:ea typeface="Consolas" charset="0"/>
                <a:cs typeface="Consolas" charset="0"/>
              </a:rPr>
              <a:t>) </a:t>
            </a:r>
            <a:endParaRPr lang="is-IS" i="0" dirty="0">
              <a:latin typeface="Consolas" charset="0"/>
              <a:ea typeface="Consolas" charset="0"/>
              <a:cs typeface="Consolas" charset="0"/>
            </a:endParaRPr>
          </a:p>
          <a:p>
            <a:r>
              <a:rPr lang="is-IS" i="0" dirty="0">
                <a:latin typeface="Consolas" charset="0"/>
                <a:ea typeface="Consolas" charset="0"/>
                <a:cs typeface="Consolas" charset="0"/>
              </a:rPr>
              <a:t>...</a:t>
            </a:r>
          </a:p>
          <a:p>
            <a:r>
              <a:rPr lang="en-US" i="0" dirty="0">
                <a:latin typeface="Consolas" charset="0"/>
                <a:ea typeface="Consolas" charset="0"/>
                <a:cs typeface="Consolas" charset="0"/>
              </a:rPr>
              <a:t>s</a:t>
            </a:r>
            <a:r>
              <a:rPr lang="is-IS" i="0" dirty="0" smtClean="0">
                <a:latin typeface="Consolas" charset="0"/>
                <a:ea typeface="Consolas" charset="0"/>
                <a:cs typeface="Consolas" charset="0"/>
              </a:rPr>
              <a:t>c.stop()</a:t>
            </a:r>
            <a:endParaRPr lang="en-US" i="0" dirty="0">
              <a:latin typeface="Consolas" charset="0"/>
              <a:ea typeface="Consolas" charset="0"/>
              <a:cs typeface="Consolas" charset="0"/>
            </a:endParaRPr>
          </a:p>
          <a:p>
            <a:endParaRPr lang="en-US" i="0" dirty="0">
              <a:latin typeface="Consolas" charset="0"/>
              <a:ea typeface="Consolas" charset="0"/>
              <a:cs typeface="Consolas" charset="0"/>
            </a:endParaRPr>
          </a:p>
        </p:txBody>
      </p:sp>
      <p:sp>
        <p:nvSpPr>
          <p:cNvPr id="11" name="Rectangle 10"/>
          <p:cNvSpPr/>
          <p:nvPr/>
        </p:nvSpPr>
        <p:spPr>
          <a:xfrm>
            <a:off x="647700" y="5426812"/>
            <a:ext cx="8210550" cy="584775"/>
          </a:xfrm>
          <a:prstGeom prst="rect">
            <a:avLst/>
          </a:prstGeom>
        </p:spPr>
        <p:txBody>
          <a:bodyPr wrap="square">
            <a:spAutoFit/>
          </a:bodyPr>
          <a:lstStyle/>
          <a:p>
            <a:r>
              <a:rPr lang="en-US" i="0" dirty="0" smtClean="0"/>
              <a:t>More information:</a:t>
            </a:r>
          </a:p>
          <a:p>
            <a:r>
              <a:rPr lang="en-US" dirty="0" smtClean="0"/>
              <a:t>https</a:t>
            </a:r>
            <a:r>
              <a:rPr lang="en-US" dirty="0"/>
              <a:t>://</a:t>
            </a:r>
            <a:r>
              <a:rPr lang="en-US" dirty="0" err="1"/>
              <a:t>spark.apache.org</a:t>
            </a:r>
            <a:r>
              <a:rPr lang="en-US" dirty="0"/>
              <a:t>/docs/latest/</a:t>
            </a:r>
            <a:r>
              <a:rPr lang="en-US" dirty="0" err="1"/>
              <a:t>configuration.html#available-properties</a:t>
            </a:r>
            <a:endParaRPr lang="en-US" dirty="0"/>
          </a:p>
        </p:txBody>
      </p:sp>
      <p:sp>
        <p:nvSpPr>
          <p:cNvPr id="14" name="Rectangle 13"/>
          <p:cNvSpPr/>
          <p:nvPr/>
        </p:nvSpPr>
        <p:spPr>
          <a:xfrm>
            <a:off x="495300" y="1934098"/>
            <a:ext cx="8191500" cy="338554"/>
          </a:xfrm>
          <a:prstGeom prst="rect">
            <a:avLst/>
          </a:prstGeom>
        </p:spPr>
        <p:txBody>
          <a:bodyPr wrap="square">
            <a:spAutoFit/>
          </a:bodyPr>
          <a:lstStyle/>
          <a:p>
            <a:r>
              <a:rPr lang="en-US" b="1" dirty="0" err="1" smtClean="0">
                <a:latin typeface="+mj-lt"/>
              </a:rPr>
              <a:t>SparkConf</a:t>
            </a:r>
            <a:r>
              <a:rPr lang="en-US" dirty="0" smtClean="0">
                <a:latin typeface="+mj-lt"/>
              </a:rPr>
              <a:t> </a:t>
            </a:r>
            <a:r>
              <a:rPr lang="en-US" i="0" dirty="0" smtClean="0">
                <a:latin typeface="+mj-lt"/>
              </a:rPr>
              <a:t>object contains </a:t>
            </a:r>
            <a:r>
              <a:rPr lang="en-US" i="0" dirty="0">
                <a:latin typeface="+mj-lt"/>
              </a:rPr>
              <a:t>information about your application</a:t>
            </a:r>
            <a:endParaRPr lang="en-US" dirty="0">
              <a:latin typeface="+mj-lt"/>
            </a:endParaRPr>
          </a:p>
        </p:txBody>
      </p:sp>
      <p:sp>
        <p:nvSpPr>
          <p:cNvPr id="17" name="Rectangle 16"/>
          <p:cNvSpPr/>
          <p:nvPr/>
        </p:nvSpPr>
        <p:spPr>
          <a:xfrm>
            <a:off x="495300" y="3498752"/>
            <a:ext cx="8191500" cy="338554"/>
          </a:xfrm>
          <a:prstGeom prst="rect">
            <a:avLst/>
          </a:prstGeom>
        </p:spPr>
        <p:txBody>
          <a:bodyPr wrap="square">
            <a:spAutoFit/>
          </a:bodyPr>
          <a:lstStyle/>
          <a:p>
            <a:r>
              <a:rPr lang="en-US" b="1" dirty="0" err="1" smtClean="0">
                <a:latin typeface="+mj-lt"/>
              </a:rPr>
              <a:t>SparkContext</a:t>
            </a:r>
            <a:r>
              <a:rPr lang="en-US" dirty="0" smtClean="0">
                <a:latin typeface="+mj-lt"/>
              </a:rPr>
              <a:t> </a:t>
            </a:r>
            <a:r>
              <a:rPr lang="en-US" i="0" dirty="0" smtClean="0">
                <a:latin typeface="+mj-lt"/>
              </a:rPr>
              <a:t>is the </a:t>
            </a:r>
            <a:r>
              <a:rPr lang="en-US" i="0" dirty="0">
                <a:latin typeface="+mj-lt"/>
              </a:rPr>
              <a:t>entry point for interacting with Spark</a:t>
            </a:r>
            <a:endParaRPr lang="en-US" dirty="0">
              <a:latin typeface="+mj-lt"/>
            </a:endParaRPr>
          </a:p>
        </p:txBody>
      </p:sp>
    </p:spTree>
    <p:extLst>
      <p:ext uri="{BB962C8B-B14F-4D97-AF65-F5344CB8AC3E}">
        <p14:creationId xmlns:p14="http://schemas.microsoft.com/office/powerpoint/2010/main" val="7408273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5048" y="2065319"/>
            <a:ext cx="3206775" cy="2230800"/>
          </a:xfrm>
          <a:prstGeom prst="rect">
            <a:avLst/>
          </a:prstGeom>
        </p:spPr>
      </p:pic>
      <p:sp>
        <p:nvSpPr>
          <p:cNvPr id="4" name="Title 1"/>
          <p:cNvSpPr>
            <a:spLocks noGrp="1"/>
          </p:cNvSpPr>
          <p:nvPr>
            <p:ph type="title"/>
          </p:nvPr>
        </p:nvSpPr>
        <p:spPr>
          <a:xfrm>
            <a:off x="152400" y="159433"/>
            <a:ext cx="8839200" cy="1041400"/>
          </a:xfrm>
        </p:spPr>
        <p:txBody>
          <a:bodyPr/>
          <a:lstStyle/>
          <a:p>
            <a:r>
              <a:rPr lang="en-US" sz="3200" b="0" dirty="0" smtClean="0"/>
              <a:t>Distributed </a:t>
            </a:r>
            <a:r>
              <a:rPr lang="en-US" sz="3200" b="0" dirty="0"/>
              <a:t>data structures</a:t>
            </a:r>
            <a:endParaRPr lang="en-US" sz="3200" dirty="0"/>
          </a:p>
        </p:txBody>
      </p:sp>
      <p:sp>
        <p:nvSpPr>
          <p:cNvPr id="5" name="Rectangle 4"/>
          <p:cNvSpPr/>
          <p:nvPr/>
        </p:nvSpPr>
        <p:spPr>
          <a:xfrm>
            <a:off x="408395" y="1123309"/>
            <a:ext cx="7523286" cy="2308324"/>
          </a:xfrm>
          <a:prstGeom prst="rect">
            <a:avLst/>
          </a:prstGeom>
        </p:spPr>
        <p:txBody>
          <a:bodyPr wrap="square">
            <a:spAutoFit/>
          </a:bodyPr>
          <a:lstStyle/>
          <a:p>
            <a:pPr>
              <a:lnSpc>
                <a:spcPct val="150000"/>
              </a:lnSpc>
            </a:pPr>
            <a:r>
              <a:rPr lang="en-US" i="0" dirty="0">
                <a:latin typeface="+mj-lt"/>
              </a:rPr>
              <a:t>Spark revolves around the concept of a </a:t>
            </a:r>
            <a:r>
              <a:rPr lang="en-US" dirty="0">
                <a:latin typeface="+mj-lt"/>
              </a:rPr>
              <a:t>resilient distributed dataset</a:t>
            </a:r>
            <a:r>
              <a:rPr lang="en-US" i="0" dirty="0">
                <a:latin typeface="+mj-lt"/>
              </a:rPr>
              <a:t> (RDD</a:t>
            </a:r>
            <a:r>
              <a:rPr lang="en-US" i="0" dirty="0" smtClean="0">
                <a:latin typeface="+mj-lt"/>
              </a:rPr>
              <a:t>):</a:t>
            </a:r>
          </a:p>
          <a:p>
            <a:pPr marL="285750" indent="-285750">
              <a:lnSpc>
                <a:spcPct val="150000"/>
              </a:lnSpc>
              <a:buFont typeface="Arial" charset="0"/>
              <a:buChar char="•"/>
            </a:pPr>
            <a:r>
              <a:rPr lang="en-US" i="0" dirty="0" smtClean="0">
                <a:latin typeface="+mj-lt"/>
              </a:rPr>
              <a:t>core Spark abstraction</a:t>
            </a:r>
          </a:p>
          <a:p>
            <a:pPr marL="285750" indent="-285750">
              <a:lnSpc>
                <a:spcPct val="150000"/>
              </a:lnSpc>
              <a:buFont typeface="Arial" charset="0"/>
              <a:buChar char="•"/>
            </a:pPr>
            <a:r>
              <a:rPr lang="en-US" i="0" dirty="0" smtClean="0">
                <a:latin typeface="+mj-lt"/>
              </a:rPr>
              <a:t>represents partitions across the cluster nodes</a:t>
            </a:r>
          </a:p>
          <a:p>
            <a:pPr marL="285750" indent="-285750">
              <a:lnSpc>
                <a:spcPct val="150000"/>
              </a:lnSpc>
              <a:buFont typeface="Arial" charset="0"/>
              <a:buChar char="•"/>
            </a:pPr>
            <a:r>
              <a:rPr lang="en-US" i="0" dirty="0" smtClean="0">
                <a:latin typeface="+mj-lt"/>
              </a:rPr>
              <a:t>enables parallel processing of datasets</a:t>
            </a:r>
          </a:p>
          <a:p>
            <a:pPr marL="285750" indent="-285750">
              <a:lnSpc>
                <a:spcPct val="150000"/>
              </a:lnSpc>
              <a:buFont typeface="Arial" charset="0"/>
              <a:buChar char="•"/>
            </a:pPr>
            <a:r>
              <a:rPr lang="en-US" i="0" dirty="0" smtClean="0">
                <a:latin typeface="+mj-lt"/>
              </a:rPr>
              <a:t>partitions can be in-memory or on-disk</a:t>
            </a:r>
          </a:p>
          <a:p>
            <a:pPr marL="285750" indent="-285750">
              <a:lnSpc>
                <a:spcPct val="150000"/>
              </a:lnSpc>
              <a:buFont typeface="Arial" charset="0"/>
              <a:buChar char="•"/>
            </a:pPr>
            <a:r>
              <a:rPr lang="en-US" i="0" dirty="0" smtClean="0">
                <a:latin typeface="+mj-lt"/>
              </a:rPr>
              <a:t>partitions can be recomputed on failure </a:t>
            </a:r>
            <a:endParaRPr lang="en-US" dirty="0">
              <a:latin typeface="+mj-lt"/>
            </a:endParaRPr>
          </a:p>
        </p:txBody>
      </p:sp>
      <p:sp>
        <p:nvSpPr>
          <p:cNvPr id="7" name="Rectangle 6"/>
          <p:cNvSpPr/>
          <p:nvPr/>
        </p:nvSpPr>
        <p:spPr>
          <a:xfrm>
            <a:off x="423633" y="3962130"/>
            <a:ext cx="7227865" cy="1101840"/>
          </a:xfrm>
          <a:prstGeom prst="rect">
            <a:avLst/>
          </a:prstGeom>
        </p:spPr>
        <p:txBody>
          <a:bodyPr wrap="square">
            <a:spAutoFit/>
          </a:bodyPr>
          <a:lstStyle/>
          <a:p>
            <a:pPr>
              <a:lnSpc>
                <a:spcPct val="150000"/>
              </a:lnSpc>
              <a:spcBef>
                <a:spcPct val="30000"/>
              </a:spcBef>
              <a:defRPr/>
            </a:pPr>
            <a:r>
              <a:rPr lang="en-US" i="0" dirty="0">
                <a:latin typeface="+mj-lt"/>
              </a:rPr>
              <a:t>There are two ways to create RDDs: </a:t>
            </a:r>
            <a:endParaRPr lang="en-US" i="0" dirty="0" smtClean="0">
              <a:latin typeface="+mj-lt"/>
            </a:endParaRPr>
          </a:p>
          <a:p>
            <a:pPr marL="285750" indent="-285750">
              <a:spcBef>
                <a:spcPct val="30000"/>
              </a:spcBef>
              <a:buFont typeface="Arial" charset="0"/>
              <a:buChar char="•"/>
              <a:defRPr/>
            </a:pPr>
            <a:r>
              <a:rPr lang="en-US" i="0" dirty="0" smtClean="0">
                <a:latin typeface="+mj-lt"/>
              </a:rPr>
              <a:t>parallelizing</a:t>
            </a:r>
            <a:r>
              <a:rPr lang="en-US" i="0" dirty="0">
                <a:latin typeface="+mj-lt"/>
              </a:rPr>
              <a:t> an existing collection in your driver </a:t>
            </a:r>
            <a:r>
              <a:rPr lang="en-US" i="0" dirty="0" smtClean="0">
                <a:latin typeface="+mj-lt"/>
              </a:rPr>
              <a:t>program</a:t>
            </a:r>
          </a:p>
          <a:p>
            <a:pPr marL="285750" indent="-285750">
              <a:spcBef>
                <a:spcPct val="30000"/>
              </a:spcBef>
              <a:buFont typeface="Arial" charset="0"/>
              <a:buChar char="•"/>
              <a:defRPr/>
            </a:pPr>
            <a:r>
              <a:rPr lang="en-US" i="0" dirty="0" smtClean="0">
                <a:latin typeface="+mj-lt"/>
              </a:rPr>
              <a:t>referencing </a:t>
            </a:r>
            <a:r>
              <a:rPr lang="en-US" i="0" dirty="0">
                <a:latin typeface="+mj-lt"/>
              </a:rPr>
              <a:t>a dataset in an external storage </a:t>
            </a:r>
            <a:r>
              <a:rPr lang="en-US" i="0" dirty="0" smtClean="0">
                <a:latin typeface="+mj-lt"/>
              </a:rPr>
              <a:t>system</a:t>
            </a:r>
          </a:p>
        </p:txBody>
      </p:sp>
    </p:spTree>
    <p:extLst>
      <p:ext uri="{BB962C8B-B14F-4D97-AF65-F5344CB8AC3E}">
        <p14:creationId xmlns:p14="http://schemas.microsoft.com/office/powerpoint/2010/main" val="82981275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Create RDD</a:t>
            </a:r>
            <a:endParaRPr lang="en-US" sz="3200" b="0" dirty="0"/>
          </a:p>
        </p:txBody>
      </p:sp>
      <p:grpSp>
        <p:nvGrpSpPr>
          <p:cNvPr id="3" name="Group 2"/>
          <p:cNvGrpSpPr/>
          <p:nvPr/>
        </p:nvGrpSpPr>
        <p:grpSpPr>
          <a:xfrm>
            <a:off x="400049" y="3785783"/>
            <a:ext cx="8286750" cy="1471453"/>
            <a:chOff x="478734" y="3156391"/>
            <a:chExt cx="8286750" cy="1471453"/>
          </a:xfrm>
        </p:grpSpPr>
        <p:sp>
          <p:nvSpPr>
            <p:cNvPr id="10" name="Rectangle 9"/>
            <p:cNvSpPr/>
            <p:nvPr/>
          </p:nvSpPr>
          <p:spPr bwMode="auto">
            <a:xfrm>
              <a:off x="478734" y="3555905"/>
              <a:ext cx="8286750" cy="688841"/>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Helvetica" panose="020B0604020202020204" pitchFamily="34" charset="0"/>
              </a:endParaRPr>
            </a:p>
          </p:txBody>
        </p:sp>
        <p:sp>
          <p:nvSpPr>
            <p:cNvPr id="9" name="Rectangle 8"/>
            <p:cNvSpPr/>
            <p:nvPr/>
          </p:nvSpPr>
          <p:spPr>
            <a:xfrm>
              <a:off x="6766255" y="4289290"/>
              <a:ext cx="1925527" cy="338554"/>
            </a:xfrm>
            <a:prstGeom prst="rect">
              <a:avLst/>
            </a:prstGeom>
          </p:spPr>
          <p:txBody>
            <a:bodyPr wrap="none">
              <a:spAutoFit/>
            </a:bodyPr>
            <a:lstStyle/>
            <a:p>
              <a:pPr marL="742950" lvl="2" indent="-285750">
                <a:spcBef>
                  <a:spcPct val="30000"/>
                </a:spcBef>
                <a:buFont typeface="Wingdings" charset="2"/>
                <a:buChar char="q"/>
                <a:defRPr/>
              </a:pPr>
              <a:r>
                <a:rPr lang="en-US" dirty="0"/>
                <a:t>Problem02</a:t>
              </a:r>
              <a:endParaRPr lang="en-US" i="0" dirty="0"/>
            </a:p>
          </p:txBody>
        </p:sp>
        <p:sp>
          <p:nvSpPr>
            <p:cNvPr id="11" name="Rectangle 10"/>
            <p:cNvSpPr/>
            <p:nvPr/>
          </p:nvSpPr>
          <p:spPr>
            <a:xfrm>
              <a:off x="507607" y="3156391"/>
              <a:ext cx="4421403" cy="338554"/>
            </a:xfrm>
            <a:prstGeom prst="rect">
              <a:avLst/>
            </a:prstGeom>
          </p:spPr>
          <p:txBody>
            <a:bodyPr wrap="none">
              <a:spAutoFit/>
            </a:bodyPr>
            <a:lstStyle/>
            <a:p>
              <a:r>
                <a:rPr lang="en-US" i="0" dirty="0" smtClean="0">
                  <a:solidFill>
                    <a:srgbClr val="1D1F22"/>
                  </a:solidFill>
                  <a:latin typeface="Helvetica Neue" charset="0"/>
                </a:rPr>
                <a:t>Referencing to a datasets on external storage:</a:t>
              </a:r>
              <a:endParaRPr lang="en-US" i="0" dirty="0">
                <a:solidFill>
                  <a:srgbClr val="1D1F22"/>
                </a:solidFill>
                <a:latin typeface="Helvetica Neue" charset="0"/>
              </a:endParaRPr>
            </a:p>
          </p:txBody>
        </p:sp>
        <p:sp>
          <p:nvSpPr>
            <p:cNvPr id="12" name="Rectangle 11"/>
            <p:cNvSpPr/>
            <p:nvPr/>
          </p:nvSpPr>
          <p:spPr>
            <a:xfrm>
              <a:off x="629526" y="3737466"/>
              <a:ext cx="7965834" cy="338554"/>
            </a:xfrm>
            <a:prstGeom prst="rect">
              <a:avLst/>
            </a:prstGeom>
          </p:spPr>
          <p:txBody>
            <a:bodyPr wrap="square">
              <a:spAutoFit/>
            </a:bodyPr>
            <a:lstStyle/>
            <a:p>
              <a:r>
                <a:rPr lang="pt-BR" i="0" dirty="0" err="1">
                  <a:latin typeface="Consolas" charset="0"/>
                  <a:ea typeface="Consolas" charset="0"/>
                  <a:cs typeface="Consolas" charset="0"/>
                </a:rPr>
                <a:t>distFile</a:t>
              </a:r>
              <a:r>
                <a:rPr lang="pt-BR" i="0" dirty="0">
                  <a:latin typeface="Consolas" charset="0"/>
                  <a:ea typeface="Consolas" charset="0"/>
                  <a:cs typeface="Consolas" charset="0"/>
                </a:rPr>
                <a:t> = </a:t>
              </a:r>
              <a:r>
                <a:rPr lang="pt-BR" i="0" dirty="0" err="1">
                  <a:latin typeface="Consolas" charset="0"/>
                  <a:ea typeface="Consolas" charset="0"/>
                  <a:cs typeface="Consolas" charset="0"/>
                </a:rPr>
                <a:t>sc.textFile</a:t>
              </a:r>
              <a:r>
                <a:rPr lang="pt-BR" i="0" dirty="0">
                  <a:latin typeface="Consolas" charset="0"/>
                  <a:ea typeface="Consolas" charset="0"/>
                  <a:cs typeface="Consolas" charset="0"/>
                </a:rPr>
                <a:t>(“</a:t>
              </a:r>
              <a:r>
                <a:rPr lang="pt-BR" i="0" dirty="0" err="1">
                  <a:latin typeface="Consolas" charset="0"/>
                  <a:ea typeface="Consolas" charset="0"/>
                  <a:cs typeface="Consolas" charset="0"/>
                </a:rPr>
                <a:t>data.txt</a:t>
              </a:r>
              <a:r>
                <a:rPr lang="pt-BR" i="0" dirty="0">
                  <a:latin typeface="Consolas" charset="0"/>
                  <a:ea typeface="Consolas" charset="0"/>
                  <a:cs typeface="Consolas" charset="0"/>
                </a:rPr>
                <a:t>”)</a:t>
              </a:r>
            </a:p>
          </p:txBody>
        </p:sp>
      </p:grpSp>
      <p:grpSp>
        <p:nvGrpSpPr>
          <p:cNvPr id="17" name="Group 16"/>
          <p:cNvGrpSpPr/>
          <p:nvPr/>
        </p:nvGrpSpPr>
        <p:grpSpPr>
          <a:xfrm>
            <a:off x="428922" y="1260309"/>
            <a:ext cx="8676474" cy="2164836"/>
            <a:chOff x="1823358" y="1097332"/>
            <a:chExt cx="8676474" cy="2164836"/>
          </a:xfrm>
        </p:grpSpPr>
        <p:grpSp>
          <p:nvGrpSpPr>
            <p:cNvPr id="5" name="Group 4"/>
            <p:cNvGrpSpPr/>
            <p:nvPr/>
          </p:nvGrpSpPr>
          <p:grpSpPr>
            <a:xfrm>
              <a:off x="1823358" y="1097332"/>
              <a:ext cx="8286750" cy="2164836"/>
              <a:chOff x="428625" y="1123398"/>
              <a:chExt cx="8286750" cy="2164836"/>
            </a:xfrm>
          </p:grpSpPr>
          <p:sp>
            <p:nvSpPr>
              <p:cNvPr id="4" name="Rectangle 3"/>
              <p:cNvSpPr/>
              <p:nvPr/>
            </p:nvSpPr>
            <p:spPr bwMode="auto">
              <a:xfrm>
                <a:off x="428625" y="1525256"/>
                <a:ext cx="8286750" cy="1367407"/>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6" name="Rectangle 5"/>
              <p:cNvSpPr/>
              <p:nvPr/>
            </p:nvSpPr>
            <p:spPr>
              <a:xfrm>
                <a:off x="511619" y="1123398"/>
                <a:ext cx="3419526" cy="338554"/>
              </a:xfrm>
              <a:prstGeom prst="rect">
                <a:avLst/>
              </a:prstGeom>
            </p:spPr>
            <p:txBody>
              <a:bodyPr wrap="none">
                <a:spAutoFit/>
              </a:bodyPr>
              <a:lstStyle/>
              <a:p>
                <a:r>
                  <a:rPr lang="en-US" i="0" dirty="0" smtClean="0"/>
                  <a:t>Parallelizing</a:t>
                </a:r>
                <a:r>
                  <a:rPr lang="en-US" i="0" dirty="0"/>
                  <a:t> an existing </a:t>
                </a:r>
                <a:r>
                  <a:rPr lang="en-US" i="0" dirty="0" smtClean="0">
                    <a:solidFill>
                      <a:srgbClr val="1D1F22"/>
                    </a:solidFill>
                    <a:latin typeface="Helvetica Neue" charset="0"/>
                  </a:rPr>
                  <a:t>collection</a:t>
                </a:r>
                <a:r>
                  <a:rPr lang="en-US" i="0" dirty="0" smtClean="0"/>
                  <a:t>:</a:t>
                </a:r>
                <a:endParaRPr lang="en-US" dirty="0"/>
              </a:p>
            </p:txBody>
          </p:sp>
          <p:sp>
            <p:nvSpPr>
              <p:cNvPr id="8" name="Rectangle 7"/>
              <p:cNvSpPr/>
              <p:nvPr/>
            </p:nvSpPr>
            <p:spPr>
              <a:xfrm>
                <a:off x="6761272" y="2949680"/>
                <a:ext cx="1925527" cy="338554"/>
              </a:xfrm>
              <a:prstGeom prst="rect">
                <a:avLst/>
              </a:prstGeom>
            </p:spPr>
            <p:txBody>
              <a:bodyPr wrap="none">
                <a:spAutoFit/>
              </a:bodyPr>
              <a:lstStyle/>
              <a:p>
                <a:pPr marL="742950" lvl="1" indent="-285750">
                  <a:spcBef>
                    <a:spcPct val="30000"/>
                  </a:spcBef>
                  <a:buFont typeface="Wingdings" charset="2"/>
                  <a:buChar char="q"/>
                  <a:defRPr/>
                </a:pPr>
                <a:r>
                  <a:rPr lang="en-US" dirty="0"/>
                  <a:t>Problem01</a:t>
                </a:r>
                <a:endParaRPr lang="en-US" i="0" dirty="0"/>
              </a:p>
            </p:txBody>
          </p:sp>
          <p:grpSp>
            <p:nvGrpSpPr>
              <p:cNvPr id="13" name="Group 12"/>
              <p:cNvGrpSpPr/>
              <p:nvPr/>
            </p:nvGrpSpPr>
            <p:grpSpPr>
              <a:xfrm>
                <a:off x="3167284" y="2339835"/>
                <a:ext cx="1527721" cy="472478"/>
                <a:chOff x="4658432" y="2400503"/>
                <a:chExt cx="1527721" cy="472478"/>
              </a:xfrm>
            </p:grpSpPr>
            <p:sp>
              <p:nvSpPr>
                <p:cNvPr id="23" name="TextBox 22"/>
                <p:cNvSpPr txBox="1"/>
                <p:nvPr/>
              </p:nvSpPr>
              <p:spPr>
                <a:xfrm>
                  <a:off x="4658432" y="2565204"/>
                  <a:ext cx="1527721" cy="307777"/>
                </a:xfrm>
                <a:prstGeom prst="rect">
                  <a:avLst/>
                </a:prstGeom>
                <a:noFill/>
              </p:spPr>
              <p:txBody>
                <a:bodyPr wrap="square" rtlCol="0">
                  <a:spAutoFit/>
                </a:bodyPr>
                <a:lstStyle/>
                <a:p>
                  <a:r>
                    <a:rPr lang="en-US" sz="1400" dirty="0"/>
                    <a:t>C</a:t>
                  </a:r>
                  <a:r>
                    <a:rPr lang="en-US" sz="1400" dirty="0" smtClean="0"/>
                    <a:t>ollection</a:t>
                  </a:r>
                  <a:endParaRPr lang="en-US" sz="1400" dirty="0"/>
                </a:p>
              </p:txBody>
            </p:sp>
            <p:cxnSp>
              <p:nvCxnSpPr>
                <p:cNvPr id="24" name="Straight Arrow Connector 23"/>
                <p:cNvCxnSpPr/>
                <p:nvPr/>
              </p:nvCxnSpPr>
              <p:spPr bwMode="auto">
                <a:xfrm flipV="1">
                  <a:off x="5172781" y="2400503"/>
                  <a:ext cx="0" cy="1538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grpSp>
          <p:grpSp>
            <p:nvGrpSpPr>
              <p:cNvPr id="15" name="Group 14"/>
              <p:cNvGrpSpPr/>
              <p:nvPr/>
            </p:nvGrpSpPr>
            <p:grpSpPr>
              <a:xfrm>
                <a:off x="4024443" y="2346836"/>
                <a:ext cx="1809133" cy="467037"/>
                <a:chOff x="5648942" y="2364854"/>
                <a:chExt cx="1809133" cy="467037"/>
              </a:xfrm>
            </p:grpSpPr>
            <p:sp>
              <p:nvSpPr>
                <p:cNvPr id="14" name="TextBox 13"/>
                <p:cNvSpPr txBox="1"/>
                <p:nvPr/>
              </p:nvSpPr>
              <p:spPr>
                <a:xfrm>
                  <a:off x="5648942" y="2524114"/>
                  <a:ext cx="1809133" cy="307777"/>
                </a:xfrm>
                <a:prstGeom prst="rect">
                  <a:avLst/>
                </a:prstGeom>
                <a:noFill/>
              </p:spPr>
              <p:txBody>
                <a:bodyPr wrap="square" rtlCol="0">
                  <a:spAutoFit/>
                </a:bodyPr>
                <a:lstStyle/>
                <a:p>
                  <a:r>
                    <a:rPr lang="en-US" sz="1400" dirty="0" smtClean="0"/>
                    <a:t>Number of partitions</a:t>
                  </a:r>
                  <a:endParaRPr lang="en-US" sz="1400" dirty="0"/>
                </a:p>
              </p:txBody>
            </p:sp>
            <p:cxnSp>
              <p:nvCxnSpPr>
                <p:cNvPr id="33" name="Straight Arrow Connector 32"/>
                <p:cNvCxnSpPr/>
                <p:nvPr/>
              </p:nvCxnSpPr>
              <p:spPr bwMode="auto">
                <a:xfrm flipV="1">
                  <a:off x="5843890" y="2364854"/>
                  <a:ext cx="0" cy="1538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cxnSp>
          </p:grpSp>
        </p:grpSp>
        <p:sp>
          <p:nvSpPr>
            <p:cNvPr id="7" name="Rectangle 6"/>
            <p:cNvSpPr/>
            <p:nvPr/>
          </p:nvSpPr>
          <p:spPr>
            <a:xfrm>
              <a:off x="1981404" y="1788725"/>
              <a:ext cx="8518428" cy="923330"/>
            </a:xfrm>
            <a:prstGeom prst="rect">
              <a:avLst/>
            </a:prstGeom>
          </p:spPr>
          <p:txBody>
            <a:bodyPr wrap="square">
              <a:spAutoFit/>
            </a:bodyPr>
            <a:lstStyle/>
            <a:p>
              <a:r>
                <a:rPr lang="pt-BR" i="0" dirty="0">
                  <a:latin typeface="Consolas" charset="0"/>
                  <a:ea typeface="Consolas" charset="0"/>
                  <a:cs typeface="Consolas" charset="0"/>
                </a:rPr>
                <a:t>data = [1, 2, 3, 4, 5]</a:t>
              </a:r>
            </a:p>
            <a:p>
              <a:r>
                <a:rPr lang="pt-BR" i="0" dirty="0" err="1">
                  <a:latin typeface="Consolas" charset="0"/>
                  <a:ea typeface="Consolas" charset="0"/>
                  <a:cs typeface="Consolas" charset="0"/>
                </a:rPr>
                <a:t>distData</a:t>
              </a:r>
              <a:r>
                <a:rPr lang="pt-BR" i="0" dirty="0">
                  <a:latin typeface="Consolas" charset="0"/>
                  <a:ea typeface="Consolas" charset="0"/>
                  <a:cs typeface="Consolas" charset="0"/>
                </a:rPr>
                <a:t> = </a:t>
              </a:r>
              <a:r>
                <a:rPr lang="pt-BR" i="0" dirty="0" err="1">
                  <a:latin typeface="Consolas" charset="0"/>
                  <a:ea typeface="Consolas" charset="0"/>
                  <a:cs typeface="Consolas" charset="0"/>
                </a:rPr>
                <a:t>sc.parallelize</a:t>
              </a:r>
              <a:r>
                <a:rPr lang="pt-BR" i="0" dirty="0">
                  <a:latin typeface="Consolas" charset="0"/>
                  <a:ea typeface="Consolas" charset="0"/>
                  <a:cs typeface="Consolas" charset="0"/>
                </a:rPr>
                <a:t>(data</a:t>
              </a:r>
              <a:r>
                <a:rPr lang="en-US" i="0" dirty="0">
                  <a:latin typeface="Consolas" charset="0"/>
                  <a:ea typeface="Consolas" charset="0"/>
                  <a:cs typeface="Consolas" charset="0"/>
                </a:rPr>
                <a:t>, </a:t>
              </a:r>
              <a:r>
                <a:rPr lang="en-US" i="0" dirty="0" smtClean="0">
                  <a:latin typeface="Consolas" charset="0"/>
                  <a:ea typeface="Consolas" charset="0"/>
                  <a:cs typeface="Consolas" charset="0"/>
                </a:rPr>
                <a:t>5</a:t>
              </a:r>
              <a:r>
                <a:rPr lang="pt-BR" i="0" dirty="0" smtClean="0">
                  <a:latin typeface="Consolas" charset="0"/>
                  <a:ea typeface="Consolas" charset="0"/>
                  <a:cs typeface="Consolas" charset="0"/>
                </a:rPr>
                <a:t>)</a:t>
              </a:r>
              <a:endParaRPr lang="pt-BR" i="0" dirty="0">
                <a:latin typeface="Consolas" charset="0"/>
                <a:ea typeface="Consolas" charset="0"/>
                <a:cs typeface="Consolas" charset="0"/>
              </a:endParaRPr>
            </a:p>
            <a:p>
              <a:pPr>
                <a:lnSpc>
                  <a:spcPct val="150000"/>
                </a:lnSpc>
              </a:pPr>
              <a:endParaRPr lang="en-US" i="0" dirty="0">
                <a:latin typeface="Consolas" charset="0"/>
                <a:ea typeface="Consolas" charset="0"/>
                <a:cs typeface="Consolas" charset="0"/>
              </a:endParaRPr>
            </a:p>
          </p:txBody>
        </p:sp>
      </p:grpSp>
    </p:spTree>
    <p:extLst>
      <p:ext uri="{BB962C8B-B14F-4D97-AF65-F5344CB8AC3E}">
        <p14:creationId xmlns:p14="http://schemas.microsoft.com/office/powerpoint/2010/main" val="122994716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391891" y="1450603"/>
            <a:ext cx="3528574" cy="1813400"/>
          </a:xfrm>
          <a:prstGeom prst="rect">
            <a:avLst/>
          </a:prstGeom>
        </p:spPr>
      </p:pic>
      <p:sp>
        <p:nvSpPr>
          <p:cNvPr id="4" name="Title 1"/>
          <p:cNvSpPr>
            <a:spLocks noGrp="1"/>
          </p:cNvSpPr>
          <p:nvPr>
            <p:ph type="title"/>
          </p:nvPr>
        </p:nvSpPr>
        <p:spPr>
          <a:xfrm>
            <a:off x="152400" y="154484"/>
            <a:ext cx="8839200" cy="1041400"/>
          </a:xfrm>
        </p:spPr>
        <p:txBody>
          <a:bodyPr/>
          <a:lstStyle/>
          <a:p>
            <a:r>
              <a:rPr lang="en-US" sz="3200" b="0" dirty="0" smtClean="0"/>
              <a:t>RDD operations</a:t>
            </a:r>
            <a:endParaRPr lang="en-US" sz="3200" dirty="0"/>
          </a:p>
        </p:txBody>
      </p:sp>
      <p:pic>
        <p:nvPicPr>
          <p:cNvPr id="7" name="Picture 6"/>
          <p:cNvPicPr>
            <a:picLocks noChangeAspect="1"/>
          </p:cNvPicPr>
          <p:nvPr/>
        </p:nvPicPr>
        <p:blipFill>
          <a:blip r:embed="rId4"/>
          <a:stretch>
            <a:fillRect/>
          </a:stretch>
        </p:blipFill>
        <p:spPr>
          <a:xfrm>
            <a:off x="535208" y="1450603"/>
            <a:ext cx="3562500" cy="2223533"/>
          </a:xfrm>
          <a:prstGeom prst="rect">
            <a:avLst/>
          </a:prstGeom>
        </p:spPr>
      </p:pic>
      <p:sp>
        <p:nvSpPr>
          <p:cNvPr id="9" name="Rectangle 8"/>
          <p:cNvSpPr/>
          <p:nvPr/>
        </p:nvSpPr>
        <p:spPr bwMode="auto">
          <a:xfrm>
            <a:off x="193054" y="3988765"/>
            <a:ext cx="8772041" cy="1802436"/>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11" name="Rectangle 10"/>
          <p:cNvSpPr/>
          <p:nvPr/>
        </p:nvSpPr>
        <p:spPr>
          <a:xfrm>
            <a:off x="4111563" y="3342137"/>
            <a:ext cx="5046291" cy="338554"/>
          </a:xfrm>
          <a:prstGeom prst="rect">
            <a:avLst/>
          </a:prstGeom>
        </p:spPr>
        <p:txBody>
          <a:bodyPr wrap="square">
            <a:spAutoFit/>
          </a:bodyPr>
          <a:lstStyle/>
          <a:p>
            <a:r>
              <a:rPr lang="en-US" i="0" dirty="0">
                <a:latin typeface="+mj-lt"/>
              </a:rPr>
              <a:t>Transformations create new RDD from existing RDD </a:t>
            </a:r>
            <a:endParaRPr lang="en-US" dirty="0">
              <a:latin typeface="+mj-lt"/>
            </a:endParaRPr>
          </a:p>
        </p:txBody>
      </p:sp>
      <p:sp>
        <p:nvSpPr>
          <p:cNvPr id="12" name="Rectangle 11"/>
          <p:cNvSpPr/>
          <p:nvPr/>
        </p:nvSpPr>
        <p:spPr>
          <a:xfrm>
            <a:off x="6535058" y="1187675"/>
            <a:ext cx="2371986" cy="830997"/>
          </a:xfrm>
          <a:prstGeom prst="rect">
            <a:avLst/>
          </a:prstGeom>
        </p:spPr>
        <p:txBody>
          <a:bodyPr wrap="square">
            <a:spAutoFit/>
          </a:bodyPr>
          <a:lstStyle/>
          <a:p>
            <a:pPr algn="r"/>
            <a:r>
              <a:rPr lang="en-US" i="0" dirty="0">
                <a:latin typeface="+mj-lt"/>
              </a:rPr>
              <a:t>Actions return final results of RDD </a:t>
            </a:r>
            <a:r>
              <a:rPr lang="en-US" i="0" dirty="0" smtClean="0">
                <a:latin typeface="+mj-lt"/>
              </a:rPr>
              <a:t>computations </a:t>
            </a:r>
            <a:endParaRPr lang="en-US" dirty="0">
              <a:latin typeface="+mj-lt"/>
            </a:endParaRPr>
          </a:p>
        </p:txBody>
      </p:sp>
      <p:sp>
        <p:nvSpPr>
          <p:cNvPr id="13" name="Rectangle 12"/>
          <p:cNvSpPr/>
          <p:nvPr/>
        </p:nvSpPr>
        <p:spPr>
          <a:xfrm>
            <a:off x="419099" y="1033490"/>
            <a:ext cx="6369627" cy="338554"/>
          </a:xfrm>
          <a:prstGeom prst="rect">
            <a:avLst/>
          </a:prstGeom>
        </p:spPr>
        <p:txBody>
          <a:bodyPr wrap="square">
            <a:spAutoFit/>
          </a:bodyPr>
          <a:lstStyle/>
          <a:p>
            <a:r>
              <a:rPr lang="en-US" i="0">
                <a:latin typeface="+mj-lt"/>
              </a:rPr>
              <a:t>Spark provides a rich set of operators to manipulate RDDs</a:t>
            </a:r>
            <a:endParaRPr lang="en-US">
              <a:latin typeface="+mj-lt"/>
            </a:endParaRPr>
          </a:p>
        </p:txBody>
      </p:sp>
      <p:sp>
        <p:nvSpPr>
          <p:cNvPr id="14" name="Rectangle 13"/>
          <p:cNvSpPr/>
          <p:nvPr/>
        </p:nvSpPr>
        <p:spPr>
          <a:xfrm>
            <a:off x="315339" y="4076056"/>
            <a:ext cx="8644714" cy="1938992"/>
          </a:xfrm>
          <a:prstGeom prst="rect">
            <a:avLst/>
          </a:prstGeom>
        </p:spPr>
        <p:txBody>
          <a:bodyPr wrap="square">
            <a:spAutoFit/>
          </a:bodyPr>
          <a:lstStyle/>
          <a:p>
            <a:pPr>
              <a:lnSpc>
                <a:spcPct val="150000"/>
              </a:lnSpc>
            </a:pPr>
            <a:r>
              <a:rPr lang="en-US" i="0" dirty="0" smtClean="0">
                <a:solidFill>
                  <a:srgbClr val="333333"/>
                </a:solidFill>
                <a:latin typeface="Consolas" charset="0"/>
                <a:ea typeface="Consolas" charset="0"/>
                <a:cs typeface="Consolas" charset="0"/>
              </a:rPr>
              <a:t>rdd1 </a:t>
            </a:r>
            <a:r>
              <a:rPr lang="en-US" i="0" dirty="0">
                <a:solidFill>
                  <a:srgbClr val="333333"/>
                </a:solidFill>
                <a:latin typeface="Consolas" charset="0"/>
                <a:ea typeface="Consolas" charset="0"/>
                <a:cs typeface="Consolas" charset="0"/>
              </a:rPr>
              <a:t>= </a:t>
            </a:r>
            <a:r>
              <a:rPr lang="en-US" i="0" dirty="0" smtClean="0">
                <a:solidFill>
                  <a:srgbClr val="333333"/>
                </a:solidFill>
                <a:latin typeface="Consolas" charset="0"/>
                <a:ea typeface="Consolas" charset="0"/>
                <a:cs typeface="Consolas" charset="0"/>
              </a:rPr>
              <a:t>sc.parallelize(data)</a:t>
            </a:r>
          </a:p>
          <a:p>
            <a:pPr>
              <a:lnSpc>
                <a:spcPct val="150000"/>
              </a:lnSpc>
            </a:pPr>
            <a:r>
              <a:rPr lang="en-US" i="0" dirty="0">
                <a:solidFill>
                  <a:srgbClr val="333333"/>
                </a:solidFill>
                <a:latin typeface="Consolas" charset="0"/>
                <a:ea typeface="Consolas" charset="0"/>
                <a:cs typeface="Consolas" charset="0"/>
              </a:rPr>
              <a:t>r</a:t>
            </a:r>
            <a:r>
              <a:rPr lang="en-US" i="0" dirty="0" smtClean="0">
                <a:solidFill>
                  <a:srgbClr val="333333"/>
                </a:solidFill>
                <a:latin typeface="Consolas" charset="0"/>
                <a:ea typeface="Consolas" charset="0"/>
                <a:cs typeface="Consolas" charset="0"/>
              </a:rPr>
              <a:t>dd2 = rdd1.filter(func1)</a:t>
            </a:r>
          </a:p>
          <a:p>
            <a:pPr>
              <a:lnSpc>
                <a:spcPct val="150000"/>
              </a:lnSpc>
            </a:pPr>
            <a:r>
              <a:rPr lang="en-US" i="0" dirty="0" smtClean="0">
                <a:solidFill>
                  <a:srgbClr val="333333"/>
                </a:solidFill>
                <a:latin typeface="Consolas" charset="0"/>
                <a:ea typeface="Consolas" charset="0"/>
                <a:cs typeface="Consolas" charset="0"/>
              </a:rPr>
              <a:t>rdd2.count()</a:t>
            </a:r>
          </a:p>
          <a:p>
            <a:pPr>
              <a:lnSpc>
                <a:spcPct val="150000"/>
              </a:lnSpc>
            </a:pPr>
            <a:r>
              <a:rPr lang="en-US" i="0" dirty="0" smtClean="0">
                <a:solidFill>
                  <a:srgbClr val="333333"/>
                </a:solidFill>
                <a:latin typeface="Consolas" charset="0"/>
                <a:ea typeface="Consolas" charset="0"/>
                <a:cs typeface="Consolas" charset="0"/>
              </a:rPr>
              <a:t>rdd2.collect()</a:t>
            </a:r>
            <a:endParaRPr lang="en-US" i="0" dirty="0">
              <a:solidFill>
                <a:srgbClr val="333333"/>
              </a:solidFill>
              <a:latin typeface="Consolas" charset="0"/>
              <a:ea typeface="Consolas" charset="0"/>
              <a:cs typeface="Consolas" charset="0"/>
            </a:endParaRPr>
          </a:p>
          <a:p>
            <a:pPr>
              <a:lnSpc>
                <a:spcPct val="150000"/>
              </a:lnSpc>
            </a:pPr>
            <a:endParaRPr lang="en-US" i="0" dirty="0">
              <a:solidFill>
                <a:srgbClr val="333333"/>
              </a:solidFill>
              <a:latin typeface="Consolas" charset="0"/>
              <a:ea typeface="Consolas" charset="0"/>
              <a:cs typeface="Consolas" charset="0"/>
            </a:endParaRPr>
          </a:p>
        </p:txBody>
      </p:sp>
    </p:spTree>
    <p:extLst>
      <p:ext uri="{BB962C8B-B14F-4D97-AF65-F5344CB8AC3E}">
        <p14:creationId xmlns:p14="http://schemas.microsoft.com/office/powerpoint/2010/main" val="90420328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6568" y="136900"/>
            <a:ext cx="8839200" cy="1041400"/>
          </a:xfrm>
        </p:spPr>
        <p:txBody>
          <a:bodyPr/>
          <a:lstStyle/>
          <a:p>
            <a:r>
              <a:rPr lang="en-US" sz="3200" b="0" dirty="0"/>
              <a:t>RDD </a:t>
            </a:r>
            <a:r>
              <a:rPr lang="en-US" sz="3200" b="0" dirty="0" smtClean="0"/>
              <a:t>actions: collect()</a:t>
            </a:r>
            <a:endParaRPr lang="en-US" sz="3200" dirty="0"/>
          </a:p>
        </p:txBody>
      </p:sp>
      <p:sp>
        <p:nvSpPr>
          <p:cNvPr id="8" name="Rectangle 7"/>
          <p:cNvSpPr/>
          <p:nvPr/>
        </p:nvSpPr>
        <p:spPr bwMode="auto">
          <a:xfrm>
            <a:off x="455962" y="2266796"/>
            <a:ext cx="8350097" cy="1205512"/>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9" name="Rectangle 8"/>
          <p:cNvSpPr/>
          <p:nvPr/>
        </p:nvSpPr>
        <p:spPr>
          <a:xfrm>
            <a:off x="575220" y="2340014"/>
            <a:ext cx="8111580" cy="793551"/>
          </a:xfrm>
          <a:prstGeom prst="rect">
            <a:avLst/>
          </a:prstGeom>
        </p:spPr>
        <p:txBody>
          <a:bodyPr wrap="square">
            <a:spAutoFit/>
          </a:bodyPr>
          <a:lstStyle/>
          <a:p>
            <a:pPr>
              <a:lnSpc>
                <a:spcPct val="150000"/>
              </a:lnSpc>
            </a:pPr>
            <a:r>
              <a:rPr lang="en-US" i="0" dirty="0">
                <a:latin typeface="Consolas" charset="0"/>
                <a:ea typeface="Consolas" charset="0"/>
                <a:cs typeface="Consolas" charset="0"/>
              </a:rPr>
              <a:t>rdd = sc.parallelize([1, 2, 3, 4, 5])</a:t>
            </a:r>
          </a:p>
          <a:p>
            <a:pPr>
              <a:lnSpc>
                <a:spcPct val="150000"/>
              </a:lnSpc>
            </a:pPr>
            <a:r>
              <a:rPr lang="en-US" i="0" dirty="0">
                <a:latin typeface="Consolas" charset="0"/>
                <a:ea typeface="Consolas" charset="0"/>
                <a:cs typeface="Consolas" charset="0"/>
              </a:rPr>
              <a:t>output_array = rdd.collect()</a:t>
            </a:r>
          </a:p>
        </p:txBody>
      </p:sp>
      <p:sp>
        <p:nvSpPr>
          <p:cNvPr id="10" name="Rectangle 9"/>
          <p:cNvSpPr/>
          <p:nvPr/>
        </p:nvSpPr>
        <p:spPr>
          <a:xfrm>
            <a:off x="768770" y="1309740"/>
            <a:ext cx="8044072" cy="338554"/>
          </a:xfrm>
          <a:prstGeom prst="rect">
            <a:avLst/>
          </a:prstGeom>
        </p:spPr>
        <p:txBody>
          <a:bodyPr wrap="square">
            <a:spAutoFit/>
          </a:bodyPr>
          <a:lstStyle/>
          <a:p>
            <a:r>
              <a:rPr lang="en-US" i="0" dirty="0" smtClean="0">
                <a:solidFill>
                  <a:srgbClr val="1D1F22"/>
                </a:solidFill>
                <a:latin typeface="Helvetica Neue" charset="0"/>
              </a:rPr>
              <a:t>Spark RDD </a:t>
            </a:r>
            <a:r>
              <a:rPr lang="en-US" dirty="0" smtClean="0">
                <a:solidFill>
                  <a:srgbClr val="1D1F22"/>
                </a:solidFill>
                <a:latin typeface="Helvetica Neue" charset="0"/>
              </a:rPr>
              <a:t>collect</a:t>
            </a:r>
            <a:r>
              <a:rPr lang="en-US" i="0" dirty="0" smtClean="0">
                <a:solidFill>
                  <a:srgbClr val="1D1F22"/>
                </a:solidFill>
                <a:latin typeface="Helvetica Neue" charset="0"/>
              </a:rPr>
              <a:t> function returns </a:t>
            </a:r>
            <a:r>
              <a:rPr lang="en-US" i="0" dirty="0">
                <a:solidFill>
                  <a:srgbClr val="1D1F22"/>
                </a:solidFill>
                <a:latin typeface="Helvetica Neue" charset="0"/>
              </a:rPr>
              <a:t>all the elements of the dataset as an array</a:t>
            </a:r>
            <a:endParaRPr lang="en-US" dirty="0"/>
          </a:p>
        </p:txBody>
      </p:sp>
      <p:sp>
        <p:nvSpPr>
          <p:cNvPr id="2" name="TextBox 1"/>
          <p:cNvSpPr txBox="1"/>
          <p:nvPr/>
        </p:nvSpPr>
        <p:spPr>
          <a:xfrm>
            <a:off x="455962" y="4368800"/>
            <a:ext cx="6688049" cy="584775"/>
          </a:xfrm>
          <a:prstGeom prst="rect">
            <a:avLst/>
          </a:prstGeom>
          <a:noFill/>
        </p:spPr>
        <p:txBody>
          <a:bodyPr wrap="none" rtlCol="0">
            <a:spAutoFit/>
          </a:bodyPr>
          <a:lstStyle/>
          <a:p>
            <a:r>
              <a:rPr lang="en-US" i="0" dirty="0" smtClean="0"/>
              <a:t>Note:</a:t>
            </a:r>
          </a:p>
          <a:p>
            <a:r>
              <a:rPr lang="en-US" i="0" dirty="0" smtClean="0"/>
              <a:t>Collect function is used in most of the problems in the exercise section. </a:t>
            </a:r>
            <a:endParaRPr lang="en-US" i="0" dirty="0"/>
          </a:p>
        </p:txBody>
      </p:sp>
    </p:spTree>
    <p:extLst>
      <p:ext uri="{BB962C8B-B14F-4D97-AF65-F5344CB8AC3E}">
        <p14:creationId xmlns:p14="http://schemas.microsoft.com/office/powerpoint/2010/main" val="20285562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154484"/>
            <a:ext cx="8839200" cy="1041400"/>
          </a:xfrm>
        </p:spPr>
        <p:txBody>
          <a:bodyPr/>
          <a:lstStyle/>
          <a:p>
            <a:r>
              <a:rPr lang="en-US" sz="3200" b="0" dirty="0" smtClean="0"/>
              <a:t>RDD transformations: filter()</a:t>
            </a:r>
            <a:endParaRPr lang="en-US" sz="3200" dirty="0"/>
          </a:p>
        </p:txBody>
      </p:sp>
      <p:sp>
        <p:nvSpPr>
          <p:cNvPr id="6" name="Rectangle 5"/>
          <p:cNvSpPr/>
          <p:nvPr/>
        </p:nvSpPr>
        <p:spPr bwMode="auto">
          <a:xfrm>
            <a:off x="485090" y="3013518"/>
            <a:ext cx="8239990" cy="638136"/>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7" name="Rectangle 6"/>
          <p:cNvSpPr/>
          <p:nvPr/>
        </p:nvSpPr>
        <p:spPr>
          <a:xfrm>
            <a:off x="485090" y="2429021"/>
            <a:ext cx="3023585" cy="338554"/>
          </a:xfrm>
          <a:prstGeom prst="rect">
            <a:avLst/>
          </a:prstGeom>
        </p:spPr>
        <p:txBody>
          <a:bodyPr wrap="none">
            <a:spAutoFit/>
          </a:bodyPr>
          <a:lstStyle/>
          <a:p>
            <a:r>
              <a:rPr lang="en-US" i="0" dirty="0" smtClean="0"/>
              <a:t>Passing anonymous functions: </a:t>
            </a:r>
            <a:endParaRPr lang="en-US" i="0" dirty="0"/>
          </a:p>
        </p:txBody>
      </p:sp>
      <p:sp>
        <p:nvSpPr>
          <p:cNvPr id="10" name="Rectangle 9"/>
          <p:cNvSpPr/>
          <p:nvPr/>
        </p:nvSpPr>
        <p:spPr>
          <a:xfrm>
            <a:off x="613072" y="3122974"/>
            <a:ext cx="4673074" cy="338554"/>
          </a:xfrm>
          <a:prstGeom prst="rect">
            <a:avLst/>
          </a:prstGeom>
        </p:spPr>
        <p:txBody>
          <a:bodyPr wrap="none">
            <a:spAutoFit/>
          </a:bodyPr>
          <a:lstStyle/>
          <a:p>
            <a:r>
              <a:rPr lang="en-US" i="0" dirty="0">
                <a:latin typeface="Consolas" charset="0"/>
                <a:ea typeface="Consolas" charset="0"/>
                <a:cs typeface="Consolas" charset="0"/>
              </a:rPr>
              <a:t>rdd2 = rdd1.filter(lambda x: x % 2 == 0)</a:t>
            </a:r>
          </a:p>
        </p:txBody>
      </p:sp>
      <p:sp>
        <p:nvSpPr>
          <p:cNvPr id="12" name="Rectangle 11"/>
          <p:cNvSpPr/>
          <p:nvPr/>
        </p:nvSpPr>
        <p:spPr>
          <a:xfrm>
            <a:off x="613072" y="4855676"/>
            <a:ext cx="4636706" cy="584775"/>
          </a:xfrm>
          <a:prstGeom prst="rect">
            <a:avLst/>
          </a:prstGeom>
        </p:spPr>
        <p:txBody>
          <a:bodyPr wrap="square">
            <a:spAutoFit/>
          </a:bodyPr>
          <a:lstStyle/>
          <a:p>
            <a:r>
              <a:rPr lang="en-US" i="0" dirty="0">
                <a:latin typeface="+mj-lt"/>
              </a:rPr>
              <a:t>T</a:t>
            </a:r>
            <a:r>
              <a:rPr lang="en-US" i="0" smtClean="0">
                <a:latin typeface="+mj-lt"/>
              </a:rPr>
              <a:t>he </a:t>
            </a:r>
            <a:r>
              <a:rPr lang="en-US" i="0" dirty="0">
                <a:latin typeface="+mj-lt"/>
              </a:rPr>
              <a:t>interfaces available </a:t>
            </a:r>
            <a:r>
              <a:rPr lang="en-US" i="0" dirty="0" smtClean="0">
                <a:latin typeface="+mj-lt"/>
              </a:rPr>
              <a:t>in the</a:t>
            </a:r>
            <a:r>
              <a:rPr lang="en-US" i="0" dirty="0">
                <a:latin typeface="+mj-lt"/>
              </a:rPr>
              <a:t> </a:t>
            </a:r>
            <a:r>
              <a:rPr lang="en-US" dirty="0" err="1" smtClean="0">
                <a:latin typeface="+mj-lt"/>
              </a:rPr>
              <a:t>org.apache.spark.api.java</a:t>
            </a:r>
            <a:r>
              <a:rPr lang="en-US" dirty="0" err="1">
                <a:latin typeface="+mj-lt"/>
              </a:rPr>
              <a:t>.</a:t>
            </a:r>
            <a:r>
              <a:rPr lang="en-US" dirty="0" err="1" smtClean="0">
                <a:latin typeface="+mj-lt"/>
              </a:rPr>
              <a:t>function</a:t>
            </a:r>
            <a:r>
              <a:rPr lang="en-US" i="0" dirty="0" smtClean="0">
                <a:latin typeface="+mj-lt"/>
              </a:rPr>
              <a:t> </a:t>
            </a:r>
            <a:r>
              <a:rPr lang="en-US" i="0" dirty="0">
                <a:latin typeface="+mj-lt"/>
              </a:rPr>
              <a:t>package</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1789963322"/>
              </p:ext>
            </p:extLst>
          </p:nvPr>
        </p:nvGraphicFramePr>
        <p:xfrm>
          <a:off x="485090" y="1097754"/>
          <a:ext cx="8344260" cy="1085324"/>
        </p:xfrm>
        <a:graphic>
          <a:graphicData uri="http://schemas.openxmlformats.org/drawingml/2006/table">
            <a:tbl>
              <a:tblPr/>
              <a:tblGrid>
                <a:gridCol w="1083758"/>
                <a:gridCol w="2839311"/>
                <a:gridCol w="4421191"/>
              </a:tblGrid>
              <a:tr h="1085324">
                <a:tc>
                  <a:txBody>
                    <a:bodyPr/>
                    <a:lstStyle/>
                    <a:p>
                      <a:pPr algn="l" fontAlgn="base"/>
                      <a:r>
                        <a:rPr lang="en-US" sz="1600" dirty="0" smtClean="0">
                          <a:solidFill>
                            <a:srgbClr val="008080"/>
                          </a:solidFill>
                          <a:effectLst/>
                          <a:latin typeface="+mj-lt"/>
                        </a:rPr>
                        <a:t> Filter </a:t>
                      </a:r>
                      <a:r>
                        <a:rPr lang="en-US" sz="1600" dirty="0">
                          <a:solidFill>
                            <a:srgbClr val="008080"/>
                          </a:solidFill>
                          <a:effectLst/>
                          <a:latin typeface="+mj-lt"/>
                        </a:rPr>
                        <a:t>:</a:t>
                      </a:r>
                      <a:endParaRPr lang="en-US" sz="1600" dirty="0">
                        <a:effectLst/>
                        <a:latin typeface="+mj-lt"/>
                      </a:endParaRPr>
                    </a:p>
                  </a:txBody>
                  <a:tcPr marL="63500" marR="63500" marT="38100" marB="38100"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tcPr>
                </a:tc>
                <a:tc>
                  <a:txBody>
                    <a:bodyPr/>
                    <a:lstStyle/>
                    <a:p>
                      <a:pPr algn="l" fontAlgn="base"/>
                      <a:r>
                        <a:rPr lang="en-US" sz="1600" dirty="0" smtClean="0">
                          <a:effectLst/>
                          <a:latin typeface="+mj-lt"/>
                        </a:rPr>
                        <a:t>filter(f : T ⇒ Bool)</a:t>
                      </a:r>
                      <a:endParaRPr lang="en-US" sz="1600" dirty="0">
                        <a:effectLst/>
                        <a:latin typeface="+mj-lt"/>
                      </a:endParaRPr>
                    </a:p>
                  </a:txBody>
                  <a:tcPr marL="63500" marR="63500" marT="38100" marB="38100"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600" dirty="0" smtClean="0"/>
                        <a:t>Return a new dataset formed by selecting those elements of the source on which </a:t>
                      </a:r>
                      <a:r>
                        <a:rPr lang="en-US" sz="1600" i="1" dirty="0" err="1" smtClean="0"/>
                        <a:t>func</a:t>
                      </a:r>
                      <a:r>
                        <a:rPr lang="en-US" sz="1600" i="1" dirty="0" smtClean="0"/>
                        <a:t> </a:t>
                      </a:r>
                      <a:r>
                        <a:rPr lang="en-US" sz="1600" dirty="0" smtClean="0"/>
                        <a:t>returns true.</a:t>
                      </a:r>
                    </a:p>
                    <a:p>
                      <a:pPr algn="l" fontAlgn="base"/>
                      <a:endParaRPr lang="is-IS" sz="1600" dirty="0">
                        <a:effectLst/>
                        <a:latin typeface="+mj-lt"/>
                      </a:endParaRPr>
                    </a:p>
                  </a:txBody>
                  <a:tcPr marL="63500" marR="63500" marT="38100" marB="38100"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tcPr>
                </a:tc>
              </a:tr>
            </a:tbl>
          </a:graphicData>
        </a:graphic>
      </p:graphicFrame>
      <p:sp>
        <p:nvSpPr>
          <p:cNvPr id="14" name="Rectangle 13"/>
          <p:cNvSpPr/>
          <p:nvPr/>
        </p:nvSpPr>
        <p:spPr>
          <a:xfrm>
            <a:off x="6567598" y="3764434"/>
            <a:ext cx="1925527" cy="338554"/>
          </a:xfrm>
          <a:prstGeom prst="rect">
            <a:avLst/>
          </a:prstGeom>
        </p:spPr>
        <p:txBody>
          <a:bodyPr wrap="none">
            <a:spAutoFit/>
          </a:bodyPr>
          <a:lstStyle/>
          <a:p>
            <a:pPr marL="742950" lvl="2" indent="-285750">
              <a:spcBef>
                <a:spcPct val="30000"/>
              </a:spcBef>
              <a:buFont typeface="Wingdings" charset="2"/>
              <a:buChar char="q"/>
              <a:defRPr/>
            </a:pPr>
            <a:r>
              <a:rPr lang="en-US" smtClean="0"/>
              <a:t>Problem03</a:t>
            </a:r>
            <a:endParaRPr lang="en-US" i="0" dirty="0"/>
          </a:p>
        </p:txBody>
      </p:sp>
    </p:spTree>
    <p:extLst>
      <p:ext uri="{BB962C8B-B14F-4D97-AF65-F5344CB8AC3E}">
        <p14:creationId xmlns:p14="http://schemas.microsoft.com/office/powerpoint/2010/main" val="13502575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61119" y="2555191"/>
            <a:ext cx="8350097" cy="2171229"/>
          </a:xfrm>
          <a:prstGeom prst="rect">
            <a:avLst/>
          </a:prstGeom>
          <a:solidFill>
            <a:schemeClr val="bg2">
              <a:lumMod val="40000"/>
              <a:lumOff val="60000"/>
              <a:alpha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smtClean="0">
              <a:ln>
                <a:noFill/>
              </a:ln>
              <a:solidFill>
                <a:schemeClr val="tx1"/>
              </a:solidFill>
              <a:effectLst/>
              <a:latin typeface="Helvetica" panose="020B0604020202020204" pitchFamily="34" charset="0"/>
            </a:endParaRPr>
          </a:p>
        </p:txBody>
      </p:sp>
      <p:sp>
        <p:nvSpPr>
          <p:cNvPr id="4" name="Title 1"/>
          <p:cNvSpPr>
            <a:spLocks noGrp="1"/>
          </p:cNvSpPr>
          <p:nvPr>
            <p:ph type="title"/>
          </p:nvPr>
        </p:nvSpPr>
        <p:spPr>
          <a:xfrm>
            <a:off x="216568" y="136899"/>
            <a:ext cx="8839200" cy="1041400"/>
          </a:xfrm>
        </p:spPr>
        <p:txBody>
          <a:bodyPr/>
          <a:lstStyle/>
          <a:p>
            <a:r>
              <a:rPr lang="en-US" sz="3200" b="0" dirty="0"/>
              <a:t>RDD </a:t>
            </a:r>
            <a:r>
              <a:rPr lang="en-US" sz="3200" b="0" dirty="0" smtClean="0"/>
              <a:t>transformations: map() and </a:t>
            </a:r>
            <a:r>
              <a:rPr lang="en-US" sz="3200" b="0" dirty="0" err="1" smtClean="0"/>
              <a:t>flatMap</a:t>
            </a:r>
            <a:r>
              <a:rPr lang="en-US" sz="3200" b="0" dirty="0" smtClean="0"/>
              <a:t>()</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2001505183"/>
              </p:ext>
            </p:extLst>
          </p:nvPr>
        </p:nvGraphicFramePr>
        <p:xfrm>
          <a:off x="673769" y="1240488"/>
          <a:ext cx="7924798" cy="753979"/>
        </p:xfrm>
        <a:graphic>
          <a:graphicData uri="http://schemas.openxmlformats.org/drawingml/2006/table">
            <a:tbl>
              <a:tblPr/>
              <a:tblGrid>
                <a:gridCol w="1094669"/>
                <a:gridCol w="2562930"/>
                <a:gridCol w="4267199"/>
              </a:tblGrid>
              <a:tr h="385010">
                <a:tc>
                  <a:txBody>
                    <a:bodyPr/>
                    <a:lstStyle/>
                    <a:p>
                      <a:pPr algn="l" fontAlgn="base"/>
                      <a:r>
                        <a:rPr lang="fr-FR" sz="1600" dirty="0" err="1">
                          <a:solidFill>
                            <a:srgbClr val="008080"/>
                          </a:solidFill>
                          <a:effectLst/>
                          <a:latin typeface="+mj-lt"/>
                        </a:rPr>
                        <a:t>Map</a:t>
                      </a:r>
                      <a:r>
                        <a:rPr lang="fr-FR" sz="1600" dirty="0">
                          <a:solidFill>
                            <a:srgbClr val="008080"/>
                          </a:solidFill>
                          <a:effectLst/>
                          <a:latin typeface="+mj-lt"/>
                        </a:rPr>
                        <a:t> :</a:t>
                      </a:r>
                      <a:endParaRPr lang="fr-FR" sz="1600" dirty="0">
                        <a:effectLst/>
                        <a:latin typeface="+mj-lt"/>
                      </a:endParaRPr>
                    </a:p>
                  </a:txBody>
                  <a:tcPr marL="63500" marR="63500" marT="38100" marB="38100"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tcPr>
                </a:tc>
                <a:tc>
                  <a:txBody>
                    <a:bodyPr/>
                    <a:lstStyle/>
                    <a:p>
                      <a:pPr algn="l" fontAlgn="base"/>
                      <a:r>
                        <a:rPr lang="fr-FR" sz="1600">
                          <a:effectLst/>
                          <a:latin typeface="+mj-lt"/>
                        </a:rPr>
                        <a:t>map(f : T ⇒ U)</a:t>
                      </a:r>
                    </a:p>
                  </a:txBody>
                  <a:tcPr marL="63500" marR="63500" marT="38100" marB="38100"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tcPr>
                </a:tc>
                <a:tc>
                  <a:txBody>
                    <a:bodyPr/>
                    <a:lstStyle/>
                    <a:p>
                      <a:pPr algn="l" fontAlgn="base"/>
                      <a:endParaRPr lang="is-IS" sz="1600" dirty="0">
                        <a:effectLst/>
                        <a:latin typeface="+mj-lt"/>
                      </a:endParaRPr>
                    </a:p>
                  </a:txBody>
                  <a:tcPr marL="63500" marR="63500" marT="38100" marB="38100"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tcPr>
                </a:tc>
              </a:tr>
              <a:tr h="368969">
                <a:tc>
                  <a:txBody>
                    <a:bodyPr/>
                    <a:lstStyle/>
                    <a:p>
                      <a:pPr algn="l" fontAlgn="base"/>
                      <a:r>
                        <a:rPr lang="en-US" sz="1600" dirty="0" err="1">
                          <a:solidFill>
                            <a:srgbClr val="008080"/>
                          </a:solidFill>
                          <a:effectLst/>
                          <a:latin typeface="+mj-lt"/>
                        </a:rPr>
                        <a:t>FlatMap</a:t>
                      </a:r>
                      <a:r>
                        <a:rPr lang="en-US" sz="1600" dirty="0">
                          <a:solidFill>
                            <a:srgbClr val="008080"/>
                          </a:solidFill>
                          <a:effectLst/>
                          <a:latin typeface="+mj-lt"/>
                        </a:rPr>
                        <a:t> :</a:t>
                      </a:r>
                      <a:endParaRPr lang="en-US" sz="1600" dirty="0">
                        <a:effectLst/>
                        <a:latin typeface="+mj-lt"/>
                      </a:endParaRPr>
                    </a:p>
                  </a:txBody>
                  <a:tcPr marL="63500" marR="63500" marT="38100" marB="38100"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tcPr>
                </a:tc>
                <a:tc>
                  <a:txBody>
                    <a:bodyPr/>
                    <a:lstStyle/>
                    <a:p>
                      <a:pPr algn="l" fontAlgn="base"/>
                      <a:r>
                        <a:rPr lang="en-US" sz="1600" dirty="0" err="1">
                          <a:effectLst/>
                          <a:latin typeface="+mj-lt"/>
                        </a:rPr>
                        <a:t>flatMap</a:t>
                      </a:r>
                      <a:r>
                        <a:rPr lang="en-US" sz="1600" dirty="0">
                          <a:effectLst/>
                          <a:latin typeface="+mj-lt"/>
                        </a:rPr>
                        <a:t>(f : T ⇒ List&lt;U&gt;)</a:t>
                      </a:r>
                    </a:p>
                  </a:txBody>
                  <a:tcPr marL="63500" marR="63500" marT="38100" marB="38100"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tcPr>
                </a:tc>
                <a:tc>
                  <a:txBody>
                    <a:bodyPr/>
                    <a:lstStyle/>
                    <a:p>
                      <a:pPr algn="l" fontAlgn="base"/>
                      <a:endParaRPr lang="is-IS" sz="1600" dirty="0">
                        <a:effectLst/>
                        <a:latin typeface="+mj-lt"/>
                      </a:endParaRPr>
                    </a:p>
                  </a:txBody>
                  <a:tcPr marL="63500" marR="63500" marT="38100" marB="38100"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tcPr>
                </a:tc>
              </a:tr>
            </a:tbl>
          </a:graphicData>
        </a:graphic>
      </p:graphicFrame>
      <p:sp>
        <p:nvSpPr>
          <p:cNvPr id="6" name="Rectangle 5"/>
          <p:cNvSpPr/>
          <p:nvPr/>
        </p:nvSpPr>
        <p:spPr>
          <a:xfrm>
            <a:off x="673769" y="2818206"/>
            <a:ext cx="8365959" cy="1908215"/>
          </a:xfrm>
          <a:prstGeom prst="rect">
            <a:avLst/>
          </a:prstGeom>
        </p:spPr>
        <p:txBody>
          <a:bodyPr wrap="square">
            <a:spAutoFit/>
          </a:bodyPr>
          <a:lstStyle/>
          <a:p>
            <a:pPr>
              <a:lnSpc>
                <a:spcPct val="150000"/>
              </a:lnSpc>
            </a:pPr>
            <a:r>
              <a:rPr lang="en-US" i="0" dirty="0">
                <a:latin typeface="Consolas" charset="0"/>
                <a:ea typeface="Consolas" charset="0"/>
                <a:cs typeface="Consolas" charset="0"/>
              </a:rPr>
              <a:t>rdd</a:t>
            </a:r>
            <a:r>
              <a:rPr lang="en-US" altLang="zh-CN" i="0" dirty="0">
                <a:latin typeface="Consolas" charset="0"/>
                <a:ea typeface="Consolas" charset="0"/>
                <a:cs typeface="Consolas" charset="0"/>
              </a:rPr>
              <a:t>1</a:t>
            </a:r>
            <a:r>
              <a:rPr lang="en-US" i="0" dirty="0">
                <a:latin typeface="Consolas" charset="0"/>
                <a:ea typeface="Consolas" charset="0"/>
                <a:cs typeface="Consolas" charset="0"/>
              </a:rPr>
              <a:t> = sc.parallelize(data,2)</a:t>
            </a:r>
          </a:p>
          <a:p>
            <a:pPr>
              <a:lnSpc>
                <a:spcPct val="150000"/>
              </a:lnSpc>
            </a:pPr>
            <a:r>
              <a:rPr lang="en-US" altLang="zh-CN" i="0" dirty="0">
                <a:latin typeface="Consolas" charset="0"/>
                <a:ea typeface="Consolas" charset="0"/>
                <a:cs typeface="Consolas" charset="0"/>
              </a:rPr>
              <a:t>rdd2 = </a:t>
            </a:r>
            <a:r>
              <a:rPr lang="en-US" i="0" dirty="0">
                <a:latin typeface="Consolas" charset="0"/>
                <a:ea typeface="Consolas" charset="0"/>
                <a:cs typeface="Consolas" charset="0"/>
              </a:rPr>
              <a:t>rdd1.map(lambda x: 2*x)</a:t>
            </a:r>
          </a:p>
          <a:p>
            <a:pPr>
              <a:lnSpc>
                <a:spcPct val="150000"/>
              </a:lnSpc>
            </a:pPr>
            <a:r>
              <a:rPr lang="en-US" i="0" dirty="0">
                <a:latin typeface="Consolas" charset="0"/>
                <a:ea typeface="Consolas" charset="0"/>
                <a:cs typeface="Consolas" charset="0"/>
              </a:rPr>
              <a:t>rdd3 = rdd1.map(lambda x: "Number " + </a:t>
            </a:r>
            <a:r>
              <a:rPr lang="en-US" i="0" dirty="0" err="1">
                <a:latin typeface="Consolas" charset="0"/>
                <a:ea typeface="Consolas" charset="0"/>
                <a:cs typeface="Consolas" charset="0"/>
              </a:rPr>
              <a:t>str</a:t>
            </a:r>
            <a:r>
              <a:rPr lang="en-US" i="0" dirty="0">
                <a:latin typeface="Consolas" charset="0"/>
                <a:ea typeface="Consolas" charset="0"/>
                <a:cs typeface="Consolas" charset="0"/>
              </a:rPr>
              <a:t>(x))</a:t>
            </a:r>
          </a:p>
          <a:p>
            <a:pPr>
              <a:lnSpc>
                <a:spcPct val="150000"/>
              </a:lnSpc>
            </a:pPr>
            <a:r>
              <a:rPr lang="en-US" i="0" dirty="0">
                <a:latin typeface="Consolas" charset="0"/>
                <a:ea typeface="Consolas" charset="0"/>
                <a:cs typeface="Consolas" charset="0"/>
              </a:rPr>
              <a:t>rdd4 = rdd1.flatMap(lambda x: [x**2, x**3])</a:t>
            </a:r>
          </a:p>
          <a:p>
            <a:pPr>
              <a:lnSpc>
                <a:spcPct val="150000"/>
              </a:lnSpc>
            </a:pPr>
            <a:endParaRPr lang="en-US" i="0" dirty="0">
              <a:latin typeface="Consolas" charset="0"/>
              <a:ea typeface="Consolas" charset="0"/>
              <a:cs typeface="Consolas" charset="0"/>
            </a:endParaRPr>
          </a:p>
        </p:txBody>
      </p:sp>
      <p:sp>
        <p:nvSpPr>
          <p:cNvPr id="8" name="Rectangle 7"/>
          <p:cNvSpPr/>
          <p:nvPr/>
        </p:nvSpPr>
        <p:spPr>
          <a:xfrm>
            <a:off x="6673040" y="5287146"/>
            <a:ext cx="1925527" cy="338554"/>
          </a:xfrm>
          <a:prstGeom prst="rect">
            <a:avLst/>
          </a:prstGeom>
        </p:spPr>
        <p:txBody>
          <a:bodyPr wrap="none">
            <a:spAutoFit/>
          </a:bodyPr>
          <a:lstStyle/>
          <a:p>
            <a:pPr marL="742950" lvl="2" indent="-285750">
              <a:spcBef>
                <a:spcPct val="30000"/>
              </a:spcBef>
              <a:buFont typeface="Wingdings" charset="2"/>
              <a:buChar char="q"/>
              <a:defRPr/>
            </a:pPr>
            <a:r>
              <a:rPr lang="en-US" dirty="0" smtClean="0"/>
              <a:t>Problem04</a:t>
            </a:r>
            <a:endParaRPr lang="en-US" i="0" dirty="0"/>
          </a:p>
        </p:txBody>
      </p:sp>
    </p:spTree>
    <p:extLst>
      <p:ext uri="{BB962C8B-B14F-4D97-AF65-F5344CB8AC3E}">
        <p14:creationId xmlns:p14="http://schemas.microsoft.com/office/powerpoint/2010/main" val="131970131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DSC_UCSanDiego">
  <a:themeElements>
    <a:clrScheme name="">
      <a:dk1>
        <a:srgbClr val="000000"/>
      </a:dk1>
      <a:lt1>
        <a:srgbClr val="FFFFFF"/>
      </a:lt1>
      <a:dk2>
        <a:srgbClr val="081D58"/>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NPACI/SDSC (logo) templat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0" i="1"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796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0" i="1"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NPACI/SDSC (logo)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PACI/SDSC (logo)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PACI/SDSC (logo)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PACI/SDSC (logo)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PACI/SDSC (logo)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PACI/SDSC (logo)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PACI/SDSC (logo)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DSC_UCSanDiego.pptx" id="{82B4A083-7CA4-4260-8946-8FEC28EED5F0}" vid="{FADE7EB4-D003-4EE4-9340-F9CCFCC70E8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SDSC_UCSanDiego.potx</Template>
  <TotalTime>11220</TotalTime>
  <Pages>1</Pages>
  <Words>1109</Words>
  <Application>Microsoft Macintosh PowerPoint</Application>
  <PresentationFormat>On-screen Show (4:3)</PresentationFormat>
  <Paragraphs>194</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Book Antiqua</vt:lpstr>
      <vt:lpstr>Consolas</vt:lpstr>
      <vt:lpstr>Helvetica</vt:lpstr>
      <vt:lpstr>Helvetica Neue</vt:lpstr>
      <vt:lpstr>Times</vt:lpstr>
      <vt:lpstr>Wingdings</vt:lpstr>
      <vt:lpstr>Arial</vt:lpstr>
      <vt:lpstr>SDSC_UCSanDiego</vt:lpstr>
      <vt:lpstr>PowerPoint Presentation</vt:lpstr>
      <vt:lpstr>Introduction to Apache Spark</vt:lpstr>
      <vt:lpstr>Initialize and close Spark</vt:lpstr>
      <vt:lpstr>Distributed data structures</vt:lpstr>
      <vt:lpstr>Create RDD</vt:lpstr>
      <vt:lpstr>RDD operations</vt:lpstr>
      <vt:lpstr>RDD actions: collect()</vt:lpstr>
      <vt:lpstr>RDD transformations: filter()</vt:lpstr>
      <vt:lpstr>RDD transformations: map() and flatMap()</vt:lpstr>
      <vt:lpstr>Working with Key-Value Pairs: PairRDD</vt:lpstr>
      <vt:lpstr>Working with PairRDD</vt:lpstr>
      <vt:lpstr>Transformations on PairRDDs</vt:lpstr>
      <vt:lpstr>Actions on PairRDDs</vt:lpstr>
      <vt:lpstr>Word count with Spark</vt:lpstr>
      <vt:lpstr>Resources</vt:lpstr>
      <vt:lpstr>Funding</vt:lpstr>
    </vt:vector>
  </TitlesOfParts>
  <Company>SC-MCP</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dc:title>
  <dc:subject/>
  <dc:creator>Tolo, Benjamin</dc:creator>
  <cp:keywords/>
  <dc:description>The 2 blue colors should print out the same, even if they look different on screen.</dc:description>
  <cp:lastModifiedBy>Mengyi Liu</cp:lastModifiedBy>
  <cp:revision>199</cp:revision>
  <cp:lastPrinted>2017-06-26T17:34:12Z</cp:lastPrinted>
  <dcterms:created xsi:type="dcterms:W3CDTF">2015-04-02T20:03:04Z</dcterms:created>
  <dcterms:modified xsi:type="dcterms:W3CDTF">2018-04-29T17:42:59Z</dcterms:modified>
</cp:coreProperties>
</file>