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slides/slide37.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3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6.xml" ContentType="application/vnd.openxmlformats-officedocument.presentationml.slideLayout+xml"/>
  <Override PartName="/ppt/slideLayouts/slideLayout21.xml" ContentType="application/vnd.openxmlformats-officedocument.presentationml.slideLayout+xml"/>
  <Override PartName="/ppt/notesSlides/notesSlide1.xml" ContentType="application/vnd.openxmlformats-officedocument.presentationml.notesSlide+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43"/>
  </p:notesMasterIdLst>
  <p:handoutMasterIdLst>
    <p:handoutMasterId r:id="rId44"/>
  </p:handoutMasterIdLst>
  <p:sldIdLst>
    <p:sldId id="256" r:id="rId5"/>
    <p:sldId id="257" r:id="rId6"/>
    <p:sldId id="272" r:id="rId7"/>
    <p:sldId id="306" r:id="rId8"/>
    <p:sldId id="273" r:id="rId9"/>
    <p:sldId id="274" r:id="rId10"/>
    <p:sldId id="277" r:id="rId11"/>
    <p:sldId id="275" r:id="rId12"/>
    <p:sldId id="278" r:id="rId13"/>
    <p:sldId id="279" r:id="rId14"/>
    <p:sldId id="280" r:id="rId15"/>
    <p:sldId id="282" r:id="rId16"/>
    <p:sldId id="281" r:id="rId17"/>
    <p:sldId id="315" r:id="rId18"/>
    <p:sldId id="308" r:id="rId19"/>
    <p:sldId id="285" r:id="rId20"/>
    <p:sldId id="286" r:id="rId21"/>
    <p:sldId id="287" r:id="rId22"/>
    <p:sldId id="309" r:id="rId23"/>
    <p:sldId id="288" r:id="rId24"/>
    <p:sldId id="310" r:id="rId25"/>
    <p:sldId id="305" r:id="rId26"/>
    <p:sldId id="289" r:id="rId27"/>
    <p:sldId id="291" r:id="rId28"/>
    <p:sldId id="290" r:id="rId29"/>
    <p:sldId id="297" r:id="rId30"/>
    <p:sldId id="298" r:id="rId31"/>
    <p:sldId id="311" r:id="rId32"/>
    <p:sldId id="307" r:id="rId33"/>
    <p:sldId id="314" r:id="rId34"/>
    <p:sldId id="312" r:id="rId35"/>
    <p:sldId id="293" r:id="rId36"/>
    <p:sldId id="295" r:id="rId37"/>
    <p:sldId id="294" r:id="rId38"/>
    <p:sldId id="301" r:id="rId39"/>
    <p:sldId id="303" r:id="rId40"/>
    <p:sldId id="299" r:id="rId41"/>
    <p:sldId id="31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E395DF"/>
    <a:srgbClr val="DAB0D4"/>
    <a:srgbClr val="9900FF"/>
    <a:srgbClr val="7F7F7F"/>
    <a:srgbClr val="B40028"/>
    <a:srgbClr val="000000"/>
    <a:srgbClr val="9966FF"/>
    <a:srgbClr val="FFFFFF"/>
    <a:srgbClr val="FFB0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7" autoAdjust="0"/>
  </p:normalViewPr>
  <p:slideViewPr>
    <p:cSldViewPr snapToGrid="0">
      <p:cViewPr varScale="1">
        <p:scale>
          <a:sx n="70" d="100"/>
          <a:sy n="70" d="100"/>
        </p:scale>
        <p:origin x="738" y="4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ustomXml" Target="../customXml/item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10/17/2017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10/17/2017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ngular.io/guide/pipes" TargetMode="External"/><Relationship Id="rId2" Type="http://schemas.openxmlformats.org/officeDocument/2006/relationships/hyperlink" Target="https://angular.io/guide/architecture#directiv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package" Target="../embeddings/Microsoft_Word_Document1.docx"/><Relationship Id="rId7"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wmf"/><Relationship Id="rId5" Type="http://schemas.openxmlformats.org/officeDocument/2006/relationships/package" Target="../embeddings/Microsoft_Word_Document2.docx"/><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package" Target="../embeddings/Microsoft_Word_Document9.docx"/><Relationship Id="rId3" Type="http://schemas.openxmlformats.org/officeDocument/2006/relationships/package" Target="../embeddings/Microsoft_Word_Document4.docx"/><Relationship Id="rId7" Type="http://schemas.openxmlformats.org/officeDocument/2006/relationships/package" Target="../embeddings/Microsoft_Word_Document6.docx"/><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package" Target="../embeddings/Microsoft_Word_Document8.docx"/><Relationship Id="rId5" Type="http://schemas.openxmlformats.org/officeDocument/2006/relationships/package" Target="../embeddings/Microsoft_Word_Document5.docx"/><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package" Target="../embeddings/Microsoft_Word_Document7.docx"/><Relationship Id="rId14" Type="http://schemas.openxmlformats.org/officeDocument/2006/relationships/image" Target="../media/image2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Angular2</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Angular2 Architecture</a:t>
            </a:r>
            <a:endParaRPr lang="en-US" dirty="0"/>
          </a:p>
        </p:txBody>
      </p:sp>
      <p:pic>
        <p:nvPicPr>
          <p:cNvPr id="3074" name="Picture 2" descr="Image result for angular 2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0498" y="1280160"/>
            <a:ext cx="8595360" cy="4881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55545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endParaRPr lang="en-US" dirty="0"/>
          </a:p>
        </p:txBody>
      </p:sp>
      <p:sp>
        <p:nvSpPr>
          <p:cNvPr id="3" name="Content Placeholder 2"/>
          <p:cNvSpPr>
            <a:spLocks noGrp="1"/>
          </p:cNvSpPr>
          <p:nvPr>
            <p:ph idx="1"/>
          </p:nvPr>
        </p:nvSpPr>
        <p:spPr/>
        <p:txBody>
          <a:bodyPr>
            <a:normAutofit/>
          </a:bodyPr>
          <a:lstStyle/>
          <a:p>
            <a:r>
              <a:rPr lang="en-US" sz="2200" dirty="0">
                <a:solidFill>
                  <a:schemeClr val="tx1"/>
                </a:solidFill>
              </a:rPr>
              <a:t>Module is very similar to a class. </a:t>
            </a:r>
            <a:endParaRPr lang="en-US" sz="2200" dirty="0" smtClean="0">
              <a:solidFill>
                <a:schemeClr val="tx1"/>
              </a:solidFill>
            </a:endParaRPr>
          </a:p>
          <a:p>
            <a:r>
              <a:rPr lang="en-US" sz="2200" dirty="0" smtClean="0">
                <a:solidFill>
                  <a:schemeClr val="tx1"/>
                </a:solidFill>
              </a:rPr>
              <a:t>A </a:t>
            </a:r>
            <a:r>
              <a:rPr lang="en-US" sz="2200" dirty="0">
                <a:solidFill>
                  <a:schemeClr val="tx1"/>
                </a:solidFill>
              </a:rPr>
              <a:t>module can be described by a block of code which is used to perform a particular single task. </a:t>
            </a:r>
            <a:endParaRPr lang="en-US" sz="2200" dirty="0" smtClean="0">
              <a:solidFill>
                <a:schemeClr val="tx1"/>
              </a:solidFill>
            </a:endParaRPr>
          </a:p>
          <a:p>
            <a:r>
              <a:rPr lang="en-US" sz="2200" dirty="0" smtClean="0">
                <a:solidFill>
                  <a:schemeClr val="tx1"/>
                </a:solidFill>
              </a:rPr>
              <a:t>Angular2 </a:t>
            </a:r>
            <a:r>
              <a:rPr lang="en-US" sz="2200" dirty="0">
                <a:solidFill>
                  <a:schemeClr val="tx1"/>
                </a:solidFill>
              </a:rPr>
              <a:t>has a feature of modularity, where a single application is built by separating it in many modules. </a:t>
            </a:r>
            <a:endParaRPr lang="en-US" sz="2200" dirty="0" smtClean="0">
              <a:solidFill>
                <a:schemeClr val="tx1"/>
              </a:solidFill>
            </a:endParaRPr>
          </a:p>
          <a:p>
            <a:endParaRPr lang="en-US" sz="2200" dirty="0">
              <a:solidFill>
                <a:schemeClr val="tx1"/>
              </a:solidFill>
            </a:endParaRPr>
          </a:p>
          <a:p>
            <a:r>
              <a:rPr lang="en-US" sz="2200" dirty="0" smtClean="0">
                <a:solidFill>
                  <a:schemeClr val="tx1"/>
                </a:solidFill>
              </a:rPr>
              <a:t>Export </a:t>
            </a:r>
            <a:r>
              <a:rPr lang="en-US" sz="2200" dirty="0">
                <a:solidFill>
                  <a:schemeClr val="tx1"/>
                </a:solidFill>
              </a:rPr>
              <a:t>statement is used to export component class from a module</a:t>
            </a:r>
            <a:r>
              <a:rPr lang="en-US" sz="2200" dirty="0" smtClean="0">
                <a:solidFill>
                  <a:schemeClr val="tx1"/>
                </a:solidFill>
              </a:rPr>
              <a:t>.</a:t>
            </a:r>
          </a:p>
          <a:p>
            <a:endParaRPr lang="en-US" sz="2200" dirty="0">
              <a:solidFill>
                <a:schemeClr val="tx1"/>
              </a:solidFill>
            </a:endParaRPr>
          </a:p>
        </p:txBody>
      </p:sp>
      <p:sp>
        <p:nvSpPr>
          <p:cNvPr id="4" name="TextBox 3"/>
          <p:cNvSpPr txBox="1"/>
          <p:nvPr/>
        </p:nvSpPr>
        <p:spPr>
          <a:xfrm>
            <a:off x="1920729" y="4929535"/>
            <a:ext cx="6864823" cy="1323439"/>
          </a:xfrm>
          <a:prstGeom prst="rect">
            <a:avLst/>
          </a:prstGeom>
          <a:solidFill>
            <a:srgbClr val="E395DF"/>
          </a:solidFill>
          <a:ln w="28575">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e</a:t>
            </a:r>
            <a:r>
              <a:rPr lang="en-US" sz="2000" b="1" dirty="0" smtClean="0">
                <a:latin typeface="Courier New" panose="02070309020205020404" pitchFamily="49" charset="0"/>
                <a:cs typeface="Courier New" panose="02070309020205020404" pitchFamily="49" charset="0"/>
              </a:rPr>
              <a:t>xport class </a:t>
            </a:r>
            <a:r>
              <a:rPr lang="en-US" sz="2000" b="1" dirty="0" err="1" smtClean="0">
                <a:latin typeface="Courier New" panose="02070309020205020404" pitchFamily="49" charset="0"/>
                <a:cs typeface="Courier New" panose="02070309020205020404" pitchFamily="49" charset="0"/>
              </a:rPr>
              <a:t>AppComponent</a:t>
            </a:r>
            <a:endParaRPr lang="en-US" sz="2000" b="1" dirty="0" smtClean="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923" y="217413"/>
            <a:ext cx="3047619" cy="1716258"/>
          </a:xfrm>
          <a:prstGeom prst="rect">
            <a:avLst/>
          </a:prstGeom>
        </p:spPr>
      </p:pic>
    </p:spTree>
    <p:extLst>
      <p:ext uri="{BB962C8B-B14F-4D97-AF65-F5344CB8AC3E}">
        <p14:creationId xmlns:p14="http://schemas.microsoft.com/office/powerpoint/2010/main" val="80430701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(cont..)</a:t>
            </a:r>
            <a:endParaRPr lang="en-US" dirty="0"/>
          </a:p>
        </p:txBody>
      </p:sp>
      <p:sp>
        <p:nvSpPr>
          <p:cNvPr id="3" name="Content Placeholder 2"/>
          <p:cNvSpPr>
            <a:spLocks noGrp="1"/>
          </p:cNvSpPr>
          <p:nvPr>
            <p:ph idx="1"/>
          </p:nvPr>
        </p:nvSpPr>
        <p:spPr>
          <a:xfrm>
            <a:off x="408684" y="1336431"/>
            <a:ext cx="11373491" cy="5137749"/>
          </a:xfrm>
        </p:spPr>
        <p:txBody>
          <a:bodyPr/>
          <a:lstStyle/>
          <a:p>
            <a:r>
              <a:rPr lang="en-US" dirty="0" smtClean="0"/>
              <a:t>Modules</a:t>
            </a:r>
            <a:endParaRPr lang="en-US" dirty="0"/>
          </a:p>
        </p:txBody>
      </p:sp>
      <p:sp>
        <p:nvSpPr>
          <p:cNvPr id="4" name="Rectangle 3"/>
          <p:cNvSpPr/>
          <p:nvPr/>
        </p:nvSpPr>
        <p:spPr bwMode="auto">
          <a:xfrm>
            <a:off x="2940147" y="1086487"/>
            <a:ext cx="7174523" cy="5525328"/>
          </a:xfrm>
          <a:prstGeom prst="rect">
            <a:avLst/>
          </a:prstGeom>
          <a:solidFill>
            <a:schemeClr val="bg1">
              <a:lumMod val="6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App</a:t>
            </a:r>
          </a:p>
        </p:txBody>
      </p:sp>
      <p:sp>
        <p:nvSpPr>
          <p:cNvPr id="5" name="Rounded Rectangle 4"/>
          <p:cNvSpPr/>
          <p:nvPr/>
        </p:nvSpPr>
        <p:spPr bwMode="auto">
          <a:xfrm>
            <a:off x="3952210"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r>
              <a:rPr lang="en-US" sz="2000" b="1" dirty="0" smtClean="0">
                <a:latin typeface="Arial" pitchFamily="34" charset="0"/>
                <a:ea typeface="ＭＳ Ｐゴシック"/>
                <a:cs typeface="ＭＳ Ｐゴシック"/>
              </a:rPr>
              <a:t>export</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10" name="Straight Connector 9"/>
          <p:cNvCxnSpPr/>
          <p:nvPr/>
        </p:nvCxnSpPr>
        <p:spPr bwMode="auto">
          <a:xfrm flipV="1">
            <a:off x="3980318" y="226489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 name="Left Brace 15"/>
          <p:cNvSpPr/>
          <p:nvPr/>
        </p:nvSpPr>
        <p:spPr bwMode="auto">
          <a:xfrm>
            <a:off x="4121834" y="2433711"/>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7" name="Right Brace 16"/>
          <p:cNvSpPr/>
          <p:nvPr/>
        </p:nvSpPr>
        <p:spPr bwMode="auto">
          <a:xfrm>
            <a:off x="4248441" y="3202107"/>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8" name="Rounded Rectangle 17"/>
          <p:cNvSpPr/>
          <p:nvPr/>
        </p:nvSpPr>
        <p:spPr bwMode="auto">
          <a:xfrm>
            <a:off x="3902493" y="4076106"/>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19" name="Rounded Rectangle 18"/>
          <p:cNvSpPr/>
          <p:nvPr/>
        </p:nvSpPr>
        <p:spPr bwMode="auto">
          <a:xfrm>
            <a:off x="7072702"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r>
              <a:rPr lang="en-US" sz="2000" b="1" dirty="0" smtClean="0">
                <a:latin typeface="Arial" pitchFamily="34" charset="0"/>
                <a:ea typeface="ＭＳ Ｐゴシック"/>
                <a:cs typeface="ＭＳ Ｐゴシック"/>
              </a:rPr>
              <a:t>import</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20" name="Rounded Rectangle 19"/>
          <p:cNvSpPr/>
          <p:nvPr/>
        </p:nvSpPr>
        <p:spPr bwMode="auto">
          <a:xfrm>
            <a:off x="7072702" y="4144924"/>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code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21" name="Straight Connector 20"/>
          <p:cNvCxnSpPr/>
          <p:nvPr/>
        </p:nvCxnSpPr>
        <p:spPr bwMode="auto">
          <a:xfrm flipV="1">
            <a:off x="7169175" y="2250830"/>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3969453" y="4662972"/>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7095071" y="4794265"/>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Left Brace 23"/>
          <p:cNvSpPr/>
          <p:nvPr/>
        </p:nvSpPr>
        <p:spPr bwMode="auto">
          <a:xfrm>
            <a:off x="4274234" y="4935413"/>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5" name="Right Brace 24"/>
          <p:cNvSpPr/>
          <p:nvPr/>
        </p:nvSpPr>
        <p:spPr bwMode="auto">
          <a:xfrm>
            <a:off x="4400841" y="5703809"/>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6" name="Left Brace 25"/>
          <p:cNvSpPr/>
          <p:nvPr/>
        </p:nvSpPr>
        <p:spPr bwMode="auto">
          <a:xfrm>
            <a:off x="7453533" y="2417298"/>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7" name="Right Brace 26"/>
          <p:cNvSpPr/>
          <p:nvPr/>
        </p:nvSpPr>
        <p:spPr bwMode="auto">
          <a:xfrm>
            <a:off x="7580140" y="3185694"/>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8" name="Left Brace 27"/>
          <p:cNvSpPr/>
          <p:nvPr/>
        </p:nvSpPr>
        <p:spPr bwMode="auto">
          <a:xfrm>
            <a:off x="7453534" y="5033889"/>
            <a:ext cx="225083" cy="36576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9" name="Right Brace 28"/>
          <p:cNvSpPr/>
          <p:nvPr/>
        </p:nvSpPr>
        <p:spPr bwMode="auto">
          <a:xfrm>
            <a:off x="7580141" y="5802285"/>
            <a:ext cx="154745" cy="344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40536850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(cont.)</a:t>
            </a:r>
            <a:endParaRPr lang="en-US" dirty="0"/>
          </a:p>
        </p:txBody>
      </p:sp>
      <p:sp>
        <p:nvSpPr>
          <p:cNvPr id="3" name="Content Placeholder 2"/>
          <p:cNvSpPr>
            <a:spLocks noGrp="1"/>
          </p:cNvSpPr>
          <p:nvPr>
            <p:ph idx="1"/>
          </p:nvPr>
        </p:nvSpPr>
        <p:spPr>
          <a:xfrm>
            <a:off x="430209" y="1516328"/>
            <a:ext cx="11373491" cy="4993654"/>
          </a:xfrm>
        </p:spPr>
        <p:txBody>
          <a:bodyPr/>
          <a:lstStyle/>
          <a:p>
            <a:r>
              <a:rPr lang="en-US" dirty="0" err="1" smtClean="0">
                <a:solidFill>
                  <a:schemeClr val="tx2"/>
                </a:solidFill>
              </a:rPr>
              <a:t>NgModule</a:t>
            </a:r>
            <a:r>
              <a:rPr lang="en-US" dirty="0" smtClean="0">
                <a:solidFill>
                  <a:schemeClr val="tx2"/>
                </a:solidFill>
              </a:rPr>
              <a:t> </a:t>
            </a:r>
            <a:r>
              <a:rPr lang="en-US" dirty="0" smtClean="0">
                <a:solidFill>
                  <a:schemeClr val="tx1"/>
                </a:solidFill>
              </a:rPr>
              <a:t>decorator to defines the modules.</a:t>
            </a:r>
          </a:p>
          <a:p>
            <a:endParaRPr lang="en-US" dirty="0">
              <a:solidFill>
                <a:schemeClr val="tx1"/>
              </a:solidFill>
            </a:endParaRPr>
          </a:p>
        </p:txBody>
      </p:sp>
      <p:sp>
        <p:nvSpPr>
          <p:cNvPr id="5" name="Flowchart: Document 4"/>
          <p:cNvSpPr/>
          <p:nvPr/>
        </p:nvSpPr>
        <p:spPr bwMode="auto">
          <a:xfrm>
            <a:off x="2447778" y="2475915"/>
            <a:ext cx="6821631" cy="3742006"/>
          </a:xfrm>
          <a:prstGeom prst="flowChartDocumen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ＭＳ Ｐゴシック"/>
                <a:cs typeface="ＭＳ Ｐゴシック"/>
              </a:rPr>
              <a:t>import</a:t>
            </a:r>
            <a:r>
              <a:rPr kumimoji="0" lang="en-US" sz="2400" b="0" i="0" u="none" strike="noStrike" cap="none" normalizeH="0" dirty="0" smtClean="0">
                <a:ln>
                  <a:noFill/>
                </a:ln>
                <a:effectLst/>
                <a:latin typeface="Arial" pitchFamily="34" charset="0"/>
                <a:ea typeface="ＭＳ Ｐゴシック"/>
                <a:cs typeface="ＭＳ Ｐゴシック"/>
              </a:rPr>
              <a:t>  {</a:t>
            </a:r>
            <a:r>
              <a:rPr kumimoji="0" lang="en-US" sz="2400" b="0" i="0" u="none" strike="noStrike" cap="none" normalizeH="0" dirty="0" err="1" smtClean="0">
                <a:ln>
                  <a:noFill/>
                </a:ln>
                <a:effectLst/>
                <a:latin typeface="Arial" pitchFamily="34" charset="0"/>
                <a:ea typeface="ＭＳ Ｐゴシック"/>
                <a:cs typeface="ＭＳ Ｐゴシック"/>
              </a:rPr>
              <a:t>NgModule</a:t>
            </a:r>
            <a:r>
              <a:rPr kumimoji="0" lang="en-US" sz="2400" b="0" i="0" u="none" strike="noStrike" cap="none" normalizeH="0" dirty="0" smtClean="0">
                <a:ln>
                  <a:noFill/>
                </a:ln>
                <a:effectLst/>
                <a:latin typeface="Arial" pitchFamily="34" charset="0"/>
                <a:ea typeface="ＭＳ Ｐゴシック"/>
                <a:cs typeface="ＭＳ Ｐゴシック"/>
              </a:rPr>
              <a:t>} from ‘@angular/core’;</a:t>
            </a:r>
          </a:p>
          <a:p>
            <a:pPr marL="0" marR="0" indent="0" algn="l" defTabSz="914400" rtl="0" eaLnBrk="0" fontAlgn="base" latinLnBrk="0" hangingPunct="0">
              <a:lnSpc>
                <a:spcPct val="100000"/>
              </a:lnSpc>
              <a:spcBef>
                <a:spcPct val="0"/>
              </a:spcBef>
              <a:spcAft>
                <a:spcPct val="0"/>
              </a:spcAft>
              <a:buClrTx/>
              <a:buSzTx/>
              <a:buFontTx/>
              <a:buNone/>
              <a:tabLst/>
            </a:pPr>
            <a:endParaRPr lang="en-US" sz="2400" baseline="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smtClean="0">
                <a:ln>
                  <a:noFill/>
                </a:ln>
                <a:effectLst/>
                <a:latin typeface="Arial" pitchFamily="34" charset="0"/>
                <a:ea typeface="ＭＳ Ｐゴシック"/>
                <a:cs typeface="ＭＳ Ｐゴシック"/>
              </a:rPr>
              <a:t>@</a:t>
            </a:r>
            <a:r>
              <a:rPr kumimoji="0" lang="en-US" sz="2400" b="0" i="0" u="none" strike="noStrike" cap="none" normalizeH="0" dirty="0" err="1" smtClean="0">
                <a:ln>
                  <a:noFill/>
                </a:ln>
                <a:effectLst/>
                <a:latin typeface="Arial" pitchFamily="34" charset="0"/>
                <a:ea typeface="ＭＳ Ｐゴシック"/>
                <a:cs typeface="ＭＳ Ｐゴシック"/>
              </a:rPr>
              <a:t>NgModule</a:t>
            </a:r>
            <a:r>
              <a:rPr kumimoji="0" lang="en-US" sz="2400" b="0" i="0" u="none" strike="noStrike" cap="none" normalizeH="0" dirty="0" smtClean="0">
                <a:ln>
                  <a:noFill/>
                </a:ln>
                <a:effectLst/>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r>
              <a:rPr lang="en-US" sz="2400" baseline="0" dirty="0">
                <a:latin typeface="Arial" pitchFamily="34" charset="0"/>
                <a:ea typeface="ＭＳ Ｐゴシック"/>
                <a:cs typeface="ＭＳ Ｐゴシック"/>
              </a:rPr>
              <a:t>	</a:t>
            </a:r>
            <a:r>
              <a:rPr lang="en-US" sz="2400" baseline="0" dirty="0" smtClean="0">
                <a:latin typeface="Arial" pitchFamily="34" charset="0"/>
                <a:ea typeface="ＭＳ Ｐゴシック"/>
                <a:cs typeface="ＭＳ Ｐゴシック"/>
              </a:rPr>
              <a:t>imports:</a:t>
            </a:r>
            <a:r>
              <a:rPr lang="en-US" sz="2400" dirty="0" smtClean="0">
                <a:latin typeface="Arial" pitchFamily="34" charset="0"/>
                <a:ea typeface="ＭＳ Ｐゴシック"/>
                <a:cs typeface="ＭＳ Ｐゴシック"/>
              </a:rPr>
              <a:t>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r>
              <a:rPr lang="en-US" sz="2400" dirty="0" smtClean="0">
                <a:latin typeface="Arial" pitchFamily="34" charset="0"/>
                <a:ea typeface="ＭＳ Ｐゴシック"/>
                <a:cs typeface="ＭＳ Ｐゴシック"/>
              </a:rPr>
              <a:t>declarations: [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r>
              <a:rPr lang="en-US" sz="2400" dirty="0" smtClean="0">
                <a:latin typeface="Arial" pitchFamily="34" charset="0"/>
                <a:ea typeface="ＭＳ Ｐゴシック"/>
                <a:cs typeface="ＭＳ Ｐゴシック"/>
              </a:rPr>
              <a:t>bootstrap: [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e</a:t>
            </a:r>
            <a:r>
              <a:rPr lang="en-US" sz="2400" dirty="0" smtClean="0">
                <a:latin typeface="Arial" pitchFamily="34" charset="0"/>
                <a:ea typeface="ＭＳ Ｐゴシック"/>
                <a:cs typeface="ＭＳ Ｐゴシック"/>
              </a:rPr>
              <a:t>xport class </a:t>
            </a:r>
            <a:r>
              <a:rPr lang="en-US" sz="2400" dirty="0" err="1" smtClean="0">
                <a:latin typeface="Arial" pitchFamily="34" charset="0"/>
                <a:ea typeface="ＭＳ Ｐゴシック"/>
                <a:cs typeface="ＭＳ Ｐゴシック"/>
              </a:rPr>
              <a:t>AppModule</a:t>
            </a:r>
            <a:r>
              <a:rPr lang="en-US" sz="2400" dirty="0" smtClean="0">
                <a:latin typeface="Arial" pitchFamily="34" charset="0"/>
                <a:ea typeface="ＭＳ Ｐゴシック"/>
                <a:cs typeface="ＭＳ Ｐゴシック"/>
              </a:rPr>
              <a:t>{}</a:t>
            </a:r>
          </a:p>
        </p:txBody>
      </p:sp>
      <p:sp>
        <p:nvSpPr>
          <p:cNvPr id="10" name="Left Arrow 9"/>
          <p:cNvSpPr/>
          <p:nvPr/>
        </p:nvSpPr>
        <p:spPr bwMode="auto">
          <a:xfrm>
            <a:off x="5289452" y="3165231"/>
            <a:ext cx="2940148" cy="46423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1" name="TextBox 10"/>
          <p:cNvSpPr txBox="1"/>
          <p:nvPr/>
        </p:nvSpPr>
        <p:spPr>
          <a:xfrm>
            <a:off x="5725550" y="3260133"/>
            <a:ext cx="1448973" cy="369332"/>
          </a:xfrm>
          <a:prstGeom prst="rect">
            <a:avLst/>
          </a:prstGeom>
          <a:solidFill>
            <a:srgbClr val="DAB0D4"/>
          </a:solidFill>
        </p:spPr>
        <p:txBody>
          <a:bodyPr wrap="square" rtlCol="0">
            <a:spAutoFit/>
          </a:bodyPr>
          <a:lstStyle/>
          <a:p>
            <a:r>
              <a:rPr lang="en-US" b="1" dirty="0" smtClean="0">
                <a:solidFill>
                  <a:srgbClr val="B40028"/>
                </a:solidFill>
              </a:rPr>
              <a:t>Decorator</a:t>
            </a:r>
            <a:endParaRPr lang="en-US" b="1" dirty="0">
              <a:solidFill>
                <a:srgbClr val="B40028"/>
              </a:solidFill>
            </a:endParaRPr>
          </a:p>
        </p:txBody>
      </p:sp>
    </p:spTree>
    <p:extLst>
      <p:ext uri="{BB962C8B-B14F-4D97-AF65-F5344CB8AC3E}">
        <p14:creationId xmlns:p14="http://schemas.microsoft.com/office/powerpoint/2010/main" val="327355697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NgModule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80333648"/>
              </p:ext>
            </p:extLst>
          </p:nvPr>
        </p:nvGraphicFramePr>
        <p:xfrm>
          <a:off x="1071654" y="1117485"/>
          <a:ext cx="10146805" cy="5212080"/>
        </p:xfrm>
        <a:graphic>
          <a:graphicData uri="http://schemas.openxmlformats.org/drawingml/2006/table">
            <a:tbl>
              <a:tblPr firstRow="1" bandRow="1">
                <a:tableStyleId>{5C22544A-7EE6-4342-B048-85BDC9FD1C3A}</a:tableStyleId>
              </a:tblPr>
              <a:tblGrid>
                <a:gridCol w="1715529"/>
                <a:gridCol w="8431276"/>
              </a:tblGrid>
              <a:tr h="0">
                <a:tc>
                  <a:txBody>
                    <a:bodyPr/>
                    <a:lstStyle/>
                    <a:p>
                      <a:endParaRPr lang="en-US" sz="1800" dirty="0"/>
                    </a:p>
                  </a:txBody>
                  <a:tcPr/>
                </a:tc>
                <a:tc>
                  <a:txBody>
                    <a:bodyPr/>
                    <a:lstStyle/>
                    <a:p>
                      <a:endParaRPr lang="en-US" sz="1800" dirty="0"/>
                    </a:p>
                  </a:txBody>
                  <a:tcPr/>
                </a:tc>
              </a:tr>
              <a:tr h="1327586">
                <a:tc>
                  <a:txBody>
                    <a:bodyPr/>
                    <a:lstStyle/>
                    <a:p>
                      <a:r>
                        <a:rPr lang="en-US" altLang="en-US" sz="1800" dirty="0" smtClean="0">
                          <a:solidFill>
                            <a:srgbClr val="333333"/>
                          </a:solidFill>
                          <a:latin typeface="+mn-lt"/>
                          <a:ea typeface="Times New Roman" panose="02020603050405020304" pitchFamily="18" charset="0"/>
                          <a:cs typeface="Courier New" panose="02070309020205020404" pitchFamily="49" charset="0"/>
                        </a:rPr>
                        <a:t>declarations</a:t>
                      </a:r>
                      <a:r>
                        <a:rPr kumimoji="0" lang="en-US" altLang="en-US" sz="1800" b="0" i="0" u="none" strike="noStrike" cap="none" normalizeH="0" dirty="0" smtClean="0">
                          <a:ln>
                            <a:noFill/>
                          </a:ln>
                          <a:solidFill>
                            <a:schemeClr val="tx1"/>
                          </a:solidFill>
                          <a:effectLst/>
                          <a:latin typeface="+mn-lt"/>
                          <a:ea typeface="Times New Roman" panose="02020603050405020304" pitchFamily="18" charset="0"/>
                        </a:rPr>
                        <a:t> </a:t>
                      </a:r>
                      <a:endParaRPr lang="en-US" sz="1800" dirty="0"/>
                    </a:p>
                  </a:txBody>
                  <a:tcPr/>
                </a:tc>
                <a:tc>
                  <a:txBody>
                    <a:bodyPr/>
                    <a:lstStyle/>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latin typeface="+mn-lt"/>
                          <a:ea typeface="Times New Roman" panose="02020603050405020304" pitchFamily="18" charset="0"/>
                        </a:rPr>
                        <a:t> - </a:t>
                      </a: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the </a:t>
                      </a:r>
                      <a:r>
                        <a:rPr kumimoji="0" lang="en-US" altLang="en-US" sz="1800" b="0" i="1" u="none" strike="noStrike" cap="none" normalizeH="0" baseline="0" dirty="0" smtClean="0">
                          <a:ln>
                            <a:noFill/>
                          </a:ln>
                          <a:solidFill>
                            <a:schemeClr val="tx1"/>
                          </a:solidFill>
                          <a:effectLst/>
                          <a:latin typeface="+mn-lt"/>
                          <a:ea typeface="Times New Roman" panose="02020603050405020304" pitchFamily="18" charset="0"/>
                        </a:rPr>
                        <a:t>view classes</a:t>
                      </a: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 that belong to this module.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latin typeface="+mn-lt"/>
                          <a:ea typeface="Times New Roman" panose="02020603050405020304" pitchFamily="18" charset="0"/>
                        </a:rPr>
                        <a:t> </a:t>
                      </a: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Angular has three kinds of view classes:</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latin typeface="+mn-lt"/>
                          <a:ea typeface="Times New Roman" panose="02020603050405020304" pitchFamily="18" charset="0"/>
                        </a:rPr>
                        <a:t>	</a:t>
                      </a:r>
                      <a:r>
                        <a:rPr kumimoji="0" lang="en-US" altLang="en-US" sz="1800" b="0" i="0" u="none" strike="noStrike" cap="none" normalizeH="0" baseline="0" dirty="0" smtClean="0">
                          <a:ln>
                            <a:noFill/>
                          </a:ln>
                          <a:solidFill>
                            <a:schemeClr val="tx1">
                              <a:lumMod val="90000"/>
                              <a:lumOff val="10000"/>
                            </a:schemeClr>
                          </a:solidFill>
                          <a:effectLst/>
                          <a:latin typeface="+mn-lt"/>
                          <a:ea typeface="Times New Roman" panose="02020603050405020304" pitchFamily="18" charset="0"/>
                        </a:rPr>
                        <a:t>components,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solidFill>
                            <a:schemeClr val="tx1">
                              <a:lumMod val="90000"/>
                              <a:lumOff val="10000"/>
                            </a:schemeClr>
                          </a:solidFill>
                          <a:latin typeface="+mn-lt"/>
                          <a:ea typeface="Times New Roman" panose="02020603050405020304" pitchFamily="18" charset="0"/>
                          <a:hlinkClick r:id="rId2"/>
                        </a:rPr>
                        <a:t>	</a:t>
                      </a:r>
                      <a:r>
                        <a:rPr lang="en-US" altLang="en-US" sz="1800" dirty="0" smtClean="0">
                          <a:solidFill>
                            <a:schemeClr val="tx1">
                              <a:lumMod val="90000"/>
                              <a:lumOff val="10000"/>
                            </a:schemeClr>
                          </a:solidFill>
                          <a:latin typeface="+mn-lt"/>
                          <a:ea typeface="Times New Roman" panose="02020603050405020304" pitchFamily="18" charset="0"/>
                        </a:rPr>
                        <a:t>directives</a:t>
                      </a:r>
                      <a:r>
                        <a:rPr kumimoji="0" lang="en-US" altLang="en-US" sz="1800" b="0" i="0" u="none" strike="noStrike" cap="none" normalizeH="0" baseline="0" dirty="0" smtClean="0">
                          <a:ln>
                            <a:noFill/>
                          </a:ln>
                          <a:solidFill>
                            <a:schemeClr val="tx1">
                              <a:lumMod val="90000"/>
                              <a:lumOff val="10000"/>
                            </a:schemeClr>
                          </a:solidFill>
                          <a:effectLst/>
                          <a:latin typeface="+mn-lt"/>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lang="en-US" altLang="en-US" sz="1800" dirty="0" smtClean="0">
                          <a:solidFill>
                            <a:schemeClr val="tx1">
                              <a:lumMod val="90000"/>
                              <a:lumOff val="10000"/>
                            </a:schemeClr>
                          </a:solidFill>
                          <a:latin typeface="+mn-lt"/>
                          <a:ea typeface="Times New Roman" panose="02020603050405020304" pitchFamily="18" charset="0"/>
                          <a:hlinkClick r:id="rId3"/>
                        </a:rPr>
                        <a:t>	</a:t>
                      </a:r>
                      <a:r>
                        <a:rPr lang="en-US" altLang="en-US" sz="1800" dirty="0" smtClean="0">
                          <a:solidFill>
                            <a:schemeClr val="tx1">
                              <a:lumMod val="90000"/>
                              <a:lumOff val="10000"/>
                            </a:schemeClr>
                          </a:solidFill>
                          <a:latin typeface="+mn-lt"/>
                          <a:ea typeface="Times New Roman" panose="02020603050405020304" pitchFamily="18" charset="0"/>
                        </a:rPr>
                        <a:t>pipes</a:t>
                      </a:r>
                      <a:r>
                        <a:rPr kumimoji="0" lang="en-US" altLang="en-US" sz="1800" b="0" i="0" u="none" strike="noStrike" cap="none" normalizeH="0" baseline="0" dirty="0" smtClean="0">
                          <a:ln>
                            <a:noFill/>
                          </a:ln>
                          <a:solidFill>
                            <a:schemeClr val="tx2"/>
                          </a:solidFill>
                          <a:effectLst/>
                          <a:latin typeface="+mn-lt"/>
                          <a:ea typeface="Times New Roman" panose="02020603050405020304" pitchFamily="18" charset="0"/>
                        </a:rPr>
                        <a:t>.</a:t>
                      </a:r>
                      <a:endParaRPr lang="en-US" sz="1800" dirty="0"/>
                    </a:p>
                  </a:txBody>
                  <a:tcPr/>
                </a:tc>
              </a:tr>
              <a:tr h="576122">
                <a:tc>
                  <a:txBody>
                    <a:bodyPr/>
                    <a:lstStyle/>
                    <a:p>
                      <a:r>
                        <a:rPr kumimoji="0" lang="en-US" altLang="en-US" sz="1800" b="0" i="0" u="none" strike="noStrike" cap="none" normalizeH="0" baseline="0" dirty="0" smtClean="0">
                          <a:ln>
                            <a:noFill/>
                          </a:ln>
                          <a:solidFill>
                            <a:srgbClr val="333333"/>
                          </a:solidFill>
                          <a:effectLst/>
                          <a:latin typeface="+mn-lt"/>
                          <a:ea typeface="Times New Roman" panose="02020603050405020304" pitchFamily="18" charset="0"/>
                          <a:cs typeface="Courier New" panose="02070309020205020404" pitchFamily="49" charset="0"/>
                        </a:rPr>
                        <a:t>exports</a:t>
                      </a:r>
                      <a:endParaRPr lang="en-US" sz="1800" dirty="0"/>
                    </a:p>
                  </a:txBody>
                  <a:tcPr/>
                </a:tc>
                <a:tc>
                  <a:txBody>
                    <a:bodyPr/>
                    <a:lstStyle/>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the subset of declarations that should be visible and usable in the component templates of other modules.</a:t>
                      </a:r>
                    </a:p>
                  </a:txBody>
                  <a:tcPr/>
                </a:tc>
              </a:tr>
              <a:tr h="576122">
                <a:tc>
                  <a:txBody>
                    <a:bodyPr/>
                    <a:lstStyle/>
                    <a:p>
                      <a:r>
                        <a:rPr kumimoji="0" lang="en-US" altLang="en-US" sz="1800" b="0" i="0" u="none" strike="noStrike" cap="none" normalizeH="0" baseline="0" dirty="0" smtClean="0">
                          <a:ln>
                            <a:noFill/>
                          </a:ln>
                          <a:solidFill>
                            <a:srgbClr val="333333"/>
                          </a:solidFill>
                          <a:effectLst/>
                          <a:latin typeface="+mn-lt"/>
                          <a:ea typeface="Times New Roman" panose="02020603050405020304" pitchFamily="18" charset="0"/>
                          <a:cs typeface="Courier New" panose="02070309020205020404" pitchFamily="49" charset="0"/>
                        </a:rPr>
                        <a:t>imports </a:t>
                      </a:r>
                      <a:endParaRPr lang="en-US" sz="1800" dirty="0"/>
                    </a:p>
                  </a:txBody>
                  <a:tcPr/>
                </a:tc>
                <a:tc>
                  <a:txBody>
                    <a:bodyPr/>
                    <a:lstStyle/>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other modules whose exported classes are needed by </a:t>
                      </a:r>
                    </a:p>
                    <a:p>
                      <a:pPr marL="0" marR="0" lvl="0" indent="0" algn="l" defTabSz="914400" rtl="0" eaLnBrk="0" fontAlgn="base" latinLnBrk="0" hangingPunct="0">
                        <a:lnSpc>
                          <a:spcPct val="100000"/>
                        </a:lnSpc>
                        <a:spcBef>
                          <a:spcPct val="0"/>
                        </a:spcBef>
                        <a:spcAft>
                          <a:spcPct val="0"/>
                        </a:spcAft>
                        <a:buClrTx/>
                        <a:buSzTx/>
                        <a:buNone/>
                        <a:tabLst>
                          <a:tab pos="457200" algn="l"/>
                        </a:tabLst>
                      </a:pP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component templates declared in </a:t>
                      </a:r>
                      <a:r>
                        <a:rPr kumimoji="0" lang="en-US" altLang="en-US" sz="1800" b="0" i="1" u="none" strike="noStrike" cap="none" normalizeH="0" baseline="0" dirty="0" smtClean="0">
                          <a:ln>
                            <a:noFill/>
                          </a:ln>
                          <a:solidFill>
                            <a:schemeClr val="tx1"/>
                          </a:solidFill>
                          <a:effectLst/>
                          <a:latin typeface="+mn-lt"/>
                          <a:ea typeface="Times New Roman" panose="02020603050405020304" pitchFamily="18" charset="0"/>
                        </a:rPr>
                        <a:t>this </a:t>
                      </a:r>
                      <a:r>
                        <a:rPr kumimoji="0" lang="en-US" altLang="en-US" sz="1800" b="0" i="0" u="none" strike="noStrike" cap="none" normalizeH="0" baseline="0" dirty="0" smtClean="0">
                          <a:ln>
                            <a:noFill/>
                          </a:ln>
                          <a:solidFill>
                            <a:schemeClr val="tx1"/>
                          </a:solidFill>
                          <a:effectLst/>
                          <a:latin typeface="+mn-lt"/>
                          <a:ea typeface="Times New Roman" panose="02020603050405020304" pitchFamily="18" charset="0"/>
                        </a:rPr>
                        <a:t>module.</a:t>
                      </a:r>
                    </a:p>
                  </a:txBody>
                  <a:tcPr/>
                </a:tc>
              </a:tr>
              <a:tr h="826610">
                <a:tc>
                  <a:txBody>
                    <a:bodyPr/>
                    <a:lstStyle/>
                    <a:p>
                      <a:r>
                        <a:rPr lang="en-US" altLang="en-US" sz="1800" dirty="0" smtClean="0">
                          <a:solidFill>
                            <a:srgbClr val="333333"/>
                          </a:solidFill>
                          <a:ea typeface="Times New Roman" panose="02020603050405020304" pitchFamily="18" charset="0"/>
                          <a:cs typeface="Courier New" panose="02070309020205020404" pitchFamily="49" charset="0"/>
                        </a:rPr>
                        <a:t>providers</a:t>
                      </a:r>
                      <a:endParaRPr lang="en-US" sz="1800" dirty="0"/>
                    </a:p>
                  </a:txBody>
                  <a:tcPr/>
                </a:tc>
                <a:tc>
                  <a:txBody>
                    <a:bodyPr/>
                    <a:lstStyle/>
                    <a:p>
                      <a:pPr marL="0" lvl="0" indent="0" eaLnBrk="0" hangingPunct="0">
                        <a:spcBef>
                          <a:spcPct val="0"/>
                        </a:spcBef>
                        <a:buClrTx/>
                        <a:buNone/>
                        <a:tabLst>
                          <a:tab pos="457200" algn="l"/>
                        </a:tabLst>
                      </a:pPr>
                      <a:r>
                        <a:rPr lang="en-US" altLang="en-US" sz="1800" dirty="0" smtClean="0">
                          <a:solidFill>
                            <a:schemeClr val="tx1"/>
                          </a:solidFill>
                          <a:ea typeface="Times New Roman" panose="02020603050405020304" pitchFamily="18" charset="0"/>
                        </a:rPr>
                        <a:t>- creators of services that this module contributes to the global</a:t>
                      </a:r>
                      <a:r>
                        <a:rPr lang="en-US" altLang="en-US" sz="1800" baseline="0" dirty="0" smtClean="0">
                          <a:solidFill>
                            <a:schemeClr val="tx1"/>
                          </a:solidFill>
                          <a:ea typeface="Times New Roman" panose="02020603050405020304" pitchFamily="18" charset="0"/>
                        </a:rPr>
                        <a:t> </a:t>
                      </a:r>
                      <a:r>
                        <a:rPr lang="en-US" altLang="en-US" sz="1800" dirty="0" smtClean="0">
                          <a:solidFill>
                            <a:schemeClr val="tx1"/>
                          </a:solidFill>
                          <a:ea typeface="Times New Roman" panose="02020603050405020304" pitchFamily="18" charset="0"/>
                        </a:rPr>
                        <a:t>collection of services; </a:t>
                      </a:r>
                    </a:p>
                    <a:p>
                      <a:pPr marL="0" lvl="0" indent="0" eaLnBrk="0" hangingPunct="0">
                        <a:spcBef>
                          <a:spcPct val="0"/>
                        </a:spcBef>
                        <a:buClrTx/>
                        <a:buNone/>
                        <a:tabLst>
                          <a:tab pos="457200" algn="l"/>
                        </a:tabLst>
                      </a:pPr>
                      <a:r>
                        <a:rPr lang="en-US" altLang="en-US" sz="1800" dirty="0" smtClean="0">
                          <a:solidFill>
                            <a:schemeClr val="tx1"/>
                          </a:solidFill>
                          <a:ea typeface="Times New Roman" panose="02020603050405020304" pitchFamily="18" charset="0"/>
                        </a:rPr>
                        <a:t>- they become accessible in all parts of the app.</a:t>
                      </a:r>
                    </a:p>
                  </a:txBody>
                  <a:tcPr/>
                </a:tc>
              </a:tr>
              <a:tr h="1077098">
                <a:tc>
                  <a:txBody>
                    <a:bodyPr/>
                    <a:lstStyle/>
                    <a:p>
                      <a:r>
                        <a:rPr lang="en-US" altLang="en-US" sz="1800" dirty="0" smtClean="0">
                          <a:solidFill>
                            <a:srgbClr val="333333"/>
                          </a:solidFill>
                          <a:ea typeface="Times New Roman" panose="02020603050405020304" pitchFamily="18" charset="0"/>
                          <a:cs typeface="Courier New" panose="02070309020205020404" pitchFamily="49" charset="0"/>
                        </a:rPr>
                        <a:t>Bootstrap </a:t>
                      </a:r>
                      <a:endParaRPr lang="en-US" sz="1800" dirty="0"/>
                    </a:p>
                  </a:txBody>
                  <a:tcPr/>
                </a:tc>
                <a:tc>
                  <a:txBody>
                    <a:bodyPr/>
                    <a:lstStyle/>
                    <a:p>
                      <a:pPr marL="0" lvl="0" indent="0" eaLnBrk="0" hangingPunct="0">
                        <a:spcBef>
                          <a:spcPct val="0"/>
                        </a:spcBef>
                        <a:buClrTx/>
                        <a:buNone/>
                        <a:tabLst>
                          <a:tab pos="457200" algn="l"/>
                        </a:tabLst>
                      </a:pPr>
                      <a:r>
                        <a:rPr lang="en-US" altLang="en-US" sz="1800" dirty="0" smtClean="0">
                          <a:solidFill>
                            <a:schemeClr val="tx1"/>
                          </a:solidFill>
                          <a:ea typeface="Times New Roman" panose="02020603050405020304" pitchFamily="18" charset="0"/>
                        </a:rPr>
                        <a:t>the main application view, called the  </a:t>
                      </a:r>
                      <a:r>
                        <a:rPr lang="en-US" altLang="en-US" sz="1800" i="1" dirty="0" smtClean="0">
                          <a:solidFill>
                            <a:schemeClr val="tx2"/>
                          </a:solidFill>
                          <a:ea typeface="Times New Roman" panose="02020603050405020304" pitchFamily="18" charset="0"/>
                        </a:rPr>
                        <a:t>root component</a:t>
                      </a:r>
                      <a:r>
                        <a:rPr lang="en-US" altLang="en-US" sz="1800" dirty="0" smtClean="0">
                          <a:solidFill>
                            <a:schemeClr val="tx1"/>
                          </a:solidFill>
                          <a:ea typeface="Times New Roman" panose="02020603050405020304" pitchFamily="18" charset="0"/>
                        </a:rPr>
                        <a:t>, that hosts all other app views. </a:t>
                      </a:r>
                    </a:p>
                    <a:p>
                      <a:pPr marL="0" lvl="0" indent="0" eaLnBrk="0" hangingPunct="0">
                        <a:spcBef>
                          <a:spcPct val="0"/>
                        </a:spcBef>
                        <a:buClrTx/>
                        <a:buNone/>
                        <a:tabLst>
                          <a:tab pos="457200" algn="l"/>
                        </a:tabLst>
                      </a:pPr>
                      <a:r>
                        <a:rPr lang="en-US" altLang="en-US" sz="1800" dirty="0" smtClean="0">
                          <a:solidFill>
                            <a:schemeClr val="tx1"/>
                          </a:solidFill>
                          <a:ea typeface="Times New Roman" panose="02020603050405020304" pitchFamily="18" charset="0"/>
                        </a:rPr>
                        <a:t>- Only the </a:t>
                      </a:r>
                      <a:r>
                        <a:rPr lang="en-US" altLang="en-US" sz="1800" i="1" dirty="0" smtClean="0">
                          <a:solidFill>
                            <a:schemeClr val="tx1"/>
                          </a:solidFill>
                          <a:ea typeface="Times New Roman" panose="02020603050405020304" pitchFamily="18" charset="0"/>
                        </a:rPr>
                        <a:t>root module</a:t>
                      </a:r>
                      <a:r>
                        <a:rPr lang="en-US" altLang="en-US" sz="1800" dirty="0" smtClean="0">
                          <a:solidFill>
                            <a:schemeClr val="tx1"/>
                          </a:solidFill>
                          <a:ea typeface="Times New Roman" panose="02020603050405020304" pitchFamily="18" charset="0"/>
                        </a:rPr>
                        <a:t> should set this </a:t>
                      </a:r>
                      <a:r>
                        <a:rPr lang="en-US" altLang="en-US" sz="1800" dirty="0" smtClean="0">
                          <a:solidFill>
                            <a:schemeClr val="tx2"/>
                          </a:solidFill>
                          <a:ea typeface="Times New Roman" panose="02020603050405020304" pitchFamily="18" charset="0"/>
                          <a:cs typeface="Courier New" panose="02070309020205020404" pitchFamily="49" charset="0"/>
                        </a:rPr>
                        <a:t>bootstrap</a:t>
                      </a:r>
                      <a:r>
                        <a:rPr lang="en-US" altLang="en-US" sz="1800" dirty="0" smtClean="0">
                          <a:solidFill>
                            <a:schemeClr val="tx1"/>
                          </a:solidFill>
                          <a:ea typeface="Times New Roman" panose="02020603050405020304" pitchFamily="18" charset="0"/>
                        </a:rPr>
                        <a:t> property.</a:t>
                      </a:r>
                      <a:endParaRPr lang="en-US" altLang="en-US" sz="1800" dirty="0" smtClean="0">
                        <a:solidFill>
                          <a:schemeClr val="tx1"/>
                        </a:solidFill>
                      </a:endParaRPr>
                    </a:p>
                    <a:p>
                      <a:endParaRPr lang="en-US" sz="1800" dirty="0"/>
                    </a:p>
                  </a:txBody>
                  <a:tcPr/>
                </a:tc>
              </a:tr>
            </a:tbl>
          </a:graphicData>
        </a:graphic>
      </p:graphicFrame>
    </p:spTree>
    <p:extLst>
      <p:ext uri="{BB962C8B-B14F-4D97-AF65-F5344CB8AC3E}">
        <p14:creationId xmlns:p14="http://schemas.microsoft.com/office/powerpoint/2010/main" val="332502001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(cont.)</a:t>
            </a:r>
          </a:p>
        </p:txBody>
      </p:sp>
      <p:sp>
        <p:nvSpPr>
          <p:cNvPr id="3" name="Content Placeholder 2"/>
          <p:cNvSpPr>
            <a:spLocks noGrp="1"/>
          </p:cNvSpPr>
          <p:nvPr>
            <p:ph idx="1"/>
          </p:nvPr>
        </p:nvSpPr>
        <p:spPr>
          <a:xfrm>
            <a:off x="408684" y="1405719"/>
            <a:ext cx="11373491" cy="5068461"/>
          </a:xfrm>
        </p:spPr>
        <p:txBody>
          <a:bodyPr/>
          <a:lstStyle/>
          <a:p>
            <a:r>
              <a:rPr lang="en-US" dirty="0" smtClean="0"/>
              <a:t>Sample </a:t>
            </a:r>
            <a:r>
              <a:rPr lang="en-US" dirty="0" err="1" smtClean="0">
                <a:solidFill>
                  <a:schemeClr val="tx2"/>
                </a:solidFill>
              </a:rPr>
              <a:t>app.module.ts</a:t>
            </a:r>
            <a:r>
              <a:rPr lang="en-US" dirty="0" smtClean="0">
                <a:solidFill>
                  <a:srgbClr val="FF0000"/>
                </a:solidFill>
              </a:rPr>
              <a:t> </a:t>
            </a:r>
            <a:r>
              <a:rPr lang="en-US" dirty="0"/>
              <a:t>file</a:t>
            </a:r>
          </a:p>
        </p:txBody>
      </p:sp>
      <p:sp>
        <p:nvSpPr>
          <p:cNvPr id="7" name="Flowchart: Document 6"/>
          <p:cNvSpPr/>
          <p:nvPr/>
        </p:nvSpPr>
        <p:spPr bwMode="auto">
          <a:xfrm>
            <a:off x="1874572" y="2047165"/>
            <a:ext cx="8156532" cy="4427016"/>
          </a:xfrm>
          <a:prstGeom prst="flowChartDocumen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import { </a:t>
            </a:r>
            <a:r>
              <a:rPr lang="en-US" sz="2000" dirty="0" err="1"/>
              <a:t>NgModule</a:t>
            </a:r>
            <a:r>
              <a:rPr lang="en-US" sz="2000" dirty="0"/>
              <a:t> }      from </a:t>
            </a:r>
            <a:r>
              <a:rPr lang="en-US" sz="2000" dirty="0" smtClean="0"/>
              <a:t>   '@</a:t>
            </a:r>
            <a:r>
              <a:rPr lang="en-US" sz="2000" dirty="0"/>
              <a:t>angular/core';</a:t>
            </a:r>
          </a:p>
          <a:p>
            <a:r>
              <a:rPr lang="en-US" sz="2000" dirty="0"/>
              <a:t>import { </a:t>
            </a:r>
            <a:r>
              <a:rPr lang="en-US" sz="2000" dirty="0" err="1"/>
              <a:t>BrowserModule</a:t>
            </a:r>
            <a:r>
              <a:rPr lang="en-US" sz="2000" dirty="0"/>
              <a:t> } from '@angular/platform-browser';</a:t>
            </a:r>
          </a:p>
          <a:p>
            <a:r>
              <a:rPr lang="en-US" sz="2000" dirty="0"/>
              <a:t> </a:t>
            </a:r>
          </a:p>
          <a:p>
            <a:r>
              <a:rPr lang="en-US" sz="2000" dirty="0"/>
              <a:t>import { </a:t>
            </a:r>
            <a:r>
              <a:rPr lang="en-US" sz="2000" dirty="0" err="1"/>
              <a:t>AppComponent</a:t>
            </a:r>
            <a:r>
              <a:rPr lang="en-US" sz="2000" dirty="0"/>
              <a:t> } from './</a:t>
            </a:r>
            <a:r>
              <a:rPr lang="en-US" sz="2000" dirty="0" err="1"/>
              <a:t>app.component</a:t>
            </a:r>
            <a:r>
              <a:rPr lang="en-US" sz="2000" dirty="0"/>
              <a:t>';</a:t>
            </a:r>
          </a:p>
          <a:p>
            <a:r>
              <a:rPr lang="en-US" sz="2000" dirty="0"/>
              <a:t>import { </a:t>
            </a:r>
            <a:r>
              <a:rPr lang="en-US" sz="2000" dirty="0" err="1"/>
              <a:t>SampleComponent</a:t>
            </a:r>
            <a:r>
              <a:rPr lang="en-US" sz="2000" dirty="0"/>
              <a:t> } from "./</a:t>
            </a:r>
            <a:r>
              <a:rPr lang="en-US" sz="2000" dirty="0" err="1"/>
              <a:t>sample.component</a:t>
            </a:r>
            <a:r>
              <a:rPr lang="en-US" sz="2000" dirty="0"/>
              <a:t>";</a:t>
            </a:r>
          </a:p>
          <a:p>
            <a:r>
              <a:rPr lang="en-US" sz="2000" dirty="0"/>
              <a:t> </a:t>
            </a:r>
          </a:p>
          <a:p>
            <a:r>
              <a:rPr lang="en-US" sz="2000" dirty="0"/>
              <a:t>@</a:t>
            </a:r>
            <a:r>
              <a:rPr lang="en-US" sz="2000" dirty="0" err="1"/>
              <a:t>NgModule</a:t>
            </a:r>
            <a:r>
              <a:rPr lang="en-US" sz="2000" dirty="0"/>
              <a:t>({</a:t>
            </a:r>
          </a:p>
          <a:p>
            <a:r>
              <a:rPr lang="en-US" sz="2000" dirty="0"/>
              <a:t>  imports:      [ </a:t>
            </a:r>
            <a:r>
              <a:rPr lang="en-US" sz="2000" dirty="0" err="1"/>
              <a:t>BrowserModule</a:t>
            </a:r>
            <a:r>
              <a:rPr lang="en-US" sz="2000" dirty="0"/>
              <a:t> ],</a:t>
            </a:r>
          </a:p>
          <a:p>
            <a:r>
              <a:rPr lang="en-US" sz="2000" dirty="0"/>
              <a:t>  declarations: [ </a:t>
            </a:r>
            <a:r>
              <a:rPr lang="en-US" sz="2000" dirty="0" err="1"/>
              <a:t>AppComponent,SampleComponent</a:t>
            </a:r>
            <a:r>
              <a:rPr lang="en-US" sz="2000" dirty="0"/>
              <a:t> ],</a:t>
            </a:r>
          </a:p>
          <a:p>
            <a:r>
              <a:rPr lang="en-US" sz="2000" dirty="0"/>
              <a:t>  bootstrap:    [ </a:t>
            </a:r>
            <a:r>
              <a:rPr lang="en-US" sz="2000" dirty="0" err="1"/>
              <a:t>AppComponent</a:t>
            </a:r>
            <a:r>
              <a:rPr lang="en-US" sz="2000" dirty="0"/>
              <a:t> ]</a:t>
            </a:r>
          </a:p>
          <a:p>
            <a:r>
              <a:rPr lang="en-US" sz="2000" dirty="0"/>
              <a:t>})</a:t>
            </a:r>
          </a:p>
          <a:p>
            <a:r>
              <a:rPr lang="en-US" sz="2000" dirty="0"/>
              <a:t>export class </a:t>
            </a:r>
            <a:r>
              <a:rPr lang="en-US" sz="2000" dirty="0" err="1">
                <a:solidFill>
                  <a:schemeClr val="tx2"/>
                </a:solidFill>
              </a:rPr>
              <a:t>AppModule</a:t>
            </a:r>
            <a:r>
              <a:rPr lang="en-US" sz="2000" dirty="0">
                <a:solidFill>
                  <a:schemeClr val="tx2"/>
                </a:solidFill>
              </a:rPr>
              <a:t> </a:t>
            </a:r>
            <a:r>
              <a:rPr lang="en-US" sz="2000" dirty="0"/>
              <a:t>{ }</a:t>
            </a:r>
          </a:p>
        </p:txBody>
      </p:sp>
    </p:spTree>
    <p:extLst>
      <p:ext uri="{BB962C8B-B14F-4D97-AF65-F5344CB8AC3E}">
        <p14:creationId xmlns:p14="http://schemas.microsoft.com/office/powerpoint/2010/main" val="152837151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a:t>
            </a:r>
            <a:endParaRPr lang="en-US" dirty="0"/>
          </a:p>
        </p:txBody>
      </p:sp>
      <p:sp>
        <p:nvSpPr>
          <p:cNvPr id="3" name="Content Placeholder 2"/>
          <p:cNvSpPr>
            <a:spLocks noGrp="1"/>
          </p:cNvSpPr>
          <p:nvPr>
            <p:ph idx="1"/>
          </p:nvPr>
        </p:nvSpPr>
        <p:spPr/>
        <p:txBody>
          <a:bodyPr>
            <a:normAutofit/>
          </a:bodyPr>
          <a:lstStyle/>
          <a:p>
            <a:r>
              <a:rPr lang="en-US" sz="2200" dirty="0">
                <a:solidFill>
                  <a:schemeClr val="tx1"/>
                </a:solidFill>
              </a:rPr>
              <a:t>Components are the most basic building block of an UI in an Angular application</a:t>
            </a:r>
            <a:r>
              <a:rPr lang="en-US" sz="2200" dirty="0" smtClean="0">
                <a:solidFill>
                  <a:schemeClr val="tx1"/>
                </a:solidFill>
              </a:rPr>
              <a:t>.</a:t>
            </a:r>
          </a:p>
          <a:p>
            <a:r>
              <a:rPr lang="en-US" sz="2200" dirty="0" smtClean="0">
                <a:solidFill>
                  <a:schemeClr val="tx1"/>
                </a:solidFill>
              </a:rPr>
              <a:t>@</a:t>
            </a:r>
            <a:r>
              <a:rPr lang="en-US" sz="2200" dirty="0">
                <a:solidFill>
                  <a:schemeClr val="tx1"/>
                </a:solidFill>
              </a:rPr>
              <a:t>Component is used to register a component and only one component is used per DOM element. </a:t>
            </a:r>
            <a:endParaRPr lang="en-US" sz="2200" dirty="0" smtClean="0">
              <a:solidFill>
                <a:schemeClr val="tx1"/>
              </a:solidFill>
            </a:endParaRPr>
          </a:p>
          <a:p>
            <a:r>
              <a:rPr lang="en-US" sz="2200" dirty="0">
                <a:solidFill>
                  <a:schemeClr val="tx1"/>
                </a:solidFill>
              </a:rPr>
              <a:t>Component decorator allows you to mark a class as an Angular component and provide additional metadata that determines how the component should be processed, instantiated and used at runtime.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429" y="3903260"/>
            <a:ext cx="4167687" cy="2361063"/>
          </a:xfrm>
          <a:prstGeom prst="rect">
            <a:avLst/>
          </a:prstGeom>
        </p:spPr>
      </p:pic>
    </p:spTree>
    <p:extLst>
      <p:ext uri="{BB962C8B-B14F-4D97-AF65-F5344CB8AC3E}">
        <p14:creationId xmlns:p14="http://schemas.microsoft.com/office/powerpoint/2010/main" val="80005813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(cont..)</a:t>
            </a:r>
            <a:endParaRPr lang="en-US" dirty="0"/>
          </a:p>
        </p:txBody>
      </p:sp>
      <p:sp>
        <p:nvSpPr>
          <p:cNvPr id="3" name="Content Placeholder 2"/>
          <p:cNvSpPr>
            <a:spLocks noGrp="1"/>
          </p:cNvSpPr>
          <p:nvPr>
            <p:ph idx="1"/>
          </p:nvPr>
        </p:nvSpPr>
        <p:spPr>
          <a:xfrm>
            <a:off x="408684" y="1336431"/>
            <a:ext cx="11373491" cy="5137749"/>
          </a:xfrm>
        </p:spPr>
        <p:txBody>
          <a:bodyPr/>
          <a:lstStyle/>
          <a:p>
            <a:r>
              <a:rPr lang="en-US" dirty="0" smtClean="0"/>
              <a:t>Component</a:t>
            </a:r>
            <a:endParaRPr lang="en-US" dirty="0"/>
          </a:p>
        </p:txBody>
      </p:sp>
      <p:sp>
        <p:nvSpPr>
          <p:cNvPr id="4" name="Rectangle 3"/>
          <p:cNvSpPr/>
          <p:nvPr/>
        </p:nvSpPr>
        <p:spPr bwMode="auto">
          <a:xfrm>
            <a:off x="2940147" y="1086487"/>
            <a:ext cx="7174523" cy="5525328"/>
          </a:xfrm>
          <a:prstGeom prst="rect">
            <a:avLst/>
          </a:prstGeom>
          <a:solidFill>
            <a:schemeClr val="bg1">
              <a:lumMod val="6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App</a:t>
            </a:r>
          </a:p>
        </p:txBody>
      </p:sp>
      <p:sp>
        <p:nvSpPr>
          <p:cNvPr id="5" name="Rounded Rectangle 4"/>
          <p:cNvSpPr/>
          <p:nvPr/>
        </p:nvSpPr>
        <p:spPr bwMode="auto">
          <a:xfrm>
            <a:off x="3952210"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smtClean="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r>
              <a:rPr lang="en-US" sz="2000" b="1" dirty="0" smtClean="0">
                <a:latin typeface="Arial" pitchFamily="34" charset="0"/>
                <a:ea typeface="ＭＳ Ｐゴシック"/>
                <a:cs typeface="ＭＳ Ｐゴシック"/>
              </a:rPr>
              <a:t>export</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10" name="Straight Connector 9"/>
          <p:cNvCxnSpPr/>
          <p:nvPr/>
        </p:nvCxnSpPr>
        <p:spPr bwMode="auto">
          <a:xfrm flipV="1">
            <a:off x="3952210" y="226489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Rounded Rectangle 17"/>
          <p:cNvSpPr/>
          <p:nvPr/>
        </p:nvSpPr>
        <p:spPr bwMode="auto">
          <a:xfrm>
            <a:off x="3902493" y="4076106"/>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rPr>
              <a:t>   METADATA</a:t>
            </a:r>
            <a:endParaRPr lang="en-US" sz="2000" dirty="0">
              <a:latin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r>
              <a:rPr lang="en-US" sz="2400"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lang="en-US" sz="2000" dirty="0">
                <a:latin typeface="Arial" pitchFamily="34" charset="0"/>
              </a:rPr>
              <a:t>CLASS</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19" name="Rounded Rectangle 18"/>
          <p:cNvSpPr/>
          <p:nvPr/>
        </p:nvSpPr>
        <p:spPr bwMode="auto">
          <a:xfrm>
            <a:off x="7072702"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lang="en-US" sz="2000" b="1" dirty="0">
                <a:solidFill>
                  <a:srgbClr val="B40028"/>
                </a:solidFill>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r>
              <a:rPr lang="en-US" sz="2000" b="1" dirty="0" smtClean="0">
                <a:latin typeface="Arial" pitchFamily="34" charset="0"/>
                <a:ea typeface="ＭＳ Ｐゴシック"/>
                <a:cs typeface="ＭＳ Ｐゴシック"/>
              </a:rPr>
              <a:t>import</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20" name="Rounded Rectangle 19"/>
          <p:cNvSpPr/>
          <p:nvPr/>
        </p:nvSpPr>
        <p:spPr bwMode="auto">
          <a:xfrm>
            <a:off x="7072702" y="4144924"/>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eaLnBrk="0" fontAlgn="base" hangingPunct="0">
              <a:spcBef>
                <a:spcPct val="0"/>
              </a:spcBef>
              <a:spcAft>
                <a:spcPct val="0"/>
              </a:spcAft>
            </a:pPr>
            <a:r>
              <a:rPr lang="en-US" sz="2400" dirty="0">
                <a:latin typeface="Arial" pitchFamily="34" charset="0"/>
                <a:ea typeface="ＭＳ Ｐゴシック"/>
              </a:rPr>
              <a:t> </a:t>
            </a:r>
            <a:r>
              <a:rPr lang="en-US" sz="2400" dirty="0" smtClean="0">
                <a:latin typeface="Arial" pitchFamily="34" charset="0"/>
                <a:ea typeface="ＭＳ Ｐゴシック"/>
              </a:rPr>
              <a:t> </a:t>
            </a:r>
            <a:r>
              <a:rPr lang="en-US" sz="2000" dirty="0" smtClean="0">
                <a:latin typeface="Arial" pitchFamily="34" charset="0"/>
              </a:rPr>
              <a:t>METADATA</a:t>
            </a:r>
            <a:endParaRPr lang="en-US" sz="2000" dirty="0">
              <a:latin typeface="Arial" pitchFamily="34" charset="0"/>
            </a:endParaRPr>
          </a:p>
          <a:p>
            <a:pPr eaLnBrk="0" fontAlgn="base" hangingPunct="0">
              <a:spcBef>
                <a:spcPct val="0"/>
              </a:spcBef>
              <a:spcAft>
                <a:spcPct val="0"/>
              </a:spcAft>
            </a:pPr>
            <a:r>
              <a:rPr lang="en-US" sz="2000" dirty="0">
                <a:latin typeface="Arial" pitchFamily="34" charset="0"/>
              </a:rPr>
              <a:t>        +</a:t>
            </a:r>
          </a:p>
          <a:p>
            <a:pPr eaLnBrk="0" fontAlgn="base" hangingPunct="0">
              <a:spcBef>
                <a:spcPct val="0"/>
              </a:spcBef>
              <a:spcAft>
                <a:spcPct val="0"/>
              </a:spcAft>
            </a:pPr>
            <a:r>
              <a:rPr lang="en-US" sz="2000" dirty="0">
                <a:latin typeface="Arial" pitchFamily="34" charset="0"/>
              </a:rPr>
              <a:t>    CLASS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21" name="Straight Connector 20"/>
          <p:cNvCxnSpPr/>
          <p:nvPr/>
        </p:nvCxnSpPr>
        <p:spPr bwMode="auto">
          <a:xfrm flipV="1">
            <a:off x="7169175" y="2250830"/>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V="1">
            <a:off x="3969453" y="4662972"/>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7095071" y="4794265"/>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60602485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(cont.)</a:t>
            </a:r>
            <a:endParaRPr lang="en-US" dirty="0"/>
          </a:p>
        </p:txBody>
      </p:sp>
      <p:sp>
        <p:nvSpPr>
          <p:cNvPr id="3" name="Content Placeholder 2"/>
          <p:cNvSpPr>
            <a:spLocks noGrp="1"/>
          </p:cNvSpPr>
          <p:nvPr>
            <p:ph idx="1"/>
          </p:nvPr>
        </p:nvSpPr>
        <p:spPr/>
        <p:txBody>
          <a:bodyPr/>
          <a:lstStyle/>
          <a:p>
            <a:r>
              <a:rPr lang="en-US" dirty="0" smtClean="0"/>
              <a:t>The component would look like.</a:t>
            </a:r>
          </a:p>
          <a:p>
            <a:endParaRPr lang="en-US" dirty="0"/>
          </a:p>
        </p:txBody>
      </p:sp>
      <p:sp>
        <p:nvSpPr>
          <p:cNvPr id="5" name="Flowchart: Document 4"/>
          <p:cNvSpPr/>
          <p:nvPr/>
        </p:nvSpPr>
        <p:spPr bwMode="auto">
          <a:xfrm>
            <a:off x="2447778" y="2475915"/>
            <a:ext cx="6821631" cy="3742006"/>
          </a:xfrm>
          <a:prstGeom prst="flowChartDocumen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ＭＳ Ｐゴシック"/>
                <a:cs typeface="ＭＳ Ｐゴシック"/>
              </a:rPr>
              <a:t>import</a:t>
            </a:r>
            <a:r>
              <a:rPr kumimoji="0" lang="en-US" sz="2400" b="0" i="0" u="none" strike="noStrike" cap="none" normalizeH="0" dirty="0" smtClean="0">
                <a:ln>
                  <a:noFill/>
                </a:ln>
                <a:effectLst/>
                <a:latin typeface="Arial" pitchFamily="34" charset="0"/>
                <a:ea typeface="ＭＳ Ｐゴシック"/>
                <a:cs typeface="ＭＳ Ｐゴシック"/>
              </a:rPr>
              <a:t>  {Component} from ‘@angular/core’;</a:t>
            </a:r>
          </a:p>
          <a:p>
            <a:pPr marL="0" marR="0" indent="0" algn="l" defTabSz="914400" rtl="0" eaLnBrk="0" fontAlgn="base" latinLnBrk="0" hangingPunct="0">
              <a:lnSpc>
                <a:spcPct val="100000"/>
              </a:lnSpc>
              <a:spcBef>
                <a:spcPct val="0"/>
              </a:spcBef>
              <a:spcAft>
                <a:spcPct val="0"/>
              </a:spcAft>
              <a:buClrTx/>
              <a:buSzTx/>
              <a:buFontTx/>
              <a:buNone/>
              <a:tabLst/>
            </a:pPr>
            <a:endParaRPr lang="en-US" sz="2400" baseline="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smtClean="0">
                <a:ln>
                  <a:noFill/>
                </a:ln>
                <a:solidFill>
                  <a:srgbClr val="C00000"/>
                </a:solidFill>
                <a:effectLst/>
                <a:latin typeface="Arial" pitchFamily="34" charset="0"/>
                <a:ea typeface="ＭＳ Ｐゴシック"/>
                <a:cs typeface="ＭＳ Ｐゴシック"/>
              </a:rPr>
              <a:t>@Component</a:t>
            </a:r>
            <a:r>
              <a:rPr kumimoji="0" lang="en-US" sz="2400" b="0" i="0" u="none" strike="noStrike" cap="none" normalizeH="0" dirty="0" smtClean="0">
                <a:ln>
                  <a:noFill/>
                </a:ln>
                <a:effectLst/>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r>
              <a:rPr lang="en-US" sz="2400" baseline="0" dirty="0">
                <a:latin typeface="Arial" pitchFamily="34" charset="0"/>
                <a:ea typeface="ＭＳ Ｐゴシック"/>
                <a:cs typeface="ＭＳ Ｐゴシック"/>
              </a:rPr>
              <a:t>	</a:t>
            </a:r>
            <a:r>
              <a:rPr lang="en-US" sz="2400" baseline="0" dirty="0" smtClean="0">
                <a:latin typeface="Arial" pitchFamily="34" charset="0"/>
                <a:ea typeface="ＭＳ Ｐゴシック"/>
                <a:cs typeface="ＭＳ Ｐゴシック"/>
              </a:rPr>
              <a:t>selector:</a:t>
            </a:r>
            <a:r>
              <a:rPr lang="en-US" sz="2400" dirty="0" smtClean="0">
                <a:latin typeface="Arial" pitchFamily="34" charset="0"/>
                <a:ea typeface="ＭＳ Ｐゴシック"/>
                <a:cs typeface="ＭＳ Ｐゴシック"/>
              </a:rPr>
              <a:t>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r>
              <a:rPr lang="en-US" sz="2400" dirty="0" smtClean="0">
                <a:latin typeface="Arial" pitchFamily="34" charset="0"/>
                <a:ea typeface="ＭＳ Ｐゴシック"/>
                <a:cs typeface="ＭＳ Ｐゴシック"/>
              </a:rPr>
              <a:t>template: ‘ ’,</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	</a:t>
            </a:r>
            <a:endParaRPr lang="en-US" sz="2400"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pitchFamily="34" charset="0"/>
                <a:ea typeface="ＭＳ Ｐゴシック"/>
                <a:cs typeface="ＭＳ Ｐゴシック"/>
              </a:rPr>
              <a:t>e</a:t>
            </a:r>
            <a:r>
              <a:rPr lang="en-US" sz="2400" dirty="0" smtClean="0">
                <a:latin typeface="Arial" pitchFamily="34" charset="0"/>
                <a:ea typeface="ＭＳ Ｐゴシック"/>
                <a:cs typeface="ＭＳ Ｐゴシック"/>
              </a:rPr>
              <a:t>xport class </a:t>
            </a:r>
            <a:r>
              <a:rPr lang="en-US" sz="2400" dirty="0" err="1" smtClean="0">
                <a:latin typeface="Arial" pitchFamily="34" charset="0"/>
                <a:ea typeface="ＭＳ Ｐゴシック"/>
                <a:cs typeface="ＭＳ Ｐゴシック"/>
              </a:rPr>
              <a:t>AppComponent</a:t>
            </a:r>
            <a:r>
              <a:rPr lang="en-US" sz="2400" dirty="0" smtClean="0">
                <a:latin typeface="Arial" pitchFamily="34" charset="0"/>
                <a:ea typeface="ＭＳ Ｐゴシック"/>
                <a:cs typeface="ＭＳ Ｐゴシック"/>
              </a:rPr>
              <a:t>{}</a:t>
            </a:r>
          </a:p>
        </p:txBody>
      </p:sp>
      <p:sp>
        <p:nvSpPr>
          <p:cNvPr id="7" name="Left Arrow 6"/>
          <p:cNvSpPr/>
          <p:nvPr/>
        </p:nvSpPr>
        <p:spPr bwMode="auto">
          <a:xfrm>
            <a:off x="5289452" y="3165231"/>
            <a:ext cx="2940148" cy="46423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8" name="TextBox 7"/>
          <p:cNvSpPr txBox="1"/>
          <p:nvPr/>
        </p:nvSpPr>
        <p:spPr>
          <a:xfrm>
            <a:off x="5725550" y="3260133"/>
            <a:ext cx="1448973" cy="369332"/>
          </a:xfrm>
          <a:prstGeom prst="rect">
            <a:avLst/>
          </a:prstGeom>
          <a:solidFill>
            <a:srgbClr val="DAB0D4"/>
          </a:solidFill>
        </p:spPr>
        <p:txBody>
          <a:bodyPr wrap="square" rtlCol="0">
            <a:spAutoFit/>
          </a:bodyPr>
          <a:lstStyle/>
          <a:p>
            <a:r>
              <a:rPr lang="en-US" b="1" dirty="0" smtClean="0">
                <a:solidFill>
                  <a:srgbClr val="B40028"/>
                </a:solidFill>
              </a:rPr>
              <a:t>Decorator</a:t>
            </a:r>
            <a:endParaRPr lang="en-US" b="1" dirty="0">
              <a:solidFill>
                <a:srgbClr val="B40028"/>
              </a:solidFill>
            </a:endParaRPr>
          </a:p>
        </p:txBody>
      </p:sp>
    </p:spTree>
    <p:extLst>
      <p:ext uri="{BB962C8B-B14F-4D97-AF65-F5344CB8AC3E}">
        <p14:creationId xmlns:p14="http://schemas.microsoft.com/office/powerpoint/2010/main" val="48019473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(Cont..)</a:t>
            </a:r>
            <a:endParaRPr lang="en-US" dirty="0"/>
          </a:p>
        </p:txBody>
      </p:sp>
      <p:sp>
        <p:nvSpPr>
          <p:cNvPr id="3" name="Content Placeholder 2"/>
          <p:cNvSpPr>
            <a:spLocks noGrp="1"/>
          </p:cNvSpPr>
          <p:nvPr>
            <p:ph idx="1"/>
          </p:nvPr>
        </p:nvSpPr>
        <p:spPr>
          <a:xfrm>
            <a:off x="408684" y="1364777"/>
            <a:ext cx="11373491" cy="5254388"/>
          </a:xfrm>
        </p:spPr>
        <p:txBody>
          <a:bodyPr/>
          <a:lstStyle/>
          <a:p>
            <a:r>
              <a:rPr lang="en-US" dirty="0" smtClean="0"/>
              <a:t>Sample </a:t>
            </a:r>
            <a:r>
              <a:rPr lang="en-US" dirty="0" err="1" smtClean="0">
                <a:solidFill>
                  <a:schemeClr val="tx1">
                    <a:lumMod val="90000"/>
                    <a:lumOff val="10000"/>
                  </a:schemeClr>
                </a:solidFill>
              </a:rPr>
              <a:t>app.component.ts</a:t>
            </a:r>
            <a:r>
              <a:rPr lang="en-US" dirty="0" smtClean="0"/>
              <a:t> file</a:t>
            </a:r>
            <a:endParaRPr lang="en-US" dirty="0"/>
          </a:p>
        </p:txBody>
      </p:sp>
      <p:sp>
        <p:nvSpPr>
          <p:cNvPr id="5" name="Flowchart: Document 4"/>
          <p:cNvSpPr/>
          <p:nvPr/>
        </p:nvSpPr>
        <p:spPr bwMode="auto">
          <a:xfrm>
            <a:off x="1874572" y="2047165"/>
            <a:ext cx="8156532" cy="4427016"/>
          </a:xfrm>
          <a:prstGeom prst="flowChartDocumen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import { </a:t>
            </a:r>
            <a:r>
              <a:rPr lang="en-US" sz="2000" dirty="0">
                <a:solidFill>
                  <a:srgbClr val="C00000"/>
                </a:solidFill>
              </a:rPr>
              <a:t>Component</a:t>
            </a:r>
            <a:r>
              <a:rPr lang="en-US" sz="2000" dirty="0"/>
              <a:t> } from '@angular/core';</a:t>
            </a:r>
          </a:p>
          <a:p>
            <a:r>
              <a:rPr lang="en-US" sz="2000" dirty="0"/>
              <a:t/>
            </a:r>
            <a:br>
              <a:rPr lang="en-US" sz="2000" dirty="0"/>
            </a:br>
            <a:r>
              <a:rPr lang="en-US" sz="2000" dirty="0"/>
              <a:t/>
            </a:r>
            <a:br>
              <a:rPr lang="en-US" sz="2000" dirty="0"/>
            </a:br>
            <a:r>
              <a:rPr lang="en-US" sz="2000" dirty="0">
                <a:solidFill>
                  <a:srgbClr val="C00000"/>
                </a:solidFill>
              </a:rPr>
              <a:t>@Component</a:t>
            </a:r>
            <a:r>
              <a:rPr lang="en-US" sz="2000" dirty="0"/>
              <a:t>({</a:t>
            </a:r>
          </a:p>
          <a:p>
            <a:r>
              <a:rPr lang="en-US" sz="2000" dirty="0"/>
              <a:t>selector: 'my-app',</a:t>
            </a:r>
          </a:p>
          <a:p>
            <a:r>
              <a:rPr lang="en-US" sz="2000" dirty="0"/>
              <a:t>template: `&lt;h1&gt;Hello {{name}}&lt;/h1&gt;</a:t>
            </a:r>
          </a:p>
          <a:p>
            <a:r>
              <a:rPr lang="en-US" sz="2000" dirty="0" smtClean="0"/>
              <a:t>                &lt;</a:t>
            </a:r>
            <a:r>
              <a:rPr lang="en-US" sz="2000" dirty="0"/>
              <a:t>sample-app&gt;&lt;/sample-app&gt; `,</a:t>
            </a:r>
          </a:p>
          <a:p>
            <a:r>
              <a:rPr lang="en-US" sz="2000" dirty="0"/>
              <a:t>})</a:t>
            </a:r>
          </a:p>
          <a:p>
            <a:r>
              <a:rPr lang="en-US" sz="2000" dirty="0"/>
              <a:t>export class </a:t>
            </a:r>
            <a:r>
              <a:rPr lang="en-US" sz="2000" dirty="0" err="1"/>
              <a:t>AppComponent</a:t>
            </a:r>
            <a:r>
              <a:rPr lang="en-US" sz="2000" dirty="0"/>
              <a:t> { name = 'Jamuna'; }</a:t>
            </a:r>
          </a:p>
          <a:p>
            <a:r>
              <a:rPr lang="en-US" sz="2000" dirty="0"/>
              <a:t/>
            </a:r>
            <a:br>
              <a:rPr lang="en-US" sz="2000" dirty="0"/>
            </a:br>
            <a:endParaRPr lang="en-US" sz="2000" dirty="0"/>
          </a:p>
        </p:txBody>
      </p:sp>
    </p:spTree>
    <p:extLst>
      <p:ext uri="{BB962C8B-B14F-4D97-AF65-F5344CB8AC3E}">
        <p14:creationId xmlns:p14="http://schemas.microsoft.com/office/powerpoint/2010/main" val="3638352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a:t>
            </a:r>
            <a:endParaRPr lang="en-US" dirty="0"/>
          </a:p>
        </p:txBody>
      </p:sp>
      <p:sp>
        <p:nvSpPr>
          <p:cNvPr id="3" name="Content Placeholder 2"/>
          <p:cNvSpPr>
            <a:spLocks noGrp="1"/>
          </p:cNvSpPr>
          <p:nvPr>
            <p:ph idx="1"/>
          </p:nvPr>
        </p:nvSpPr>
        <p:spPr/>
        <p:txBody>
          <a:bodyPr/>
          <a:lstStyle/>
          <a:p>
            <a:r>
              <a:rPr lang="en-US" dirty="0" smtClean="0">
                <a:solidFill>
                  <a:schemeClr val="tx1"/>
                </a:solidFill>
              </a:rPr>
              <a:t> To understand and develop rich interactive Web Application using Angular2.</a:t>
            </a:r>
          </a:p>
          <a:p>
            <a:pPr marL="0" indent="0">
              <a:buNone/>
            </a:pPr>
            <a:endParaRPr lang="en-US"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879" y="2784143"/>
            <a:ext cx="2618309" cy="2620369"/>
          </a:xfrm>
          <a:prstGeom prst="rect">
            <a:avLst/>
          </a:prstGeom>
        </p:spPr>
      </p:pic>
    </p:spTree>
    <p:extLst>
      <p:ext uri="{BB962C8B-B14F-4D97-AF65-F5344CB8AC3E}">
        <p14:creationId xmlns:p14="http://schemas.microsoft.com/office/powerpoint/2010/main" val="14332488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p:txBody>
          <a:bodyPr>
            <a:normAutofit/>
          </a:bodyPr>
          <a:lstStyle/>
          <a:p>
            <a:r>
              <a:rPr lang="en-US" sz="2200" dirty="0" smtClean="0"/>
              <a:t>Template is the main part which justifies the look of the component.</a:t>
            </a:r>
          </a:p>
          <a:p>
            <a:r>
              <a:rPr lang="en-US" sz="2200" dirty="0" smtClean="0"/>
              <a:t>It can be said that the view of the component is defined using template.</a:t>
            </a:r>
          </a:p>
          <a:p>
            <a:r>
              <a:rPr lang="en-US" sz="2200" dirty="0" smtClean="0"/>
              <a:t>To display value, add template expression in code</a:t>
            </a:r>
            <a:endParaRPr lang="en-US" sz="2200" dirty="0"/>
          </a:p>
        </p:txBody>
      </p:sp>
      <p:sp>
        <p:nvSpPr>
          <p:cNvPr id="5" name="Flowchart: Document 4"/>
          <p:cNvSpPr/>
          <p:nvPr/>
        </p:nvSpPr>
        <p:spPr bwMode="auto">
          <a:xfrm>
            <a:off x="1465140" y="3020460"/>
            <a:ext cx="3966670" cy="2862775"/>
          </a:xfrm>
          <a:prstGeom prst="flowChartDocumen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&lt;div&gt;</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Your name is :</a:t>
            </a:r>
            <a:r>
              <a:rPr lang="en-US" sz="2400" b="1" dirty="0" smtClean="0">
                <a:latin typeface="Arial" pitchFamily="34" charset="0"/>
                <a:ea typeface="ＭＳ Ｐゴシック"/>
                <a:cs typeface="ＭＳ Ｐゴシック"/>
              </a:rPr>
              <a:t> {{name}}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&lt;/div&gt;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448" y="3028606"/>
            <a:ext cx="3353251" cy="2034713"/>
          </a:xfrm>
          <a:prstGeom prst="rect">
            <a:avLst/>
          </a:prstGeom>
        </p:spPr>
      </p:pic>
    </p:spTree>
    <p:extLst>
      <p:ext uri="{BB962C8B-B14F-4D97-AF65-F5344CB8AC3E}">
        <p14:creationId xmlns:p14="http://schemas.microsoft.com/office/powerpoint/2010/main" val="385770172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(Cont..)</a:t>
            </a:r>
            <a:endParaRPr lang="en-US" dirty="0"/>
          </a:p>
        </p:txBody>
      </p:sp>
      <p:sp>
        <p:nvSpPr>
          <p:cNvPr id="3" name="Content Placeholder 2"/>
          <p:cNvSpPr>
            <a:spLocks noGrp="1"/>
          </p:cNvSpPr>
          <p:nvPr>
            <p:ph idx="1"/>
          </p:nvPr>
        </p:nvSpPr>
        <p:spPr>
          <a:xfrm>
            <a:off x="408684" y="1576516"/>
            <a:ext cx="11373491" cy="4851580"/>
          </a:xfrm>
        </p:spPr>
        <p:txBody>
          <a:bodyPr/>
          <a:lstStyle/>
          <a:p>
            <a:r>
              <a:rPr lang="en-US" dirty="0" smtClean="0"/>
              <a:t>Template example</a:t>
            </a:r>
            <a:endParaRPr lang="en-US" dirty="0"/>
          </a:p>
        </p:txBody>
      </p:sp>
      <p:sp>
        <p:nvSpPr>
          <p:cNvPr id="6" name="Flowchart: Document 5"/>
          <p:cNvSpPr/>
          <p:nvPr/>
        </p:nvSpPr>
        <p:spPr bwMode="auto">
          <a:xfrm>
            <a:off x="1888220" y="2374712"/>
            <a:ext cx="8156532" cy="3575713"/>
          </a:xfrm>
          <a:prstGeom prst="flowChartDocumen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000" dirty="0" smtClean="0"/>
          </a:p>
          <a:p>
            <a:r>
              <a:rPr lang="en-US" sz="2000" dirty="0" smtClean="0"/>
              <a:t>import </a:t>
            </a:r>
            <a:r>
              <a:rPr lang="en-US" sz="2000" dirty="0"/>
              <a:t>{ Component } from '@angular/core';</a:t>
            </a:r>
          </a:p>
          <a:p>
            <a:r>
              <a:rPr lang="en-US" sz="2000" dirty="0"/>
              <a:t> </a:t>
            </a:r>
          </a:p>
          <a:p>
            <a:r>
              <a:rPr lang="en-US" sz="2000" dirty="0"/>
              <a:t>@Component({</a:t>
            </a:r>
          </a:p>
          <a:p>
            <a:r>
              <a:rPr lang="en-US" sz="2000" dirty="0"/>
              <a:t>  selector: 'my-app',</a:t>
            </a:r>
          </a:p>
          <a:p>
            <a:r>
              <a:rPr lang="en-US" sz="2000" dirty="0"/>
              <a:t>  </a:t>
            </a:r>
            <a:r>
              <a:rPr lang="en-US" sz="2000" dirty="0">
                <a:solidFill>
                  <a:srgbClr val="C00000"/>
                </a:solidFill>
              </a:rPr>
              <a:t>template</a:t>
            </a:r>
            <a:r>
              <a:rPr lang="en-US" sz="2000" dirty="0"/>
              <a:t>: `&lt;h1&gt;Hello </a:t>
            </a:r>
            <a:r>
              <a:rPr lang="en-US" sz="2000" dirty="0">
                <a:solidFill>
                  <a:srgbClr val="C00000"/>
                </a:solidFill>
              </a:rPr>
              <a:t>{{name}}</a:t>
            </a:r>
            <a:r>
              <a:rPr lang="en-US" sz="2000" dirty="0"/>
              <a:t>&lt;/h1&gt;`,</a:t>
            </a:r>
          </a:p>
          <a:p>
            <a:r>
              <a:rPr lang="en-US" sz="2000" dirty="0"/>
              <a:t>})</a:t>
            </a:r>
          </a:p>
          <a:p>
            <a:r>
              <a:rPr lang="en-US" sz="2000" dirty="0"/>
              <a:t>export class </a:t>
            </a:r>
            <a:r>
              <a:rPr lang="en-US" sz="2000" dirty="0" err="1"/>
              <a:t>AppComponent</a:t>
            </a:r>
            <a:r>
              <a:rPr lang="en-US" sz="2000" dirty="0"/>
              <a:t>  { name = 'Jamuna'; }</a:t>
            </a:r>
          </a:p>
        </p:txBody>
      </p:sp>
    </p:spTree>
    <p:extLst>
      <p:ext uri="{BB962C8B-B14F-4D97-AF65-F5344CB8AC3E}">
        <p14:creationId xmlns:p14="http://schemas.microsoft.com/office/powerpoint/2010/main" val="17584724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a:t>
            </a:r>
            <a:r>
              <a:rPr lang="en-US" b="0" dirty="0"/>
              <a:t> </a:t>
            </a:r>
            <a:endParaRPr lang="en-US" dirty="0"/>
          </a:p>
        </p:txBody>
      </p:sp>
      <p:sp>
        <p:nvSpPr>
          <p:cNvPr id="3" name="Content Placeholder 2"/>
          <p:cNvSpPr>
            <a:spLocks noGrp="1"/>
          </p:cNvSpPr>
          <p:nvPr>
            <p:ph idx="1"/>
          </p:nvPr>
        </p:nvSpPr>
        <p:spPr>
          <a:xfrm>
            <a:off x="430209" y="827012"/>
            <a:ext cx="11373491" cy="6030987"/>
          </a:xfrm>
        </p:spPr>
        <p:txBody>
          <a:bodyPr>
            <a:normAutofit/>
          </a:bodyPr>
          <a:lstStyle/>
          <a:p>
            <a:r>
              <a:rPr lang="en-US" sz="2200" dirty="0"/>
              <a:t>Directives are custom HTML attributes used to prolong power of HTML</a:t>
            </a:r>
            <a:r>
              <a:rPr lang="en-US" sz="2200" dirty="0" smtClean="0"/>
              <a:t>.</a:t>
            </a:r>
          </a:p>
          <a:p>
            <a:r>
              <a:rPr lang="en-US" sz="2200" dirty="0" smtClean="0"/>
              <a:t>To </a:t>
            </a:r>
            <a:r>
              <a:rPr lang="en-US" sz="2200" dirty="0"/>
              <a:t>create a directive, </a:t>
            </a:r>
            <a:r>
              <a:rPr lang="en-US" sz="2200" dirty="0">
                <a:solidFill>
                  <a:schemeClr val="tx2">
                    <a:lumMod val="50000"/>
                  </a:schemeClr>
                </a:solidFill>
              </a:rPr>
              <a:t>@Directive </a:t>
            </a:r>
            <a:r>
              <a:rPr lang="en-US" sz="2200" dirty="0"/>
              <a:t>decorator is applied on connected metadata </a:t>
            </a:r>
            <a:r>
              <a:rPr lang="en-US" sz="2200" dirty="0" smtClean="0"/>
              <a:t>of </a:t>
            </a:r>
            <a:r>
              <a:rPr lang="en-US" sz="2200" dirty="0"/>
              <a:t>the class. </a:t>
            </a:r>
            <a:endParaRPr lang="en-US" sz="2200" dirty="0" smtClean="0"/>
          </a:p>
          <a:p>
            <a:pPr marL="0" indent="0">
              <a:buNone/>
            </a:pPr>
            <a:r>
              <a:rPr lang="en-US" sz="2200" dirty="0" smtClean="0"/>
              <a:t> </a:t>
            </a:r>
          </a:p>
          <a:p>
            <a:endParaRPr lang="en-US" sz="2200" dirty="0"/>
          </a:p>
          <a:p>
            <a:endParaRPr lang="en-US" sz="2200" dirty="0" smtClean="0"/>
          </a:p>
          <a:p>
            <a:endParaRPr lang="en-US" sz="2200" dirty="0"/>
          </a:p>
          <a:p>
            <a:endParaRPr lang="en-US" sz="2200" dirty="0" smtClean="0"/>
          </a:p>
          <a:p>
            <a:endParaRPr lang="en-US" sz="2200" dirty="0"/>
          </a:p>
          <a:p>
            <a:endParaRPr lang="en-US" sz="2200" dirty="0" smtClean="0"/>
          </a:p>
          <a:p>
            <a:r>
              <a:rPr lang="en-US" sz="2000" dirty="0"/>
              <a:t>Directive decorator allows you to mark a class as an Angular directive and provide additional metadata that determines how the directive should be processed, instantiated and used at runtime.</a:t>
            </a:r>
            <a:endParaRPr lang="en-US" sz="2200" dirty="0"/>
          </a:p>
          <a:p>
            <a:r>
              <a:rPr lang="en-US" sz="2200" dirty="0" smtClean="0"/>
              <a:t>For More Information about directive</a:t>
            </a:r>
          </a:p>
          <a:p>
            <a:pPr lvl="1"/>
            <a:r>
              <a:rPr lang="en-US" sz="2000" dirty="0">
                <a:solidFill>
                  <a:schemeClr val="tx1">
                    <a:lumMod val="50000"/>
                    <a:lumOff val="50000"/>
                  </a:schemeClr>
                </a:solidFill>
              </a:rPr>
              <a:t>https://angular.io/api/core/Directive</a:t>
            </a:r>
            <a:endParaRPr lang="en-US" sz="2000" dirty="0" smtClean="0">
              <a:solidFill>
                <a:schemeClr val="tx1">
                  <a:lumMod val="50000"/>
                  <a:lumOff val="50000"/>
                </a:schemeClr>
              </a:solidFill>
            </a:endParaRPr>
          </a:p>
          <a:p>
            <a:pPr marL="0" indent="0">
              <a:buNone/>
            </a:pP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028" y="2340591"/>
            <a:ext cx="1904762" cy="1866667"/>
          </a:xfrm>
          <a:prstGeom prst="rect">
            <a:avLst/>
          </a:prstGeom>
        </p:spPr>
      </p:pic>
      <p:sp>
        <p:nvSpPr>
          <p:cNvPr id="15" name="Flowchart: Document 14"/>
          <p:cNvSpPr/>
          <p:nvPr/>
        </p:nvSpPr>
        <p:spPr bwMode="auto">
          <a:xfrm>
            <a:off x="1897483" y="2149518"/>
            <a:ext cx="6150312" cy="2545312"/>
          </a:xfrm>
          <a:prstGeom prst="flowChartDocument">
            <a:avLst/>
          </a:prstGeom>
          <a:solidFill>
            <a:srgbClr val="DAB0D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import {</a:t>
            </a:r>
            <a:r>
              <a:rPr lang="en-US" sz="2000" dirty="0">
                <a:solidFill>
                  <a:srgbClr val="0070C0"/>
                </a:solidFill>
              </a:rPr>
              <a:t>Directive</a:t>
            </a:r>
            <a:r>
              <a:rPr lang="en-US" sz="2000" dirty="0"/>
              <a:t>} from '@angular/core';</a:t>
            </a:r>
          </a:p>
          <a:p>
            <a:r>
              <a:rPr lang="en-US" sz="2000" dirty="0"/>
              <a:t/>
            </a:r>
            <a:br>
              <a:rPr lang="en-US" sz="2000" dirty="0"/>
            </a:br>
            <a:r>
              <a:rPr lang="en-US" sz="2000" dirty="0">
                <a:solidFill>
                  <a:schemeClr val="tx2">
                    <a:lumMod val="50000"/>
                  </a:schemeClr>
                </a:solidFill>
              </a:rPr>
              <a:t>@Directive</a:t>
            </a:r>
            <a:r>
              <a:rPr lang="en-US" sz="2000" dirty="0"/>
              <a:t>({</a:t>
            </a:r>
          </a:p>
          <a:p>
            <a:r>
              <a:rPr lang="en-US" sz="2000" dirty="0"/>
              <a:t>selector: 'my-directive',</a:t>
            </a:r>
          </a:p>
          <a:p>
            <a:r>
              <a:rPr lang="en-US" sz="2000" dirty="0"/>
              <a:t>})</a:t>
            </a:r>
          </a:p>
          <a:p>
            <a:r>
              <a:rPr lang="en-US" sz="2000" dirty="0"/>
              <a:t>export class </a:t>
            </a:r>
            <a:r>
              <a:rPr lang="en-US" sz="2000" dirty="0" err="1"/>
              <a:t>MyDirective</a:t>
            </a:r>
            <a:r>
              <a:rPr lang="en-US" sz="2000" dirty="0"/>
              <a:t> {</a:t>
            </a:r>
          </a:p>
          <a:p>
            <a:r>
              <a:rPr lang="en-US" sz="2000" dirty="0"/>
              <a:t>}</a:t>
            </a:r>
          </a:p>
        </p:txBody>
      </p:sp>
    </p:spTree>
    <p:extLst>
      <p:ext uri="{BB962C8B-B14F-4D97-AF65-F5344CB8AC3E}">
        <p14:creationId xmlns:p14="http://schemas.microsoft.com/office/powerpoint/2010/main" val="130818826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p:txBody>
          <a:bodyPr>
            <a:normAutofit/>
          </a:bodyPr>
          <a:lstStyle/>
          <a:p>
            <a:r>
              <a:rPr lang="en-US" sz="2200" dirty="0">
                <a:solidFill>
                  <a:schemeClr val="tx1"/>
                </a:solidFill>
              </a:rPr>
              <a:t>Metadata is majorly used to extend the functionality of the class</a:t>
            </a:r>
            <a:r>
              <a:rPr lang="en-US" sz="2200" dirty="0" smtClean="0">
                <a:solidFill>
                  <a:schemeClr val="tx1"/>
                </a:solidFill>
              </a:rPr>
              <a:t>.</a:t>
            </a:r>
          </a:p>
          <a:p>
            <a:r>
              <a:rPr lang="en-US" sz="2200" dirty="0">
                <a:solidFill>
                  <a:schemeClr val="tx1"/>
                </a:solidFill>
              </a:rPr>
              <a:t>Metadata can be attached to </a:t>
            </a:r>
            <a:r>
              <a:rPr lang="en-US" sz="2200" dirty="0" err="1">
                <a:solidFill>
                  <a:schemeClr val="tx1"/>
                </a:solidFill>
              </a:rPr>
              <a:t>TypeScript</a:t>
            </a:r>
            <a:r>
              <a:rPr lang="en-US" sz="2200" dirty="0">
                <a:solidFill>
                  <a:schemeClr val="tx1"/>
                </a:solidFill>
              </a:rPr>
              <a:t> using a decorator</a:t>
            </a:r>
            <a:r>
              <a:rPr lang="en-US" sz="2200" dirty="0" smtClean="0">
                <a:solidFill>
                  <a:schemeClr val="tx1"/>
                </a:solidFill>
              </a:rPr>
              <a:t>.</a:t>
            </a:r>
          </a:p>
          <a:p>
            <a:endParaRPr lang="en-US" sz="2200" dirty="0">
              <a:solidFill>
                <a:schemeClr val="tx1"/>
              </a:solidFill>
            </a:endParaRPr>
          </a:p>
          <a:p>
            <a:r>
              <a:rPr lang="en-US" sz="2200" dirty="0">
                <a:solidFill>
                  <a:schemeClr val="tx1"/>
                </a:solidFill>
              </a:rPr>
              <a:t> For example, to define any component in Angular application, </a:t>
            </a:r>
            <a:endParaRPr lang="en-US" sz="2200" dirty="0" smtClean="0">
              <a:solidFill>
                <a:schemeClr val="tx1"/>
              </a:solidFill>
            </a:endParaRPr>
          </a:p>
          <a:p>
            <a:pPr marL="0" indent="0">
              <a:buNone/>
            </a:pPr>
            <a:r>
              <a:rPr lang="en-US" sz="2200" dirty="0">
                <a:solidFill>
                  <a:schemeClr val="tx1"/>
                </a:solidFill>
              </a:rPr>
              <a:t> </a:t>
            </a:r>
            <a:r>
              <a:rPr lang="en-US" sz="2200" dirty="0" smtClean="0">
                <a:solidFill>
                  <a:schemeClr val="tx1"/>
                </a:solidFill>
              </a:rPr>
              <a:t>      use </a:t>
            </a:r>
            <a:r>
              <a:rPr lang="en-US" sz="2200" dirty="0">
                <a:solidFill>
                  <a:schemeClr val="tx1"/>
                </a:solidFill>
              </a:rPr>
              <a:t>metadata of the class (i.e. @Component decorator)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766" y="316524"/>
            <a:ext cx="2085096" cy="710417"/>
          </a:xfrm>
          <a:prstGeom prst="rect">
            <a:avLst/>
          </a:prstGeom>
        </p:spPr>
      </p:pic>
    </p:spTree>
    <p:extLst>
      <p:ext uri="{BB962C8B-B14F-4D97-AF65-F5344CB8AC3E}">
        <p14:creationId xmlns:p14="http://schemas.microsoft.com/office/powerpoint/2010/main" val="232910230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(cont..)</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a:t> </a:t>
            </a:r>
            <a:r>
              <a:rPr lang="en-US" dirty="0" smtClean="0"/>
              <a:t>                                         - </a:t>
            </a:r>
            <a:r>
              <a:rPr lang="en-US" dirty="0" smtClean="0">
                <a:solidFill>
                  <a:schemeClr val="tx1"/>
                </a:solidFill>
              </a:rPr>
              <a:t>The metadata in the </a:t>
            </a:r>
            <a:r>
              <a:rPr lang="en-US" dirty="0" smtClean="0">
                <a:solidFill>
                  <a:schemeClr val="tx2">
                    <a:lumMod val="50000"/>
                  </a:schemeClr>
                </a:solidFill>
              </a:rPr>
              <a:t>@Component </a:t>
            </a:r>
            <a:r>
              <a:rPr lang="en-US" dirty="0" smtClean="0">
                <a:solidFill>
                  <a:schemeClr val="tx1"/>
                </a:solidFill>
              </a:rPr>
              <a:t>tells Angular where                        </a:t>
            </a:r>
          </a:p>
          <a:p>
            <a:pPr marL="0" indent="0">
              <a:buNone/>
            </a:pPr>
            <a:r>
              <a:rPr lang="en-US" dirty="0">
                <a:solidFill>
                  <a:schemeClr val="tx1"/>
                </a:solidFill>
              </a:rPr>
              <a:t> </a:t>
            </a:r>
            <a:r>
              <a:rPr lang="en-US" dirty="0" smtClean="0">
                <a:solidFill>
                  <a:schemeClr val="tx1"/>
                </a:solidFill>
              </a:rPr>
              <a:t>                                           to get the major building blocks you specify for the  </a:t>
            </a:r>
          </a:p>
          <a:p>
            <a:pPr marL="0" indent="0">
              <a:buNone/>
            </a:pPr>
            <a:r>
              <a:rPr lang="en-US" dirty="0">
                <a:solidFill>
                  <a:schemeClr val="tx1"/>
                </a:solidFill>
              </a:rPr>
              <a:t> </a:t>
            </a:r>
            <a:r>
              <a:rPr lang="en-US" dirty="0" smtClean="0">
                <a:solidFill>
                  <a:schemeClr val="tx1"/>
                </a:solidFill>
              </a:rPr>
              <a:t>                                           component.</a:t>
            </a:r>
          </a:p>
          <a:p>
            <a:pPr marL="0" indent="0">
              <a:buNone/>
            </a:pPr>
            <a:r>
              <a:rPr lang="en-US" dirty="0" smtClean="0"/>
              <a:t>                                          -  </a:t>
            </a:r>
            <a:r>
              <a:rPr lang="en-US" dirty="0" smtClean="0">
                <a:solidFill>
                  <a:schemeClr val="tx1"/>
                </a:solidFill>
              </a:rPr>
              <a:t>The</a:t>
            </a:r>
            <a:r>
              <a:rPr lang="en-US" dirty="0" smtClean="0"/>
              <a:t> </a:t>
            </a:r>
            <a:r>
              <a:rPr lang="en-US" b="1" dirty="0" smtClean="0">
                <a:solidFill>
                  <a:schemeClr val="tx1"/>
                </a:solidFill>
              </a:rPr>
              <a:t>template</a:t>
            </a:r>
            <a:r>
              <a:rPr lang="en-US" dirty="0" smtClean="0"/>
              <a:t>, </a:t>
            </a:r>
            <a:r>
              <a:rPr lang="en-US" b="1" dirty="0" smtClean="0">
                <a:solidFill>
                  <a:schemeClr val="tx1"/>
                </a:solidFill>
              </a:rPr>
              <a:t>metadata</a:t>
            </a:r>
            <a:r>
              <a:rPr lang="en-US" dirty="0" smtClean="0"/>
              <a:t> </a:t>
            </a:r>
            <a:r>
              <a:rPr lang="en-US" dirty="0" smtClean="0">
                <a:solidFill>
                  <a:schemeClr val="tx1"/>
                </a:solidFill>
              </a:rPr>
              <a:t>and the </a:t>
            </a:r>
            <a:r>
              <a:rPr lang="en-US" b="1" dirty="0" smtClean="0">
                <a:solidFill>
                  <a:schemeClr val="tx1"/>
                </a:solidFill>
              </a:rPr>
              <a:t>component</a:t>
            </a:r>
            <a:r>
              <a:rPr lang="en-US" dirty="0" smtClean="0"/>
              <a:t> </a:t>
            </a:r>
            <a:r>
              <a:rPr lang="en-US" dirty="0" smtClean="0">
                <a:solidFill>
                  <a:schemeClr val="tx1"/>
                </a:solidFill>
              </a:rPr>
              <a:t>together  </a:t>
            </a:r>
          </a:p>
          <a:p>
            <a:pPr marL="0" indent="0">
              <a:buNone/>
            </a:pPr>
            <a:r>
              <a:rPr lang="en-US" dirty="0">
                <a:solidFill>
                  <a:schemeClr val="tx1"/>
                </a:solidFill>
              </a:rPr>
              <a:t> </a:t>
            </a:r>
            <a:r>
              <a:rPr lang="en-US" dirty="0" smtClean="0">
                <a:solidFill>
                  <a:schemeClr val="tx1"/>
                </a:solidFill>
              </a:rPr>
              <a:t>                                            describes a view.</a:t>
            </a:r>
          </a:p>
          <a:p>
            <a:pPr marL="0" indent="0">
              <a:buNone/>
            </a:pPr>
            <a:r>
              <a:rPr lang="en-US" dirty="0"/>
              <a:t> </a:t>
            </a:r>
            <a:r>
              <a:rPr lang="en-US" dirty="0" smtClean="0"/>
              <a:t>                                          - </a:t>
            </a:r>
            <a:r>
              <a:rPr lang="en-US" dirty="0" smtClean="0">
                <a:solidFill>
                  <a:schemeClr val="tx2">
                    <a:lumMod val="50000"/>
                  </a:schemeClr>
                </a:solidFill>
              </a:rPr>
              <a:t>@Injectable, @Input and @Output </a:t>
            </a:r>
            <a:r>
              <a:rPr lang="en-US" dirty="0" smtClean="0">
                <a:solidFill>
                  <a:schemeClr val="tx1"/>
                </a:solidFill>
              </a:rPr>
              <a:t>are a few of the    </a:t>
            </a:r>
          </a:p>
          <a:p>
            <a:pPr marL="0" indent="0">
              <a:buNone/>
            </a:pPr>
            <a:r>
              <a:rPr lang="en-US" dirty="0">
                <a:solidFill>
                  <a:schemeClr val="tx1"/>
                </a:solidFill>
              </a:rPr>
              <a:t> </a:t>
            </a:r>
            <a:r>
              <a:rPr lang="en-US" dirty="0" smtClean="0">
                <a:solidFill>
                  <a:schemeClr val="tx1"/>
                </a:solidFill>
              </a:rPr>
              <a:t>                                            more popular decorators.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077" y="1983546"/>
            <a:ext cx="1889289" cy="3404380"/>
          </a:xfrm>
          <a:prstGeom prst="rect">
            <a:avLst/>
          </a:prstGeom>
          <a:ln w="28575">
            <a:solidFill>
              <a:schemeClr val="tx1"/>
            </a:solidFill>
          </a:ln>
        </p:spPr>
      </p:pic>
    </p:spTree>
    <p:extLst>
      <p:ext uri="{BB962C8B-B14F-4D97-AF65-F5344CB8AC3E}">
        <p14:creationId xmlns:p14="http://schemas.microsoft.com/office/powerpoint/2010/main" val="417979132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a:xfrm>
            <a:off x="408684" y="1674991"/>
            <a:ext cx="11373491" cy="4897665"/>
          </a:xfrm>
        </p:spPr>
        <p:txBody>
          <a:bodyPr/>
          <a:lstStyle/>
          <a:p>
            <a:r>
              <a:rPr lang="en-US" dirty="0">
                <a:solidFill>
                  <a:schemeClr val="tx1"/>
                </a:solidFill>
              </a:rPr>
              <a:t>The most powerful feature, </a:t>
            </a:r>
            <a:r>
              <a:rPr lang="en-US" dirty="0">
                <a:solidFill>
                  <a:srgbClr val="7030A0"/>
                </a:solidFill>
              </a:rPr>
              <a:t>Data Binding</a:t>
            </a:r>
            <a:r>
              <a:rPr lang="en-US" dirty="0"/>
              <a:t>, </a:t>
            </a:r>
            <a:r>
              <a:rPr lang="en-US" dirty="0">
                <a:solidFill>
                  <a:schemeClr val="tx1"/>
                </a:solidFill>
              </a:rPr>
              <a:t>is the connection bridge between Model and View. </a:t>
            </a:r>
            <a:endParaRPr lang="en-US" dirty="0" smtClean="0">
              <a:solidFill>
                <a:schemeClr val="tx1"/>
              </a:solidFill>
            </a:endParaRPr>
          </a:p>
          <a:p>
            <a:r>
              <a:rPr lang="en-US" dirty="0" smtClean="0">
                <a:solidFill>
                  <a:schemeClr val="tx1"/>
                </a:solidFill>
              </a:rPr>
              <a:t>It </a:t>
            </a:r>
            <a:r>
              <a:rPr lang="en-US" dirty="0">
                <a:solidFill>
                  <a:schemeClr val="tx1"/>
                </a:solidFill>
              </a:rPr>
              <a:t>gets automatically synchronized</a:t>
            </a:r>
            <a:r>
              <a:rPr lang="en-US" dirty="0" smtClean="0">
                <a:solidFill>
                  <a:schemeClr val="tx1"/>
                </a:solidFill>
              </a:rPr>
              <a:t>.</a:t>
            </a:r>
          </a:p>
          <a:p>
            <a:r>
              <a:rPr lang="en-US" dirty="0" smtClean="0">
                <a:solidFill>
                  <a:schemeClr val="tx1"/>
                </a:solidFill>
              </a:rPr>
              <a:t> </a:t>
            </a:r>
            <a:r>
              <a:rPr lang="en-US" dirty="0">
                <a:solidFill>
                  <a:schemeClr val="tx1"/>
                </a:solidFill>
              </a:rPr>
              <a:t>Angular 2.0 supports four types of binding </a:t>
            </a:r>
            <a:r>
              <a:rPr lang="en-US" dirty="0" smtClean="0">
                <a:solidFill>
                  <a:schemeClr val="tx1"/>
                </a:solidFill>
              </a:rPr>
              <a:t>– </a:t>
            </a:r>
          </a:p>
          <a:p>
            <a:pPr marL="609036" lvl="1" indent="0">
              <a:buNone/>
            </a:pPr>
            <a:endParaRPr lang="en-US" dirty="0" smtClean="0"/>
          </a:p>
        </p:txBody>
      </p:sp>
      <p:sp>
        <p:nvSpPr>
          <p:cNvPr id="4" name="Pentagon 3"/>
          <p:cNvSpPr/>
          <p:nvPr/>
        </p:nvSpPr>
        <p:spPr bwMode="auto">
          <a:xfrm>
            <a:off x="3404382" y="3559126"/>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Property Binding</a:t>
            </a:r>
          </a:p>
        </p:txBody>
      </p:sp>
      <p:sp>
        <p:nvSpPr>
          <p:cNvPr id="5" name="Pentagon 4"/>
          <p:cNvSpPr/>
          <p:nvPr/>
        </p:nvSpPr>
        <p:spPr bwMode="auto">
          <a:xfrm>
            <a:off x="3418450" y="4238289"/>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Event Binding</a:t>
            </a:r>
          </a:p>
        </p:txBody>
      </p:sp>
      <p:sp>
        <p:nvSpPr>
          <p:cNvPr id="6" name="Pentagon 5"/>
          <p:cNvSpPr/>
          <p:nvPr/>
        </p:nvSpPr>
        <p:spPr bwMode="auto">
          <a:xfrm>
            <a:off x="3432517" y="4866259"/>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Interpolation</a:t>
            </a:r>
          </a:p>
        </p:txBody>
      </p:sp>
      <p:sp>
        <p:nvSpPr>
          <p:cNvPr id="7" name="Pentagon 6"/>
          <p:cNvSpPr/>
          <p:nvPr/>
        </p:nvSpPr>
        <p:spPr bwMode="auto">
          <a:xfrm>
            <a:off x="3432517" y="5574721"/>
            <a:ext cx="3545058" cy="506437"/>
          </a:xfrm>
          <a:prstGeom prst="homePlate">
            <a:avLst/>
          </a:prstGeom>
          <a:solidFill>
            <a:srgbClr val="DAB0D4"/>
          </a:solidFill>
          <a:ln w="28575"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Two</a:t>
            </a:r>
            <a:r>
              <a:rPr lang="en-US" sz="2400" dirty="0" smtClean="0">
                <a:latin typeface="Arial" pitchFamily="34" charset="0"/>
                <a:ea typeface="ＭＳ Ｐゴシック"/>
                <a:cs typeface="ＭＳ Ｐゴシック"/>
              </a:rPr>
              <a:t>-Way </a:t>
            </a: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Binding</a:t>
            </a:r>
          </a:p>
        </p:txBody>
      </p:sp>
      <p:sp>
        <p:nvSpPr>
          <p:cNvPr id="8" name="Up-Down Arrow 7"/>
          <p:cNvSpPr/>
          <p:nvPr/>
        </p:nvSpPr>
        <p:spPr bwMode="auto">
          <a:xfrm>
            <a:off x="3784209" y="3347965"/>
            <a:ext cx="225083" cy="3036587"/>
          </a:xfrm>
          <a:prstGeom prst="upDownArrow">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68081353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(Cont..)</a:t>
            </a:r>
          </a:p>
        </p:txBody>
      </p:sp>
      <p:pic>
        <p:nvPicPr>
          <p:cNvPr id="22" name="Content Placeholder 2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5313" y="1260192"/>
            <a:ext cx="2991922" cy="2603175"/>
          </a:xfrm>
          <a:solidFill>
            <a:schemeClr val="accent2">
              <a:lumMod val="20000"/>
              <a:lumOff val="80000"/>
            </a:schemeClr>
          </a:solidFill>
          <a:ln w="28575">
            <a:solidFill>
              <a:schemeClr val="tx1"/>
            </a:solidFill>
          </a:ln>
        </p:spPr>
      </p:pic>
      <p:sp>
        <p:nvSpPr>
          <p:cNvPr id="6" name="Round Same Side Corner Rectangle 5"/>
          <p:cNvSpPr/>
          <p:nvPr/>
        </p:nvSpPr>
        <p:spPr bwMode="auto">
          <a:xfrm>
            <a:off x="119137" y="4042462"/>
            <a:ext cx="6935373" cy="2307101"/>
          </a:xfrm>
          <a:prstGeom prst="round2SameRect">
            <a:avLst/>
          </a:prstGeom>
          <a:solidFill>
            <a:srgbClr val="DAB0D4"/>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r>
              <a:rPr lang="en-US" b="1" dirty="0" smtClean="0">
                <a:solidFill>
                  <a:schemeClr val="bg2"/>
                </a:solidFill>
                <a:latin typeface="Courier New" panose="02070309020205020404" pitchFamily="49" charset="0"/>
                <a:cs typeface="Courier New" panose="02070309020205020404" pitchFamily="49" charset="0"/>
              </a:rPr>
              <a:t>The </a:t>
            </a:r>
            <a:r>
              <a:rPr lang="en-US" b="1" dirty="0" err="1" smtClean="0">
                <a:solidFill>
                  <a:schemeClr val="bg2"/>
                </a:solidFill>
                <a:latin typeface="Courier New" panose="02070309020205020404" pitchFamily="49" charset="0"/>
                <a:cs typeface="Courier New" panose="02070309020205020404" pitchFamily="49" charset="0"/>
              </a:rPr>
              <a:t>HeroListComponent</a:t>
            </a:r>
            <a:r>
              <a:rPr lang="en-US" b="1" dirty="0" smtClean="0">
                <a:solidFill>
                  <a:schemeClr val="bg2"/>
                </a:solidFill>
                <a:latin typeface="Courier New" panose="02070309020205020404" pitchFamily="49" charset="0"/>
                <a:cs typeface="Courier New" panose="02070309020205020404" pitchFamily="49" charset="0"/>
              </a:rPr>
              <a:t> example:</a:t>
            </a:r>
          </a:p>
          <a:p>
            <a:r>
              <a:rPr lang="en-US" sz="2200" dirty="0" smtClean="0"/>
              <a:t>&lt;</a:t>
            </a:r>
            <a:r>
              <a:rPr lang="en-US" sz="2200" dirty="0"/>
              <a:t>li&gt;{{hero.name}}&lt;/li</a:t>
            </a:r>
            <a:r>
              <a:rPr lang="en-US" sz="2200" dirty="0" smtClean="0"/>
              <a:t>&gt;</a:t>
            </a:r>
          </a:p>
          <a:p>
            <a:endParaRPr lang="en-US" sz="2200" dirty="0" smtClean="0"/>
          </a:p>
          <a:p>
            <a:r>
              <a:rPr lang="en-US" sz="2200" dirty="0" smtClean="0"/>
              <a:t>&lt;</a:t>
            </a:r>
            <a:r>
              <a:rPr lang="en-US" sz="2200" dirty="0"/>
              <a:t>hero-detail [hero]="</a:t>
            </a:r>
            <a:r>
              <a:rPr lang="en-US" sz="2200" dirty="0" err="1"/>
              <a:t>selectedHero</a:t>
            </a:r>
            <a:r>
              <a:rPr lang="en-US" sz="2200" dirty="0"/>
              <a:t>"&gt;&lt;/hero-detail</a:t>
            </a:r>
            <a:r>
              <a:rPr lang="en-US" sz="2200" dirty="0" smtClean="0"/>
              <a:t>&gt;</a:t>
            </a:r>
          </a:p>
          <a:p>
            <a:endParaRPr lang="en-US" sz="2200" dirty="0"/>
          </a:p>
          <a:p>
            <a:r>
              <a:rPr lang="en-US" sz="2200" dirty="0"/>
              <a:t>&lt;li (click)="</a:t>
            </a:r>
            <a:r>
              <a:rPr lang="en-US" sz="2200" dirty="0" err="1"/>
              <a:t>selectHero</a:t>
            </a:r>
            <a:r>
              <a:rPr lang="en-US" sz="2200" dirty="0"/>
              <a:t>(hero)"&gt;&lt;/li&gt;</a:t>
            </a:r>
          </a:p>
        </p:txBody>
      </p:sp>
      <p:sp>
        <p:nvSpPr>
          <p:cNvPr id="8" name="Left Arrow 7"/>
          <p:cNvSpPr/>
          <p:nvPr/>
        </p:nvSpPr>
        <p:spPr bwMode="auto">
          <a:xfrm rot="19923453">
            <a:off x="4271076" y="3601927"/>
            <a:ext cx="2456569"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 name="Horizontal Scroll 8"/>
          <p:cNvSpPr/>
          <p:nvPr/>
        </p:nvSpPr>
        <p:spPr bwMode="auto">
          <a:xfrm>
            <a:off x="6253880" y="2205060"/>
            <a:ext cx="3685735" cy="104100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smtClean="0"/>
              <a:t>It displays the </a:t>
            </a:r>
            <a:r>
              <a:rPr lang="en-US" sz="1400" b="1" dirty="0"/>
              <a:t> </a:t>
            </a:r>
            <a:r>
              <a:rPr lang="en-US" sz="1400" b="1" dirty="0">
                <a:solidFill>
                  <a:srgbClr val="0070C0"/>
                </a:solidFill>
              </a:rPr>
              <a:t>hero.name</a:t>
            </a:r>
            <a:r>
              <a:rPr lang="en-US" sz="1400" b="1" dirty="0"/>
              <a:t> property value within the </a:t>
            </a:r>
            <a:r>
              <a:rPr lang="en-US" sz="1400" b="1" dirty="0">
                <a:solidFill>
                  <a:srgbClr val="0070C0"/>
                </a:solidFill>
              </a:rPr>
              <a:t>&lt;li&gt;</a:t>
            </a:r>
            <a:r>
              <a:rPr lang="en-US" sz="1400" b="1" dirty="0"/>
              <a:t>element.</a:t>
            </a:r>
          </a:p>
        </p:txBody>
      </p:sp>
      <p:sp>
        <p:nvSpPr>
          <p:cNvPr id="10" name="TextBox 9"/>
          <p:cNvSpPr txBox="1"/>
          <p:nvPr/>
        </p:nvSpPr>
        <p:spPr>
          <a:xfrm rot="20053120">
            <a:off x="4846575" y="3762676"/>
            <a:ext cx="1544314" cy="338554"/>
          </a:xfrm>
          <a:prstGeom prst="rect">
            <a:avLst/>
          </a:prstGeom>
          <a:noFill/>
        </p:spPr>
        <p:txBody>
          <a:bodyPr wrap="square" rtlCol="0">
            <a:spAutoFit/>
          </a:bodyPr>
          <a:lstStyle/>
          <a:p>
            <a:r>
              <a:rPr lang="en-US" sz="1600" b="1" dirty="0" smtClean="0"/>
              <a:t>Interpolation</a:t>
            </a:r>
            <a:endParaRPr lang="en-US" sz="1600" b="1" dirty="0"/>
          </a:p>
        </p:txBody>
      </p:sp>
      <p:sp>
        <p:nvSpPr>
          <p:cNvPr id="16" name="Left Arrow 15"/>
          <p:cNvSpPr/>
          <p:nvPr/>
        </p:nvSpPr>
        <p:spPr bwMode="auto">
          <a:xfrm rot="19923453">
            <a:off x="5518408" y="4047410"/>
            <a:ext cx="2456569"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7" name="Horizontal Scroll 16"/>
          <p:cNvSpPr/>
          <p:nvPr/>
        </p:nvSpPr>
        <p:spPr bwMode="auto">
          <a:xfrm>
            <a:off x="7948928" y="3042519"/>
            <a:ext cx="4094657" cy="152564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a:t>The [</a:t>
            </a:r>
            <a:r>
              <a:rPr lang="en-US" sz="1400" b="1" dirty="0">
                <a:solidFill>
                  <a:srgbClr val="9900FF"/>
                </a:solidFill>
              </a:rPr>
              <a:t>hero</a:t>
            </a:r>
            <a:r>
              <a:rPr lang="en-US" sz="1400" b="1" dirty="0"/>
              <a:t>] </a:t>
            </a:r>
            <a:r>
              <a:rPr lang="en-US" sz="1400" b="1" dirty="0" smtClean="0">
                <a:solidFill>
                  <a:srgbClr val="C00000"/>
                </a:solidFill>
              </a:rPr>
              <a:t>property binding </a:t>
            </a:r>
            <a:r>
              <a:rPr lang="en-US" sz="1400" b="1" dirty="0" smtClean="0"/>
              <a:t>the </a:t>
            </a:r>
            <a:r>
              <a:rPr lang="en-US" sz="1400" b="1" dirty="0"/>
              <a:t>value of </a:t>
            </a:r>
            <a:r>
              <a:rPr lang="en-US" sz="1400" b="1" dirty="0" err="1">
                <a:solidFill>
                  <a:srgbClr val="0070C0"/>
                </a:solidFill>
              </a:rPr>
              <a:t>selectedHero</a:t>
            </a:r>
            <a:r>
              <a:rPr lang="en-US" sz="1400" b="1" dirty="0"/>
              <a:t> from the parent </a:t>
            </a:r>
            <a:r>
              <a:rPr lang="en-US" sz="1400" b="1" dirty="0" err="1">
                <a:solidFill>
                  <a:srgbClr val="0070C0"/>
                </a:solidFill>
              </a:rPr>
              <a:t>HeroListComponent</a:t>
            </a:r>
            <a:r>
              <a:rPr lang="en-US" sz="1400" b="1" dirty="0"/>
              <a:t> to the </a:t>
            </a:r>
            <a:r>
              <a:rPr lang="en-US" sz="1400" b="1" dirty="0">
                <a:solidFill>
                  <a:srgbClr val="0070C0"/>
                </a:solidFill>
              </a:rPr>
              <a:t>hero</a:t>
            </a:r>
            <a:r>
              <a:rPr lang="en-US" sz="1400" b="1" dirty="0"/>
              <a:t> property of the child </a:t>
            </a:r>
            <a:r>
              <a:rPr lang="en-US" sz="1400" b="1" dirty="0" err="1">
                <a:solidFill>
                  <a:srgbClr val="0070C0"/>
                </a:solidFill>
              </a:rPr>
              <a:t>HeroDetailComponent</a:t>
            </a:r>
            <a:r>
              <a:rPr lang="en-US" sz="1400" b="1" dirty="0"/>
              <a:t>.</a:t>
            </a:r>
          </a:p>
        </p:txBody>
      </p:sp>
      <p:sp>
        <p:nvSpPr>
          <p:cNvPr id="18" name="TextBox 17"/>
          <p:cNvSpPr txBox="1"/>
          <p:nvPr/>
        </p:nvSpPr>
        <p:spPr>
          <a:xfrm rot="20053120">
            <a:off x="5879478" y="4244108"/>
            <a:ext cx="2218193" cy="338554"/>
          </a:xfrm>
          <a:prstGeom prst="rect">
            <a:avLst/>
          </a:prstGeom>
          <a:noFill/>
        </p:spPr>
        <p:txBody>
          <a:bodyPr wrap="square" rtlCol="0">
            <a:spAutoFit/>
          </a:bodyPr>
          <a:lstStyle/>
          <a:p>
            <a:r>
              <a:rPr lang="en-US" sz="1600" b="1" dirty="0" smtClean="0"/>
              <a:t>Property Binding</a:t>
            </a:r>
            <a:endParaRPr lang="en-US" sz="1600" b="1" dirty="0"/>
          </a:p>
        </p:txBody>
      </p:sp>
      <p:sp>
        <p:nvSpPr>
          <p:cNvPr id="20" name="Horizontal Scroll 19"/>
          <p:cNvSpPr/>
          <p:nvPr/>
        </p:nvSpPr>
        <p:spPr bwMode="auto">
          <a:xfrm>
            <a:off x="7704411" y="4653812"/>
            <a:ext cx="3685735" cy="104100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smtClean="0"/>
              <a:t>The (</a:t>
            </a:r>
            <a:r>
              <a:rPr lang="en-US" sz="1400" b="1" dirty="0" smtClean="0">
                <a:solidFill>
                  <a:srgbClr val="9900FF"/>
                </a:solidFill>
              </a:rPr>
              <a:t>click</a:t>
            </a:r>
            <a:r>
              <a:rPr lang="en-US" sz="1400" b="1" dirty="0" smtClean="0"/>
              <a:t>) </a:t>
            </a:r>
            <a:r>
              <a:rPr lang="en-US" sz="1400" b="1" dirty="0" smtClean="0">
                <a:solidFill>
                  <a:srgbClr val="C00000"/>
                </a:solidFill>
              </a:rPr>
              <a:t>event binding</a:t>
            </a:r>
            <a:r>
              <a:rPr lang="en-US" sz="1400" b="1" dirty="0"/>
              <a:t> </a:t>
            </a:r>
            <a:r>
              <a:rPr lang="en-US" sz="1400" b="1" dirty="0" smtClean="0"/>
              <a:t>calls the component's </a:t>
            </a:r>
            <a:r>
              <a:rPr lang="en-US" sz="1400" b="1" dirty="0" err="1" smtClean="0">
                <a:solidFill>
                  <a:srgbClr val="0070C0"/>
                </a:solidFill>
              </a:rPr>
              <a:t>selectHero</a:t>
            </a:r>
            <a:r>
              <a:rPr lang="en-US" sz="1400" b="1" dirty="0" smtClean="0"/>
              <a:t> method when the user clicks a hero's name.</a:t>
            </a:r>
            <a:endParaRPr lang="en-US" sz="1400" b="1" dirty="0"/>
          </a:p>
        </p:txBody>
      </p:sp>
      <p:sp>
        <p:nvSpPr>
          <p:cNvPr id="28" name="Left Arrow 27"/>
          <p:cNvSpPr/>
          <p:nvPr/>
        </p:nvSpPr>
        <p:spPr bwMode="auto">
          <a:xfrm rot="19923453">
            <a:off x="5036296" y="5206416"/>
            <a:ext cx="2803531"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9" name="TextBox 28"/>
          <p:cNvSpPr txBox="1"/>
          <p:nvPr/>
        </p:nvSpPr>
        <p:spPr>
          <a:xfrm rot="20053120">
            <a:off x="5610517" y="5354500"/>
            <a:ext cx="1976352" cy="338554"/>
          </a:xfrm>
          <a:prstGeom prst="rect">
            <a:avLst/>
          </a:prstGeom>
          <a:noFill/>
        </p:spPr>
        <p:txBody>
          <a:bodyPr wrap="square" rtlCol="0">
            <a:spAutoFit/>
          </a:bodyPr>
          <a:lstStyle/>
          <a:p>
            <a:r>
              <a:rPr lang="en-US" sz="1600" b="1" dirty="0" smtClean="0"/>
              <a:t>Event Binding</a:t>
            </a:r>
            <a:endParaRPr lang="en-US" sz="1600" b="1" dirty="0"/>
          </a:p>
        </p:txBody>
      </p:sp>
    </p:spTree>
    <p:extLst>
      <p:ext uri="{BB962C8B-B14F-4D97-AF65-F5344CB8AC3E}">
        <p14:creationId xmlns:p14="http://schemas.microsoft.com/office/powerpoint/2010/main" val="44401350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 (Cont..)</a:t>
            </a:r>
          </a:p>
        </p:txBody>
      </p:sp>
      <p:pic>
        <p:nvPicPr>
          <p:cNvPr id="22" name="Content Placeholder 2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925" y="1078139"/>
            <a:ext cx="2991922" cy="2603175"/>
          </a:xfrm>
          <a:solidFill>
            <a:schemeClr val="accent2">
              <a:lumMod val="20000"/>
              <a:lumOff val="80000"/>
            </a:schemeClr>
          </a:solidFill>
          <a:ln w="28575">
            <a:solidFill>
              <a:schemeClr val="tx1"/>
            </a:solidFill>
          </a:ln>
        </p:spPr>
      </p:pic>
      <p:sp>
        <p:nvSpPr>
          <p:cNvPr id="6" name="Round Same Side Corner Rectangle 5"/>
          <p:cNvSpPr/>
          <p:nvPr/>
        </p:nvSpPr>
        <p:spPr bwMode="auto">
          <a:xfrm>
            <a:off x="514261" y="3903666"/>
            <a:ext cx="6850316" cy="1086606"/>
          </a:xfrm>
          <a:prstGeom prst="round2SameRect">
            <a:avLst/>
          </a:prstGeom>
          <a:solidFill>
            <a:srgbClr val="DAB0D4"/>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r>
              <a:rPr lang="en-US" b="1" dirty="0" smtClean="0">
                <a:solidFill>
                  <a:schemeClr val="bg2"/>
                </a:solidFill>
                <a:latin typeface="Courier New" panose="02070309020205020404" pitchFamily="49" charset="0"/>
                <a:cs typeface="Courier New" panose="02070309020205020404" pitchFamily="49" charset="0"/>
              </a:rPr>
              <a:t>The </a:t>
            </a:r>
            <a:r>
              <a:rPr lang="en-US" b="1" dirty="0" err="1" smtClean="0">
                <a:solidFill>
                  <a:schemeClr val="bg2"/>
                </a:solidFill>
                <a:latin typeface="Courier New" panose="02070309020205020404" pitchFamily="49" charset="0"/>
                <a:cs typeface="Courier New" panose="02070309020205020404" pitchFamily="49" charset="0"/>
              </a:rPr>
              <a:t>HeroListComponent</a:t>
            </a:r>
            <a:r>
              <a:rPr lang="en-US" b="1" dirty="0" smtClean="0">
                <a:solidFill>
                  <a:schemeClr val="bg2"/>
                </a:solidFill>
                <a:latin typeface="Courier New" panose="02070309020205020404" pitchFamily="49" charset="0"/>
                <a:cs typeface="Courier New" panose="02070309020205020404" pitchFamily="49" charset="0"/>
              </a:rPr>
              <a:t> example:</a:t>
            </a:r>
          </a:p>
          <a:p>
            <a:r>
              <a:rPr lang="en-US" sz="2400" dirty="0" smtClean="0"/>
              <a:t>&lt;input </a:t>
            </a:r>
            <a:r>
              <a:rPr lang="en-US" sz="2400" dirty="0"/>
              <a:t>[(</a:t>
            </a:r>
            <a:r>
              <a:rPr lang="en-US" sz="2400" dirty="0" err="1"/>
              <a:t>ngModel</a:t>
            </a:r>
            <a:r>
              <a:rPr lang="en-US" sz="2400" dirty="0"/>
              <a:t>)]="hero.name"&gt;</a:t>
            </a:r>
          </a:p>
        </p:txBody>
      </p:sp>
      <p:sp>
        <p:nvSpPr>
          <p:cNvPr id="8" name="Left Arrow 7"/>
          <p:cNvSpPr/>
          <p:nvPr/>
        </p:nvSpPr>
        <p:spPr bwMode="auto">
          <a:xfrm rot="19045529">
            <a:off x="4920763" y="2845781"/>
            <a:ext cx="2456569" cy="919435"/>
          </a:xfrm>
          <a:prstGeom prst="leftArrow">
            <a:avLst/>
          </a:prstGeom>
          <a:solidFill>
            <a:srgbClr val="9999FF"/>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 name="Horizontal Scroll 8"/>
          <p:cNvSpPr/>
          <p:nvPr/>
        </p:nvSpPr>
        <p:spPr bwMode="auto">
          <a:xfrm>
            <a:off x="6820238" y="1200709"/>
            <a:ext cx="3685735" cy="1041009"/>
          </a:xfrm>
          <a:prstGeom prst="horizontalScroll">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sz="1400" b="1" dirty="0" smtClean="0"/>
              <a:t>It combines property and event binding in a single notation, using the </a:t>
            </a:r>
            <a:r>
              <a:rPr lang="en-US" sz="1400" b="1" dirty="0" err="1" smtClean="0">
                <a:solidFill>
                  <a:srgbClr val="C00000"/>
                </a:solidFill>
              </a:rPr>
              <a:t>ngModel</a:t>
            </a:r>
            <a:r>
              <a:rPr lang="en-US" sz="1400" b="1" dirty="0" smtClean="0">
                <a:solidFill>
                  <a:srgbClr val="C00000"/>
                </a:solidFill>
              </a:rPr>
              <a:t> </a:t>
            </a:r>
            <a:r>
              <a:rPr lang="en-US" sz="1400" b="1" dirty="0" smtClean="0"/>
              <a:t>directive.</a:t>
            </a:r>
            <a:endParaRPr lang="en-US" sz="1400" b="1" dirty="0"/>
          </a:p>
        </p:txBody>
      </p:sp>
      <p:sp>
        <p:nvSpPr>
          <p:cNvPr id="10" name="TextBox 9"/>
          <p:cNvSpPr txBox="1"/>
          <p:nvPr/>
        </p:nvSpPr>
        <p:spPr>
          <a:xfrm rot="18952588">
            <a:off x="5402687" y="2896826"/>
            <a:ext cx="2019142" cy="338554"/>
          </a:xfrm>
          <a:prstGeom prst="rect">
            <a:avLst/>
          </a:prstGeom>
          <a:noFill/>
        </p:spPr>
        <p:txBody>
          <a:bodyPr wrap="square" rtlCol="0">
            <a:spAutoFit/>
          </a:bodyPr>
          <a:lstStyle/>
          <a:p>
            <a:r>
              <a:rPr lang="en-US" sz="1600" b="1" dirty="0" smtClean="0"/>
              <a:t>Two-way Binding</a:t>
            </a:r>
            <a:endParaRPr lang="en-US" sz="1600" b="1" dirty="0"/>
          </a:p>
        </p:txBody>
      </p:sp>
      <p:sp>
        <p:nvSpPr>
          <p:cNvPr id="11" name="Rectangle 3"/>
          <p:cNvSpPr>
            <a:spLocks noChangeArrowheads="1"/>
          </p:cNvSpPr>
          <p:nvPr/>
        </p:nvSpPr>
        <p:spPr bwMode="auto">
          <a:xfrm>
            <a:off x="0" y="756041"/>
            <a:ext cx="269626" cy="1477328"/>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endParaRPr>
          </a:p>
          <a:p>
            <a:r>
              <a:rPr lang="en-US" sz="2400"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endParaRPr>
          </a:p>
        </p:txBody>
      </p:sp>
      <p:sp>
        <p:nvSpPr>
          <p:cNvPr id="3" name="Rectangle 2"/>
          <p:cNvSpPr/>
          <p:nvPr/>
        </p:nvSpPr>
        <p:spPr>
          <a:xfrm>
            <a:off x="574110" y="5113561"/>
            <a:ext cx="11258496" cy="1015663"/>
          </a:xfrm>
          <a:prstGeom prst="rect">
            <a:avLst/>
          </a:prstGeom>
        </p:spPr>
        <p:txBody>
          <a:bodyPr wrap="square">
            <a:spAutoFit/>
          </a:bodyPr>
          <a:lstStyle/>
          <a:p>
            <a:r>
              <a:rPr lang="en-US" sz="2000" dirty="0"/>
              <a:t>In two-way binding, a data property value flows to the input box from the component as with property binding. The user's changes also flow back to the component, resetting the property to the latest value, as with event binding.</a:t>
            </a:r>
          </a:p>
        </p:txBody>
      </p:sp>
    </p:spTree>
    <p:extLst>
      <p:ext uri="{BB962C8B-B14F-4D97-AF65-F5344CB8AC3E}">
        <p14:creationId xmlns:p14="http://schemas.microsoft.com/office/powerpoint/2010/main" val="370491472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 (Cont..)</a:t>
            </a:r>
            <a:endParaRPr lang="en-US" dirty="0"/>
          </a:p>
        </p:txBody>
      </p:sp>
      <p:sp>
        <p:nvSpPr>
          <p:cNvPr id="3" name="Content Placeholder 2"/>
          <p:cNvSpPr>
            <a:spLocks noGrp="1"/>
          </p:cNvSpPr>
          <p:nvPr>
            <p:ph idx="1"/>
          </p:nvPr>
        </p:nvSpPr>
        <p:spPr/>
        <p:txBody>
          <a:bodyPr/>
          <a:lstStyle/>
          <a:p>
            <a:r>
              <a:rPr lang="en-US" dirty="0" smtClean="0">
                <a:solidFill>
                  <a:schemeClr val="tx1"/>
                </a:solidFill>
              </a:rPr>
              <a:t>Data Binding Demos</a:t>
            </a:r>
            <a:endParaRPr lang="en-US" dirty="0">
              <a:solidFill>
                <a:schemeClr val="tx1"/>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967144680"/>
              </p:ext>
            </p:extLst>
          </p:nvPr>
        </p:nvGraphicFramePr>
        <p:xfrm>
          <a:off x="2445224" y="2320119"/>
          <a:ext cx="1594513" cy="1342931"/>
        </p:xfrm>
        <a:graphic>
          <a:graphicData uri="http://schemas.openxmlformats.org/presentationml/2006/ole">
            <mc:AlternateContent xmlns:mc="http://schemas.openxmlformats.org/markup-compatibility/2006">
              <mc:Choice xmlns:v="urn:schemas-microsoft-com:vml" Requires="v">
                <p:oleObj spid="_x0000_s1132"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2445224" y="2320119"/>
                        <a:ext cx="1594513" cy="134293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86335156"/>
              </p:ext>
            </p:extLst>
          </p:nvPr>
        </p:nvGraphicFramePr>
        <p:xfrm>
          <a:off x="6347912" y="2320119"/>
          <a:ext cx="1431312" cy="1438466"/>
        </p:xfrm>
        <a:graphic>
          <a:graphicData uri="http://schemas.openxmlformats.org/presentationml/2006/ole">
            <mc:AlternateContent xmlns:mc="http://schemas.openxmlformats.org/markup-compatibility/2006">
              <mc:Choice xmlns:v="urn:schemas-microsoft-com:vml" Requires="v">
                <p:oleObj spid="_x0000_s1133"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6347912" y="2320119"/>
                        <a:ext cx="1431312" cy="143846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45683702"/>
              </p:ext>
            </p:extLst>
          </p:nvPr>
        </p:nvGraphicFramePr>
        <p:xfrm>
          <a:off x="4444049" y="4258101"/>
          <a:ext cx="1651380" cy="1158531"/>
        </p:xfrm>
        <a:graphic>
          <a:graphicData uri="http://schemas.openxmlformats.org/presentationml/2006/ole">
            <mc:AlternateContent xmlns:mc="http://schemas.openxmlformats.org/markup-compatibility/2006">
              <mc:Choice xmlns:v="urn:schemas-microsoft-com:vml" Requires="v">
                <p:oleObj spid="_x0000_s1134" name="Document" showAsIcon="1" r:id="rId7" imgW="914400" imgH="771480" progId="Word.Document.12">
                  <p:embed/>
                </p:oleObj>
              </mc:Choice>
              <mc:Fallback>
                <p:oleObj name="Document" showAsIcon="1" r:id="rId7" imgW="914400" imgH="771480" progId="Word.Document.12">
                  <p:embed/>
                  <p:pic>
                    <p:nvPicPr>
                      <p:cNvPr id="0" name=""/>
                      <p:cNvPicPr/>
                      <p:nvPr/>
                    </p:nvPicPr>
                    <p:blipFill>
                      <a:blip r:embed="rId8"/>
                      <a:stretch>
                        <a:fillRect/>
                      </a:stretch>
                    </p:blipFill>
                    <p:spPr>
                      <a:xfrm>
                        <a:off x="4444049" y="4258101"/>
                        <a:ext cx="1651380" cy="1158531"/>
                      </a:xfrm>
                      <a:prstGeom prst="rect">
                        <a:avLst/>
                      </a:prstGeom>
                    </p:spPr>
                  </p:pic>
                </p:oleObj>
              </mc:Fallback>
            </mc:AlternateContent>
          </a:graphicData>
        </a:graphic>
      </p:graphicFrame>
    </p:spTree>
    <p:extLst>
      <p:ext uri="{BB962C8B-B14F-4D97-AF65-F5344CB8AC3E}">
        <p14:creationId xmlns:p14="http://schemas.microsoft.com/office/powerpoint/2010/main" val="307854013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a:xfrm>
            <a:off x="5959659" y="1146412"/>
            <a:ext cx="5822516" cy="5363569"/>
          </a:xfrm>
        </p:spPr>
        <p:txBody>
          <a:bodyPr/>
          <a:lstStyle/>
          <a:p>
            <a:r>
              <a:rPr lang="en-US" dirty="0" smtClean="0"/>
              <a:t>For information about </a:t>
            </a:r>
            <a:r>
              <a:rPr lang="en-US" dirty="0" err="1" smtClean="0"/>
              <a:t>quickstart</a:t>
            </a:r>
            <a:r>
              <a:rPr lang="en-US" dirty="0" smtClean="0"/>
              <a:t> directives:</a:t>
            </a:r>
          </a:p>
          <a:p>
            <a:pPr marL="0" indent="0">
              <a:buNone/>
            </a:pPr>
            <a:r>
              <a:rPr lang="en-US" dirty="0" smtClean="0"/>
              <a:t>         </a:t>
            </a:r>
            <a:r>
              <a:rPr lang="en-US" dirty="0" smtClean="0">
                <a:solidFill>
                  <a:schemeClr val="tx1">
                    <a:lumMod val="75000"/>
                    <a:lumOff val="25000"/>
                  </a:schemeClr>
                </a:solidFill>
              </a:rPr>
              <a:t>https</a:t>
            </a:r>
            <a:r>
              <a:rPr lang="en-US" dirty="0">
                <a:solidFill>
                  <a:schemeClr val="tx1">
                    <a:lumMod val="75000"/>
                    <a:lumOff val="25000"/>
                  </a:schemeClr>
                </a:solidFill>
              </a:rPr>
              <a:t>://</a:t>
            </a:r>
            <a:r>
              <a:rPr lang="en-US" dirty="0" smtClean="0">
                <a:solidFill>
                  <a:schemeClr val="tx1">
                    <a:lumMod val="75000"/>
                    <a:lumOff val="25000"/>
                  </a:schemeClr>
                </a:solidFill>
              </a:rPr>
              <a:t>angular.io/guide/quickstart</a:t>
            </a:r>
            <a:endParaRPr lang="en-US" dirty="0">
              <a:solidFill>
                <a:schemeClr val="tx1">
                  <a:lumMod val="75000"/>
                  <a:lumOff val="25000"/>
                </a:schemeClr>
              </a:solidFill>
            </a:endParaRPr>
          </a:p>
          <a:p>
            <a:pPr marL="0" indent="0">
              <a:buNone/>
            </a:pPr>
            <a:endParaRPr lang="en-US" dirty="0" smtClean="0">
              <a:solidFill>
                <a:schemeClr val="tx1">
                  <a:lumMod val="75000"/>
                  <a:lumOff val="25000"/>
                </a:schemeClr>
              </a:solidFill>
            </a:endParaRPr>
          </a:p>
          <a:p>
            <a:pPr marL="0" indent="0">
              <a:buNone/>
            </a:pPr>
            <a:r>
              <a:rPr lang="en-US" dirty="0" smtClean="0">
                <a:solidFill>
                  <a:schemeClr val="tx1"/>
                </a:solidFill>
              </a:rPr>
              <a:t>To set up development environment:</a:t>
            </a:r>
          </a:p>
          <a:p>
            <a:pPr marL="0" indent="0">
              <a:buNone/>
            </a:pPr>
            <a:r>
              <a:rPr lang="en-US" dirty="0" err="1" smtClean="0">
                <a:solidFill>
                  <a:schemeClr val="tx2">
                    <a:lumMod val="50000"/>
                  </a:schemeClr>
                </a:solidFill>
              </a:rPr>
              <a:t>npm</a:t>
            </a:r>
            <a:r>
              <a:rPr lang="en-US" dirty="0" smtClean="0">
                <a:solidFill>
                  <a:schemeClr val="tx2">
                    <a:lumMod val="50000"/>
                  </a:schemeClr>
                </a:solidFill>
              </a:rPr>
              <a:t> install</a:t>
            </a:r>
          </a:p>
          <a:p>
            <a:pPr marL="0" indent="0">
              <a:buNone/>
            </a:pPr>
            <a:endParaRPr lang="en-US" dirty="0" smtClean="0">
              <a:solidFill>
                <a:schemeClr val="tx1">
                  <a:lumMod val="75000"/>
                  <a:lumOff val="25000"/>
                </a:schemeClr>
              </a:solidFill>
            </a:endParaRPr>
          </a:p>
          <a:p>
            <a:pPr marL="0" indent="0">
              <a:buNone/>
            </a:pPr>
            <a:r>
              <a:rPr lang="en-US" dirty="0" smtClean="0">
                <a:solidFill>
                  <a:schemeClr val="tx1"/>
                </a:solidFill>
              </a:rPr>
              <a:t>To start the application:    </a:t>
            </a:r>
          </a:p>
          <a:p>
            <a:pPr marL="0" indent="0">
              <a:buNone/>
            </a:pPr>
            <a:r>
              <a:rPr lang="en-US" dirty="0" err="1" smtClean="0">
                <a:solidFill>
                  <a:schemeClr val="tx2">
                    <a:lumMod val="50000"/>
                  </a:schemeClr>
                </a:solidFill>
              </a:rPr>
              <a:t>npm</a:t>
            </a:r>
            <a:r>
              <a:rPr lang="en-US" dirty="0" smtClean="0">
                <a:solidFill>
                  <a:schemeClr val="tx2">
                    <a:lumMod val="50000"/>
                  </a:schemeClr>
                </a:solidFill>
              </a:rPr>
              <a:t> run serve</a:t>
            </a:r>
          </a:p>
          <a:p>
            <a:pPr marL="0" indent="0">
              <a:buNone/>
            </a:pPr>
            <a:r>
              <a:rPr lang="en-US" dirty="0" err="1" smtClean="0">
                <a:solidFill>
                  <a:schemeClr val="tx2">
                    <a:lumMod val="50000"/>
                  </a:schemeClr>
                </a:solidFill>
              </a:rPr>
              <a:t>npm</a:t>
            </a:r>
            <a:r>
              <a:rPr lang="en-US" dirty="0" smtClean="0">
                <a:solidFill>
                  <a:schemeClr val="tx2">
                    <a:lumMod val="50000"/>
                  </a:schemeClr>
                </a:solidFill>
              </a:rPr>
              <a:t> start</a:t>
            </a:r>
            <a:endParaRPr lang="en-US" dirty="0">
              <a:solidFill>
                <a:schemeClr val="tx2">
                  <a:lumMod val="50000"/>
                </a:schemeClr>
              </a:solidFill>
            </a:endParaRPr>
          </a:p>
          <a:p>
            <a:pPr marL="0" indent="0">
              <a:buNone/>
            </a:pPr>
            <a:endParaRPr lang="en-US" dirty="0">
              <a:solidFill>
                <a:schemeClr val="tx1">
                  <a:lumMod val="75000"/>
                  <a:lumOff val="25000"/>
                </a:schemeClr>
              </a:solidFill>
            </a:endParaRPr>
          </a:p>
        </p:txBody>
      </p:sp>
      <p:sp>
        <p:nvSpPr>
          <p:cNvPr id="7" name="TextBox 6"/>
          <p:cNvSpPr txBox="1"/>
          <p:nvPr/>
        </p:nvSpPr>
        <p:spPr>
          <a:xfrm>
            <a:off x="1842448" y="1446663"/>
            <a:ext cx="8734567" cy="369332"/>
          </a:xfrm>
          <a:prstGeom prst="rect">
            <a:avLst/>
          </a:prstGeom>
          <a:noFill/>
        </p:spPr>
        <p:txBody>
          <a:bodyPr wrap="square" rtlCol="0">
            <a:spAutoFit/>
          </a:bodyPr>
          <a:lstStyle/>
          <a:p>
            <a:endParaRPr lang="en-US" dirty="0"/>
          </a:p>
        </p:txBody>
      </p:sp>
      <p:sp>
        <p:nvSpPr>
          <p:cNvPr id="12" name="Rectangle 11"/>
          <p:cNvSpPr/>
          <p:nvPr/>
        </p:nvSpPr>
        <p:spPr bwMode="auto">
          <a:xfrm>
            <a:off x="1209905" y="963490"/>
            <a:ext cx="4372029" cy="5546491"/>
          </a:xfrm>
          <a:prstGeom prst="rect">
            <a:avLst/>
          </a:prstGeom>
          <a:solidFill>
            <a:schemeClr val="tx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eaLnBrk="0" fontAlgn="base" hangingPunct="0">
              <a:spcBef>
                <a:spcPct val="0"/>
              </a:spcBef>
              <a:spcAft>
                <a:spcPct val="0"/>
              </a:spcAft>
            </a:pPr>
            <a:r>
              <a:rPr lang="en-US" altLang="en-US" sz="2200" dirty="0">
                <a:solidFill>
                  <a:srgbClr val="0070C0"/>
                </a:solidFill>
                <a:latin typeface="Roboto"/>
              </a:rPr>
              <a:t>my-app</a:t>
            </a:r>
            <a:endParaRPr lang="en-US" altLang="en-US" sz="2200" dirty="0">
              <a:solidFill>
                <a:srgbClr val="0070C0"/>
              </a:solidFill>
            </a:endParaRPr>
          </a:p>
          <a:p>
            <a:pPr lvl="0" eaLnBrk="0" fontAlgn="base" hangingPunct="0">
              <a:spcBef>
                <a:spcPct val="0"/>
              </a:spcBef>
              <a:spcAft>
                <a:spcPct val="0"/>
              </a:spcAft>
            </a:pPr>
            <a:r>
              <a:rPr lang="en-US" altLang="en-US" sz="2200" dirty="0">
                <a:solidFill>
                  <a:srgbClr val="333333"/>
                </a:solidFill>
                <a:latin typeface="Roboto"/>
              </a:rPr>
              <a:t> </a:t>
            </a:r>
            <a:r>
              <a:rPr lang="en-US" altLang="en-US" sz="2200" dirty="0" smtClean="0">
                <a:solidFill>
                  <a:srgbClr val="333333"/>
                </a:solidFill>
                <a:latin typeface="Roboto"/>
              </a:rPr>
              <a:t>     e2e</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app.e2e-spec.ts</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app.po.ts</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tsconfig.e2e.json</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node_modules</a:t>
            </a:r>
            <a:r>
              <a:rPr lang="en-US" altLang="en-US" sz="2200" dirty="0">
                <a:solidFill>
                  <a:srgbClr val="333333"/>
                </a:solidFill>
                <a:latin typeface="Roboto"/>
              </a:rPr>
              <a:t>/...</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src</a:t>
            </a:r>
            <a:r>
              <a:rPr lang="en-US" altLang="en-US" sz="2200" dirty="0">
                <a:solidFill>
                  <a:srgbClr val="333333"/>
                </a:solidFill>
                <a:latin typeface="Roboto"/>
              </a:rPr>
              <a:t>/...</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a:solidFill>
                  <a:srgbClr val="333333"/>
                </a:solidFill>
                <a:latin typeface="Roboto"/>
              </a:rPr>
              <a:t>angular-</a:t>
            </a:r>
            <a:r>
              <a:rPr lang="en-US" altLang="en-US" sz="2200" dirty="0" err="1">
                <a:solidFill>
                  <a:srgbClr val="333333"/>
                </a:solidFill>
                <a:latin typeface="Roboto"/>
              </a:rPr>
              <a:t>cli.json</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a:solidFill>
                  <a:srgbClr val="333333"/>
                </a:solidFill>
                <a:latin typeface="Roboto"/>
              </a:rPr>
              <a:t>editorconfig</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a:solidFill>
                  <a:srgbClr val="333333"/>
                </a:solidFill>
                <a:latin typeface="Roboto"/>
              </a:rPr>
              <a:t>gitignore</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karma.conf.js</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package.json</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protractor.conf.js</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README.md</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tsconfig.json</a:t>
            </a:r>
            <a:endParaRPr lang="en-US" altLang="en-US" sz="2200" dirty="0"/>
          </a:p>
          <a:p>
            <a:pPr lvl="0" eaLnBrk="0" fontAlgn="base" hangingPunct="0">
              <a:spcBef>
                <a:spcPct val="0"/>
              </a:spcBef>
              <a:spcAft>
                <a:spcPct val="0"/>
              </a:spcAft>
            </a:pPr>
            <a:r>
              <a:rPr lang="en-US" altLang="en-US" sz="2200" dirty="0" smtClean="0">
                <a:solidFill>
                  <a:srgbClr val="333333"/>
                </a:solidFill>
                <a:latin typeface="Roboto"/>
              </a:rPr>
              <a:t>     </a:t>
            </a:r>
            <a:r>
              <a:rPr lang="en-US" altLang="en-US" sz="2200" dirty="0" err="1" smtClean="0">
                <a:solidFill>
                  <a:srgbClr val="333333"/>
                </a:solidFill>
                <a:latin typeface="Roboto"/>
              </a:rPr>
              <a:t>tslint.json</a:t>
            </a:r>
            <a:r>
              <a:rPr lang="en-US" altLang="en-US" sz="2200" dirty="0" smtClean="0">
                <a:solidFill>
                  <a:srgbClr val="333333"/>
                </a:solidFill>
                <a:latin typeface="Roboto"/>
              </a:rPr>
              <a:t>   </a:t>
            </a:r>
            <a:endParaRPr lang="en-US" altLang="en-US" sz="2200" dirty="0">
              <a:latin typeface="Arial" panose="020B0604020202020204" pitchFamily="34" charset="0"/>
            </a:endParaRPr>
          </a:p>
        </p:txBody>
      </p:sp>
      <p:sp>
        <p:nvSpPr>
          <p:cNvPr id="13" name="Rectangle 6"/>
          <p:cNvSpPr>
            <a:spLocks noChangeArrowheads="1"/>
          </p:cNvSpPr>
          <p:nvPr/>
        </p:nvSpPr>
        <p:spPr bwMode="auto">
          <a:xfrm>
            <a:off x="0" y="-184666"/>
            <a:ext cx="184731" cy="369332"/>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Connector 14"/>
          <p:cNvCxnSpPr/>
          <p:nvPr/>
        </p:nvCxnSpPr>
        <p:spPr bwMode="auto">
          <a:xfrm flipH="1">
            <a:off x="1418954" y="1323831"/>
            <a:ext cx="45768" cy="5008729"/>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18" name="Straight Arrow Connector 17"/>
          <p:cNvCxnSpPr/>
          <p:nvPr/>
        </p:nvCxnSpPr>
        <p:spPr bwMode="auto">
          <a:xfrm>
            <a:off x="1428190" y="6305266"/>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19" name="Straight Arrow Connector 18"/>
          <p:cNvCxnSpPr/>
          <p:nvPr/>
        </p:nvCxnSpPr>
        <p:spPr bwMode="auto">
          <a:xfrm>
            <a:off x="1418954" y="5898108"/>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0" name="Straight Arrow Connector 19"/>
          <p:cNvCxnSpPr/>
          <p:nvPr/>
        </p:nvCxnSpPr>
        <p:spPr bwMode="auto">
          <a:xfrm>
            <a:off x="1418954" y="5556914"/>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1" name="Straight Arrow Connector 20"/>
          <p:cNvCxnSpPr/>
          <p:nvPr/>
        </p:nvCxnSpPr>
        <p:spPr bwMode="auto">
          <a:xfrm>
            <a:off x="1418954" y="5202072"/>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2" name="Straight Arrow Connector 21"/>
          <p:cNvCxnSpPr/>
          <p:nvPr/>
        </p:nvCxnSpPr>
        <p:spPr bwMode="auto">
          <a:xfrm>
            <a:off x="1418954" y="4874525"/>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3" name="Straight Arrow Connector 22"/>
          <p:cNvCxnSpPr/>
          <p:nvPr/>
        </p:nvCxnSpPr>
        <p:spPr bwMode="auto">
          <a:xfrm>
            <a:off x="1441838" y="4587922"/>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4" name="Straight Arrow Connector 23"/>
          <p:cNvCxnSpPr/>
          <p:nvPr/>
        </p:nvCxnSpPr>
        <p:spPr bwMode="auto">
          <a:xfrm>
            <a:off x="1462172" y="4233081"/>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5" name="Straight Arrow Connector 24"/>
          <p:cNvCxnSpPr/>
          <p:nvPr/>
        </p:nvCxnSpPr>
        <p:spPr bwMode="auto">
          <a:xfrm>
            <a:off x="1441838" y="383047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6" name="Straight Arrow Connector 25"/>
          <p:cNvCxnSpPr/>
          <p:nvPr/>
        </p:nvCxnSpPr>
        <p:spPr bwMode="auto">
          <a:xfrm>
            <a:off x="1480231" y="356434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7" name="Straight Arrow Connector 26"/>
          <p:cNvCxnSpPr/>
          <p:nvPr/>
        </p:nvCxnSpPr>
        <p:spPr bwMode="auto">
          <a:xfrm>
            <a:off x="1457072" y="319585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8" name="Straight Arrow Connector 27"/>
          <p:cNvCxnSpPr/>
          <p:nvPr/>
        </p:nvCxnSpPr>
        <p:spPr bwMode="auto">
          <a:xfrm>
            <a:off x="1491328" y="2895600"/>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29" name="Straight Arrow Connector 28"/>
          <p:cNvCxnSpPr/>
          <p:nvPr/>
        </p:nvCxnSpPr>
        <p:spPr bwMode="auto">
          <a:xfrm>
            <a:off x="1457072" y="1538068"/>
            <a:ext cx="264132"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31" name="Straight Connector 30"/>
          <p:cNvCxnSpPr/>
          <p:nvPr/>
        </p:nvCxnSpPr>
        <p:spPr bwMode="auto">
          <a:xfrm>
            <a:off x="1842448" y="1579012"/>
            <a:ext cx="0" cy="986767"/>
          </a:xfrm>
          <a:prstGeom prst="line">
            <a:avLst/>
          </a:prstGeom>
          <a:solidFill>
            <a:schemeClr val="accent1"/>
          </a:solidFill>
          <a:ln w="28575" cap="flat" cmpd="sng" algn="ctr">
            <a:solidFill>
              <a:schemeClr val="bg2">
                <a:lumMod val="50000"/>
              </a:schemeClr>
            </a:solidFill>
            <a:prstDash val="solid"/>
            <a:round/>
            <a:headEnd type="none" w="med" len="med"/>
            <a:tailEnd type="none" w="med" len="med"/>
          </a:ln>
          <a:effectLst/>
        </p:spPr>
      </p:cxnSp>
      <p:cxnSp>
        <p:nvCxnSpPr>
          <p:cNvPr id="34" name="Straight Arrow Connector 33"/>
          <p:cNvCxnSpPr/>
          <p:nvPr/>
        </p:nvCxnSpPr>
        <p:spPr bwMode="auto">
          <a:xfrm>
            <a:off x="1842447" y="2565779"/>
            <a:ext cx="232013"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36" name="Straight Arrow Connector 35"/>
          <p:cNvCxnSpPr/>
          <p:nvPr/>
        </p:nvCxnSpPr>
        <p:spPr bwMode="auto">
          <a:xfrm>
            <a:off x="1842447" y="2213212"/>
            <a:ext cx="232013"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cxnSp>
        <p:nvCxnSpPr>
          <p:cNvPr id="37" name="Straight Arrow Connector 36"/>
          <p:cNvCxnSpPr/>
          <p:nvPr/>
        </p:nvCxnSpPr>
        <p:spPr bwMode="auto">
          <a:xfrm>
            <a:off x="1865193" y="1926609"/>
            <a:ext cx="232013" cy="0"/>
          </a:xfrm>
          <a:prstGeom prst="straightConnector1">
            <a:avLst/>
          </a:prstGeom>
          <a:solidFill>
            <a:schemeClr val="accent1"/>
          </a:solidFill>
          <a:ln w="28575" cap="flat" cmpd="sng" algn="ctr">
            <a:solidFill>
              <a:schemeClr val="bg2">
                <a:lumMod val="50000"/>
              </a:schemeClr>
            </a:solidFill>
            <a:prstDash val="solid"/>
            <a:round/>
            <a:headEnd type="none" w="med" len="med"/>
            <a:tailEnd type="triangle"/>
          </a:ln>
          <a:effectLst/>
        </p:spPr>
      </p:cxnSp>
      <p:graphicFrame>
        <p:nvGraphicFramePr>
          <p:cNvPr id="4" name="Object 3"/>
          <p:cNvGraphicFramePr>
            <a:graphicFrameLocks noChangeAspect="1"/>
          </p:cNvGraphicFramePr>
          <p:nvPr>
            <p:extLst>
              <p:ext uri="{D42A27DB-BD31-4B8C-83A1-F6EECF244321}">
                <p14:modId xmlns:p14="http://schemas.microsoft.com/office/powerpoint/2010/main" val="549445976"/>
              </p:ext>
            </p:extLst>
          </p:nvPr>
        </p:nvGraphicFramePr>
        <p:xfrm>
          <a:off x="10610743" y="4629289"/>
          <a:ext cx="1171432" cy="1268819"/>
        </p:xfrm>
        <a:graphic>
          <a:graphicData uri="http://schemas.openxmlformats.org/presentationml/2006/ole">
            <mc:AlternateContent xmlns:mc="http://schemas.openxmlformats.org/markup-compatibility/2006">
              <mc:Choice xmlns:v="urn:schemas-microsoft-com:vml" Requires="v">
                <p:oleObj spid="_x0000_s2082"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0610743" y="4629289"/>
                        <a:ext cx="1171432" cy="1268819"/>
                      </a:xfrm>
                      <a:prstGeom prst="rect">
                        <a:avLst/>
                      </a:prstGeom>
                    </p:spPr>
                  </p:pic>
                </p:oleObj>
              </mc:Fallback>
            </mc:AlternateContent>
          </a:graphicData>
        </a:graphic>
      </p:graphicFrame>
      <p:sp>
        <p:nvSpPr>
          <p:cNvPr id="8" name="Pie 7"/>
          <p:cNvSpPr/>
          <p:nvPr/>
        </p:nvSpPr>
        <p:spPr bwMode="auto">
          <a:xfrm>
            <a:off x="9656895" y="5076967"/>
            <a:ext cx="1766282" cy="1433014"/>
          </a:xfrm>
          <a:prstGeom prst="pie">
            <a:avLst/>
          </a:prstGeom>
          <a:solidFill>
            <a:srgbClr val="99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ＭＳ Ｐゴシック"/>
                <a:cs typeface="ＭＳ Ｐゴシック"/>
              </a:rPr>
              <a:t>Quick</a:t>
            </a:r>
            <a:r>
              <a:rPr kumimoji="0" lang="en-US" b="0" i="0" u="none" strike="noStrike" cap="none" normalizeH="0" dirty="0" smtClean="0">
                <a:ln>
                  <a:noFill/>
                </a:ln>
                <a:solidFill>
                  <a:schemeClr val="tx1"/>
                </a:solidFill>
                <a:effectLst/>
                <a:latin typeface="Arial" pitchFamily="34" charset="0"/>
                <a:ea typeface="ＭＳ Ｐゴシック"/>
                <a:cs typeface="ＭＳ Ｐゴシック"/>
              </a:rPr>
              <a:t> Start Template</a:t>
            </a:r>
            <a:endParaRPr kumimoji="0" lang="en-US"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52903159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Plan</a:t>
            </a:r>
            <a:endParaRPr lang="en-US" dirty="0"/>
          </a:p>
        </p:txBody>
      </p:sp>
      <p:sp>
        <p:nvSpPr>
          <p:cNvPr id="3" name="Content Placeholder 2"/>
          <p:cNvSpPr>
            <a:spLocks noGrp="1"/>
          </p:cNvSpPr>
          <p:nvPr>
            <p:ph idx="1"/>
          </p:nvPr>
        </p:nvSpPr>
        <p:spPr>
          <a:xfrm>
            <a:off x="430209" y="1085196"/>
            <a:ext cx="11373491" cy="4897665"/>
          </a:xfrm>
        </p:spPr>
        <p:txBody>
          <a:bodyPr>
            <a:normAutofit fontScale="92500" lnSpcReduction="10000"/>
          </a:bodyPr>
          <a:lstStyle/>
          <a:p>
            <a:r>
              <a:rPr lang="en-US" dirty="0" smtClean="0">
                <a:solidFill>
                  <a:schemeClr val="tx1"/>
                </a:solidFill>
              </a:rPr>
              <a:t>Introduction to Angular2</a:t>
            </a:r>
          </a:p>
          <a:p>
            <a:r>
              <a:rPr lang="en-US" dirty="0" smtClean="0">
                <a:solidFill>
                  <a:schemeClr val="tx1"/>
                </a:solidFill>
              </a:rPr>
              <a:t>Typescript</a:t>
            </a:r>
          </a:p>
          <a:p>
            <a:r>
              <a:rPr lang="en-US" dirty="0" smtClean="0">
                <a:solidFill>
                  <a:schemeClr val="tx1"/>
                </a:solidFill>
              </a:rPr>
              <a:t>Angular2 Architecture</a:t>
            </a:r>
          </a:p>
          <a:p>
            <a:pPr lvl="1"/>
            <a:r>
              <a:rPr lang="en-US" dirty="0" smtClean="0">
                <a:solidFill>
                  <a:schemeClr val="tx1"/>
                </a:solidFill>
              </a:rPr>
              <a:t>Module</a:t>
            </a:r>
          </a:p>
          <a:p>
            <a:pPr lvl="1"/>
            <a:r>
              <a:rPr lang="en-US" dirty="0" smtClean="0">
                <a:solidFill>
                  <a:schemeClr val="tx1"/>
                </a:solidFill>
              </a:rPr>
              <a:t>Component</a:t>
            </a:r>
          </a:p>
          <a:p>
            <a:pPr lvl="1"/>
            <a:r>
              <a:rPr lang="en-US" dirty="0" smtClean="0">
                <a:solidFill>
                  <a:schemeClr val="tx1"/>
                </a:solidFill>
              </a:rPr>
              <a:t>Template</a:t>
            </a:r>
          </a:p>
          <a:p>
            <a:pPr lvl="1"/>
            <a:r>
              <a:rPr lang="en-US" dirty="0" smtClean="0">
                <a:solidFill>
                  <a:schemeClr val="tx1"/>
                </a:solidFill>
              </a:rPr>
              <a:t>Metadata</a:t>
            </a:r>
          </a:p>
          <a:p>
            <a:pPr lvl="1"/>
            <a:r>
              <a:rPr lang="en-US" dirty="0" smtClean="0">
                <a:solidFill>
                  <a:schemeClr val="tx1"/>
                </a:solidFill>
              </a:rPr>
              <a:t>Data Binding</a:t>
            </a:r>
          </a:p>
          <a:p>
            <a:pPr lvl="1"/>
            <a:r>
              <a:rPr lang="en-US" dirty="0" smtClean="0">
                <a:solidFill>
                  <a:schemeClr val="tx1"/>
                </a:solidFill>
              </a:rPr>
              <a:t>Directives</a:t>
            </a:r>
          </a:p>
          <a:p>
            <a:pPr lvl="1"/>
            <a:r>
              <a:rPr lang="en-US" dirty="0" smtClean="0">
                <a:solidFill>
                  <a:schemeClr val="tx1"/>
                </a:solidFill>
              </a:rPr>
              <a:t>Services</a:t>
            </a:r>
          </a:p>
          <a:p>
            <a:pPr lvl="1"/>
            <a:r>
              <a:rPr lang="en-US" dirty="0" smtClean="0">
                <a:solidFill>
                  <a:schemeClr val="tx1"/>
                </a:solidFill>
              </a:rPr>
              <a:t>Dependency Injection</a:t>
            </a:r>
          </a:p>
          <a:p>
            <a:r>
              <a:rPr lang="en-US" dirty="0" smtClean="0">
                <a:solidFill>
                  <a:schemeClr val="tx1"/>
                </a:solidFill>
              </a:rPr>
              <a:t>Routers</a:t>
            </a:r>
          </a:p>
          <a:p>
            <a:r>
              <a:rPr lang="en-US" dirty="0" smtClean="0">
                <a:solidFill>
                  <a:schemeClr val="tx1"/>
                </a:solidFill>
              </a:rPr>
              <a:t>Forms</a:t>
            </a:r>
          </a:p>
          <a:p>
            <a:r>
              <a:rPr lang="en-US" dirty="0" smtClean="0">
                <a:solidFill>
                  <a:schemeClr val="tx1"/>
                </a:solidFill>
              </a:rPr>
              <a:t>Using a Service</a:t>
            </a:r>
            <a:endParaRPr lang="en-US" dirty="0">
              <a:solidFill>
                <a:schemeClr val="tx1"/>
              </a:solidFill>
            </a:endParaRPr>
          </a:p>
          <a:p>
            <a:endParaRPr lang="en-US" dirty="0"/>
          </a:p>
          <a:p>
            <a:endParaRPr lang="en-US" dirty="0"/>
          </a:p>
          <a:p>
            <a:pPr marL="609036" lvl="1"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1017934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graphicFrame>
        <p:nvGraphicFramePr>
          <p:cNvPr id="11" name="Content Placeholder 10"/>
          <p:cNvGraphicFramePr>
            <a:graphicFrameLocks noGrp="1" noChangeAspect="1"/>
          </p:cNvGraphicFramePr>
          <p:nvPr>
            <p:ph idx="1"/>
            <p:extLst>
              <p:ext uri="{D42A27DB-BD31-4B8C-83A1-F6EECF244321}">
                <p14:modId xmlns:p14="http://schemas.microsoft.com/office/powerpoint/2010/main" val="660776229"/>
              </p:ext>
            </p:extLst>
          </p:nvPr>
        </p:nvGraphicFramePr>
        <p:xfrm>
          <a:off x="1747600" y="1768806"/>
          <a:ext cx="1814465" cy="1506657"/>
        </p:xfrm>
        <a:graphic>
          <a:graphicData uri="http://schemas.openxmlformats.org/presentationml/2006/ole">
            <mc:AlternateContent xmlns:mc="http://schemas.openxmlformats.org/markup-compatibility/2006">
              <mc:Choice xmlns:v="urn:schemas-microsoft-com:vml" Requires="v">
                <p:oleObj spid="_x0000_s3251"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1747600" y="1768806"/>
                        <a:ext cx="1814465" cy="1506657"/>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614284063"/>
              </p:ext>
            </p:extLst>
          </p:nvPr>
        </p:nvGraphicFramePr>
        <p:xfrm>
          <a:off x="4669808" y="1768806"/>
          <a:ext cx="1908413" cy="1220054"/>
        </p:xfrm>
        <a:graphic>
          <a:graphicData uri="http://schemas.openxmlformats.org/presentationml/2006/ole">
            <mc:AlternateContent xmlns:mc="http://schemas.openxmlformats.org/markup-compatibility/2006">
              <mc:Choice xmlns:v="urn:schemas-microsoft-com:vml" Requires="v">
                <p:oleObj spid="_x0000_s3252"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4669808" y="1768806"/>
                        <a:ext cx="1908413" cy="1220054"/>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655076222"/>
              </p:ext>
            </p:extLst>
          </p:nvPr>
        </p:nvGraphicFramePr>
        <p:xfrm>
          <a:off x="7228764" y="1768806"/>
          <a:ext cx="1437564" cy="1015337"/>
        </p:xfrm>
        <a:graphic>
          <a:graphicData uri="http://schemas.openxmlformats.org/presentationml/2006/ole">
            <mc:AlternateContent xmlns:mc="http://schemas.openxmlformats.org/markup-compatibility/2006">
              <mc:Choice xmlns:v="urn:schemas-microsoft-com:vml" Requires="v">
                <p:oleObj spid="_x0000_s3253" name="Document" showAsIcon="1" r:id="rId7" imgW="914400" imgH="771480" progId="Word.Document.12">
                  <p:embed/>
                </p:oleObj>
              </mc:Choice>
              <mc:Fallback>
                <p:oleObj name="Document" showAsIcon="1" r:id="rId7" imgW="914400" imgH="771480" progId="Word.Document.12">
                  <p:embed/>
                  <p:pic>
                    <p:nvPicPr>
                      <p:cNvPr id="0" name=""/>
                      <p:cNvPicPr/>
                      <p:nvPr/>
                    </p:nvPicPr>
                    <p:blipFill>
                      <a:blip r:embed="rId8"/>
                      <a:stretch>
                        <a:fillRect/>
                      </a:stretch>
                    </p:blipFill>
                    <p:spPr>
                      <a:xfrm>
                        <a:off x="7228764" y="1768806"/>
                        <a:ext cx="1437564" cy="1015337"/>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614489238"/>
              </p:ext>
            </p:extLst>
          </p:nvPr>
        </p:nvGraphicFramePr>
        <p:xfrm>
          <a:off x="4824482" y="3342900"/>
          <a:ext cx="1599063" cy="1175508"/>
        </p:xfrm>
        <a:graphic>
          <a:graphicData uri="http://schemas.openxmlformats.org/presentationml/2006/ole">
            <mc:AlternateContent xmlns:mc="http://schemas.openxmlformats.org/markup-compatibility/2006">
              <mc:Choice xmlns:v="urn:schemas-microsoft-com:vml" Requires="v">
                <p:oleObj spid="_x0000_s3254" name="Document" showAsIcon="1" r:id="rId9" imgW="914400" imgH="771480" progId="Word.Document.12">
                  <p:embed/>
                </p:oleObj>
              </mc:Choice>
              <mc:Fallback>
                <p:oleObj name="Document" showAsIcon="1" r:id="rId9" imgW="914400" imgH="771480" progId="Word.Document.12">
                  <p:embed/>
                  <p:pic>
                    <p:nvPicPr>
                      <p:cNvPr id="0" name=""/>
                      <p:cNvPicPr/>
                      <p:nvPr/>
                    </p:nvPicPr>
                    <p:blipFill>
                      <a:blip r:embed="rId10"/>
                      <a:stretch>
                        <a:fillRect/>
                      </a:stretch>
                    </p:blipFill>
                    <p:spPr>
                      <a:xfrm>
                        <a:off x="4824482" y="3342900"/>
                        <a:ext cx="1599063" cy="1175508"/>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403031152"/>
              </p:ext>
            </p:extLst>
          </p:nvPr>
        </p:nvGraphicFramePr>
        <p:xfrm>
          <a:off x="1976749" y="3193674"/>
          <a:ext cx="1364433" cy="1064525"/>
        </p:xfrm>
        <a:graphic>
          <a:graphicData uri="http://schemas.openxmlformats.org/presentationml/2006/ole">
            <mc:AlternateContent xmlns:mc="http://schemas.openxmlformats.org/markup-compatibility/2006">
              <mc:Choice xmlns:v="urn:schemas-microsoft-com:vml" Requires="v">
                <p:oleObj spid="_x0000_s3255" name="Document" showAsIcon="1" r:id="rId11" imgW="914400" imgH="771480" progId="Word.Document.12">
                  <p:embed/>
                </p:oleObj>
              </mc:Choice>
              <mc:Fallback>
                <p:oleObj name="Document" showAsIcon="1" r:id="rId11" imgW="914400" imgH="771480" progId="Word.Document.12">
                  <p:embed/>
                  <p:pic>
                    <p:nvPicPr>
                      <p:cNvPr id="0" name=""/>
                      <p:cNvPicPr/>
                      <p:nvPr/>
                    </p:nvPicPr>
                    <p:blipFill>
                      <a:blip r:embed="rId12"/>
                      <a:stretch>
                        <a:fillRect/>
                      </a:stretch>
                    </p:blipFill>
                    <p:spPr>
                      <a:xfrm>
                        <a:off x="1976749" y="3193674"/>
                        <a:ext cx="1364433" cy="1064525"/>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844168062"/>
              </p:ext>
            </p:extLst>
          </p:nvPr>
        </p:nvGraphicFramePr>
        <p:xfrm>
          <a:off x="7301896" y="3342900"/>
          <a:ext cx="1364432" cy="1077277"/>
        </p:xfrm>
        <a:graphic>
          <a:graphicData uri="http://schemas.openxmlformats.org/presentationml/2006/ole">
            <mc:AlternateContent xmlns:mc="http://schemas.openxmlformats.org/markup-compatibility/2006">
              <mc:Choice xmlns:v="urn:schemas-microsoft-com:vml" Requires="v">
                <p:oleObj spid="_x0000_s3256" name="Document" showAsIcon="1" r:id="rId13" imgW="914400" imgH="771480" progId="Word.Document.12">
                  <p:embed/>
                </p:oleObj>
              </mc:Choice>
              <mc:Fallback>
                <p:oleObj name="Document" showAsIcon="1" r:id="rId13" imgW="914400" imgH="771480" progId="Word.Document.12">
                  <p:embed/>
                  <p:pic>
                    <p:nvPicPr>
                      <p:cNvPr id="0" name=""/>
                      <p:cNvPicPr/>
                      <p:nvPr/>
                    </p:nvPicPr>
                    <p:blipFill>
                      <a:blip r:embed="rId14"/>
                      <a:stretch>
                        <a:fillRect/>
                      </a:stretch>
                    </p:blipFill>
                    <p:spPr>
                      <a:xfrm>
                        <a:off x="7301896" y="3342900"/>
                        <a:ext cx="1364432" cy="1077277"/>
                      </a:xfrm>
                      <a:prstGeom prst="rect">
                        <a:avLst/>
                      </a:prstGeom>
                    </p:spPr>
                  </p:pic>
                </p:oleObj>
              </mc:Fallback>
            </mc:AlternateContent>
          </a:graphicData>
        </a:graphic>
      </p:graphicFrame>
    </p:spTree>
    <p:extLst>
      <p:ext uri="{BB962C8B-B14F-4D97-AF65-F5344CB8AC3E}">
        <p14:creationId xmlns:p14="http://schemas.microsoft.com/office/powerpoint/2010/main" val="318962947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Pipes</a:t>
            </a:r>
            <a:endParaRPr lang="en-US" dirty="0"/>
          </a:p>
        </p:txBody>
      </p:sp>
      <p:sp>
        <p:nvSpPr>
          <p:cNvPr id="3" name="Content Placeholder 2"/>
          <p:cNvSpPr>
            <a:spLocks noGrp="1"/>
          </p:cNvSpPr>
          <p:nvPr>
            <p:ph idx="1"/>
          </p:nvPr>
        </p:nvSpPr>
        <p:spPr/>
        <p:txBody>
          <a:bodyPr/>
          <a:lstStyle/>
          <a:p>
            <a:endParaRPr lang="en-US" dirty="0"/>
          </a:p>
        </p:txBody>
      </p:sp>
      <p:sp>
        <p:nvSpPr>
          <p:cNvPr id="4" name="Flowchart: Document 3"/>
          <p:cNvSpPr/>
          <p:nvPr/>
        </p:nvSpPr>
        <p:spPr bwMode="auto">
          <a:xfrm>
            <a:off x="1542197" y="1617458"/>
            <a:ext cx="7410734" cy="4856722"/>
          </a:xfrm>
          <a:prstGeom prst="flowChartDocumen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200" b="1" dirty="0">
                <a:solidFill>
                  <a:srgbClr val="000080"/>
                </a:solidFill>
              </a:rPr>
              <a:t> import </a:t>
            </a:r>
            <a:r>
              <a:rPr lang="en-US" sz="2200" dirty="0"/>
              <a:t>{</a:t>
            </a:r>
            <a:r>
              <a:rPr lang="en-US" sz="2200" b="1" i="1" dirty="0">
                <a:solidFill>
                  <a:srgbClr val="660E7A"/>
                </a:solidFill>
              </a:rPr>
              <a:t>Component</a:t>
            </a:r>
            <a:r>
              <a:rPr lang="en-US" sz="2200" dirty="0"/>
              <a:t>} </a:t>
            </a:r>
            <a:r>
              <a:rPr lang="en-US" sz="2200" b="1" dirty="0">
                <a:solidFill>
                  <a:srgbClr val="000080"/>
                </a:solidFill>
              </a:rPr>
              <a:t>from </a:t>
            </a:r>
            <a:r>
              <a:rPr lang="en-US" sz="2200" b="1" dirty="0">
                <a:solidFill>
                  <a:srgbClr val="008000"/>
                </a:solidFill>
              </a:rPr>
              <a:t>'angular2/core'</a:t>
            </a:r>
            <a:br>
              <a:rPr lang="en-US" sz="2200" b="1" dirty="0">
                <a:solidFill>
                  <a:srgbClr val="008000"/>
                </a:solidFill>
              </a:rPr>
            </a:br>
            <a:r>
              <a:rPr lang="en-US" sz="2200" b="1" dirty="0">
                <a:solidFill>
                  <a:srgbClr val="008000"/>
                </a:solidFill>
              </a:rPr>
              <a:t/>
            </a:r>
            <a:br>
              <a:rPr lang="en-US" sz="2200" b="1" dirty="0">
                <a:solidFill>
                  <a:srgbClr val="008000"/>
                </a:solidFill>
              </a:rPr>
            </a:br>
            <a:r>
              <a:rPr lang="en-US" sz="2200" dirty="0"/>
              <a:t>@</a:t>
            </a:r>
            <a:r>
              <a:rPr lang="en-US" sz="2200" b="1" i="1" dirty="0">
                <a:solidFill>
                  <a:srgbClr val="660E7A"/>
                </a:solidFill>
              </a:rPr>
              <a:t>Component</a:t>
            </a:r>
            <a:r>
              <a:rPr lang="en-US" sz="2200" dirty="0"/>
              <a:t>({</a:t>
            </a:r>
            <a:br>
              <a:rPr lang="en-US" sz="2200" dirty="0"/>
            </a:br>
            <a:r>
              <a:rPr lang="en-US" sz="2200" dirty="0"/>
              <a:t>    </a:t>
            </a:r>
            <a:r>
              <a:rPr lang="en-US" sz="2200" b="1" dirty="0">
                <a:solidFill>
                  <a:srgbClr val="660E7A"/>
                </a:solidFill>
              </a:rPr>
              <a:t>selector</a:t>
            </a:r>
            <a:r>
              <a:rPr lang="en-US" sz="2200" dirty="0"/>
              <a:t>: </a:t>
            </a:r>
            <a:r>
              <a:rPr lang="en-US" sz="2200" b="1" dirty="0">
                <a:solidFill>
                  <a:srgbClr val="008000"/>
                </a:solidFill>
              </a:rPr>
              <a:t>'hero-birthday'</a:t>
            </a:r>
            <a:r>
              <a:rPr lang="en-US" sz="2200" dirty="0"/>
              <a:t>,</a:t>
            </a:r>
            <a:br>
              <a:rPr lang="en-US" sz="2200" dirty="0"/>
            </a:br>
            <a:r>
              <a:rPr lang="en-US" sz="2200" dirty="0"/>
              <a:t>    </a:t>
            </a:r>
            <a:r>
              <a:rPr lang="en-US" sz="2200" b="1" dirty="0">
                <a:solidFill>
                  <a:srgbClr val="660E7A"/>
                </a:solidFill>
              </a:rPr>
              <a:t>template</a:t>
            </a:r>
            <a:r>
              <a:rPr lang="en-US" sz="2200" dirty="0"/>
              <a:t>: </a:t>
            </a:r>
            <a:r>
              <a:rPr lang="en-US" sz="2200" b="1" dirty="0">
                <a:solidFill>
                  <a:srgbClr val="008000"/>
                </a:solidFill>
              </a:rPr>
              <a:t>`&lt;p&gt;The hero's birthday is </a:t>
            </a:r>
            <a:br>
              <a:rPr lang="en-US" sz="2200" b="1" dirty="0">
                <a:solidFill>
                  <a:srgbClr val="008000"/>
                </a:solidFill>
              </a:rPr>
            </a:br>
            <a:r>
              <a:rPr lang="en-US" sz="2200" b="1" dirty="0">
                <a:solidFill>
                  <a:srgbClr val="008000"/>
                </a:solidFill>
              </a:rPr>
              <a:t>               {{ birthday | date }}&lt;/p&gt;`</a:t>
            </a:r>
            <a:br>
              <a:rPr lang="en-US" sz="2200" b="1" dirty="0">
                <a:solidFill>
                  <a:srgbClr val="008000"/>
                </a:solidFill>
              </a:rPr>
            </a:br>
            <a:r>
              <a:rPr lang="en-US" sz="2200" dirty="0"/>
              <a:t>})</a:t>
            </a:r>
            <a:br>
              <a:rPr lang="en-US" sz="2200" dirty="0"/>
            </a:br>
            <a:r>
              <a:rPr lang="en-US" sz="2200" b="1" dirty="0">
                <a:solidFill>
                  <a:srgbClr val="000080"/>
                </a:solidFill>
              </a:rPr>
              <a:t>export class </a:t>
            </a:r>
            <a:r>
              <a:rPr lang="en-US" sz="2200" dirty="0" err="1"/>
              <a:t>HeroBirthday</a:t>
            </a:r>
            <a:r>
              <a:rPr lang="en-US" sz="2200" dirty="0"/>
              <a:t> {</a:t>
            </a:r>
            <a:br>
              <a:rPr lang="en-US" sz="2200" dirty="0"/>
            </a:br>
            <a:r>
              <a:rPr lang="en-US" sz="2200" dirty="0"/>
              <a:t>    </a:t>
            </a:r>
            <a:r>
              <a:rPr lang="en-US" sz="2200" b="1" dirty="0">
                <a:solidFill>
                  <a:srgbClr val="660E7A"/>
                </a:solidFill>
              </a:rPr>
              <a:t>birthday </a:t>
            </a:r>
            <a:r>
              <a:rPr lang="en-US" sz="2200" dirty="0"/>
              <a:t>= </a:t>
            </a:r>
            <a:r>
              <a:rPr lang="en-US" sz="2200" b="1" dirty="0">
                <a:solidFill>
                  <a:srgbClr val="000080"/>
                </a:solidFill>
              </a:rPr>
              <a:t>new </a:t>
            </a:r>
            <a:r>
              <a:rPr lang="en-US" sz="2200" b="1" i="1" dirty="0">
                <a:solidFill>
                  <a:srgbClr val="660E7A"/>
                </a:solidFill>
              </a:rPr>
              <a:t>Date</a:t>
            </a:r>
            <a:r>
              <a:rPr lang="en-US" sz="2200" dirty="0"/>
              <a:t>(</a:t>
            </a:r>
            <a:r>
              <a:rPr lang="en-US" sz="2200" dirty="0">
                <a:solidFill>
                  <a:srgbClr val="0000FF"/>
                </a:solidFill>
              </a:rPr>
              <a:t>1988</a:t>
            </a:r>
            <a:r>
              <a:rPr lang="en-US" sz="2200" dirty="0"/>
              <a:t>,</a:t>
            </a:r>
            <a:r>
              <a:rPr lang="en-US" sz="2200" dirty="0">
                <a:solidFill>
                  <a:srgbClr val="0000FF"/>
                </a:solidFill>
              </a:rPr>
              <a:t>3</a:t>
            </a:r>
            <a:r>
              <a:rPr lang="en-US" sz="2200" dirty="0"/>
              <a:t>,</a:t>
            </a:r>
            <a:r>
              <a:rPr lang="en-US" sz="2200" dirty="0">
                <a:solidFill>
                  <a:srgbClr val="0000FF"/>
                </a:solidFill>
              </a:rPr>
              <a:t>15</a:t>
            </a:r>
            <a:r>
              <a:rPr lang="en-US" sz="2200" dirty="0"/>
              <a:t>); </a:t>
            </a:r>
            <a:r>
              <a:rPr lang="en-US" sz="2200" i="1" dirty="0">
                <a:solidFill>
                  <a:srgbClr val="808080"/>
                </a:solidFill>
              </a:rPr>
              <a:t>// April 15, 1988</a:t>
            </a:r>
            <a:br>
              <a:rPr lang="en-US" sz="2200" i="1" dirty="0">
                <a:solidFill>
                  <a:srgbClr val="808080"/>
                </a:solidFill>
              </a:rPr>
            </a:br>
            <a:r>
              <a:rPr lang="en-US" sz="2200" dirty="0"/>
              <a:t>}</a:t>
            </a:r>
            <a:br>
              <a:rPr lang="en-US" sz="2200" dirty="0"/>
            </a:br>
            <a:endParaRPr lang="en-US" sz="2200" dirty="0"/>
          </a:p>
        </p:txBody>
      </p:sp>
    </p:spTree>
    <p:extLst>
      <p:ext uri="{BB962C8B-B14F-4D97-AF65-F5344CB8AC3E}">
        <p14:creationId xmlns:p14="http://schemas.microsoft.com/office/powerpoint/2010/main" val="359359570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a:xfrm>
            <a:off x="408685" y="1575582"/>
            <a:ext cx="11295636" cy="4898599"/>
          </a:xfrm>
        </p:spPr>
        <p:txBody>
          <a:bodyPr/>
          <a:lstStyle/>
          <a:p>
            <a:endParaRPr lang="en-US" dirty="0" smtClean="0"/>
          </a:p>
          <a:p>
            <a:r>
              <a:rPr lang="en-US" dirty="0" smtClean="0">
                <a:solidFill>
                  <a:schemeClr val="tx1"/>
                </a:solidFill>
              </a:rPr>
              <a:t>Services </a:t>
            </a:r>
            <a:r>
              <a:rPr lang="en-US" dirty="0">
                <a:solidFill>
                  <a:schemeClr val="tx1"/>
                </a:solidFill>
              </a:rPr>
              <a:t>are used when a single functionality is used commonly in various modules of the application</a:t>
            </a:r>
            <a:r>
              <a:rPr lang="en-US" dirty="0" smtClean="0">
                <a:solidFill>
                  <a:schemeClr val="tx1"/>
                </a:solidFill>
              </a:rPr>
              <a:t>.</a:t>
            </a:r>
          </a:p>
          <a:p>
            <a:r>
              <a:rPr lang="en-US" dirty="0">
                <a:solidFill>
                  <a:schemeClr val="tx1"/>
                </a:solidFill>
              </a:rPr>
              <a:t>Basically, is used to share the data and behavior within the application. </a:t>
            </a:r>
            <a:endParaRPr lang="en-US" dirty="0" smtClean="0">
              <a:solidFill>
                <a:schemeClr val="tx1"/>
              </a:solidFill>
            </a:endParaRPr>
          </a:p>
          <a:p>
            <a:r>
              <a:rPr lang="en-US" dirty="0">
                <a:solidFill>
                  <a:schemeClr val="tx1"/>
                </a:solidFill>
              </a:rPr>
              <a:t>Service has no base class</a:t>
            </a:r>
            <a:r>
              <a:rPr lang="en-US" dirty="0" smtClean="0">
                <a:solidFill>
                  <a:schemeClr val="tx1"/>
                </a:solidFill>
              </a:rPr>
              <a:t>.</a:t>
            </a:r>
          </a:p>
          <a:p>
            <a:r>
              <a:rPr lang="en-US" dirty="0">
                <a:solidFill>
                  <a:schemeClr val="tx1"/>
                </a:solidFill>
              </a:rPr>
              <a:t>Commonly used services are </a:t>
            </a:r>
            <a:r>
              <a:rPr lang="en-US" b="1" dirty="0">
                <a:solidFill>
                  <a:schemeClr val="tx1"/>
                </a:solidFill>
              </a:rPr>
              <a:t>logging service</a:t>
            </a:r>
            <a:r>
              <a:rPr lang="en-US" b="1" dirty="0"/>
              <a:t>, </a:t>
            </a:r>
            <a:r>
              <a:rPr lang="en-US" b="1" dirty="0">
                <a:solidFill>
                  <a:schemeClr val="tx1"/>
                </a:solidFill>
              </a:rPr>
              <a:t>data service</a:t>
            </a:r>
            <a:r>
              <a:rPr lang="en-US" b="1" dirty="0"/>
              <a:t>, </a:t>
            </a:r>
            <a:r>
              <a:rPr lang="en-US" b="1" dirty="0">
                <a:solidFill>
                  <a:schemeClr val="tx1"/>
                </a:solidFill>
              </a:rPr>
              <a:t>message service</a:t>
            </a:r>
            <a:r>
              <a:rPr lang="en-US" dirty="0"/>
              <a:t>, </a:t>
            </a:r>
            <a:r>
              <a:rPr lang="en-US" dirty="0">
                <a:solidFill>
                  <a:schemeClr val="tx1"/>
                </a:solidFill>
              </a:rPr>
              <a:t>etc</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973" y="217413"/>
            <a:ext cx="2239181" cy="1190625"/>
          </a:xfrm>
          <a:prstGeom prst="rect">
            <a:avLst/>
          </a:prstGeom>
        </p:spPr>
      </p:pic>
    </p:spTree>
    <p:extLst>
      <p:ext uri="{BB962C8B-B14F-4D97-AF65-F5344CB8AC3E}">
        <p14:creationId xmlns:p14="http://schemas.microsoft.com/office/powerpoint/2010/main" val="169628070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(Cont..)</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5" name="Rounded Rectangle 4"/>
          <p:cNvSpPr/>
          <p:nvPr/>
        </p:nvSpPr>
        <p:spPr bwMode="auto">
          <a:xfrm>
            <a:off x="2531373" y="157651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smtClean="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6" name="Straight Connector 5"/>
          <p:cNvCxnSpPr/>
          <p:nvPr/>
        </p:nvCxnSpPr>
        <p:spPr bwMode="auto">
          <a:xfrm flipV="1">
            <a:off x="2531373" y="226489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Rounded Rectangle 6"/>
          <p:cNvSpPr/>
          <p:nvPr/>
        </p:nvSpPr>
        <p:spPr bwMode="auto">
          <a:xfrm>
            <a:off x="2531373" y="4249377"/>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smtClean="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8" name="Straight Connector 7"/>
          <p:cNvCxnSpPr/>
          <p:nvPr/>
        </p:nvCxnSpPr>
        <p:spPr bwMode="auto">
          <a:xfrm flipV="1">
            <a:off x="2531373" y="4937760"/>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Rounded Rectangle 8"/>
          <p:cNvSpPr/>
          <p:nvPr/>
        </p:nvSpPr>
        <p:spPr bwMode="auto">
          <a:xfrm>
            <a:off x="6073156" y="2963705"/>
            <a:ext cx="2167236" cy="2398074"/>
          </a:xfrm>
          <a:prstGeom prst="roundRect">
            <a:avLst/>
          </a:prstGeom>
          <a:solidFill>
            <a:srgbClr val="DAB0D4"/>
          </a:solidFill>
          <a:ln w="19050" cap="flat" cmpd="sng" algn="ctr">
            <a:solidFill>
              <a:schemeClr val="tx1"/>
            </a:solid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ＭＳ Ｐゴシック"/>
                <a:cs typeface="ＭＳ Ｐゴシック"/>
              </a:rPr>
              <a:t>      Module</a:t>
            </a:r>
          </a:p>
          <a:p>
            <a:pPr marL="0" marR="0" indent="0" algn="l" defTabSz="914400" rtl="0" eaLnBrk="0" fontAlgn="base" latinLnBrk="0" hangingPunct="0">
              <a:lnSpc>
                <a:spcPct val="100000"/>
              </a:lnSpc>
              <a:spcBef>
                <a:spcPct val="0"/>
              </a:spcBef>
              <a:spcAft>
                <a:spcPct val="0"/>
              </a:spcAft>
              <a:buClrTx/>
              <a:buSzTx/>
              <a:buFontTx/>
              <a:buNone/>
              <a:tabLst/>
            </a:pPr>
            <a:endParaRPr lang="en-US" sz="2400" dirty="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a:t>
            </a:r>
            <a:r>
              <a:rPr kumimoji="0" lang="en-US" sz="2000" b="1" i="0" u="none" strike="noStrike" cap="none" normalizeH="0" baseline="0" dirty="0" smtClean="0">
                <a:ln>
                  <a:noFill/>
                </a:ln>
                <a:solidFill>
                  <a:srgbClr val="B40028"/>
                </a:solidFill>
                <a:effectLst/>
                <a:latin typeface="Arial" pitchFamily="34" charset="0"/>
                <a:ea typeface="ＭＳ Ｐゴシック"/>
                <a:cs typeface="ＭＳ Ｐゴシック"/>
              </a:rPr>
              <a:t>COMPONENT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ＭＳ Ｐゴシック"/>
                <a:cs typeface="ＭＳ Ｐゴシック"/>
              </a:rPr>
              <a:t>    </a:t>
            </a:r>
            <a:endParaRPr kumimoji="0" lang="en-US" sz="2000" b="1"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10" name="Straight Connector 9"/>
          <p:cNvCxnSpPr/>
          <p:nvPr/>
        </p:nvCxnSpPr>
        <p:spPr bwMode="auto">
          <a:xfrm flipV="1">
            <a:off x="6073156" y="3652088"/>
            <a:ext cx="2011680" cy="14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p:cNvCxnSpPr/>
          <p:nvPr/>
        </p:nvCxnSpPr>
        <p:spPr bwMode="auto">
          <a:xfrm flipH="1" flipV="1">
            <a:off x="4698609" y="2775552"/>
            <a:ext cx="1374547" cy="11990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flipH="1">
            <a:off x="4698609" y="4025347"/>
            <a:ext cx="1374547" cy="142306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7" name="Rounded Rectangle 16"/>
          <p:cNvSpPr/>
          <p:nvPr/>
        </p:nvSpPr>
        <p:spPr bwMode="auto">
          <a:xfrm>
            <a:off x="9033578" y="3591011"/>
            <a:ext cx="1955410" cy="767155"/>
          </a:xfrm>
          <a:prstGeom prst="roundRect">
            <a:avLst/>
          </a:prstGeom>
          <a:solidFill>
            <a:srgbClr val="9999FF"/>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server</a:t>
            </a:r>
          </a:p>
        </p:txBody>
      </p:sp>
      <p:cxnSp>
        <p:nvCxnSpPr>
          <p:cNvPr id="19" name="Straight Arrow Connector 18"/>
          <p:cNvCxnSpPr>
            <a:stCxn id="17" idx="1"/>
          </p:cNvCxnSpPr>
          <p:nvPr/>
        </p:nvCxnSpPr>
        <p:spPr bwMode="auto">
          <a:xfrm flipH="1">
            <a:off x="8240392" y="3974589"/>
            <a:ext cx="793186"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0" name="TextBox 19"/>
          <p:cNvSpPr txBox="1"/>
          <p:nvPr/>
        </p:nvSpPr>
        <p:spPr>
          <a:xfrm>
            <a:off x="8280958" y="3585211"/>
            <a:ext cx="1186600" cy="381879"/>
          </a:xfrm>
          <a:prstGeom prst="rect">
            <a:avLst/>
          </a:prstGeom>
          <a:noFill/>
        </p:spPr>
        <p:txBody>
          <a:bodyPr wrap="square" rtlCol="0">
            <a:spAutoFit/>
          </a:bodyPr>
          <a:lstStyle/>
          <a:p>
            <a:r>
              <a:rPr lang="en-US" dirty="0" smtClean="0"/>
              <a:t>data</a:t>
            </a:r>
            <a:endParaRPr lang="en-US" dirty="0"/>
          </a:p>
        </p:txBody>
      </p:sp>
    </p:spTree>
    <p:extLst>
      <p:ext uri="{BB962C8B-B14F-4D97-AF65-F5344CB8AC3E}">
        <p14:creationId xmlns:p14="http://schemas.microsoft.com/office/powerpoint/2010/main" val="243839706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endParaRPr lang="en-US" dirty="0" smtClean="0"/>
          </a:p>
          <a:p>
            <a:r>
              <a:rPr lang="en-US" dirty="0" smtClean="0">
                <a:solidFill>
                  <a:schemeClr val="tx1"/>
                </a:solidFill>
              </a:rPr>
              <a:t>To </a:t>
            </a:r>
            <a:r>
              <a:rPr lang="en-US" dirty="0">
                <a:solidFill>
                  <a:schemeClr val="tx1"/>
                </a:solidFill>
              </a:rPr>
              <a:t>attach the functionality of components at runtime, dependency injection is </a:t>
            </a:r>
            <a:r>
              <a:rPr lang="en-US" dirty="0" smtClean="0">
                <a:solidFill>
                  <a:schemeClr val="tx1"/>
                </a:solidFill>
              </a:rPr>
              <a:t>used. </a:t>
            </a:r>
          </a:p>
          <a:p>
            <a:r>
              <a:rPr lang="en-US" dirty="0" smtClean="0">
                <a:solidFill>
                  <a:schemeClr val="tx1"/>
                </a:solidFill>
              </a:rPr>
              <a:t>As </a:t>
            </a:r>
            <a:r>
              <a:rPr lang="en-US" dirty="0">
                <a:solidFill>
                  <a:schemeClr val="tx1"/>
                </a:solidFill>
              </a:rPr>
              <a:t>objects are passed as dependencies, it makes dependencies configurable - removing its hard-coded dependencies. </a:t>
            </a:r>
            <a:endParaRPr lang="en-US" dirty="0" smtClean="0">
              <a:solidFill>
                <a:schemeClr val="tx1"/>
              </a:solidFill>
            </a:endParaRPr>
          </a:p>
          <a:p>
            <a:r>
              <a:rPr lang="en-US" dirty="0" smtClean="0">
                <a:solidFill>
                  <a:schemeClr val="tx1"/>
                </a:solidFill>
              </a:rPr>
              <a:t>With </a:t>
            </a:r>
            <a:r>
              <a:rPr lang="en-US" dirty="0">
                <a:solidFill>
                  <a:schemeClr val="tx1"/>
                </a:solidFill>
              </a:rPr>
              <a:t>dependency injection, components can be easily maintainable, reusable and testable.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423" y="255583"/>
            <a:ext cx="2539682" cy="1320932"/>
          </a:xfrm>
          <a:prstGeom prst="rect">
            <a:avLst/>
          </a:prstGeom>
        </p:spPr>
      </p:pic>
    </p:spTree>
    <p:extLst>
      <p:ext uri="{BB962C8B-B14F-4D97-AF65-F5344CB8AC3E}">
        <p14:creationId xmlns:p14="http://schemas.microsoft.com/office/powerpoint/2010/main" val="178238549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a:t>
            </a:r>
            <a:r>
              <a:rPr lang="en-US" dirty="0" smtClean="0"/>
              <a:t>Injection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603" y="1308295"/>
            <a:ext cx="4562475" cy="3023516"/>
          </a:xfrm>
        </p:spPr>
      </p:pic>
      <p:sp>
        <p:nvSpPr>
          <p:cNvPr id="7" name="Rectangle 6"/>
          <p:cNvSpPr/>
          <p:nvPr/>
        </p:nvSpPr>
        <p:spPr bwMode="auto">
          <a:xfrm>
            <a:off x="5483878" y="2537991"/>
            <a:ext cx="5993889" cy="564123"/>
          </a:xfrm>
          <a:prstGeom prst="rect">
            <a:avLst/>
          </a:prstGeom>
          <a:solidFill>
            <a:srgbClr val="DAB0D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dirty="0" smtClean="0">
                <a:latin typeface="Arial" pitchFamily="34" charset="0"/>
                <a:ea typeface="ＭＳ Ｐゴシック"/>
                <a:cs typeface="ＭＳ Ｐゴシック"/>
              </a:rPr>
              <a:t>constructor</a:t>
            </a:r>
            <a:r>
              <a:rPr lang="en-US" sz="2400" dirty="0" smtClean="0">
                <a:solidFill>
                  <a:schemeClr val="tx1">
                    <a:lumMod val="75000"/>
                    <a:lumOff val="25000"/>
                  </a:schemeClr>
                </a:solidFill>
              </a:rPr>
              <a:t>(private </a:t>
            </a:r>
            <a:r>
              <a:rPr lang="en-US" sz="2400" dirty="0" err="1">
                <a:solidFill>
                  <a:schemeClr val="tx1">
                    <a:lumMod val="75000"/>
                    <a:lumOff val="25000"/>
                  </a:schemeClr>
                </a:solidFill>
              </a:rPr>
              <a:t>service</a:t>
            </a:r>
            <a:r>
              <a:rPr lang="en-US" sz="2400" dirty="0" err="1">
                <a:solidFill>
                  <a:srgbClr val="C00000"/>
                </a:solidFill>
              </a:rPr>
              <a:t>:HelloService</a:t>
            </a:r>
            <a:r>
              <a:rPr lang="en-US" sz="2400" dirty="0"/>
              <a: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3" name="Rectangle 2"/>
          <p:cNvSpPr/>
          <p:nvPr/>
        </p:nvSpPr>
        <p:spPr>
          <a:xfrm>
            <a:off x="620603" y="4565462"/>
            <a:ext cx="11102824" cy="1754326"/>
          </a:xfrm>
          <a:prstGeom prst="rect">
            <a:avLst/>
          </a:prstGeom>
        </p:spPr>
        <p:txBody>
          <a:bodyPr wrap="square">
            <a:spAutoFit/>
          </a:bodyPr>
          <a:lstStyle/>
          <a:p>
            <a:pPr marL="285750" indent="-285750">
              <a:buFont typeface="Arial" panose="020B0604020202020204" pitchFamily="34" charset="0"/>
              <a:buChar char="•"/>
            </a:pPr>
            <a:r>
              <a:rPr lang="en-US" dirty="0">
                <a:latin typeface="Roboto"/>
              </a:rPr>
              <a:t>When Angular creates a component, it first asks an injector for the services that the component requires.</a:t>
            </a:r>
          </a:p>
          <a:p>
            <a:pPr marL="285750" indent="-285750">
              <a:buFont typeface="Arial" panose="020B0604020202020204" pitchFamily="34" charset="0"/>
              <a:buChar char="•"/>
            </a:pPr>
            <a:r>
              <a:rPr lang="en-US" dirty="0">
                <a:latin typeface="Roboto"/>
              </a:rPr>
              <a:t>An injector maintains a container of service instances that it has previously created. If a requested service instance is not in the container, the injector makes one and adds it to the container before returning the service to Angular. </a:t>
            </a:r>
            <a:endParaRPr lang="en-US" dirty="0" smtClean="0">
              <a:latin typeface="Roboto"/>
            </a:endParaRPr>
          </a:p>
          <a:p>
            <a:pPr marL="285750" indent="-285750">
              <a:buFont typeface="Arial" panose="020B0604020202020204" pitchFamily="34" charset="0"/>
              <a:buChar char="•"/>
            </a:pPr>
            <a:r>
              <a:rPr lang="en-US" dirty="0" smtClean="0">
                <a:latin typeface="Roboto"/>
              </a:rPr>
              <a:t>When </a:t>
            </a:r>
            <a:r>
              <a:rPr lang="en-US" dirty="0">
                <a:latin typeface="Roboto"/>
              </a:rPr>
              <a:t>all requested services have been resolved and returned, Angular can call the component's constructor with those services as arguments. This is </a:t>
            </a:r>
            <a:r>
              <a:rPr lang="en-US" i="1" dirty="0">
                <a:latin typeface="Roboto"/>
              </a:rPr>
              <a:t>dependency injection</a:t>
            </a:r>
            <a:r>
              <a:rPr lang="en-US" dirty="0">
                <a:latin typeface="Roboto"/>
              </a:rPr>
              <a:t>.</a:t>
            </a:r>
            <a:endParaRPr lang="en-US" b="0" i="0" dirty="0">
              <a:effectLst/>
              <a:latin typeface="Roboto"/>
            </a:endParaRPr>
          </a:p>
        </p:txBody>
      </p:sp>
    </p:spTree>
    <p:extLst>
      <p:ext uri="{BB962C8B-B14F-4D97-AF65-F5344CB8AC3E}">
        <p14:creationId xmlns:p14="http://schemas.microsoft.com/office/powerpoint/2010/main" val="359029966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(Cont..)</a:t>
            </a:r>
          </a:p>
        </p:txBody>
      </p:sp>
      <p:sp>
        <p:nvSpPr>
          <p:cNvPr id="3" name="Content Placeholder 2"/>
          <p:cNvSpPr>
            <a:spLocks noGrp="1"/>
          </p:cNvSpPr>
          <p:nvPr>
            <p:ph idx="1"/>
          </p:nvPr>
        </p:nvSpPr>
        <p:spPr/>
        <p:txBody>
          <a:bodyPr/>
          <a:lstStyle/>
          <a:p>
            <a:pPr marL="0" indent="0">
              <a:buNone/>
            </a:pPr>
            <a:r>
              <a:rPr lang="en-US" dirty="0">
                <a:solidFill>
                  <a:schemeClr val="tx1"/>
                </a:solidFill>
              </a:rPr>
              <a:t>Points to remember about dependency injection:</a:t>
            </a:r>
          </a:p>
          <a:p>
            <a:r>
              <a:rPr lang="en-US" dirty="0">
                <a:solidFill>
                  <a:schemeClr val="tx1"/>
                </a:solidFill>
              </a:rPr>
              <a:t>Dependency injection is wired into the Angular framework and used everywhere.</a:t>
            </a:r>
          </a:p>
          <a:p>
            <a:r>
              <a:rPr lang="en-US" dirty="0">
                <a:solidFill>
                  <a:schemeClr val="tx1"/>
                </a:solidFill>
              </a:rPr>
              <a:t>The</a:t>
            </a:r>
            <a:r>
              <a:rPr lang="en-US" dirty="0"/>
              <a:t> </a:t>
            </a:r>
            <a:r>
              <a:rPr lang="en-US" i="1" dirty="0">
                <a:solidFill>
                  <a:schemeClr val="tx2">
                    <a:lumMod val="50000"/>
                  </a:schemeClr>
                </a:solidFill>
              </a:rPr>
              <a:t>injector</a:t>
            </a:r>
            <a:r>
              <a:rPr lang="en-US" dirty="0"/>
              <a:t> </a:t>
            </a:r>
            <a:r>
              <a:rPr lang="en-US" dirty="0">
                <a:solidFill>
                  <a:schemeClr val="tx1"/>
                </a:solidFill>
              </a:rPr>
              <a:t>is the main mechanism.</a:t>
            </a:r>
          </a:p>
          <a:p>
            <a:pPr lvl="1"/>
            <a:r>
              <a:rPr lang="en-US" dirty="0">
                <a:solidFill>
                  <a:schemeClr val="tx1"/>
                </a:solidFill>
              </a:rPr>
              <a:t>An injector maintains a</a:t>
            </a:r>
            <a:r>
              <a:rPr lang="en-US" dirty="0"/>
              <a:t> </a:t>
            </a:r>
            <a:r>
              <a:rPr lang="en-US" b="1" i="1" dirty="0">
                <a:solidFill>
                  <a:schemeClr val="tx1">
                    <a:lumMod val="90000"/>
                    <a:lumOff val="10000"/>
                  </a:schemeClr>
                </a:solidFill>
              </a:rPr>
              <a:t>container</a:t>
            </a:r>
            <a:r>
              <a:rPr lang="en-US" dirty="0"/>
              <a:t> </a:t>
            </a:r>
            <a:r>
              <a:rPr lang="en-US" dirty="0">
                <a:solidFill>
                  <a:schemeClr val="tx1"/>
                </a:solidFill>
              </a:rPr>
              <a:t>of service instances that it created.</a:t>
            </a:r>
          </a:p>
          <a:p>
            <a:pPr lvl="1"/>
            <a:r>
              <a:rPr lang="en-US" dirty="0">
                <a:solidFill>
                  <a:schemeClr val="tx1"/>
                </a:solidFill>
              </a:rPr>
              <a:t>An injector can create a new service instance from a</a:t>
            </a:r>
            <a:r>
              <a:rPr lang="en-US" dirty="0"/>
              <a:t> </a:t>
            </a:r>
            <a:r>
              <a:rPr lang="en-US" b="1" i="1" dirty="0">
                <a:solidFill>
                  <a:schemeClr val="tx1">
                    <a:lumMod val="90000"/>
                    <a:lumOff val="10000"/>
                  </a:schemeClr>
                </a:solidFill>
              </a:rPr>
              <a:t>provider</a:t>
            </a:r>
            <a:r>
              <a:rPr lang="en-US" dirty="0"/>
              <a:t>.</a:t>
            </a:r>
          </a:p>
          <a:p>
            <a:r>
              <a:rPr lang="en-US" dirty="0">
                <a:solidFill>
                  <a:schemeClr val="tx1"/>
                </a:solidFill>
              </a:rPr>
              <a:t>A</a:t>
            </a:r>
            <a:r>
              <a:rPr lang="en-US" dirty="0"/>
              <a:t> </a:t>
            </a:r>
            <a:r>
              <a:rPr lang="en-US" b="1" i="1" dirty="0">
                <a:solidFill>
                  <a:schemeClr val="tx1">
                    <a:lumMod val="90000"/>
                    <a:lumOff val="10000"/>
                  </a:schemeClr>
                </a:solidFill>
              </a:rPr>
              <a:t>provider</a:t>
            </a:r>
            <a:r>
              <a:rPr lang="en-US" dirty="0"/>
              <a:t> </a:t>
            </a:r>
            <a:r>
              <a:rPr lang="en-US" dirty="0">
                <a:solidFill>
                  <a:schemeClr val="tx1"/>
                </a:solidFill>
              </a:rPr>
              <a:t>is a recipe for creating a service.</a:t>
            </a:r>
          </a:p>
          <a:p>
            <a:r>
              <a:rPr lang="en-US" dirty="0">
                <a:solidFill>
                  <a:schemeClr val="tx1"/>
                </a:solidFill>
              </a:rPr>
              <a:t>Register </a:t>
            </a:r>
            <a:r>
              <a:rPr lang="en-US" i="1" dirty="0">
                <a:solidFill>
                  <a:schemeClr val="tx1"/>
                </a:solidFill>
              </a:rPr>
              <a:t>providers</a:t>
            </a:r>
            <a:r>
              <a:rPr lang="en-US" dirty="0">
                <a:solidFill>
                  <a:schemeClr val="tx1"/>
                </a:solidFill>
              </a:rPr>
              <a:t> with </a:t>
            </a:r>
            <a:r>
              <a:rPr lang="en-US" b="1" dirty="0">
                <a:solidFill>
                  <a:schemeClr val="tx1">
                    <a:lumMod val="90000"/>
                    <a:lumOff val="10000"/>
                  </a:schemeClr>
                </a:solidFill>
              </a:rPr>
              <a:t>injectors</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144945302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Routers</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 Angular Router enables navigation from one view to the next as users perform application tasks</a:t>
            </a:r>
          </a:p>
          <a:p>
            <a:r>
              <a:rPr lang="en-US" dirty="0">
                <a:solidFill>
                  <a:schemeClr val="tx1"/>
                </a:solidFill>
              </a:rPr>
              <a:t>Enter a URL in the address bar and the browser navigates to a corresponding page.</a:t>
            </a:r>
          </a:p>
          <a:p>
            <a:r>
              <a:rPr lang="en-US" dirty="0">
                <a:solidFill>
                  <a:schemeClr val="tx1"/>
                </a:solidFill>
              </a:rPr>
              <a:t>Click links on the page and the browser navigates to a new page.</a:t>
            </a:r>
          </a:p>
          <a:p>
            <a:r>
              <a:rPr lang="en-US" dirty="0">
                <a:solidFill>
                  <a:schemeClr val="tx1"/>
                </a:solidFill>
              </a:rPr>
              <a:t>Click the browser's back and forward buttons and the browser navigates backward and forward through the history of pages you've seen.</a:t>
            </a:r>
          </a:p>
          <a:p>
            <a:endParaRPr lang="en-US" dirty="0">
              <a:solidFill>
                <a:schemeClr val="tx1"/>
              </a:solidFill>
            </a:endParaRPr>
          </a:p>
        </p:txBody>
      </p:sp>
      <p:sp>
        <p:nvSpPr>
          <p:cNvPr id="5" name="Rectangle 4"/>
          <p:cNvSpPr/>
          <p:nvPr/>
        </p:nvSpPr>
        <p:spPr bwMode="auto">
          <a:xfrm>
            <a:off x="1758038" y="4965895"/>
            <a:ext cx="8721971" cy="745588"/>
          </a:xfrm>
          <a:prstGeom prst="rect">
            <a:avLst/>
          </a:prstGeom>
          <a:solidFill>
            <a:srgbClr val="DAB0D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import  {</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a:t>
            </a:r>
            <a:r>
              <a:rPr kumimoji="0" lang="en-US" sz="2400" b="0" i="0" u="none" strike="noStrike" cap="none" normalizeH="0" dirty="0" err="1" smtClean="0">
                <a:ln>
                  <a:noFill/>
                </a:ln>
                <a:solidFill>
                  <a:schemeClr val="tx1">
                    <a:lumMod val="75000"/>
                    <a:lumOff val="25000"/>
                  </a:schemeClr>
                </a:solidFill>
                <a:effectLst/>
                <a:latin typeface="Arial" pitchFamily="34" charset="0"/>
                <a:ea typeface="ＭＳ Ｐゴシック"/>
                <a:cs typeface="ＭＳ Ｐゴシック"/>
              </a:rPr>
              <a:t>RouterModule</a:t>
            </a:r>
            <a:r>
              <a:rPr kumimoji="0" lang="en-US" sz="2400" b="0" i="0" u="none" strike="noStrike" cap="none" normalizeH="0" dirty="0" smtClean="0">
                <a:ln>
                  <a:noFill/>
                </a:ln>
                <a:solidFill>
                  <a:schemeClr val="tx1">
                    <a:lumMod val="75000"/>
                    <a:lumOff val="25000"/>
                  </a:schemeClr>
                </a:solidFill>
                <a:effectLst/>
                <a:latin typeface="Arial" pitchFamily="34" charset="0"/>
                <a:ea typeface="ＭＳ Ｐゴシック"/>
                <a:cs typeface="ＭＳ Ｐゴシック"/>
              </a:rPr>
              <a:t>, Routes</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 from  ‘</a:t>
            </a:r>
            <a:r>
              <a:rPr kumimoji="0" lang="en-US" sz="2400" b="0" i="0" u="none" strike="noStrike" cap="none" normalizeH="0" dirty="0" smtClean="0">
                <a:ln>
                  <a:noFill/>
                </a:ln>
                <a:solidFill>
                  <a:srgbClr val="C00000"/>
                </a:solidFill>
                <a:effectLst/>
                <a:latin typeface="Arial" pitchFamily="34" charset="0"/>
                <a:ea typeface="ＭＳ Ｐゴシック"/>
                <a:cs typeface="ＭＳ Ｐゴシック"/>
              </a:rPr>
              <a:t>@angular/router</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72238955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219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tx1"/>
                </a:solidFill>
              </a:rPr>
              <a:t> To learn more about angular2: </a:t>
            </a:r>
          </a:p>
          <a:p>
            <a:pPr marL="0" indent="0">
              <a:buNone/>
            </a:pPr>
            <a:r>
              <a:rPr lang="en-US" dirty="0" smtClean="0">
                <a:solidFill>
                  <a:schemeClr val="tx1"/>
                </a:solidFill>
              </a:rPr>
              <a:t>	- </a:t>
            </a:r>
            <a:r>
              <a:rPr lang="en-US" dirty="0" smtClean="0">
                <a:solidFill>
                  <a:schemeClr val="tx1">
                    <a:lumMod val="50000"/>
                    <a:lumOff val="50000"/>
                  </a:schemeClr>
                </a:solidFill>
              </a:rPr>
              <a:t>http</a:t>
            </a:r>
            <a:r>
              <a:rPr lang="en-US" dirty="0">
                <a:solidFill>
                  <a:schemeClr val="tx1">
                    <a:lumMod val="50000"/>
                    <a:lumOff val="50000"/>
                  </a:schemeClr>
                </a:solidFill>
              </a:rPr>
              <a:t>://</a:t>
            </a:r>
            <a:r>
              <a:rPr lang="en-US" dirty="0" smtClean="0">
                <a:solidFill>
                  <a:schemeClr val="tx1">
                    <a:lumMod val="50000"/>
                    <a:lumOff val="50000"/>
                  </a:schemeClr>
                </a:solidFill>
              </a:rPr>
              <a:t>www.angular2.com/</a:t>
            </a:r>
          </a:p>
          <a:p>
            <a:pPr marL="0" indent="0">
              <a:buNone/>
            </a:pPr>
            <a:r>
              <a:rPr lang="en-US" dirty="0" smtClean="0">
                <a:solidFill>
                  <a:schemeClr val="tx1">
                    <a:lumMod val="50000"/>
                    <a:lumOff val="50000"/>
                  </a:schemeClr>
                </a:solidFill>
              </a:rPr>
              <a:t>	- https</a:t>
            </a:r>
            <a:r>
              <a:rPr lang="en-US" dirty="0">
                <a:solidFill>
                  <a:schemeClr val="tx1">
                    <a:lumMod val="50000"/>
                    <a:lumOff val="50000"/>
                  </a:schemeClr>
                </a:solidFill>
              </a:rPr>
              <a:t>://angular.io/docs</a:t>
            </a:r>
          </a:p>
          <a:p>
            <a:pPr marL="0" indent="0">
              <a:buNone/>
            </a:pPr>
            <a:r>
              <a:rPr lang="en-US" dirty="0" smtClean="0">
                <a:solidFill>
                  <a:schemeClr val="tx1">
                    <a:lumMod val="50000"/>
                    <a:lumOff val="50000"/>
                  </a:schemeClr>
                </a:solidFill>
              </a:rPr>
              <a:t>	- http</a:t>
            </a:r>
            <a:r>
              <a:rPr lang="en-US" dirty="0">
                <a:solidFill>
                  <a:schemeClr val="tx1">
                    <a:lumMod val="50000"/>
                    <a:lumOff val="50000"/>
                  </a:schemeClr>
                </a:solidFill>
              </a:rPr>
              <a:t>://learnangular2.com/</a:t>
            </a:r>
          </a:p>
          <a:p>
            <a:pPr marL="0" indent="0">
              <a:buNone/>
            </a:pPr>
            <a:r>
              <a:rPr lang="en-US" dirty="0" smtClean="0">
                <a:solidFill>
                  <a:schemeClr val="tx1"/>
                </a:solidFill>
              </a:rPr>
              <a:t> For more information about architecture:</a:t>
            </a:r>
            <a:endParaRPr lang="en-US" dirty="0">
              <a:solidFill>
                <a:schemeClr val="tx1"/>
              </a:solidFill>
            </a:endParaRPr>
          </a:p>
          <a:p>
            <a:pPr marL="0" indent="0">
              <a:buNone/>
            </a:pPr>
            <a:r>
              <a:rPr lang="en-US" dirty="0" smtClean="0">
                <a:solidFill>
                  <a:schemeClr val="tx1"/>
                </a:solidFill>
              </a:rPr>
              <a:t>	-</a:t>
            </a:r>
            <a:r>
              <a:rPr lang="en-US" dirty="0" smtClean="0">
                <a:solidFill>
                  <a:schemeClr val="tx1">
                    <a:lumMod val="50000"/>
                    <a:lumOff val="50000"/>
                  </a:schemeClr>
                </a:solidFill>
              </a:rPr>
              <a:t> https</a:t>
            </a:r>
            <a:r>
              <a:rPr lang="en-US" dirty="0">
                <a:solidFill>
                  <a:schemeClr val="tx1">
                    <a:lumMod val="50000"/>
                    <a:lumOff val="50000"/>
                  </a:schemeClr>
                </a:solidFill>
              </a:rPr>
              <a:t>://</a:t>
            </a:r>
            <a:r>
              <a:rPr lang="en-US" dirty="0" smtClean="0">
                <a:solidFill>
                  <a:schemeClr val="tx1">
                    <a:lumMod val="50000"/>
                    <a:lumOff val="50000"/>
                  </a:schemeClr>
                </a:solidFill>
              </a:rPr>
              <a:t>angular.io/guide/architecture</a:t>
            </a:r>
          </a:p>
          <a:p>
            <a:pPr marL="0" indent="0">
              <a:buNone/>
            </a:pPr>
            <a:r>
              <a:rPr lang="en-US" dirty="0" smtClean="0">
                <a:solidFill>
                  <a:schemeClr val="tx1"/>
                </a:solidFill>
              </a:rPr>
              <a:t> For Typescript</a:t>
            </a:r>
          </a:p>
          <a:p>
            <a:pPr marL="0" indent="0">
              <a:buNone/>
            </a:pPr>
            <a:r>
              <a:rPr lang="en-US" dirty="0" smtClean="0">
                <a:solidFill>
                  <a:schemeClr val="tx1"/>
                </a:solidFill>
              </a:rPr>
              <a:t>	-</a:t>
            </a:r>
            <a:r>
              <a:rPr lang="en-US" dirty="0" smtClean="0">
                <a:solidFill>
                  <a:schemeClr val="tx1">
                    <a:lumMod val="50000"/>
                    <a:lumOff val="50000"/>
                  </a:schemeClr>
                </a:solidFill>
              </a:rPr>
              <a:t> https</a:t>
            </a:r>
            <a:r>
              <a:rPr lang="en-US" dirty="0">
                <a:solidFill>
                  <a:schemeClr val="tx1">
                    <a:lumMod val="50000"/>
                    <a:lumOff val="50000"/>
                  </a:schemeClr>
                </a:solidFill>
              </a:rPr>
              <a:t>://</a:t>
            </a:r>
            <a:r>
              <a:rPr lang="en-US" dirty="0" smtClean="0">
                <a:solidFill>
                  <a:schemeClr val="tx1">
                    <a:lumMod val="50000"/>
                    <a:lumOff val="50000"/>
                  </a:schemeClr>
                </a:solidFill>
              </a:rPr>
              <a:t>www.learnhowtoprogram.com/javascript/angular-js/typescript- </a:t>
            </a:r>
          </a:p>
          <a:p>
            <a:pPr marL="0" indent="0">
              <a:buNone/>
            </a:pPr>
            <a:r>
              <a:rPr lang="en-US" dirty="0">
                <a:solidFill>
                  <a:schemeClr val="tx1">
                    <a:lumMod val="50000"/>
                    <a:lumOff val="50000"/>
                  </a:schemeClr>
                </a:solidFill>
              </a:rPr>
              <a:t> </a:t>
            </a:r>
            <a:r>
              <a:rPr lang="en-US" dirty="0" smtClean="0">
                <a:solidFill>
                  <a:schemeClr val="tx1">
                    <a:lumMod val="50000"/>
                    <a:lumOff val="50000"/>
                  </a:schemeClr>
                </a:solidFill>
              </a:rPr>
              <a:t>            introduction-and-installation</a:t>
            </a:r>
          </a:p>
        </p:txBody>
      </p:sp>
    </p:spTree>
    <p:extLst>
      <p:ext uri="{BB962C8B-B14F-4D97-AF65-F5344CB8AC3E}">
        <p14:creationId xmlns:p14="http://schemas.microsoft.com/office/powerpoint/2010/main" val="97223976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Angular2</a:t>
            </a:r>
            <a:endParaRPr lang="en-US" dirty="0"/>
          </a:p>
        </p:txBody>
      </p:sp>
      <p:sp>
        <p:nvSpPr>
          <p:cNvPr id="3" name="Content Placeholder 2"/>
          <p:cNvSpPr>
            <a:spLocks noGrp="1"/>
          </p:cNvSpPr>
          <p:nvPr>
            <p:ph idx="1"/>
          </p:nvPr>
        </p:nvSpPr>
        <p:spPr>
          <a:xfrm>
            <a:off x="430209" y="1397369"/>
            <a:ext cx="11373491" cy="4897665"/>
          </a:xfrm>
        </p:spPr>
        <p:txBody>
          <a:bodyPr>
            <a:normAutofit/>
          </a:bodyPr>
          <a:lstStyle/>
          <a:p>
            <a:r>
              <a:rPr lang="en-US" sz="2200" dirty="0" smtClean="0">
                <a:solidFill>
                  <a:schemeClr val="tx1"/>
                </a:solidFill>
              </a:rPr>
              <a:t>Angular2 </a:t>
            </a:r>
            <a:r>
              <a:rPr lang="en-US" sz="2200" dirty="0">
                <a:solidFill>
                  <a:schemeClr val="tx1"/>
                </a:solidFill>
              </a:rPr>
              <a:t>is the most advanced framework for the web</a:t>
            </a:r>
            <a:r>
              <a:rPr lang="en-US" sz="2200" dirty="0" smtClean="0">
                <a:solidFill>
                  <a:schemeClr val="tx1"/>
                </a:solidFill>
              </a:rPr>
              <a:t>.</a:t>
            </a:r>
          </a:p>
          <a:p>
            <a:r>
              <a:rPr lang="en-US" sz="2200" dirty="0">
                <a:solidFill>
                  <a:schemeClr val="tx1"/>
                </a:solidFill>
              </a:rPr>
              <a:t>It empowers developers to build applications that live on the web, mobile, or the desktop.</a:t>
            </a:r>
          </a:p>
          <a:p>
            <a:r>
              <a:rPr lang="en-US" sz="2200" dirty="0">
                <a:solidFill>
                  <a:schemeClr val="tx1"/>
                </a:solidFill>
              </a:rPr>
              <a:t>It aims to simplify both the development and testing of such applications by providing a framework for client-side model–view–controller (MVC) and model–view–view-model (MVVM) architectures, along with components commonly used in rich internet applications. </a:t>
            </a:r>
          </a:p>
          <a:p>
            <a:r>
              <a:rPr lang="en-US" sz="2200" dirty="0" smtClean="0">
                <a:solidFill>
                  <a:schemeClr val="tx1"/>
                </a:solidFill>
              </a:rPr>
              <a:t>Angular2 </a:t>
            </a:r>
            <a:r>
              <a:rPr lang="en-US" sz="2200" dirty="0">
                <a:solidFill>
                  <a:schemeClr val="tx1"/>
                </a:solidFill>
              </a:rPr>
              <a:t>has rebuilt the entire framework in </a:t>
            </a:r>
            <a:r>
              <a:rPr lang="en-US" sz="2200" dirty="0" err="1">
                <a:solidFill>
                  <a:schemeClr val="tx1"/>
                </a:solidFill>
              </a:rPr>
              <a:t>TypeScript</a:t>
            </a:r>
            <a:r>
              <a:rPr lang="en-US" sz="2200" dirty="0">
                <a:solidFill>
                  <a:schemeClr val="tx1"/>
                </a:solidFill>
              </a:rPr>
              <a:t>, </a:t>
            </a:r>
            <a:endParaRPr lang="en-US" sz="2200" dirty="0" smtClean="0">
              <a:solidFill>
                <a:schemeClr val="tx1"/>
              </a:solidFill>
            </a:endParaRPr>
          </a:p>
          <a:p>
            <a:r>
              <a:rPr lang="en-US" sz="2200" dirty="0" smtClean="0">
                <a:solidFill>
                  <a:schemeClr val="tx1"/>
                </a:solidFill>
              </a:rPr>
              <a:t>Angular2 </a:t>
            </a:r>
            <a:r>
              <a:rPr lang="en-US" sz="2200" dirty="0">
                <a:solidFill>
                  <a:schemeClr val="tx1"/>
                </a:solidFill>
              </a:rPr>
              <a:t>combines declarative templates, dependency injection, end to end tooling, and </a:t>
            </a:r>
            <a:r>
              <a:rPr lang="en-US" sz="2200" dirty="0" smtClean="0">
                <a:solidFill>
                  <a:schemeClr val="tx1"/>
                </a:solidFill>
              </a:rPr>
              <a:t>integrated.</a:t>
            </a:r>
          </a:p>
        </p:txBody>
      </p:sp>
    </p:spTree>
    <p:extLst>
      <p:ext uri="{BB962C8B-B14F-4D97-AF65-F5344CB8AC3E}">
        <p14:creationId xmlns:p14="http://schemas.microsoft.com/office/powerpoint/2010/main" val="412959554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Angular2?</a:t>
            </a:r>
            <a:endParaRPr lang="en-US" dirty="0"/>
          </a:p>
        </p:txBody>
      </p:sp>
      <p:sp>
        <p:nvSpPr>
          <p:cNvPr id="3" name="Content Placeholder 2"/>
          <p:cNvSpPr>
            <a:spLocks noGrp="1"/>
          </p:cNvSpPr>
          <p:nvPr>
            <p:ph idx="1"/>
          </p:nvPr>
        </p:nvSpPr>
        <p:spPr>
          <a:xfrm>
            <a:off x="395036" y="1112486"/>
            <a:ext cx="11373491" cy="4897665"/>
          </a:xfrm>
        </p:spPr>
        <p:txBody>
          <a:bodyPr>
            <a:normAutofit/>
          </a:bodyPr>
          <a:lstStyle/>
          <a:p>
            <a:pPr marL="0" indent="0">
              <a:buNone/>
            </a:pPr>
            <a:endParaRPr lang="en-US" sz="2200" dirty="0">
              <a:solidFill>
                <a:schemeClr val="tx1"/>
              </a:solidFill>
            </a:endParaRPr>
          </a:p>
          <a:p>
            <a:r>
              <a:rPr lang="en-US" sz="2200" dirty="0">
                <a:solidFill>
                  <a:schemeClr val="tx1"/>
                </a:solidFill>
              </a:rPr>
              <a:t>It makes mobile apps easier to handle things and improves performance, load time, etc.</a:t>
            </a:r>
          </a:p>
          <a:p>
            <a:r>
              <a:rPr lang="en-US" sz="2200" dirty="0">
                <a:solidFill>
                  <a:schemeClr val="tx1"/>
                </a:solidFill>
              </a:rPr>
              <a:t>Angular2 is component driven. The complexity of the core </a:t>
            </a:r>
            <a:r>
              <a:rPr lang="en-US" sz="2200" dirty="0" err="1">
                <a:solidFill>
                  <a:schemeClr val="tx1"/>
                </a:solidFill>
              </a:rPr>
              <a:t>AngularJS</a:t>
            </a:r>
            <a:r>
              <a:rPr lang="en-US" sz="2200" dirty="0">
                <a:solidFill>
                  <a:schemeClr val="tx1"/>
                </a:solidFill>
              </a:rPr>
              <a:t> will be removed, resulting better performance.</a:t>
            </a:r>
          </a:p>
          <a:p>
            <a:r>
              <a:rPr lang="en-US" sz="2200" dirty="0" smtClean="0">
                <a:solidFill>
                  <a:schemeClr val="tx1"/>
                </a:solidFill>
              </a:rPr>
              <a:t>Angular2 </a:t>
            </a:r>
            <a:r>
              <a:rPr lang="en-US" sz="2200" dirty="0">
                <a:solidFill>
                  <a:schemeClr val="tx1"/>
                </a:solidFill>
              </a:rPr>
              <a:t>targets ES6 and make harder for any hacks or workarounds which ensures the security of the particular business domain.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6368"/>
          <a:stretch/>
        </p:blipFill>
        <p:spPr>
          <a:xfrm>
            <a:off x="5479615" y="3986273"/>
            <a:ext cx="5356707" cy="2496414"/>
          </a:xfrm>
          <a:prstGeom prst="rect">
            <a:avLst/>
          </a:prstGeom>
        </p:spPr>
      </p:pic>
    </p:spTree>
    <p:extLst>
      <p:ext uri="{BB962C8B-B14F-4D97-AF65-F5344CB8AC3E}">
        <p14:creationId xmlns:p14="http://schemas.microsoft.com/office/powerpoint/2010/main" val="237165460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Angular2 Features</a:t>
            </a:r>
            <a:endParaRPr lang="en-US" dirty="0"/>
          </a:p>
        </p:txBody>
      </p:sp>
      <p:sp>
        <p:nvSpPr>
          <p:cNvPr id="3" name="Content Placeholder 2"/>
          <p:cNvSpPr>
            <a:spLocks noGrp="1"/>
          </p:cNvSpPr>
          <p:nvPr>
            <p:ph idx="1"/>
          </p:nvPr>
        </p:nvSpPr>
        <p:spPr>
          <a:xfrm>
            <a:off x="408684" y="1078172"/>
            <a:ext cx="11373491" cy="5807121"/>
          </a:xfrm>
        </p:spPr>
        <p:txBody>
          <a:bodyPr>
            <a:noAutofit/>
          </a:bodyPr>
          <a:lstStyle/>
          <a:p>
            <a:r>
              <a:rPr lang="en-US" sz="2000" b="1" dirty="0"/>
              <a:t>Browser </a:t>
            </a:r>
            <a:r>
              <a:rPr lang="en-US" sz="2000" b="1" dirty="0" err="1" smtClean="0"/>
              <a:t>Compatibilty</a:t>
            </a:r>
            <a:r>
              <a:rPr lang="en-US" sz="2000" dirty="0" smtClean="0"/>
              <a:t>:</a:t>
            </a:r>
          </a:p>
          <a:p>
            <a:pPr marL="0" indent="0">
              <a:buNone/>
            </a:pPr>
            <a:r>
              <a:rPr lang="en-US" sz="2000" dirty="0"/>
              <a:t>	</a:t>
            </a:r>
            <a:r>
              <a:rPr lang="en-US" sz="2000" dirty="0">
                <a:solidFill>
                  <a:schemeClr val="tx1"/>
                </a:solidFill>
              </a:rPr>
              <a:t>- It supports IE 9, 10, 11, Firefox, Chrome, Safari, Android 4.1 &amp; Microsoft Edge.</a:t>
            </a:r>
          </a:p>
          <a:p>
            <a:r>
              <a:rPr lang="en-US" sz="2000" b="1" dirty="0" smtClean="0"/>
              <a:t>Cross platform:</a:t>
            </a:r>
          </a:p>
          <a:p>
            <a:pPr marL="0" indent="0">
              <a:buNone/>
            </a:pPr>
            <a:r>
              <a:rPr lang="en-US" sz="2000" dirty="0" smtClean="0"/>
              <a:t>             </a:t>
            </a:r>
            <a:r>
              <a:rPr lang="en-US" sz="2000" dirty="0">
                <a:solidFill>
                  <a:schemeClr val="tx1"/>
                </a:solidFill>
              </a:rPr>
              <a:t>- It can run on desktop, mobile, Android, </a:t>
            </a:r>
            <a:r>
              <a:rPr lang="en-US" sz="2000" dirty="0" err="1">
                <a:solidFill>
                  <a:schemeClr val="tx1"/>
                </a:solidFill>
              </a:rPr>
              <a:t>iOS</a:t>
            </a:r>
            <a:r>
              <a:rPr lang="en-US" sz="2000" dirty="0">
                <a:solidFill>
                  <a:schemeClr val="tx1"/>
                </a:solidFill>
              </a:rPr>
              <a:t>, etc.</a:t>
            </a:r>
          </a:p>
          <a:p>
            <a:r>
              <a:rPr lang="en-US" sz="2000" b="1" dirty="0" smtClean="0"/>
              <a:t>Development </a:t>
            </a:r>
          </a:p>
          <a:p>
            <a:pPr lvl="1"/>
            <a:r>
              <a:rPr lang="en-US" sz="2000" dirty="0">
                <a:solidFill>
                  <a:schemeClr val="tx1"/>
                </a:solidFill>
              </a:rPr>
              <a:t>It provide full support for CS5, </a:t>
            </a:r>
            <a:r>
              <a:rPr lang="en-US" sz="2000" dirty="0" err="1">
                <a:solidFill>
                  <a:schemeClr val="tx1"/>
                </a:solidFill>
              </a:rPr>
              <a:t>TypeScript</a:t>
            </a:r>
            <a:r>
              <a:rPr lang="en-US" sz="2000" dirty="0">
                <a:solidFill>
                  <a:schemeClr val="tx1"/>
                </a:solidFill>
              </a:rPr>
              <a:t>, Dart, ES6, other languages that compile to JavaScript. </a:t>
            </a:r>
          </a:p>
          <a:p>
            <a:r>
              <a:rPr lang="en-US" sz="2000" b="1" dirty="0" smtClean="0"/>
              <a:t>Mobile Support</a:t>
            </a:r>
          </a:p>
          <a:p>
            <a:pPr lvl="1"/>
            <a:r>
              <a:rPr lang="en-US" sz="2000" dirty="0" smtClean="0">
                <a:solidFill>
                  <a:schemeClr val="tx1"/>
                </a:solidFill>
              </a:rPr>
              <a:t>Angular </a:t>
            </a:r>
            <a:r>
              <a:rPr lang="en-US" sz="2000" dirty="0">
                <a:solidFill>
                  <a:schemeClr val="tx1"/>
                </a:solidFill>
              </a:rPr>
              <a:t>2.0 is </a:t>
            </a:r>
            <a:r>
              <a:rPr lang="en-US" sz="2000" dirty="0" smtClean="0">
                <a:solidFill>
                  <a:schemeClr val="tx1"/>
                </a:solidFill>
              </a:rPr>
              <a:t>mobile </a:t>
            </a:r>
            <a:r>
              <a:rPr lang="en-US" sz="2000" dirty="0">
                <a:solidFill>
                  <a:schemeClr val="tx1"/>
                </a:solidFill>
              </a:rPr>
              <a:t>oriented architecture. There are libraries i.e. Native script which </a:t>
            </a:r>
            <a:r>
              <a:rPr lang="en-US" sz="2000" dirty="0" smtClean="0">
                <a:solidFill>
                  <a:schemeClr val="tx1"/>
                </a:solidFill>
              </a:rPr>
              <a:t>helps mobile </a:t>
            </a:r>
            <a:r>
              <a:rPr lang="en-US" sz="2000" dirty="0">
                <a:solidFill>
                  <a:schemeClr val="tx1"/>
                </a:solidFill>
              </a:rPr>
              <a:t>development </a:t>
            </a:r>
            <a:r>
              <a:rPr lang="en-US" sz="2000" dirty="0" smtClean="0">
                <a:solidFill>
                  <a:schemeClr val="tx1"/>
                </a:solidFill>
              </a:rPr>
              <a:t>fast.</a:t>
            </a:r>
          </a:p>
          <a:p>
            <a:r>
              <a:rPr lang="en-US" sz="2000" b="1" dirty="0" err="1" smtClean="0"/>
              <a:t>TypeScript</a:t>
            </a:r>
            <a:endParaRPr lang="en-US" sz="2000" b="1" dirty="0" smtClean="0"/>
          </a:p>
          <a:p>
            <a:pPr lvl="1"/>
            <a:r>
              <a:rPr lang="en-US" sz="2000" dirty="0" err="1" smtClean="0">
                <a:solidFill>
                  <a:schemeClr val="tx1"/>
                </a:solidFill>
              </a:rPr>
              <a:t>TypeScript</a:t>
            </a:r>
            <a:r>
              <a:rPr lang="en-US" sz="2000" dirty="0" smtClean="0">
                <a:solidFill>
                  <a:schemeClr val="tx1"/>
                </a:solidFill>
              </a:rPr>
              <a:t>(TS</a:t>
            </a:r>
            <a:r>
              <a:rPr lang="en-US" sz="2000" dirty="0">
                <a:solidFill>
                  <a:schemeClr val="tx1"/>
                </a:solidFill>
              </a:rPr>
              <a:t>) is used heavily in Angular 2. Google currently using </a:t>
            </a:r>
            <a:r>
              <a:rPr lang="en-US" sz="2000" dirty="0" smtClean="0">
                <a:solidFill>
                  <a:schemeClr val="tx1"/>
                </a:solidFill>
              </a:rPr>
              <a:t>DART</a:t>
            </a:r>
            <a:r>
              <a:rPr lang="en-US" sz="2000" dirty="0">
                <a:solidFill>
                  <a:schemeClr val="tx1"/>
                </a:solidFill>
              </a:rPr>
              <a:t> for coding. DART or </a:t>
            </a:r>
            <a:r>
              <a:rPr lang="en-US" sz="2000" dirty="0" err="1">
                <a:solidFill>
                  <a:schemeClr val="tx1"/>
                </a:solidFill>
              </a:rPr>
              <a:t>TypeScript</a:t>
            </a:r>
            <a:r>
              <a:rPr lang="en-US" sz="2000" dirty="0">
                <a:solidFill>
                  <a:schemeClr val="tx1"/>
                </a:solidFill>
              </a:rPr>
              <a:t> can be used for Angular </a:t>
            </a:r>
            <a:r>
              <a:rPr lang="en-US" sz="2000" dirty="0" smtClean="0">
                <a:solidFill>
                  <a:schemeClr val="tx1"/>
                </a:solidFill>
              </a:rPr>
              <a:t>2</a:t>
            </a:r>
          </a:p>
          <a:p>
            <a:r>
              <a:rPr lang="en-US" sz="2000" b="1" dirty="0" smtClean="0"/>
              <a:t>No $Scope in Angular2</a:t>
            </a:r>
            <a:br>
              <a:rPr lang="en-US" sz="2000" b="1" dirty="0" smtClean="0"/>
            </a:br>
            <a:r>
              <a:rPr lang="en-US" sz="2000" dirty="0" smtClean="0">
                <a:solidFill>
                  <a:schemeClr val="tx1"/>
                </a:solidFill>
              </a:rPr>
              <a:t>Angular </a:t>
            </a:r>
            <a:r>
              <a:rPr lang="en-US" sz="2000" dirty="0">
                <a:solidFill>
                  <a:schemeClr val="tx1"/>
                </a:solidFill>
              </a:rPr>
              <a:t>2 is not using $scope anymore to glue view and </a:t>
            </a:r>
            <a:r>
              <a:rPr lang="en-US" sz="2000" dirty="0" smtClean="0">
                <a:solidFill>
                  <a:schemeClr val="tx1"/>
                </a:solidFill>
              </a:rPr>
              <a:t>controller</a:t>
            </a:r>
          </a:p>
          <a:p>
            <a:pPr marL="609036" lvl="1" indent="0">
              <a:buNone/>
            </a:pPr>
            <a:endParaRPr lang="en-US" sz="2000" dirty="0"/>
          </a:p>
          <a:p>
            <a:pPr marL="609036" lvl="1" indent="0">
              <a:buNone/>
            </a:pPr>
            <a:r>
              <a:rPr lang="en-US" sz="2000" dirty="0"/>
              <a:t/>
            </a:r>
            <a:br>
              <a:rPr lang="en-US" sz="2000" dirty="0"/>
            </a:br>
            <a:endParaRPr lang="en-US" sz="2000" dirty="0"/>
          </a:p>
        </p:txBody>
      </p:sp>
    </p:spTree>
    <p:extLst>
      <p:ext uri="{BB962C8B-B14F-4D97-AF65-F5344CB8AC3E}">
        <p14:creationId xmlns:p14="http://schemas.microsoft.com/office/powerpoint/2010/main" val="42796288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US" dirty="0"/>
          </a:p>
        </p:txBody>
      </p:sp>
      <p:sp>
        <p:nvSpPr>
          <p:cNvPr id="3" name="Content Placeholder 2"/>
          <p:cNvSpPr>
            <a:spLocks noGrp="1"/>
          </p:cNvSpPr>
          <p:nvPr>
            <p:ph idx="1"/>
          </p:nvPr>
        </p:nvSpPr>
        <p:spPr>
          <a:xfrm>
            <a:off x="408684" y="1037228"/>
            <a:ext cx="11373491" cy="5349921"/>
          </a:xfrm>
        </p:spPr>
        <p:txBody>
          <a:bodyPr>
            <a:normAutofit fontScale="92500" lnSpcReduction="10000"/>
          </a:bodyPr>
          <a:lstStyle/>
          <a:p>
            <a:r>
              <a:rPr lang="en-US" dirty="0">
                <a:solidFill>
                  <a:schemeClr val="tx1"/>
                </a:solidFill>
              </a:rPr>
              <a:t>Typescript is basically a compiled type language with a strongly typed layer in conjunction with JavaScript</a:t>
            </a:r>
            <a:r>
              <a:rPr lang="en-US" dirty="0" smtClean="0">
                <a:solidFill>
                  <a:schemeClr val="tx1"/>
                </a:solidFill>
              </a:rPr>
              <a:t>.</a:t>
            </a:r>
          </a:p>
          <a:p>
            <a:r>
              <a:rPr lang="en-US" dirty="0">
                <a:solidFill>
                  <a:schemeClr val="tx1"/>
                </a:solidFill>
              </a:rPr>
              <a:t>Typescript allows to write a class, interface, and module statements just like in Java or C# which boosts the performance of the web and mobile solution as the code written in Typescript are less inclined to run-time </a:t>
            </a:r>
            <a:r>
              <a:rPr lang="en-US" dirty="0" smtClean="0">
                <a:solidFill>
                  <a:schemeClr val="tx1"/>
                </a:solidFill>
              </a:rPr>
              <a:t>errors</a:t>
            </a:r>
            <a:r>
              <a:rPr lang="en-US" dirty="0">
                <a:solidFill>
                  <a:schemeClr val="tx1"/>
                </a:solidFill>
              </a:rPr>
              <a:t>. </a:t>
            </a:r>
            <a:endParaRPr lang="en-US" dirty="0" smtClean="0">
              <a:solidFill>
                <a:schemeClr val="tx1"/>
              </a:solidFill>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a:solidFill>
                  <a:schemeClr val="tx1"/>
                </a:solidFill>
              </a:rPr>
              <a:t>For </a:t>
            </a:r>
            <a:r>
              <a:rPr lang="en-US" dirty="0" smtClean="0">
                <a:solidFill>
                  <a:schemeClr val="tx1"/>
                </a:solidFill>
              </a:rPr>
              <a:t>more about Typescript</a:t>
            </a:r>
            <a:endParaRPr lang="en-US" dirty="0">
              <a:solidFill>
                <a:schemeClr val="tx1"/>
              </a:solidFill>
            </a:endParaRPr>
          </a:p>
          <a:p>
            <a:pPr marL="0" indent="0">
              <a:buNone/>
            </a:pPr>
            <a:r>
              <a:rPr lang="en-US" dirty="0">
                <a:solidFill>
                  <a:schemeClr val="tx1"/>
                </a:solidFill>
              </a:rPr>
              <a:t>	-</a:t>
            </a:r>
            <a:r>
              <a:rPr lang="en-US" dirty="0">
                <a:solidFill>
                  <a:schemeClr val="tx1">
                    <a:lumMod val="50000"/>
                    <a:lumOff val="50000"/>
                  </a:schemeClr>
                </a:solidFill>
              </a:rPr>
              <a:t> https://www.learnhowtoprogram.com/javascript/angular-js/typescript- </a:t>
            </a:r>
          </a:p>
          <a:p>
            <a:pPr marL="0" indent="0">
              <a:buNone/>
            </a:pPr>
            <a:r>
              <a:rPr lang="en-US" dirty="0">
                <a:solidFill>
                  <a:schemeClr val="tx1">
                    <a:lumMod val="50000"/>
                    <a:lumOff val="50000"/>
                  </a:schemeClr>
                </a:solidFill>
              </a:rPr>
              <a:t>             introduction-and-installation</a:t>
            </a:r>
          </a:p>
          <a:p>
            <a:endParaRPr lang="en-US" dirty="0"/>
          </a:p>
        </p:txBody>
      </p:sp>
      <p:sp>
        <p:nvSpPr>
          <p:cNvPr id="5" name="TextBox 4"/>
          <p:cNvSpPr txBox="1"/>
          <p:nvPr/>
        </p:nvSpPr>
        <p:spPr>
          <a:xfrm>
            <a:off x="1856096" y="2904881"/>
            <a:ext cx="6864823" cy="923330"/>
          </a:xfrm>
          <a:prstGeom prst="rect">
            <a:avLst/>
          </a:prstGeom>
          <a:solidFill>
            <a:srgbClr val="E395DF"/>
          </a:solidFill>
          <a:ln w="28575">
            <a:solidFill>
              <a:schemeClr val="tx1"/>
            </a:solidFill>
          </a:ln>
        </p:spPr>
        <p:txBody>
          <a:bodyPr wrap="square" rtlCol="0">
            <a:spAutoFit/>
          </a:bodyPr>
          <a:lstStyle/>
          <a:p>
            <a:r>
              <a:rPr lang="en-US" b="1" dirty="0" err="1" smtClean="0">
                <a:solidFill>
                  <a:srgbClr val="FF0000"/>
                </a:solidFill>
              </a:rPr>
              <a:t>TypeScript</a:t>
            </a:r>
            <a:r>
              <a:rPr lang="en-US" b="1" dirty="0" smtClean="0">
                <a:solidFill>
                  <a:srgbClr val="FF0000"/>
                </a:solidFill>
              </a:rPr>
              <a:t> code:</a:t>
            </a:r>
          </a:p>
          <a:p>
            <a:r>
              <a:rPr lang="en-US" b="1" dirty="0" err="1" smtClean="0">
                <a:latin typeface="Courier New" panose="02070309020205020404" pitchFamily="49" charset="0"/>
                <a:cs typeface="Courier New" panose="02070309020205020404" pitchFamily="49" charset="0"/>
              </a:rPr>
              <a:t>var</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message:string</a:t>
            </a:r>
            <a:r>
              <a:rPr lang="en-US" b="1" dirty="0" smtClean="0">
                <a:latin typeface="Courier New" panose="02070309020205020404" pitchFamily="49" charset="0"/>
                <a:cs typeface="Courier New" panose="02070309020205020404" pitchFamily="49" charset="0"/>
              </a:rPr>
              <a:t> =“Hello World”</a:t>
            </a:r>
          </a:p>
          <a:p>
            <a:r>
              <a:rPr lang="en-US" b="1" dirty="0" smtClean="0">
                <a:latin typeface="Courier New" panose="02070309020205020404" pitchFamily="49" charset="0"/>
                <a:cs typeface="Courier New" panose="02070309020205020404" pitchFamily="49" charset="0"/>
              </a:rPr>
              <a:t>Console.log(“message”)</a:t>
            </a:r>
            <a:endParaRPr lang="en-US" b="1" dirty="0">
              <a:latin typeface="Courier New" panose="02070309020205020404" pitchFamily="49" charset="0"/>
              <a:cs typeface="Courier New" panose="02070309020205020404" pitchFamily="49" charset="0"/>
            </a:endParaRPr>
          </a:p>
        </p:txBody>
      </p:sp>
      <p:sp>
        <p:nvSpPr>
          <p:cNvPr id="9" name="TextBox 8"/>
          <p:cNvSpPr txBox="1"/>
          <p:nvPr/>
        </p:nvSpPr>
        <p:spPr>
          <a:xfrm>
            <a:off x="1856095" y="4151650"/>
            <a:ext cx="6864824" cy="923330"/>
          </a:xfrm>
          <a:prstGeom prst="rect">
            <a:avLst/>
          </a:prstGeom>
          <a:solidFill>
            <a:srgbClr val="E395DF"/>
          </a:solidFill>
          <a:ln w="28575">
            <a:solidFill>
              <a:schemeClr val="tx1"/>
            </a:solidFill>
          </a:ln>
        </p:spPr>
        <p:txBody>
          <a:bodyPr wrap="square" rtlCol="0">
            <a:spAutoFit/>
          </a:bodyPr>
          <a:lstStyle/>
          <a:p>
            <a:r>
              <a:rPr lang="en-US" b="1" dirty="0" smtClean="0">
                <a:solidFill>
                  <a:srgbClr val="FF0000"/>
                </a:solidFill>
              </a:rPr>
              <a:t>Compiled JavaScript Code:</a:t>
            </a:r>
          </a:p>
          <a:p>
            <a:r>
              <a:rPr lang="en-US" b="1" dirty="0" err="1" smtClean="0">
                <a:latin typeface="Courier New" panose="02070309020205020404" pitchFamily="49" charset="0"/>
                <a:cs typeface="Courier New" panose="02070309020205020404" pitchFamily="49" charset="0"/>
              </a:rPr>
              <a:t>var</a:t>
            </a:r>
            <a:r>
              <a:rPr lang="en-US" b="1" dirty="0" smtClean="0">
                <a:latin typeface="Courier New" panose="02070309020205020404" pitchFamily="49" charset="0"/>
                <a:cs typeface="Courier New" panose="02070309020205020404" pitchFamily="49" charset="0"/>
              </a:rPr>
              <a:t> message =“Hello World”</a:t>
            </a:r>
          </a:p>
          <a:p>
            <a:r>
              <a:rPr lang="en-US" b="1" dirty="0" smtClean="0">
                <a:latin typeface="Courier New" panose="02070309020205020404" pitchFamily="49" charset="0"/>
                <a:cs typeface="Courier New" panose="02070309020205020404" pitchFamily="49" charset="0"/>
              </a:rPr>
              <a:t>Console.log(“message”)</a:t>
            </a:r>
            <a:endParaRPr lang="en-US" b="1" dirty="0">
              <a:latin typeface="Courier New" panose="02070309020205020404" pitchFamily="49" charset="0"/>
              <a:cs typeface="Courier New" panose="02070309020205020404" pitchFamily="49" charset="0"/>
            </a:endParaRPr>
          </a:p>
        </p:txBody>
      </p:sp>
      <p:sp>
        <p:nvSpPr>
          <p:cNvPr id="10" name="TextBox 9"/>
          <p:cNvSpPr txBox="1"/>
          <p:nvPr/>
        </p:nvSpPr>
        <p:spPr>
          <a:xfrm>
            <a:off x="8982595" y="3181879"/>
            <a:ext cx="2652243" cy="646331"/>
          </a:xfrm>
          <a:prstGeom prst="rect">
            <a:avLst/>
          </a:prstGeom>
          <a:noFill/>
        </p:spPr>
        <p:txBody>
          <a:bodyPr wrap="square" rtlCol="0">
            <a:spAutoFit/>
          </a:bodyPr>
          <a:lstStyle/>
          <a:p>
            <a:r>
              <a:rPr lang="en-US" dirty="0" smtClean="0"/>
              <a:t>Typescript saved with the extension .</a:t>
            </a:r>
            <a:r>
              <a:rPr lang="en-US" dirty="0" err="1" smtClean="0"/>
              <a:t>ts</a:t>
            </a:r>
            <a:r>
              <a:rPr lang="en-US" dirty="0" smtClean="0"/>
              <a:t> </a:t>
            </a:r>
            <a:endParaRPr lang="en-US" dirty="0"/>
          </a:p>
        </p:txBody>
      </p:sp>
      <p:sp>
        <p:nvSpPr>
          <p:cNvPr id="11" name="TextBox 10"/>
          <p:cNvSpPr txBox="1"/>
          <p:nvPr/>
        </p:nvSpPr>
        <p:spPr>
          <a:xfrm>
            <a:off x="9058794" y="4278524"/>
            <a:ext cx="2499843" cy="646331"/>
          </a:xfrm>
          <a:prstGeom prst="rect">
            <a:avLst/>
          </a:prstGeom>
          <a:noFill/>
        </p:spPr>
        <p:txBody>
          <a:bodyPr wrap="square" rtlCol="0">
            <a:spAutoFit/>
          </a:bodyPr>
          <a:lstStyle/>
          <a:p>
            <a:r>
              <a:rPr lang="en-US" dirty="0" smtClean="0"/>
              <a:t>The file is compiled to Test.js</a:t>
            </a:r>
            <a:endParaRPr lang="en-US" dirty="0"/>
          </a:p>
        </p:txBody>
      </p:sp>
    </p:spTree>
    <p:extLst>
      <p:ext uri="{BB962C8B-B14F-4D97-AF65-F5344CB8AC3E}">
        <p14:creationId xmlns:p14="http://schemas.microsoft.com/office/powerpoint/2010/main" val="347637924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Angular2 Architecture</a:t>
            </a:r>
            <a:endParaRPr lang="en-US" dirty="0"/>
          </a:p>
        </p:txBody>
      </p:sp>
      <p:sp>
        <p:nvSpPr>
          <p:cNvPr id="3" name="Content Placeholder 2"/>
          <p:cNvSpPr>
            <a:spLocks noGrp="1"/>
          </p:cNvSpPr>
          <p:nvPr>
            <p:ph idx="1"/>
          </p:nvPr>
        </p:nvSpPr>
        <p:spPr>
          <a:xfrm>
            <a:off x="408684" y="928047"/>
            <a:ext cx="11373491" cy="5759355"/>
          </a:xfrm>
        </p:spPr>
        <p:txBody>
          <a:bodyPr>
            <a:normAutofit/>
          </a:bodyPr>
          <a:lstStyle/>
          <a:p>
            <a:r>
              <a:rPr lang="en-US" dirty="0" smtClean="0">
                <a:solidFill>
                  <a:schemeClr val="tx1"/>
                </a:solidFill>
              </a:rPr>
              <a:t>The </a:t>
            </a:r>
            <a:r>
              <a:rPr lang="en-US" dirty="0">
                <a:solidFill>
                  <a:schemeClr val="tx1"/>
                </a:solidFill>
              </a:rPr>
              <a:t>major 8 blocks of </a:t>
            </a:r>
            <a:r>
              <a:rPr lang="en-US" dirty="0" smtClean="0">
                <a:solidFill>
                  <a:schemeClr val="tx1"/>
                </a:solidFill>
              </a:rPr>
              <a:t>Angular2 </a:t>
            </a:r>
            <a:r>
              <a:rPr lang="en-US" dirty="0">
                <a:solidFill>
                  <a:schemeClr val="tx1"/>
                </a:solidFill>
              </a:rPr>
              <a:t>architecture</a:t>
            </a:r>
            <a:r>
              <a:rPr lang="en-US" dirty="0" smtClean="0">
                <a:solidFill>
                  <a:schemeClr val="tx1"/>
                </a:solidFill>
              </a:rPr>
              <a:t>:</a:t>
            </a:r>
          </a:p>
          <a:p>
            <a:endParaRPr lang="en-US" dirty="0">
              <a:solidFill>
                <a:schemeClr val="tx1"/>
              </a:solidFill>
            </a:endParaRPr>
          </a:p>
          <a:p>
            <a:endParaRPr lang="en-US" dirty="0"/>
          </a:p>
        </p:txBody>
      </p:sp>
      <p:sp>
        <p:nvSpPr>
          <p:cNvPr id="41" name="Rectangle 40"/>
          <p:cNvSpPr/>
          <p:nvPr/>
        </p:nvSpPr>
        <p:spPr bwMode="auto">
          <a:xfrm>
            <a:off x="4060481" y="1529952"/>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Module</a:t>
            </a:r>
          </a:p>
        </p:txBody>
      </p:sp>
      <p:sp>
        <p:nvSpPr>
          <p:cNvPr id="43" name="Rectangle 42"/>
          <p:cNvSpPr/>
          <p:nvPr/>
        </p:nvSpPr>
        <p:spPr bwMode="auto">
          <a:xfrm>
            <a:off x="4083431" y="5259413"/>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Services</a:t>
            </a:r>
          </a:p>
        </p:txBody>
      </p:sp>
      <p:sp>
        <p:nvSpPr>
          <p:cNvPr id="44" name="Rectangle 43"/>
          <p:cNvSpPr/>
          <p:nvPr/>
        </p:nvSpPr>
        <p:spPr bwMode="auto">
          <a:xfrm>
            <a:off x="4091959" y="5875837"/>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Dependency Injection</a:t>
            </a:r>
          </a:p>
        </p:txBody>
      </p:sp>
      <p:sp>
        <p:nvSpPr>
          <p:cNvPr id="45" name="Oval 44"/>
          <p:cNvSpPr/>
          <p:nvPr/>
        </p:nvSpPr>
        <p:spPr bwMode="auto">
          <a:xfrm>
            <a:off x="3126883" y="1547044"/>
            <a:ext cx="933598"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46" name="Rectangle 45"/>
          <p:cNvSpPr/>
          <p:nvPr/>
        </p:nvSpPr>
        <p:spPr bwMode="auto">
          <a:xfrm>
            <a:off x="4060481" y="2160680"/>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Component</a:t>
            </a:r>
          </a:p>
        </p:txBody>
      </p:sp>
      <p:sp>
        <p:nvSpPr>
          <p:cNvPr id="49" name="Rectangle 48"/>
          <p:cNvSpPr/>
          <p:nvPr/>
        </p:nvSpPr>
        <p:spPr bwMode="auto">
          <a:xfrm>
            <a:off x="4060481" y="2770280"/>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Template</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51" name="Rectangle 50"/>
          <p:cNvSpPr/>
          <p:nvPr/>
        </p:nvSpPr>
        <p:spPr bwMode="auto">
          <a:xfrm>
            <a:off x="4091959" y="3399946"/>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Metadata</a:t>
            </a:r>
          </a:p>
        </p:txBody>
      </p:sp>
      <p:sp>
        <p:nvSpPr>
          <p:cNvPr id="53" name="Rectangle 52"/>
          <p:cNvSpPr/>
          <p:nvPr/>
        </p:nvSpPr>
        <p:spPr bwMode="auto">
          <a:xfrm>
            <a:off x="4091959" y="4042208"/>
            <a:ext cx="3425588" cy="491319"/>
          </a:xfrm>
          <a:prstGeom prst="rect">
            <a:avLst/>
          </a:prstGeom>
          <a:solidFill>
            <a:schemeClr val="tx1">
              <a:lumMod val="25000"/>
              <a:lumOff val="75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Data Binding</a:t>
            </a:r>
          </a:p>
        </p:txBody>
      </p:sp>
      <p:sp>
        <p:nvSpPr>
          <p:cNvPr id="55" name="Rectangle 54"/>
          <p:cNvSpPr/>
          <p:nvPr/>
        </p:nvSpPr>
        <p:spPr bwMode="auto">
          <a:xfrm>
            <a:off x="4060481" y="4633758"/>
            <a:ext cx="3425588" cy="491319"/>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Directive</a:t>
            </a:r>
          </a:p>
        </p:txBody>
      </p:sp>
      <p:sp>
        <p:nvSpPr>
          <p:cNvPr id="57" name="Oval 56"/>
          <p:cNvSpPr/>
          <p:nvPr/>
        </p:nvSpPr>
        <p:spPr bwMode="auto">
          <a:xfrm>
            <a:off x="3126883" y="2148544"/>
            <a:ext cx="879551"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58" name="Oval 57"/>
          <p:cNvSpPr/>
          <p:nvPr/>
        </p:nvSpPr>
        <p:spPr bwMode="auto">
          <a:xfrm>
            <a:off x="3113236" y="2792263"/>
            <a:ext cx="894200"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59" name="Oval 58"/>
          <p:cNvSpPr/>
          <p:nvPr/>
        </p:nvSpPr>
        <p:spPr bwMode="auto">
          <a:xfrm>
            <a:off x="3126883" y="3435982"/>
            <a:ext cx="902297"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0" name="Oval 59"/>
          <p:cNvSpPr/>
          <p:nvPr/>
        </p:nvSpPr>
        <p:spPr bwMode="auto">
          <a:xfrm>
            <a:off x="3148628" y="4091689"/>
            <a:ext cx="894200"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1" name="Oval 60"/>
          <p:cNvSpPr/>
          <p:nvPr/>
        </p:nvSpPr>
        <p:spPr bwMode="auto">
          <a:xfrm>
            <a:off x="3139258" y="4657595"/>
            <a:ext cx="894200"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2" name="Oval 61"/>
          <p:cNvSpPr/>
          <p:nvPr/>
        </p:nvSpPr>
        <p:spPr bwMode="auto">
          <a:xfrm>
            <a:off x="3126883" y="5271231"/>
            <a:ext cx="943698" cy="491319"/>
          </a:xfrm>
          <a:prstGeom prst="ellipse">
            <a:avLst/>
          </a:prstGeom>
          <a:solidFill>
            <a:schemeClr val="tx1">
              <a:lumMod val="90000"/>
              <a:lumOff val="1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3" name="Oval 62"/>
          <p:cNvSpPr/>
          <p:nvPr/>
        </p:nvSpPr>
        <p:spPr bwMode="auto">
          <a:xfrm>
            <a:off x="3126883" y="5875837"/>
            <a:ext cx="943698" cy="491319"/>
          </a:xfrm>
          <a:prstGeom prst="ellipse">
            <a:avLst/>
          </a:prstGeom>
          <a:solidFill>
            <a:schemeClr val="bg1">
              <a:lumMod val="50000"/>
            </a:schemeClr>
          </a:solidFill>
          <a:ln w="28575" cap="flat" cmpd="sng" algn="ctr">
            <a:solidFill>
              <a:schemeClr val="tx1"/>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endParaRPr lang="en-US" sz="900" b="1" dirty="0" smtClean="0">
              <a:latin typeface="Arial" pitchFamily="34" charset="0"/>
              <a:ea typeface="ＭＳ Ｐゴシック"/>
              <a:cs typeface="ＭＳ Ｐゴシック"/>
            </a:endParaRPr>
          </a:p>
          <a:p>
            <a:pPr marL="0" marR="0" indent="0" algn="l" defTabSz="914400" rtl="0" eaLnBrk="0" fontAlgn="base" latinLnBrk="0" hangingPunct="0">
              <a:lnSpc>
                <a:spcPct val="100000"/>
              </a:lnSpc>
              <a:spcBef>
                <a:spcPct val="0"/>
              </a:spcBef>
              <a:spcAft>
                <a:spcPct val="0"/>
              </a:spcAft>
              <a:buClrTx/>
              <a:buSzTx/>
              <a:buFontTx/>
              <a:buNone/>
              <a:tabLst/>
            </a:pPr>
            <a:r>
              <a:rPr lang="en-US" sz="900" b="1" dirty="0">
                <a:latin typeface="Arial" pitchFamily="34" charset="0"/>
                <a:ea typeface="ＭＳ Ｐゴシック"/>
                <a:cs typeface="ＭＳ Ｐゴシック"/>
              </a:rPr>
              <a:t> </a:t>
            </a:r>
            <a:r>
              <a:rPr lang="en-US" sz="900" b="1" dirty="0" smtClean="0">
                <a:latin typeface="Arial" pitchFamily="34" charset="0"/>
                <a:ea typeface="ＭＳ Ｐゴシック"/>
                <a:cs typeface="ＭＳ Ｐゴシック"/>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ＭＳ Ｐゴシック"/>
                <a:cs typeface="ＭＳ Ｐゴシック"/>
              </a:rPr>
              <a:t>       </a:t>
            </a:r>
          </a:p>
        </p:txBody>
      </p:sp>
      <p:sp>
        <p:nvSpPr>
          <p:cNvPr id="66" name="Up-Down Arrow 65"/>
          <p:cNvSpPr/>
          <p:nvPr/>
        </p:nvSpPr>
        <p:spPr bwMode="auto">
          <a:xfrm>
            <a:off x="3921231" y="1265572"/>
            <a:ext cx="197432" cy="5323457"/>
          </a:xfrm>
          <a:prstGeom prst="upDown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54190443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163A7C67960D459857136DA7ADCE54" ma:contentTypeVersion="0" ma:contentTypeDescription="Create a new document." ma:contentTypeScope="" ma:versionID="bd1aa26a8e8a2127e746cd1e0316c9b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2427474e-60f8-4f75-abfc-98841d67cf98" ContentTypeId="0x01"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6C7828-5AFA-4E4A-B837-710D235A0412}"/>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CB4E8211-D4F5-40A3-82D3-FB9BD6AA017E}"/>
</file>

<file path=customXml/itemProps4.xml><?xml version="1.0" encoding="utf-8"?>
<ds:datastoreItem xmlns:ds="http://schemas.openxmlformats.org/officeDocument/2006/customXml" ds:itemID="{1590D1E7-2A80-490F-937A-F1E57FE1C728}"/>
</file>

<file path=docProps/app.xml><?xml version="1.0" encoding="utf-8"?>
<Properties xmlns="http://schemas.openxmlformats.org/officeDocument/2006/extended-properties" xmlns:vt="http://schemas.openxmlformats.org/officeDocument/2006/docPropsVTypes">
  <Template>Q3 2014 Board Meeting v4 November 2 2014</Template>
  <TotalTime>11816</TotalTime>
  <Words>1329</Words>
  <Application>Microsoft Office PowerPoint</Application>
  <PresentationFormat>Widescreen</PresentationFormat>
  <Paragraphs>413</Paragraphs>
  <Slides>38</Slides>
  <Notes>1</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51" baseType="lpstr">
      <vt:lpstr>ＭＳ Ｐゴシック</vt:lpstr>
      <vt:lpstr>Arial</vt:lpstr>
      <vt:lpstr>Brush Script Std</vt:lpstr>
      <vt:lpstr>Calibri</vt:lpstr>
      <vt:lpstr>Courier New</vt:lpstr>
      <vt:lpstr>Helvetica Condensed</vt:lpstr>
      <vt:lpstr>HelveticaNeue Condensed</vt:lpstr>
      <vt:lpstr>Roboto</vt:lpstr>
      <vt:lpstr>Times</vt:lpstr>
      <vt:lpstr>Times New Roman</vt:lpstr>
      <vt:lpstr>Blank Presentation</vt:lpstr>
      <vt:lpstr>Document</vt:lpstr>
      <vt:lpstr>Packager Shell Object</vt:lpstr>
      <vt:lpstr>Angular2</vt:lpstr>
      <vt:lpstr>Course Objective</vt:lpstr>
      <vt:lpstr>Session Plan</vt:lpstr>
      <vt:lpstr>References</vt:lpstr>
      <vt:lpstr>Introduction to Angular2</vt:lpstr>
      <vt:lpstr>Why Angular2?</vt:lpstr>
      <vt:lpstr>Angular2 Features</vt:lpstr>
      <vt:lpstr>Typescript</vt:lpstr>
      <vt:lpstr>Angular2 Architecture</vt:lpstr>
      <vt:lpstr>Angular2 Architecture</vt:lpstr>
      <vt:lpstr>Module    </vt:lpstr>
      <vt:lpstr>Module (cont..)</vt:lpstr>
      <vt:lpstr>Module (cont.)</vt:lpstr>
      <vt:lpstr>NgModule</vt:lpstr>
      <vt:lpstr>Module (cont.)</vt:lpstr>
      <vt:lpstr>Component </vt:lpstr>
      <vt:lpstr>Component (cont..)</vt:lpstr>
      <vt:lpstr>Component (cont.)</vt:lpstr>
      <vt:lpstr>Component (Cont..)</vt:lpstr>
      <vt:lpstr>Template</vt:lpstr>
      <vt:lpstr>Template (Cont..)</vt:lpstr>
      <vt:lpstr>Directive </vt:lpstr>
      <vt:lpstr>Metadata</vt:lpstr>
      <vt:lpstr>Metadata (cont..)</vt:lpstr>
      <vt:lpstr>Data Binding</vt:lpstr>
      <vt:lpstr>Data Binding (Cont..)</vt:lpstr>
      <vt:lpstr>Data Binding (Cont..)</vt:lpstr>
      <vt:lpstr>Data Binding (Cont..)</vt:lpstr>
      <vt:lpstr>Getting Started</vt:lpstr>
      <vt:lpstr>Demos</vt:lpstr>
      <vt:lpstr>Using Pipes</vt:lpstr>
      <vt:lpstr>Services</vt:lpstr>
      <vt:lpstr>Services (Cont..)</vt:lpstr>
      <vt:lpstr>Dependency Injection</vt:lpstr>
      <vt:lpstr>Dependency Injection (Cont..)</vt:lpstr>
      <vt:lpstr>Dependency Injection (Cont..)</vt:lpstr>
      <vt:lpstr>Routers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Jamuna Rani</dc:creator>
  <cp:lastModifiedBy>Jamuna rani Kanniah chandran</cp:lastModifiedBy>
  <cp:revision>778</cp:revision>
  <dcterms:created xsi:type="dcterms:W3CDTF">2014-11-02T05:32:32Z</dcterms:created>
  <dcterms:modified xsi:type="dcterms:W3CDTF">2017-10-17T05:54:21Z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0x01010067163A7C67960D459857136DA7ADCE54</vt:lpwstr>
  </property>
</Properties>
</file>