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2" r:id="rId6"/>
    <p:sldId id="293" r:id="rId7"/>
    <p:sldId id="301" r:id="rId8"/>
    <p:sldId id="294" r:id="rId9"/>
    <p:sldId id="302" r:id="rId10"/>
    <p:sldId id="306" r:id="rId11"/>
    <p:sldId id="307" r:id="rId12"/>
    <p:sldId id="296" r:id="rId13"/>
    <p:sldId id="297" r:id="rId14"/>
    <p:sldId id="298" r:id="rId15"/>
    <p:sldId id="299" r:id="rId16"/>
    <p:sldId id="30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3910" autoAdjust="0"/>
  </p:normalViewPr>
  <p:slideViewPr>
    <p:cSldViewPr snapToGrid="0">
      <p:cViewPr varScale="1">
        <p:scale>
          <a:sx n="74" d="100"/>
          <a:sy n="74" d="100"/>
        </p:scale>
        <p:origin x="4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Directories  of Tomcat :</a:t>
            </a:r>
          </a:p>
          <a:p>
            <a:r>
              <a:rPr lang="en-US" dirty="0" smtClean="0"/>
              <a:t>bin: Tomcat's binaries and startup scripts.</a:t>
            </a:r>
          </a:p>
          <a:p>
            <a:r>
              <a:rPr lang="en-US" dirty="0" smtClean="0"/>
              <a:t>conf: global configuration applicable to all the webapps. The default installation provides:</a:t>
            </a:r>
          </a:p>
          <a:p>
            <a:r>
              <a:rPr lang="en-US" dirty="0" smtClean="0"/>
              <a:t>One Policy File: </a:t>
            </a:r>
            <a:r>
              <a:rPr lang="en-US" dirty="0" err="1" smtClean="0"/>
              <a:t>catalina.policy</a:t>
            </a:r>
            <a:r>
              <a:rPr lang="en-US" dirty="0" smtClean="0"/>
              <a:t> for specifying security policy.</a:t>
            </a:r>
          </a:p>
          <a:p>
            <a:r>
              <a:rPr lang="en-US" dirty="0" smtClean="0"/>
              <a:t>Two Properties Files: </a:t>
            </a:r>
            <a:r>
              <a:rPr lang="en-US" dirty="0" err="1" smtClean="0"/>
              <a:t>catalina.properties</a:t>
            </a:r>
            <a:r>
              <a:rPr lang="en-US" dirty="0" smtClean="0"/>
              <a:t> and </a:t>
            </a:r>
            <a:r>
              <a:rPr lang="en-US" dirty="0" err="1" smtClean="0"/>
              <a:t>logging.properties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Four Configuration XML Files: server.xml (Tomcat main configuration file), web.xml (global web application deployment descriptors), context.xml (global Tomcat-specific configuration options) and tomcat-users.xml (a database of user, password and role for authentication and access control).</a:t>
            </a:r>
          </a:p>
          <a:p>
            <a:r>
              <a:rPr lang="en-US" dirty="0" smtClean="0"/>
              <a:t>The conf also contain a sub-directory for each engine, e.g., Catalina, which in turn contains a sub-sub-directory for each of its hosts, e.g., localhost. You can place the host-specific context information (similar to context.xml, but named as webapp.xml for each webapp under the host).</a:t>
            </a:r>
          </a:p>
          <a:p>
            <a:r>
              <a:rPr lang="en-US" dirty="0" smtClean="0"/>
              <a:t>lib: Keeps the JAR-file that are available to all webapps. The default installation include servlet-api.jar (Servlet), jasper.jar (JSP) and jasper-el.jar (EL). You may also keep the JAR files of external package here, such as MySQL JDBC driver (mysql-connector-java-5.1.{xx}-bin.jar) and JSTL (jstl.jar and standard.jar).</a:t>
            </a:r>
          </a:p>
          <a:p>
            <a:r>
              <a:rPr lang="en-US" dirty="0" smtClean="0"/>
              <a:t>logs: contains the engine </a:t>
            </a:r>
            <a:r>
              <a:rPr lang="en-US" dirty="0" err="1" smtClean="0"/>
              <a:t>logfile</a:t>
            </a:r>
            <a:r>
              <a:rPr lang="en-US" dirty="0" smtClean="0"/>
              <a:t> Catalina.{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}.log, host </a:t>
            </a:r>
            <a:r>
              <a:rPr lang="en-US" dirty="0" err="1" smtClean="0"/>
              <a:t>logfile</a:t>
            </a:r>
            <a:r>
              <a:rPr lang="en-US" dirty="0" smtClean="0"/>
              <a:t> localhost.{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}.log, and other application </a:t>
            </a:r>
            <a:r>
              <a:rPr lang="en-US" dirty="0" err="1" smtClean="0"/>
              <a:t>logfiles</a:t>
            </a:r>
            <a:r>
              <a:rPr lang="en-US" dirty="0" smtClean="0"/>
              <a:t> such as manger and host-manager. The access log (created by the </a:t>
            </a:r>
            <a:r>
              <a:rPr lang="en-US" dirty="0" err="1" smtClean="0"/>
              <a:t>AccessLogValve</a:t>
            </a:r>
            <a:r>
              <a:rPr lang="en-US" dirty="0" smtClean="0"/>
              <a:t>) is also kept here.</a:t>
            </a:r>
          </a:p>
          <a:p>
            <a:r>
              <a:rPr lang="en-US" dirty="0" smtClean="0"/>
              <a:t>webapps: the default </a:t>
            </a:r>
            <a:r>
              <a:rPr lang="en-US" dirty="0" err="1" smtClean="0"/>
              <a:t>appBase</a:t>
            </a:r>
            <a:r>
              <a:rPr lang="en-US" dirty="0" smtClean="0"/>
              <a:t> - web applications base directory of the host localhost.</a:t>
            </a:r>
          </a:p>
          <a:p>
            <a:r>
              <a:rPr lang="en-US" dirty="0" smtClean="0"/>
              <a:t>work: contains the translated servlet source files and classes of JSP/JSF. Organized in hierarchy of engine name (Catalina), host name (localhost), webapp name, followed by the Java classes package structure.</a:t>
            </a:r>
          </a:p>
          <a:p>
            <a:r>
              <a:rPr lang="en-US" dirty="0" smtClean="0"/>
              <a:t>temp: temporary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4478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6520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8EF267-B845-432E-894B-4EDC7B740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9912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6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smtClean="0"/>
              <a:t>Apache 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10401914" cy="609599"/>
          </a:xfrm>
        </p:spPr>
        <p:txBody>
          <a:bodyPr>
            <a:normAutofit/>
          </a:bodyPr>
          <a:lstStyle/>
          <a:p>
            <a:r>
              <a:rPr lang="en-US" dirty="0"/>
              <a:t>Web Application Deployment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"web.xml" contains the deployment descriptors. 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two sets of web.xml:</a:t>
            </a:r>
          </a:p>
          <a:p>
            <a:pPr>
              <a:lnSpc>
                <a:spcPct val="200000"/>
              </a:lnSpc>
            </a:pPr>
            <a:r>
              <a:rPr lang="en-US" dirty="0"/>
              <a:t>&lt;CATALINA_HOME&gt;\conf\web.xml: applicable to ALL webapps.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ContextRoot \</a:t>
            </a:r>
            <a:r>
              <a:rPr lang="en-US" dirty="0"/>
              <a:t>WEB-INF\web.xml: applicable to the specific web context. </a:t>
            </a:r>
          </a:p>
        </p:txBody>
      </p:sp>
    </p:spTree>
    <p:extLst>
      <p:ext uri="{BB962C8B-B14F-4D97-AF65-F5344CB8AC3E}">
        <p14:creationId xmlns:p14="http://schemas.microsoft.com/office/powerpoint/2010/main" val="1504891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Tomcat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 "manager" webapp allows you to deploy a new web application and  start, stop, reload or un-deploy an existing one, without having to shut down and restart the </a:t>
            </a:r>
            <a:r>
              <a:rPr lang="en-US" dirty="0" smtClean="0"/>
              <a:t>server</a:t>
            </a:r>
            <a:r>
              <a:rPr lang="en-US" dirty="0"/>
              <a:t>, in a production environment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enable Tomcat's manager, edit "&lt;CATALINA_HOME&gt;\conf\tomcat-users.xml" to include a role called "manager-</a:t>
            </a:r>
            <a:r>
              <a:rPr lang="en-US" dirty="0" err="1"/>
              <a:t>gui</a:t>
            </a:r>
            <a:r>
              <a:rPr lang="en-US" dirty="0"/>
              <a:t>" and a user with this role. You may also assign other roles, such as admin-</a:t>
            </a:r>
            <a:r>
              <a:rPr lang="en-US" dirty="0" err="1"/>
              <a:t>gui</a:t>
            </a:r>
            <a:r>
              <a:rPr lang="en-US" dirty="0"/>
              <a:t> for accessing the Tomcat "Host Manager".</a:t>
            </a:r>
          </a:p>
        </p:txBody>
      </p:sp>
    </p:spTree>
    <p:extLst>
      <p:ext uri="{BB962C8B-B14F-4D97-AF65-F5344CB8AC3E}">
        <p14:creationId xmlns:p14="http://schemas.microsoft.com/office/powerpoint/2010/main" val="174430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Command for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Go to apache folder in Linux command prompt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./bin/startup.sh   - ( To start the server)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./bin/shutdown.sh – (To Shutdown the server)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m –rf logs/* -(to remove the history in log file)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ail –f logs/* -(to move the cursor  to end 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9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start and stop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Windows Environment: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To Start server: &lt;Tomcat Root&gt;/bin&gt;Tomcat.exe start</a:t>
            </a:r>
          </a:p>
          <a:p>
            <a:pPr>
              <a:lnSpc>
                <a:spcPct val="200000"/>
              </a:lnSpc>
            </a:pPr>
            <a:r>
              <a:rPr lang="en-US" dirty="0"/>
              <a:t>To Stop server: &lt;Tomcat Root&gt;/bin&gt;Tomcat.exe </a:t>
            </a:r>
            <a:r>
              <a:rPr lang="en-US" dirty="0" smtClean="0"/>
              <a:t>stop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74" y="4514777"/>
            <a:ext cx="2461847" cy="7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5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Session </a:t>
            </a:r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Apache tomcat an 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29309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Rectangle 7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cs typeface="ＭＳ Ｐゴシック"/>
              </a:rPr>
              <a:t>Apache tomcat an Introduction</a:t>
            </a:r>
            <a:br>
              <a:rPr lang="en-US" sz="3200" kern="1200" dirty="0">
                <a:solidFill>
                  <a:schemeClr val="tx1"/>
                </a:solidFill>
                <a:cs typeface="ＭＳ Ｐゴシック"/>
              </a:rPr>
            </a:br>
            <a:endParaRPr lang="en-US" altLang="zh-TW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Apache </a:t>
            </a:r>
            <a:r>
              <a:rPr lang="en-US" dirty="0" smtClean="0"/>
              <a:t>Tomcat is </a:t>
            </a:r>
            <a:r>
              <a:rPr lang="en-US" dirty="0"/>
              <a:t>an open-source </a:t>
            </a:r>
            <a:r>
              <a:rPr lang="en-US" dirty="0" smtClean="0"/>
              <a:t>web container and Java </a:t>
            </a:r>
            <a:r>
              <a:rPr lang="en-US" dirty="0"/>
              <a:t>Servlet Container developed by the Apache Software Foundation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48" y="2994348"/>
            <a:ext cx="4446091" cy="29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8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Tomcat Directory Structure</a:t>
            </a:r>
          </a:p>
        </p:txBody>
      </p:sp>
      <p:graphicFrame>
        <p:nvGraphicFramePr>
          <p:cNvPr id="33812" name="Object 2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925129"/>
              </p:ext>
            </p:extLst>
          </p:nvPr>
        </p:nvGraphicFramePr>
        <p:xfrm>
          <a:off x="1828800" y="1476375"/>
          <a:ext cx="86106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7127796" imgH="3988594" progId="Visio.Drawing.6">
                  <p:embed/>
                </p:oleObj>
              </mc:Choice>
              <mc:Fallback>
                <p:oleObj name="Visio" r:id="rId3" imgW="7127796" imgH="39885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76375"/>
                        <a:ext cx="8610600" cy="481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674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Directory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99488"/>
              </p:ext>
            </p:extLst>
          </p:nvPr>
        </p:nvGraphicFramePr>
        <p:xfrm>
          <a:off x="1272344" y="1212035"/>
          <a:ext cx="8128000" cy="42945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1"/>
                <a:gridCol w="6502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Tomcat's binaries and startup scripts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configuration applicable to all the webapps.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Keeps the JAR-file that are available to all webapps.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engine log file Catalina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translated servlet source files and classes of JSP/JSF.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files.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34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Home Directories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410200"/>
          </a:xfrm>
        </p:spPr>
        <p:txBody>
          <a:bodyPr/>
          <a:lstStyle/>
          <a:p>
            <a:r>
              <a:rPr lang="en-US" altLang="en-US"/>
              <a:t>The directory</a:t>
            </a:r>
            <a:r>
              <a:rPr lang="en-US" altLang="en-US" i="1"/>
              <a:t> </a:t>
            </a:r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</a:rPr>
              <a:t>TOMCAT-HOME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/>
              <a:t>contains executables and libraries required for the server launching, running and stopping</a:t>
            </a:r>
          </a:p>
          <a:p>
            <a:pPr lvl="1"/>
            <a:r>
              <a:rPr lang="en-US" altLang="en-US"/>
              <a:t>This directory is placed under </a:t>
            </a:r>
            <a:r>
              <a:rPr lang="en-US" altLang="en-US">
                <a:solidFill>
                  <a:srgbClr val="990099"/>
                </a:solidFill>
                <a:latin typeface="Arial" panose="020B0604020202020204" pitchFamily="34" charset="0"/>
              </a:rPr>
              <a:t>/usr/local/…</a:t>
            </a:r>
          </a:p>
          <a:p>
            <a:r>
              <a:rPr lang="en-US" altLang="en-US"/>
              <a:t>The directory </a:t>
            </a:r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</a:rPr>
              <a:t>TOMCAT-BASE</a:t>
            </a:r>
            <a:r>
              <a:rPr lang="en-US" altLang="en-US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n-US" altLang="en-US"/>
              <a:t>contains the Web-site content, Web applications and configuration data</a:t>
            </a:r>
          </a:p>
          <a:p>
            <a:pPr lvl="1"/>
            <a:r>
              <a:rPr lang="en-US" altLang="en-US"/>
              <a:t>This directory is placed under </a:t>
            </a:r>
            <a:r>
              <a:rPr lang="en-US" altLang="en-US">
                <a:solidFill>
                  <a:srgbClr val="0000FF"/>
                </a:solidFill>
              </a:rPr>
              <a:t>your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2717736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42" name="Picture 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9550"/>
            <a:ext cx="845820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40" name="Rectangle 1048"/>
          <p:cNvSpPr>
            <a:spLocks noChangeArrowheads="1"/>
          </p:cNvSpPr>
          <p:nvPr/>
        </p:nvSpPr>
        <p:spPr bwMode="auto">
          <a:xfrm>
            <a:off x="3505200" y="685800"/>
            <a:ext cx="1676400" cy="228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0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a port for Tomcat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 the file </a:t>
            </a:r>
            <a:r>
              <a:rPr lang="en-US" altLang="en-US" sz="2800">
                <a:solidFill>
                  <a:srgbClr val="0000FF"/>
                </a:solidFill>
              </a:rPr>
              <a:t>$CATALINA_HOME/</a:t>
            </a:r>
            <a:r>
              <a:rPr lang="en-US" altLang="en-US" sz="2800">
                <a:solidFill>
                  <a:srgbClr val="CC0000"/>
                </a:solidFill>
              </a:rPr>
              <a:t>conf/server.xml</a:t>
            </a:r>
            <a:r>
              <a:rPr lang="en-US" altLang="en-US" sz="2800"/>
              <a:t> you will find the </a:t>
            </a:r>
            <a:r>
              <a:rPr lang="en-US" altLang="en-US" sz="2800">
                <a:cs typeface="Times New Roman (Hebrew)" charset="-79"/>
              </a:rPr>
              <a:t>element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CC0000"/>
                </a:solidFill>
              </a:rPr>
              <a:t>Connector</a:t>
            </a:r>
            <a:r>
              <a:rPr lang="en-US" altLang="en-US" sz="2800"/>
              <a:t> of </a:t>
            </a:r>
            <a:r>
              <a:rPr lang="en-US" altLang="en-US" sz="2800">
                <a:solidFill>
                  <a:srgbClr val="CC0000"/>
                </a:solidFill>
              </a:rPr>
              <a:t>Service </a:t>
            </a:r>
            <a:r>
              <a:rPr lang="en-US" altLang="en-US" sz="2800" i="1">
                <a:solidFill>
                  <a:srgbClr val="0000FF"/>
                </a:solidFill>
                <a:cs typeface="Times New Roman" panose="02020603050405020304" pitchFamily="18" charset="0"/>
              </a:rPr>
              <a:t>“Catalina”</a:t>
            </a:r>
          </a:p>
          <a:p>
            <a:r>
              <a:rPr lang="en-US" altLang="en-US" sz="2800"/>
              <a:t>Choose a port (greater than </a:t>
            </a:r>
            <a:r>
              <a:rPr lang="en-US" altLang="en-US" sz="2800">
                <a:solidFill>
                  <a:srgbClr val="0000FF"/>
                </a:solidFill>
              </a:rPr>
              <a:t>1024</a:t>
            </a:r>
            <a:r>
              <a:rPr lang="en-US" altLang="en-US" sz="2800"/>
              <a:t>)  and change the value of the port attribute to your chosen one:</a:t>
            </a:r>
          </a:p>
          <a:p>
            <a:endParaRPr lang="en-US" altLang="en-US" sz="280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657601" y="3878213"/>
            <a:ext cx="4975225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&lt;Server&gt;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&lt;Service name=</a:t>
            </a:r>
            <a:r>
              <a:rPr lang="en-US" altLang="en-US">
                <a:solidFill>
                  <a:srgbClr val="0000FF"/>
                </a:solidFill>
              </a:rPr>
              <a:t>"Catalina”</a:t>
            </a:r>
            <a:r>
              <a:rPr lang="en-US" altLang="en-US"/>
              <a:t>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   &lt;Connector port=</a:t>
            </a:r>
            <a:r>
              <a:rPr lang="en-US" altLang="en-US">
                <a:solidFill>
                  <a:srgbClr val="CC0000"/>
                </a:solidFill>
              </a:rPr>
              <a:t>"8090"</a:t>
            </a:r>
            <a:r>
              <a:rPr lang="en-US" altLang="en-US"/>
              <a:t>/&gt;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   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&lt;/Service&gt;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&lt;/Server&gt;</a:t>
            </a:r>
          </a:p>
        </p:txBody>
      </p:sp>
    </p:spTree>
    <p:extLst>
      <p:ext uri="{BB962C8B-B14F-4D97-AF65-F5344CB8AC3E}">
        <p14:creationId xmlns:p14="http://schemas.microsoft.com/office/powerpoint/2010/main" val="594738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Webapp-Specific Configuration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configuration files specific to a webapp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) WEB-INF\web.xml;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dirty="0"/>
              <a:t>) META-INF\context.xml.</a:t>
            </a:r>
          </a:p>
        </p:txBody>
      </p:sp>
    </p:spTree>
    <p:extLst>
      <p:ext uri="{BB962C8B-B14F-4D97-AF65-F5344CB8AC3E}">
        <p14:creationId xmlns:p14="http://schemas.microsoft.com/office/powerpoint/2010/main" val="974529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7C23F9-33C8-4ADF-BB06-85624E802C5F}"/>
</file>

<file path=customXml/itemProps2.xml><?xml version="1.0" encoding="utf-8"?>
<ds:datastoreItem xmlns:ds="http://schemas.openxmlformats.org/officeDocument/2006/customXml" ds:itemID="{4A017EA8-F066-43B2-AAFB-AA4DC5A41ACE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32885</TotalTime>
  <Words>746</Words>
  <Application>Microsoft Office PowerPoint</Application>
  <PresentationFormat>Widescreen</PresentationFormat>
  <Paragraphs>76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Times New Roman</vt:lpstr>
      <vt:lpstr>Times New Roman (Hebrew)</vt:lpstr>
      <vt:lpstr>Wingdings</vt:lpstr>
      <vt:lpstr>Blank Presentation</vt:lpstr>
      <vt:lpstr>Visio</vt:lpstr>
      <vt:lpstr>Apache Tomcat</vt:lpstr>
      <vt:lpstr>Session Objective</vt:lpstr>
      <vt:lpstr>Apache tomcat an Introduction </vt:lpstr>
      <vt:lpstr>Tomcat Directory Structure</vt:lpstr>
      <vt:lpstr>Tomcat Directory</vt:lpstr>
      <vt:lpstr>Base and Home Directories</vt:lpstr>
      <vt:lpstr>PowerPoint Presentation</vt:lpstr>
      <vt:lpstr>Choosing a port for Tomcat</vt:lpstr>
      <vt:lpstr>Webapp-Specific Configuration Files </vt:lpstr>
      <vt:lpstr>Web Application Deployment Descriptors</vt:lpstr>
      <vt:lpstr>Running Tomcat </vt:lpstr>
      <vt:lpstr>Apache Command for Linux</vt:lpstr>
      <vt:lpstr>Server start and stop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778</cp:revision>
  <dcterms:created xsi:type="dcterms:W3CDTF">2014-11-02T05:32:32Z</dcterms:created>
  <dcterms:modified xsi:type="dcterms:W3CDTF">2017-11-10T06:28:40Z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